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41"/>
  </p:notesMasterIdLst>
  <p:handoutMasterIdLst>
    <p:handoutMasterId r:id="rId42"/>
  </p:handoutMasterIdLst>
  <p:sldIdLst>
    <p:sldId id="369" r:id="rId2"/>
    <p:sldId id="256" r:id="rId3"/>
    <p:sldId id="309" r:id="rId4"/>
    <p:sldId id="347" r:id="rId5"/>
    <p:sldId id="318" r:id="rId6"/>
    <p:sldId id="325" r:id="rId7"/>
    <p:sldId id="353" r:id="rId8"/>
    <p:sldId id="354" r:id="rId9"/>
    <p:sldId id="328" r:id="rId10"/>
    <p:sldId id="280" r:id="rId11"/>
    <p:sldId id="281" r:id="rId12"/>
    <p:sldId id="363" r:id="rId13"/>
    <p:sldId id="319" r:id="rId14"/>
    <p:sldId id="357" r:id="rId15"/>
    <p:sldId id="358" r:id="rId16"/>
    <p:sldId id="342" r:id="rId17"/>
    <p:sldId id="343" r:id="rId18"/>
    <p:sldId id="344" r:id="rId19"/>
    <p:sldId id="360" r:id="rId20"/>
    <p:sldId id="331" r:id="rId21"/>
    <p:sldId id="359" r:id="rId22"/>
    <p:sldId id="362" r:id="rId23"/>
    <p:sldId id="367" r:id="rId24"/>
    <p:sldId id="322" r:id="rId25"/>
    <p:sldId id="332" r:id="rId26"/>
    <p:sldId id="335" r:id="rId27"/>
    <p:sldId id="336" r:id="rId28"/>
    <p:sldId id="337" r:id="rId29"/>
    <p:sldId id="338" r:id="rId30"/>
    <p:sldId id="339" r:id="rId31"/>
    <p:sldId id="340" r:id="rId32"/>
    <p:sldId id="341" r:id="rId33"/>
    <p:sldId id="348" r:id="rId34"/>
    <p:sldId id="368" r:id="rId35"/>
    <p:sldId id="355" r:id="rId36"/>
    <p:sldId id="349" r:id="rId37"/>
    <p:sldId id="351" r:id="rId38"/>
    <p:sldId id="366" r:id="rId39"/>
    <p:sldId id="329"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0000"/>
    <a:srgbClr val="FF66FF"/>
    <a:srgbClr val="FF6600"/>
    <a:srgbClr val="CCFF33"/>
    <a:srgbClr val="3366FF"/>
    <a:srgbClr val="99FF33"/>
    <a:srgbClr val="993300"/>
    <a:srgbClr val="96969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75" d="100"/>
          <a:sy n="75" d="100"/>
        </p:scale>
        <p:origin x="-10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8"/>
    </p:cViewPr>
  </p:sorterViewPr>
  <p:notesViewPr>
    <p:cSldViewPr>
      <p:cViewPr varScale="1">
        <p:scale>
          <a:sx n="60" d="100"/>
          <a:sy n="60" d="100"/>
        </p:scale>
        <p:origin x="-2490" y="-72"/>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2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5221"/>
          </a:xfrm>
          <a:prstGeom prst="rect">
            <a:avLst/>
          </a:prstGeom>
        </p:spPr>
        <p:txBody>
          <a:bodyPr vert="horz" lIns="91440" tIns="45720" rIns="91440" bIns="45720" rtlCol="0"/>
          <a:lstStyle>
            <a:lvl1pPr algn="r">
              <a:defRPr sz="1200"/>
            </a:lvl1pPr>
          </a:lstStyle>
          <a:p>
            <a:fld id="{10B8044C-15C8-4B85-A92C-499F3A3065B5}" type="datetimeFigureOut">
              <a:rPr lang="en-US" smtClean="0"/>
              <a:t>10/21/2011</a:t>
            </a:fld>
            <a:endParaRPr lang="en-US"/>
          </a:p>
        </p:txBody>
      </p:sp>
      <p:sp>
        <p:nvSpPr>
          <p:cNvPr id="4" name="Footer Placeholder 3"/>
          <p:cNvSpPr>
            <a:spLocks noGrp="1"/>
          </p:cNvSpPr>
          <p:nvPr>
            <p:ph type="ftr" sz="quarter" idx="2"/>
          </p:nvPr>
        </p:nvSpPr>
        <p:spPr>
          <a:xfrm>
            <a:off x="0" y="8829575"/>
            <a:ext cx="2971800" cy="4652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575"/>
            <a:ext cx="2971800" cy="465221"/>
          </a:xfrm>
          <a:prstGeom prst="rect">
            <a:avLst/>
          </a:prstGeom>
        </p:spPr>
        <p:txBody>
          <a:bodyPr vert="horz" lIns="91440" tIns="45720" rIns="91440" bIns="45720" rtlCol="0" anchor="b"/>
          <a:lstStyle>
            <a:lvl1pPr algn="r">
              <a:defRPr sz="1200"/>
            </a:lvl1pPr>
          </a:lstStyle>
          <a:p>
            <a:fld id="{4B56EE27-142E-4CE4-AF81-C2E3BE060487}" type="slidenum">
              <a:rPr lang="en-US" smtClean="0"/>
              <a:t>‹#›</a:t>
            </a:fld>
            <a:endParaRPr lang="en-US"/>
          </a:p>
        </p:txBody>
      </p:sp>
    </p:spTree>
    <p:extLst>
      <p:ext uri="{BB962C8B-B14F-4D97-AF65-F5344CB8AC3E}">
        <p14:creationId xmlns:p14="http://schemas.microsoft.com/office/powerpoint/2010/main" val="1706805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6499ED-68C7-407C-9A39-C60C03728CDE}" type="datetimeFigureOut">
              <a:rPr lang="en-US"/>
              <a:pPr>
                <a:defRPr/>
              </a:pPr>
              <a:t>10/21/2011</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5C07A6-CEA9-4D8F-8FAA-247DF87D5F71}" type="slidenum">
              <a:rPr lang="en-US"/>
              <a:pPr>
                <a:defRPr/>
              </a:pPr>
              <a:t>‹#›</a:t>
            </a:fld>
            <a:endParaRPr lang="en-US"/>
          </a:p>
        </p:txBody>
      </p:sp>
    </p:spTree>
    <p:extLst>
      <p:ext uri="{BB962C8B-B14F-4D97-AF65-F5344CB8AC3E}">
        <p14:creationId xmlns:p14="http://schemas.microsoft.com/office/powerpoint/2010/main" val="193423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CEE88-0BD9-4A0B-826C-070FB12432B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anchor="b"/>
          <a:lstStyle/>
          <a:p>
            <a:pPr algn="r"/>
            <a:fld id="{45C888CC-D53F-4C30-A475-4678ADB0596A}"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anchor="b"/>
          <a:lstStyle/>
          <a:p>
            <a:pPr algn="r"/>
            <a:fld id="{40245497-DC23-4CC4-A0C8-1FB50D48E5B1}"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5C07A6-CEA9-4D8F-8FAA-247DF87D5F71}"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99FB64-6EF7-4597-8060-B74F6D47256F}" type="datetimeFigureOut">
              <a:rPr lang="en-US"/>
              <a:pPr>
                <a:defRPr/>
              </a:pPr>
              <a:t>10/21/2011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380CC7-6823-4B28-A5C4-8E9A5F4E7A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B6EB00-6243-4F84-896B-E9FDF9E35E4C}" type="datetimeFigureOut">
              <a:rPr lang="en-US"/>
              <a:pPr>
                <a:defRPr/>
              </a:pPr>
              <a:t>10/21/2011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EB2E4-C3E4-43C3-B40F-16B41491BE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8F4AFC-E156-4411-B6EF-04C680C86B81}" type="datetimeFigureOut">
              <a:rPr lang="en-US"/>
              <a:pPr>
                <a:defRPr/>
              </a:pPr>
              <a:t>10/21/2011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1F15B-8200-41CB-A6F3-5522EC8C82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46A40CA7-30FF-411A-B640-75A140C8AE98}" type="datetimeFigureOut">
              <a:rPr lang="en-US"/>
              <a:pPr>
                <a:defRPr/>
              </a:pPr>
              <a:t>10/21/2011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54B69-5C1E-4CA2-99A1-7EF960BF37D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DF4BFDF-63E5-47DC-BFD3-09E762567E2E}" type="datetimeFigureOut">
              <a:rPr lang="en-US"/>
              <a:pPr>
                <a:defRPr/>
              </a:pPr>
              <a:t>10/21/2011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4F8B55-B1A5-4FD8-92E7-5D06BEC0AA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D383AE-2400-4145-92A8-802BD6495745}" type="datetimeFigureOut">
              <a:rPr lang="en-US"/>
              <a:pPr>
                <a:defRPr/>
              </a:pPr>
              <a:t>10/21/2011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D7529-133E-4615-9381-9DA99C3788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8BED573-D751-4479-91E0-C2E9BF0C4464}" type="datetimeFigureOut">
              <a:rPr lang="en-US"/>
              <a:pPr>
                <a:defRPr/>
              </a:pPr>
              <a:t>10/21/2011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046FE-F8C8-457D-84DD-A48E9342E1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9C4758-72C5-4248-AAFB-8248F8DCBBE8}" type="datetimeFigureOut">
              <a:rPr lang="en-US"/>
              <a:pPr>
                <a:defRPr/>
              </a:pPr>
              <a:t>10/21/2011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CA05E-BC73-46AA-B0DA-3DBC6A537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C3931A4-1FF9-4D67-A33F-B4C2AF2C28E4}" type="datetimeFigureOut">
              <a:rPr lang="en-US"/>
              <a:pPr>
                <a:defRPr/>
              </a:pPr>
              <a:t>10/21/2011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3498F9-0227-4B94-B3FF-7FF1E488A3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CC4083-AD8B-4107-AE81-DB82C992D200}" type="datetimeFigureOut">
              <a:rPr lang="en-US"/>
              <a:pPr>
                <a:defRPr/>
              </a:pPr>
              <a:t>10/21/2011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AEB37D-E029-4355-BC5C-049E4D9D72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063E0EF-668E-41E5-A31B-D31099DF9B6E}" type="datetimeFigureOut">
              <a:rPr lang="en-US"/>
              <a:pPr>
                <a:defRPr/>
              </a:pPr>
              <a:t>10/21/2011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3646B8-EE10-4EA7-A80C-2D98996AC0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E4EE69-1D02-41BE-B4B4-9207503111FD}" type="datetimeFigureOut">
              <a:rPr lang="en-US"/>
              <a:pPr>
                <a:defRPr/>
              </a:pPr>
              <a:t>10/21/2011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F833D-B967-4E41-B54D-A914E572D4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6D0F11-4D26-48E5-A0D9-C0CD0D5D23CC}" type="datetimeFigureOut">
              <a:rPr lang="en-US"/>
              <a:pPr>
                <a:defRPr/>
              </a:pPr>
              <a:t>10/21/2011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01A402-5C35-4E4E-BE2C-2F6A5704AC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12D6A852-BD84-4415-851C-7F52FCAB62E0}" type="datetimeFigureOut">
              <a:rPr lang="en-US"/>
              <a:pPr>
                <a:defRPr/>
              </a:pPr>
              <a:t>10/21/2011</a:t>
            </a:fld>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00C1107-8C68-4930-8A29-C0789DE23B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online-stopwatch.com/full-screen-stopwatch/"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youtube.com/watch?v=Ak4LZlw99a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lank-index-card.jpg"/>
          <p:cNvPicPr>
            <a:picLocks noGrp="1" noChangeAspect="1"/>
          </p:cNvPicPr>
          <p:nvPr>
            <p:ph idx="1"/>
          </p:nvPr>
        </p:nvPicPr>
        <p:blipFill>
          <a:blip r:embed="rId2"/>
          <a:stretch>
            <a:fillRect/>
          </a:stretch>
        </p:blipFill>
        <p:spPr>
          <a:xfrm>
            <a:off x="12700" y="1219200"/>
            <a:ext cx="9102151" cy="5461290"/>
          </a:xfrm>
        </p:spPr>
      </p:pic>
      <p:sp>
        <p:nvSpPr>
          <p:cNvPr id="7" name="TextBox 6"/>
          <p:cNvSpPr txBox="1"/>
          <p:nvPr/>
        </p:nvSpPr>
        <p:spPr>
          <a:xfrm>
            <a:off x="1000100" y="2285992"/>
            <a:ext cx="6286544" cy="2831544"/>
          </a:xfrm>
          <a:prstGeom prst="rect">
            <a:avLst/>
          </a:prstGeom>
          <a:noFill/>
        </p:spPr>
        <p:txBody>
          <a:bodyPr wrap="square" rtlCol="0">
            <a:spAutoFit/>
          </a:bodyPr>
          <a:lstStyle/>
          <a:p>
            <a:r>
              <a:rPr lang="en-CA" dirty="0" smtClean="0"/>
              <a:t/>
            </a:r>
            <a:br>
              <a:rPr lang="en-CA" dirty="0" smtClean="0"/>
            </a:br>
            <a:r>
              <a:rPr lang="en-CA" sz="4000" b="1" dirty="0" smtClean="0"/>
              <a:t>Please anonymously write down your questions on the index card.</a:t>
            </a:r>
          </a:p>
          <a:p>
            <a:r>
              <a:rPr lang="en-CA" sz="4000" b="1" dirty="0" smtClean="0"/>
              <a:t>Thank you</a:t>
            </a:r>
            <a:endParaRPr lang="en-US" sz="4000" b="1" dirty="0"/>
          </a:p>
        </p:txBody>
      </p:sp>
      <p:sp>
        <p:nvSpPr>
          <p:cNvPr id="9" name="Title 8"/>
          <p:cNvSpPr>
            <a:spLocks noGrp="1"/>
          </p:cNvSpPr>
          <p:nvPr>
            <p:ph type="title"/>
          </p:nvPr>
        </p:nvSpPr>
        <p:spPr>
          <a:xfrm>
            <a:off x="214282" y="0"/>
            <a:ext cx="8429684" cy="1143000"/>
          </a:xfrm>
        </p:spPr>
        <p:style>
          <a:lnRef idx="1">
            <a:schemeClr val="accent4"/>
          </a:lnRef>
          <a:fillRef idx="3">
            <a:schemeClr val="accent4"/>
          </a:fillRef>
          <a:effectRef idx="2">
            <a:schemeClr val="accent4"/>
          </a:effectRef>
          <a:fontRef idx="minor">
            <a:schemeClr val="lt1"/>
          </a:fontRef>
        </p:style>
        <p:txBody>
          <a:bodyPr/>
          <a:lstStyle/>
          <a:p>
            <a:r>
              <a:rPr lang="en-CA" dirty="0" smtClean="0"/>
              <a:t>Welcome the workshop</a:t>
            </a:r>
            <a:endParaRPr lang="en-US" dirty="0"/>
          </a:p>
        </p:txBody>
      </p:sp>
      <p:pic>
        <p:nvPicPr>
          <p:cNvPr id="1026" name="Picture 2" descr="http://www.ahajokes.com/cartoon/complaint_depart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27955" t="7778" r="26351"/>
          <a:stretch/>
        </p:blipFill>
        <p:spPr bwMode="auto">
          <a:xfrm>
            <a:off x="6804248" y="3718368"/>
            <a:ext cx="1586754" cy="2490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b"/>
          <a:lstStyle/>
          <a:p>
            <a:pPr eaLnBrk="1" hangingPunct="1"/>
            <a:r>
              <a:rPr lang="en-US" sz="4300" b="1" u="sng" smtClean="0"/>
              <a:t>Empowerment</a:t>
            </a:r>
          </a:p>
        </p:txBody>
      </p:sp>
      <p:sp>
        <p:nvSpPr>
          <p:cNvPr id="68612" name="Rectangle 4"/>
          <p:cNvSpPr>
            <a:spLocks noGrp="1" noChangeArrowheads="1"/>
          </p:cNvSpPr>
          <p:nvPr>
            <p:ph type="body" idx="1"/>
          </p:nvPr>
        </p:nvSpPr>
        <p:spPr/>
        <p:txBody>
          <a:bodyPr/>
          <a:lstStyle/>
          <a:p>
            <a:pPr eaLnBrk="1" hangingPunct="1">
              <a:lnSpc>
                <a:spcPct val="90000"/>
              </a:lnSpc>
            </a:pPr>
            <a:r>
              <a:rPr lang="en-US" sz="2800" b="1" dirty="0" smtClean="0"/>
              <a:t>Educationally, empowerment is defined as a dynamic process of adopting the values and enacting the practices of </a:t>
            </a:r>
            <a:r>
              <a:rPr lang="en-US" sz="2800" b="1" dirty="0" smtClean="0">
                <a:solidFill>
                  <a:srgbClr val="C00000"/>
                </a:solidFill>
              </a:rPr>
              <a:t>enlightened self-interest</a:t>
            </a:r>
            <a:r>
              <a:rPr lang="en-US" sz="2800" b="1" dirty="0" smtClean="0"/>
              <a:t> in order to </a:t>
            </a:r>
            <a:r>
              <a:rPr lang="en-US" sz="2800" b="1" dirty="0" smtClean="0">
                <a:solidFill>
                  <a:srgbClr val="C00000"/>
                </a:solidFill>
              </a:rPr>
              <a:t>align</a:t>
            </a:r>
            <a:r>
              <a:rPr lang="en-US" sz="2800" b="1" dirty="0" smtClean="0"/>
              <a:t> student and faculty goals for the class.</a:t>
            </a:r>
          </a:p>
          <a:p>
            <a:pPr eaLnBrk="1" hangingPunct="1">
              <a:lnSpc>
                <a:spcPct val="90000"/>
              </a:lnSpc>
              <a:buClr>
                <a:schemeClr val="tx1"/>
              </a:buClr>
            </a:pPr>
            <a:r>
              <a:rPr lang="en-US" sz="2800" b="1" dirty="0" smtClean="0">
                <a:solidFill>
                  <a:srgbClr val="C00000"/>
                </a:solidFill>
              </a:rPr>
              <a:t>Alignment</a:t>
            </a:r>
            <a:r>
              <a:rPr lang="en-US" sz="2800" b="1" dirty="0" smtClean="0">
                <a:solidFill>
                  <a:srgbClr val="CC3300"/>
                </a:solidFill>
              </a:rPr>
              <a:t> </a:t>
            </a:r>
            <a:r>
              <a:rPr lang="en-US" sz="2800" b="1" dirty="0" smtClean="0"/>
              <a:t>should not be construed to mean “ forcing the student to want what the teacher wants” or “allowing students to impose their demands on the teacher.” </a:t>
            </a:r>
          </a:p>
          <a:p>
            <a:pPr eaLnBrk="1" hangingPunct="1">
              <a:lnSpc>
                <a:spcPct val="90000"/>
              </a:lnSpc>
            </a:pPr>
            <a:endParaRPr lang="en-US" sz="2800" b="1" dirty="0" smtClean="0"/>
          </a:p>
          <a:p>
            <a:pPr algn="r" eaLnBrk="1" hangingPunct="1">
              <a:lnSpc>
                <a:spcPct val="90000"/>
              </a:lnSpc>
              <a:buFontTx/>
              <a:buNone/>
            </a:pPr>
            <a:r>
              <a:rPr lang="en-US" sz="1900" b="1" dirty="0" smtClean="0"/>
              <a:t>(</a:t>
            </a:r>
            <a:r>
              <a:rPr lang="en-US" sz="1900" b="1" dirty="0" err="1" smtClean="0"/>
              <a:t>Shulman</a:t>
            </a:r>
            <a:r>
              <a:rPr lang="en-US" sz="1900" b="1" dirty="0" smtClean="0"/>
              <a:t> &amp; </a:t>
            </a:r>
            <a:r>
              <a:rPr lang="en-US" sz="1900" b="1" dirty="0" err="1" smtClean="0"/>
              <a:t>Luechauer</a:t>
            </a:r>
            <a:r>
              <a:rPr lang="en-US" sz="1900" b="1" dirty="0" smtClean="0"/>
              <a:t>, 1993)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 calcmode="lin" valueType="num">
                                      <p:cBhvr>
                                        <p:cTn id="7" dur="1000" fill="hold"/>
                                        <p:tgtEl>
                                          <p:spTgt spid="686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86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86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8612">
                                            <p:txEl>
                                              <p:pRg st="1" end="1"/>
                                            </p:txEl>
                                          </p:spTgt>
                                        </p:tgtEl>
                                        <p:attrNameLst>
                                          <p:attrName>style.visibility</p:attrName>
                                        </p:attrNameLst>
                                      </p:cBhvr>
                                      <p:to>
                                        <p:strVal val="visible"/>
                                      </p:to>
                                    </p:set>
                                    <p:anim calcmode="lin" valueType="num">
                                      <p:cBhvr>
                                        <p:cTn id="15" dur="1000" fill="hold"/>
                                        <p:tgtEl>
                                          <p:spTgt spid="6861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861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86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8612">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68612">
                                            <p:txEl>
                                              <p:pRg st="3" end="3"/>
                                            </p:txEl>
                                          </p:spTgt>
                                        </p:tgtEl>
                                        <p:attrNameLst>
                                          <p:attrName>style.visibility</p:attrName>
                                        </p:attrNameLst>
                                      </p:cBhvr>
                                      <p:to>
                                        <p:strVal val="visible"/>
                                      </p:to>
                                    </p:set>
                                    <p:anim calcmode="lin" valueType="num">
                                      <p:cBhvr>
                                        <p:cTn id="21" dur="1000" fill="hold"/>
                                        <p:tgtEl>
                                          <p:spTgt spid="6861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6861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6861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861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81000" y="3200400"/>
            <a:ext cx="8534400" cy="2286000"/>
          </a:xfrm>
        </p:spPr>
        <p:txBody>
          <a:bodyPr/>
          <a:lstStyle/>
          <a:p>
            <a:pPr eaLnBrk="1" hangingPunct="1">
              <a:lnSpc>
                <a:spcPct val="90000"/>
              </a:lnSpc>
            </a:pPr>
            <a:r>
              <a:rPr lang="en-US" b="1" dirty="0" smtClean="0"/>
              <a:t>Rather, </a:t>
            </a:r>
            <a:r>
              <a:rPr lang="en-US" b="1" dirty="0" smtClean="0">
                <a:solidFill>
                  <a:srgbClr val="800000"/>
                </a:solidFill>
              </a:rPr>
              <a:t>alignment</a:t>
            </a:r>
            <a:r>
              <a:rPr lang="en-US" b="1" dirty="0" smtClean="0"/>
              <a:t> occurs when students and faculty share the authority and responsibility to devise the processes and measures necessary to facilitate learning. </a:t>
            </a:r>
            <a:r>
              <a:rPr lang="en-US" sz="2100" b="1" dirty="0" smtClean="0"/>
              <a:t>(</a:t>
            </a:r>
            <a:r>
              <a:rPr lang="en-US" sz="2100" b="1" dirty="0" err="1" smtClean="0"/>
              <a:t>Shulman</a:t>
            </a:r>
            <a:r>
              <a:rPr lang="en-US" sz="2100" b="1" dirty="0" smtClean="0"/>
              <a:t> &amp; </a:t>
            </a:r>
            <a:r>
              <a:rPr lang="en-US" sz="2100" b="1" dirty="0" err="1" smtClean="0"/>
              <a:t>Luechauer</a:t>
            </a:r>
            <a:r>
              <a:rPr lang="en-US" sz="2100" b="1" dirty="0" smtClean="0"/>
              <a:t>, 1993)</a:t>
            </a:r>
            <a:endParaRPr lang="en-US" dirty="0" smtClean="0"/>
          </a:p>
          <a:p>
            <a:pPr eaLnBrk="1" hangingPunct="1">
              <a:lnSpc>
                <a:spcPct val="90000"/>
              </a:lnSpc>
              <a:buFontTx/>
              <a:buNone/>
            </a:pPr>
            <a:endParaRPr lang="en-US" dirty="0" smtClean="0"/>
          </a:p>
        </p:txBody>
      </p:sp>
      <p:pic>
        <p:nvPicPr>
          <p:cNvPr id="25603" name="Picture 7" descr="state_oppression_1"/>
          <p:cNvPicPr>
            <a:picLocks noChangeAspect="1" noChangeArrowheads="1"/>
          </p:cNvPicPr>
          <p:nvPr/>
        </p:nvPicPr>
        <p:blipFill>
          <a:blip r:embed="rId2"/>
          <a:srcRect/>
          <a:stretch>
            <a:fillRect/>
          </a:stretch>
        </p:blipFill>
        <p:spPr bwMode="auto">
          <a:xfrm>
            <a:off x="838200" y="685800"/>
            <a:ext cx="314325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43400"/>
            <a:ext cx="8229600" cy="227803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CA" b="1" cap="all" dirty="0" smtClean="0">
                <a:ln w="0"/>
                <a:solidFill>
                  <a:schemeClr val="tx2">
                    <a:lumMod val="95000"/>
                    <a:lumOff val="5000"/>
                  </a:schemeClr>
                </a:solidFill>
                <a:effectLst>
                  <a:reflection blurRad="12700" stA="50000" endPos="50000" dist="5000" dir="5400000" sy="-100000" rotWithShape="0"/>
                </a:effectLst>
              </a:rPr>
              <a:t>Scenario Activity</a:t>
            </a:r>
            <a:br>
              <a:rPr lang="en-CA" b="1" cap="all" dirty="0" smtClean="0">
                <a:ln w="0"/>
                <a:solidFill>
                  <a:schemeClr val="tx2">
                    <a:lumMod val="95000"/>
                    <a:lumOff val="5000"/>
                  </a:schemeClr>
                </a:solidFill>
                <a:effectLst>
                  <a:reflection blurRad="12700" stA="50000" endPos="50000" dist="5000" dir="5400000" sy="-100000" rotWithShape="0"/>
                </a:effectLst>
              </a:rPr>
            </a:br>
            <a:r>
              <a:rPr lang="en-CA" b="1" cap="all" dirty="0" smtClean="0">
                <a:ln w="0"/>
                <a:solidFill>
                  <a:schemeClr val="tx2">
                    <a:lumMod val="95000"/>
                    <a:lumOff val="5000"/>
                  </a:schemeClr>
                </a:solidFill>
                <a:effectLst>
                  <a:reflection blurRad="12700" stA="50000" endPos="50000" dist="5000" dir="5400000" sy="-100000" rotWithShape="0"/>
                </a:effectLst>
                <a:hlinkClick r:id="rId2"/>
              </a:rPr>
              <a:t>25 Minutes</a:t>
            </a:r>
            <a:endParaRPr lang="en-US" b="1" cap="all" dirty="0">
              <a:ln w="0"/>
              <a:solidFill>
                <a:schemeClr val="tx2">
                  <a:lumMod val="95000"/>
                  <a:lumOff val="5000"/>
                </a:schemeClr>
              </a:solidFill>
              <a:effectLst>
                <a:reflection blurRad="12700" stA="50000" endPos="50000" dist="5000" dir="5400000" sy="-100000" rotWithShape="0"/>
              </a:effectLst>
            </a:endParaRPr>
          </a:p>
        </p:txBody>
      </p:sp>
      <p:pic>
        <p:nvPicPr>
          <p:cNvPr id="88066" name="Picture 2" descr="http://pictures.directnews.co.uk/liveimages/Teacher_716_18230609_0_0_6000043_300.jpg"/>
          <p:cNvPicPr>
            <a:picLocks noChangeAspect="1" noChangeArrowheads="1"/>
          </p:cNvPicPr>
          <p:nvPr/>
        </p:nvPicPr>
        <p:blipFill>
          <a:blip r:embed="rId3"/>
          <a:srcRect/>
          <a:stretch>
            <a:fillRect/>
          </a:stretch>
        </p:blipFill>
        <p:spPr bwMode="auto">
          <a:xfrm>
            <a:off x="228600" y="228600"/>
            <a:ext cx="2857500" cy="2857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674" name="Picture 2" descr="http://www.cpcml.ca/images2010/Education/060307-OntarioCollegesStrikeAlgonquin-02.jpg"/>
          <p:cNvPicPr>
            <a:picLocks noChangeAspect="1" noChangeArrowheads="1"/>
          </p:cNvPicPr>
          <p:nvPr/>
        </p:nvPicPr>
        <p:blipFill>
          <a:blip r:embed="rId4"/>
          <a:srcRect/>
          <a:stretch>
            <a:fillRect/>
          </a:stretch>
        </p:blipFill>
        <p:spPr bwMode="auto">
          <a:xfrm>
            <a:off x="3124200" y="304800"/>
            <a:ext cx="5715000" cy="41939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Faculty Scenario #1</a:t>
            </a:r>
          </a:p>
        </p:txBody>
      </p:sp>
      <p:sp>
        <p:nvSpPr>
          <p:cNvPr id="19459" name="Rectangle 3"/>
          <p:cNvSpPr>
            <a:spLocks noGrp="1" noChangeArrowheads="1"/>
          </p:cNvSpPr>
          <p:nvPr>
            <p:ph type="body" idx="1"/>
          </p:nvPr>
        </p:nvSpPr>
        <p:spPr/>
        <p:txBody>
          <a:bodyPr/>
          <a:lstStyle/>
          <a:p>
            <a:pPr marL="609600" indent="-609600">
              <a:buFontTx/>
              <a:buNone/>
            </a:pPr>
            <a:r>
              <a:rPr lang="en-US" dirty="0" smtClean="0"/>
              <a:t>	A student complains to you that he/she is not learning anything in your class.</a:t>
            </a:r>
          </a:p>
          <a:p>
            <a:pPr marL="609600" indent="-609600">
              <a:buFontTx/>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Scenario #2</a:t>
            </a:r>
            <a:endParaRPr lang="en-US" dirty="0"/>
          </a:p>
        </p:txBody>
      </p:sp>
      <p:sp>
        <p:nvSpPr>
          <p:cNvPr id="3" name="Content Placeholder 2"/>
          <p:cNvSpPr>
            <a:spLocks noGrp="1"/>
          </p:cNvSpPr>
          <p:nvPr>
            <p:ph idx="1"/>
          </p:nvPr>
        </p:nvSpPr>
        <p:spPr/>
        <p:txBody>
          <a:bodyPr/>
          <a:lstStyle/>
          <a:p>
            <a:pPr>
              <a:buNone/>
            </a:pPr>
            <a:r>
              <a:rPr lang="en-US" dirty="0" smtClean="0"/>
              <a:t>	You are Professor. One of your students complains that you have given them an unfair grade and play favorites.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Scenario #</a:t>
            </a:r>
            <a:r>
              <a:rPr lang="en-US" dirty="0" smtClean="0">
                <a:solidFill>
                  <a:schemeClr val="tx1"/>
                </a:solidFill>
              </a:rPr>
              <a:t>3</a:t>
            </a:r>
            <a:endParaRPr lang="en-US" dirty="0">
              <a:solidFill>
                <a:schemeClr val="tx1"/>
              </a:solidFill>
            </a:endParaRPr>
          </a:p>
        </p:txBody>
      </p:sp>
      <p:sp>
        <p:nvSpPr>
          <p:cNvPr id="3" name="Content Placeholder 2"/>
          <p:cNvSpPr>
            <a:spLocks noGrp="1"/>
          </p:cNvSpPr>
          <p:nvPr>
            <p:ph idx="1"/>
          </p:nvPr>
        </p:nvSpPr>
        <p:spPr/>
        <p:txBody>
          <a:bodyPr/>
          <a:lstStyle/>
          <a:p>
            <a:r>
              <a:rPr lang="en-CA" dirty="0" smtClean="0">
                <a:solidFill>
                  <a:schemeClr val="tx1"/>
                </a:solidFill>
                <a:latin typeface="+mn-lt"/>
                <a:ea typeface="+mn-ea"/>
                <a:cs typeface="+mn-cs"/>
              </a:rPr>
              <a:t>Student is complaining to you about a service at the campus such as financial aid, registrars, etc. He/she insists that they don’t know what they are doing and asks for your help.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dirty="0" smtClean="0"/>
              <a:t>Coordinator/Specialist </a:t>
            </a:r>
            <a:br>
              <a:rPr lang="en-CA" dirty="0" smtClean="0"/>
            </a:br>
            <a:r>
              <a:rPr lang="en-CA" dirty="0" smtClean="0"/>
              <a:t>Scenario # 4</a:t>
            </a:r>
            <a:endParaRPr lang="en-US" dirty="0" smtClean="0"/>
          </a:p>
        </p:txBody>
      </p:sp>
      <p:sp>
        <p:nvSpPr>
          <p:cNvPr id="20483" name="Content Placeholder 2"/>
          <p:cNvSpPr>
            <a:spLocks noGrp="1"/>
          </p:cNvSpPr>
          <p:nvPr>
            <p:ph idx="1"/>
          </p:nvPr>
        </p:nvSpPr>
        <p:spPr>
          <a:xfrm>
            <a:off x="457200" y="1600200"/>
            <a:ext cx="8229600" cy="4876800"/>
          </a:xfrm>
        </p:spPr>
        <p:txBody>
          <a:bodyPr/>
          <a:lstStyle/>
          <a:p>
            <a:pPr>
              <a:buNone/>
            </a:pPr>
            <a:r>
              <a:rPr lang="en-US" sz="2400" dirty="0" smtClean="0"/>
              <a:t>	I am in the Continuing Education Program and I have been taking courses for the past six years. One of my biggest frustrations is that more often than not, my teachers have not been set up with blackboard. It has happened that a number of times the teacher doesn't get access to Blackboard until the middle to end of the semester. Blackboard is a very useful tool and I really appreciate when we are able to use it. I wish the instructors would be provided access and training to manage blackboard before a class begins, and as I understand that may not always be possible, I would like them to be set up within the first two weeks of class. It seems to me that this is a reasonable request.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dirty="0" smtClean="0"/>
              <a:t>Coordinator/Success Specialist Scenarios #5</a:t>
            </a:r>
            <a:endParaRPr lang="en-US" dirty="0" smtClean="0"/>
          </a:p>
        </p:txBody>
      </p:sp>
      <p:sp>
        <p:nvSpPr>
          <p:cNvPr id="21507" name="Content Placeholder 2"/>
          <p:cNvSpPr>
            <a:spLocks noGrp="1"/>
          </p:cNvSpPr>
          <p:nvPr>
            <p:ph idx="1"/>
          </p:nvPr>
        </p:nvSpPr>
        <p:spPr/>
        <p:txBody>
          <a:bodyPr/>
          <a:lstStyle/>
          <a:p>
            <a:pPr>
              <a:buNone/>
            </a:pPr>
            <a:endParaRPr lang="en-CA" dirty="0" smtClean="0">
              <a:solidFill>
                <a:schemeClr val="tx1"/>
              </a:solidFill>
              <a:latin typeface="+mn-lt"/>
              <a:ea typeface="+mn-ea"/>
              <a:cs typeface="+mn-cs"/>
            </a:endParaRPr>
          </a:p>
          <a:p>
            <a:pPr>
              <a:buNone/>
            </a:pPr>
            <a:r>
              <a:rPr lang="en-CA" dirty="0" smtClean="0"/>
              <a:t>	</a:t>
            </a:r>
            <a:r>
              <a:rPr lang="en-CA" dirty="0" smtClean="0">
                <a:solidFill>
                  <a:schemeClr val="tx1"/>
                </a:solidFill>
                <a:latin typeface="+mn-lt"/>
                <a:ea typeface="+mn-ea"/>
                <a:cs typeface="+mn-cs"/>
              </a:rPr>
              <a:t>A group of students have signed a petition and come to you saying that they would like this professor to be fired yesterday.</a:t>
            </a:r>
            <a:endParaRPr lang="en-US" dirty="0" smtClean="0">
              <a:solidFill>
                <a:schemeClr val="tx1"/>
              </a:solidFill>
              <a:latin typeface="+mn-lt"/>
              <a:ea typeface="+mn-ea"/>
              <a:cs typeface="+mn-cs"/>
            </a:endParaRP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dirty="0" smtClean="0"/>
              <a:t>Faculty Scenario #6</a:t>
            </a:r>
            <a:endParaRPr lang="en-US" dirty="0" smtClean="0"/>
          </a:p>
        </p:txBody>
      </p:sp>
      <p:sp>
        <p:nvSpPr>
          <p:cNvPr id="22531" name="Content Placeholder 2"/>
          <p:cNvSpPr>
            <a:spLocks noGrp="1"/>
          </p:cNvSpPr>
          <p:nvPr>
            <p:ph idx="1"/>
          </p:nvPr>
        </p:nvSpPr>
        <p:spPr/>
        <p:txBody>
          <a:bodyPr/>
          <a:lstStyle/>
          <a:p>
            <a:r>
              <a:rPr lang="en-CA" dirty="0" smtClean="0"/>
              <a:t>A student complains about another professor who is your colleague. The student says that you are a much better professor and that the other professor is unorganized, uncaring, racist, and sarcastic.</a:t>
            </a:r>
            <a:endParaRPr lang="en-CA"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6"/>
          <p:cNvSpPr>
            <a:spLocks noChangeArrowheads="1"/>
          </p:cNvSpPr>
          <p:nvPr/>
        </p:nvSpPr>
        <p:spPr bwMode="auto">
          <a:xfrm>
            <a:off x="1752600" y="1600200"/>
            <a:ext cx="2428892" cy="642942"/>
          </a:xfrm>
          <a:prstGeom prst="bevel">
            <a:avLst>
              <a:gd name="adj" fmla="val 12500"/>
            </a:avLst>
          </a:prstGeom>
          <a:solidFill>
            <a:srgbClr val="CCFF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Tell Friends &amp; Family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AutoShape 20"/>
          <p:cNvSpPr>
            <a:spLocks noChangeArrowheads="1"/>
          </p:cNvSpPr>
          <p:nvPr/>
        </p:nvSpPr>
        <p:spPr bwMode="auto">
          <a:xfrm>
            <a:off x="838200" y="838200"/>
            <a:ext cx="2571768" cy="714380"/>
          </a:xfrm>
          <a:prstGeom prst="bevel">
            <a:avLst>
              <a:gd name="adj" fmla="val 12500"/>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Tell Classmates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8"/>
          <p:cNvSpPr>
            <a:spLocks noChangeArrowheads="1"/>
          </p:cNvSpPr>
          <p:nvPr/>
        </p:nvSpPr>
        <p:spPr bwMode="auto">
          <a:xfrm>
            <a:off x="2514600" y="2362200"/>
            <a:ext cx="2643206" cy="903330"/>
          </a:xfrm>
          <a:prstGeom prst="bevel">
            <a:avLst>
              <a:gd name="adj" fmla="val 12500"/>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Complain to other</a:t>
            </a:r>
            <a:r>
              <a:rPr kumimoji="0" lang="en-US" b="1" i="0" u="none" strike="noStrike" cap="none" normalizeH="0" dirty="0" smtClean="0">
                <a:ln>
                  <a:noFill/>
                </a:ln>
                <a:solidFill>
                  <a:schemeClr val="tx1"/>
                </a:solidFill>
                <a:effectLst/>
                <a:latin typeface="Calibri" pitchFamily="34" charset="0"/>
              </a:rPr>
              <a:t> Professors</a:t>
            </a:r>
            <a:endParaRPr kumimoji="0" lang="en-US"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AutoShape 17"/>
          <p:cNvSpPr>
            <a:spLocks noChangeArrowheads="1"/>
          </p:cNvSpPr>
          <p:nvPr/>
        </p:nvSpPr>
        <p:spPr bwMode="auto">
          <a:xfrm>
            <a:off x="3886200" y="3429000"/>
            <a:ext cx="2643206" cy="762000"/>
          </a:xfrm>
          <a:prstGeom prst="bevel">
            <a:avLst>
              <a:gd name="adj" fmla="val 12500"/>
            </a:avLst>
          </a:prstGeom>
          <a:solidFill>
            <a:schemeClr val="accent3">
              <a:lumMod val="75000"/>
            </a:schemeClr>
          </a:solidFill>
          <a:ln w="9525">
            <a:solidFill>
              <a:srgbClr val="000000"/>
            </a:solidFill>
            <a:miter lim="800000"/>
            <a:headEnd/>
            <a:tailEnd/>
          </a:ln>
          <a:effectLst>
            <a:outerShdw blurRad="50800" dist="50800" dir="5400000" algn="ctr" rotWithShape="0">
              <a:schemeClr val="tx2">
                <a:lumMod val="40000"/>
                <a:lumOff val="60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Complain to Supervisor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9"/>
          <p:cNvSpPr>
            <a:spLocks noChangeArrowheads="1"/>
          </p:cNvSpPr>
          <p:nvPr/>
        </p:nvSpPr>
        <p:spPr bwMode="auto">
          <a:xfrm>
            <a:off x="5334000" y="4267200"/>
            <a:ext cx="2357454" cy="785818"/>
          </a:xfrm>
          <a:prstGeom prst="bevel">
            <a:avLst>
              <a:gd name="adj" fmla="val 12500"/>
            </a:avLst>
          </a:prstGeom>
          <a:solidFill>
            <a:srgbClr val="FF66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Complain to the Professor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AutoShape 4"/>
          <p:cNvSpPr>
            <a:spLocks noChangeArrowheads="1"/>
          </p:cNvSpPr>
          <p:nvPr/>
        </p:nvSpPr>
        <p:spPr bwMode="auto">
          <a:xfrm>
            <a:off x="6553200" y="5257800"/>
            <a:ext cx="2357454" cy="571504"/>
          </a:xfrm>
          <a:prstGeom prst="bevel">
            <a:avLst>
              <a:gd name="adj" fmla="val 12500"/>
            </a:avLst>
          </a:prstGeom>
          <a:solidFill>
            <a:srgbClr val="CC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Drop the Course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AutoShape 5"/>
          <p:cNvSpPr>
            <a:spLocks noChangeArrowheads="1"/>
          </p:cNvSpPr>
          <p:nvPr/>
        </p:nvSpPr>
        <p:spPr bwMode="auto">
          <a:xfrm rot="1523251">
            <a:off x="-219397" y="4524190"/>
            <a:ext cx="7715304" cy="714380"/>
          </a:xfrm>
          <a:prstGeom prst="bevel">
            <a:avLst>
              <a:gd name="adj" fmla="val 12500"/>
            </a:avLst>
          </a:prstGeom>
          <a:solidFill>
            <a:schemeClr val="accent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rPr>
              <a:t>Drop Out of College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icture 1" descr="Angry professor Royalty Free Stock Photo"/>
          <p:cNvPicPr>
            <a:picLocks noChangeAspect="1" noChangeArrowheads="1"/>
          </p:cNvPicPr>
          <p:nvPr/>
        </p:nvPicPr>
        <p:blipFill>
          <a:blip r:embed="rId2"/>
          <a:srcRect/>
          <a:stretch>
            <a:fillRect/>
          </a:stretch>
        </p:blipFill>
        <p:spPr bwMode="auto">
          <a:xfrm>
            <a:off x="5357818" y="428604"/>
            <a:ext cx="3405186" cy="2267137"/>
          </a:xfrm>
          <a:prstGeom prst="rect">
            <a:avLst/>
          </a:prstGeom>
          <a:noFill/>
        </p:spPr>
      </p:pic>
      <p:sp>
        <p:nvSpPr>
          <p:cNvPr id="12" name="TextBox 11"/>
          <p:cNvSpPr txBox="1"/>
          <p:nvPr/>
        </p:nvSpPr>
        <p:spPr>
          <a:xfrm>
            <a:off x="0" y="152400"/>
            <a:ext cx="4648200" cy="523220"/>
          </a:xfrm>
          <a:prstGeom prst="rect">
            <a:avLst/>
          </a:prstGeom>
          <a:noFill/>
        </p:spPr>
        <p:txBody>
          <a:bodyPr wrap="square" rtlCol="0">
            <a:spAutoFit/>
          </a:bodyPr>
          <a:lstStyle/>
          <a:p>
            <a:r>
              <a:rPr lang="en-CA" sz="2800" b="1" dirty="0" smtClean="0"/>
              <a:t>Dissatisfied students...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4294967295"/>
          </p:nvPr>
        </p:nvSpPr>
        <p:spPr>
          <a:xfrm>
            <a:off x="5257800" y="5105400"/>
            <a:ext cx="3681413" cy="630238"/>
          </a:xfrm>
        </p:spPr>
        <p:txBody>
          <a:bodyPr/>
          <a:lstStyle/>
          <a:p>
            <a:pPr marL="0" indent="0" algn="ctr" eaLnBrk="1" hangingPunct="1">
              <a:lnSpc>
                <a:spcPct val="90000"/>
              </a:lnSpc>
              <a:buFontTx/>
              <a:buNone/>
            </a:pPr>
            <a:r>
              <a:rPr lang="en-US" sz="3600" b="1" smtClean="0">
                <a:solidFill>
                  <a:schemeClr val="tx2"/>
                </a:solidFill>
              </a:rPr>
              <a:t>Farbod Karimi</a:t>
            </a:r>
          </a:p>
          <a:p>
            <a:pPr marL="0" indent="0" algn="ctr" eaLnBrk="1" hangingPunct="1">
              <a:lnSpc>
                <a:spcPct val="90000"/>
              </a:lnSpc>
              <a:buFontTx/>
              <a:buNone/>
            </a:pPr>
            <a:endParaRPr lang="en-US" sz="3600" b="1" smtClean="0">
              <a:solidFill>
                <a:schemeClr val="tx2"/>
              </a:solidFill>
            </a:endParaRPr>
          </a:p>
        </p:txBody>
      </p:sp>
      <p:sp>
        <p:nvSpPr>
          <p:cNvPr id="7171" name="Title 1"/>
          <p:cNvSpPr>
            <a:spLocks noGrp="1"/>
          </p:cNvSpPr>
          <p:nvPr>
            <p:ph type="ctrTitle" idx="4294967295"/>
          </p:nvPr>
        </p:nvSpPr>
        <p:spPr>
          <a:xfrm>
            <a:off x="762000" y="152400"/>
            <a:ext cx="7772400" cy="2819400"/>
          </a:xfrm>
        </p:spPr>
        <p:txBody>
          <a:bodyPr anchor="b"/>
          <a:lstStyle/>
          <a:p>
            <a:pPr eaLnBrk="1" hangingPunct="1"/>
            <a:r>
              <a:rPr lang="en-US" sz="6000" b="1" dirty="0" smtClean="0">
                <a:solidFill>
                  <a:schemeClr val="tx1"/>
                </a:solidFill>
              </a:rPr>
              <a:t>Student Satisfaction and </a:t>
            </a:r>
            <a:br>
              <a:rPr lang="en-US" sz="6000" b="1" dirty="0" smtClean="0">
                <a:solidFill>
                  <a:schemeClr val="tx1"/>
                </a:solidFill>
              </a:rPr>
            </a:br>
            <a:r>
              <a:rPr lang="en-US" sz="6000" b="1" dirty="0" smtClean="0">
                <a:solidFill>
                  <a:schemeClr val="tx1"/>
                </a:solidFill>
              </a:rPr>
              <a:t>Complaining</a:t>
            </a:r>
          </a:p>
        </p:txBody>
      </p:sp>
      <p:pic>
        <p:nvPicPr>
          <p:cNvPr id="43010" name="Picture 2" descr="http://www.nstraining.ca/images/Algonguin2.jpg"/>
          <p:cNvPicPr>
            <a:picLocks noChangeAspect="1" noChangeArrowheads="1"/>
          </p:cNvPicPr>
          <p:nvPr/>
        </p:nvPicPr>
        <p:blipFill>
          <a:blip r:embed="rId3"/>
          <a:srcRect/>
          <a:stretch>
            <a:fillRect/>
          </a:stretch>
        </p:blipFill>
        <p:spPr bwMode="auto">
          <a:xfrm>
            <a:off x="838200" y="3657600"/>
            <a:ext cx="3333750" cy="25050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mtClean="0"/>
              <a:t>A college administrator says…</a:t>
            </a:r>
          </a:p>
        </p:txBody>
      </p:sp>
      <p:sp>
        <p:nvSpPr>
          <p:cNvPr id="27651" name="Rectangle 3"/>
          <p:cNvSpPr>
            <a:spLocks noGrp="1" noChangeArrowheads="1"/>
          </p:cNvSpPr>
          <p:nvPr>
            <p:ph type="body" idx="4294967295"/>
          </p:nvPr>
        </p:nvSpPr>
        <p:spPr>
          <a:xfrm>
            <a:off x="533400" y="1600200"/>
            <a:ext cx="8229600" cy="4525963"/>
          </a:xfrm>
        </p:spPr>
        <p:txBody>
          <a:bodyPr/>
          <a:lstStyle/>
          <a:p>
            <a:pPr>
              <a:buFontTx/>
              <a:buNone/>
            </a:pPr>
            <a:r>
              <a:rPr lang="en-US" sz="2800" b="1" dirty="0" smtClean="0"/>
              <a:t>	“In fact, many complaints from students—regarding grading standards, rigor, fairness, etc.—are baseless and deserve little more than a few moments of quasi-sympathetic head-nodding on your part. The last thing you want to do is start an inquisition every time a student drops by with some petty gripe.” </a:t>
            </a:r>
          </a:p>
          <a:p>
            <a:pPr>
              <a:buFontTx/>
              <a:buNone/>
            </a:pPr>
            <a:endParaRPr lang="en-US" sz="1800" b="1" dirty="0" smtClean="0"/>
          </a:p>
          <a:p>
            <a:pPr>
              <a:buFontTx/>
              <a:buNone/>
            </a:pPr>
            <a:r>
              <a:rPr lang="en-US" sz="1800" b="1" dirty="0" smtClean="0"/>
              <a:t>(http://chronicle.com/jobs/news/2007/10/2007101701c.htm)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Consequences of ignoring complaints</a:t>
            </a:r>
            <a:endParaRPr lang="en-US" dirty="0"/>
          </a:p>
        </p:txBody>
      </p:sp>
      <p:sp>
        <p:nvSpPr>
          <p:cNvPr id="4" name="Content Placeholder 3"/>
          <p:cNvSpPr>
            <a:spLocks noGrp="1"/>
          </p:cNvSpPr>
          <p:nvPr>
            <p:ph idx="1"/>
          </p:nvPr>
        </p:nvSpPr>
        <p:spPr>
          <a:xfrm>
            <a:off x="457200" y="1600201"/>
            <a:ext cx="8229600" cy="2286000"/>
          </a:xfrm>
        </p:spPr>
        <p:txBody>
          <a:bodyPr/>
          <a:lstStyle/>
          <a:p>
            <a:pPr lvl="0">
              <a:defRPr/>
            </a:pPr>
            <a:r>
              <a:rPr lang="en-US" b="1" dirty="0" smtClean="0"/>
              <a:t>Attack on professor is linked to grade</a:t>
            </a:r>
            <a:endParaRPr lang="en-US" dirty="0" smtClean="0"/>
          </a:p>
          <a:p>
            <a:pPr lvl="1">
              <a:buNone/>
              <a:defRPr/>
            </a:pPr>
            <a:r>
              <a:rPr lang="en-US" dirty="0" smtClean="0"/>
              <a:t>UMass student charged in knifing</a:t>
            </a:r>
          </a:p>
          <a:p>
            <a:pPr lvl="0">
              <a:defRPr/>
            </a:pPr>
            <a:r>
              <a:rPr lang="en-US" b="1" dirty="0" smtClean="0"/>
              <a:t>When Student-Adviser Tensions Erupt, the Results Can Be Fatal </a:t>
            </a:r>
          </a:p>
          <a:p>
            <a:pPr lvl="0">
              <a:buNone/>
              <a:defRPr/>
            </a:pPr>
            <a:endParaRPr lang="en-US" dirty="0" smtClean="0"/>
          </a:p>
        </p:txBody>
      </p:sp>
      <p:pic>
        <p:nvPicPr>
          <p:cNvPr id="3" name="Picture 6" descr="angry-teacher"/>
          <p:cNvPicPr>
            <a:picLocks noChangeAspect="1" noChangeArrowheads="1" noCrop="1"/>
          </p:cNvPicPr>
          <p:nvPr/>
        </p:nvPicPr>
        <p:blipFill>
          <a:blip r:embed="rId2"/>
          <a:srcRect/>
          <a:stretch>
            <a:fillRect/>
          </a:stretch>
        </p:blipFill>
        <p:spPr bwMode="auto">
          <a:xfrm>
            <a:off x="5029200" y="4038600"/>
            <a:ext cx="3629025" cy="251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81000"/>
            <a:ext cx="6400800" cy="715962"/>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Theodore </a:t>
            </a:r>
            <a:r>
              <a:rPr kumimoji="0" lang="en-US" sz="4400" b="0" i="0" u="none" strike="noStrike" kern="0" cap="none" spc="0" normalizeH="0" baseline="0" noProof="0" dirty="0" err="1" smtClean="0">
                <a:ln>
                  <a:noFill/>
                </a:ln>
                <a:solidFill>
                  <a:schemeClr val="tx1"/>
                </a:solidFill>
                <a:effectLst/>
                <a:uLnTx/>
                <a:uFillTx/>
                <a:latin typeface="+mj-lt"/>
                <a:ea typeface="+mj-ea"/>
                <a:cs typeface="+mj-cs"/>
              </a:rPr>
              <a:t>Streleski</a:t>
            </a:r>
            <a:r>
              <a:rPr kumimoji="0" lang="en-US" sz="4400" b="0" i="0" u="none" strike="noStrike" kern="0" cap="none" spc="0" normalizeH="0" baseline="0" noProof="0" dirty="0" smtClean="0">
                <a:ln>
                  <a:noFill/>
                </a:ln>
                <a:solidFill>
                  <a:schemeClr val="tx1"/>
                </a:solidFill>
                <a:effectLst/>
                <a:uLnTx/>
                <a:uFillTx/>
                <a:latin typeface="+mj-lt"/>
                <a:ea typeface="+mj-ea"/>
                <a:cs typeface="+mj-cs"/>
              </a:rPr>
              <a:t> Case</a:t>
            </a:r>
            <a:r>
              <a:rPr kumimoji="0" lang="en-US" sz="6000" b="0" i="0" u="none" strike="noStrike" kern="0" cap="none" spc="0" normalizeH="0" baseline="0" noProof="0" dirty="0" smtClean="0">
                <a:ln>
                  <a:noFill/>
                </a:ln>
                <a:solidFill>
                  <a:schemeClr val="tx1"/>
                </a:solidFill>
                <a:effectLst/>
                <a:uLnTx/>
                <a:uFillTx/>
                <a:latin typeface="+mj-lt"/>
                <a:ea typeface="+mj-ea"/>
                <a:cs typeface="+mj-cs"/>
              </a:rPr>
              <a:t/>
            </a:r>
            <a:br>
              <a:rPr kumimoji="0" lang="en-US" sz="6000" b="0" i="0" u="none" strike="noStrike" kern="0" cap="none" spc="0" normalizeH="0" baseline="0" noProof="0" dirty="0" smtClean="0">
                <a:ln>
                  <a:noFill/>
                </a:ln>
                <a:solidFill>
                  <a:schemeClr val="tx1"/>
                </a:solidFill>
                <a:effectLst/>
                <a:uLnTx/>
                <a:uFillTx/>
                <a:latin typeface="+mj-lt"/>
                <a:ea typeface="+mj-ea"/>
                <a:cs typeface="+mj-cs"/>
              </a:rPr>
            </a:b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228600" y="1295400"/>
            <a:ext cx="8610600" cy="1905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Graduate student</a:t>
            </a:r>
            <a:r>
              <a:rPr kumimoji="0" lang="en-CA" sz="3200" b="0" i="0" u="none" strike="noStrike" kern="0" cap="none" spc="0" normalizeH="0" noProof="0" dirty="0" smtClean="0">
                <a:ln>
                  <a:noFill/>
                </a:ln>
                <a:solidFill>
                  <a:schemeClr val="tx1"/>
                </a:solidFill>
                <a:effectLst/>
                <a:uLnTx/>
                <a:uFillTx/>
                <a:latin typeface="+mn-lt"/>
                <a:ea typeface="+mn-ea"/>
                <a:cs typeface="+mn-cs"/>
              </a:rPr>
              <a:t> at Stanford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CA" sz="3200" kern="0" baseline="0" dirty="0" smtClean="0">
                <a:latin typeface="+mn-lt"/>
                <a:cs typeface="+mn-cs"/>
              </a:rPr>
              <a:t>Murdered</a:t>
            </a:r>
            <a:r>
              <a:rPr lang="en-CA" sz="3200" kern="0" dirty="0" smtClean="0">
                <a:latin typeface="+mn-lt"/>
                <a:cs typeface="+mn-cs"/>
              </a:rPr>
              <a:t> his faculty advisor</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With</a:t>
            </a:r>
            <a:r>
              <a:rPr kumimoji="0" lang="en-CA" sz="3200" b="0" i="0" u="none" strike="noStrike" kern="0" cap="none" spc="0" normalizeH="0" noProof="0" dirty="0" smtClean="0">
                <a:ln>
                  <a:noFill/>
                </a:ln>
                <a:solidFill>
                  <a:schemeClr val="tx1"/>
                </a:solidFill>
                <a:effectLst/>
                <a:uLnTx/>
                <a:uFillTx/>
                <a:latin typeface="+mn-lt"/>
                <a:ea typeface="+mn-ea"/>
                <a:cs typeface="+mn-cs"/>
              </a:rPr>
              <a:t> a Hammer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CA" sz="3200" b="0" i="0" u="none" strike="noStrike" kern="0" cap="none" spc="0" normalizeH="0" noProof="0" dirty="0" smtClean="0">
              <a:ln>
                <a:noFill/>
              </a:ln>
              <a:solidFill>
                <a:schemeClr val="tx1"/>
              </a:solidFill>
              <a:effectLst/>
              <a:uLnTx/>
              <a:uFillTx/>
              <a:latin typeface="+mn-lt"/>
              <a:ea typeface="+mn-ea"/>
              <a:cs typeface="+mn-cs"/>
            </a:endParaRPr>
          </a:p>
        </p:txBody>
      </p:sp>
      <p:pic>
        <p:nvPicPr>
          <p:cNvPr id="6" name="Picture 5" descr="HAMMER.jpg"/>
          <p:cNvPicPr>
            <a:picLocks noChangeAspect="1"/>
          </p:cNvPicPr>
          <p:nvPr/>
        </p:nvPicPr>
        <p:blipFill>
          <a:blip r:embed="rId3">
            <a:clrChange>
              <a:clrFrom>
                <a:srgbClr val="FFFFFF"/>
              </a:clrFrom>
              <a:clrTo>
                <a:srgbClr val="FFFFFF">
                  <a:alpha val="0"/>
                </a:srgbClr>
              </a:clrTo>
            </a:clrChange>
          </a:blip>
          <a:stretch>
            <a:fillRect/>
          </a:stretch>
        </p:blipFill>
        <p:spPr>
          <a:xfrm rot="21077867">
            <a:off x="3605152" y="2327300"/>
            <a:ext cx="1663367" cy="1447800"/>
          </a:xfrm>
          <a:prstGeom prst="rect">
            <a:avLst/>
          </a:prstGeom>
          <a:effectLst/>
        </p:spPr>
      </p:pic>
      <p:pic>
        <p:nvPicPr>
          <p:cNvPr id="18434" name="Picture 2" descr="http://graphics8.nytimes.com/images/2007/03/27/science/murder.3.600.jpg"/>
          <p:cNvPicPr>
            <a:picLocks noChangeAspect="1" noChangeArrowheads="1"/>
          </p:cNvPicPr>
          <p:nvPr/>
        </p:nvPicPr>
        <p:blipFill>
          <a:blip r:embed="rId4"/>
          <a:srcRect l="66889"/>
          <a:stretch>
            <a:fillRect/>
          </a:stretch>
        </p:blipFill>
        <p:spPr bwMode="auto">
          <a:xfrm>
            <a:off x="6629400" y="762000"/>
            <a:ext cx="2303670" cy="2667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extBox 6"/>
          <p:cNvSpPr txBox="1"/>
          <p:nvPr/>
        </p:nvSpPr>
        <p:spPr>
          <a:xfrm>
            <a:off x="228600" y="3733800"/>
            <a:ext cx="8763000" cy="2554545"/>
          </a:xfrm>
          <a:prstGeom prst="rect">
            <a:avLst/>
          </a:prstGeom>
          <a:noFill/>
        </p:spPr>
        <p:txBody>
          <a:bodyPr wrap="square" rtlCol="0">
            <a:spAutoFit/>
          </a:bodyPr>
          <a:lstStyle/>
          <a:p>
            <a:pPr marL="342900" lvl="0" indent="-342900" eaLnBrk="0" hangingPunct="0">
              <a:spcBef>
                <a:spcPts val="0"/>
              </a:spcBef>
              <a:defRPr/>
            </a:pPr>
            <a:r>
              <a:rPr lang="en-CA" sz="4800" kern="0" dirty="0" smtClean="0"/>
              <a:t>WHY?</a:t>
            </a:r>
          </a:p>
          <a:p>
            <a:pPr marL="342900" lvl="0" indent="-342900" eaLnBrk="0" hangingPunct="0">
              <a:spcBef>
                <a:spcPts val="0"/>
              </a:spcBef>
              <a:buFont typeface="Arial" pitchFamily="34" charset="0"/>
              <a:buChar char="•"/>
              <a:defRPr/>
            </a:pPr>
            <a:r>
              <a:rPr lang="en-CA" sz="2800" kern="0" dirty="0" smtClean="0"/>
              <a:t>He felt the murder was justifiable homicide because the advisor had withheld departmental awards.</a:t>
            </a:r>
          </a:p>
          <a:p>
            <a:pPr marL="342900" lvl="0" indent="-342900" eaLnBrk="0" hangingPunct="0">
              <a:spcBef>
                <a:spcPts val="0"/>
              </a:spcBef>
              <a:defRPr/>
            </a:pPr>
            <a:endParaRPr lang="en-CA" sz="2800" kern="0" dirty="0" smtClean="0"/>
          </a:p>
          <a:p>
            <a:pPr marL="342900" lvl="0" indent="-342900" eaLnBrk="0" hangingPunct="0">
              <a:spcBef>
                <a:spcPts val="0"/>
              </a:spcBef>
              <a:buFont typeface="Arial" pitchFamily="34" charset="0"/>
              <a:buChar char="•"/>
              <a:defRPr/>
            </a:pPr>
            <a:r>
              <a:rPr lang="en-CA" sz="2800" kern="0" dirty="0" smtClean="0"/>
              <a:t>Demeaned in front of his peers.</a:t>
            </a:r>
            <a:endParaRPr lang="en-US" sz="28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09600"/>
            <a:ext cx="7263844" cy="1754326"/>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Now let us hear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 our students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434" name="Picture 2" descr="http://www.law.georgetown.edu/ist/images/Students2.jpg"/>
          <p:cNvPicPr>
            <a:picLocks noChangeAspect="1" noChangeArrowheads="1"/>
          </p:cNvPicPr>
          <p:nvPr/>
        </p:nvPicPr>
        <p:blipFill>
          <a:blip r:embed="rId2"/>
          <a:srcRect/>
          <a:stretch>
            <a:fillRect/>
          </a:stretch>
        </p:blipFill>
        <p:spPr bwMode="auto">
          <a:xfrm>
            <a:off x="228600" y="2590800"/>
            <a:ext cx="3486150" cy="3657600"/>
          </a:xfrm>
          <a:prstGeom prst="rect">
            <a:avLst/>
          </a:prstGeom>
          <a:noFill/>
        </p:spPr>
      </p:pic>
      <p:pic>
        <p:nvPicPr>
          <p:cNvPr id="18436" name="Picture 4" descr="click to zoom"/>
          <p:cNvPicPr>
            <a:picLocks noChangeAspect="1" noChangeArrowheads="1"/>
          </p:cNvPicPr>
          <p:nvPr/>
        </p:nvPicPr>
        <p:blipFill>
          <a:blip r:embed="rId3"/>
          <a:srcRect/>
          <a:stretch>
            <a:fillRect/>
          </a:stretch>
        </p:blipFill>
        <p:spPr bwMode="auto">
          <a:xfrm>
            <a:off x="3733800" y="2590800"/>
            <a:ext cx="5181600" cy="36584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dirty="0" smtClean="0"/>
              <a:t>Listening</a:t>
            </a:r>
            <a:endParaRPr lang="en-US" dirty="0" smtClean="0"/>
          </a:p>
        </p:txBody>
      </p:sp>
      <p:sp>
        <p:nvSpPr>
          <p:cNvPr id="28675" name="Rectangle 3"/>
          <p:cNvSpPr>
            <a:spLocks noGrp="1" noChangeArrowheads="1"/>
          </p:cNvSpPr>
          <p:nvPr>
            <p:ph type="body" idx="1"/>
          </p:nvPr>
        </p:nvSpPr>
        <p:spPr/>
        <p:txBody>
          <a:bodyPr/>
          <a:lstStyle/>
          <a:p>
            <a:pPr>
              <a:buFontTx/>
              <a:buNone/>
            </a:pPr>
            <a:r>
              <a:rPr lang="en-US" dirty="0" smtClean="0"/>
              <a:t>	“I talked to the dean but I feel like sometimes you’re not really listened to. I understand maybe they get a lot of complaints. I get that. I get that kids don’t want to do their homework or whatever. They feel like they’re getting too much work or whatever. But sometimes there are legitimate complaints.”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About complaining…</a:t>
            </a:r>
          </a:p>
        </p:txBody>
      </p:sp>
      <p:sp>
        <p:nvSpPr>
          <p:cNvPr id="30723" name="Rectangle 3"/>
          <p:cNvSpPr>
            <a:spLocks noGrp="1" noChangeArrowheads="1"/>
          </p:cNvSpPr>
          <p:nvPr>
            <p:ph type="body" idx="1"/>
          </p:nvPr>
        </p:nvSpPr>
        <p:spPr>
          <a:xfrm>
            <a:off x="457200" y="1295400"/>
            <a:ext cx="8305800" cy="5257800"/>
          </a:xfrm>
        </p:spPr>
        <p:txBody>
          <a:bodyPr/>
          <a:lstStyle/>
          <a:p>
            <a:pPr>
              <a:buFontTx/>
              <a:buNone/>
            </a:pPr>
            <a:r>
              <a:rPr lang="en-US" sz="2800" dirty="0" smtClean="0"/>
              <a:t>	“I think the problem is not enough people complain. We all talk about it. Everyone’s like, ‘Yeah.  [That teacher’s] crazy.  How is she today?’ It’s not like no one knows. But no one—actually, one chick did complain.  And she made it through the semester but, again, [the teacher’s] still the same.  It’s just one of those things where I’m like, ‘Well do I want to waste my breath?’  I feel like I’m beating a dead horse.  Other than that, my educational experience is overall pretty good.”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About management…</a:t>
            </a:r>
          </a:p>
        </p:txBody>
      </p:sp>
      <p:sp>
        <p:nvSpPr>
          <p:cNvPr id="32771" name="Rectangle 3"/>
          <p:cNvSpPr>
            <a:spLocks noGrp="1" noChangeArrowheads="1"/>
          </p:cNvSpPr>
          <p:nvPr>
            <p:ph type="body" idx="1"/>
          </p:nvPr>
        </p:nvSpPr>
        <p:spPr/>
        <p:txBody>
          <a:bodyPr/>
          <a:lstStyle/>
          <a:p>
            <a:pPr>
              <a:buFontTx/>
              <a:buNone/>
            </a:pPr>
            <a:r>
              <a:rPr lang="en-US" sz="2800" smtClean="0"/>
              <a:t>	“We’re not blind.  We see what goes on.  It’s just a matter of would you say something.  And that’s why right now I feel that after I get into a position where my personal life is calmed down a little bit, I think I do need to write a letter to [school administrators] and say, ‘Hey, look.  I think this is shady.  I think that our dollars are ill-placed, ill-spent.  Because our bathrooms are dirty but our dean’s wearing an Armani suit.  You do the math.’”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About caring…</a:t>
            </a:r>
          </a:p>
        </p:txBody>
      </p:sp>
      <p:sp>
        <p:nvSpPr>
          <p:cNvPr id="33795" name="Rectangle 3"/>
          <p:cNvSpPr>
            <a:spLocks noGrp="1" noChangeArrowheads="1"/>
          </p:cNvSpPr>
          <p:nvPr>
            <p:ph type="body" idx="1"/>
          </p:nvPr>
        </p:nvSpPr>
        <p:spPr/>
        <p:txBody>
          <a:bodyPr/>
          <a:lstStyle/>
          <a:p>
            <a:pPr>
              <a:buFontTx/>
              <a:buNone/>
            </a:pPr>
            <a:r>
              <a:rPr lang="en-US" dirty="0" smtClean="0"/>
              <a:t>	“Lately I’ve experienced disorganization in my school because they’re changing. At times, doesn’t feel like they’ve got it together.  But as long as the teachers care about their students and their educations, which they do at my school, I’m cool with that.”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Empowerment…</a:t>
            </a:r>
          </a:p>
        </p:txBody>
      </p:sp>
      <p:sp>
        <p:nvSpPr>
          <p:cNvPr id="34819" name="Rectangle 3"/>
          <p:cNvSpPr>
            <a:spLocks noGrp="1" noChangeArrowheads="1"/>
          </p:cNvSpPr>
          <p:nvPr>
            <p:ph type="body" idx="1"/>
          </p:nvPr>
        </p:nvSpPr>
        <p:spPr/>
        <p:txBody>
          <a:bodyPr/>
          <a:lstStyle/>
          <a:p>
            <a:pPr>
              <a:buFontTx/>
              <a:buNone/>
            </a:pPr>
            <a:r>
              <a:rPr lang="en-US" dirty="0" smtClean="0"/>
              <a:t>	“I felt empowered because the teacher agreed with me.  And so I felt like I’m not the only one who is seeing this. I am tired of seeing teachers playing favorites. How come no one is monitoring them. I’m not the only one who feels like this isn’t right.”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Why they didn’t complain…</a:t>
            </a:r>
          </a:p>
        </p:txBody>
      </p:sp>
      <p:sp>
        <p:nvSpPr>
          <p:cNvPr id="35843" name="Rectangle 3"/>
          <p:cNvSpPr>
            <a:spLocks noGrp="1" noChangeArrowheads="1"/>
          </p:cNvSpPr>
          <p:nvPr>
            <p:ph type="body" idx="1"/>
          </p:nvPr>
        </p:nvSpPr>
        <p:spPr>
          <a:xfrm>
            <a:off x="457200" y="1447800"/>
            <a:ext cx="8229600" cy="5105400"/>
          </a:xfrm>
        </p:spPr>
        <p:txBody>
          <a:bodyPr/>
          <a:lstStyle/>
          <a:p>
            <a:pPr>
              <a:lnSpc>
                <a:spcPct val="90000"/>
              </a:lnSpc>
              <a:buFontTx/>
              <a:buNone/>
            </a:pPr>
            <a:r>
              <a:rPr lang="en-US" sz="2800" smtClean="0"/>
              <a:t>	“I think they’re scared to just go ahead and speak to somebody. If I had a problem, I would probably go to somebody I know.  But now it seems like even the people I know are not there no more.  I came in and [staff] she just left on me.  I come in one day and she’s not even there.  It’s things like that, that you rely on, they’re not there no more.  And then you’ve got all these new faces.  So, and then, of course, if I have a problem, I’m not going to go to a new face, right?  Because I don’t trust them.  How you going to go and talk to somebody that’s a complete stranger?”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28600"/>
            <a:ext cx="8229600" cy="731838"/>
          </a:xfrm>
        </p:spPr>
        <p:txBody>
          <a:bodyPr anchor="b"/>
          <a:lstStyle/>
          <a:p>
            <a:pPr eaLnBrk="1" hangingPunct="1"/>
            <a:r>
              <a:rPr lang="en-US" sz="4300" b="1" u="sng" dirty="0" smtClean="0"/>
              <a:t>OUR PLAN</a:t>
            </a:r>
          </a:p>
        </p:txBody>
      </p:sp>
      <p:sp>
        <p:nvSpPr>
          <p:cNvPr id="8195" name="Content Placeholder 2"/>
          <p:cNvSpPr>
            <a:spLocks noGrp="1"/>
          </p:cNvSpPr>
          <p:nvPr>
            <p:ph sz="quarter" idx="4294967295"/>
          </p:nvPr>
        </p:nvSpPr>
        <p:spPr>
          <a:xfrm>
            <a:off x="381000" y="1066800"/>
            <a:ext cx="8229600" cy="5410200"/>
          </a:xfrm>
        </p:spPr>
        <p:txBody>
          <a:bodyPr/>
          <a:lstStyle/>
          <a:p>
            <a:pPr eaLnBrk="1" hangingPunct="1">
              <a:lnSpc>
                <a:spcPct val="170000"/>
              </a:lnSpc>
            </a:pPr>
            <a:r>
              <a:rPr lang="en-US" sz="2600" b="1" dirty="0" smtClean="0"/>
              <a:t>Welcome and Introduction			3 min</a:t>
            </a:r>
          </a:p>
          <a:p>
            <a:pPr eaLnBrk="1" hangingPunct="1">
              <a:lnSpc>
                <a:spcPct val="170000"/>
              </a:lnSpc>
            </a:pPr>
            <a:r>
              <a:rPr lang="en-CA" sz="2600" b="1" dirty="0" smtClean="0"/>
              <a:t>Background &amp; My motivation		7 min	</a:t>
            </a:r>
            <a:endParaRPr lang="en-US" sz="2600" b="1" dirty="0" smtClean="0"/>
          </a:p>
          <a:p>
            <a:pPr eaLnBrk="1" hangingPunct="1">
              <a:lnSpc>
                <a:spcPct val="170000"/>
              </a:lnSpc>
            </a:pPr>
            <a:r>
              <a:rPr lang="en-US" sz="2600" b="1" dirty="0" smtClean="0"/>
              <a:t>Scenario Activity				25 min</a:t>
            </a:r>
          </a:p>
          <a:p>
            <a:pPr eaLnBrk="1" hangingPunct="1">
              <a:lnSpc>
                <a:spcPct val="170000"/>
              </a:lnSpc>
            </a:pPr>
            <a:r>
              <a:rPr lang="en-US" sz="2600" b="1" dirty="0" smtClean="0"/>
              <a:t>Empirical Results				10 min</a:t>
            </a:r>
          </a:p>
          <a:p>
            <a:pPr eaLnBrk="1" hangingPunct="1">
              <a:lnSpc>
                <a:spcPct val="170000"/>
              </a:lnSpc>
            </a:pPr>
            <a:r>
              <a:rPr lang="en-US" sz="2600" b="1" dirty="0" smtClean="0"/>
              <a:t>Student Voices					8 min</a:t>
            </a:r>
          </a:p>
          <a:p>
            <a:pPr eaLnBrk="1" hangingPunct="1">
              <a:lnSpc>
                <a:spcPct val="170000"/>
              </a:lnSpc>
            </a:pPr>
            <a:r>
              <a:rPr lang="en-US" sz="2600" b="1" dirty="0" smtClean="0"/>
              <a:t>How to manage complaints?		25 min</a:t>
            </a:r>
          </a:p>
          <a:p>
            <a:pPr eaLnBrk="1" hangingPunct="1">
              <a:lnSpc>
                <a:spcPct val="170000"/>
              </a:lnSpc>
            </a:pPr>
            <a:r>
              <a:rPr lang="en-US" sz="2600" b="1" dirty="0" smtClean="0"/>
              <a:t>Dialogue &amp; questions	</a:t>
            </a:r>
            <a:r>
              <a:rPr lang="en-US" sz="2600" b="1" dirty="0" smtClean="0"/>
              <a:t>		</a:t>
            </a:r>
            <a:r>
              <a:rPr lang="en-US" sz="2600" b="1" dirty="0" smtClean="0">
                <a:sym typeface="Wingdings" pitchFamily="2" charset="2"/>
              </a:rPr>
              <a:t></a:t>
            </a:r>
            <a:r>
              <a:rPr lang="en-US" sz="2600" b="1" dirty="0" smtClean="0"/>
              <a:t> min</a:t>
            </a:r>
          </a:p>
          <a:p>
            <a:pPr eaLnBrk="1" hangingPunct="1"/>
            <a:endParaRPr lang="en-US" sz="2600" b="1" dirty="0" smtClean="0"/>
          </a:p>
          <a:p>
            <a:pPr eaLnBrk="1" hangingPunct="1"/>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Gender…</a:t>
            </a:r>
          </a:p>
        </p:txBody>
      </p:sp>
      <p:sp>
        <p:nvSpPr>
          <p:cNvPr id="36867" name="Rectangle 3"/>
          <p:cNvSpPr>
            <a:spLocks noGrp="1" noChangeArrowheads="1"/>
          </p:cNvSpPr>
          <p:nvPr>
            <p:ph type="body" idx="1"/>
          </p:nvPr>
        </p:nvSpPr>
        <p:spPr>
          <a:xfrm>
            <a:off x="381000" y="1371600"/>
            <a:ext cx="8382000" cy="4953000"/>
          </a:xfrm>
        </p:spPr>
        <p:txBody>
          <a:bodyPr/>
          <a:lstStyle/>
          <a:p>
            <a:pPr>
              <a:lnSpc>
                <a:spcPct val="90000"/>
              </a:lnSpc>
              <a:buFontTx/>
              <a:buNone/>
            </a:pPr>
            <a:r>
              <a:rPr lang="en-US" smtClean="0"/>
              <a:t>	“We have this ego, you know.  Most men—young adults—have this ego about letting their pride get in the way.  They don’t really want to show weakness, or they don’t really want to address something that they feel.  They just think about it, keep it to themselves, and hold a grudge or something.  If I show any kind of weakness, or complaints about it, then it’s showing that I’m not a real man about 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The influence of family…</a:t>
            </a:r>
          </a:p>
        </p:txBody>
      </p:sp>
      <p:sp>
        <p:nvSpPr>
          <p:cNvPr id="37891" name="Rectangle 3"/>
          <p:cNvSpPr>
            <a:spLocks noGrp="1" noChangeArrowheads="1"/>
          </p:cNvSpPr>
          <p:nvPr>
            <p:ph type="body" idx="1"/>
          </p:nvPr>
        </p:nvSpPr>
        <p:spPr>
          <a:xfrm>
            <a:off x="457200" y="1371600"/>
            <a:ext cx="8229600" cy="5257800"/>
          </a:xfrm>
        </p:spPr>
        <p:txBody>
          <a:bodyPr/>
          <a:lstStyle/>
          <a:p>
            <a:pPr>
              <a:lnSpc>
                <a:spcPct val="90000"/>
              </a:lnSpc>
              <a:buFontTx/>
              <a:buNone/>
            </a:pPr>
            <a:r>
              <a:rPr lang="en-US" sz="2800" dirty="0" smtClean="0"/>
              <a:t>	“My dad stays quiet.  He’s just like, ‘Why are you complaining?  Why are you wasting your time?’ But my mom, the littlest thing.  Like if I gave somebody five dollars and the item cost two dollars and they gave me two dollars back instead of three, she’s </a:t>
            </a:r>
            <a:r>
              <a:rPr lang="en-US" sz="2800" dirty="0" err="1" smtClean="0"/>
              <a:t>gonna</a:t>
            </a:r>
            <a:r>
              <a:rPr lang="en-US" sz="2800" dirty="0" smtClean="0"/>
              <a:t> go back for that extra dollar no matter how far we are.  She’s </a:t>
            </a:r>
            <a:r>
              <a:rPr lang="en-US" sz="2800" dirty="0" err="1" smtClean="0"/>
              <a:t>gonna</a:t>
            </a:r>
            <a:r>
              <a:rPr lang="en-US" sz="2800" dirty="0" smtClean="0"/>
              <a:t> go back.  She’s like, ‘No, that’s a dollar.’  And I’ll be like, ‘You know what?  It’s </a:t>
            </a:r>
            <a:r>
              <a:rPr lang="en-US" sz="2800" dirty="0" err="1" smtClean="0"/>
              <a:t>gonna</a:t>
            </a:r>
            <a:r>
              <a:rPr lang="en-US" sz="2800" dirty="0" smtClean="0"/>
              <a:t> cost me five dollars just to drive back just to get that dollar back.  It’s not worth it.’  She’s like, ‘No, I want that dollar.’  And she’ll make me go back.”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1470025"/>
          </a:xfrm>
        </p:spPr>
        <p:txBody>
          <a:bodyPr/>
          <a:lstStyle/>
          <a:p>
            <a:r>
              <a:rPr lang="en-CA" dirty="0" smtClean="0"/>
              <a:t>Interesting last comment</a:t>
            </a:r>
            <a:endParaRPr lang="en-US" dirty="0"/>
          </a:p>
        </p:txBody>
      </p:sp>
      <p:sp>
        <p:nvSpPr>
          <p:cNvPr id="38914" name="Rectangle 3"/>
          <p:cNvSpPr>
            <a:spLocks noGrp="1" noChangeArrowheads="1"/>
          </p:cNvSpPr>
          <p:nvPr>
            <p:ph type="subTitle" idx="1"/>
          </p:nvPr>
        </p:nvSpPr>
        <p:spPr>
          <a:xfrm>
            <a:off x="1143000" y="2362200"/>
            <a:ext cx="7162800" cy="2286000"/>
          </a:xfrm>
        </p:spPr>
        <p:txBody>
          <a:bodyPr/>
          <a:lstStyle/>
          <a:p>
            <a:pPr algn="l">
              <a:buFontTx/>
              <a:buNone/>
            </a:pPr>
            <a:r>
              <a:rPr lang="en-US" dirty="0" smtClean="0"/>
              <a:t>“One thing I’ve been telling a lot of people, is that the best thing I’ve learned from [this school] is patience.”</a:t>
            </a:r>
          </a:p>
          <a:p>
            <a:pPr>
              <a:buFontTx/>
              <a:buNone/>
            </a:pPr>
            <a:endParaRPr lang="en-CA" dirty="0" smtClean="0"/>
          </a:p>
          <a:p>
            <a:pPr>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744619">
            <a:off x="462049" y="2963961"/>
            <a:ext cx="8610600" cy="1600200"/>
          </a:xfrm>
        </p:spPr>
        <p:txBody>
          <a:bodyPr>
            <a:scene3d>
              <a:camera prst="perspectiveRight"/>
              <a:lightRig rig="threePt" dir="t"/>
            </a:scene3d>
          </a:bodyPr>
          <a:lstStyle/>
          <a:p>
            <a:pPr marL="514350" indent="-514350" algn="ctr">
              <a:buFontTx/>
              <a:buNone/>
            </a:pPr>
            <a:r>
              <a:rPr lang="en-CA" sz="4400" b="1" dirty="0" smtClean="0"/>
              <a:t>Try asking your students the following 3 questions</a:t>
            </a:r>
            <a:r>
              <a:rPr lang="en-CA" b="1" dirty="0" smtClean="0"/>
              <a:t> on Day 1.</a:t>
            </a:r>
            <a:endParaRPr lang="en-CA" dirty="0" smtClean="0">
              <a:solidFill>
                <a:srgbClr val="800000"/>
              </a:solidFill>
            </a:endParaRPr>
          </a:p>
          <a:p>
            <a:pPr marL="514350" indent="-514350"/>
            <a:endParaRPr lang="en-CA" dirty="0" smtClean="0"/>
          </a:p>
          <a:p>
            <a:pPr marL="514350" indent="-514350">
              <a:buFontTx/>
              <a:buAutoNum type="arabicPeriod"/>
            </a:pPr>
            <a:endParaRPr lang="en-CA" dirty="0" smtClean="0"/>
          </a:p>
        </p:txBody>
      </p:sp>
      <p:sp>
        <p:nvSpPr>
          <p:cNvPr id="5" name="Rectangle 4"/>
          <p:cNvSpPr/>
          <p:nvPr/>
        </p:nvSpPr>
        <p:spPr>
          <a:xfrm>
            <a:off x="0" y="228600"/>
            <a:ext cx="54864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C000"/>
                </a:solidFill>
                <a:effectLst>
                  <a:outerShdw blurRad="50800" dist="39000" dir="5460000" algn="tl">
                    <a:srgbClr val="000000">
                      <a:alpha val="38000"/>
                    </a:srgbClr>
                  </a:outerShdw>
                </a:effectLst>
              </a:rPr>
              <a:t>So What can </a:t>
            </a:r>
            <a:r>
              <a:rPr lang="en-US" sz="6600" b="1" cap="none" spc="0" dirty="0" smtClean="0">
                <a:ln w="11430"/>
                <a:solidFill>
                  <a:srgbClr val="FFC000"/>
                </a:solidFill>
                <a:effectLst>
                  <a:outerShdw blurRad="50800" dist="39000" dir="5460000" algn="tl">
                    <a:srgbClr val="000000">
                      <a:alpha val="38000"/>
                    </a:srgbClr>
                  </a:outerShdw>
                </a:effectLst>
              </a:rPr>
              <a:t>I</a:t>
            </a:r>
            <a:r>
              <a:rPr lang="en-US" sz="5400" b="1" cap="none" spc="0" dirty="0" smtClean="0">
                <a:ln w="11430"/>
                <a:solidFill>
                  <a:srgbClr val="FFC000"/>
                </a:solidFill>
                <a:effectLst>
                  <a:outerShdw blurRad="50800" dist="39000" dir="5460000" algn="tl">
                    <a:srgbClr val="000000">
                      <a:alpha val="38000"/>
                    </a:srgbClr>
                  </a:outerShdw>
                </a:effectLst>
              </a:rPr>
              <a:t> </a:t>
            </a:r>
          </a:p>
          <a:p>
            <a:pPr algn="ctr"/>
            <a:r>
              <a:rPr lang="en-US" sz="5400" b="1" cap="none" spc="0" dirty="0" smtClean="0">
                <a:ln w="11430"/>
                <a:solidFill>
                  <a:srgbClr val="FFC000"/>
                </a:solidFill>
                <a:effectLst>
                  <a:outerShdw blurRad="50800" dist="39000" dir="5460000" algn="tl">
                    <a:srgbClr val="000000">
                      <a:alpha val="38000"/>
                    </a:srgbClr>
                  </a:outerShdw>
                </a:effectLst>
              </a:rPr>
              <a:t>do about it?</a:t>
            </a:r>
            <a:endParaRPr lang="en-US" sz="5400" b="1" cap="none" spc="0" dirty="0">
              <a:ln w="11430"/>
              <a:solidFill>
                <a:srgbClr val="FFC000"/>
              </a:solidFill>
              <a:effectLst>
                <a:outerShdw blurRad="50800" dist="39000" dir="5460000" algn="tl">
                  <a:srgbClr val="000000">
                    <a:alpha val="38000"/>
                  </a:srgbClr>
                </a:outerShdw>
              </a:effectLst>
            </a:endParaRPr>
          </a:p>
        </p:txBody>
      </p:sp>
      <p:pic>
        <p:nvPicPr>
          <p:cNvPr id="7170" name="Picture 2" descr="http://www.clipartguide.com/_named_clipart_images/0511-0810-2000-5812_Confused_Man_clipart_image.jpg"/>
          <p:cNvPicPr>
            <a:picLocks noChangeAspect="1" noChangeArrowheads="1"/>
          </p:cNvPicPr>
          <p:nvPr/>
        </p:nvPicPr>
        <p:blipFill>
          <a:blip r:embed="rId2"/>
          <a:srcRect/>
          <a:stretch>
            <a:fillRect/>
          </a:stretch>
        </p:blipFill>
        <p:spPr bwMode="auto">
          <a:xfrm>
            <a:off x="5562600" y="228600"/>
            <a:ext cx="3333750" cy="3076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4" name="Picture 6" descr="http://www.clipartguide.com/_named_clipart_images/0511-0810-2000-5810_Confused_Woman_clipart_image.jpg"/>
          <p:cNvPicPr>
            <a:picLocks noChangeAspect="1" noChangeArrowheads="1"/>
          </p:cNvPicPr>
          <p:nvPr/>
        </p:nvPicPr>
        <p:blipFill>
          <a:blip r:embed="rId3"/>
          <a:srcRect/>
          <a:stretch>
            <a:fillRect/>
          </a:stretch>
        </p:blipFill>
        <p:spPr bwMode="auto">
          <a:xfrm>
            <a:off x="304800" y="3805410"/>
            <a:ext cx="2895600" cy="30525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400800"/>
          </a:xfrm>
        </p:spPr>
        <p:txBody>
          <a:bodyPr/>
          <a:lstStyle/>
          <a:p>
            <a:pPr marL="514350" indent="-514350">
              <a:buFontTx/>
              <a:buAutoNum type="arabicPeriod"/>
            </a:pPr>
            <a:r>
              <a:rPr lang="en-CA" dirty="0" smtClean="0"/>
              <a:t>State at least 3 complaints which you had about your past instructors at high school, college or university?</a:t>
            </a:r>
          </a:p>
          <a:p>
            <a:r>
              <a:rPr lang="en-CA" dirty="0" smtClean="0">
                <a:solidFill>
                  <a:schemeClr val="accent6">
                    <a:lumMod val="50000"/>
                  </a:schemeClr>
                </a:solidFill>
              </a:rPr>
              <a:t>Listening to their complaints is one way to find out what is in the learners head.</a:t>
            </a:r>
          </a:p>
          <a:p>
            <a:r>
              <a:rPr lang="en-CA" dirty="0" smtClean="0">
                <a:solidFill>
                  <a:schemeClr val="accent6">
                    <a:lumMod val="50000"/>
                  </a:schemeClr>
                </a:solidFill>
              </a:rPr>
              <a:t>Students complain of lack of enforcement </a:t>
            </a:r>
          </a:p>
          <a:p>
            <a:pPr>
              <a:buNone/>
            </a:pPr>
            <a:r>
              <a:rPr lang="en-CA" dirty="0" smtClean="0"/>
              <a:t>Examples:</a:t>
            </a:r>
            <a:endParaRPr lang="en-US" dirty="0" smtClean="0"/>
          </a:p>
          <a:p>
            <a:pPr marL="514350" indent="-514350"/>
            <a:r>
              <a:rPr lang="en-CA" dirty="0" smtClean="0">
                <a:solidFill>
                  <a:srgbClr val="800000"/>
                </a:solidFill>
              </a:rPr>
              <a:t>“My teacher rarely used the textbook”</a:t>
            </a:r>
          </a:p>
          <a:p>
            <a:pPr marL="514350" indent="-514350"/>
            <a:r>
              <a:rPr lang="en-CA" dirty="0" smtClean="0">
                <a:solidFill>
                  <a:srgbClr val="800000"/>
                </a:solidFill>
              </a:rPr>
              <a:t>“He talked for 2 hours straight”</a:t>
            </a:r>
          </a:p>
          <a:p>
            <a:pPr marL="514350" indent="-514350"/>
            <a:r>
              <a:rPr lang="en-CA" dirty="0" smtClean="0">
                <a:solidFill>
                  <a:srgbClr val="800000"/>
                </a:solidFill>
              </a:rPr>
              <a:t>“She did not care or respect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514350" indent="-514350">
              <a:buFont typeface="+mj-lt"/>
              <a:buAutoNum type="arabicPeriod" startAt="2"/>
            </a:pPr>
            <a:r>
              <a:rPr lang="en-CA" dirty="0" smtClean="0"/>
              <a:t>List 2 rules which you would like all of us to follow in our classroom.</a:t>
            </a:r>
          </a:p>
          <a:p>
            <a:pPr marL="514350" indent="-514350">
              <a:buNone/>
            </a:pPr>
            <a:endParaRPr lang="en-CA" dirty="0" smtClean="0"/>
          </a:p>
          <a:p>
            <a:pPr lvl="0" eaLnBrk="1" hangingPunct="1">
              <a:defRPr/>
            </a:pPr>
            <a:r>
              <a:rPr lang="en-US" dirty="0" smtClean="0">
                <a:solidFill>
                  <a:schemeClr val="accent6">
                    <a:lumMod val="50000"/>
                  </a:schemeClr>
                </a:solidFill>
              </a:rPr>
              <a:t>Establishing communication</a:t>
            </a:r>
          </a:p>
          <a:p>
            <a:pPr lvl="0" eaLnBrk="1" hangingPunct="1">
              <a:defRPr/>
            </a:pPr>
            <a:r>
              <a:rPr lang="en-US" dirty="0" smtClean="0">
                <a:solidFill>
                  <a:schemeClr val="accent6">
                    <a:lumMod val="50000"/>
                  </a:schemeClr>
                </a:solidFill>
              </a:rPr>
              <a:t>Creating trust and empowerment</a:t>
            </a:r>
          </a:p>
          <a:p>
            <a:pPr>
              <a:buNone/>
            </a:pPr>
            <a:endParaRPr lang="en-CA" dirty="0" smtClean="0"/>
          </a:p>
          <a:p>
            <a:pPr>
              <a:buNone/>
            </a:pPr>
            <a:r>
              <a:rPr lang="en-CA" dirty="0" smtClean="0"/>
              <a:t>Examples:</a:t>
            </a:r>
            <a:endParaRPr lang="en-US" dirty="0" smtClean="0"/>
          </a:p>
          <a:p>
            <a:pPr marL="514350" indent="-514350"/>
            <a:r>
              <a:rPr lang="en-CA" dirty="0" smtClean="0">
                <a:solidFill>
                  <a:srgbClr val="800000"/>
                </a:solidFill>
              </a:rPr>
              <a:t>“No taking off your shoes in class”</a:t>
            </a:r>
          </a:p>
          <a:p>
            <a:pPr marL="514350" indent="-514350"/>
            <a:r>
              <a:rPr lang="en-CA" dirty="0" smtClean="0">
                <a:solidFill>
                  <a:srgbClr val="800000"/>
                </a:solidFill>
              </a:rPr>
              <a:t>“No eating smelly foods in classroom”</a:t>
            </a:r>
          </a:p>
          <a:p>
            <a:pPr marL="514350" indent="-514350"/>
            <a:r>
              <a:rPr lang="en-CA" dirty="0" smtClean="0">
                <a:solidFill>
                  <a:srgbClr val="800000"/>
                </a:solidFill>
              </a:rPr>
              <a:t>“Be ready and on time </a:t>
            </a:r>
            <a:r>
              <a:rPr lang="en-CA" smtClean="0">
                <a:solidFill>
                  <a:srgbClr val="800000"/>
                </a:solidFill>
              </a:rPr>
              <a:t>for class”</a:t>
            </a:r>
            <a:endParaRPr lang="en-CA" dirty="0"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lstStyle/>
          <a:p>
            <a:pPr>
              <a:buFontTx/>
              <a:buAutoNum type="arabicPeriod" startAt="3"/>
            </a:pPr>
            <a:r>
              <a:rPr lang="en-CA" dirty="0" smtClean="0"/>
              <a:t> Please list additional information about you which you believe would help me better facilitate your learning. The more you tell me, the easier I can work with you to help you through this course. Thank you</a:t>
            </a:r>
          </a:p>
          <a:p>
            <a:pPr algn="ctr">
              <a:buNone/>
            </a:pPr>
            <a:endParaRPr lang="en-CA" dirty="0" smtClean="0">
              <a:solidFill>
                <a:srgbClr val="002060"/>
              </a:solidFill>
            </a:endParaRPr>
          </a:p>
          <a:p>
            <a:pPr algn="ctr">
              <a:buNone/>
            </a:pPr>
            <a:r>
              <a:rPr lang="en-CA" dirty="0" smtClean="0">
                <a:solidFill>
                  <a:srgbClr val="002060"/>
                </a:solidFill>
              </a:rPr>
              <a:t>Very useful for building long lasting relationships</a:t>
            </a:r>
          </a:p>
          <a:p>
            <a:pPr>
              <a:buNone/>
            </a:pPr>
            <a:r>
              <a:rPr lang="en-CA" dirty="0" smtClean="0">
                <a:solidFill>
                  <a:srgbClr val="800000"/>
                </a:solidFill>
              </a:rPr>
              <a:t>“I have tics caused by </a:t>
            </a:r>
            <a:r>
              <a:rPr lang="en-CA" dirty="0" err="1" smtClean="0">
                <a:solidFill>
                  <a:srgbClr val="800000"/>
                </a:solidFill>
              </a:rPr>
              <a:t>Tourette</a:t>
            </a:r>
            <a:r>
              <a:rPr lang="en-CA" dirty="0" smtClean="0">
                <a:solidFill>
                  <a:srgbClr val="800000"/>
                </a:solidFill>
              </a:rPr>
              <a:t> syndrome”</a:t>
            </a:r>
          </a:p>
          <a:p>
            <a:pPr>
              <a:buNone/>
            </a:pPr>
            <a:r>
              <a:rPr lang="en-CA" dirty="0" smtClean="0">
                <a:solidFill>
                  <a:srgbClr val="800000"/>
                </a:solidFill>
              </a:rPr>
              <a:t>“Please don’t ask me questions during class, I will raise my hand when I feel like it”</a:t>
            </a:r>
            <a:endParaRPr lang="en-CA"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dirty="0" smtClean="0"/>
              <a:t>How to manage?</a:t>
            </a:r>
            <a:endParaRPr lang="en-US" dirty="0" smtClean="0"/>
          </a:p>
        </p:txBody>
      </p:sp>
      <p:sp>
        <p:nvSpPr>
          <p:cNvPr id="43011" name="Content Placeholder 2"/>
          <p:cNvSpPr>
            <a:spLocks noGrp="1"/>
          </p:cNvSpPr>
          <p:nvPr>
            <p:ph idx="1"/>
          </p:nvPr>
        </p:nvSpPr>
        <p:spPr>
          <a:xfrm>
            <a:off x="533400" y="1524000"/>
            <a:ext cx="8229600" cy="4190999"/>
          </a:xfrm>
        </p:spPr>
        <p:txBody>
          <a:bodyPr/>
          <a:lstStyle/>
          <a:p>
            <a:r>
              <a:rPr lang="en-CA" dirty="0" smtClean="0"/>
              <a:t>Your institution Policy/directive</a:t>
            </a:r>
            <a:endParaRPr lang="en-CA" sz="1400" dirty="0" smtClean="0"/>
          </a:p>
          <a:p>
            <a:r>
              <a:rPr lang="en-CA" dirty="0" smtClean="0"/>
              <a:t>Try not to take complaints personally</a:t>
            </a:r>
          </a:p>
          <a:p>
            <a:r>
              <a:rPr lang="en-CA" dirty="0" smtClean="0"/>
              <a:t>Do not ask them to come up with solutions</a:t>
            </a:r>
          </a:p>
          <a:p>
            <a:pPr lvl="1"/>
            <a:r>
              <a:rPr lang="en-CA" dirty="0" smtClean="0"/>
              <a:t>Collective and shared solutions</a:t>
            </a:r>
          </a:p>
          <a:p>
            <a:r>
              <a:rPr lang="en-CA" dirty="0" smtClean="0"/>
              <a:t>Empathic listening </a:t>
            </a:r>
            <a:r>
              <a:rPr lang="en-CA" sz="1400" dirty="0" smtClean="0">
                <a:hlinkClick r:id="rId2"/>
              </a:rPr>
              <a:t>http://www.youtube.com/watch?v=Ak4LZlw99ao</a:t>
            </a:r>
            <a:endParaRPr lang="en-CA" sz="1400" dirty="0" smtClean="0"/>
          </a:p>
          <a:p>
            <a:r>
              <a:rPr lang="en-CA" dirty="0" smtClean="0"/>
              <a:t>“</a:t>
            </a:r>
            <a:r>
              <a:rPr lang="en-CA" dirty="0" err="1" smtClean="0"/>
              <a:t>Keepin</a:t>
            </a:r>
            <a:r>
              <a:rPr lang="en-CA" dirty="0" smtClean="0"/>
              <a:t> it real</a:t>
            </a:r>
            <a:r>
              <a:rPr lang="en-CA" dirty="0" smtClean="0"/>
              <a:t>”</a:t>
            </a:r>
          </a:p>
          <a:p>
            <a:r>
              <a:rPr lang="en-CA" dirty="0" smtClean="0"/>
              <a:t>Last resort</a:t>
            </a:r>
            <a:endParaRPr lang="en-CA" dirty="0" smtClean="0"/>
          </a:p>
          <a:p>
            <a:endParaRPr lang="en-CA" dirty="0" smtClean="0"/>
          </a:p>
          <a:p>
            <a:endParaRPr lang="en-CA" dirty="0" smtClean="0"/>
          </a:p>
          <a:p>
            <a:endParaRPr lang="en-US" dirty="0" smtClean="0"/>
          </a:p>
        </p:txBody>
      </p:sp>
      <p:pic>
        <p:nvPicPr>
          <p:cNvPr id="43013" name="Picture 5" descr="Ombudsperson -  Confidential, helpful and effective."/>
          <p:cNvPicPr>
            <a:picLocks noChangeAspect="1" noChangeArrowheads="1"/>
          </p:cNvPicPr>
          <p:nvPr/>
        </p:nvPicPr>
        <p:blipFill rotWithShape="1">
          <a:blip r:embed="rId3"/>
          <a:srcRect l="12917" r="40555"/>
          <a:stretch/>
        </p:blipFill>
        <p:spPr bwMode="auto">
          <a:xfrm>
            <a:off x="3429000" y="5562600"/>
            <a:ext cx="4254500" cy="10577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lstStyle/>
          <a:p>
            <a:pPr algn="ctr">
              <a:spcBef>
                <a:spcPts val="0"/>
              </a:spcBef>
              <a:buNone/>
            </a:pPr>
            <a:r>
              <a:rPr lang="en-US" sz="2600" dirty="0" smtClean="0">
                <a:latin typeface="Tahoma" pitchFamily="34" charset="0"/>
                <a:cs typeface="Tahoma" pitchFamily="34" charset="0"/>
              </a:rPr>
              <a:t>This is a fantastic forum and I hope a lot of good ideas get brought up, but... we want to know what is happening, what ideas are being looked at, who is looking at these ideas, what is being put in place.</a:t>
            </a:r>
            <a:br>
              <a:rPr lang="en-US" sz="2600" dirty="0" smtClean="0">
                <a:latin typeface="Tahoma" pitchFamily="34" charset="0"/>
                <a:cs typeface="Tahoma" pitchFamily="34" charset="0"/>
              </a:rPr>
            </a:br>
            <a:endParaRPr lang="en-US" sz="2600" dirty="0" smtClean="0">
              <a:latin typeface="Tahoma" pitchFamily="34" charset="0"/>
              <a:cs typeface="Tahoma" pitchFamily="34" charset="0"/>
            </a:endParaRPr>
          </a:p>
          <a:p>
            <a:pPr algn="ctr">
              <a:spcBef>
                <a:spcPts val="0"/>
              </a:spcBef>
              <a:buNone/>
            </a:pPr>
            <a:r>
              <a:rPr lang="en-US" sz="2600" dirty="0" smtClean="0">
                <a:latin typeface="Tahoma" pitchFamily="34" charset="0"/>
                <a:cs typeface="Tahoma" pitchFamily="34" charset="0"/>
              </a:rPr>
              <a:t>	Its nice to be heard, and who better to know what the </a:t>
            </a:r>
          </a:p>
          <a:p>
            <a:pPr algn="ctr">
              <a:spcBef>
                <a:spcPts val="0"/>
              </a:spcBef>
              <a:buNone/>
            </a:pPr>
            <a:r>
              <a:rPr lang="en-US" sz="2600" dirty="0" smtClean="0">
                <a:latin typeface="Tahoma" pitchFamily="34" charset="0"/>
                <a:cs typeface="Tahoma" pitchFamily="34" charset="0"/>
              </a:rPr>
              <a:t>	students want than the students.</a:t>
            </a:r>
          </a:p>
          <a:p>
            <a:pPr algn="ctr">
              <a:spcBef>
                <a:spcPts val="0"/>
              </a:spcBef>
              <a:buNone/>
            </a:pPr>
            <a:endParaRPr lang="en-US" sz="2600" dirty="0" smtClean="0">
              <a:latin typeface="Tahoma" pitchFamily="34" charset="0"/>
              <a:cs typeface="Tahoma" pitchFamily="34" charset="0"/>
            </a:endParaRPr>
          </a:p>
          <a:p>
            <a:pPr algn="ctr">
              <a:spcBef>
                <a:spcPts val="0"/>
              </a:spcBef>
              <a:buNone/>
            </a:pPr>
            <a:r>
              <a:rPr lang="en-US" sz="2600" dirty="0" smtClean="0">
                <a:latin typeface="Tahoma" pitchFamily="34" charset="0"/>
                <a:cs typeface="Tahoma" pitchFamily="34" charset="0"/>
              </a:rPr>
              <a:t>Create an online forum where we can see what changes </a:t>
            </a:r>
          </a:p>
          <a:p>
            <a:pPr algn="ctr">
              <a:buNone/>
            </a:pPr>
            <a:r>
              <a:rPr lang="en-US" sz="2600" dirty="0" smtClean="0">
                <a:latin typeface="Tahoma" pitchFamily="34" charset="0"/>
                <a:cs typeface="Tahoma" pitchFamily="34" charset="0"/>
              </a:rPr>
              <a:t>are being made, a timeline, what exactly is happening!</a:t>
            </a:r>
            <a:br>
              <a:rPr lang="en-US" sz="2600" dirty="0" smtClean="0">
                <a:latin typeface="Tahoma" pitchFamily="34" charset="0"/>
                <a:cs typeface="Tahoma" pitchFamily="34" charset="0"/>
              </a:rPr>
            </a:br>
            <a:endParaRPr lang="en-US" sz="2600" dirty="0" smtClean="0">
              <a:latin typeface="Tahoma" pitchFamily="34" charset="0"/>
              <a:cs typeface="Tahoma" pitchFamily="34" charset="0"/>
            </a:endParaRPr>
          </a:p>
          <a:p>
            <a:pPr algn="ctr">
              <a:buNone/>
            </a:pPr>
            <a:r>
              <a:rPr lang="en-US" sz="2600" dirty="0" smtClean="0">
                <a:latin typeface="Tahoma" pitchFamily="34" charset="0"/>
                <a:cs typeface="Tahoma" pitchFamily="34" charset="0"/>
              </a:rPr>
              <a:t>I have noticed some of the other suggestions and </a:t>
            </a:r>
          </a:p>
          <a:p>
            <a:pPr algn="ctr">
              <a:buNone/>
            </a:pPr>
            <a:r>
              <a:rPr lang="en-US" sz="2600" dirty="0" smtClean="0">
                <a:latin typeface="Tahoma" pitchFamily="34" charset="0"/>
                <a:cs typeface="Tahoma" pitchFamily="34" charset="0"/>
              </a:rPr>
              <a:t>	problems being brought up in the forum are not problems, just no one knows there is a solution for them! Tell us what is happening, and make it simple to access!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04800" y="304800"/>
            <a:ext cx="7315200" cy="5029200"/>
          </a:xfrm>
        </p:spPr>
        <p:txBody>
          <a:bodyPr/>
          <a:lstStyle/>
          <a:p>
            <a:pPr algn="l"/>
            <a:r>
              <a:rPr lang="en-US" sz="3600" dirty="0" smtClean="0"/>
              <a:t> </a:t>
            </a:r>
            <a:br>
              <a:rPr lang="en-US" sz="3600" dirty="0" smtClean="0"/>
            </a:br>
            <a:r>
              <a:rPr lang="en-US" sz="3600" dirty="0" smtClean="0"/>
              <a:t>A complainer is carrying around a 100-pound rock, looking for some place to unload it.  If you won’t take it, they’ll chip off little pieces and hand over some to everyone they meet…People with complaints always tell someone about it.  They have to or they’ll explode.</a:t>
            </a:r>
            <a:r>
              <a:rPr lang="en-US" sz="1800" dirty="0" smtClean="0"/>
              <a:t/>
            </a:r>
            <a:br>
              <a:rPr lang="en-US" sz="1800" dirty="0" smtClean="0"/>
            </a:br>
            <a:r>
              <a:rPr lang="en-US" sz="1800" dirty="0" err="1" smtClean="0"/>
              <a:t>Cottle</a:t>
            </a:r>
            <a:r>
              <a:rPr lang="en-US" sz="1800" dirty="0" smtClean="0"/>
              <a:t>(1990, p.250, from Bennett)</a:t>
            </a:r>
            <a:r>
              <a:rPr lang="en-US" sz="4000" dirty="0" smtClean="0"/>
              <a:t/>
            </a:r>
            <a:br>
              <a:rPr lang="en-US" sz="4000" dirty="0" smtClean="0"/>
            </a:br>
            <a:endParaRPr lang="en-US" sz="4000" dirty="0" smtClean="0"/>
          </a:p>
        </p:txBody>
      </p:sp>
      <p:sp>
        <p:nvSpPr>
          <p:cNvPr id="7" name="Subtitle 6"/>
          <p:cNvSpPr>
            <a:spLocks noGrp="1"/>
          </p:cNvSpPr>
          <p:nvPr>
            <p:ph type="subTitle" idx="1"/>
          </p:nvPr>
        </p:nvSpPr>
        <p:spPr>
          <a:xfrm rot="20303683">
            <a:off x="3896523" y="5148275"/>
            <a:ext cx="5293129" cy="762000"/>
          </a:xfrm>
        </p:spPr>
        <p:txBody>
          <a:bodyPr/>
          <a:lstStyle/>
          <a:p>
            <a:r>
              <a:rPr lang="en-US" dirty="0" smtClean="0"/>
              <a:t>Thank you for complaining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1600"/>
            <a:ext cx="8686800" cy="1631216"/>
          </a:xfrm>
          <a:prstGeom prst="rect">
            <a:avLst/>
          </a:prstGeom>
          <a:noFill/>
        </p:spPr>
        <p:txBody>
          <a:bodyPr>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defRPr/>
            </a:pPr>
            <a:r>
              <a:rPr lang="en-CA" sz="10000" b="1" spc="50" dirty="0">
                <a:ln w="11430"/>
                <a:solidFill>
                  <a:schemeClr val="accent4">
                    <a:lumMod val="95000"/>
                    <a:lumOff val="5000"/>
                  </a:schemeClr>
                </a:solidFill>
                <a:effectLst>
                  <a:outerShdw blurRad="76200" dist="50800" dir="5400000" algn="tl" rotWithShape="0">
                    <a:srgbClr val="000000">
                      <a:alpha val="65000"/>
                    </a:srgbClr>
                  </a:outerShdw>
                </a:effectLst>
              </a:rPr>
              <a:t>Complaining</a:t>
            </a:r>
            <a:endParaRPr lang="en-US" sz="10000" b="1" spc="50" dirty="0">
              <a:ln w="11430"/>
              <a:solidFill>
                <a:schemeClr val="accent4">
                  <a:lumMod val="95000"/>
                  <a:lumOff val="5000"/>
                </a:schemeClr>
              </a:solidFill>
              <a:effectLst>
                <a:outerShdw blurRad="76200" dist="50800" dir="5400000" algn="tl" rotWithShape="0">
                  <a:srgbClr val="000000">
                    <a:alpha val="65000"/>
                  </a:srgbClr>
                </a:outerShdw>
              </a:effectLst>
            </a:endParaRPr>
          </a:p>
        </p:txBody>
      </p:sp>
      <p:sp>
        <p:nvSpPr>
          <p:cNvPr id="9219" name="TextBox 5"/>
          <p:cNvSpPr txBox="1">
            <a:spLocks noChangeArrowheads="1"/>
          </p:cNvSpPr>
          <p:nvPr/>
        </p:nvSpPr>
        <p:spPr bwMode="auto">
          <a:xfrm>
            <a:off x="4800600" y="4267200"/>
            <a:ext cx="3505200" cy="830263"/>
          </a:xfrm>
          <a:prstGeom prst="rect">
            <a:avLst/>
          </a:prstGeom>
          <a:noFill/>
          <a:ln w="9525">
            <a:noFill/>
            <a:miter lim="800000"/>
            <a:headEnd/>
            <a:tailEnd/>
          </a:ln>
        </p:spPr>
        <p:txBody>
          <a:bodyPr>
            <a:spAutoFit/>
          </a:bodyPr>
          <a:lstStyle/>
          <a:p>
            <a:r>
              <a:rPr lang="en-CA" sz="4800"/>
              <a:t>In one word</a:t>
            </a:r>
            <a:endParaRPr lang="en-US" sz="4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My Motivation</a:t>
            </a:r>
          </a:p>
        </p:txBody>
      </p:sp>
      <p:sp>
        <p:nvSpPr>
          <p:cNvPr id="44035" name="Rectangle 3"/>
          <p:cNvSpPr>
            <a:spLocks noGrp="1" noChangeArrowheads="1"/>
          </p:cNvSpPr>
          <p:nvPr>
            <p:ph type="body" idx="1"/>
          </p:nvPr>
        </p:nvSpPr>
        <p:spPr/>
        <p:txBody>
          <a:bodyPr/>
          <a:lstStyle/>
          <a:p>
            <a:r>
              <a:rPr lang="en-US" dirty="0" smtClean="0"/>
              <a:t>Informal observations</a:t>
            </a:r>
          </a:p>
          <a:p>
            <a:r>
              <a:rPr lang="en-US" dirty="0" smtClean="0"/>
              <a:t>Several complaints regarding educational experiences </a:t>
            </a:r>
          </a:p>
          <a:p>
            <a:r>
              <a:rPr lang="en-US" dirty="0" smtClean="0"/>
              <a:t>My business background made me more sensitive to complaining</a:t>
            </a:r>
          </a:p>
          <a:p>
            <a:r>
              <a:rPr lang="en-US" dirty="0" smtClean="0"/>
              <a:t>Experimenting in class</a:t>
            </a:r>
          </a:p>
          <a:p>
            <a:r>
              <a:rPr lang="en-US" dirty="0" smtClean="0"/>
              <a:t>Resistance to studying complaining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Purpose of the study</a:t>
            </a:r>
          </a:p>
        </p:txBody>
      </p:sp>
      <p:sp>
        <p:nvSpPr>
          <p:cNvPr id="14339" name="Rectangle 3"/>
          <p:cNvSpPr>
            <a:spLocks noGrp="1" noChangeArrowheads="1"/>
          </p:cNvSpPr>
          <p:nvPr>
            <p:ph type="body" idx="1"/>
          </p:nvPr>
        </p:nvSpPr>
        <p:spPr/>
        <p:txBody>
          <a:bodyPr/>
          <a:lstStyle/>
          <a:p>
            <a:r>
              <a:rPr lang="en-US" dirty="0" smtClean="0"/>
              <a:t>Explore &amp; understand student satisfaction and complaint behavior</a:t>
            </a:r>
          </a:p>
          <a:p>
            <a:r>
              <a:rPr lang="en-US" dirty="0" smtClean="0"/>
              <a:t>Examine the influence of demographic factors such as ethnicity, culture &amp; gender.</a:t>
            </a:r>
          </a:p>
          <a:p>
            <a:r>
              <a:rPr lang="en-US" dirty="0" smtClean="0"/>
              <a:t>Suggest strategies to improve student satisfaction at institutions of higher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smtClean="0"/>
              <a:t>Types of complaining</a:t>
            </a:r>
            <a:endParaRPr lang="en-US" smtClean="0"/>
          </a:p>
        </p:txBody>
      </p:sp>
      <p:sp>
        <p:nvSpPr>
          <p:cNvPr id="10243" name="Content Placeholder 2"/>
          <p:cNvSpPr>
            <a:spLocks noGrp="1"/>
          </p:cNvSpPr>
          <p:nvPr>
            <p:ph idx="1"/>
          </p:nvPr>
        </p:nvSpPr>
        <p:spPr/>
        <p:txBody>
          <a:bodyPr/>
          <a:lstStyle/>
          <a:p>
            <a:pPr>
              <a:buClr>
                <a:schemeClr val="tx1"/>
              </a:buClr>
            </a:pPr>
            <a:r>
              <a:rPr lang="en-US" u="sng" dirty="0" smtClean="0">
                <a:solidFill>
                  <a:srgbClr val="800000"/>
                </a:solidFill>
              </a:rPr>
              <a:t>Authentic complaints</a:t>
            </a:r>
            <a:r>
              <a:rPr lang="en-US" dirty="0" smtClean="0">
                <a:solidFill>
                  <a:srgbClr val="800000"/>
                </a:solidFill>
              </a:rPr>
              <a:t> </a:t>
            </a:r>
            <a:r>
              <a:rPr lang="en-US" dirty="0" smtClean="0"/>
              <a:t>are motivated by true dissatisfaction and stem from the complainer’s genuine feelings of dissatisfaction </a:t>
            </a:r>
            <a:r>
              <a:rPr lang="en-US" sz="2400" dirty="0" smtClean="0"/>
              <a:t>(Kowalski, 1996). </a:t>
            </a:r>
          </a:p>
          <a:p>
            <a:pPr>
              <a:buClr>
                <a:schemeClr val="tx1"/>
              </a:buClr>
            </a:pPr>
            <a:r>
              <a:rPr lang="en-US" u="sng" dirty="0" smtClean="0">
                <a:solidFill>
                  <a:srgbClr val="800000"/>
                </a:solidFill>
              </a:rPr>
              <a:t>Instrumental complaints</a:t>
            </a:r>
            <a:r>
              <a:rPr lang="en-US" dirty="0" smtClean="0">
                <a:solidFill>
                  <a:srgbClr val="800000"/>
                </a:solidFill>
              </a:rPr>
              <a:t> </a:t>
            </a:r>
            <a:r>
              <a:rPr lang="en-US" dirty="0" smtClean="0"/>
              <a:t>are expressed for the purpose of changing an undesirable state of affairs </a:t>
            </a:r>
            <a:r>
              <a:rPr lang="en-US" sz="2400" dirty="0" smtClean="0"/>
              <a:t>(</a:t>
            </a:r>
            <a:r>
              <a:rPr lang="en-US" sz="2400" dirty="0" err="1" smtClean="0"/>
              <a:t>McDiarmid</a:t>
            </a:r>
            <a:r>
              <a:rPr lang="en-US" sz="2400" dirty="0" smtClean="0"/>
              <a:t>, 2004).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smtClean="0"/>
              <a:t>Why don’t they complain?</a:t>
            </a:r>
            <a:endParaRPr lang="en-US" smtClean="0"/>
          </a:p>
        </p:txBody>
      </p:sp>
      <p:sp>
        <p:nvSpPr>
          <p:cNvPr id="11267" name="Content Placeholder 2"/>
          <p:cNvSpPr>
            <a:spLocks noGrp="1"/>
          </p:cNvSpPr>
          <p:nvPr>
            <p:ph idx="1"/>
          </p:nvPr>
        </p:nvSpPr>
        <p:spPr>
          <a:xfrm>
            <a:off x="457200" y="1600201"/>
            <a:ext cx="7772400" cy="2971800"/>
          </a:xfrm>
        </p:spPr>
        <p:txBody>
          <a:bodyPr/>
          <a:lstStyle/>
          <a:p>
            <a:r>
              <a:rPr lang="en-US" dirty="0" smtClean="0"/>
              <a:t>Low sense of empowerment</a:t>
            </a:r>
          </a:p>
          <a:p>
            <a:r>
              <a:rPr lang="en-US" dirty="0" smtClean="0"/>
              <a:t>Lack of </a:t>
            </a:r>
            <a:r>
              <a:rPr lang="en-US" b="1" dirty="0" smtClean="0"/>
              <a:t>trust</a:t>
            </a:r>
            <a:r>
              <a:rPr lang="en-US" dirty="0" smtClean="0"/>
              <a:t> in persons of authority. </a:t>
            </a:r>
          </a:p>
          <a:p>
            <a:r>
              <a:rPr lang="en-CA" dirty="0" smtClean="0"/>
              <a:t>Cultural (e.g. fear of exposing faults)</a:t>
            </a:r>
            <a:endParaRPr lang="en-US" dirty="0" smtClean="0"/>
          </a:p>
          <a:p>
            <a:r>
              <a:rPr lang="en-US" dirty="0" smtClean="0"/>
              <a:t>Fear of receiving a lower grade or embarrassment</a:t>
            </a:r>
          </a:p>
        </p:txBody>
      </p:sp>
      <p:pic>
        <p:nvPicPr>
          <p:cNvPr id="4" name="Picture 3" descr="Students.jpg"/>
          <p:cNvPicPr>
            <a:picLocks noChangeAspect="1"/>
          </p:cNvPicPr>
          <p:nvPr/>
        </p:nvPicPr>
        <p:blipFill>
          <a:blip r:embed="rId2" cstate="print"/>
          <a:stretch>
            <a:fillRect/>
          </a:stretch>
        </p:blipFill>
        <p:spPr>
          <a:xfrm>
            <a:off x="5334000" y="4019550"/>
            <a:ext cx="3398520" cy="25488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152400"/>
            <a:ext cx="8229600" cy="1676400"/>
          </a:xfrm>
        </p:spPr>
        <p:txBody>
          <a:bodyPr/>
          <a:lstStyle/>
          <a:p>
            <a:pPr eaLnBrk="1" hangingPunct="1">
              <a:buFontTx/>
              <a:buNone/>
            </a:pPr>
            <a:r>
              <a:rPr lang="en-US" sz="2800" u="sng" dirty="0" smtClean="0"/>
              <a:t>Paulo </a:t>
            </a:r>
            <a:r>
              <a:rPr lang="en-US" sz="2800" u="sng" dirty="0" err="1" smtClean="0"/>
              <a:t>Freire</a:t>
            </a:r>
            <a:endParaRPr lang="en-US" sz="2800" u="sng" dirty="0" smtClean="0"/>
          </a:p>
          <a:p>
            <a:pPr eaLnBrk="1" hangingPunct="1">
              <a:buNone/>
            </a:pPr>
            <a:r>
              <a:rPr lang="en-US" sz="2800" dirty="0" smtClean="0"/>
              <a:t>“…solutions with the people and never for them or imposed upon them” </a:t>
            </a:r>
            <a:endParaRPr lang="en-US" sz="2400" dirty="0" smtClean="0"/>
          </a:p>
        </p:txBody>
      </p:sp>
      <p:pic>
        <p:nvPicPr>
          <p:cNvPr id="17411" name="Picture 5" descr="paulo_freire"/>
          <p:cNvPicPr>
            <a:picLocks noChangeAspect="1" noChangeArrowheads="1"/>
          </p:cNvPicPr>
          <p:nvPr/>
        </p:nvPicPr>
        <p:blipFill>
          <a:blip r:embed="rId2"/>
          <a:srcRect/>
          <a:stretch>
            <a:fillRect/>
          </a:stretch>
        </p:blipFill>
        <p:spPr bwMode="auto">
          <a:xfrm>
            <a:off x="5638800" y="1143000"/>
            <a:ext cx="2617445"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819400" y="3886200"/>
            <a:ext cx="5943600" cy="2677656"/>
          </a:xfrm>
          <a:prstGeom prst="rect">
            <a:avLst/>
          </a:prstGeom>
        </p:spPr>
        <p:txBody>
          <a:bodyPr wrap="square">
            <a:spAutoFit/>
          </a:bodyPr>
          <a:lstStyle/>
          <a:p>
            <a:pPr eaLnBrk="1" hangingPunct="1"/>
            <a:r>
              <a:rPr lang="en-CA" sz="2800" u="sng" dirty="0" smtClean="0"/>
              <a:t>Sonia Nieto</a:t>
            </a:r>
            <a:endParaRPr lang="en-US" sz="2800" u="sng" dirty="0" smtClean="0"/>
          </a:p>
          <a:p>
            <a:pPr eaLnBrk="1" hangingPunct="1"/>
            <a:r>
              <a:rPr lang="en-US" sz="2800" dirty="0" smtClean="0"/>
              <a:t>“Discussions about the developing strategies to solve educational problems lack the perspectives of one of the very groups they most often affect, </a:t>
            </a:r>
            <a:r>
              <a:rPr lang="en-US" sz="2800" b="1" dirty="0" smtClean="0">
                <a:solidFill>
                  <a:srgbClr val="800000"/>
                </a:solidFill>
              </a:rPr>
              <a:t>STUDENTS</a:t>
            </a:r>
            <a:r>
              <a:rPr lang="en-US" sz="2800" dirty="0" smtClean="0"/>
              <a:t>”</a:t>
            </a:r>
          </a:p>
        </p:txBody>
      </p:sp>
      <p:pic>
        <p:nvPicPr>
          <p:cNvPr id="33794" name="Picture 2" descr="http://www.facebook.com/profile/pic.php?uid=AAAAAQAQ5umthrALHU-lxOClXhmCVwAAAAqFpOZHFlEmV53nPeZR5D5B"/>
          <p:cNvPicPr>
            <a:picLocks noChangeAspect="1" noChangeArrowheads="1"/>
          </p:cNvPicPr>
          <p:nvPr/>
        </p:nvPicPr>
        <p:blipFill>
          <a:blip r:embed="rId3"/>
          <a:srcRect/>
          <a:stretch>
            <a:fillRect/>
          </a:stretch>
        </p:blipFill>
        <p:spPr bwMode="auto">
          <a:xfrm>
            <a:off x="533400" y="3810000"/>
            <a:ext cx="1905000" cy="2667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3794"/>
                                        </p:tgtEl>
                                        <p:attrNameLst>
                                          <p:attrName>style.visibility</p:attrName>
                                        </p:attrNameLst>
                                      </p:cBhvr>
                                      <p:to>
                                        <p:strVal val="visible"/>
                                      </p:to>
                                    </p:set>
                                    <p:animEffect transition="in" filter="diamond(in)">
                                      <p:cBhvr>
                                        <p:cTn id="20" dur="2000"/>
                                        <p:tgtEl>
                                          <p:spTgt spid="33794"/>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2.5"/>
                                          </p:val>
                                        </p:tav>
                                        <p:tav tm="100000">
                                          <p:val>
                                            <p:strVal val="#ppt_w"/>
                                          </p:val>
                                        </p:tav>
                                      </p:tavLst>
                                    </p:anim>
                                    <p:anim calcmode="lin" valueType="num">
                                      <p:cBhvr>
                                        <p:cTn id="26" dur="500" fill="hold"/>
                                        <p:tgtEl>
                                          <p:spTgt spid="5"/>
                                        </p:tgtEl>
                                        <p:attrNameLst>
                                          <p:attrName>ppt_h</p:attrName>
                                        </p:attrNameLst>
                                      </p:cBhvr>
                                      <p:tavLst>
                                        <p:tav tm="0">
                                          <p:val>
                                            <p:strVal val="#ppt_h*0.01"/>
                                          </p:val>
                                        </p:tav>
                                        <p:tav tm="100000">
                                          <p:val>
                                            <p:strVal val="#ppt_h"/>
                                          </p:val>
                                        </p:tav>
                                      </p:tavLst>
                                    </p:anim>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h+1"/>
                                          </p:val>
                                        </p:tav>
                                        <p:tav tm="100000">
                                          <p:val>
                                            <p:strVal val="#ppt_y"/>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4136</TotalTime>
  <Words>864</Words>
  <Application>Microsoft Office PowerPoint</Application>
  <PresentationFormat>On-screen Show (4:3)</PresentationFormat>
  <Paragraphs>148</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Welcome the workshop</vt:lpstr>
      <vt:lpstr>Student Satisfaction and  Complaining</vt:lpstr>
      <vt:lpstr>OUR PLAN</vt:lpstr>
      <vt:lpstr>PowerPoint Presentation</vt:lpstr>
      <vt:lpstr>My Motivation</vt:lpstr>
      <vt:lpstr>Purpose of the study</vt:lpstr>
      <vt:lpstr>Types of complaining</vt:lpstr>
      <vt:lpstr>Why don’t they complain?</vt:lpstr>
      <vt:lpstr>PowerPoint Presentation</vt:lpstr>
      <vt:lpstr>Empowerment</vt:lpstr>
      <vt:lpstr>PowerPoint Presentation</vt:lpstr>
      <vt:lpstr>Scenario Activity 25 Minutes</vt:lpstr>
      <vt:lpstr>Faculty Scenario #1</vt:lpstr>
      <vt:lpstr>Faculty Scenario #2</vt:lpstr>
      <vt:lpstr>Faculty Scenario #3</vt:lpstr>
      <vt:lpstr>Coordinator/Specialist  Scenario # 4</vt:lpstr>
      <vt:lpstr>Coordinator/Success Specialist Scenarios #5</vt:lpstr>
      <vt:lpstr>Faculty Scenario #6</vt:lpstr>
      <vt:lpstr>PowerPoint Presentation</vt:lpstr>
      <vt:lpstr>A college administrator says…</vt:lpstr>
      <vt:lpstr>Consequences of ignoring complaints</vt:lpstr>
      <vt:lpstr>PowerPoint Presentation</vt:lpstr>
      <vt:lpstr>PowerPoint Presentation</vt:lpstr>
      <vt:lpstr>Listening</vt:lpstr>
      <vt:lpstr>About complaining…</vt:lpstr>
      <vt:lpstr>About management…</vt:lpstr>
      <vt:lpstr>About caring…</vt:lpstr>
      <vt:lpstr>Empowerment…</vt:lpstr>
      <vt:lpstr>Why they didn’t complain…</vt:lpstr>
      <vt:lpstr>Gender…</vt:lpstr>
      <vt:lpstr>The influence of family…</vt:lpstr>
      <vt:lpstr>Interesting last comment</vt:lpstr>
      <vt:lpstr>PowerPoint Presentation</vt:lpstr>
      <vt:lpstr>PowerPoint Presentation</vt:lpstr>
      <vt:lpstr>PowerPoint Presentation</vt:lpstr>
      <vt:lpstr>PowerPoint Presentation</vt:lpstr>
      <vt:lpstr>How to manage?</vt:lpstr>
      <vt:lpstr>PowerPoint Presentation</vt:lpstr>
      <vt:lpstr>  A complainer is carrying around a 100-pound rock, looking for some place to unload it.  If you won’t take it, they’ll chip off little pieces and hand over some to everyone they meet…People with complaints always tell someone about it.  They have to or they’ll explode. Cottle(1990, p.250, from Bennett)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Learning</dc:title>
  <dc:creator>Robb</dc:creator>
  <cp:lastModifiedBy>Administrator</cp:lastModifiedBy>
  <cp:revision>231</cp:revision>
  <cp:lastPrinted>2011-10-21T15:19:36Z</cp:lastPrinted>
  <dcterms:created xsi:type="dcterms:W3CDTF">2007-06-29T08:36:42Z</dcterms:created>
  <dcterms:modified xsi:type="dcterms:W3CDTF">2011-10-21T16:25:43Z</dcterms:modified>
</cp:coreProperties>
</file>