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2"/>
  </p:notesMasterIdLst>
  <p:handoutMasterIdLst>
    <p:handoutMasterId r:id="rId43"/>
  </p:handoutMasterIdLst>
  <p:sldIdLst>
    <p:sldId id="261" r:id="rId2"/>
    <p:sldId id="266" r:id="rId3"/>
    <p:sldId id="277" r:id="rId4"/>
    <p:sldId id="272" r:id="rId5"/>
    <p:sldId id="273" r:id="rId6"/>
    <p:sldId id="275" r:id="rId7"/>
    <p:sldId id="281" r:id="rId8"/>
    <p:sldId id="283" r:id="rId9"/>
    <p:sldId id="308" r:id="rId10"/>
    <p:sldId id="309" r:id="rId11"/>
    <p:sldId id="284" r:id="rId12"/>
    <p:sldId id="289" r:id="rId13"/>
    <p:sldId id="294" r:id="rId14"/>
    <p:sldId id="302" r:id="rId15"/>
    <p:sldId id="295" r:id="rId16"/>
    <p:sldId id="296" r:id="rId17"/>
    <p:sldId id="312" r:id="rId18"/>
    <p:sldId id="313" r:id="rId19"/>
    <p:sldId id="316" r:id="rId20"/>
    <p:sldId id="322" r:id="rId21"/>
    <p:sldId id="319" r:id="rId22"/>
    <p:sldId id="317" r:id="rId23"/>
    <p:sldId id="321" r:id="rId24"/>
    <p:sldId id="320" r:id="rId25"/>
    <p:sldId id="318" r:id="rId26"/>
    <p:sldId id="341" r:id="rId27"/>
    <p:sldId id="323" r:id="rId28"/>
    <p:sldId id="325" r:id="rId29"/>
    <p:sldId id="315" r:id="rId30"/>
    <p:sldId id="328" r:id="rId31"/>
    <p:sldId id="340" r:id="rId32"/>
    <p:sldId id="330" r:id="rId33"/>
    <p:sldId id="333" r:id="rId34"/>
    <p:sldId id="334" r:id="rId35"/>
    <p:sldId id="335" r:id="rId36"/>
    <p:sldId id="336" r:id="rId37"/>
    <p:sldId id="291" r:id="rId38"/>
    <p:sldId id="293" r:id="rId39"/>
    <p:sldId id="306" r:id="rId40"/>
    <p:sldId id="30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6144B"/>
    <a:srgbClr val="B1B1B1"/>
    <a:srgbClr val="FFFF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5777" autoAdjust="0"/>
    <p:restoredTop sz="65155" autoAdjust="0"/>
  </p:normalViewPr>
  <p:slideViewPr>
    <p:cSldViewPr snapToObjects="1" showGuides="1">
      <p:cViewPr varScale="1">
        <p:scale>
          <a:sx n="106" d="100"/>
          <a:sy n="106" d="100"/>
        </p:scale>
        <p:origin x="-2200" y="-48"/>
      </p:cViewPr>
      <p:guideLst>
        <p:guide orient="horz" pos="2880"/>
        <p:guide pos="2880"/>
      </p:guideLst>
    </p:cSldViewPr>
  </p:slideViewPr>
  <p:outlineViewPr>
    <p:cViewPr>
      <p:scale>
        <a:sx n="33" d="100"/>
        <a:sy n="33" d="100"/>
      </p:scale>
      <p:origin x="0" y="11634"/>
    </p:cViewPr>
  </p:outlineViewPr>
  <p:notesTextViewPr>
    <p:cViewPr>
      <p:scale>
        <a:sx n="100" d="100"/>
        <a:sy n="100" d="100"/>
      </p:scale>
      <p:origin x="0" y="0"/>
    </p:cViewPr>
  </p:notesTextViewPr>
  <p:sorterViewPr>
    <p:cViewPr>
      <p:scale>
        <a:sx n="66" d="100"/>
        <a:sy n="66" d="100"/>
      </p:scale>
      <p:origin x="0" y="3210"/>
    </p:cViewPr>
  </p:sorterViewPr>
  <p:notesViewPr>
    <p:cSldViewPr snapToObjects="1" showGuides="1">
      <p:cViewPr varScale="1">
        <p:scale>
          <a:sx n="105" d="100"/>
          <a:sy n="105" d="100"/>
        </p:scale>
        <p:origin x="-428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624529-6390-D14A-8040-936D87BAF198}" type="datetimeFigureOut">
              <a:rPr lang="en-US" smtClean="0"/>
              <a:pPr/>
              <a:t>1/11/12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C56D46-065A-D74E-9244-7AF67EF73A4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2026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eorgi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eorgia"/>
              </a:defRPr>
            </a:lvl1pPr>
          </a:lstStyle>
          <a:p>
            <a:fld id="{22A5B712-7050-794A-B897-31F2A902BFB7}" type="datetimeFigureOut">
              <a:rPr lang="en-US" smtClean="0"/>
              <a:pPr/>
              <a:t>1/11/12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eorgi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eorgia"/>
              </a:defRPr>
            </a:lvl1pPr>
          </a:lstStyle>
          <a:p>
            <a:fld id="{EEA83958-25E7-7445-907E-0450D72C552A}"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33987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Georgia"/>
        <a:ea typeface="+mn-ea"/>
        <a:cs typeface="+mn-cs"/>
      </a:defRPr>
    </a:lvl1pPr>
    <a:lvl2pPr marL="457200" algn="l" defTabSz="457200" rtl="0" eaLnBrk="1" latinLnBrk="0" hangingPunct="1">
      <a:defRPr sz="1200" kern="1200">
        <a:solidFill>
          <a:schemeClr val="tx1"/>
        </a:solidFill>
        <a:latin typeface="Georgia"/>
        <a:ea typeface="+mn-ea"/>
        <a:cs typeface="+mn-cs"/>
      </a:defRPr>
    </a:lvl2pPr>
    <a:lvl3pPr marL="914400" algn="l" defTabSz="457200" rtl="0" eaLnBrk="1" latinLnBrk="0" hangingPunct="1">
      <a:defRPr sz="1200" kern="1200">
        <a:solidFill>
          <a:schemeClr val="tx1"/>
        </a:solidFill>
        <a:latin typeface="Georgia"/>
        <a:ea typeface="+mn-ea"/>
        <a:cs typeface="+mn-cs"/>
      </a:defRPr>
    </a:lvl3pPr>
    <a:lvl4pPr marL="1371600" algn="l" defTabSz="457200" rtl="0" eaLnBrk="1" latinLnBrk="0" hangingPunct="1">
      <a:defRPr sz="1200" kern="1200">
        <a:solidFill>
          <a:schemeClr val="tx1"/>
        </a:solidFill>
        <a:latin typeface="Georgia"/>
        <a:ea typeface="+mn-ea"/>
        <a:cs typeface="+mn-cs"/>
      </a:defRPr>
    </a:lvl4pPr>
    <a:lvl5pPr marL="1828800" algn="l" defTabSz="457200" rtl="0" eaLnBrk="1" latinLnBrk="0" hangingPunct="1">
      <a:defRPr sz="1200" kern="1200">
        <a:solidFill>
          <a:schemeClr val="tx1"/>
        </a:solidFill>
        <a:latin typeface="Georgi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ccsc-cssge.ca/english/aboutcw/organizations.cf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good news is: 67% of ECEs and assistants</a:t>
            </a:r>
            <a:r>
              <a:rPr lang="en-US" baseline="0" dirty="0" smtClean="0"/>
              <a:t> have a post-secondary credential </a:t>
            </a:r>
          </a:p>
          <a:p>
            <a:r>
              <a:rPr lang="en-US" baseline="0" dirty="0" smtClean="0"/>
              <a:t>Compared to 58% of the total workforce in Canada</a:t>
            </a:r>
          </a:p>
          <a:p>
            <a:endParaRPr lang="en-US" baseline="0" dirty="0" smtClean="0"/>
          </a:p>
          <a:p>
            <a:r>
              <a:rPr lang="en-US" baseline="0" dirty="0" smtClean="0"/>
              <a:t>The bad news is 40% have education that is not child care or education and more than half with child-related education work outside the sector.  (Stats Can.) (AIT implications for future increase in this – need national certification)</a:t>
            </a:r>
          </a:p>
          <a:p>
            <a:endParaRPr lang="en-US" baseline="0" dirty="0" smtClean="0"/>
          </a:p>
          <a:p>
            <a:r>
              <a:rPr lang="en-US" baseline="0" dirty="0" smtClean="0"/>
              <a:t>Recruitment has not been a problem but there is a serious problem with retention.</a:t>
            </a:r>
          </a:p>
          <a:p>
            <a:r>
              <a:rPr lang="en-US" baseline="0" dirty="0" smtClean="0"/>
              <a:t>From the Training Strategy project we learned that 42% of students did not plan to be working in ECEC in 5 years time.</a:t>
            </a:r>
          </a:p>
          <a:p>
            <a:endParaRPr lang="en-US" baseline="0" dirty="0" smtClean="0"/>
          </a:p>
          <a:p>
            <a:r>
              <a:rPr lang="en-US" baseline="0" dirty="0" smtClean="0"/>
              <a:t>These factors greatly impact retention.  Must find ways to stem the loss of qualified ECEs and assistants. </a:t>
            </a:r>
          </a:p>
          <a:p>
            <a:endParaRPr lang="en-US" baseline="0" dirty="0" smtClean="0"/>
          </a:p>
          <a:p>
            <a:r>
              <a:rPr lang="en-US" baseline="0" dirty="0" smtClean="0"/>
              <a:t>There is a serious growing trend across provinces of hiring of unqualified or “other” qualified which further increases turnover, keeps wages low, discourages further education, therefore undermines the ability to achieve a qualified workforce.   A focus on quantity undermines quality.</a:t>
            </a:r>
          </a:p>
          <a:p>
            <a:endParaRPr lang="en-US" baseline="0" dirty="0" smtClean="0"/>
          </a:p>
          <a:p>
            <a:r>
              <a:rPr lang="en-US" baseline="0" dirty="0" smtClean="0"/>
              <a:t>This also increases the pressure on the administrator who is constantly trying to hire new staff, do orientation, repair parent-staff relationships, and think of measures to retain them.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baseline="0" dirty="0" smtClean="0"/>
              <a:t>As we learned from the demographics of the sector, employment levels are increasing more quickly than for other occupations in general, which means that </a:t>
            </a:r>
            <a:r>
              <a:rPr lang="en-US" b="1" baseline="0" dirty="0" smtClean="0"/>
              <a:t>expansion demand is larger than for other occupations. </a:t>
            </a:r>
          </a:p>
          <a:p>
            <a:pPr>
              <a:lnSpc>
                <a:spcPct val="150000"/>
              </a:lnSpc>
            </a:pPr>
            <a:endParaRPr lang="en-US" baseline="0" dirty="0" smtClean="0"/>
          </a:p>
          <a:p>
            <a:pPr>
              <a:lnSpc>
                <a:spcPct val="150000"/>
              </a:lnSpc>
            </a:pPr>
            <a:r>
              <a:rPr lang="en-US" baseline="0" dirty="0" smtClean="0"/>
              <a:t>Furthermore, the </a:t>
            </a:r>
            <a:r>
              <a:rPr lang="en-US" b="1" baseline="0" dirty="0" smtClean="0"/>
              <a:t>turnover rate is much higher than for most other occupations </a:t>
            </a:r>
            <a:r>
              <a:rPr lang="en-US" baseline="0" dirty="0" smtClean="0"/>
              <a:t>which means that replacement demand is much higher. </a:t>
            </a:r>
            <a:r>
              <a:rPr lang="en-US" b="1" dirty="0" smtClean="0"/>
              <a:t>Nine of every 10 new employees are needed to replace ECEs who have left their jobs. </a:t>
            </a:r>
            <a:endParaRPr lang="en-US" b="1" baseline="0" dirty="0" smtClean="0"/>
          </a:p>
          <a:p>
            <a:pPr>
              <a:lnSpc>
                <a:spcPct val="150000"/>
              </a:lnSpc>
            </a:pPr>
            <a:endParaRPr lang="en-US" baseline="0" dirty="0" smtClean="0"/>
          </a:p>
          <a:p>
            <a:pPr>
              <a:lnSpc>
                <a:spcPct val="150000"/>
              </a:lnSpc>
            </a:pPr>
            <a:r>
              <a:rPr lang="en-US" baseline="0" dirty="0" smtClean="0"/>
              <a:t>These </a:t>
            </a:r>
            <a:r>
              <a:rPr lang="en-US" b="1" baseline="0" dirty="0" smtClean="0"/>
              <a:t>2 factors combined means that </a:t>
            </a:r>
            <a:r>
              <a:rPr lang="en-US" b="1" u="sng" baseline="0" dirty="0" smtClean="0"/>
              <a:t>recruitment demand in the ECEC sector is much larger </a:t>
            </a:r>
            <a:r>
              <a:rPr lang="en-US" baseline="0" dirty="0" smtClean="0"/>
              <a:t>than for other occupations.</a:t>
            </a:r>
          </a:p>
          <a:p>
            <a:endParaRPr lang="en-US" dirty="0" smtClean="0"/>
          </a:p>
          <a:p>
            <a:r>
              <a:rPr lang="en-US" dirty="0" smtClean="0"/>
              <a:t>Changes in ON, BC &amp; PEI – full-day kindergarten - may increase demand for ECEs by 20,000 in next 5 years, in Ontario alone</a:t>
            </a:r>
          </a:p>
          <a:p>
            <a:endParaRPr lang="en-US" dirty="0" smtClean="0"/>
          </a:p>
          <a:p>
            <a:r>
              <a:rPr lang="en-US" dirty="0" smtClean="0"/>
              <a:t>Strengthening the skills of the administrator is complementary to attracting and retaining qualified staff.</a:t>
            </a:r>
            <a:endParaRPr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CA" dirty="0" smtClean="0"/>
              <a:t>This project focused on updating and building upon the previous set of “Occupational Standards for Childcare Practitioners”, initially developed by the Canadian Childcare Federation in 2003, and was undertaken with the participation and input of over 1000 early childhood educators (ECEs) and key stakeholders across Canada. OS released in spring 2010.</a:t>
            </a:r>
          </a:p>
          <a:p>
            <a:pPr>
              <a:lnSpc>
                <a:spcPct val="150000"/>
              </a:lnSpc>
            </a:pPr>
            <a:endParaRPr lang="en-CA" dirty="0" smtClean="0"/>
          </a:p>
          <a:p>
            <a:pPr marL="0" marR="0" indent="0" algn="l" defTabSz="457200" rtl="0" eaLnBrk="1" fontAlgn="auto" latinLnBrk="0" hangingPunct="1">
              <a:lnSpc>
                <a:spcPct val="150000"/>
              </a:lnSpc>
              <a:spcBef>
                <a:spcPts val="0"/>
              </a:spcBef>
              <a:spcAft>
                <a:spcPts val="0"/>
              </a:spcAft>
              <a:buClrTx/>
              <a:buSzTx/>
              <a:buFontTx/>
              <a:buNone/>
              <a:tabLst/>
              <a:defRPr/>
            </a:pPr>
            <a:r>
              <a:rPr lang="en-CA" dirty="0" smtClean="0"/>
              <a:t>The initiative defined core occupation in ECEC and identified any additional or </a:t>
            </a:r>
            <a:r>
              <a:rPr lang="en-CA" b="1" dirty="0" smtClean="0"/>
              <a:t>emerging issues such as: school age care, infant care and family care. </a:t>
            </a:r>
          </a:p>
          <a:p>
            <a:pPr marL="0" marR="0" indent="0" algn="l" defTabSz="457200" rtl="0" eaLnBrk="1" fontAlgn="auto" latinLnBrk="0" hangingPunct="1">
              <a:lnSpc>
                <a:spcPct val="150000"/>
              </a:lnSpc>
              <a:spcBef>
                <a:spcPts val="0"/>
              </a:spcBef>
              <a:spcAft>
                <a:spcPts val="0"/>
              </a:spcAft>
              <a:buClrTx/>
              <a:buSzTx/>
              <a:buFontTx/>
              <a:buNone/>
              <a:tabLst/>
              <a:defRPr/>
            </a:pPr>
            <a:endParaRPr lang="en-CA" dirty="0" smtClean="0"/>
          </a:p>
          <a:p>
            <a:pPr marL="0" marR="0" indent="0" algn="l" defTabSz="457200" rtl="0" eaLnBrk="1" fontAlgn="auto" latinLnBrk="0" hangingPunct="1">
              <a:lnSpc>
                <a:spcPct val="150000"/>
              </a:lnSpc>
              <a:spcBef>
                <a:spcPts val="0"/>
              </a:spcBef>
              <a:spcAft>
                <a:spcPts val="0"/>
              </a:spcAft>
              <a:buClrTx/>
              <a:buSzTx/>
              <a:buFontTx/>
              <a:buNone/>
              <a:tabLst/>
              <a:defRPr/>
            </a:pPr>
            <a:r>
              <a:rPr lang="en-CA" b="1" dirty="0" smtClean="0"/>
              <a:t>Refer</a:t>
            </a:r>
            <a:r>
              <a:rPr lang="en-CA" b="1" baseline="0" dirty="0" smtClean="0"/>
              <a:t> to OS  &amp; Task Chart – often incorporated into post-secondary courses, govt. standards, recognition, respect.</a:t>
            </a:r>
          </a:p>
          <a:p>
            <a:pPr marL="0" marR="0" indent="0" algn="l" defTabSz="457200" rtl="0" eaLnBrk="1" fontAlgn="auto" latinLnBrk="0" hangingPunct="1">
              <a:lnSpc>
                <a:spcPct val="150000"/>
              </a:lnSpc>
              <a:spcBef>
                <a:spcPts val="0"/>
              </a:spcBef>
              <a:spcAft>
                <a:spcPts val="0"/>
              </a:spcAft>
              <a:buClrTx/>
              <a:buSzTx/>
              <a:buFontTx/>
              <a:buNone/>
              <a:tabLst/>
              <a:defRPr/>
            </a:pPr>
            <a:endParaRPr lang="en-CA" b="1" baseline="0" dirty="0" smtClean="0"/>
          </a:p>
          <a:p>
            <a:pPr marL="0" marR="0" indent="0" algn="l" defTabSz="457200" rtl="0" eaLnBrk="1" fontAlgn="auto" latinLnBrk="0" hangingPunct="1">
              <a:lnSpc>
                <a:spcPct val="150000"/>
              </a:lnSpc>
              <a:spcBef>
                <a:spcPts val="0"/>
              </a:spcBef>
              <a:spcAft>
                <a:spcPts val="0"/>
              </a:spcAft>
              <a:buClrTx/>
              <a:buSzTx/>
              <a:buFontTx/>
              <a:buNone/>
              <a:tabLst/>
              <a:defRPr/>
            </a:pPr>
            <a:r>
              <a:rPr lang="en-CA" b="1" baseline="0" dirty="0" smtClean="0"/>
              <a:t>If we had adequate numbers of well qualified ECEs – the administrator would be spending less time replacing staff. </a:t>
            </a:r>
            <a:endParaRPr lang="en-CA" b="1" dirty="0" smtClean="0"/>
          </a:p>
          <a:p>
            <a:pPr>
              <a:lnSpc>
                <a:spcPct val="150000"/>
              </a:lnSpc>
            </a:pPr>
            <a:endParaRPr lang="en-CA" baseline="0" dirty="0" smtClean="0"/>
          </a:p>
          <a:p>
            <a:pPr>
              <a:lnSpc>
                <a:spcPct val="150000"/>
              </a:lnSpc>
            </a:pPr>
            <a:r>
              <a:rPr lang="en-CA" baseline="0" dirty="0" err="1" smtClean="0"/>
              <a:t>PSIs</a:t>
            </a:r>
            <a:r>
              <a:rPr lang="en-CA" baseline="0" dirty="0" smtClean="0"/>
              <a:t> are critical to effective recruitment strategies.</a:t>
            </a:r>
            <a:endParaRPr lang="en-US" baseline="0" dirty="0" smtClean="0"/>
          </a:p>
          <a:p>
            <a:pPr>
              <a:lnSpc>
                <a:spcPct val="150000"/>
              </a:lnSpc>
            </a:pPr>
            <a:endParaRPr lang="en-US" baseline="0" dirty="0" smtClean="0"/>
          </a:p>
        </p:txBody>
      </p:sp>
      <p:sp>
        <p:nvSpPr>
          <p:cNvPr id="4" name="Slide Number Placeholder 3"/>
          <p:cNvSpPr>
            <a:spLocks noGrp="1"/>
          </p:cNvSpPr>
          <p:nvPr>
            <p:ph type="sldNum" sz="quarter" idx="10"/>
          </p:nvPr>
        </p:nvSpPr>
        <p:spPr/>
        <p:txBody>
          <a:bodyPr/>
          <a:lstStyle/>
          <a:p>
            <a:fld id="{EEA83958-25E7-7445-907E-0450D72C552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 </a:t>
            </a:r>
            <a:r>
              <a:rPr lang="en-US" baseline="0" dirty="0" smtClean="0"/>
              <a:t>  $5,000 bursary</a:t>
            </a:r>
          </a:p>
          <a:p>
            <a:pPr lvl="1">
              <a:buFont typeface="Arial" pitchFamily="34" charset="0"/>
              <a:buChar char="•"/>
            </a:pPr>
            <a:r>
              <a:rPr lang="en-US" baseline="0" dirty="0" smtClean="0"/>
              <a:t> provincial portion of the student loan is paid down </a:t>
            </a:r>
          </a:p>
          <a:p>
            <a:pPr lvl="1">
              <a:buFont typeface="Arial" pitchFamily="34" charset="0"/>
              <a:buChar char="•"/>
            </a:pPr>
            <a:r>
              <a:rPr lang="en-US" baseline="0" dirty="0" smtClean="0"/>
              <a:t>$6,600 supplement when working in regulated CC </a:t>
            </a:r>
          </a:p>
          <a:p>
            <a:pPr lvl="1">
              <a:buFont typeface="Arial" pitchFamily="34" charset="0"/>
              <a:buChar char="•"/>
            </a:pPr>
            <a:r>
              <a:rPr lang="en-US" baseline="0" dirty="0" smtClean="0"/>
              <a:t>$1,200 bursary for distance students to attend on-site practicum at demonstration centre of the college</a:t>
            </a:r>
            <a:endParaRPr lang="en-US" dirty="0" smtClean="0"/>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Original Sector Study: A Labour</a:t>
            </a:r>
            <a:r>
              <a:rPr lang="en-CA" baseline="0" dirty="0" smtClean="0"/>
              <a:t> of Love – showed that there is a lack of leadership and management skills amongst those who work as administrators including licensees, supervisors, lead staff. </a:t>
            </a:r>
          </a:p>
          <a:p>
            <a:r>
              <a:rPr lang="en-CA" baseline="0" dirty="0" smtClean="0"/>
              <a:t>Reinforced in the Labour Market Update Study – the majority of administrators were ECEs who had been at the centre the longest, but had no specific HR management training.</a:t>
            </a:r>
          </a:p>
          <a:p>
            <a:endParaRPr lang="en-CA" baseline="0" dirty="0" smtClean="0"/>
          </a:p>
          <a:p>
            <a:r>
              <a:rPr lang="en-CA" baseline="0" dirty="0" smtClean="0"/>
              <a:t>In Understanding and Addressing Workforce Shortages the lack of HR management training was found to be a significant factor in staff turnover. It was forecast that improved human resource management would decrease turnover by as much as 20%. </a:t>
            </a:r>
            <a:r>
              <a:rPr lang="en-CA" dirty="0" smtClean="0"/>
              <a:t/>
            </a:r>
            <a:br>
              <a:rPr lang="en-CA" dirty="0" smtClean="0"/>
            </a:br>
            <a:r>
              <a:rPr lang="en-CA" dirty="0" smtClean="0"/>
              <a:t/>
            </a:r>
            <a:br>
              <a:rPr lang="en-CA"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‘Supporting Employers’ project identified tools &amp; best practices required to support employers across Canada, leading to HR Tool Kit project.  Cindy will talk about this in her part of the presentation.</a:t>
            </a:r>
          </a:p>
          <a:p>
            <a:r>
              <a:rPr lang="en-US" dirty="0" smtClean="0"/>
              <a:t>We were very pleased that more than 1000 employers participated in the comprehensive employer needs survey. It was the first pan-Canadian survey specifically aimed at ECEC employers.</a:t>
            </a:r>
          </a:p>
          <a:p>
            <a:endParaRPr lang="en-US" dirty="0" smtClean="0"/>
          </a:p>
          <a:p>
            <a:r>
              <a:rPr lang="en-US" dirty="0" smtClean="0"/>
              <a:t>Job stress was identified by employees that did not have clearly written job descriptions</a:t>
            </a:r>
            <a:r>
              <a:rPr lang="en-US" baseline="0" dirty="0" smtClean="0"/>
              <a:t> or performance appraisals and generally felt that there was a lack of clarity around job expectations. </a:t>
            </a:r>
          </a:p>
          <a:p>
            <a:endParaRPr lang="en-US" baseline="0" dirty="0" smtClean="0"/>
          </a:p>
          <a:p>
            <a:r>
              <a:rPr lang="en-US" baseline="0" dirty="0" smtClean="0"/>
              <a:t>Staff handbooks or manuals should contain all of the policies that new staff would need to know and for staff who act as mentors to new staff. </a:t>
            </a:r>
            <a:endParaRPr lang="en-US" dirty="0" smtClean="0"/>
          </a:p>
          <a:p>
            <a:endParaRPr lang="en-US" dirty="0" smtClean="0"/>
          </a:p>
          <a:p>
            <a:r>
              <a:rPr lang="en-US" dirty="0" smtClean="0"/>
              <a:t>Horizontal promotions – head teacher, program coordinator, resource educators, leaders on planning, etc.   This also serves</a:t>
            </a:r>
            <a:r>
              <a:rPr lang="en-US" baseline="0" dirty="0" smtClean="0"/>
              <a:t> to develop some infrastructure within a centre.  This sharing of responsibility and decision-making encourages ECEs to feel some autonomy and some ownership for the operation of the centre.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Respect through</a:t>
            </a:r>
            <a:r>
              <a:rPr lang="en-US" baseline="0" dirty="0" smtClean="0"/>
              <a:t> flexibility in work schedules enhances work/life balance for staff, avoids burn-out and lowers turnover rates. </a:t>
            </a:r>
          </a:p>
          <a:p>
            <a:endParaRPr lang="en-US" baseline="0" dirty="0" smtClean="0"/>
          </a:p>
          <a:p>
            <a:r>
              <a:rPr lang="en-US" baseline="0" dirty="0" smtClean="0"/>
              <a:t>Recognizing the ECE in her/his professional role – mutual benefits of enhancing the identity and role of the ECE through enhancement of the identity and role of the administrator. </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 1 of the Curriculum Development for Administrators</a:t>
            </a:r>
            <a:r>
              <a:rPr lang="en-US" baseline="0" dirty="0" smtClean="0"/>
              <a:t> Project – baseline data was collected through key informant interviews and a literature review which demonstrated a demand for this type of post-diploma certificate.  </a:t>
            </a:r>
          </a:p>
          <a:p>
            <a:endParaRPr lang="en-US" baseline="0" dirty="0" smtClean="0"/>
          </a:p>
          <a:p>
            <a:r>
              <a:rPr lang="en-US" baseline="0" dirty="0" smtClean="0"/>
              <a:t>In June 2010 the SC brought together 8 or 9 post-secondary institutions who were willing to work together to create 8 courses that would comprise the certificate.  Unfortunately the proposal for Phase 2 was turned down for funding by HRSDC just a few weeks ago.</a:t>
            </a:r>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Guide, </a:t>
            </a:r>
            <a:r>
              <a:rPr lang="en-US" dirty="0" err="1" smtClean="0"/>
              <a:t>p</a:t>
            </a:r>
            <a:r>
              <a:rPr lang="en-US" dirty="0" smtClean="0"/>
              <a:t>. 14-15</a:t>
            </a:r>
          </a:p>
          <a:p>
            <a:endParaRPr lang="en-US" dirty="0" smtClean="0"/>
          </a:p>
          <a:p>
            <a:r>
              <a:rPr lang="en-US" dirty="0" smtClean="0"/>
              <a:t>Build the course,</a:t>
            </a:r>
            <a:r>
              <a:rPr lang="en-US" baseline="0" dirty="0" smtClean="0"/>
              <a:t> using the OS as a reference point to develop learning goals, course objectives and program evaluation tools.</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a:t>
            </a:r>
            <a:r>
              <a:rPr lang="en-US" baseline="0" dirty="0" smtClean="0"/>
              <a:t> of presenters. </a:t>
            </a:r>
          </a:p>
          <a:p>
            <a:endParaRPr lang="en-US" baseline="0" dirty="0" smtClean="0"/>
          </a:p>
          <a:p>
            <a:r>
              <a:rPr lang="en-US" baseline="0" dirty="0" smtClean="0"/>
              <a:t>Get a sense of who is in the audience.</a:t>
            </a:r>
            <a:endParaRPr lang="en-US" dirty="0" smtClean="0"/>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course outlines at NLC, we identify the provincial competencies as part of our training profile. Moving toward use of the CCHRSC OS, we are working on tables that show the relationship between provincial competencies and the national OS.</a:t>
            </a:r>
          </a:p>
          <a:p>
            <a:endParaRPr lang="en-US" baseline="0" dirty="0" smtClean="0"/>
          </a:p>
          <a:p>
            <a:r>
              <a:rPr lang="en-US" baseline="0" dirty="0" smtClean="0"/>
              <a:t>Workshop Exercise: each table will take a section to work on together, using the Task Profile chart. </a:t>
            </a:r>
          </a:p>
          <a:p>
            <a:endParaRPr lang="en-US" baseline="0" dirty="0" smtClean="0"/>
          </a:p>
          <a:p>
            <a:r>
              <a:rPr lang="en-US" baseline="0" dirty="0" smtClean="0"/>
              <a:t>Tools: each participant will get a copy of the chart and the document above – the one block filled in can serve as an example. </a:t>
            </a:r>
          </a:p>
          <a:p>
            <a:endParaRPr lang="en-US" baseline="0" dirty="0" smtClean="0"/>
          </a:p>
          <a:p>
            <a:r>
              <a:rPr lang="en-US" baseline="0" dirty="0" smtClean="0"/>
              <a:t>Note: the slide is an example of provincial competencies identified in a first year Health, Safety and Nutrition course.</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a:t>
            </a:r>
            <a:r>
              <a:rPr lang="en-US" baseline="0" dirty="0" smtClean="0"/>
              <a:t> currently exists in Practicum I; similar document exists in Practicum IV and V; working on completion of Practicum II and III.</a:t>
            </a:r>
          </a:p>
          <a:p>
            <a:endParaRPr lang="en-US" baseline="0" dirty="0" smtClean="0"/>
          </a:p>
          <a:p>
            <a:r>
              <a:rPr lang="en-US" baseline="0" dirty="0" smtClean="0"/>
              <a:t>Note: the identification of national competencies does not supersede any provincial competencies or learning outcomes as identified on the course outline. At NLC, all outlines identify provincial competencies but there is some discussion about cross referencing on future outlines. Until that point, the national competencies simply point out the similarities and are an effort to show how to move from provincial to national in our existing documents. </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a thorough profile,</a:t>
            </a:r>
            <a:r>
              <a:rPr lang="en-US" baseline="0" dirty="0" smtClean="0"/>
              <a:t> students will develop a portfolio that provides evidence in each of the CCHRSC OS Tasks and Sub-Tasks</a:t>
            </a:r>
          </a:p>
          <a:p>
            <a:endParaRPr lang="en-US" baseline="0" dirty="0" smtClean="0"/>
          </a:p>
          <a:p>
            <a:r>
              <a:rPr lang="en-US" baseline="0" dirty="0" smtClean="0"/>
              <a:t>Note: this part of the presentation could take the participants in a whole different direction on RPL/PLAR. Delimit the scope of the workshop to focus on how national standards can be used in a RPL process.</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Georgia"/>
                <a:ea typeface="+mn-ea"/>
                <a:cs typeface="+mn-cs"/>
              </a:rPr>
              <a:t>Suggested Format for Providing Evidence for Each Section </a:t>
            </a:r>
          </a:p>
          <a:p>
            <a:endParaRPr lang="en-US" dirty="0" smtClean="0"/>
          </a:p>
          <a:p>
            <a:r>
              <a:rPr lang="en-US" sz="1200" kern="1200" dirty="0" err="1" smtClean="0">
                <a:solidFill>
                  <a:schemeClr val="tx1"/>
                </a:solidFill>
                <a:latin typeface="Georgia"/>
                <a:ea typeface="+mn-ea"/>
                <a:cs typeface="+mn-cs"/>
              </a:rPr>
              <a:t>SAFeWay</a:t>
            </a:r>
            <a:r>
              <a:rPr lang="en-US" sz="1200" kern="1200" dirty="0" smtClean="0">
                <a:solidFill>
                  <a:schemeClr val="tx1"/>
                </a:solidFill>
                <a:latin typeface="Georgia"/>
                <a:ea typeface="+mn-ea"/>
                <a:cs typeface="+mn-cs"/>
              </a:rPr>
              <a:t> is a guide that helps learners present information or describe significant events clearly and concisely. As the name suggests, this activity is a “safe way” for people to express their thoughts and ideas. The activity helps ensure that people provide sufficient information to tell a story in a structured way. If learners cover the four components of the </a:t>
            </a:r>
            <a:r>
              <a:rPr lang="en-US" sz="1200" kern="1200" dirty="0" err="1" smtClean="0">
                <a:solidFill>
                  <a:schemeClr val="tx1"/>
                </a:solidFill>
                <a:latin typeface="Georgia"/>
                <a:ea typeface="+mn-ea"/>
                <a:cs typeface="+mn-cs"/>
              </a:rPr>
              <a:t>SAFeWay</a:t>
            </a:r>
            <a:r>
              <a:rPr lang="en-US" sz="1200" kern="1200" dirty="0" smtClean="0">
                <a:solidFill>
                  <a:schemeClr val="tx1"/>
                </a:solidFill>
                <a:latin typeface="Georgia"/>
                <a:ea typeface="+mn-ea"/>
                <a:cs typeface="+mn-cs"/>
              </a:rPr>
              <a:t>, they can feel confident that they have answered a question and outlined the key elements of an event or issue. </a:t>
            </a:r>
          </a:p>
          <a:p>
            <a:endParaRPr lang="en-US" dirty="0" smtClean="0"/>
          </a:p>
          <a:p>
            <a:r>
              <a:rPr lang="en-US" sz="1200" kern="1200" dirty="0" smtClean="0">
                <a:solidFill>
                  <a:schemeClr val="tx1"/>
                </a:solidFill>
                <a:latin typeface="Georgia"/>
                <a:ea typeface="+mn-ea"/>
                <a:cs typeface="+mn-cs"/>
              </a:rPr>
              <a:t>S = Statement Provide a description of an event, or issue as it relates to each task (use the subtask category as ideas for examples you could provide) </a:t>
            </a:r>
            <a:endParaRPr lang="en-US" dirty="0" smtClean="0"/>
          </a:p>
          <a:p>
            <a:r>
              <a:rPr lang="en-US" sz="1200" kern="1200" dirty="0" err="1" smtClean="0">
                <a:solidFill>
                  <a:schemeClr val="tx1"/>
                </a:solidFill>
                <a:latin typeface="Georgia"/>
                <a:ea typeface="+mn-ea"/>
                <a:cs typeface="+mn-cs"/>
              </a:rPr>
              <a:t></a:t>
            </a:r>
            <a:r>
              <a:rPr lang="en-US" sz="1200" kern="1200" dirty="0" smtClean="0">
                <a:solidFill>
                  <a:schemeClr val="tx1"/>
                </a:solidFill>
                <a:latin typeface="Georgia"/>
                <a:ea typeface="+mn-ea"/>
                <a:cs typeface="+mn-cs"/>
              </a:rPr>
              <a:t> Description of the item/event/interaction </a:t>
            </a:r>
          </a:p>
          <a:p>
            <a:endParaRPr lang="en-US" dirty="0" smtClean="0"/>
          </a:p>
          <a:p>
            <a:r>
              <a:rPr lang="en-US" sz="1200" kern="1200" dirty="0" smtClean="0">
                <a:solidFill>
                  <a:schemeClr val="tx1"/>
                </a:solidFill>
                <a:latin typeface="Georgia"/>
                <a:ea typeface="+mn-ea"/>
                <a:cs typeface="+mn-cs"/>
              </a:rPr>
              <a:t>A = Amplify Relate the statement from above to the task or subtask you have chosen </a:t>
            </a:r>
            <a:r>
              <a:rPr lang="en-US" sz="1200" kern="1200" dirty="0" err="1" smtClean="0">
                <a:solidFill>
                  <a:schemeClr val="tx1"/>
                </a:solidFill>
                <a:latin typeface="Georgia"/>
                <a:ea typeface="+mn-ea"/>
                <a:cs typeface="+mn-cs"/>
              </a:rPr>
              <a:t></a:t>
            </a:r>
            <a:r>
              <a:rPr lang="en-US" sz="1200" kern="1200" dirty="0" smtClean="0">
                <a:solidFill>
                  <a:schemeClr val="tx1"/>
                </a:solidFill>
                <a:latin typeface="Georgia"/>
                <a:ea typeface="+mn-ea"/>
                <a:cs typeface="+mn-cs"/>
              </a:rPr>
              <a:t> What makes this event important?</a:t>
            </a:r>
            <a:br>
              <a:rPr lang="en-US" sz="1200" kern="1200" dirty="0" smtClean="0">
                <a:solidFill>
                  <a:schemeClr val="tx1"/>
                </a:solidFill>
                <a:latin typeface="Georgia"/>
                <a:ea typeface="+mn-ea"/>
                <a:cs typeface="+mn-cs"/>
              </a:rPr>
            </a:br>
            <a:r>
              <a:rPr lang="en-US" sz="1200" kern="1200" dirty="0" err="1" smtClean="0">
                <a:solidFill>
                  <a:schemeClr val="tx1"/>
                </a:solidFill>
                <a:latin typeface="Georgia"/>
                <a:ea typeface="+mn-ea"/>
                <a:cs typeface="+mn-cs"/>
              </a:rPr>
              <a:t></a:t>
            </a:r>
            <a:r>
              <a:rPr lang="en-US" sz="1200" kern="1200" dirty="0" smtClean="0">
                <a:solidFill>
                  <a:schemeClr val="tx1"/>
                </a:solidFill>
                <a:latin typeface="Georgia"/>
                <a:ea typeface="+mn-ea"/>
                <a:cs typeface="+mn-cs"/>
              </a:rPr>
              <a:t> Why is this a good example of your learning? </a:t>
            </a:r>
          </a:p>
          <a:p>
            <a:endParaRPr lang="en-US" dirty="0" smtClean="0"/>
          </a:p>
          <a:p>
            <a:r>
              <a:rPr lang="en-US" sz="1200" kern="1200" dirty="0" smtClean="0">
                <a:solidFill>
                  <a:schemeClr val="tx1"/>
                </a:solidFill>
                <a:latin typeface="Georgia"/>
                <a:ea typeface="+mn-ea"/>
                <a:cs typeface="+mn-cs"/>
              </a:rPr>
              <a:t>F = Few examples Provide at least one example that</a:t>
            </a:r>
            <a:br>
              <a:rPr lang="en-US" sz="1200" kern="1200" dirty="0" smtClean="0">
                <a:solidFill>
                  <a:schemeClr val="tx1"/>
                </a:solidFill>
                <a:latin typeface="Georgia"/>
                <a:ea typeface="+mn-ea"/>
                <a:cs typeface="+mn-cs"/>
              </a:rPr>
            </a:br>
            <a:r>
              <a:rPr lang="en-US" sz="1200" kern="1200" dirty="0" err="1" smtClean="0">
                <a:solidFill>
                  <a:schemeClr val="tx1"/>
                </a:solidFill>
                <a:latin typeface="Georgia"/>
                <a:ea typeface="+mn-ea"/>
                <a:cs typeface="+mn-cs"/>
              </a:rPr>
              <a:t></a:t>
            </a:r>
            <a:r>
              <a:rPr lang="en-US" sz="1200" kern="1200" dirty="0" smtClean="0">
                <a:solidFill>
                  <a:schemeClr val="tx1"/>
                </a:solidFill>
                <a:latin typeface="Georgia"/>
                <a:ea typeface="+mn-ea"/>
                <a:cs typeface="+mn-cs"/>
              </a:rPr>
              <a:t> Discuss how Knowledge/ Skills/Abilities (</a:t>
            </a:r>
            <a:r>
              <a:rPr lang="en-US" sz="1200" kern="1200" dirty="0" err="1" smtClean="0">
                <a:solidFill>
                  <a:schemeClr val="tx1"/>
                </a:solidFill>
                <a:latin typeface="Georgia"/>
                <a:ea typeface="+mn-ea"/>
                <a:cs typeface="+mn-cs"/>
              </a:rPr>
              <a:t>KSAs</a:t>
            </a:r>
            <a:r>
              <a:rPr lang="en-US" sz="1200" kern="1200" dirty="0" smtClean="0">
                <a:solidFill>
                  <a:schemeClr val="tx1"/>
                </a:solidFill>
                <a:latin typeface="Georgia"/>
                <a:ea typeface="+mn-ea"/>
                <a:cs typeface="+mn-cs"/>
              </a:rPr>
              <a:t>) were developed. </a:t>
            </a:r>
            <a:r>
              <a:rPr lang="en-US" sz="1200" kern="1200" dirty="0" err="1" smtClean="0">
                <a:solidFill>
                  <a:schemeClr val="tx1"/>
                </a:solidFill>
                <a:latin typeface="Georgia"/>
                <a:ea typeface="+mn-ea"/>
                <a:cs typeface="+mn-cs"/>
              </a:rPr>
              <a:t></a:t>
            </a:r>
            <a:r>
              <a:rPr lang="en-US" sz="1200" kern="1200" dirty="0" smtClean="0">
                <a:solidFill>
                  <a:schemeClr val="tx1"/>
                </a:solidFill>
                <a:latin typeface="Georgia"/>
                <a:ea typeface="+mn-ea"/>
                <a:cs typeface="+mn-cs"/>
              </a:rPr>
              <a:t> What capabilities have you further developed? </a:t>
            </a:r>
          </a:p>
          <a:p>
            <a:endParaRPr lang="en-US" dirty="0" smtClean="0"/>
          </a:p>
          <a:p>
            <a:r>
              <a:rPr lang="en-US" sz="1200" kern="1200" dirty="0" smtClean="0">
                <a:solidFill>
                  <a:schemeClr val="tx1"/>
                </a:solidFill>
                <a:latin typeface="Georgia"/>
                <a:ea typeface="+mn-ea"/>
                <a:cs typeface="+mn-cs"/>
              </a:rPr>
              <a:t>W = Wrap up Tell how the information you have provided supports the statement that you opened with. This closes the summary very neatly and ties the end to the beginning and create a goal statement for continued growth and development in each section </a:t>
            </a:r>
            <a:endParaRPr lang="en-US" dirty="0" smtClean="0"/>
          </a:p>
          <a:p>
            <a:r>
              <a:rPr lang="en-US" sz="1200" kern="1200" dirty="0" err="1" smtClean="0">
                <a:solidFill>
                  <a:schemeClr val="tx1"/>
                </a:solidFill>
                <a:latin typeface="Georgia"/>
                <a:ea typeface="+mn-ea"/>
                <a:cs typeface="+mn-cs"/>
              </a:rPr>
              <a:t></a:t>
            </a:r>
            <a:r>
              <a:rPr lang="en-US" sz="1200" kern="1200" dirty="0" smtClean="0">
                <a:solidFill>
                  <a:schemeClr val="tx1"/>
                </a:solidFill>
                <a:latin typeface="Georgia"/>
                <a:ea typeface="+mn-ea"/>
                <a:cs typeface="+mn-cs"/>
              </a:rPr>
              <a:t> Link the closing remark to the initial statement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how a student could mind map a competency.</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399500"/>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for general sharing from audience…any other ideas of how the OS </a:t>
            </a:r>
            <a:r>
              <a:rPr lang="en-US" smtClean="0"/>
              <a:t>or CCHRSC tools </a:t>
            </a:r>
            <a:r>
              <a:rPr lang="en-US" dirty="0" smtClean="0"/>
              <a:t>could be used? </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3400" indent="-533400">
              <a:lnSpc>
                <a:spcPct val="80000"/>
              </a:lnSpc>
            </a:pPr>
            <a:r>
              <a:rPr lang="en-CA" b="0" dirty="0" smtClean="0"/>
              <a:t>Offer core ECE training to all who want to work with children with possibility to specialize </a:t>
            </a:r>
          </a:p>
          <a:p>
            <a:pPr marL="533400" indent="-533400">
              <a:lnSpc>
                <a:spcPct val="80000"/>
              </a:lnSpc>
            </a:pPr>
            <a:r>
              <a:rPr lang="en-CA" b="0" dirty="0" smtClean="0"/>
              <a:t>Specialized training particular to </a:t>
            </a:r>
            <a:r>
              <a:rPr lang="en-CA" b="0" dirty="0" err="1" smtClean="0"/>
              <a:t>fcc</a:t>
            </a:r>
            <a:r>
              <a:rPr lang="en-CA" b="0" dirty="0" smtClean="0"/>
              <a:t> using the FCC training program as a basis </a:t>
            </a:r>
          </a:p>
          <a:p>
            <a:pPr marL="533400" indent="-533400">
              <a:lnSpc>
                <a:spcPct val="80000"/>
              </a:lnSpc>
            </a:pPr>
            <a:r>
              <a:rPr lang="en-CA" b="0" dirty="0" smtClean="0"/>
              <a:t>FCC program has :1)appropriate examples for </a:t>
            </a:r>
            <a:r>
              <a:rPr lang="en-CA" b="0" dirty="0" err="1" smtClean="0"/>
              <a:t>hcc</a:t>
            </a:r>
            <a:r>
              <a:rPr lang="en-CA" b="0" dirty="0" smtClean="0"/>
              <a:t> providers 2) puts the emphasis on the competencies needed to work in </a:t>
            </a:r>
            <a:r>
              <a:rPr lang="en-CA" b="0" dirty="0" err="1" smtClean="0"/>
              <a:t>hcc</a:t>
            </a:r>
            <a:r>
              <a:rPr lang="en-CA" b="0" dirty="0" smtClean="0"/>
              <a:t> </a:t>
            </a:r>
            <a:r>
              <a:rPr lang="en-CA" b="0" dirty="0" err="1" smtClean="0"/>
              <a:t>eg</a:t>
            </a:r>
            <a:r>
              <a:rPr lang="en-CA" b="0" dirty="0" smtClean="0"/>
              <a:t> nutrition, communicating with parents, working alone</a:t>
            </a:r>
          </a:p>
          <a:p>
            <a:pPr marL="533400" indent="-533400">
              <a:lnSpc>
                <a:spcPct val="80000"/>
              </a:lnSpc>
            </a:pPr>
            <a:r>
              <a:rPr lang="en-CA" b="0" dirty="0" smtClean="0"/>
              <a:t>Educate agency staff, managers, providers in the OS for ECEs and Administrators</a:t>
            </a:r>
          </a:p>
          <a:p>
            <a:pPr marL="533400" indent="-533400">
              <a:lnSpc>
                <a:spcPct val="80000"/>
              </a:lnSpc>
            </a:pPr>
            <a:r>
              <a:rPr lang="en-CA" b="0" dirty="0" smtClean="0"/>
              <a:t>Train staff and providers in provincial curriculum frameworks </a:t>
            </a:r>
          </a:p>
          <a:p>
            <a:pPr marL="533400" indent="-533400">
              <a:lnSpc>
                <a:spcPct val="80000"/>
              </a:lnSpc>
            </a:pPr>
            <a:r>
              <a:rPr lang="en-CA" b="0" dirty="0" smtClean="0"/>
              <a:t>Work with </a:t>
            </a:r>
            <a:r>
              <a:rPr lang="en-CA" b="0" dirty="0" err="1" smtClean="0"/>
              <a:t>hcc</a:t>
            </a:r>
            <a:r>
              <a:rPr lang="en-CA" b="0" dirty="0" smtClean="0"/>
              <a:t> agencies for work placements in </a:t>
            </a:r>
            <a:r>
              <a:rPr lang="en-CA" b="0" dirty="0" err="1" smtClean="0"/>
              <a:t>hcc</a:t>
            </a:r>
            <a:r>
              <a:rPr lang="en-CA" b="0" dirty="0" smtClean="0"/>
              <a:t> and to develop on-site training that compliments the course work </a:t>
            </a:r>
          </a:p>
          <a:p>
            <a:pPr marL="533400" indent="-533400">
              <a:lnSpc>
                <a:spcPct val="80000"/>
              </a:lnSpc>
            </a:pPr>
            <a:r>
              <a:rPr lang="en-CA" b="0" dirty="0" smtClean="0"/>
              <a:t>Credentials, certificates</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0" i="0" kern="1200" baseline="0" dirty="0" smtClean="0">
                <a:latin typeface="Arial"/>
              </a:rPr>
              <a:t>The Childcare Human Resources Sector Council is unique.</a:t>
            </a:r>
          </a:p>
          <a:p>
            <a:pPr>
              <a:buFont typeface="Arial" pitchFamily="34" charset="0"/>
              <a:buNone/>
            </a:pPr>
            <a:endParaRPr lang="en-US" b="0" i="0" kern="1200" baseline="0" dirty="0" smtClean="0">
              <a:latin typeface="Arial"/>
            </a:endParaRPr>
          </a:p>
          <a:p>
            <a:pPr>
              <a:buFont typeface="Arial" pitchFamily="34" charset="0"/>
              <a:buNone/>
            </a:pPr>
            <a:r>
              <a:rPr lang="en-US" b="0" i="0" kern="1200" baseline="0" dirty="0" smtClean="0">
                <a:latin typeface="Arial"/>
              </a:rPr>
              <a:t>We are </a:t>
            </a:r>
            <a:r>
              <a:rPr lang="en-US" sz="1200" dirty="0" smtClean="0">
                <a:ea typeface="ＭＳ Ｐゴシック" pitchFamily="-111" charset="-128"/>
              </a:rPr>
              <a:t>the hub for information and discussion about the pressing human resource issues facing child care in Canada</a:t>
            </a:r>
            <a:r>
              <a:rPr lang="en-US" b="0" i="0" kern="1200" baseline="0" dirty="0" smtClean="0">
                <a:latin typeface="Arial"/>
              </a:rPr>
              <a:t>, issues l</a:t>
            </a:r>
            <a:r>
              <a:rPr lang="en-US" sz="1200" dirty="0" smtClean="0">
                <a:solidFill>
                  <a:srgbClr val="000000"/>
                </a:solidFill>
                <a:ea typeface="ＭＳ Ｐゴシック" pitchFamily="-111" charset="-128"/>
              </a:rPr>
              <a:t>ike</a:t>
            </a:r>
            <a:r>
              <a:rPr lang="en-US" sz="1200" dirty="0" smtClean="0">
                <a:ea typeface="ＭＳ Ｐゴシック" pitchFamily="-111" charset="-128"/>
              </a:rPr>
              <a:t> recruitment &amp; retention, training, </a:t>
            </a:r>
            <a:r>
              <a:rPr lang="en-US" sz="1200" dirty="0" err="1" smtClean="0">
                <a:ea typeface="ＭＳ Ｐゴシック" pitchFamily="-111" charset="-128"/>
              </a:rPr>
              <a:t>labour</a:t>
            </a:r>
            <a:r>
              <a:rPr lang="en-US" sz="1200" dirty="0" smtClean="0">
                <a:ea typeface="ＭＳ Ｐゴシック" pitchFamily="-111" charset="-128"/>
              </a:rPr>
              <a:t> market</a:t>
            </a:r>
            <a:r>
              <a:rPr lang="en-US" sz="1200" baseline="0" dirty="0" smtClean="0">
                <a:solidFill>
                  <a:srgbClr val="0000FF"/>
                </a:solidFill>
                <a:ea typeface="ＭＳ Ｐゴシック" pitchFamily="-111" charset="-128"/>
              </a:rPr>
              <a:t>information</a:t>
            </a:r>
            <a:r>
              <a:rPr lang="en-US" sz="1200" dirty="0" smtClean="0">
                <a:solidFill>
                  <a:srgbClr val="0000FF"/>
                </a:solidFill>
                <a:ea typeface="ＭＳ Ｐゴシック" pitchFamily="-111" charset="-128"/>
              </a:rPr>
              <a:t>.</a:t>
            </a:r>
          </a:p>
          <a:p>
            <a:pPr>
              <a:buFont typeface="Arial" pitchFamily="34" charset="0"/>
              <a:buNone/>
            </a:pPr>
            <a:endParaRPr lang="en-US" b="0" i="0" kern="1200" baseline="0" dirty="0" smtClean="0">
              <a:latin typeface="Arial"/>
            </a:endParaRPr>
          </a:p>
          <a:p>
            <a:pPr>
              <a:buFont typeface="Arial" pitchFamily="34" charset="0"/>
              <a:buNone/>
            </a:pPr>
            <a:r>
              <a:rPr lang="en-US" b="0" i="0" kern="1200" baseline="0" dirty="0" smtClean="0">
                <a:latin typeface="Arial"/>
              </a:rPr>
              <a:t>We conduct </a:t>
            </a:r>
            <a:r>
              <a:rPr lang="en-US" b="1" i="0" kern="1200" baseline="0" dirty="0" smtClean="0">
                <a:latin typeface="Arial"/>
              </a:rPr>
              <a:t>research</a:t>
            </a:r>
            <a:r>
              <a:rPr lang="en-US" b="0" i="0" kern="1200" baseline="0" dirty="0" smtClean="0">
                <a:latin typeface="Arial"/>
              </a:rPr>
              <a:t> around these issues so that </a:t>
            </a:r>
            <a:r>
              <a:rPr lang="en-US" b="1" i="0" kern="1200" baseline="0" dirty="0" smtClean="0">
                <a:latin typeface="Arial"/>
              </a:rPr>
              <a:t>collectively</a:t>
            </a:r>
            <a:r>
              <a:rPr lang="en-US" b="0" i="0" kern="1200" baseline="0" dirty="0" smtClean="0">
                <a:latin typeface="Arial"/>
              </a:rPr>
              <a:t>, as a child care community, we can develop </a:t>
            </a:r>
            <a:r>
              <a:rPr lang="en-US" b="1" i="0" kern="1200" baseline="0" dirty="0" smtClean="0">
                <a:latin typeface="Arial"/>
              </a:rPr>
              <a:t>strategies</a:t>
            </a:r>
            <a:r>
              <a:rPr lang="en-US" b="0" i="0" kern="1200" baseline="0" dirty="0" smtClean="0">
                <a:latin typeface="Arial"/>
              </a:rPr>
              <a:t> to address them, and then create </a:t>
            </a:r>
            <a:r>
              <a:rPr lang="en-US" b="1" i="0" kern="1200" baseline="0" dirty="0" smtClean="0">
                <a:latin typeface="Arial"/>
              </a:rPr>
              <a:t>resources</a:t>
            </a:r>
            <a:r>
              <a:rPr lang="en-US" b="0" i="0" kern="1200" baseline="0" dirty="0" smtClean="0">
                <a:latin typeface="Arial"/>
              </a:rPr>
              <a:t> and tools to implement those strategies. I will provide some specific examples, later in this presentation.</a:t>
            </a:r>
          </a:p>
          <a:p>
            <a:pPr>
              <a:buFont typeface="Arial" pitchFamily="34" charset="0"/>
              <a:buNone/>
            </a:pPr>
            <a:endParaRPr lang="en-US" b="0" i="0" kern="1200" baseline="0" dirty="0" smtClean="0">
              <a:latin typeface="Arial"/>
            </a:endParaRPr>
          </a:p>
          <a:p>
            <a:pPr lvl="0"/>
            <a:r>
              <a:rPr lang="en-CA" sz="1200" kern="1200" dirty="0" smtClean="0">
                <a:solidFill>
                  <a:schemeClr val="tx1"/>
                </a:solidFill>
                <a:latin typeface="Georgia"/>
                <a:ea typeface="+mn-ea"/>
                <a:cs typeface="+mn-cs"/>
              </a:rPr>
              <a:t>We</a:t>
            </a:r>
            <a:r>
              <a:rPr lang="en-CA" sz="1200" kern="1200" baseline="0" dirty="0" smtClean="0">
                <a:solidFill>
                  <a:schemeClr val="tx1"/>
                </a:solidFill>
                <a:latin typeface="Georgia"/>
                <a:ea typeface="+mn-ea"/>
                <a:cs typeface="+mn-cs"/>
              </a:rPr>
              <a:t> are part of the sector council program.</a:t>
            </a:r>
          </a:p>
          <a:p>
            <a:pPr lvl="0"/>
            <a:endParaRPr lang="en-CA" sz="1200" kern="1200" dirty="0" smtClean="0">
              <a:solidFill>
                <a:schemeClr val="tx1"/>
              </a:solidFill>
              <a:latin typeface="Georgia"/>
              <a:ea typeface="+mn-ea"/>
              <a:cs typeface="+mn-cs"/>
            </a:endParaRPr>
          </a:p>
          <a:p>
            <a:pPr lvl="0"/>
            <a:r>
              <a:rPr lang="en-CA" sz="1200" b="1" kern="1200" dirty="0" smtClean="0">
                <a:solidFill>
                  <a:schemeClr val="tx1"/>
                </a:solidFill>
                <a:latin typeface="Georgia"/>
                <a:ea typeface="+mn-ea"/>
                <a:cs typeface="+mn-cs"/>
              </a:rPr>
              <a:t>What are sector councils</a:t>
            </a:r>
          </a:p>
          <a:p>
            <a:pPr lvl="1">
              <a:buFont typeface="Arial"/>
              <a:buChar char="•"/>
            </a:pPr>
            <a:r>
              <a:rPr lang="en-CA" sz="1200" kern="1200" dirty="0" smtClean="0">
                <a:solidFill>
                  <a:schemeClr val="tx1"/>
                </a:solidFill>
                <a:latin typeface="Georgia"/>
                <a:ea typeface="+mn-ea"/>
                <a:cs typeface="+mn-cs"/>
              </a:rPr>
              <a:t>Sector councils are part of an overall federal government</a:t>
            </a:r>
            <a:r>
              <a:rPr lang="en-CA" sz="1200" kern="1200" baseline="0" dirty="0" smtClean="0">
                <a:solidFill>
                  <a:schemeClr val="tx1"/>
                </a:solidFill>
                <a:latin typeface="Georgia"/>
                <a:ea typeface="+mn-ea"/>
                <a:cs typeface="+mn-cs"/>
              </a:rPr>
              <a:t> program. They </a:t>
            </a:r>
            <a:r>
              <a:rPr lang="en-CA" sz="1200" kern="1200" dirty="0" smtClean="0">
                <a:solidFill>
                  <a:schemeClr val="tx1"/>
                </a:solidFill>
                <a:latin typeface="Georgia"/>
                <a:ea typeface="+mn-ea"/>
                <a:cs typeface="+mn-cs"/>
              </a:rPr>
              <a:t>bring together representatives from business, labour, education, and other professional groups in a forum to analyze and address sector-wide human resource issues. </a:t>
            </a:r>
          </a:p>
          <a:p>
            <a:pPr lvl="1">
              <a:buFont typeface="Arial"/>
              <a:buNone/>
            </a:pPr>
            <a:endParaRPr lang="en-CA" sz="1200" kern="1200" dirty="0" smtClean="0">
              <a:solidFill>
                <a:schemeClr val="tx1"/>
              </a:solidFill>
              <a:latin typeface="Georgia"/>
              <a:ea typeface="+mn-ea"/>
              <a:cs typeface="+mn-cs"/>
            </a:endParaRPr>
          </a:p>
          <a:p>
            <a:pPr lvl="1">
              <a:buFont typeface="Arial"/>
              <a:buChar char="•"/>
            </a:pPr>
            <a:r>
              <a:rPr lang="en-CA" sz="1200" kern="1200" dirty="0" smtClean="0">
                <a:solidFill>
                  <a:schemeClr val="tx1"/>
                </a:solidFill>
                <a:latin typeface="Georgia"/>
                <a:ea typeface="+mn-ea"/>
                <a:cs typeface="+mn-cs"/>
              </a:rPr>
              <a:t>There</a:t>
            </a:r>
            <a:r>
              <a:rPr lang="en-CA" sz="1200" kern="1200" baseline="0" dirty="0" smtClean="0">
                <a:solidFill>
                  <a:schemeClr val="tx1"/>
                </a:solidFill>
                <a:latin typeface="Georgia"/>
                <a:ea typeface="+mn-ea"/>
                <a:cs typeface="+mn-cs"/>
              </a:rPr>
              <a:t> are sector councils in a wide variety of areas such as the automotive industry, mining, information technology and tourism. They are all arms-length from government and were created as permanent organizations. They represent over 50% of the economy. </a:t>
            </a:r>
          </a:p>
          <a:p>
            <a:pPr lvl="1">
              <a:buFont typeface="Arial"/>
              <a:buChar char="•"/>
            </a:pPr>
            <a:endParaRPr lang="en-CA" sz="1200" kern="1200" baseline="0" dirty="0" smtClean="0">
              <a:solidFill>
                <a:schemeClr val="tx1"/>
              </a:solidFill>
              <a:latin typeface="Georgia"/>
              <a:ea typeface="+mn-ea"/>
              <a:cs typeface="+mn-cs"/>
            </a:endParaRPr>
          </a:p>
          <a:p>
            <a:pPr lvl="1">
              <a:buFont typeface="Arial"/>
              <a:buChar char="•"/>
            </a:pPr>
            <a:r>
              <a:rPr lang="en-CA" sz="1200" kern="1200" baseline="0" dirty="0" smtClean="0">
                <a:solidFill>
                  <a:schemeClr val="tx1"/>
                </a:solidFill>
                <a:latin typeface="Georgia"/>
                <a:ea typeface="+mn-ea"/>
                <a:cs typeface="+mn-cs"/>
              </a:rPr>
              <a:t>There are 33 sector councils in total, including 3 social economy sector councils – CCHRSC, HR Sector Council and the Police Sector Council. </a:t>
            </a:r>
            <a:endParaRPr lang="en-CA" sz="1200" kern="1200" dirty="0" smtClean="0">
              <a:solidFill>
                <a:schemeClr val="tx1"/>
              </a:solidFill>
              <a:latin typeface="Georgia"/>
              <a:ea typeface="+mn-ea"/>
              <a:cs typeface="+mn-cs"/>
            </a:endParaRPr>
          </a:p>
          <a:p>
            <a:pPr lvl="0"/>
            <a:endParaRPr lang="en-CA" sz="1200" kern="1200" dirty="0" smtClean="0">
              <a:solidFill>
                <a:schemeClr val="tx1"/>
              </a:solidFill>
              <a:latin typeface="Georgia"/>
              <a:ea typeface="+mn-ea"/>
              <a:cs typeface="+mn-cs"/>
            </a:endParaRPr>
          </a:p>
          <a:p>
            <a:pPr lvl="0"/>
            <a:r>
              <a:rPr lang="en-CA" sz="1200" i="0" kern="1200" dirty="0" smtClean="0">
                <a:solidFill>
                  <a:schemeClr val="tx1"/>
                </a:solidFill>
                <a:latin typeface="Georgia"/>
                <a:ea typeface="+mn-ea"/>
                <a:cs typeface="+mn-cs"/>
              </a:rPr>
              <a:t>Their goal is to </a:t>
            </a:r>
            <a:r>
              <a:rPr lang="en-US" sz="1200" kern="1200" dirty="0" smtClean="0">
                <a:solidFill>
                  <a:schemeClr val="tx1"/>
                </a:solidFill>
                <a:latin typeface="Georgia"/>
                <a:ea typeface="+mn-ea"/>
                <a:cs typeface="+mn-cs"/>
              </a:rPr>
              <a:t>increase </a:t>
            </a:r>
            <a:r>
              <a:rPr lang="en-US" sz="1200" kern="1200" dirty="0" err="1" smtClean="0">
                <a:solidFill>
                  <a:schemeClr val="tx1"/>
                </a:solidFill>
                <a:latin typeface="Georgia"/>
                <a:ea typeface="+mn-ea"/>
                <a:cs typeface="+mn-cs"/>
              </a:rPr>
              <a:t>labour</a:t>
            </a:r>
            <a:r>
              <a:rPr lang="en-US" sz="1200" kern="1200" dirty="0" smtClean="0">
                <a:solidFill>
                  <a:schemeClr val="tx1"/>
                </a:solidFill>
                <a:latin typeface="Georgia"/>
                <a:ea typeface="+mn-ea"/>
                <a:cs typeface="+mn-cs"/>
              </a:rPr>
              <a:t> market participation and overall </a:t>
            </a:r>
            <a:r>
              <a:rPr lang="en-US" sz="1200" kern="1200" dirty="0" err="1" smtClean="0">
                <a:solidFill>
                  <a:schemeClr val="tx1"/>
                </a:solidFill>
                <a:latin typeface="Georgia"/>
                <a:ea typeface="+mn-ea"/>
                <a:cs typeface="+mn-cs"/>
              </a:rPr>
              <a:t>labour</a:t>
            </a:r>
            <a:r>
              <a:rPr lang="en-US" sz="1200" kern="1200" dirty="0" smtClean="0">
                <a:solidFill>
                  <a:schemeClr val="tx1"/>
                </a:solidFill>
                <a:latin typeface="Georgia"/>
                <a:ea typeface="+mn-ea"/>
                <a:cs typeface="+mn-cs"/>
              </a:rPr>
              <a:t> quality.</a:t>
            </a:r>
          </a:p>
          <a:p>
            <a:endParaRPr lang="en-US" dirty="0" smtClean="0"/>
          </a:p>
          <a:p>
            <a:pPr lvl="0"/>
            <a:endParaRPr lang="en-US" sz="1200" kern="1200" dirty="0" smtClean="0">
              <a:solidFill>
                <a:srgbClr val="0000FF"/>
              </a:solidFill>
              <a:latin typeface="Georgia"/>
              <a:ea typeface="+mn-ea"/>
              <a:cs typeface="+mn-cs"/>
            </a:endParaRPr>
          </a:p>
          <a:p>
            <a:pPr>
              <a:buFont typeface="Arial" pitchFamily="34" charset="0"/>
              <a:buNone/>
            </a:pPr>
            <a:endParaRPr lang="en-US" b="0" i="0" kern="1200" baseline="0" dirty="0" smtClean="0">
              <a:latin typeface="Arial"/>
            </a:endParaRPr>
          </a:p>
        </p:txBody>
      </p:sp>
      <p:sp>
        <p:nvSpPr>
          <p:cNvPr id="4" name="Slide Number Placeholder 3"/>
          <p:cNvSpPr>
            <a:spLocks noGrp="1"/>
          </p:cNvSpPr>
          <p:nvPr>
            <p:ph type="sldNum" sz="quarter" idx="10"/>
          </p:nvPr>
        </p:nvSpPr>
        <p:spPr/>
        <p:txBody>
          <a:bodyPr/>
          <a:lstStyle/>
          <a:p>
            <a:fld id="{EEA83958-25E7-7445-907E-0450D72C552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Georgia"/>
                <a:ea typeface="+mn-ea"/>
                <a:cs typeface="+mn-cs"/>
              </a:rPr>
              <a:t>We work</a:t>
            </a:r>
            <a:r>
              <a:rPr lang="en-CA" sz="1200" kern="1200" baseline="0" dirty="0" smtClean="0">
                <a:solidFill>
                  <a:schemeClr val="tx1"/>
                </a:solidFill>
                <a:latin typeface="Georgia"/>
                <a:ea typeface="+mn-ea"/>
                <a:cs typeface="+mn-cs"/>
              </a:rPr>
              <a:t> with n</a:t>
            </a:r>
            <a:r>
              <a:rPr lang="en-CA" sz="1200" kern="1200" dirty="0" smtClean="0">
                <a:solidFill>
                  <a:schemeClr val="tx1"/>
                </a:solidFill>
                <a:latin typeface="Georgia"/>
                <a:ea typeface="+mn-ea"/>
                <a:cs typeface="+mn-cs"/>
              </a:rPr>
              <a:t>ational and provincial child care or labour </a:t>
            </a:r>
            <a:r>
              <a:rPr lang="en-CA" sz="1200" u="none" kern="1200" dirty="0" smtClean="0">
                <a:solidFill>
                  <a:schemeClr val="tx1"/>
                </a:solidFill>
                <a:latin typeface="Georgia"/>
                <a:ea typeface="+mn-ea"/>
                <a:cs typeface="+mn-cs"/>
                <a:hlinkClick r:id="rId3"/>
              </a:rPr>
              <a:t>organizations</a:t>
            </a:r>
            <a:r>
              <a:rPr lang="en-CA" sz="1200" u="none" kern="1200" dirty="0" smtClean="0">
                <a:solidFill>
                  <a:schemeClr val="tx1"/>
                </a:solidFill>
                <a:latin typeface="Georgia"/>
                <a:ea typeface="+mn-ea"/>
                <a:cs typeface="+mn-cs"/>
              </a:rPr>
              <a:t>;</a:t>
            </a:r>
            <a:r>
              <a:rPr lang="en-CA" sz="1200" u="none" kern="1200" baseline="0" dirty="0" smtClean="0">
                <a:solidFill>
                  <a:schemeClr val="tx1"/>
                </a:solidFill>
                <a:latin typeface="Georgia"/>
                <a:ea typeface="+mn-ea"/>
                <a:cs typeface="+mn-cs"/>
              </a:rPr>
              <a:t> c</a:t>
            </a:r>
            <a:r>
              <a:rPr lang="en-CA" sz="1200" kern="1200" dirty="0" smtClean="0">
                <a:solidFill>
                  <a:schemeClr val="tx1"/>
                </a:solidFill>
                <a:latin typeface="Georgia"/>
                <a:ea typeface="+mn-ea"/>
                <a:cs typeface="+mn-cs"/>
              </a:rPr>
              <a:t>hild care centres, nursery and preschools, family child care providers; early childhood educators; post-secondary training institutions;</a:t>
            </a:r>
            <a:r>
              <a:rPr lang="en-CA" sz="1200" kern="1200" baseline="0" dirty="0" smtClean="0">
                <a:solidFill>
                  <a:schemeClr val="tx1"/>
                </a:solidFill>
                <a:latin typeface="Georgia"/>
                <a:ea typeface="+mn-ea"/>
                <a:cs typeface="+mn-cs"/>
              </a:rPr>
              <a:t> employers/administrators and </a:t>
            </a:r>
            <a:r>
              <a:rPr lang="en-CA" sz="1200" kern="1200" baseline="0" dirty="0" smtClean="0">
                <a:solidFill>
                  <a:srgbClr val="0000FF"/>
                </a:solidFill>
                <a:latin typeface="Georgia"/>
                <a:ea typeface="+mn-ea"/>
                <a:cs typeface="+mn-cs"/>
              </a:rPr>
              <a:t>ECEC g</a:t>
            </a:r>
            <a:r>
              <a:rPr lang="en-CA" sz="1200" kern="1200" dirty="0" smtClean="0">
                <a:solidFill>
                  <a:srgbClr val="0000FF"/>
                </a:solidFill>
                <a:latin typeface="Georgia"/>
                <a:ea typeface="+mn-ea"/>
                <a:cs typeface="+mn-cs"/>
              </a:rPr>
              <a:t>overnment stakeholders.</a:t>
            </a:r>
          </a:p>
          <a:p>
            <a:pPr lvl="0"/>
            <a:endParaRPr lang="en-CA" sz="1200" kern="1200" dirty="0" smtClean="0">
              <a:solidFill>
                <a:srgbClr val="0000FF"/>
              </a:solidFill>
              <a:latin typeface="Georgia"/>
              <a:ea typeface="+mn-ea"/>
              <a:cs typeface="+mn-cs"/>
            </a:endParaRPr>
          </a:p>
        </p:txBody>
      </p:sp>
      <p:sp>
        <p:nvSpPr>
          <p:cNvPr id="4" name="Slide Number Placeholder 3"/>
          <p:cNvSpPr>
            <a:spLocks noGrp="1"/>
          </p:cNvSpPr>
          <p:nvPr>
            <p:ph type="sldNum" sz="quarter" idx="10"/>
          </p:nvPr>
        </p:nvSpPr>
        <p:spPr/>
        <p:txBody>
          <a:bodyPr/>
          <a:lstStyle/>
          <a:p>
            <a:fld id="{EEA83958-25E7-7445-907E-0450D72C55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Georgia"/>
                <a:ea typeface="+mn-ea"/>
                <a:cs typeface="+mn-cs"/>
              </a:rPr>
              <a:t>The work of the CCHRSC is important in a sector that has a tremendous economic impact.</a:t>
            </a:r>
          </a:p>
          <a:p>
            <a:pPr lvl="0"/>
            <a:endParaRPr lang="en-US" sz="1200" kern="1200" dirty="0" smtClean="0">
              <a:solidFill>
                <a:schemeClr val="tx1"/>
              </a:solidFill>
              <a:latin typeface="Georgia"/>
              <a:ea typeface="+mn-ea"/>
              <a:cs typeface="+mn-cs"/>
            </a:endParaRPr>
          </a:p>
          <a:p>
            <a:pPr lvl="0"/>
            <a:r>
              <a:rPr lang="en-CA" sz="1200" kern="1200" dirty="0" smtClean="0">
                <a:solidFill>
                  <a:schemeClr val="tx1"/>
                </a:solidFill>
                <a:latin typeface="Georgia"/>
                <a:ea typeface="+mn-ea"/>
                <a:cs typeface="+mn-cs"/>
              </a:rPr>
              <a:t>There are approximately 330,000 people in Canada working in the broader child care sector. Of those, more than 170,340 are early childhood educators and assistants.</a:t>
            </a:r>
          </a:p>
          <a:p>
            <a:pPr lvl="0"/>
            <a:r>
              <a:rPr lang="en-CA" sz="1200" kern="1200" dirty="0" smtClean="0">
                <a:solidFill>
                  <a:schemeClr val="tx1"/>
                </a:solidFill>
                <a:latin typeface="Georgia"/>
                <a:ea typeface="+mn-ea"/>
                <a:cs typeface="+mn-cs"/>
              </a:rPr>
              <a:t>Broader</a:t>
            </a:r>
            <a:r>
              <a:rPr lang="en-CA" sz="1200" kern="1200" baseline="0" dirty="0" smtClean="0">
                <a:solidFill>
                  <a:schemeClr val="tx1"/>
                </a:solidFill>
                <a:latin typeface="Georgia"/>
                <a:ea typeface="+mn-ea"/>
                <a:cs typeface="+mn-cs"/>
              </a:rPr>
              <a:t> sector includes: 69,785 babysitters, nannies, &amp; parent helpers, 49,600 teaching assistants working with children under 12, and 32,700 kindergarten teachers about 1/8 of all elementary and kindergarten teachers.</a:t>
            </a:r>
            <a:endParaRPr lang="en-CA" sz="1200" kern="1200" dirty="0" smtClean="0">
              <a:solidFill>
                <a:schemeClr val="tx1"/>
              </a:solidFill>
              <a:latin typeface="Georgia"/>
              <a:ea typeface="+mn-ea"/>
              <a:cs typeface="+mn-cs"/>
            </a:endParaRPr>
          </a:p>
          <a:p>
            <a:pPr lvl="0"/>
            <a:endParaRPr lang="en-US" sz="1200" kern="1200" dirty="0" smtClean="0">
              <a:solidFill>
                <a:schemeClr val="tx1"/>
              </a:solidFill>
              <a:latin typeface="Georgia"/>
              <a:ea typeface="+mn-ea"/>
              <a:cs typeface="+mn-cs"/>
            </a:endParaRPr>
          </a:p>
          <a:p>
            <a:pPr lvl="0"/>
            <a:r>
              <a:rPr lang="en-CA" sz="1200" kern="1200" dirty="0" smtClean="0">
                <a:solidFill>
                  <a:schemeClr val="tx1"/>
                </a:solidFill>
                <a:latin typeface="Georgia"/>
                <a:ea typeface="+mn-ea"/>
                <a:cs typeface="+mn-cs"/>
              </a:rPr>
              <a:t>These professionals make it possible for parents to work outside the home. Mothers who currently work outside the home contribute $83 billion annually to our economy. Certainly, making child care available to more families would improve Canada’s international competitiveness by enabling more of our best people to work. </a:t>
            </a:r>
          </a:p>
          <a:p>
            <a:pPr lvl="0"/>
            <a:endParaRPr lang="en-US" sz="1200" kern="1200" dirty="0" smtClean="0">
              <a:solidFill>
                <a:schemeClr val="tx1"/>
              </a:solidFill>
              <a:latin typeface="Georgia"/>
              <a:ea typeface="+mn-ea"/>
              <a:cs typeface="+mn-cs"/>
            </a:endParaRPr>
          </a:p>
          <a:p>
            <a:pPr lvl="0"/>
            <a:r>
              <a:rPr lang="en-CA" sz="1200" kern="1200" dirty="0" smtClean="0">
                <a:solidFill>
                  <a:schemeClr val="tx1"/>
                </a:solidFill>
                <a:latin typeface="Georgia"/>
                <a:ea typeface="+mn-ea"/>
                <a:cs typeface="+mn-cs"/>
              </a:rPr>
              <a:t>Quite apart from the dollars and cents, many studies show that the first five years of a child’s life are critical to their lifelong development, which underlines the importance of positive early learning experiences.</a:t>
            </a:r>
            <a:endParaRPr lang="en-US" sz="1200" kern="1200" dirty="0" smtClean="0">
              <a:solidFill>
                <a:schemeClr val="tx1"/>
              </a:solidFill>
              <a:latin typeface="Georgia"/>
              <a:ea typeface="+mn-ea"/>
              <a:cs typeface="+mn-cs"/>
            </a:endParaRPr>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A83958-25E7-7445-907E-0450D72C552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ECE and assistants have increased by 24.9% 2001 to 2006 (census data) and projected to have increased considerable again especially in provinces that have introduced 4 year old kindergarten.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Unemployment rate of this group is low – 4% compared to 6.6% in all occupations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So even with the growth, there has been a steadily increasing shortage</a:t>
            </a:r>
            <a:r>
              <a:rPr lang="en-US" baseline="0" dirty="0" smtClean="0"/>
              <a:t> of ECEs and assistants, by 2007 this reached around 5,000. Largest shortages in Que. and Ont. But significant across the country</a:t>
            </a:r>
            <a:endParaRPr lang="en-US" dirty="0" smtClean="0"/>
          </a:p>
          <a:p>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2004</a:t>
            </a:r>
            <a:r>
              <a:rPr lang="en-US" baseline="0" dirty="0" smtClean="0"/>
              <a:t> Labour Market Update 98% were female.</a:t>
            </a:r>
          </a:p>
          <a:p>
            <a:endParaRPr lang="en-US" baseline="0" dirty="0" smtClean="0"/>
          </a:p>
          <a:p>
            <a:r>
              <a:rPr lang="en-US" baseline="0" dirty="0" smtClean="0"/>
              <a:t>20 – 34 years of age biggest group but 6.4% drop in those under 25 years old.</a:t>
            </a:r>
          </a:p>
          <a:p>
            <a:r>
              <a:rPr lang="en-US" baseline="0" dirty="0" smtClean="0"/>
              <a:t>This may indicate that fewer people are choosing to go into ECE. </a:t>
            </a:r>
          </a:p>
          <a:p>
            <a:endParaRPr lang="en-US" baseline="0" dirty="0" smtClean="0"/>
          </a:p>
          <a:p>
            <a:r>
              <a:rPr lang="en-US" baseline="0" dirty="0" smtClean="0"/>
              <a:t>45 years old and older – 10.3% growth compared to 9% in all occupations.</a:t>
            </a:r>
            <a:endParaRPr lang="en-US" dirty="0"/>
          </a:p>
        </p:txBody>
      </p:sp>
      <p:sp>
        <p:nvSpPr>
          <p:cNvPr id="4" name="Slide Number Placeholder 3"/>
          <p:cNvSpPr>
            <a:spLocks noGrp="1"/>
          </p:cNvSpPr>
          <p:nvPr>
            <p:ph type="sldNum" sz="quarter" idx="10"/>
          </p:nvPr>
        </p:nvSpPr>
        <p:spPr/>
        <p:txBody>
          <a:bodyPr/>
          <a:lstStyle/>
          <a:p>
            <a:fld id="{EEA83958-25E7-7445-907E-0450D72C552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381000"/>
            <a:ext cx="9144000" cy="2133600"/>
          </a:xfrm>
          <a:noFill/>
          <a:ln>
            <a:noFill/>
          </a:ln>
          <a:effectLst>
            <a:innerShdw blurRad="152400" dist="152400" dir="5400000">
              <a:srgbClr val="000000">
                <a:alpha val="50000"/>
              </a:srgbClr>
            </a:innerShdw>
          </a:effectLst>
        </p:spPr>
        <p:txBody>
          <a:bodyPr>
            <a:normAutofit/>
          </a:bodyPr>
          <a:lstStyle>
            <a:lvl1pPr algn="ctr">
              <a:buNone/>
              <a:defRPr sz="2000"/>
            </a:lvl1pPr>
          </a:lstStyle>
          <a:p>
            <a:endParaRPr lang="en-US"/>
          </a:p>
        </p:txBody>
      </p:sp>
      <p:sp>
        <p:nvSpPr>
          <p:cNvPr id="21" name="Rectangle 20"/>
          <p:cNvSpPr/>
          <p:nvPr userDrawn="1"/>
        </p:nvSpPr>
        <p:spPr>
          <a:xfrm>
            <a:off x="0" y="2514600"/>
            <a:ext cx="9144000" cy="4343400"/>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a:outerShdw blurRad="114300" dist="114300" dir="16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3581400"/>
            <a:ext cx="6400800" cy="838200"/>
          </a:xfrm>
          <a:noFill/>
          <a:ln>
            <a:noFill/>
            <a:prstDash val="dash"/>
          </a:ln>
        </p:spPr>
        <p:txBody>
          <a:bodyPr vert="horz" lIns="457200" rIns="457200" anchor="t" anchorCtr="1">
            <a:normAutofit/>
          </a:bodyPr>
          <a:lstStyle>
            <a:lvl1pPr marL="0" indent="0" algn="ctr">
              <a:buNone/>
              <a:defRPr sz="2400" b="0" i="0" spc="-2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2" name="Title 1"/>
          <p:cNvSpPr>
            <a:spLocks noGrp="1"/>
          </p:cNvSpPr>
          <p:nvPr>
            <p:ph type="ctrTitle"/>
          </p:nvPr>
        </p:nvSpPr>
        <p:spPr>
          <a:xfrm>
            <a:off x="685800" y="2667000"/>
            <a:ext cx="7772400" cy="685800"/>
          </a:xfrm>
        </p:spPr>
        <p:txBody>
          <a:bodyPr anchor="b" anchorCtr="1">
            <a:normAutofit/>
          </a:bodyPr>
          <a:lstStyle>
            <a:lvl1pPr>
              <a:defRPr sz="3600" spc="-130"/>
            </a:lvl1pPr>
          </a:lstStyle>
          <a:p>
            <a:r>
              <a:rPr lang="en-CA" dirty="0" smtClean="0"/>
              <a:t>Click to edit Master title style</a:t>
            </a:r>
            <a:endParaRPr lang="en-US" dirty="0"/>
          </a:p>
        </p:txBody>
      </p:sp>
      <p:sp>
        <p:nvSpPr>
          <p:cNvPr id="14" name="TextBox 13"/>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pic>
        <p:nvPicPr>
          <p:cNvPr id="13" name="Picture 12"/>
          <p:cNvPicPr>
            <a:picLocks noChangeAspect="1"/>
          </p:cNvPicPr>
          <p:nvPr/>
        </p:nvPicPr>
        <p:blipFill>
          <a:blip r:embed="rId2">
            <a:alphaModFix/>
          </a:blip>
          <a:srcRect b="3667"/>
          <a:stretch>
            <a:fillRect/>
          </a:stretch>
        </p:blipFill>
        <p:spPr>
          <a:xfrm>
            <a:off x="3848100" y="4598583"/>
            <a:ext cx="1447800" cy="2259417"/>
          </a:xfrm>
          <a:prstGeom prst="rect">
            <a:avLst/>
          </a:prstGeom>
          <a:effectLst>
            <a:outerShdw blurRad="76200" dist="63500" dir="2700000">
              <a:srgbClr val="000000">
                <a:alpha val="65000"/>
              </a:srgbClr>
            </a:outerShdw>
          </a:effectLst>
        </p:spPr>
      </p:pic>
      <p:cxnSp>
        <p:nvCxnSpPr>
          <p:cNvPr id="23" name="Straight Connector 22"/>
          <p:cNvCxnSpPr/>
          <p:nvPr userDrawn="1"/>
        </p:nvCxnSpPr>
        <p:spPr>
          <a:xfrm>
            <a:off x="685800" y="3427412"/>
            <a:ext cx="77724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0" y="2524084"/>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381000"/>
            <a:ext cx="9144000" cy="2133600"/>
          </a:xfrm>
          <a:noFill/>
          <a:ln>
            <a:noFill/>
          </a:ln>
          <a:effectLst>
            <a:innerShdw blurRad="152400" dist="152400" dir="5400000">
              <a:srgbClr val="000000">
                <a:alpha val="50000"/>
              </a:srgbClr>
            </a:innerShdw>
          </a:effectLst>
        </p:spPr>
        <p:txBody>
          <a:bodyPr>
            <a:normAutofit/>
          </a:bodyPr>
          <a:lstStyle>
            <a:lvl1pPr algn="ctr">
              <a:buNone/>
              <a:defRPr sz="2000"/>
            </a:lvl1pPr>
          </a:lstStyle>
          <a:p>
            <a:endParaRPr lang="en-US"/>
          </a:p>
        </p:txBody>
      </p:sp>
      <p:sp>
        <p:nvSpPr>
          <p:cNvPr id="21" name="Rectangle 20"/>
          <p:cNvSpPr/>
          <p:nvPr userDrawn="1"/>
        </p:nvSpPr>
        <p:spPr>
          <a:xfrm>
            <a:off x="0" y="2514600"/>
            <a:ext cx="9144000" cy="4343400"/>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a:outerShdw blurRad="114300" dist="114300" dir="16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3352800"/>
            <a:ext cx="7772400" cy="3124200"/>
          </a:xfrm>
          <a:noFill/>
          <a:ln>
            <a:noFill/>
            <a:prstDash val="dash"/>
          </a:ln>
        </p:spPr>
        <p:txBody>
          <a:bodyPr vert="horz" lIns="457200" rIns="457200" anchor="t" anchorCtr="1">
            <a:normAutofit/>
          </a:bodyPr>
          <a:lstStyle>
            <a:lvl1pPr marL="0" indent="0" algn="ctr">
              <a:lnSpc>
                <a:spcPts val="2300"/>
              </a:lnSpc>
              <a:spcBef>
                <a:spcPts val="0"/>
              </a:spcBef>
              <a:buNone/>
              <a:defRPr sz="1800" b="0" i="0" spc="-2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2" name="Title 1"/>
          <p:cNvSpPr>
            <a:spLocks noGrp="1"/>
          </p:cNvSpPr>
          <p:nvPr>
            <p:ph type="ctrTitle"/>
          </p:nvPr>
        </p:nvSpPr>
        <p:spPr>
          <a:xfrm>
            <a:off x="685800" y="2667000"/>
            <a:ext cx="7772400" cy="533400"/>
          </a:xfrm>
        </p:spPr>
        <p:txBody>
          <a:bodyPr lIns="0" tIns="0" rIns="0" bIns="0" anchor="ctr" anchorCtr="1">
            <a:normAutofit/>
          </a:bodyPr>
          <a:lstStyle>
            <a:lvl1pPr>
              <a:defRPr sz="3200" spc="-130"/>
            </a:lvl1pPr>
          </a:lstStyle>
          <a:p>
            <a:r>
              <a:rPr lang="en-CA" dirty="0" smtClean="0"/>
              <a:t>Click to edit Master title style</a:t>
            </a:r>
            <a:endParaRPr lang="en-US" dirty="0"/>
          </a:p>
        </p:txBody>
      </p:sp>
      <p:sp>
        <p:nvSpPr>
          <p:cNvPr id="14" name="TextBox 13"/>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cxnSp>
        <p:nvCxnSpPr>
          <p:cNvPr id="23" name="Straight Connector 22"/>
          <p:cNvCxnSpPr/>
          <p:nvPr userDrawn="1"/>
        </p:nvCxnSpPr>
        <p:spPr>
          <a:xfrm>
            <a:off x="685800" y="6705600"/>
            <a:ext cx="77724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0" y="2524084"/>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Only">
    <p:spTree>
      <p:nvGrpSpPr>
        <p:cNvPr id="1" name=""/>
        <p:cNvGrpSpPr/>
        <p:nvPr/>
      </p:nvGrpSpPr>
      <p:grpSpPr>
        <a:xfrm>
          <a:off x="0" y="0"/>
          <a:ext cx="0" cy="0"/>
          <a:chOff x="0" y="0"/>
          <a:chExt cx="0" cy="0"/>
        </a:xfrm>
      </p:grpSpPr>
      <p:sp>
        <p:nvSpPr>
          <p:cNvPr id="12" name="Rectangle 11"/>
          <p:cNvSpPr/>
          <p:nvPr userDrawn="1"/>
        </p:nvSpPr>
        <p:spPr>
          <a:xfrm>
            <a:off x="0" y="0"/>
            <a:ext cx="9144000" cy="2514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2525672"/>
            <a:ext cx="9144000" cy="4332328"/>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a:outerShdw blurRad="114300" dist="114300" dir="16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a:outerShdw blurRad="114300" dist="1143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pic>
        <p:nvPicPr>
          <p:cNvPr id="9" name="Picture 8"/>
          <p:cNvPicPr>
            <a:picLocks noChangeAspect="1"/>
          </p:cNvPicPr>
          <p:nvPr userDrawn="1"/>
        </p:nvPicPr>
        <p:blipFill>
          <a:blip r:embed="rId2">
            <a:alphaModFix/>
          </a:blip>
          <a:srcRect b="3667"/>
          <a:stretch>
            <a:fillRect/>
          </a:stretch>
        </p:blipFill>
        <p:spPr>
          <a:xfrm>
            <a:off x="4267200" y="5906667"/>
            <a:ext cx="609600" cy="951333"/>
          </a:xfrm>
          <a:prstGeom prst="rect">
            <a:avLst/>
          </a:prstGeom>
          <a:effectLst>
            <a:outerShdw blurRad="76200" dist="63500" dir="2700000">
              <a:srgbClr val="000000">
                <a:alpha val="65000"/>
              </a:srgbClr>
            </a:outerShdw>
          </a:effectLst>
        </p:spPr>
      </p:pic>
      <p:cxnSp>
        <p:nvCxnSpPr>
          <p:cNvPr id="11" name="Straight Connector 10"/>
          <p:cNvCxnSpPr/>
          <p:nvPr userDrawn="1"/>
        </p:nvCxnSpPr>
        <p:spPr>
          <a:xfrm>
            <a:off x="0" y="2524084"/>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33400"/>
            <a:ext cx="8229600" cy="1676400"/>
          </a:xfrm>
          <a:noFill/>
          <a:ln>
            <a:noFill/>
          </a:ln>
          <a:effectLst>
            <a:outerShdw blurRad="50800" dist="38100" dir="2700000">
              <a:srgbClr val="000000">
                <a:alpha val="43000"/>
              </a:srgbClr>
            </a:outerShdw>
          </a:effectLst>
        </p:spPr>
        <p:txBody>
          <a:bodyPr>
            <a:normAutofit/>
          </a:bodyPr>
          <a:lstStyle>
            <a:lvl1pPr algn="ctr">
              <a:defRPr sz="3200">
                <a:solidFill>
                  <a:schemeClr val="bg1"/>
                </a:solidFill>
              </a:defRPr>
            </a:lvl1pPr>
          </a:lstStyle>
          <a:p>
            <a:r>
              <a:rPr lang="en-CA" dirty="0" smtClean="0"/>
              <a:t>Click to edit Master title style</a:t>
            </a:r>
            <a:endParaRPr lang="en-US" dirty="0"/>
          </a:p>
        </p:txBody>
      </p:sp>
      <p:sp>
        <p:nvSpPr>
          <p:cNvPr id="13" name="Subtitle 2"/>
          <p:cNvSpPr>
            <a:spLocks noGrp="1"/>
          </p:cNvSpPr>
          <p:nvPr>
            <p:ph type="subTitle" idx="1"/>
          </p:nvPr>
        </p:nvSpPr>
        <p:spPr>
          <a:xfrm>
            <a:off x="1371600" y="2819400"/>
            <a:ext cx="6400800" cy="2667000"/>
          </a:xfrm>
          <a:noFill/>
          <a:ln>
            <a:noFill/>
            <a:prstDash val="dash"/>
          </a:ln>
        </p:spPr>
        <p:txBody>
          <a:bodyPr vert="horz" lIns="457200" rIns="457200" anchor="t" anchorCtr="1">
            <a:normAutofit/>
          </a:bodyPr>
          <a:lstStyle>
            <a:lvl1pPr marL="457200" indent="-457200" algn="ctr">
              <a:spcBef>
                <a:spcPts val="600"/>
              </a:spcBef>
              <a:spcAft>
                <a:spcPts val="600"/>
              </a:spcAft>
              <a:buFont typeface="+mj-lt"/>
              <a:buAutoNum type="arabicPeriod"/>
              <a:defRPr sz="2400" b="0" i="0" u="none" spc="-20" baseline="0">
                <a:solidFill>
                  <a:schemeClr val="tx1">
                    <a:tint val="75000"/>
                  </a:schemeClr>
                </a:solidFill>
                <a:uFill>
                  <a:solidFill>
                    <a:schemeClr val="bg1">
                      <a:lumMod val="75000"/>
                    </a:schemeClr>
                  </a:solidFill>
                </a:u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p>
        </p:txBody>
      </p:sp>
      <p:cxnSp>
        <p:nvCxnSpPr>
          <p:cNvPr id="14" name="Straight Connector 13"/>
          <p:cNvCxnSpPr/>
          <p:nvPr userDrawn="1"/>
        </p:nvCxnSpPr>
        <p:spPr>
          <a:xfrm>
            <a:off x="685800" y="5791200"/>
            <a:ext cx="77724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tx1"/>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userDrawn="1"/>
        </p:nvSpPr>
        <p:spPr>
          <a:xfrm>
            <a:off x="0" y="381000"/>
            <a:ext cx="9144000" cy="6477000"/>
          </a:xfrm>
          <a:prstGeom prst="rect">
            <a:avLst/>
          </a:prstGeom>
          <a:gradFill flip="none" rotWithShape="1">
            <a:gsLst>
              <a:gs pos="40000">
                <a:schemeClr val="bg1"/>
              </a:gs>
              <a:gs pos="100000">
                <a:schemeClr val="bg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a:outerShdw blurRad="114300" dist="1143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cxnSp>
        <p:nvCxnSpPr>
          <p:cNvPr id="11" name="Straight Connector 10"/>
          <p:cNvCxnSpPr/>
          <p:nvPr userDrawn="1"/>
        </p:nvCxnSpPr>
        <p:spPr>
          <a:xfrm>
            <a:off x="722313" y="3000756"/>
            <a:ext cx="77724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379412"/>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1412462"/>
            <a:ext cx="7772400" cy="1588294"/>
          </a:xfrm>
        </p:spPr>
        <p:txBody>
          <a:bodyPr bIns="137160" anchor="b" anchorCtr="1">
            <a:normAutofit/>
          </a:bodyPr>
          <a:lstStyle>
            <a:lvl1pPr algn="ctr">
              <a:defRPr sz="3600" b="0" cap="none" spc="-30">
                <a:latin typeface="+mj-lt"/>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685800" y="3148012"/>
            <a:ext cx="7772400" cy="1500187"/>
          </a:xfrm>
        </p:spPr>
        <p:txBody>
          <a:bodyPr anchor="t" anchorCtr="1"/>
          <a:lstStyle>
            <a:lvl1pPr marL="0" indent="0" algn="ctr">
              <a:buNone/>
              <a:defRPr sz="2000" b="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 presetClass="entr" presetSubtype="0" fill="hold" nodeType="afterEffect">
                  <p:stCondLst>
                    <p:cond delay="1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381000"/>
            <a:ext cx="9144000" cy="6477000"/>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1"/>
            <a:ext cx="8229600" cy="884238"/>
          </a:xfrm>
        </p:spPr>
        <p:txBody>
          <a:bodyPr lIns="0" rIns="0" anchor="b" anchorCtr="0">
            <a:normAutofit/>
          </a:bodyPr>
          <a:lstStyle>
            <a:lvl1pPr>
              <a:defRPr sz="2400"/>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52601"/>
            <a:ext cx="82296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Rectangle 7"/>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a:outerShdw blurRad="114300" dist="1143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cxnSp>
        <p:nvCxnSpPr>
          <p:cNvPr id="11" name="Straight Connector 10"/>
          <p:cNvCxnSpPr/>
          <p:nvPr userDrawn="1"/>
        </p:nvCxnSpPr>
        <p:spPr>
          <a:xfrm>
            <a:off x="457200" y="1571627"/>
            <a:ext cx="82296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15"/>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381000"/>
            <a:ext cx="9144000" cy="6477000"/>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a:outerShdw blurRad="114300" dist="1143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sp>
        <p:nvSpPr>
          <p:cNvPr id="3" name="Content Placeholder 2"/>
          <p:cNvSpPr>
            <a:spLocks noGrp="1"/>
          </p:cNvSpPr>
          <p:nvPr>
            <p:ph sz="half" idx="1"/>
          </p:nvPr>
        </p:nvSpPr>
        <p:spPr>
          <a:xfrm>
            <a:off x="457200" y="17526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7526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cxnSp>
        <p:nvCxnSpPr>
          <p:cNvPr id="13" name="Straight Connector 12"/>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457200" y="685801"/>
            <a:ext cx="8229600" cy="884238"/>
          </a:xfrm>
        </p:spPr>
        <p:txBody>
          <a:bodyPr lIns="0" rIns="0" anchor="b" anchorCtr="0">
            <a:normAutofit/>
          </a:bodyPr>
          <a:lstStyle>
            <a:lvl1pPr>
              <a:defRPr sz="2400"/>
            </a:lvl1pPr>
          </a:lstStyle>
          <a:p>
            <a:r>
              <a:rPr lang="en-CA" dirty="0" smtClean="0"/>
              <a:t>Click to edit Master title style</a:t>
            </a:r>
            <a:endParaRPr lang="en-US" dirty="0"/>
          </a:p>
        </p:txBody>
      </p:sp>
      <p:cxnSp>
        <p:nvCxnSpPr>
          <p:cNvPr id="15" name="Straight Connector 14"/>
          <p:cNvCxnSpPr/>
          <p:nvPr userDrawn="1"/>
        </p:nvCxnSpPr>
        <p:spPr>
          <a:xfrm>
            <a:off x="457200" y="1571627"/>
            <a:ext cx="82296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sp>
        <p:nvSpPr>
          <p:cNvPr id="11" name="Footer Placeholder 10"/>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bldLvl="3">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0" y="381000"/>
            <a:ext cx="9144000" cy="6477000"/>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a:outerShdw blurRad="114300" dist="1143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cxnSp>
        <p:nvCxnSpPr>
          <p:cNvPr id="13" name="Straight Connector 12"/>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14"/>
          <p:cNvSpPr>
            <a:spLocks noGrp="1"/>
          </p:cNvSpPr>
          <p:nvPr>
            <p:ph type="pic" sz="quarter" idx="13"/>
          </p:nvPr>
        </p:nvSpPr>
        <p:spPr>
          <a:xfrm>
            <a:off x="4572000" y="1752601"/>
            <a:ext cx="4114800" cy="3048000"/>
          </a:xfrm>
          <a:effectLst>
            <a:reflection stA="50000" endPos="66000" dist="12700" dir="5400000" sy="-100000" algn="bl" rotWithShape="0"/>
          </a:effectLst>
        </p:spPr>
        <p:txBody>
          <a:bodyPr/>
          <a:lstStyle/>
          <a:p>
            <a:endParaRPr lang="en-US"/>
          </a:p>
        </p:txBody>
      </p:sp>
      <p:sp>
        <p:nvSpPr>
          <p:cNvPr id="17" name="Text Placeholder 16"/>
          <p:cNvSpPr>
            <a:spLocks noGrp="1"/>
          </p:cNvSpPr>
          <p:nvPr>
            <p:ph type="body" sz="quarter" idx="14"/>
          </p:nvPr>
        </p:nvSpPr>
        <p:spPr>
          <a:xfrm>
            <a:off x="457200" y="1752601"/>
            <a:ext cx="3924300" cy="4495800"/>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4" name="Title 1"/>
          <p:cNvSpPr>
            <a:spLocks noGrp="1"/>
          </p:cNvSpPr>
          <p:nvPr>
            <p:ph type="title"/>
          </p:nvPr>
        </p:nvSpPr>
        <p:spPr>
          <a:xfrm>
            <a:off x="457200" y="685801"/>
            <a:ext cx="8229600" cy="884238"/>
          </a:xfrm>
        </p:spPr>
        <p:txBody>
          <a:bodyPr lIns="0" rIns="0" anchor="b" anchorCtr="0">
            <a:normAutofit/>
          </a:bodyPr>
          <a:lstStyle>
            <a:lvl1pPr>
              <a:defRPr sz="2400"/>
            </a:lvl1pPr>
          </a:lstStyle>
          <a:p>
            <a:r>
              <a:rPr lang="en-CA" dirty="0" smtClean="0"/>
              <a:t>Click to edit Master title style</a:t>
            </a:r>
            <a:endParaRPr lang="en-US" dirty="0"/>
          </a:p>
        </p:txBody>
      </p:sp>
      <p:cxnSp>
        <p:nvCxnSpPr>
          <p:cNvPr id="16" name="Straight Connector 15"/>
          <p:cNvCxnSpPr/>
          <p:nvPr userDrawn="1"/>
        </p:nvCxnSpPr>
        <p:spPr>
          <a:xfrm>
            <a:off x="457200" y="1571627"/>
            <a:ext cx="82296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sp>
        <p:nvSpPr>
          <p:cNvPr id="19" name="Footer Placeholder 18"/>
          <p:cNvSpPr>
            <a:spLocks noGrp="1"/>
          </p:cNvSpPr>
          <p:nvPr>
            <p:ph type="ftr" sz="quarter" idx="15"/>
          </p:nvPr>
        </p:nvSpPr>
        <p:spPr/>
        <p:txBody>
          <a:bodyPr/>
          <a:lstStyle/>
          <a:p>
            <a:r>
              <a:rPr lang="en-US" smtClean="0"/>
              <a:t>1. CCHRSC: An overview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rgbClr val="808080"/>
                                      </p:to>
                                    </p:animClr>
                                  </p:sub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1" end="1"/>
                                            </p:txEl>
                                          </p:spTgt>
                                        </p:tgtEl>
                                        <p:attrNameLst>
                                          <p:attrName>ppt_c</p:attrName>
                                        </p:attrNameLst>
                                      </p:cBhvr>
                                      <p:to>
                                        <a:srgbClr val="808080"/>
                                      </p:to>
                                    </p:animClr>
                                  </p:sub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2" end="2"/>
                                            </p:txEl>
                                          </p:spTgt>
                                        </p:tgtEl>
                                        <p:attrNameLst>
                                          <p:attrName>ppt_c</p:attrName>
                                        </p:attrNameLst>
                                      </p:cBhvr>
                                      <p:to>
                                        <a:srgbClr val="808080"/>
                                      </p:to>
                                    </p:animClr>
                                  </p:sub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3" end="3"/>
                                            </p:txEl>
                                          </p:spTgt>
                                        </p:tgtEl>
                                        <p:attrNameLst>
                                          <p:attrName>ppt_c</p:attrName>
                                        </p:attrNameLst>
                                      </p:cBhvr>
                                      <p:to>
                                        <a:srgbClr val="808080"/>
                                      </p:to>
                                    </p:animClr>
                                  </p:sub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808080"/>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808080"/>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808080"/>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808080"/>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808080"/>
                      </p:to>
                    </p:animClr>
                  </p:subTnLst>
                </p:cTn>
              </p:par>
            </p:tnLst>
          </p:tmpl>
        </p:tmplLst>
      </p:bldP>
    </p:bld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381000"/>
            <a:ext cx="9144000" cy="6477000"/>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a:outerShdw blurRad="114300" dist="1143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sp>
        <p:nvSpPr>
          <p:cNvPr id="3" name="Text Placeholder 2"/>
          <p:cNvSpPr>
            <a:spLocks noGrp="1"/>
          </p:cNvSpPr>
          <p:nvPr>
            <p:ph type="body" idx="1"/>
          </p:nvPr>
        </p:nvSpPr>
        <p:spPr>
          <a:xfrm>
            <a:off x="457200" y="1687514"/>
            <a:ext cx="4040188" cy="1436688"/>
          </a:xfrm>
        </p:spPr>
        <p:txBody>
          <a:bodyPr bIns="137160" anchor="b"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3124202"/>
            <a:ext cx="4040188"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687514"/>
            <a:ext cx="4041775" cy="1436688"/>
          </a:xfrm>
        </p:spPr>
        <p:txBody>
          <a:bodyPr bIns="137160" anchor="b"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45025" y="3124202"/>
            <a:ext cx="4041775"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cxnSp>
        <p:nvCxnSpPr>
          <p:cNvPr id="15" name="Straight Connector 14"/>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457200" y="685801"/>
            <a:ext cx="8229600" cy="884238"/>
          </a:xfrm>
        </p:spPr>
        <p:txBody>
          <a:bodyPr lIns="0" rIns="0" anchor="b" anchorCtr="0">
            <a:normAutofit/>
          </a:bodyPr>
          <a:lstStyle>
            <a:lvl1pPr>
              <a:defRPr sz="2400"/>
            </a:lvl1pPr>
          </a:lstStyle>
          <a:p>
            <a:r>
              <a:rPr lang="en-CA" dirty="0" smtClean="0"/>
              <a:t>Click to edit Master title style</a:t>
            </a:r>
            <a:endParaRPr lang="en-US" dirty="0"/>
          </a:p>
        </p:txBody>
      </p:sp>
      <p:cxnSp>
        <p:nvCxnSpPr>
          <p:cNvPr id="17" name="Straight Connector 16"/>
          <p:cNvCxnSpPr/>
          <p:nvPr userDrawn="1"/>
        </p:nvCxnSpPr>
        <p:spPr>
          <a:xfrm>
            <a:off x="457200" y="1571627"/>
            <a:ext cx="82296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bldLvl="3">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bldLvl="3">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Rectangle 4"/>
          <p:cNvSpPr/>
          <p:nvPr userDrawn="1"/>
        </p:nvSpPr>
        <p:spPr>
          <a:xfrm>
            <a:off x="0" y="381000"/>
            <a:ext cx="9144000" cy="6477000"/>
          </a:xfrm>
          <a:prstGeom prst="rect">
            <a:avLst/>
          </a:prstGeom>
          <a:gradFill flip="none" rotWithShape="1">
            <a:gsLst>
              <a:gs pos="61000">
                <a:schemeClr val="bg1"/>
              </a:gs>
              <a:gs pos="100000">
                <a:schemeClr val="bg1">
                  <a:lumMod val="8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381000"/>
          </a:xfrm>
          <a:prstGeom prst="rect">
            <a:avLst/>
          </a:prstGeom>
          <a:gradFill flip="none" rotWithShape="1">
            <a:gsLst>
              <a:gs pos="53000">
                <a:schemeClr val="accent1"/>
              </a:gs>
              <a:gs pos="100000">
                <a:srgbClr val="36144B"/>
              </a:gs>
            </a:gsLst>
            <a:path path="circle">
              <a:fillToRect l="50000" t="50000" r="50000" b="50000"/>
            </a:path>
            <a:tileRect/>
          </a:gradFill>
          <a:ln>
            <a:noFill/>
          </a:ln>
          <a:effectLst>
            <a:outerShdw blurRad="114300" dist="1143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190500" y="119390"/>
            <a:ext cx="8763000" cy="123111"/>
          </a:xfrm>
          <a:prstGeom prst="rect">
            <a:avLst/>
          </a:prstGeom>
          <a:noFill/>
        </p:spPr>
        <p:txBody>
          <a:bodyPr wrap="square" lIns="0" tIns="0" rIns="0" bIns="0" rtlCol="0" anchor="t" anchorCtr="1">
            <a:spAutoFit/>
          </a:bodyPr>
          <a:lstStyle/>
          <a:p>
            <a:pPr algn="ctr"/>
            <a:r>
              <a:rPr lang="en-US" sz="800" kern="0" cap="all" spc="490" dirty="0" smtClean="0">
                <a:solidFill>
                  <a:schemeClr val="bg1"/>
                </a:solidFill>
              </a:rPr>
              <a:t>Child Care Human Resources Sector Council</a:t>
            </a:r>
            <a:endParaRPr lang="en-US" sz="800" kern="0" cap="all" spc="490" dirty="0">
              <a:solidFill>
                <a:schemeClr val="bg1"/>
              </a:solidFill>
            </a:endParaRPr>
          </a:p>
        </p:txBody>
      </p:sp>
      <p:cxnSp>
        <p:nvCxnSpPr>
          <p:cNvPr id="9" name="Straight Connector 8"/>
          <p:cNvCxnSpPr/>
          <p:nvPr userDrawn="1"/>
        </p:nvCxnSpPr>
        <p:spPr>
          <a:xfrm>
            <a:off x="457200" y="6354762"/>
            <a:ext cx="8229600" cy="1588"/>
          </a:xfrm>
          <a:prstGeom prst="line">
            <a:avLst/>
          </a:prstGeom>
          <a:ln w="25400" cap="rnd" cmpd="sng">
            <a:solidFill>
              <a:schemeClr val="bg1">
                <a:lumMod val="75000"/>
              </a:schemeClr>
            </a:solidFill>
            <a:prstDash val="sysDot"/>
            <a:round/>
            <a:headEnd type="diamond"/>
            <a:tailEnd type="diamo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368297"/>
            <a:ext cx="9144000" cy="158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9"/>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7318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533400"/>
            <a:ext cx="8229600" cy="152400"/>
          </a:xfrm>
          <a:prstGeom prst="rect">
            <a:avLst/>
          </a:prstGeom>
        </p:spPr>
        <p:txBody>
          <a:bodyPr vert="horz" lIns="91440" tIns="45720" rIns="91440" bIns="45720" rtlCol="0" anchor="ctr"/>
          <a:lstStyle>
            <a:lvl1pPr algn="ctr">
              <a:defRPr sz="700" kern="0" cap="all" spc="330">
                <a:solidFill>
                  <a:schemeClr val="tx1">
                    <a:lumMod val="65000"/>
                    <a:lumOff val="35000"/>
                  </a:schemeClr>
                </a:solidFill>
              </a:defRPr>
            </a:lvl1pPr>
          </a:lstStyle>
          <a:p>
            <a:r>
              <a:rPr lang="en-US" smtClean="0"/>
              <a:t>1. CCHRSC: An overview</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1" r:id="rId4"/>
    <p:sldLayoutId id="2147483650" r:id="rId5"/>
    <p:sldLayoutId id="2147483652" r:id="rId6"/>
    <p:sldLayoutId id="2147483658" r:id="rId7"/>
    <p:sldLayoutId id="2147483653" r:id="rId8"/>
    <p:sldLayoutId id="2147483655" r:id="rId9"/>
  </p:sldLayoutIdLst>
  <p:timing>
    <p:tnLst>
      <p:par>
        <p:cTn id="1" dur="indefinite" restart="never" nodeType="tmRoot"/>
      </p:par>
    </p:tnLst>
  </p:timing>
  <p:hf sldNum="0" hdr="0" dt="0"/>
  <p:txStyles>
    <p:titleStyle>
      <a:lvl1pPr algn="l" defTabSz="457200" rtl="0" eaLnBrk="1" latinLnBrk="0" hangingPunct="1">
        <a:spcBef>
          <a:spcPct val="0"/>
        </a:spcBef>
        <a:buNone/>
        <a:defRPr sz="2800" kern="1200" spc="-1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ccsc-cssge.ca/english" TargetMode="External"/><Relationship Id="rId4" Type="http://schemas.openxmlformats.org/officeDocument/2006/relationships/hyperlink" Target="http://www.hrvs-rhsbc.ca/hr-toolkit/home.cfm" TargetMode="External"/><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jpeg"/><Relationship Id="rId5" Type="http://schemas.openxmlformats.org/officeDocument/2006/relationships/image" Target="../media/image6.jpeg"/><Relationship Id="rId6"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image-4.jpg"/>
          <p:cNvPicPr>
            <a:picLocks noGrp="1" noChangeAspect="1"/>
          </p:cNvPicPr>
          <p:nvPr>
            <p:ph type="pic" sz="quarter" idx="13"/>
          </p:nvPr>
        </p:nvPicPr>
        <p:blipFill>
          <a:blip r:embed="rId3"/>
          <a:srcRect t="31333" b="33573"/>
          <a:stretch>
            <a:fillRect/>
          </a:stretch>
        </p:blipFill>
        <p:spPr>
          <a:xfrm>
            <a:off x="0" y="381000"/>
            <a:ext cx="9144000" cy="2133600"/>
          </a:xfrm>
        </p:spPr>
      </p:pic>
      <p:sp>
        <p:nvSpPr>
          <p:cNvPr id="3" name="Subtitle 2"/>
          <p:cNvSpPr>
            <a:spLocks noGrp="1"/>
          </p:cNvSpPr>
          <p:nvPr>
            <p:ph type="subTitle" idx="1"/>
          </p:nvPr>
        </p:nvSpPr>
        <p:spPr>
          <a:xfrm>
            <a:off x="1524000" y="3581400"/>
            <a:ext cx="6400800" cy="838200"/>
          </a:xfrm>
        </p:spPr>
        <p:txBody>
          <a:bodyPr/>
          <a:lstStyle/>
          <a:p>
            <a:r>
              <a:rPr lang="en-US" dirty="0" smtClean="0"/>
              <a:t>Association of  Canadian Community Colleges  ECE Affinity Forum 2011</a:t>
            </a:r>
          </a:p>
          <a:p>
            <a:endParaRPr lang="en-US" dirty="0"/>
          </a:p>
        </p:txBody>
      </p:sp>
      <p:sp>
        <p:nvSpPr>
          <p:cNvPr id="4" name="Title 3"/>
          <p:cNvSpPr>
            <a:spLocks noGrp="1"/>
          </p:cNvSpPr>
          <p:nvPr>
            <p:ph type="ctrTitle"/>
          </p:nvPr>
        </p:nvSpPr>
        <p:spPr/>
        <p:txBody>
          <a:bodyPr/>
          <a:lstStyle/>
          <a:p>
            <a:r>
              <a:rPr lang="en-US" dirty="0" smtClean="0"/>
              <a:t>Welcome</a:t>
            </a:r>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lnSpcReduction="10000"/>
          </a:bodyPr>
          <a:lstStyle/>
          <a:p>
            <a:r>
              <a:rPr lang="en-US" b="0" dirty="0" smtClean="0"/>
              <a:t>67% of ECEs and Assistants have PSE</a:t>
            </a:r>
          </a:p>
          <a:p>
            <a:r>
              <a:rPr lang="en-US" b="0" dirty="0" smtClean="0"/>
              <a:t>40% possess a degree that is not child care or education</a:t>
            </a:r>
          </a:p>
          <a:p>
            <a:r>
              <a:rPr lang="en-US" b="0" dirty="0" smtClean="0"/>
              <a:t>More than half of those with ECE diplomas and degrees work outside the sector</a:t>
            </a:r>
          </a:p>
          <a:p>
            <a:r>
              <a:rPr lang="en-US" b="0" dirty="0" smtClean="0"/>
              <a:t>42% of students do not plan to work in the sector in 5 years time.</a:t>
            </a:r>
          </a:p>
        </p:txBody>
      </p:sp>
      <p:sp>
        <p:nvSpPr>
          <p:cNvPr id="4" name="Title 3"/>
          <p:cNvSpPr>
            <a:spLocks noGrp="1"/>
          </p:cNvSpPr>
          <p:nvPr>
            <p:ph type="title"/>
          </p:nvPr>
        </p:nvSpPr>
        <p:spPr/>
        <p:txBody>
          <a:bodyPr/>
          <a:lstStyle/>
          <a:p>
            <a:r>
              <a:rPr lang="en-US" dirty="0" smtClean="0"/>
              <a:t>Post Secondary Education</a:t>
            </a:r>
            <a:endParaRPr lang="en-US" dirty="0"/>
          </a:p>
        </p:txBody>
      </p:sp>
      <p:sp>
        <p:nvSpPr>
          <p:cNvPr id="5" name="Footer Placeholder 4"/>
          <p:cNvSpPr>
            <a:spLocks noGrp="1"/>
          </p:cNvSpPr>
          <p:nvPr>
            <p:ph type="ftr" sz="quarter" idx="15"/>
          </p:nvPr>
        </p:nvSpPr>
        <p:spPr/>
        <p:txBody>
          <a:bodyPr/>
          <a:lstStyle/>
          <a:p>
            <a:r>
              <a:rPr lang="en-US" smtClean="0"/>
              <a:t>1. CCHRSC: An overview</a:t>
            </a:r>
            <a:endParaRPr lang="en-US" dirty="0"/>
          </a:p>
        </p:txBody>
      </p:sp>
      <p:pic>
        <p:nvPicPr>
          <p:cNvPr id="6" name="Picture Placeholder 5" descr="ECE 041.jpg"/>
          <p:cNvPicPr>
            <a:picLocks noGrp="1" noChangeAspect="1"/>
          </p:cNvPicPr>
          <p:nvPr>
            <p:ph type="pic" sz="quarter" idx="13"/>
          </p:nvPr>
        </p:nvPicPr>
        <p:blipFill>
          <a:blip r:embed="rId3"/>
          <a:srcRect t="617" b="617"/>
          <a:stretch>
            <a:fillRect/>
          </a:stretch>
        </p:blipFill>
        <p:spPr>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Issues</a:t>
            </a:r>
            <a:endParaRPr lang="en-US" dirty="0"/>
          </a:p>
        </p:txBody>
      </p:sp>
      <p:sp>
        <p:nvSpPr>
          <p:cNvPr id="3" name="Content Placeholder 2"/>
          <p:cNvSpPr>
            <a:spLocks noGrp="1"/>
          </p:cNvSpPr>
          <p:nvPr>
            <p:ph idx="1"/>
          </p:nvPr>
        </p:nvSpPr>
        <p:spPr/>
        <p:txBody>
          <a:bodyPr/>
          <a:lstStyle/>
          <a:p>
            <a:r>
              <a:rPr lang="en-US" dirty="0" smtClean="0"/>
              <a:t>Serious shortage of qualified staff across Canada across the sector</a:t>
            </a:r>
          </a:p>
          <a:p>
            <a:r>
              <a:rPr lang="en-US" dirty="0" smtClean="0"/>
              <a:t>Retention issues resulting in high turnover</a:t>
            </a:r>
          </a:p>
          <a:p>
            <a:r>
              <a:rPr lang="en-US" dirty="0" smtClean="0"/>
              <a:t>Most administrators have not received education in HR management skills. Improved HR management leads to reduced turnover</a:t>
            </a:r>
          </a:p>
          <a:p>
            <a:r>
              <a:rPr lang="en-US" dirty="0" smtClean="0"/>
              <a:t>Although higher wages contribute to retention, job satisfaction such as working conditions, respect and recognition, and higher degree of flexibility matter even more in women-dominated professions.</a:t>
            </a:r>
          </a:p>
        </p:txBody>
      </p:sp>
      <p:sp>
        <p:nvSpPr>
          <p:cNvPr id="4" name="Footer Placeholder 13"/>
          <p:cNvSpPr>
            <a:spLocks noGrp="1"/>
          </p:cNvSpPr>
          <p:nvPr>
            <p:ph type="ftr" sz="quarter" idx="10"/>
          </p:nvPr>
        </p:nvSpPr>
        <p:spPr/>
        <p:txBody>
          <a:bodyPr/>
          <a:lstStyle>
            <a:lvl1pPr>
              <a:defRPr sz="700" kern="0" cap="all" spc="330" baseline="0"/>
            </a:lvl1pPr>
          </a:lstStyle>
          <a:p>
            <a:r>
              <a:rPr lang="en-US" smtClean="0"/>
              <a:t>2. Our Projects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ECE  - Issue of Recruitment</a:t>
            </a:r>
            <a:endParaRPr lang="en-US" dirty="0"/>
          </a:p>
        </p:txBody>
      </p:sp>
      <p:sp>
        <p:nvSpPr>
          <p:cNvPr id="3" name="Content Placeholder 2"/>
          <p:cNvSpPr>
            <a:spLocks noGrp="1"/>
          </p:cNvSpPr>
          <p:nvPr>
            <p:ph idx="1"/>
          </p:nvPr>
        </p:nvSpPr>
        <p:spPr/>
        <p:txBody>
          <a:bodyPr>
            <a:normAutofit/>
          </a:bodyPr>
          <a:lstStyle/>
          <a:p>
            <a:r>
              <a:rPr lang="en-US" b="0" dirty="0" smtClean="0"/>
              <a:t>Occupational Standards for ECEs clearly describe the core responsibilities </a:t>
            </a:r>
          </a:p>
          <a:p>
            <a:r>
              <a:rPr lang="en-US" b="0" dirty="0" smtClean="0"/>
              <a:t>In order to fulfill these, the required knowledge, skills and abilities are detailed</a:t>
            </a:r>
          </a:p>
          <a:p>
            <a:r>
              <a:rPr lang="en-US" b="0" dirty="0" smtClean="0"/>
              <a:t>ECEs and Assistants who are educated in child care and education are specialized to work in this sector </a:t>
            </a:r>
          </a:p>
          <a:p>
            <a:r>
              <a:rPr lang="en-US" b="0" dirty="0" smtClean="0"/>
              <a:t>Quality of the care and education of the children depends on a qualified workforce</a:t>
            </a:r>
          </a:p>
          <a:p>
            <a:r>
              <a:rPr lang="en-US" b="0" dirty="0" smtClean="0"/>
              <a:t>Recruitment strategies should be focused on qualified individuals, therefore increased demands on post-secondary education institutions.</a:t>
            </a:r>
          </a:p>
          <a:p>
            <a:endParaRPr lang="en-US" dirty="0" smtClean="0"/>
          </a:p>
        </p:txBody>
      </p:sp>
      <p:sp>
        <p:nvSpPr>
          <p:cNvPr id="4" name="Footer Placeholder 13"/>
          <p:cNvSpPr>
            <a:spLocks noGrp="1"/>
          </p:cNvSpPr>
          <p:nvPr>
            <p:ph type="ftr" sz="quarter" idx="10"/>
          </p:nvPr>
        </p:nvSpPr>
        <p:spPr/>
        <p:txBody>
          <a:bodyPr/>
          <a:lstStyle>
            <a:lvl1pPr>
              <a:defRPr sz="700" kern="0" cap="all" spc="330" baseline="0"/>
            </a:lvl1pPr>
          </a:lstStyle>
          <a:p>
            <a:r>
              <a:rPr lang="en-US" smtClean="0"/>
              <a:t>2. Our Projects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Recruitment Strategies by Colleges</a:t>
            </a:r>
            <a:endParaRPr lang="en-US" dirty="0"/>
          </a:p>
        </p:txBody>
      </p:sp>
      <p:sp>
        <p:nvSpPr>
          <p:cNvPr id="11" name="Content Placeholder 10"/>
          <p:cNvSpPr>
            <a:spLocks noGrp="1"/>
          </p:cNvSpPr>
          <p:nvPr>
            <p:ph idx="1"/>
          </p:nvPr>
        </p:nvSpPr>
        <p:spPr/>
        <p:txBody>
          <a:bodyPr/>
          <a:lstStyle/>
          <a:p>
            <a:r>
              <a:rPr lang="en-US" dirty="0" smtClean="0"/>
              <a:t>What are the most effective recruitment strategies that your PSI has implemented?</a:t>
            </a:r>
          </a:p>
          <a:p>
            <a:r>
              <a:rPr lang="en-US" dirty="0" smtClean="0"/>
              <a:t>Are there any government initiatives in your province or territory that are aimed at improving recruitment and retention?</a:t>
            </a:r>
          </a:p>
          <a:p>
            <a:endParaRPr lang="en-US" dirty="0"/>
          </a:p>
        </p:txBody>
      </p:sp>
      <p:sp>
        <p:nvSpPr>
          <p:cNvPr id="8" name="Footer Placeholder 7"/>
          <p:cNvSpPr>
            <a:spLocks noGrp="1"/>
          </p:cNvSpPr>
          <p:nvPr>
            <p:ph type="ftr" sz="quarter" idx="10"/>
          </p:nvPr>
        </p:nvSpPr>
        <p:spPr/>
        <p:txBody>
          <a:bodyPr/>
          <a:lstStyle/>
          <a:p>
            <a:r>
              <a:rPr lang="en-US" dirty="0" smtClean="0"/>
              <a:t>2. Our Projects</a:t>
            </a:r>
            <a:endParaRPr lang="en-US" dirty="0"/>
          </a:p>
        </p:txBody>
      </p:sp>
      <p:pic>
        <p:nvPicPr>
          <p:cNvPr id="7" name="Picture 6" descr="Claudio1.jpg"/>
          <p:cNvPicPr>
            <a:picLocks noChangeAspect="1"/>
          </p:cNvPicPr>
          <p:nvPr/>
        </p:nvPicPr>
        <p:blipFill>
          <a:blip r:embed="rId3"/>
          <a:srcRect l="24901" t="25556" r="18209" b="36666"/>
          <a:stretch>
            <a:fillRect/>
          </a:stretch>
        </p:blipFill>
        <p:spPr>
          <a:xfrm>
            <a:off x="0" y="4572001"/>
            <a:ext cx="2286000" cy="2285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smtClean="0"/>
              <a:t/>
            </a:r>
            <a:br>
              <a:rPr lang="en-US" dirty="0" smtClean="0"/>
            </a:br>
            <a:r>
              <a:rPr lang="en-US" sz="2800" dirty="0" smtClean="0"/>
              <a:t> Role of Administrators</a:t>
            </a:r>
            <a:endParaRPr lang="en-US" sz="2667" dirty="0"/>
          </a:p>
        </p:txBody>
      </p:sp>
      <p:sp>
        <p:nvSpPr>
          <p:cNvPr id="10" name="Content Placeholder 9"/>
          <p:cNvSpPr>
            <a:spLocks noGrp="1"/>
          </p:cNvSpPr>
          <p:nvPr>
            <p:ph idx="1"/>
          </p:nvPr>
        </p:nvSpPr>
        <p:spPr/>
        <p:txBody>
          <a:bodyPr>
            <a:normAutofit lnSpcReduction="10000"/>
          </a:bodyPr>
          <a:lstStyle/>
          <a:p>
            <a:r>
              <a:rPr lang="en-US" b="0" dirty="0" smtClean="0"/>
              <a:t>Occupational Standards for Administrators clearly defined the knowledge, skills and abilities needed to be an effective administrator</a:t>
            </a:r>
          </a:p>
          <a:p>
            <a:r>
              <a:rPr lang="en-US" b="0" dirty="0" smtClean="0"/>
              <a:t>Several of our research projects found that the majority of administrators lacked specific HR management training beyond the ECE diploma</a:t>
            </a:r>
          </a:p>
          <a:p>
            <a:r>
              <a:rPr lang="en-US" b="0" dirty="0" smtClean="0"/>
              <a:t>Forecast that improved HR management would decrease turnover by as much as 20%</a:t>
            </a:r>
          </a:p>
          <a:p>
            <a:r>
              <a:rPr lang="en-US" b="0" dirty="0" smtClean="0"/>
              <a:t>Implementing best practices, offering </a:t>
            </a:r>
          </a:p>
          <a:p>
            <a:pPr>
              <a:buNone/>
            </a:pPr>
            <a:r>
              <a:rPr lang="en-US" b="0" dirty="0" smtClean="0"/>
              <a:t>mentoring, and empowering employees</a:t>
            </a:r>
          </a:p>
          <a:p>
            <a:pPr>
              <a:buNone/>
            </a:pPr>
            <a:r>
              <a:rPr lang="en-US" b="0" dirty="0" smtClean="0"/>
              <a:t>would alleviate both recruitment and</a:t>
            </a:r>
          </a:p>
          <a:p>
            <a:pPr>
              <a:buNone/>
            </a:pPr>
            <a:r>
              <a:rPr lang="en-US" b="0" dirty="0" smtClean="0"/>
              <a:t>retention challenges.</a:t>
            </a:r>
            <a:endParaRPr lang="en-US" b="0" dirty="0"/>
          </a:p>
        </p:txBody>
      </p:sp>
      <p:sp>
        <p:nvSpPr>
          <p:cNvPr id="12" name="Footer Placeholder 11"/>
          <p:cNvSpPr>
            <a:spLocks noGrp="1"/>
          </p:cNvSpPr>
          <p:nvPr>
            <p:ph type="ftr" sz="quarter" idx="10"/>
          </p:nvPr>
        </p:nvSpPr>
        <p:spPr/>
        <p:txBody>
          <a:bodyPr/>
          <a:lstStyle/>
          <a:p>
            <a:r>
              <a:rPr lang="en-US" dirty="0" smtClean="0"/>
              <a:t>2. Our Projects</a:t>
            </a:r>
            <a:endParaRPr lang="en-US" dirty="0"/>
          </a:p>
        </p:txBody>
      </p:sp>
      <p:pic>
        <p:nvPicPr>
          <p:cNvPr id="11" name="Picture 10" descr="image001.jpg"/>
          <p:cNvPicPr>
            <a:picLocks noChangeAspect="1"/>
          </p:cNvPicPr>
          <p:nvPr/>
        </p:nvPicPr>
        <p:blipFill>
          <a:blip r:embed="rId3"/>
          <a:srcRect l="30693" r="23518" b="31225"/>
          <a:stretch>
            <a:fillRect/>
          </a:stretch>
        </p:blipFill>
        <p:spPr>
          <a:xfrm>
            <a:off x="6858000" y="4571998"/>
            <a:ext cx="2286000" cy="2286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smtClean="0"/>
              <a:t/>
            </a:r>
            <a:br>
              <a:rPr lang="en-US" dirty="0" smtClean="0"/>
            </a:br>
            <a:r>
              <a:rPr lang="en-US" dirty="0" smtClean="0"/>
              <a:t>Retention Strategies</a:t>
            </a:r>
            <a:endParaRPr lang="en-US" sz="2667" dirty="0"/>
          </a:p>
        </p:txBody>
      </p:sp>
      <p:sp>
        <p:nvSpPr>
          <p:cNvPr id="15" name="Content Placeholder 14"/>
          <p:cNvSpPr>
            <a:spLocks noGrp="1"/>
          </p:cNvSpPr>
          <p:nvPr>
            <p:ph idx="1"/>
          </p:nvPr>
        </p:nvSpPr>
        <p:spPr/>
        <p:txBody>
          <a:bodyPr/>
          <a:lstStyle/>
          <a:p>
            <a:r>
              <a:rPr lang="en-US" b="0" dirty="0" smtClean="0"/>
              <a:t>Supporting Employers project identified many best practices and resources that are required to support employers/administrators</a:t>
            </a:r>
          </a:p>
          <a:p>
            <a:r>
              <a:rPr lang="en-US" b="0" dirty="0" smtClean="0"/>
              <a:t>Has lead to a current HR Tool Kit project</a:t>
            </a:r>
          </a:p>
          <a:p>
            <a:r>
              <a:rPr lang="en-US" b="0" dirty="0" smtClean="0"/>
              <a:t>Few positions as supervisors – horizontal promotions provide a sense of opportunity</a:t>
            </a:r>
          </a:p>
          <a:p>
            <a:r>
              <a:rPr lang="en-US" b="0" dirty="0" smtClean="0"/>
              <a:t>Reduce job stress with clearly written job descriptions </a:t>
            </a:r>
            <a:r>
              <a:rPr lang="en-US" b="0" dirty="0" err="1" smtClean="0"/>
              <a:t>descriptio</a:t>
            </a:r>
            <a:r>
              <a:rPr lang="en-US" b="0" dirty="0" smtClean="0"/>
              <a:t>  staff handbooks or manuals, </a:t>
            </a:r>
          </a:p>
          <a:p>
            <a:r>
              <a:rPr lang="en-US" b="0" dirty="0" smtClean="0"/>
              <a:t>                     performance appraisals</a:t>
            </a:r>
          </a:p>
          <a:p>
            <a:r>
              <a:rPr lang="en-US" b="0" dirty="0" smtClean="0"/>
              <a:t>                     More autonomy in decision-making  </a:t>
            </a:r>
            <a:endParaRPr lang="en-US" b="0" dirty="0"/>
          </a:p>
        </p:txBody>
      </p:sp>
      <p:sp>
        <p:nvSpPr>
          <p:cNvPr id="12" name="Footer Placeholder 11"/>
          <p:cNvSpPr>
            <a:spLocks noGrp="1"/>
          </p:cNvSpPr>
          <p:nvPr>
            <p:ph type="ftr" sz="quarter" idx="10"/>
          </p:nvPr>
        </p:nvSpPr>
        <p:spPr/>
        <p:txBody>
          <a:bodyPr/>
          <a:lstStyle/>
          <a:p>
            <a:r>
              <a:rPr lang="en-US" dirty="0" smtClean="0"/>
              <a:t>2. Our Projects</a:t>
            </a:r>
            <a:endParaRPr lang="en-US" dirty="0"/>
          </a:p>
        </p:txBody>
      </p:sp>
      <p:pic>
        <p:nvPicPr>
          <p:cNvPr id="8" name="Picture 7" descr="Claudio6.jpg"/>
          <p:cNvPicPr>
            <a:picLocks noChangeAspect="1"/>
          </p:cNvPicPr>
          <p:nvPr/>
        </p:nvPicPr>
        <p:blipFill>
          <a:blip r:embed="rId3"/>
          <a:srcRect l="10000" t="21111" r="29259" b="33333"/>
          <a:stretch>
            <a:fillRect/>
          </a:stretch>
        </p:blipFill>
        <p:spPr>
          <a:xfrm>
            <a:off x="0" y="4572001"/>
            <a:ext cx="2286000" cy="22859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Retention Strategies…</a:t>
            </a:r>
            <a:br>
              <a:rPr lang="en-US" dirty="0" smtClean="0"/>
            </a:br>
            <a:r>
              <a:rPr lang="en-US" dirty="0" smtClean="0"/>
              <a:t>Enhancing Mutually Beneficial Roles </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Encourage loyalty by showing respect for staff who need flexibility in work schedules</a:t>
            </a:r>
          </a:p>
          <a:p>
            <a:r>
              <a:rPr lang="en-US" dirty="0" smtClean="0"/>
              <a:t>Recognize the ECE’s professional role: </a:t>
            </a:r>
          </a:p>
          <a:p>
            <a:pPr lvl="1"/>
            <a:r>
              <a:rPr lang="en-US" dirty="0" smtClean="0"/>
              <a:t>Time for program planning</a:t>
            </a:r>
          </a:p>
          <a:p>
            <a:pPr lvl="1"/>
            <a:r>
              <a:rPr lang="en-US" dirty="0" smtClean="0"/>
              <a:t>Space for and scheduled breaks</a:t>
            </a:r>
          </a:p>
          <a:p>
            <a:pPr lvl="1"/>
            <a:r>
              <a:rPr lang="en-US" dirty="0" smtClean="0"/>
              <a:t>Paid time for courses and professional development</a:t>
            </a:r>
          </a:p>
          <a:p>
            <a:pPr lvl="1"/>
            <a:r>
              <a:rPr lang="en-US" dirty="0" smtClean="0"/>
              <a:t>Recognition of value through salary</a:t>
            </a:r>
          </a:p>
          <a:p>
            <a:pPr lvl="1">
              <a:buNone/>
            </a:pPr>
            <a:r>
              <a:rPr lang="en-US" dirty="0" smtClean="0"/>
              <a:t>increases, more responsibility in the </a:t>
            </a:r>
          </a:p>
          <a:p>
            <a:pPr lvl="1">
              <a:buNone/>
            </a:pPr>
            <a:r>
              <a:rPr lang="en-US" dirty="0" smtClean="0"/>
              <a:t>operation of the centre, title designations</a:t>
            </a:r>
          </a:p>
          <a:p>
            <a:pPr lvl="1">
              <a:buNone/>
            </a:pPr>
            <a:r>
              <a:rPr lang="en-US" dirty="0" smtClean="0"/>
              <a:t>with increased credentials</a:t>
            </a:r>
          </a:p>
          <a:p>
            <a:pPr lvl="1">
              <a:buFontTx/>
              <a:buChar char="-"/>
            </a:pPr>
            <a:r>
              <a:rPr lang="en-US" dirty="0" smtClean="0"/>
              <a:t>Providing access to professional resources</a:t>
            </a:r>
          </a:p>
          <a:p>
            <a:pPr lvl="1">
              <a:buNone/>
            </a:pPr>
            <a:r>
              <a:rPr lang="en-US" dirty="0" smtClean="0"/>
              <a:t>on site</a:t>
            </a:r>
          </a:p>
          <a:p>
            <a:endParaRPr lang="en-US" dirty="0"/>
          </a:p>
        </p:txBody>
      </p:sp>
      <p:sp>
        <p:nvSpPr>
          <p:cNvPr id="4" name="Footer Placeholder 3"/>
          <p:cNvSpPr>
            <a:spLocks noGrp="1"/>
          </p:cNvSpPr>
          <p:nvPr>
            <p:ph type="ftr" sz="quarter" idx="10"/>
          </p:nvPr>
        </p:nvSpPr>
        <p:spPr/>
        <p:txBody>
          <a:bodyPr/>
          <a:lstStyle/>
          <a:p>
            <a:r>
              <a:rPr lang="en-US" dirty="0" smtClean="0"/>
              <a:t>2. Our Projects</a:t>
            </a:r>
            <a:endParaRPr lang="en-US" dirty="0"/>
          </a:p>
        </p:txBody>
      </p:sp>
      <p:pic>
        <p:nvPicPr>
          <p:cNvPr id="10" name="Picture 9" descr="image001.jpg"/>
          <p:cNvPicPr>
            <a:picLocks noChangeAspect="1"/>
          </p:cNvPicPr>
          <p:nvPr/>
        </p:nvPicPr>
        <p:blipFill>
          <a:blip r:embed="rId3"/>
          <a:srcRect l="30693" r="23518" b="31225"/>
          <a:stretch>
            <a:fillRect/>
          </a:stretch>
        </p:blipFill>
        <p:spPr>
          <a:xfrm>
            <a:off x="6858000" y="4571998"/>
            <a:ext cx="2286000" cy="2286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the ECE are Benefits for the Administrator. Where do we go from here?</a:t>
            </a:r>
            <a:endParaRPr lang="en-US" dirty="0"/>
          </a:p>
        </p:txBody>
      </p:sp>
      <p:sp>
        <p:nvSpPr>
          <p:cNvPr id="3" name="Content Placeholder 2"/>
          <p:cNvSpPr>
            <a:spLocks noGrp="1"/>
          </p:cNvSpPr>
          <p:nvPr>
            <p:ph idx="1"/>
          </p:nvPr>
        </p:nvSpPr>
        <p:spPr/>
        <p:txBody>
          <a:bodyPr>
            <a:normAutofit lnSpcReduction="10000"/>
          </a:bodyPr>
          <a:lstStyle/>
          <a:p>
            <a:r>
              <a:rPr lang="en-US" b="0" dirty="0" smtClean="0"/>
              <a:t>These two roles are mutually beneficial - each need to be knowledgeable and skilled to fulfill their roles effectively. </a:t>
            </a:r>
          </a:p>
          <a:p>
            <a:r>
              <a:rPr lang="en-US" b="0" dirty="0" smtClean="0"/>
              <a:t>Administrators  - roles as manager, mentor and building relationships with families and community. </a:t>
            </a:r>
          </a:p>
          <a:p>
            <a:r>
              <a:rPr lang="en-US" b="0" dirty="0" smtClean="0"/>
              <a:t>ECEs - ensuring a program which is based on children’s development, nurturing towards all children, and supportive of their families.</a:t>
            </a:r>
          </a:p>
          <a:p>
            <a:r>
              <a:rPr lang="en-US" b="0" dirty="0" smtClean="0"/>
              <a:t>College ECE programs aim to prepare ECEs in all core areas of competency. </a:t>
            </a:r>
          </a:p>
          <a:p>
            <a:r>
              <a:rPr lang="en-US" b="0" dirty="0" smtClean="0"/>
              <a:t>Phase 1 of Curriculum Development for Administrators demonstrated the need and the interest of colleges to address this gap in training.</a:t>
            </a:r>
          </a:p>
          <a:p>
            <a:endParaRPr lang="en-US"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Using Human Resource Tools in the Preparation of ECEs and Administrators</a:t>
            </a:r>
            <a:r>
              <a:rPr lang="en-US" dirty="0" smtClean="0">
                <a:solidFill>
                  <a:schemeClr val="bg2">
                    <a:lumMod val="50000"/>
                  </a:schemeClr>
                </a:solidFill>
              </a:rPr>
              <a:t/>
            </a:r>
            <a:br>
              <a:rPr lang="en-US" dirty="0" smtClean="0">
                <a:solidFill>
                  <a:schemeClr val="bg2">
                    <a:lumMod val="50000"/>
                  </a:schemeClr>
                </a:solidFill>
              </a:rPr>
            </a:br>
            <a:endParaRPr lang="en-US" b="1" dirty="0"/>
          </a:p>
        </p:txBody>
      </p:sp>
      <p:sp>
        <p:nvSpPr>
          <p:cNvPr id="3" name="Text Placeholder 2"/>
          <p:cNvSpPr>
            <a:spLocks noGrp="1"/>
          </p:cNvSpPr>
          <p:nvPr>
            <p:ph type="body" idx="1"/>
          </p:nvPr>
        </p:nvSpPr>
        <p:spPr/>
        <p:txBody>
          <a:bodyPr/>
          <a:lstStyle/>
          <a:p>
            <a:r>
              <a:rPr lang="en-US" dirty="0" smtClean="0"/>
              <a:t>Cindy Page</a:t>
            </a:r>
          </a:p>
          <a:p>
            <a:r>
              <a:rPr lang="en-US" dirty="0" smtClean="0"/>
              <a:t>cpage@nlc.bc.ca</a:t>
            </a:r>
            <a:endParaRPr lang="en-US" dirty="0"/>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Design</a:t>
            </a:r>
            <a:endParaRPr lang="en-US" dirty="0"/>
          </a:p>
        </p:txBody>
      </p:sp>
      <p:sp>
        <p:nvSpPr>
          <p:cNvPr id="3" name="Text Placeholder 2"/>
          <p:cNvSpPr>
            <a:spLocks noGrp="1"/>
          </p:cNvSpPr>
          <p:nvPr>
            <p:ph type="body" idx="1"/>
          </p:nvPr>
        </p:nvSpPr>
        <p:spPr/>
        <p:txBody>
          <a:bodyPr/>
          <a:lstStyle/>
          <a:p>
            <a:r>
              <a:rPr lang="en-US" dirty="0" smtClean="0"/>
              <a:t>Occupational Standards: moving from provincial to national standards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Strengthening Recruitment and Retention in the Sector</a:t>
            </a:r>
            <a:br>
              <a:rPr lang="en-US" dirty="0" smtClean="0"/>
            </a:br>
            <a:r>
              <a:rPr lang="en-US" sz="1600" dirty="0" smtClean="0"/>
              <a:t>Joanne Morris, Cindy Page, Cheryl Heywood</a:t>
            </a:r>
            <a:endParaRPr lang="en-US" dirty="0"/>
          </a:p>
        </p:txBody>
      </p:sp>
      <p:sp>
        <p:nvSpPr>
          <p:cNvPr id="3" name="Subtitle 2"/>
          <p:cNvSpPr>
            <a:spLocks noGrp="1"/>
          </p:cNvSpPr>
          <p:nvPr>
            <p:ph type="subTitle" idx="1"/>
          </p:nvPr>
        </p:nvSpPr>
        <p:spPr/>
        <p:txBody>
          <a:bodyPr>
            <a:normAutofit fontScale="85000" lnSpcReduction="20000"/>
          </a:bodyPr>
          <a:lstStyle/>
          <a:p>
            <a:pPr algn="l"/>
            <a:r>
              <a:rPr lang="en-US" dirty="0" smtClean="0">
                <a:solidFill>
                  <a:schemeClr val="tx1"/>
                </a:solidFill>
              </a:rPr>
              <a:t>CCHRSC: a brief overview</a:t>
            </a:r>
          </a:p>
          <a:p>
            <a:pPr algn="l"/>
            <a:r>
              <a:rPr lang="en-US" dirty="0" smtClean="0">
                <a:solidFill>
                  <a:schemeClr val="tx1"/>
                </a:solidFill>
              </a:rPr>
              <a:t>Mutually beneficial roles of the ECE and the Administrator</a:t>
            </a:r>
          </a:p>
          <a:p>
            <a:pPr algn="l"/>
            <a:r>
              <a:rPr lang="en-US" dirty="0" smtClean="0">
                <a:solidFill>
                  <a:schemeClr val="tx1"/>
                </a:solidFill>
              </a:rPr>
              <a:t>Using Human Resource Tools in the Preparation of ECEs and Administrators </a:t>
            </a:r>
          </a:p>
          <a:p>
            <a:pPr algn="l">
              <a:buNone/>
            </a:pPr>
            <a:r>
              <a:rPr lang="en-US" dirty="0" smtClean="0">
                <a:solidFill>
                  <a:schemeClr val="bg2">
                    <a:lumMod val="50000"/>
                  </a:schemeClr>
                </a:solidFill>
              </a:rPr>
              <a:t>4.	</a:t>
            </a:r>
            <a:r>
              <a:rPr lang="en-US" dirty="0" smtClean="0">
                <a:solidFill>
                  <a:schemeClr val="tx1"/>
                </a:solidFill>
              </a:rPr>
              <a:t>Future steps:  Discussing  the role of colleges in  the education of Family Home Child Care Providers and Home Visitors.</a:t>
            </a:r>
          </a:p>
          <a:p>
            <a:pPr algn="l"/>
            <a:endParaRPr lang="en-US" dirty="0">
              <a:solidFill>
                <a:schemeClr val="bg2">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39900" y="533400"/>
            <a:ext cx="5664200" cy="6324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Practicum</a:t>
            </a:r>
            <a:endParaRPr lang="en-US" dirty="0"/>
          </a:p>
        </p:txBody>
      </p:sp>
      <p:sp>
        <p:nvSpPr>
          <p:cNvPr id="3" name="Text Placeholder 2"/>
          <p:cNvSpPr>
            <a:spLocks noGrp="1"/>
          </p:cNvSpPr>
          <p:nvPr>
            <p:ph type="body" idx="1"/>
          </p:nvPr>
        </p:nvSpPr>
        <p:spPr/>
        <p:txBody>
          <a:bodyPr/>
          <a:lstStyle/>
          <a:p>
            <a:r>
              <a:rPr lang="en-US" dirty="0" smtClean="0"/>
              <a:t>Competency-based assessment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racticum I Assessment Tool Fall 2010Sample.pdf"/>
          <p:cNvPicPr>
            <a:picLocks noChangeAspect="1"/>
          </p:cNvPicPr>
          <p:nvPr/>
        </p:nvPicPr>
        <p:blipFill>
          <a:blip r:embed="rId3"/>
          <a:stretch>
            <a:fillRect/>
          </a:stretch>
        </p:blipFill>
        <p:spPr>
          <a:xfrm>
            <a:off x="685800" y="-304800"/>
            <a:ext cx="7772400" cy="7848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Recognized Prior Learning </a:t>
            </a:r>
            <a:br>
              <a:rPr lang="en-US" dirty="0" smtClean="0"/>
            </a:br>
            <a:endParaRPr lang="en-US" dirty="0"/>
          </a:p>
        </p:txBody>
      </p:sp>
      <p:sp>
        <p:nvSpPr>
          <p:cNvPr id="3" name="Text Placeholder 2"/>
          <p:cNvSpPr>
            <a:spLocks noGrp="1"/>
          </p:cNvSpPr>
          <p:nvPr>
            <p:ph type="body" idx="1"/>
          </p:nvPr>
        </p:nvSpPr>
        <p:spPr/>
        <p:txBody>
          <a:bodyPr/>
          <a:lstStyle/>
          <a:p>
            <a:r>
              <a:rPr lang="en-US" dirty="0" smtClean="0"/>
              <a:t>Using the CCHRSC ECE Occupancy Standards in Portfolio Development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all 2011 Registration Instructions &amp; News.pdf"/>
          <p:cNvPicPr>
            <a:picLocks noChangeAspect="1"/>
          </p:cNvPicPr>
          <p:nvPr/>
        </p:nvPicPr>
        <p:blipFill>
          <a:blip r:embed="rId3"/>
          <a:stretch>
            <a:fillRect/>
          </a:stretch>
        </p:blipFill>
        <p:spPr>
          <a:xfrm>
            <a:off x="0" y="653142"/>
            <a:ext cx="9144000" cy="620485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013793"/>
            <a:ext cx="7772400" cy="797338"/>
          </a:xfrm>
        </p:spPr>
        <p:txBody>
          <a:bodyPr/>
          <a:lstStyle/>
          <a:p>
            <a:r>
              <a:rPr lang="en-US" dirty="0" err="1" smtClean="0"/>
              <a:t>SAFeWay</a:t>
            </a:r>
            <a:endParaRPr lang="en-US" dirty="0"/>
          </a:p>
        </p:txBody>
      </p:sp>
      <p:sp>
        <p:nvSpPr>
          <p:cNvPr id="3" name="Text Placeholder 2"/>
          <p:cNvSpPr>
            <a:spLocks noGrp="1"/>
          </p:cNvSpPr>
          <p:nvPr>
            <p:ph type="body" idx="1"/>
          </p:nvPr>
        </p:nvSpPr>
        <p:spPr>
          <a:xfrm>
            <a:off x="685800" y="1811131"/>
            <a:ext cx="7772400" cy="4742069"/>
          </a:xfrm>
        </p:spPr>
        <p:txBody>
          <a:bodyPr>
            <a:normAutofit/>
          </a:bodyP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Suggested Format for Providing Evidence for Competencies</a:t>
            </a:r>
          </a:p>
          <a:p>
            <a:pPr>
              <a:buFont typeface="Wingdings" charset="2"/>
              <a:buChar char="ü"/>
            </a:pPr>
            <a:r>
              <a:rPr lang="en-US" i="1" dirty="0" smtClean="0">
                <a:solidFill>
                  <a:schemeClr val="tx1"/>
                </a:solidFill>
              </a:rPr>
              <a:t>S = Statement</a:t>
            </a:r>
          </a:p>
          <a:p>
            <a:pPr>
              <a:buFont typeface="Wingdings" charset="2"/>
              <a:buChar char="ü"/>
            </a:pPr>
            <a:r>
              <a:rPr lang="en-US" i="1" dirty="0" smtClean="0">
                <a:solidFill>
                  <a:schemeClr val="tx1"/>
                </a:solidFill>
              </a:rPr>
              <a:t>A = Amplify</a:t>
            </a:r>
          </a:p>
          <a:p>
            <a:pPr>
              <a:buFont typeface="Wingdings" charset="2"/>
              <a:buChar char="ü"/>
            </a:pPr>
            <a:r>
              <a:rPr lang="en-US" i="1" dirty="0" smtClean="0">
                <a:solidFill>
                  <a:schemeClr val="tx1"/>
                </a:solidFill>
              </a:rPr>
              <a:t>F = Few Examples</a:t>
            </a:r>
          </a:p>
          <a:p>
            <a:pPr>
              <a:buFont typeface="Wingdings" charset="2"/>
              <a:buChar char="ü"/>
            </a:pPr>
            <a:r>
              <a:rPr lang="en-US" i="1" dirty="0" smtClean="0">
                <a:solidFill>
                  <a:schemeClr val="tx1"/>
                </a:solidFill>
              </a:rPr>
              <a:t>W = Wrap Up</a:t>
            </a:r>
          </a:p>
          <a:p>
            <a:endParaRPr lang="en-US" i="1" dirty="0" smtClean="0">
              <a:solidFill>
                <a:schemeClr val="tx1"/>
              </a:solidFill>
            </a:endParaRPr>
          </a:p>
          <a:p>
            <a:endParaRPr lang="en-US" i="1" dirty="0" smtClean="0">
              <a:solidFill>
                <a:schemeClr val="tx1"/>
              </a:solidFill>
            </a:endParaRPr>
          </a:p>
          <a:p>
            <a:r>
              <a:rPr lang="en-US" sz="1400" i="1" dirty="0" smtClean="0">
                <a:solidFill>
                  <a:schemeClr val="tx1"/>
                </a:solidFill>
              </a:rPr>
              <a:t>Institutions Branch  Saskatchewan Learning  (2005).  </a:t>
            </a:r>
          </a:p>
          <a:p>
            <a:r>
              <a:rPr lang="en-US" sz="1400" i="1" dirty="0" smtClean="0">
                <a:solidFill>
                  <a:schemeClr val="tx1"/>
                </a:solidFill>
              </a:rPr>
              <a:t>Recognizing  Prior Learning: A Journey of Self Discovery Facilitators Guide to Reflection and Portfolio Development</a:t>
            </a:r>
            <a:r>
              <a:rPr lang="en-US" sz="1400" i="1" dirty="0" smtClean="0"/>
              <a:t> </a:t>
            </a:r>
            <a:endParaRPr lang="en-US" sz="14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OS Mind Map.JPG"/>
          <p:cNvPicPr>
            <a:picLocks noChangeAspect="1"/>
          </p:cNvPicPr>
          <p:nvPr/>
        </p:nvPicPr>
        <p:blipFill>
          <a:blip r:embed="rId3"/>
          <a:stretch>
            <a:fillRect/>
          </a:stretch>
        </p:blipFill>
        <p:spPr>
          <a:xfrm>
            <a:off x="0" y="850916"/>
            <a:ext cx="9144000" cy="515616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6313"/>
            <a:ext cx="7772400" cy="873125"/>
          </a:xfrm>
        </p:spPr>
        <p:txBody>
          <a:bodyPr/>
          <a:lstStyle/>
          <a:p>
            <a:r>
              <a:rPr lang="en-US" dirty="0" smtClean="0"/>
              <a:t>Tools in Action…</a:t>
            </a:r>
            <a:endParaRPr lang="en-US" dirty="0"/>
          </a:p>
        </p:txBody>
      </p:sp>
      <p:sp>
        <p:nvSpPr>
          <p:cNvPr id="3" name="Text Placeholder 2"/>
          <p:cNvSpPr>
            <a:spLocks noGrp="1"/>
          </p:cNvSpPr>
          <p:nvPr>
            <p:ph type="body" idx="4294967295"/>
          </p:nvPr>
        </p:nvSpPr>
        <p:spPr>
          <a:xfrm>
            <a:off x="0" y="1849438"/>
            <a:ext cx="7772400" cy="4322762"/>
          </a:xfrm>
        </p:spPr>
        <p:txBody>
          <a:bodyPr>
            <a:normAutofit lnSpcReduction="10000"/>
          </a:bodyPr>
          <a:lstStyle/>
          <a:p>
            <a:pPr lvl="1">
              <a:buFont typeface="Wingdings" charset="2"/>
              <a:buChar char="q"/>
            </a:pPr>
            <a:r>
              <a:rPr lang="en-US" dirty="0" smtClean="0">
                <a:solidFill>
                  <a:schemeClr val="tx1"/>
                </a:solidFill>
              </a:rPr>
              <a:t>First Year/ Second Year Reflect &amp; Rate Student Practice</a:t>
            </a:r>
          </a:p>
          <a:p>
            <a:pPr lvl="1">
              <a:buFont typeface="Wingdings" charset="2"/>
              <a:buChar char="q"/>
            </a:pPr>
            <a:r>
              <a:rPr lang="en-US" dirty="0" smtClean="0">
                <a:solidFill>
                  <a:schemeClr val="tx1"/>
                </a:solidFill>
              </a:rPr>
              <a:t> In Administration course, review regularly</a:t>
            </a:r>
          </a:p>
          <a:p>
            <a:pPr lvl="1">
              <a:buFont typeface="Wingdings" charset="2"/>
              <a:buChar char="q"/>
            </a:pPr>
            <a:r>
              <a:rPr lang="en-US" dirty="0" smtClean="0">
                <a:solidFill>
                  <a:schemeClr val="tx1"/>
                </a:solidFill>
              </a:rPr>
              <a:t>Job Description Development (How To Guide)</a:t>
            </a:r>
          </a:p>
          <a:p>
            <a:pPr lvl="2">
              <a:buFont typeface="Wingdings" charset="2"/>
              <a:buChar char="q"/>
            </a:pPr>
            <a:r>
              <a:rPr lang="en-US" dirty="0" smtClean="0">
                <a:solidFill>
                  <a:schemeClr val="tx1"/>
                </a:solidFill>
              </a:rPr>
              <a:t>Create a job description</a:t>
            </a:r>
          </a:p>
          <a:p>
            <a:pPr lvl="2">
              <a:buFont typeface="Wingdings" charset="2"/>
              <a:buChar char="q"/>
            </a:pPr>
            <a:r>
              <a:rPr lang="en-US" dirty="0" smtClean="0">
                <a:solidFill>
                  <a:schemeClr val="tx1"/>
                </a:solidFill>
              </a:rPr>
              <a:t>Evaluate/revise a current job description</a:t>
            </a:r>
          </a:p>
          <a:p>
            <a:pPr lvl="1">
              <a:buFont typeface="Wingdings" charset="2"/>
              <a:buChar char="q"/>
            </a:pPr>
            <a:r>
              <a:rPr lang="en-US" dirty="0" smtClean="0">
                <a:solidFill>
                  <a:schemeClr val="tx1"/>
                </a:solidFill>
              </a:rPr>
              <a:t>Centre Evaluation</a:t>
            </a:r>
          </a:p>
          <a:p>
            <a:pPr lvl="1">
              <a:buFont typeface="Wingdings" charset="2"/>
              <a:buChar char="q"/>
            </a:pPr>
            <a:r>
              <a:rPr lang="en-US" dirty="0" smtClean="0">
                <a:solidFill>
                  <a:schemeClr val="tx1"/>
                </a:solidFill>
              </a:rPr>
              <a:t>PSI ECEC Program Assessment (How To Guide)</a:t>
            </a:r>
          </a:p>
          <a:p>
            <a:pPr lvl="1">
              <a:buFont typeface="Wingdings" charset="2"/>
              <a:buChar char="q"/>
            </a:pPr>
            <a:r>
              <a:rPr lang="en-US" dirty="0" smtClean="0">
                <a:solidFill>
                  <a:schemeClr val="tx1"/>
                </a:solidFill>
              </a:rPr>
              <a:t>Recognized Prior Learning Credit</a:t>
            </a:r>
          </a:p>
          <a:p>
            <a:pPr lvl="1">
              <a:buFont typeface="Wingdings" charset="2"/>
              <a:buChar char="q"/>
            </a:pPr>
            <a:r>
              <a:rPr lang="en-US" dirty="0" smtClean="0">
                <a:solidFill>
                  <a:schemeClr val="tx1"/>
                </a:solidFill>
              </a:rPr>
              <a:t>Practicum Demonstration</a:t>
            </a:r>
          </a:p>
          <a:p>
            <a:pPr algn="l">
              <a:buFont typeface="Wingdings" charset="2"/>
              <a:buChar char="q"/>
            </a:pPr>
            <a:endParaRPr lang="en-US" dirty="0" smtClean="0"/>
          </a:p>
          <a:p>
            <a:pPr algn="l">
              <a:buFont typeface="Wingdings" charset="2"/>
              <a:buChar char="q"/>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6313"/>
            <a:ext cx="7772400" cy="873125"/>
          </a:xfrm>
        </p:spPr>
        <p:txBody>
          <a:bodyPr/>
          <a:lstStyle/>
          <a:p>
            <a:r>
              <a:rPr lang="en-US" dirty="0" smtClean="0"/>
              <a:t>Tools in Action… (cont.)</a:t>
            </a:r>
            <a:endParaRPr lang="en-US" dirty="0"/>
          </a:p>
        </p:txBody>
      </p:sp>
      <p:sp>
        <p:nvSpPr>
          <p:cNvPr id="3" name="Text Placeholder 2"/>
          <p:cNvSpPr>
            <a:spLocks noGrp="1"/>
          </p:cNvSpPr>
          <p:nvPr>
            <p:ph type="body" idx="4294967295"/>
          </p:nvPr>
        </p:nvSpPr>
        <p:spPr>
          <a:xfrm>
            <a:off x="0" y="1849438"/>
            <a:ext cx="7772400" cy="4322762"/>
          </a:xfrm>
        </p:spPr>
        <p:txBody>
          <a:bodyPr>
            <a:normAutofit fontScale="92500" lnSpcReduction="10000"/>
          </a:bodyPr>
          <a:lstStyle/>
          <a:p>
            <a:pPr lvl="1">
              <a:buFont typeface="Wingdings" charset="2"/>
              <a:buChar char="q"/>
            </a:pPr>
            <a:r>
              <a:rPr lang="en-US" dirty="0" smtClean="0">
                <a:solidFill>
                  <a:schemeClr val="tx1"/>
                </a:solidFill>
              </a:rPr>
              <a:t>Child Care Human Resources Sector Council Website  </a:t>
            </a:r>
            <a:r>
              <a:rPr lang="en-US" dirty="0" smtClean="0">
                <a:solidFill>
                  <a:schemeClr val="tx1"/>
                </a:solidFill>
                <a:hlinkClick r:id="rId3"/>
              </a:rPr>
              <a:t>www.ccsc-cssge.ca/english</a:t>
            </a:r>
            <a:endParaRPr lang="en-US" dirty="0" smtClean="0">
              <a:solidFill>
                <a:schemeClr val="tx1"/>
              </a:solidFill>
            </a:endParaRPr>
          </a:p>
          <a:p>
            <a:pPr lvl="2">
              <a:buFont typeface="Wingdings" charset="2"/>
              <a:buChar char="q"/>
            </a:pPr>
            <a:r>
              <a:rPr lang="en-US" dirty="0" smtClean="0">
                <a:solidFill>
                  <a:schemeClr val="tx1"/>
                </a:solidFill>
              </a:rPr>
              <a:t>HR Tools</a:t>
            </a:r>
          </a:p>
          <a:p>
            <a:pPr lvl="3">
              <a:buFont typeface="Wingdings" charset="2"/>
              <a:buChar char="q"/>
            </a:pPr>
            <a:r>
              <a:rPr lang="en-US" dirty="0" smtClean="0">
                <a:solidFill>
                  <a:schemeClr val="tx1"/>
                </a:solidFill>
              </a:rPr>
              <a:t>Non-Profit Management Sector </a:t>
            </a:r>
            <a:r>
              <a:rPr lang="en-US" dirty="0" smtClean="0">
                <a:solidFill>
                  <a:schemeClr val="tx1"/>
                </a:solidFill>
                <a:hlinkClick r:id="rId4"/>
              </a:rPr>
              <a:t>www.hrvs-rhsbc.ca/hr-toolkit/home.cfm</a:t>
            </a:r>
            <a:endParaRPr lang="en-US" dirty="0" smtClean="0">
              <a:solidFill>
                <a:schemeClr val="tx1"/>
              </a:solidFill>
            </a:endParaRPr>
          </a:p>
          <a:p>
            <a:pPr lvl="3">
              <a:buFont typeface="Wingdings" charset="2"/>
              <a:buChar char="q"/>
            </a:pPr>
            <a:r>
              <a:rPr lang="en-US" dirty="0" smtClean="0">
                <a:solidFill>
                  <a:schemeClr val="tx1"/>
                </a:solidFill>
              </a:rPr>
              <a:t>CCHRSC HR Tool Kit (coming soon)</a:t>
            </a:r>
          </a:p>
          <a:p>
            <a:pPr lvl="2">
              <a:buFont typeface="Wingdings" charset="2"/>
              <a:buChar char="q"/>
            </a:pPr>
            <a:r>
              <a:rPr lang="en-US" dirty="0" smtClean="0">
                <a:solidFill>
                  <a:schemeClr val="tx1"/>
                </a:solidFill>
              </a:rPr>
              <a:t>Research</a:t>
            </a:r>
          </a:p>
          <a:p>
            <a:pPr lvl="3">
              <a:buFont typeface="Wingdings" charset="2"/>
              <a:buChar char="q"/>
            </a:pPr>
            <a:r>
              <a:rPr lang="en-US" dirty="0" smtClean="0">
                <a:solidFill>
                  <a:schemeClr val="tx1"/>
                </a:solidFill>
              </a:rPr>
              <a:t>ECEC Training Programs in Canada</a:t>
            </a:r>
          </a:p>
          <a:p>
            <a:pPr lvl="3">
              <a:buFont typeface="Wingdings" charset="2"/>
              <a:buChar char="q"/>
            </a:pPr>
            <a:r>
              <a:rPr lang="en-US" dirty="0" smtClean="0">
                <a:solidFill>
                  <a:schemeClr val="tx1"/>
                </a:solidFill>
              </a:rPr>
              <a:t>Profiles (soon to be updated with videos of ECE and Administrators</a:t>
            </a:r>
          </a:p>
          <a:p>
            <a:pPr lvl="3">
              <a:buFont typeface="Wingdings" charset="2"/>
              <a:buChar char="q"/>
            </a:pPr>
            <a:r>
              <a:rPr lang="en-US" dirty="0" smtClean="0">
                <a:solidFill>
                  <a:schemeClr val="tx1"/>
                </a:solidFill>
              </a:rPr>
              <a:t>Credible ECEC Research</a:t>
            </a:r>
          </a:p>
          <a:p>
            <a:pPr lvl="3">
              <a:buFont typeface="Wingdings" charset="2"/>
              <a:buChar char="q"/>
            </a:pPr>
            <a:r>
              <a:rPr lang="en-US" dirty="0" smtClean="0"/>
              <a:t>People, Programs and Practices: A Training </a:t>
            </a:r>
            <a:r>
              <a:rPr lang="en-US" dirty="0" err="1" smtClean="0"/>
              <a:t>Stragegy</a:t>
            </a:r>
            <a:r>
              <a:rPr lang="en-US" dirty="0" smtClean="0"/>
              <a:t> for the ECEC Sector in Canada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What is the role of colleges in the education of family child care providers and home visitors?</a:t>
            </a:r>
            <a:r>
              <a:rPr lang="en-US" dirty="0" smtClean="0">
                <a:solidFill>
                  <a:schemeClr val="bg2">
                    <a:lumMod val="50000"/>
                  </a:schemeClr>
                </a:solidFill>
              </a:rPr>
              <a:t/>
            </a:r>
            <a:br>
              <a:rPr lang="en-US" dirty="0" smtClean="0">
                <a:solidFill>
                  <a:schemeClr val="bg2">
                    <a:lumMod val="50000"/>
                  </a:schemeClr>
                </a:solidFill>
              </a:rPr>
            </a:br>
            <a:endParaRPr lang="en-US" b="1" dirty="0"/>
          </a:p>
        </p:txBody>
      </p:sp>
      <p:sp>
        <p:nvSpPr>
          <p:cNvPr id="3" name="Text Placeholder 2"/>
          <p:cNvSpPr>
            <a:spLocks noGrp="1"/>
          </p:cNvSpPr>
          <p:nvPr>
            <p:ph type="body" idx="1"/>
          </p:nvPr>
        </p:nvSpPr>
        <p:spPr/>
        <p:txBody>
          <a:bodyPr/>
          <a:lstStyle/>
          <a:p>
            <a:r>
              <a:rPr lang="en-US" dirty="0" smtClean="0"/>
              <a:t>Cheryl Heywood</a:t>
            </a:r>
          </a:p>
          <a:p>
            <a:r>
              <a:rPr lang="en-US" dirty="0" smtClean="0"/>
              <a:t>cheryl@communitychildcare.ca</a:t>
            </a:r>
            <a:endParaRPr lang="en-US"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CCHRSC: Overview</a:t>
            </a:r>
            <a:endParaRPr lang="en-US" b="1" dirty="0"/>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Snapshot of Ontario </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CA" b="0" dirty="0" smtClean="0"/>
              <a:t>April 2010- Family child care as part  of the continuum of child care services was transferred to the Ministry of Education</a:t>
            </a:r>
          </a:p>
          <a:p>
            <a:pPr>
              <a:lnSpc>
                <a:spcPct val="90000"/>
              </a:lnSpc>
            </a:pPr>
            <a:r>
              <a:rPr lang="en-CA" b="0" dirty="0" smtClean="0"/>
              <a:t>Last phase of the child care transfer-responsibility of licensing will be moved the Child Care Quality Assurance and Licensing Branch of the MOE effective January 2012</a:t>
            </a:r>
          </a:p>
          <a:p>
            <a:pPr>
              <a:lnSpc>
                <a:spcPct val="90000"/>
              </a:lnSpc>
            </a:pPr>
            <a:r>
              <a:rPr lang="en-CA" b="0" dirty="0" smtClean="0"/>
              <a:t>Ministry of Education expects all ECEs and providers to be implementing the ELECT curriculum framework </a:t>
            </a:r>
          </a:p>
          <a:p>
            <a:r>
              <a:rPr lang="en-US" b="0" dirty="0" smtClean="0"/>
              <a:t>In Ottawa -  Algonquin College and La </a:t>
            </a:r>
            <a:r>
              <a:rPr lang="en-US" b="0" dirty="0" err="1" smtClean="0"/>
              <a:t>Cité</a:t>
            </a:r>
            <a:r>
              <a:rPr lang="en-US" b="0" dirty="0" smtClean="0"/>
              <a:t> </a:t>
            </a:r>
            <a:r>
              <a:rPr lang="en-US" b="0" dirty="0" err="1" smtClean="0"/>
              <a:t>Collégiale</a:t>
            </a:r>
            <a:r>
              <a:rPr lang="en-US" b="0" dirty="0" smtClean="0"/>
              <a:t> worked with a Community Working Group to support the broad implementation of ELECT.</a:t>
            </a:r>
          </a:p>
          <a:p>
            <a:r>
              <a:rPr lang="en-US" b="0" dirty="0" smtClean="0"/>
              <a:t>College instructors facilitated the community training to over 600 people across the sector.</a:t>
            </a:r>
            <a:endParaRPr lang="en-US" b="0"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Agency model in Ontario</a:t>
            </a:r>
            <a:endParaRPr lang="en-US" dirty="0"/>
          </a:p>
        </p:txBody>
      </p:sp>
      <p:sp>
        <p:nvSpPr>
          <p:cNvPr id="3" name="Content Placeholder 2"/>
          <p:cNvSpPr>
            <a:spLocks noGrp="1"/>
          </p:cNvSpPr>
          <p:nvPr>
            <p:ph idx="1"/>
          </p:nvPr>
        </p:nvSpPr>
        <p:spPr/>
        <p:txBody>
          <a:bodyPr/>
          <a:lstStyle/>
          <a:p>
            <a:pPr>
              <a:lnSpc>
                <a:spcPct val="90000"/>
              </a:lnSpc>
            </a:pPr>
            <a:endParaRPr lang="en-CA" b="0" dirty="0" smtClean="0"/>
          </a:p>
          <a:p>
            <a:pPr>
              <a:lnSpc>
                <a:spcPct val="90000"/>
              </a:lnSpc>
            </a:pPr>
            <a:r>
              <a:rPr lang="en-CA" b="0" dirty="0" smtClean="0"/>
              <a:t>Home visitors are typically employees of licensed home child care agencies</a:t>
            </a:r>
          </a:p>
          <a:p>
            <a:pPr>
              <a:lnSpc>
                <a:spcPct val="90000"/>
              </a:lnSpc>
            </a:pPr>
            <a:r>
              <a:rPr lang="en-CA" b="0" dirty="0" smtClean="0"/>
              <a:t>Agencies organize the work based on a social work model i.e. caseloads, clients</a:t>
            </a:r>
          </a:p>
          <a:p>
            <a:pPr>
              <a:lnSpc>
                <a:spcPct val="90000"/>
              </a:lnSpc>
            </a:pPr>
            <a:r>
              <a:rPr lang="en-CA" b="0" dirty="0" smtClean="0"/>
              <a:t>Family child care providers are affiliated with agencies. They are independent contractors and are not employees</a:t>
            </a:r>
          </a:p>
          <a:p>
            <a:pPr>
              <a:lnSpc>
                <a:spcPct val="90000"/>
              </a:lnSpc>
            </a:pPr>
            <a:r>
              <a:rPr lang="en-CA" b="0" dirty="0" smtClean="0"/>
              <a:t>Language continues to be a challenge for this part of the sector, i.e. home visitor or child care advisor/consultant; caregiver or provider; family child care or home child care…</a:t>
            </a:r>
            <a:endParaRPr lang="en-US"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Family Child Care A Unique and Complex Environment</a:t>
            </a:r>
            <a:br>
              <a:rPr lang="en-CA" dirty="0" smtClean="0"/>
            </a:br>
            <a:endParaRPr lang="en-US" dirty="0"/>
          </a:p>
        </p:txBody>
      </p:sp>
      <p:sp>
        <p:nvSpPr>
          <p:cNvPr id="3" name="Content Placeholder 2"/>
          <p:cNvSpPr>
            <a:spLocks noGrp="1"/>
          </p:cNvSpPr>
          <p:nvPr>
            <p:ph idx="1"/>
          </p:nvPr>
        </p:nvSpPr>
        <p:spPr>
          <a:xfrm>
            <a:off x="457200" y="1570039"/>
            <a:ext cx="8229600" cy="4525963"/>
          </a:xfrm>
        </p:spPr>
        <p:txBody>
          <a:bodyPr>
            <a:normAutofit fontScale="25000" lnSpcReduction="20000"/>
          </a:bodyPr>
          <a:lstStyle/>
          <a:p>
            <a:pPr>
              <a:lnSpc>
                <a:spcPct val="120000"/>
              </a:lnSpc>
              <a:buNone/>
            </a:pPr>
            <a:r>
              <a:rPr lang="en-CA" sz="5000" b="0" dirty="0" smtClean="0"/>
              <a:t>	</a:t>
            </a:r>
            <a:r>
              <a:rPr lang="en-CA" sz="8000" b="0" dirty="0" smtClean="0"/>
              <a:t>“What I learned from observing children in homes after our many months of observing them in centers was that homes provide a unique physical setting where children learn in a very immediate and practical way how the world works. I also learned that the logic of homes has a different twist. The daily lesson plan for a home is how to weave all the events, both anticipated and unexpected, into a meaningful pattern. The actual pieces may seem totally random; how the cookie dough behaves compared to mud, the Eiffel tower as a backyard building project, the neighbour dropping in to complain about her lilacs not blooming, how to keep the 18 month old out of the block play, what to have for lunch. Homes are very rich, complex environments and they offer experiences that help children develop emotional intelligence, creative problem solving, and hopefully, a sense of humour about life’s unpredictability”</a:t>
            </a:r>
          </a:p>
          <a:p>
            <a:pPr>
              <a:lnSpc>
                <a:spcPct val="80000"/>
              </a:lnSpc>
              <a:buNone/>
            </a:pPr>
            <a:r>
              <a:rPr lang="en-CA" sz="7200" b="0" dirty="0" smtClean="0"/>
              <a:t>                                           				 Sue Williamson (NAFCC President)  </a:t>
            </a:r>
          </a:p>
          <a:p>
            <a:endParaRPr lang="en-US" sz="7200"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Skills Needed to be a Home Visitor</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CA" b="0" dirty="0" smtClean="0"/>
              <a:t>Interpersonal skills to work with adults</a:t>
            </a:r>
          </a:p>
          <a:p>
            <a:pPr>
              <a:lnSpc>
                <a:spcPct val="80000"/>
              </a:lnSpc>
            </a:pPr>
            <a:r>
              <a:rPr lang="en-CA" b="0" dirty="0" smtClean="0"/>
              <a:t>Training skills to deliver workshops and on-site training for providers</a:t>
            </a:r>
          </a:p>
          <a:p>
            <a:pPr>
              <a:lnSpc>
                <a:spcPct val="80000"/>
              </a:lnSpc>
            </a:pPr>
            <a:r>
              <a:rPr lang="en-CA" b="0" dirty="0" smtClean="0"/>
              <a:t>Skills to undertake home visits</a:t>
            </a:r>
          </a:p>
          <a:p>
            <a:pPr>
              <a:lnSpc>
                <a:spcPct val="80000"/>
              </a:lnSpc>
            </a:pPr>
            <a:r>
              <a:rPr lang="en-CA" b="0" dirty="0" smtClean="0"/>
              <a:t>Managing a caseload-comparable to operating a centre</a:t>
            </a:r>
          </a:p>
          <a:p>
            <a:pPr>
              <a:lnSpc>
                <a:spcPct val="80000"/>
              </a:lnSpc>
            </a:pPr>
            <a:r>
              <a:rPr lang="en-CA" b="0" dirty="0" smtClean="0"/>
              <a:t>Supervisory skills – coaching providers</a:t>
            </a:r>
          </a:p>
          <a:p>
            <a:pPr>
              <a:lnSpc>
                <a:spcPct val="80000"/>
              </a:lnSpc>
            </a:pPr>
            <a:r>
              <a:rPr lang="en-CA" b="0" dirty="0" smtClean="0"/>
              <a:t>Precise, clear , and objective recording skills</a:t>
            </a:r>
          </a:p>
          <a:p>
            <a:pPr>
              <a:lnSpc>
                <a:spcPct val="80000"/>
              </a:lnSpc>
            </a:pPr>
            <a:r>
              <a:rPr lang="en-CA" b="0" dirty="0" smtClean="0"/>
              <a:t>Techniques for interviewing (home openings, parent meetings)</a:t>
            </a:r>
          </a:p>
          <a:p>
            <a:pPr>
              <a:lnSpc>
                <a:spcPct val="80000"/>
              </a:lnSpc>
            </a:pPr>
            <a:r>
              <a:rPr lang="en-CA" b="0" dirty="0" smtClean="0"/>
              <a:t>Conflict resolution</a:t>
            </a:r>
          </a:p>
          <a:p>
            <a:pPr>
              <a:lnSpc>
                <a:spcPct val="80000"/>
              </a:lnSpc>
            </a:pPr>
            <a:r>
              <a:rPr lang="en-CA" b="0" dirty="0" smtClean="0"/>
              <a:t>Ethics training</a:t>
            </a:r>
          </a:p>
          <a:p>
            <a:pPr>
              <a:lnSpc>
                <a:spcPct val="80000"/>
              </a:lnSpc>
            </a:pPr>
            <a:r>
              <a:rPr lang="en-CA" b="0" dirty="0" smtClean="0"/>
              <a:t>Knowledge of community resources and working with community partners</a:t>
            </a:r>
          </a:p>
          <a:p>
            <a:pPr>
              <a:lnSpc>
                <a:spcPct val="80000"/>
              </a:lnSpc>
            </a:pPr>
            <a:r>
              <a:rPr lang="en-CA" b="0" dirty="0" smtClean="0"/>
              <a:t>Cross-cultural competency  </a:t>
            </a:r>
          </a:p>
          <a:p>
            <a:endParaRPr lang="en-US"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Training for Child Care Providers</a:t>
            </a:r>
            <a:endParaRPr lang="en-US" dirty="0"/>
          </a:p>
        </p:txBody>
      </p:sp>
      <p:sp>
        <p:nvSpPr>
          <p:cNvPr id="3" name="Content Placeholder 2"/>
          <p:cNvSpPr>
            <a:spLocks noGrp="1"/>
          </p:cNvSpPr>
          <p:nvPr>
            <p:ph idx="1"/>
          </p:nvPr>
        </p:nvSpPr>
        <p:spPr/>
        <p:txBody>
          <a:bodyPr>
            <a:normAutofit/>
          </a:bodyPr>
          <a:lstStyle/>
          <a:p>
            <a:pPr>
              <a:lnSpc>
                <a:spcPct val="80000"/>
              </a:lnSpc>
            </a:pPr>
            <a:r>
              <a:rPr lang="en-CA" b="0" dirty="0" smtClean="0"/>
              <a:t>Agencies provide on-site training, workshops, basic training</a:t>
            </a:r>
          </a:p>
          <a:p>
            <a:pPr>
              <a:lnSpc>
                <a:spcPct val="80000"/>
              </a:lnSpc>
            </a:pPr>
            <a:r>
              <a:rPr lang="en-CA" b="0" dirty="0" smtClean="0"/>
              <a:t>Now training will be based on the principles of the ELECT curriculum framework</a:t>
            </a:r>
          </a:p>
          <a:p>
            <a:pPr>
              <a:lnSpc>
                <a:spcPct val="80000"/>
              </a:lnSpc>
            </a:pPr>
            <a:r>
              <a:rPr lang="en-CA" b="0" dirty="0" smtClean="0"/>
              <a:t>National Family Child Care training program outlines  core competencies for providers</a:t>
            </a:r>
          </a:p>
          <a:p>
            <a:pPr>
              <a:lnSpc>
                <a:spcPct val="80000"/>
              </a:lnSpc>
            </a:pPr>
            <a:r>
              <a:rPr lang="en-CA" b="0" dirty="0" smtClean="0"/>
              <a:t>OS for ECEs and OS for Administrators also contain skills, abilities and core knowledge which can act as a guide for training</a:t>
            </a:r>
          </a:p>
          <a:p>
            <a:pPr>
              <a:lnSpc>
                <a:spcPct val="80000"/>
              </a:lnSpc>
            </a:pPr>
            <a:r>
              <a:rPr lang="en-CA" b="0" dirty="0" smtClean="0"/>
              <a:t>Recognizing providers’ experiential knowledge, education, and cultural backgrounds must be part of their training.  </a:t>
            </a:r>
          </a:p>
          <a:p>
            <a:endParaRPr lang="en-US"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can colleges support training in home child care?</a:t>
            </a:r>
            <a:endParaRPr lang="en-US" dirty="0"/>
          </a:p>
        </p:txBody>
      </p:sp>
      <p:sp>
        <p:nvSpPr>
          <p:cNvPr id="3" name="Content Placeholder 2"/>
          <p:cNvSpPr>
            <a:spLocks noGrp="1"/>
          </p:cNvSpPr>
          <p:nvPr>
            <p:ph idx="1"/>
          </p:nvPr>
        </p:nvSpPr>
        <p:spPr/>
        <p:txBody>
          <a:bodyPr>
            <a:normAutofit fontScale="92500" lnSpcReduction="20000"/>
          </a:bodyPr>
          <a:lstStyle/>
          <a:p>
            <a:pPr marL="533400" indent="-533400">
              <a:lnSpc>
                <a:spcPct val="80000"/>
              </a:lnSpc>
            </a:pPr>
            <a:endParaRPr lang="en-CA" b="0" dirty="0" smtClean="0"/>
          </a:p>
          <a:p>
            <a:pPr marL="457200" indent="-457200">
              <a:buAutoNum type="arabicPeriod"/>
            </a:pPr>
            <a:r>
              <a:rPr lang="en-US" sz="2800" b="0" dirty="0" smtClean="0"/>
              <a:t>How could colleges be involved in the provision of education and training to home visitors and providers?</a:t>
            </a:r>
          </a:p>
          <a:p>
            <a:pPr marL="457200" indent="-457200">
              <a:buAutoNum type="arabicPeriod"/>
            </a:pPr>
            <a:r>
              <a:rPr lang="en-US" sz="2800" b="0" dirty="0" smtClean="0"/>
              <a:t>What level of training is needed for home visitors and providers that aligns with the reality of the work? </a:t>
            </a:r>
          </a:p>
          <a:p>
            <a:pPr marL="457200" indent="-457200">
              <a:buAutoNum type="arabicPeriod"/>
            </a:pPr>
            <a:r>
              <a:rPr lang="en-US" sz="2800" b="0" dirty="0" smtClean="0"/>
              <a:t>Is the current ECE training appropriate for home child care providers? Why or why not?</a:t>
            </a:r>
          </a:p>
          <a:p>
            <a:pPr marL="457200" indent="-457200">
              <a:buAutoNum type="arabicPeriod"/>
            </a:pPr>
            <a:r>
              <a:rPr lang="en-US" sz="2800" b="0" dirty="0" smtClean="0"/>
              <a:t>How do we facilitate training so that providers will and seek further education and stay in the regulated system?</a:t>
            </a:r>
            <a:endParaRPr lang="en-US" sz="2800" b="0"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
        <p:nvSpPr>
          <p:cNvPr id="5" name="Rectangle 4"/>
          <p:cNvSpPr/>
          <p:nvPr/>
        </p:nvSpPr>
        <p:spPr>
          <a:xfrm>
            <a:off x="2286000" y="2136339"/>
            <a:ext cx="4572000" cy="954107"/>
          </a:xfrm>
          <a:prstGeom prst="rect">
            <a:avLst/>
          </a:prstGeom>
        </p:spPr>
        <p:txBody>
          <a:bodyPr>
            <a:spAutoFit/>
          </a:bodyPr>
          <a:lstStyle/>
          <a:p>
            <a:endParaRPr lang="en-CA" sz="2800" dirty="0" smtClean="0"/>
          </a:p>
          <a:p>
            <a:endParaRPr lang="en-CA"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Resource Needs in Family Child Care</a:t>
            </a:r>
            <a:endParaRPr lang="en-US" dirty="0"/>
          </a:p>
        </p:txBody>
      </p:sp>
      <p:sp>
        <p:nvSpPr>
          <p:cNvPr id="3" name="Content Placeholder 2"/>
          <p:cNvSpPr>
            <a:spLocks noGrp="1"/>
          </p:cNvSpPr>
          <p:nvPr>
            <p:ph idx="1"/>
          </p:nvPr>
        </p:nvSpPr>
        <p:spPr/>
        <p:txBody>
          <a:bodyPr>
            <a:normAutofit lnSpcReduction="10000"/>
          </a:bodyPr>
          <a:lstStyle/>
          <a:p>
            <a:r>
              <a:rPr lang="en-CA" b="0" dirty="0" smtClean="0"/>
              <a:t>Managers of agencies may not have the skills to address HR needs of home visitors and providers effectively. </a:t>
            </a:r>
          </a:p>
          <a:p>
            <a:r>
              <a:rPr lang="en-CA" b="0" dirty="0" smtClean="0"/>
              <a:t>OS for Administrators excellent starting point</a:t>
            </a:r>
          </a:p>
          <a:p>
            <a:r>
              <a:rPr lang="en-CA" b="0" dirty="0" smtClean="0"/>
              <a:t>SC “How to” guide makes it possible for the development of HR tools such as job descriptions, performance evaluations</a:t>
            </a:r>
          </a:p>
          <a:p>
            <a:r>
              <a:rPr lang="en-CA" b="0" dirty="0" smtClean="0"/>
              <a:t>Smaller agencies may not have an HR manual: policies and practices</a:t>
            </a:r>
          </a:p>
          <a:p>
            <a:r>
              <a:rPr lang="en-CA" b="0" dirty="0" smtClean="0"/>
              <a:t>Professional development opportunities for home visitors</a:t>
            </a:r>
          </a:p>
          <a:p>
            <a:r>
              <a:rPr lang="en-CA" b="0" dirty="0" smtClean="0"/>
              <a:t>Providers – no standardized required training, no professional recognition </a:t>
            </a:r>
            <a:endParaRPr lang="en-US" dirty="0"/>
          </a:p>
        </p:txBody>
      </p:sp>
      <p:sp>
        <p:nvSpPr>
          <p:cNvPr id="4" name="Footer Placeholder 3"/>
          <p:cNvSpPr>
            <a:spLocks noGrp="1"/>
          </p:cNvSpPr>
          <p:nvPr>
            <p:ph type="ftr" sz="quarter" idx="10"/>
          </p:nvPr>
        </p:nvSpPr>
        <p:spPr/>
        <p:txBody>
          <a:bodyPr/>
          <a:lstStyle/>
          <a:p>
            <a:r>
              <a:rPr lang="en-US" smtClean="0"/>
              <a:t>1. CCHRSC: An overview</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13"/>
          <p:cNvSpPr>
            <a:spLocks noGrp="1"/>
          </p:cNvSpPr>
          <p:nvPr>
            <p:ph type="ftr" sz="quarter" idx="10"/>
          </p:nvPr>
        </p:nvSpPr>
        <p:spPr/>
        <p:txBody>
          <a:bodyPr/>
          <a:lstStyle>
            <a:lvl1pPr>
              <a:defRPr sz="700" kern="0" cap="all" spc="330" baseline="0"/>
            </a:lvl1pPr>
          </a:lstStyle>
          <a:p>
            <a:r>
              <a:rPr lang="en-US" dirty="0" smtClean="0"/>
              <a:t>2. Our Projects</a:t>
            </a:r>
            <a:endParaRPr lang="en-US" dirty="0"/>
          </a:p>
        </p:txBody>
      </p:sp>
      <p:sp>
        <p:nvSpPr>
          <p:cNvPr id="2" name="Title 1"/>
          <p:cNvSpPr>
            <a:spLocks noGrp="1"/>
          </p:cNvSpPr>
          <p:nvPr>
            <p:ph type="title" idx="4294967295"/>
          </p:nvPr>
        </p:nvSpPr>
        <p:spPr>
          <a:xfrm>
            <a:off x="0" y="685800"/>
            <a:ext cx="8229600" cy="884238"/>
          </a:xfrm>
        </p:spPr>
        <p:txBody>
          <a:bodyPr>
            <a:normAutofit fontScale="90000"/>
          </a:bodyPr>
          <a:lstStyle/>
          <a:p>
            <a:r>
              <a:rPr lang="en-CA" dirty="0" smtClean="0"/>
              <a:t>Next Steps</a:t>
            </a:r>
            <a:br>
              <a:rPr lang="en-CA" dirty="0" smtClean="0"/>
            </a:br>
            <a:endParaRPr lang="en-US" dirty="0"/>
          </a:p>
        </p:txBody>
      </p:sp>
      <p:sp>
        <p:nvSpPr>
          <p:cNvPr id="3" name="Content Placeholder 2"/>
          <p:cNvSpPr>
            <a:spLocks noGrp="1"/>
          </p:cNvSpPr>
          <p:nvPr>
            <p:ph idx="4294967295"/>
          </p:nvPr>
        </p:nvSpPr>
        <p:spPr>
          <a:xfrm>
            <a:off x="0" y="1219200"/>
            <a:ext cx="8915400" cy="4525963"/>
          </a:xfrm>
        </p:spPr>
        <p:txBody>
          <a:bodyPr/>
          <a:lstStyle/>
          <a:p>
            <a:r>
              <a:rPr lang="en-CA" b="0" dirty="0" smtClean="0"/>
              <a:t>Bring FCC training issues to college advisory committees</a:t>
            </a:r>
          </a:p>
          <a:p>
            <a:r>
              <a:rPr lang="en-CA" b="0" dirty="0" smtClean="0"/>
              <a:t>Advocate for standardized and required education for  providers</a:t>
            </a:r>
          </a:p>
          <a:p>
            <a:r>
              <a:rPr lang="en-CA" b="0" dirty="0" smtClean="0"/>
              <a:t>Recognize the gifts of knowledge that providers bring to the field in a meaningful and interactive way</a:t>
            </a:r>
          </a:p>
          <a:p>
            <a:r>
              <a:rPr lang="en-CA" b="0" dirty="0" smtClean="0"/>
              <a:t>Come to the HCCAO conference next year in Ottawa to continue the conversation   </a:t>
            </a:r>
          </a:p>
          <a:p>
            <a:endParaRPr lang="en-US" dirty="0" smtClean="0"/>
          </a:p>
        </p:txBody>
      </p:sp>
      <p:pic>
        <p:nvPicPr>
          <p:cNvPr id="6" name="Picture 5" descr="Claudio1.jpg"/>
          <p:cNvPicPr>
            <a:picLocks noChangeAspect="1"/>
          </p:cNvPicPr>
          <p:nvPr/>
        </p:nvPicPr>
        <p:blipFill>
          <a:blip r:embed="rId3"/>
          <a:srcRect l="24901" t="25556" r="18209" b="36666"/>
          <a:stretch>
            <a:fillRect/>
          </a:stretch>
        </p:blipFill>
        <p:spPr>
          <a:xfrm>
            <a:off x="0" y="4572001"/>
            <a:ext cx="2286000" cy="2285999"/>
          </a:xfrm>
          <a:prstGeom prst="rect">
            <a:avLst/>
          </a:prstGeom>
        </p:spPr>
      </p:pic>
      <p:pic>
        <p:nvPicPr>
          <p:cNvPr id="7" name="Picture 6" descr="Claudio6.jpg"/>
          <p:cNvPicPr>
            <a:picLocks noChangeAspect="1"/>
          </p:cNvPicPr>
          <p:nvPr/>
        </p:nvPicPr>
        <p:blipFill>
          <a:blip r:embed="rId4"/>
          <a:srcRect l="10000" t="21111" r="29259" b="33333"/>
          <a:stretch>
            <a:fillRect/>
          </a:stretch>
        </p:blipFill>
        <p:spPr>
          <a:xfrm>
            <a:off x="2286000" y="4572001"/>
            <a:ext cx="2286000" cy="2285999"/>
          </a:xfrm>
          <a:prstGeom prst="rect">
            <a:avLst/>
          </a:prstGeom>
        </p:spPr>
      </p:pic>
      <p:pic>
        <p:nvPicPr>
          <p:cNvPr id="8" name="Picture 7" descr="ECE 041.jpg"/>
          <p:cNvPicPr>
            <a:picLocks noChangeAspect="1"/>
          </p:cNvPicPr>
          <p:nvPr/>
        </p:nvPicPr>
        <p:blipFill>
          <a:blip r:embed="rId5"/>
          <a:srcRect l="19167" r="20833" b="20000"/>
          <a:stretch>
            <a:fillRect/>
          </a:stretch>
        </p:blipFill>
        <p:spPr>
          <a:xfrm>
            <a:off x="4572000" y="4571999"/>
            <a:ext cx="2286000" cy="2285999"/>
          </a:xfrm>
          <a:prstGeom prst="rect">
            <a:avLst/>
          </a:prstGeom>
        </p:spPr>
      </p:pic>
      <p:pic>
        <p:nvPicPr>
          <p:cNvPr id="10" name="Picture 9" descr="image001.jpg"/>
          <p:cNvPicPr>
            <a:picLocks noChangeAspect="1"/>
          </p:cNvPicPr>
          <p:nvPr/>
        </p:nvPicPr>
        <p:blipFill>
          <a:blip r:embed="rId6"/>
          <a:srcRect l="30693" r="23518" b="31225"/>
          <a:stretch>
            <a:fillRect/>
          </a:stretch>
        </p:blipFill>
        <p:spPr>
          <a:xfrm>
            <a:off x="6858000" y="4571998"/>
            <a:ext cx="2286000" cy="228600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age003.jpg"/>
          <p:cNvPicPr>
            <a:picLocks noChangeAspect="1"/>
          </p:cNvPicPr>
          <p:nvPr/>
        </p:nvPicPr>
        <p:blipFill>
          <a:blip r:embed="rId3"/>
          <a:srcRect l="2141" r="3808"/>
          <a:stretch>
            <a:fillRect/>
          </a:stretch>
        </p:blipFill>
        <p:spPr>
          <a:xfrm>
            <a:off x="0" y="385074"/>
            <a:ext cx="9144000" cy="6472925"/>
          </a:xfrm>
          <a:prstGeom prst="rect">
            <a:avLst/>
          </a:prstGeom>
        </p:spPr>
      </p:pic>
      <p:sp>
        <p:nvSpPr>
          <p:cNvPr id="4" name="Footer Placeholder 13"/>
          <p:cNvSpPr>
            <a:spLocks noGrp="1"/>
          </p:cNvSpPr>
          <p:nvPr>
            <p:ph type="ftr" sz="quarter" idx="10"/>
          </p:nvPr>
        </p:nvSpPr>
        <p:spPr/>
        <p:txBody>
          <a:bodyPr/>
          <a:lstStyle>
            <a:lvl1pPr>
              <a:defRPr sz="700" kern="0" cap="all" spc="330" baseline="0"/>
            </a:lvl1pPr>
          </a:lstStyle>
          <a:p>
            <a:r>
              <a:rPr lang="en-US" dirty="0" smtClean="0">
                <a:solidFill>
                  <a:schemeClr val="bg1"/>
                </a:solidFill>
              </a:rPr>
              <a:t>2. Our Projects</a:t>
            </a:r>
            <a:endParaRPr lang="en-US" dirty="0">
              <a:solidFill>
                <a:schemeClr val="bg1"/>
              </a:solidFill>
            </a:endParaRPr>
          </a:p>
        </p:txBody>
      </p:sp>
      <p:sp>
        <p:nvSpPr>
          <p:cNvPr id="7" name="Title 1"/>
          <p:cNvSpPr txBox="1">
            <a:spLocks/>
          </p:cNvSpPr>
          <p:nvPr/>
        </p:nvSpPr>
        <p:spPr>
          <a:xfrm>
            <a:off x="457200" y="685801"/>
            <a:ext cx="8229600" cy="884238"/>
          </a:xfrm>
          <a:prstGeom prst="rect">
            <a:avLst/>
          </a:prstGeom>
          <a:effectLst>
            <a:outerShdw blurRad="63500" dist="50800" dir="2700000">
              <a:srgbClr val="000000"/>
            </a:outerShdw>
          </a:effectLst>
        </p:spPr>
        <p:txBody>
          <a:bodyPr vert="horz" lIns="0" tIns="45720" rIns="0" bIns="45720" rtlCol="0" anchor="b"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bg1"/>
                </a:solidFill>
                <a:effectLst/>
                <a:uLnTx/>
                <a:uFillTx/>
                <a:latin typeface="Arial Black"/>
                <a:ea typeface="+mj-ea"/>
                <a:cs typeface="Arial Black"/>
              </a:rPr>
              <a:t> </a:t>
            </a:r>
            <a:endParaRPr kumimoji="0" lang="en-US" sz="4000" b="0" i="0" u="none" strike="noStrike" kern="1200" cap="none" spc="-100" normalizeH="0" baseline="0" noProof="0" dirty="0">
              <a:ln>
                <a:noFill/>
              </a:ln>
              <a:solidFill>
                <a:schemeClr val="bg1"/>
              </a:solidFill>
              <a:effectLst/>
              <a:uLnTx/>
              <a:uFillTx/>
              <a:latin typeface="Arial Black"/>
              <a:ea typeface="+mj-ea"/>
              <a:cs typeface="Arial Black"/>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457200" y="1752601"/>
            <a:ext cx="4953000" cy="4495800"/>
          </a:xfrm>
        </p:spPr>
        <p:txBody>
          <a:bodyPr>
            <a:normAutofit/>
          </a:bodyPr>
          <a:lstStyle/>
          <a:p>
            <a:r>
              <a:rPr lang="en-US" dirty="0" smtClean="0"/>
              <a:t>ECE Faculty PSI LinkedIn group</a:t>
            </a:r>
          </a:p>
          <a:p>
            <a:r>
              <a:rPr lang="en-US" dirty="0" smtClean="0"/>
              <a:t>CCHRSC LinkedIn group</a:t>
            </a:r>
          </a:p>
          <a:p>
            <a:r>
              <a:rPr lang="en-US" dirty="0" smtClean="0"/>
              <a:t>Sign up for our bulletin</a:t>
            </a:r>
            <a:br>
              <a:rPr lang="en-US" dirty="0" smtClean="0"/>
            </a:br>
            <a:r>
              <a:rPr lang="en-US" dirty="0" smtClean="0"/>
              <a:t>/e-bulletin</a:t>
            </a:r>
          </a:p>
          <a:p>
            <a:r>
              <a:rPr lang="en-US" dirty="0" smtClean="0"/>
              <a:t>CCHRSC: </a:t>
            </a:r>
            <a:r>
              <a:rPr lang="en-US" b="0" dirty="0" smtClean="0"/>
              <a:t>www.ccsc-cssge.ca/english/ </a:t>
            </a:r>
            <a:endParaRPr lang="en-US" dirty="0" smtClean="0"/>
          </a:p>
          <a:p>
            <a:r>
              <a:rPr lang="en-US" dirty="0" smtClean="0"/>
              <a:t>ECE Affinity Group</a:t>
            </a:r>
            <a:r>
              <a:rPr lang="en-US" b="0" dirty="0" smtClean="0"/>
              <a:t/>
            </a:r>
            <a:br>
              <a:rPr lang="en-US" b="0" dirty="0" smtClean="0"/>
            </a:br>
            <a:r>
              <a:rPr lang="en-US" b="0" dirty="0" smtClean="0"/>
              <a:t>www.accc.ca/networking </a:t>
            </a:r>
          </a:p>
          <a:p>
            <a:endParaRPr lang="en-US" b="0" dirty="0"/>
          </a:p>
        </p:txBody>
      </p:sp>
      <p:sp>
        <p:nvSpPr>
          <p:cNvPr id="2" name="Title 1"/>
          <p:cNvSpPr>
            <a:spLocks noGrp="1"/>
          </p:cNvSpPr>
          <p:nvPr>
            <p:ph type="title"/>
          </p:nvPr>
        </p:nvSpPr>
        <p:spPr/>
        <p:txBody>
          <a:bodyPr/>
          <a:lstStyle/>
          <a:p>
            <a:r>
              <a:rPr lang="en-US" dirty="0" smtClean="0"/>
              <a:t>How to get involved</a:t>
            </a:r>
            <a:endParaRPr lang="en-US" dirty="0"/>
          </a:p>
        </p:txBody>
      </p:sp>
      <p:sp>
        <p:nvSpPr>
          <p:cNvPr id="4" name="Footer Placeholder 3"/>
          <p:cNvSpPr>
            <a:spLocks noGrp="1"/>
          </p:cNvSpPr>
          <p:nvPr>
            <p:ph type="ftr" sz="quarter" idx="15"/>
          </p:nvPr>
        </p:nvSpPr>
        <p:spPr/>
        <p:txBody>
          <a:bodyPr/>
          <a:lstStyle/>
          <a:p>
            <a:r>
              <a:rPr lang="en-US" smtClean="0"/>
              <a:t>4. Moving Forward</a:t>
            </a:r>
            <a:endParaRPr lang="en-US" dirty="0"/>
          </a:p>
        </p:txBody>
      </p:sp>
      <p:pic>
        <p:nvPicPr>
          <p:cNvPr id="5" name="Picture 4" descr="BULLETIN.png"/>
          <p:cNvPicPr>
            <a:picLocks noChangeAspect="1"/>
          </p:cNvPicPr>
          <p:nvPr/>
        </p:nvPicPr>
        <p:blipFill>
          <a:blip r:embed="rId3"/>
          <a:stretch>
            <a:fillRect/>
          </a:stretch>
        </p:blipFill>
        <p:spPr>
          <a:xfrm>
            <a:off x="5715000" y="2819400"/>
            <a:ext cx="2325624" cy="3007272"/>
          </a:xfrm>
          <a:prstGeom prst="rect">
            <a:avLst/>
          </a:prstGeom>
          <a:effectLst>
            <a:outerShdw blurRad="152400" dist="114300" dir="2700000">
              <a:srgbClr val="000000">
                <a:alpha val="43000"/>
              </a:srgbClr>
            </a:outerShdw>
          </a:effectLst>
        </p:spPr>
      </p:pic>
      <p:pic>
        <p:nvPicPr>
          <p:cNvPr id="6" name="Picture 5" descr="LinkedIn_WebLogo_LowResExample2.jpg"/>
          <p:cNvPicPr>
            <a:picLocks noChangeAspect="1"/>
          </p:cNvPicPr>
          <p:nvPr/>
        </p:nvPicPr>
        <p:blipFill>
          <a:blip r:embed="rId4"/>
          <a:stretch>
            <a:fillRect/>
          </a:stretch>
        </p:blipFill>
        <p:spPr>
          <a:xfrm>
            <a:off x="5838608" y="1981200"/>
            <a:ext cx="2202016" cy="546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ardrop 4"/>
          <p:cNvSpPr/>
          <p:nvPr/>
        </p:nvSpPr>
        <p:spPr>
          <a:xfrm>
            <a:off x="5715000" y="1295400"/>
            <a:ext cx="1905000" cy="1905000"/>
          </a:xfrm>
          <a:prstGeom prst="teardrop">
            <a:avLst/>
          </a:prstGeom>
          <a:gradFill rotWithShape="0">
            <a:gsLst>
              <a:gs pos="0">
                <a:schemeClr val="accent2">
                  <a:lumMod val="75000"/>
                </a:schemeClr>
              </a:gs>
              <a:gs pos="100000">
                <a:schemeClr val="accent2">
                  <a:lumMod val="60000"/>
                  <a:lumOff val="40000"/>
                </a:schemeClr>
              </a:gs>
            </a:gsLst>
            <a:lin ang="3240000" scaled="0"/>
          </a:gradFill>
          <a:effectLst>
            <a:outerShdw blurRad="116205" dist="99187" dir="15000000" rotWithShape="0">
              <a:srgbClr val="000000">
                <a:alpha val="35000"/>
              </a:srgbClr>
            </a:outerShdw>
          </a:effectLst>
          <a:scene3d>
            <a:camera prst="orthographicFront">
              <a:rot lat="0" lon="0" rev="10799999"/>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flatTx/>
          </a:bodyPr>
          <a:lstStyle/>
          <a:p>
            <a:pPr algn="ctr"/>
            <a:r>
              <a:rPr lang="en-US" sz="1400" dirty="0" smtClean="0">
                <a:cs typeface="Arial Black"/>
              </a:rPr>
              <a:t>RESEARCH</a:t>
            </a:r>
          </a:p>
        </p:txBody>
      </p:sp>
      <p:sp>
        <p:nvSpPr>
          <p:cNvPr id="6" name="Teardrop 5"/>
          <p:cNvSpPr/>
          <p:nvPr/>
        </p:nvSpPr>
        <p:spPr>
          <a:xfrm>
            <a:off x="5715000" y="3429000"/>
            <a:ext cx="1905000" cy="1905000"/>
          </a:xfrm>
          <a:prstGeom prst="teardrop">
            <a:avLst/>
          </a:prstGeom>
          <a:gradFill rotWithShape="0">
            <a:gsLst>
              <a:gs pos="0">
                <a:schemeClr val="accent2">
                  <a:lumMod val="75000"/>
                </a:schemeClr>
              </a:gs>
              <a:gs pos="100000">
                <a:schemeClr val="accent2">
                  <a:lumMod val="60000"/>
                  <a:lumOff val="40000"/>
                </a:schemeClr>
              </a:gs>
            </a:gsLst>
            <a:lin ang="240000" scaled="0"/>
          </a:gradFill>
          <a:effectLst>
            <a:outerShdw blurRad="116205" dist="99187" dir="9060000" rotWithShape="0">
              <a:srgbClr val="000000">
                <a:alpha val="35000"/>
              </a:srgbClr>
            </a:outerShdw>
          </a:effectLst>
          <a:scene3d>
            <a:camera prst="orthographicFront">
              <a:rot lat="0" lon="0" rev="540000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normAutofit/>
            <a:flatTx/>
          </a:bodyPr>
          <a:lstStyle/>
          <a:p>
            <a:pPr algn="ctr"/>
            <a:r>
              <a:rPr lang="en-US" sz="1400" dirty="0" smtClean="0">
                <a:cs typeface="Arial Black"/>
              </a:rPr>
              <a:t>STRATEGIES</a:t>
            </a:r>
            <a:endParaRPr lang="en-US" sz="1400" dirty="0">
              <a:cs typeface="Arial Black"/>
            </a:endParaRPr>
          </a:p>
        </p:txBody>
      </p:sp>
      <p:sp>
        <p:nvSpPr>
          <p:cNvPr id="7" name="Teardrop 6"/>
          <p:cNvSpPr/>
          <p:nvPr/>
        </p:nvSpPr>
        <p:spPr>
          <a:xfrm>
            <a:off x="1600200" y="1295400"/>
            <a:ext cx="1905000" cy="1905000"/>
          </a:xfrm>
          <a:prstGeom prst="teardrop">
            <a:avLst/>
          </a:prstGeom>
          <a:gradFill rotWithShape="0">
            <a:gsLst>
              <a:gs pos="0">
                <a:schemeClr val="accent2">
                  <a:lumMod val="75000"/>
                </a:schemeClr>
              </a:gs>
              <a:gs pos="100000">
                <a:schemeClr val="accent2">
                  <a:lumMod val="60000"/>
                  <a:lumOff val="40000"/>
                </a:schemeClr>
              </a:gs>
            </a:gsLst>
            <a:lin ang="10380000" scaled="0"/>
          </a:gradFill>
          <a:effectLst>
            <a:outerShdw blurRad="116205" dist="99187" dir="20220000" rotWithShape="0">
              <a:srgbClr val="000000">
                <a:alpha val="35000"/>
              </a:srgbClr>
            </a:outerShdw>
          </a:effectLst>
          <a:scene3d>
            <a:camera prst="orthographicFront">
              <a:rot lat="0" lon="0" rev="1620000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flatTx/>
          </a:bodyPr>
          <a:lstStyle/>
          <a:p>
            <a:pPr algn="ctr"/>
            <a:r>
              <a:rPr lang="en-US" sz="1400" dirty="0" smtClean="0">
                <a:cs typeface="Arial Black"/>
              </a:rPr>
              <a:t>RESOURCES</a:t>
            </a:r>
          </a:p>
        </p:txBody>
      </p:sp>
      <p:sp>
        <p:nvSpPr>
          <p:cNvPr id="8" name="Teardrop 7"/>
          <p:cNvSpPr/>
          <p:nvPr/>
        </p:nvSpPr>
        <p:spPr>
          <a:xfrm>
            <a:off x="1600200" y="3429000"/>
            <a:ext cx="1905000" cy="1905000"/>
          </a:xfrm>
          <a:prstGeom prst="teardrop">
            <a:avLst/>
          </a:prstGeom>
          <a:gradFill>
            <a:gsLst>
              <a:gs pos="0">
                <a:schemeClr val="accent2">
                  <a:lumMod val="75000"/>
                </a:schemeClr>
              </a:gs>
              <a:gs pos="100000">
                <a:schemeClr val="accent2">
                  <a:lumMod val="60000"/>
                  <a:lumOff val="40000"/>
                </a:schemeClr>
              </a:gs>
            </a:gsLst>
          </a:gradFill>
          <a:effectLst>
            <a:outerShdw blurRad="116205" dist="99187" dir="378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normAutofit/>
            <a:flatTx/>
          </a:bodyPr>
          <a:lstStyle/>
          <a:p>
            <a:pPr algn="ctr"/>
            <a:r>
              <a:rPr lang="en-US" sz="1400" dirty="0" smtClean="0">
                <a:cs typeface="Arial Black"/>
              </a:rPr>
              <a:t>COLLECTIVE APPROACH</a:t>
            </a:r>
            <a:endParaRPr lang="en-US" sz="1400" dirty="0">
              <a:cs typeface="Arial Black"/>
            </a:endParaRPr>
          </a:p>
        </p:txBody>
      </p:sp>
      <p:sp>
        <p:nvSpPr>
          <p:cNvPr id="9" name="Oval 8"/>
          <p:cNvSpPr/>
          <p:nvPr/>
        </p:nvSpPr>
        <p:spPr>
          <a:xfrm>
            <a:off x="3123141" y="1905000"/>
            <a:ext cx="2897717" cy="2819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2000" b="1" cap="all" spc="-30" dirty="0" smtClean="0">
                <a:solidFill>
                  <a:schemeClr val="bg1"/>
                </a:solidFill>
                <a:latin typeface="Arial Black"/>
                <a:ea typeface="+mj-ea"/>
                <a:cs typeface="Arial Black"/>
              </a:rPr>
              <a:t>Addresses human Resources issues through:</a:t>
            </a:r>
          </a:p>
          <a:p>
            <a:pPr algn="ctr"/>
            <a:endParaRPr lang="en-US" sz="2000" dirty="0">
              <a:effectLst>
                <a:outerShdw blurRad="50800" dist="38100" dir="2700000">
                  <a:srgbClr val="000000">
                    <a:alpha val="43000"/>
                  </a:srgbClr>
                </a:outerShdw>
              </a:effectLst>
              <a:latin typeface="Arial Black"/>
              <a:cs typeface="Arial Black"/>
            </a:endParaRPr>
          </a:p>
        </p:txBody>
      </p:sp>
      <p:sp>
        <p:nvSpPr>
          <p:cNvPr id="2" name="Title 1"/>
          <p:cNvSpPr txBox="1">
            <a:spLocks/>
          </p:cNvSpPr>
          <p:nvPr/>
        </p:nvSpPr>
        <p:spPr>
          <a:xfrm>
            <a:off x="3009900" y="723900"/>
            <a:ext cx="3124200" cy="1143000"/>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all" spc="-30" normalizeH="0" baseline="0" noProof="0" dirty="0">
              <a:ln>
                <a:noFill/>
              </a:ln>
              <a:solidFill>
                <a:schemeClr val="tx1">
                  <a:lumMod val="50000"/>
                  <a:lumOff val="50000"/>
                </a:schemeClr>
              </a:solidFill>
              <a:effectLst/>
              <a:uLnTx/>
              <a:uFillTx/>
              <a:latin typeface="Arial Black"/>
              <a:ea typeface="+mj-ea"/>
              <a:cs typeface="Arial Black"/>
            </a:endParaRPr>
          </a:p>
        </p:txBody>
      </p:sp>
      <p:sp>
        <p:nvSpPr>
          <p:cNvPr id="10" name="Footer Placeholder 13"/>
          <p:cNvSpPr>
            <a:spLocks noGrp="1"/>
          </p:cNvSpPr>
          <p:nvPr>
            <p:ph type="ftr" sz="quarter" idx="10"/>
          </p:nvPr>
        </p:nvSpPr>
        <p:spPr/>
        <p:txBody>
          <a:bodyPr/>
          <a:lstStyle>
            <a:lvl1pPr>
              <a:defRPr sz="700" kern="0" cap="all" spc="330" baseline="0"/>
            </a:lvl1pPr>
          </a:lstStyle>
          <a:p>
            <a:r>
              <a:rPr lang="en-US" smtClean="0"/>
              <a:t>1. CCHRSC: An overview</a:t>
            </a:r>
            <a:endParaRPr lang="en-US" dirty="0"/>
          </a:p>
        </p:txBody>
      </p:sp>
      <p:sp>
        <p:nvSpPr>
          <p:cNvPr id="13" name="Title 1"/>
          <p:cNvSpPr txBox="1">
            <a:spLocks/>
          </p:cNvSpPr>
          <p:nvPr/>
        </p:nvSpPr>
        <p:spPr>
          <a:xfrm>
            <a:off x="3695700" y="1295400"/>
            <a:ext cx="1752600" cy="381000"/>
          </a:xfrm>
          <a:prstGeom prst="rect">
            <a:avLst/>
          </a:prstGeom>
        </p:spPr>
        <p:txBody>
          <a:bodyPr vert="horz" lIns="91440" tIns="45720" rIns="91440" bIns="45720" rtlCol="0" anchor="t">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30" normalizeH="0" baseline="0" noProof="0" dirty="0" smtClean="0">
                <a:ln>
                  <a:noFill/>
                </a:ln>
                <a:solidFill>
                  <a:schemeClr val="tx1">
                    <a:lumMod val="50000"/>
                    <a:lumOff val="50000"/>
                  </a:schemeClr>
                </a:solidFill>
                <a:effectLst/>
                <a:uLnTx/>
                <a:uFillTx/>
                <a:latin typeface="Arial Black"/>
                <a:ea typeface="+mj-ea"/>
                <a:cs typeface="Arial Black"/>
              </a:rPr>
              <a:t>CCHRSC</a:t>
            </a:r>
            <a:endParaRPr kumimoji="0" lang="en-US" sz="2000" b="1" i="0" u="none" strike="noStrike" kern="1200" cap="all" spc="-30" normalizeH="0" baseline="0" noProof="0" dirty="0">
              <a:ln>
                <a:noFill/>
              </a:ln>
              <a:solidFill>
                <a:schemeClr val="tx1">
                  <a:lumMod val="50000"/>
                  <a:lumOff val="50000"/>
                </a:schemeClr>
              </a:solidFill>
              <a:effectLst/>
              <a:uLnTx/>
              <a:uFillTx/>
              <a:latin typeface="Arial Black"/>
              <a:ea typeface="+mj-ea"/>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ECE 063.jpg"/>
          <p:cNvPicPr>
            <a:picLocks noChangeAspect="1"/>
          </p:cNvPicPr>
          <p:nvPr/>
        </p:nvPicPr>
        <p:blipFill>
          <a:blip r:embed="rId3"/>
          <a:srcRect t="5556"/>
          <a:stretch>
            <a:fillRect/>
          </a:stretch>
        </p:blipFill>
        <p:spPr>
          <a:xfrm>
            <a:off x="0" y="381000"/>
            <a:ext cx="9144000" cy="6477000"/>
          </a:xfrm>
          <a:prstGeom prst="rect">
            <a:avLst/>
          </a:prstGeom>
          <a:effectLst>
            <a:innerShdw blurRad="101600" dist="139700" dir="16200000">
              <a:srgbClr val="000000">
                <a:alpha val="50000"/>
              </a:srgbClr>
            </a:innerShdw>
          </a:effectLst>
        </p:spPr>
      </p:pic>
      <p:sp>
        <p:nvSpPr>
          <p:cNvPr id="2" name="Title 1"/>
          <p:cNvSpPr>
            <a:spLocks noGrp="1"/>
          </p:cNvSpPr>
          <p:nvPr>
            <p:ph type="title"/>
          </p:nvPr>
        </p:nvSpPr>
        <p:spPr>
          <a:effectLst>
            <a:outerShdw blurRad="50800" dist="38100" dir="2700000">
              <a:srgbClr val="000000">
                <a:alpha val="43000"/>
              </a:srgbClr>
            </a:outerShdw>
          </a:effectLst>
        </p:spPr>
        <p:txBody>
          <a:bodyPr>
            <a:normAutofit/>
          </a:bodyPr>
          <a:lstStyle/>
          <a:p>
            <a:r>
              <a:rPr lang="en-US" sz="4000" smtClean="0">
                <a:solidFill>
                  <a:schemeClr val="bg1"/>
                </a:solidFill>
              </a:rPr>
              <a:t>Thank you…</a:t>
            </a:r>
            <a:endParaRPr lang="en-US" sz="4000" dirty="0">
              <a:solidFill>
                <a:schemeClr val="bg1"/>
              </a:solidFill>
            </a:endParaRPr>
          </a:p>
        </p:txBody>
      </p:sp>
      <p:sp>
        <p:nvSpPr>
          <p:cNvPr id="4" name="Footer Placeholder 3"/>
          <p:cNvSpPr>
            <a:spLocks noGrp="1"/>
          </p:cNvSpPr>
          <p:nvPr>
            <p:ph type="ftr" sz="quarter" idx="10"/>
          </p:nvPr>
        </p:nvSpPr>
        <p:spPr/>
        <p:txBody>
          <a:bodyPr/>
          <a:lstStyle/>
          <a:p>
            <a:r>
              <a:rPr lang="en-US" dirty="0" smtClean="0">
                <a:solidFill>
                  <a:schemeClr val="bg1">
                    <a:lumMod val="85000"/>
                  </a:schemeClr>
                </a:solidFill>
              </a:rPr>
              <a:t>4. Moving Forward</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ardrop 8"/>
          <p:cNvSpPr/>
          <p:nvPr/>
        </p:nvSpPr>
        <p:spPr>
          <a:xfrm>
            <a:off x="3676650" y="4648200"/>
            <a:ext cx="1790700" cy="1790700"/>
          </a:xfrm>
          <a:prstGeom prst="teardrop">
            <a:avLst/>
          </a:prstGeom>
          <a:gradFill rotWithShape="0">
            <a:gsLst>
              <a:gs pos="0">
                <a:schemeClr val="tx2">
                  <a:lumMod val="75000"/>
                </a:schemeClr>
              </a:gs>
              <a:gs pos="100000">
                <a:schemeClr val="tx2">
                  <a:lumMod val="60000"/>
                  <a:lumOff val="40000"/>
                </a:schemeClr>
              </a:gs>
            </a:gsLst>
            <a:lin ang="17220000" scaled="0"/>
          </a:gradFill>
          <a:effectLst>
            <a:outerShdw blurRad="116205" dist="99187" dir="6480000" rotWithShape="0">
              <a:srgbClr val="000000">
                <a:alpha val="35000"/>
              </a:srgbClr>
            </a:outerShdw>
          </a:effectLst>
          <a:scene3d>
            <a:camera prst="orthographicFront">
              <a:rot lat="0" lon="0" rev="270000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normAutofit/>
            <a:flatTx/>
          </a:bodyPr>
          <a:lstStyle/>
          <a:p>
            <a:pPr algn="ctr"/>
            <a:r>
              <a:rPr lang="en-US" sz="1400" dirty="0" smtClean="0">
                <a:cs typeface="Arial Black"/>
              </a:rPr>
              <a:t>Employers / Administrators</a:t>
            </a:r>
            <a:endParaRPr lang="en-US" sz="1400" dirty="0">
              <a:cs typeface="Arial Black"/>
            </a:endParaRPr>
          </a:p>
        </p:txBody>
      </p:sp>
      <p:sp>
        <p:nvSpPr>
          <p:cNvPr id="5" name="Teardrop 4"/>
          <p:cNvSpPr/>
          <p:nvPr/>
        </p:nvSpPr>
        <p:spPr>
          <a:xfrm>
            <a:off x="5486400" y="838200"/>
            <a:ext cx="1905000" cy="1905000"/>
          </a:xfrm>
          <a:prstGeom prst="teardrop">
            <a:avLst/>
          </a:prstGeom>
          <a:gradFill rotWithShape="0">
            <a:gsLst>
              <a:gs pos="0">
                <a:schemeClr val="tx2">
                  <a:lumMod val="75000"/>
                </a:schemeClr>
              </a:gs>
              <a:gs pos="100000">
                <a:schemeClr val="tx2">
                  <a:lumMod val="60000"/>
                  <a:lumOff val="40000"/>
                </a:schemeClr>
              </a:gs>
            </a:gsLst>
            <a:lin ang="5400000" scaled="0"/>
          </a:gradFill>
          <a:effectLst>
            <a:outerShdw blurRad="116205" dist="99187" dir="13500000" rotWithShape="0">
              <a:srgbClr val="000000">
                <a:alpha val="35000"/>
              </a:srgbClr>
            </a:outerShdw>
          </a:effectLst>
          <a:scene3d>
            <a:camera prst="orthographicFront">
              <a:rot lat="0" lon="0" rev="1050000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flatTx/>
          </a:bodyPr>
          <a:lstStyle/>
          <a:p>
            <a:pPr algn="ctr"/>
            <a:r>
              <a:rPr lang="en-US" sz="1400" dirty="0" smtClean="0">
                <a:cs typeface="Arial Black"/>
              </a:rPr>
              <a:t>Early Childhood Educators</a:t>
            </a:r>
          </a:p>
        </p:txBody>
      </p:sp>
      <p:sp>
        <p:nvSpPr>
          <p:cNvPr id="6" name="Teardrop 5"/>
          <p:cNvSpPr/>
          <p:nvPr/>
        </p:nvSpPr>
        <p:spPr>
          <a:xfrm>
            <a:off x="5867400" y="3124200"/>
            <a:ext cx="1905000" cy="1905000"/>
          </a:xfrm>
          <a:prstGeom prst="teardrop">
            <a:avLst/>
          </a:prstGeom>
          <a:gradFill rotWithShape="0">
            <a:gsLst>
              <a:gs pos="0">
                <a:schemeClr val="tx2">
                  <a:lumMod val="75000"/>
                </a:schemeClr>
              </a:gs>
              <a:gs pos="100000">
                <a:schemeClr val="tx2">
                  <a:lumMod val="60000"/>
                  <a:lumOff val="40000"/>
                </a:schemeClr>
              </a:gs>
            </a:gsLst>
            <a:lin ang="600000" scaled="0"/>
          </a:gradFill>
          <a:effectLst>
            <a:outerShdw blurRad="116205" dist="99187" dir="10800000" rotWithShape="0">
              <a:srgbClr val="000000">
                <a:alpha val="35000"/>
              </a:srgbClr>
            </a:outerShdw>
          </a:effectLst>
          <a:scene3d>
            <a:camera prst="orthographicFront">
              <a:rot lat="0" lon="0" rev="720000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normAutofit/>
            <a:flatTx/>
          </a:bodyPr>
          <a:lstStyle/>
          <a:p>
            <a:pPr algn="ctr"/>
            <a:r>
              <a:rPr lang="en-US" sz="1400" dirty="0" smtClean="0">
                <a:cs typeface="Arial Black"/>
              </a:rPr>
              <a:t>National/</a:t>
            </a:r>
            <a:br>
              <a:rPr lang="en-US" sz="1400" dirty="0" smtClean="0">
                <a:cs typeface="Arial Black"/>
              </a:rPr>
            </a:br>
            <a:r>
              <a:rPr lang="en-US" sz="1400" dirty="0" smtClean="0">
                <a:cs typeface="Arial Black"/>
              </a:rPr>
              <a:t>Provincial Child Care &amp; Labour Organizations</a:t>
            </a:r>
          </a:p>
          <a:p>
            <a:pPr algn="ctr"/>
            <a:endParaRPr lang="en-US" sz="1400" dirty="0">
              <a:cs typeface="Arial Black"/>
            </a:endParaRPr>
          </a:p>
        </p:txBody>
      </p:sp>
      <p:sp>
        <p:nvSpPr>
          <p:cNvPr id="7" name="Teardrop 6"/>
          <p:cNvSpPr/>
          <p:nvPr/>
        </p:nvSpPr>
        <p:spPr>
          <a:xfrm>
            <a:off x="1676400" y="838200"/>
            <a:ext cx="1905000" cy="1905000"/>
          </a:xfrm>
          <a:prstGeom prst="teardrop">
            <a:avLst/>
          </a:prstGeom>
          <a:gradFill rotWithShape="0">
            <a:gsLst>
              <a:gs pos="0">
                <a:schemeClr val="tx2">
                  <a:lumMod val="75000"/>
                </a:schemeClr>
              </a:gs>
              <a:gs pos="100000">
                <a:schemeClr val="tx2">
                  <a:lumMod val="60000"/>
                  <a:lumOff val="40000"/>
                </a:schemeClr>
              </a:gs>
            </a:gsLst>
            <a:lin ang="11580000" scaled="0"/>
          </a:gradFill>
          <a:effectLst>
            <a:outerShdw blurRad="116205" dist="99187" dir="20040000" rotWithShape="0">
              <a:srgbClr val="000000">
                <a:alpha val="35000"/>
              </a:srgbClr>
            </a:outerShdw>
          </a:effectLst>
          <a:scene3d>
            <a:camera prst="orthographicFront">
              <a:rot lat="0" lon="0" rev="1650000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flatTx/>
          </a:bodyPr>
          <a:lstStyle/>
          <a:p>
            <a:pPr algn="ctr"/>
            <a:r>
              <a:rPr lang="en-US" sz="1400" dirty="0" smtClean="0">
                <a:cs typeface="Arial Black"/>
              </a:rPr>
              <a:t>Government</a:t>
            </a:r>
            <a:endParaRPr lang="en-US" sz="1400" dirty="0">
              <a:cs typeface="Arial Black"/>
            </a:endParaRPr>
          </a:p>
        </p:txBody>
      </p:sp>
      <p:sp>
        <p:nvSpPr>
          <p:cNvPr id="8" name="Teardrop 7"/>
          <p:cNvSpPr/>
          <p:nvPr/>
        </p:nvSpPr>
        <p:spPr>
          <a:xfrm>
            <a:off x="1371600" y="3124200"/>
            <a:ext cx="1905000" cy="1905000"/>
          </a:xfrm>
          <a:prstGeom prst="teardrop">
            <a:avLst/>
          </a:prstGeom>
          <a:gradFill rotWithShape="0">
            <a:gsLst>
              <a:gs pos="0">
                <a:schemeClr val="tx2">
                  <a:lumMod val="75000"/>
                </a:schemeClr>
              </a:gs>
              <a:gs pos="100000">
                <a:schemeClr val="tx2">
                  <a:lumMod val="60000"/>
                  <a:lumOff val="40000"/>
                </a:schemeClr>
              </a:gs>
            </a:gsLst>
            <a:lin ang="14940000" scaled="0"/>
          </a:gradFill>
          <a:effectLst>
            <a:outerShdw blurRad="116205" dist="99187" dir="2040000" rotWithShape="0">
              <a:srgbClr val="000000">
                <a:alpha val="35000"/>
              </a:srgbClr>
            </a:outerShdw>
          </a:effectLst>
          <a:scene3d>
            <a:camera prst="orthographicFront">
              <a:rot lat="0" lon="0" rev="19799999"/>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0" rIns="0" bIns="0" rtlCol="0" anchor="ctr">
            <a:normAutofit/>
            <a:flatTx/>
          </a:bodyPr>
          <a:lstStyle/>
          <a:p>
            <a:pPr algn="ctr"/>
            <a:r>
              <a:rPr lang="en-US" sz="1400" dirty="0" smtClean="0">
                <a:cs typeface="Arial Black"/>
              </a:rPr>
              <a:t>Post-secondary</a:t>
            </a:r>
          </a:p>
          <a:p>
            <a:pPr algn="ctr"/>
            <a:endParaRPr lang="en-US" sz="1400" dirty="0">
              <a:cs typeface="Arial Black"/>
            </a:endParaRPr>
          </a:p>
        </p:txBody>
      </p:sp>
      <p:sp>
        <p:nvSpPr>
          <p:cNvPr id="10" name="Oval 9"/>
          <p:cNvSpPr/>
          <p:nvPr/>
        </p:nvSpPr>
        <p:spPr>
          <a:xfrm>
            <a:off x="3123141" y="1905000"/>
            <a:ext cx="2897717" cy="2819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effectLst>
                  <a:outerShdw blurRad="50800" dist="38100" dir="2700000">
                    <a:srgbClr val="000000">
                      <a:alpha val="43000"/>
                    </a:srgbClr>
                  </a:outerShdw>
                </a:effectLst>
                <a:latin typeface="Arial Black"/>
                <a:cs typeface="Arial Black"/>
              </a:rPr>
              <a:t>WORKS WITH:</a:t>
            </a:r>
            <a:endParaRPr lang="en-US" sz="2000" dirty="0">
              <a:effectLst>
                <a:outerShdw blurRad="50800" dist="38100" dir="2700000">
                  <a:srgbClr val="000000">
                    <a:alpha val="43000"/>
                  </a:srgbClr>
                </a:outerShdw>
              </a:effectLst>
              <a:latin typeface="Arial Black"/>
              <a:cs typeface="Arial Black"/>
            </a:endParaRPr>
          </a:p>
        </p:txBody>
      </p:sp>
      <p:sp>
        <p:nvSpPr>
          <p:cNvPr id="11" name="Footer Placeholder 13"/>
          <p:cNvSpPr>
            <a:spLocks noGrp="1"/>
          </p:cNvSpPr>
          <p:nvPr>
            <p:ph type="ftr" sz="quarter" idx="10"/>
          </p:nvPr>
        </p:nvSpPr>
        <p:spPr/>
        <p:txBody>
          <a:bodyPr/>
          <a:lstStyle>
            <a:lvl1pPr>
              <a:defRPr sz="700" kern="0" cap="all" spc="330" baseline="0"/>
            </a:lvl1pPr>
          </a:lstStyle>
          <a:p>
            <a:r>
              <a:rPr lang="en-US" smtClean="0"/>
              <a:t>1. CCHRSC: An overview</a:t>
            </a:r>
            <a:endParaRPr lang="en-US" dirty="0"/>
          </a:p>
        </p:txBody>
      </p:sp>
      <p:sp>
        <p:nvSpPr>
          <p:cNvPr id="16" name="Title 1"/>
          <p:cNvSpPr txBox="1">
            <a:spLocks/>
          </p:cNvSpPr>
          <p:nvPr/>
        </p:nvSpPr>
        <p:spPr>
          <a:xfrm>
            <a:off x="3695700" y="1295400"/>
            <a:ext cx="1752600" cy="381000"/>
          </a:xfrm>
          <a:prstGeom prst="rect">
            <a:avLst/>
          </a:prstGeom>
        </p:spPr>
        <p:txBody>
          <a:bodyPr vert="horz" lIns="91440" tIns="45720" rIns="91440" bIns="45720" rtlCol="0" anchor="t">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30" normalizeH="0" baseline="0" noProof="0" dirty="0" smtClean="0">
                <a:ln>
                  <a:noFill/>
                </a:ln>
                <a:solidFill>
                  <a:schemeClr val="tx1">
                    <a:lumMod val="50000"/>
                    <a:lumOff val="50000"/>
                  </a:schemeClr>
                </a:solidFill>
                <a:effectLst/>
                <a:uLnTx/>
                <a:uFillTx/>
                <a:latin typeface="Arial Black"/>
                <a:ea typeface="+mj-ea"/>
                <a:cs typeface="Arial Black"/>
              </a:rPr>
              <a:t>CCHRSC</a:t>
            </a:r>
            <a:endParaRPr kumimoji="0" lang="en-US" sz="2000" b="1" i="0" u="none" strike="noStrike" kern="1200" cap="all" spc="-30" normalizeH="0" baseline="0" noProof="0" dirty="0">
              <a:ln>
                <a:noFill/>
              </a:ln>
              <a:solidFill>
                <a:schemeClr val="tx1">
                  <a:lumMod val="50000"/>
                  <a:lumOff val="50000"/>
                </a:schemeClr>
              </a:solidFill>
              <a:effectLst/>
              <a:uLnTx/>
              <a:uFillTx/>
              <a:latin typeface="Arial Black"/>
              <a:ea typeface="+mj-ea"/>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ubtitle 7"/>
          <p:cNvSpPr>
            <a:spLocks noGrp="1"/>
          </p:cNvSpPr>
          <p:nvPr>
            <p:ph type="body" sz="quarter" idx="14"/>
          </p:nvPr>
        </p:nvSpPr>
        <p:spPr/>
        <p:txBody>
          <a:bodyPr/>
          <a:lstStyle/>
          <a:p>
            <a:pPr lvl="0"/>
            <a:r>
              <a:rPr lang="en-CA" b="0" dirty="0" smtClean="0"/>
              <a:t>330,000 work in t</a:t>
            </a:r>
            <a:r>
              <a:rPr lang="en-US" b="0" dirty="0" smtClean="0"/>
              <a:t>he</a:t>
            </a:r>
            <a:r>
              <a:rPr lang="en-CA" b="0" dirty="0" smtClean="0"/>
              <a:t> sector …</a:t>
            </a:r>
          </a:p>
          <a:p>
            <a:r>
              <a:rPr lang="en-CA" b="0" dirty="0" smtClean="0"/>
              <a:t>helping children develop during the crucial ‘early years’ period and enabling ...</a:t>
            </a:r>
          </a:p>
          <a:p>
            <a:pPr lvl="0"/>
            <a:r>
              <a:rPr lang="en-CA" b="0" dirty="0" smtClean="0"/>
              <a:t>working mothers to contribute $83 Billion to the economy</a:t>
            </a:r>
          </a:p>
          <a:p>
            <a:endParaRPr lang="en-US" b="0" dirty="0"/>
          </a:p>
        </p:txBody>
      </p:sp>
      <p:sp>
        <p:nvSpPr>
          <p:cNvPr id="8" name="Title 7"/>
          <p:cNvSpPr>
            <a:spLocks noGrp="1"/>
          </p:cNvSpPr>
          <p:nvPr>
            <p:ph type="title"/>
          </p:nvPr>
        </p:nvSpPr>
        <p:spPr/>
        <p:txBody>
          <a:bodyPr/>
          <a:lstStyle/>
          <a:p>
            <a:r>
              <a:rPr lang="en-US" dirty="0" smtClean="0"/>
              <a:t>CCHRSC: Benefit to Canada</a:t>
            </a:r>
            <a:endParaRPr lang="en-US" dirty="0"/>
          </a:p>
        </p:txBody>
      </p:sp>
      <p:sp>
        <p:nvSpPr>
          <p:cNvPr id="5" name="Footer Placeholder 13"/>
          <p:cNvSpPr>
            <a:spLocks noGrp="1"/>
          </p:cNvSpPr>
          <p:nvPr>
            <p:ph type="ftr" sz="quarter" idx="15"/>
          </p:nvPr>
        </p:nvSpPr>
        <p:spPr>
          <a:xfrm>
            <a:off x="0" y="457200"/>
            <a:ext cx="9144000" cy="228600"/>
          </a:xfrm>
        </p:spPr>
        <p:txBody>
          <a:bodyPr/>
          <a:lstStyle>
            <a:lvl1pPr>
              <a:defRPr sz="700" kern="0" cap="all" spc="330" baseline="0"/>
            </a:lvl1pPr>
          </a:lstStyle>
          <a:p>
            <a:r>
              <a:rPr lang="en-US" smtClean="0"/>
              <a:t>1. CCHRSC: An overview</a:t>
            </a:r>
            <a:endParaRPr lang="en-US" dirty="0"/>
          </a:p>
        </p:txBody>
      </p:sp>
      <p:pic>
        <p:nvPicPr>
          <p:cNvPr id="7" name="Picture Placeholder 6" descr="CCCF1.jpg"/>
          <p:cNvPicPr>
            <a:picLocks noGrp="1" noChangeAspect="1"/>
          </p:cNvPicPr>
          <p:nvPr>
            <p:ph type="pic" sz="quarter" idx="13"/>
          </p:nvPr>
        </p:nvPicPr>
        <p:blipFill>
          <a:blip r:embed="rId3"/>
          <a:srcRect l="5120" r="5120"/>
          <a:stretch>
            <a:fillRect/>
          </a:stretch>
        </p:blip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Mutually Beneficial Roles of the</a:t>
            </a:r>
            <a:br>
              <a:rPr lang="en-US" b="1" dirty="0" smtClean="0"/>
            </a:br>
            <a:r>
              <a:rPr lang="en-US" b="1" dirty="0" smtClean="0"/>
              <a:t>ECE and the Administrator </a:t>
            </a:r>
            <a:r>
              <a:rPr lang="en-US" dirty="0" smtClean="0">
                <a:solidFill>
                  <a:schemeClr val="bg2">
                    <a:lumMod val="50000"/>
                  </a:schemeClr>
                </a:solidFill>
              </a:rPr>
              <a:t/>
            </a:r>
            <a:br>
              <a:rPr lang="en-US" dirty="0" smtClean="0">
                <a:solidFill>
                  <a:schemeClr val="bg2">
                    <a:lumMod val="50000"/>
                  </a:schemeClr>
                </a:solidFill>
              </a:rPr>
            </a:br>
            <a:endParaRPr lang="en-US" b="1" dirty="0"/>
          </a:p>
        </p:txBody>
      </p:sp>
      <p:sp>
        <p:nvSpPr>
          <p:cNvPr id="3" name="Text Placeholder 2"/>
          <p:cNvSpPr>
            <a:spLocks noGrp="1"/>
          </p:cNvSpPr>
          <p:nvPr>
            <p:ph type="body" idx="1"/>
          </p:nvPr>
        </p:nvSpPr>
        <p:spPr/>
        <p:txBody>
          <a:bodyPr/>
          <a:lstStyle/>
          <a:p>
            <a:r>
              <a:rPr lang="en-US" dirty="0" smtClean="0"/>
              <a:t>What we have learned from the research </a:t>
            </a:r>
          </a:p>
          <a:p>
            <a:r>
              <a:rPr lang="en-US" dirty="0" smtClean="0"/>
              <a:t>Resources to examine these roles</a:t>
            </a:r>
          </a:p>
          <a:p>
            <a:r>
              <a:rPr lang="en-US" dirty="0" smtClean="0"/>
              <a:t>Recruitment and Retention</a:t>
            </a:r>
          </a:p>
          <a:p>
            <a:r>
              <a:rPr lang="en-US" dirty="0" smtClean="0"/>
              <a:t>Joanne  Morris       joanne.morris@cna.nl.ca</a:t>
            </a: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type="body" sz="quarter" idx="14"/>
          </p:nvPr>
        </p:nvSpPr>
        <p:spPr>
          <a:xfrm>
            <a:off x="457200" y="1752601"/>
            <a:ext cx="4724400" cy="4495800"/>
          </a:xfrm>
        </p:spPr>
        <p:txBody>
          <a:bodyPr>
            <a:normAutofit fontScale="92500" lnSpcReduction="10000"/>
          </a:bodyPr>
          <a:lstStyle/>
          <a:p>
            <a:r>
              <a:rPr lang="en-US" dirty="0" smtClean="0"/>
              <a:t>ECEC workforce is growing</a:t>
            </a:r>
          </a:p>
          <a:p>
            <a:pPr lvl="1"/>
            <a:r>
              <a:rPr lang="en-US" dirty="0" smtClean="0"/>
              <a:t>ECEs and assistants increased by 24.9% between 2001 and 2006</a:t>
            </a:r>
          </a:p>
          <a:p>
            <a:pPr lvl="1"/>
            <a:r>
              <a:rPr lang="en-US" dirty="0" smtClean="0"/>
              <a:t>9.5% growth in numbers of kindergarten teachers</a:t>
            </a:r>
          </a:p>
          <a:p>
            <a:pPr lvl="1"/>
            <a:r>
              <a:rPr lang="en-US" dirty="0" smtClean="0"/>
              <a:t>23.1% more teaching assistants</a:t>
            </a:r>
          </a:p>
          <a:p>
            <a:pPr lvl="1"/>
            <a:r>
              <a:rPr lang="en-US" dirty="0" smtClean="0"/>
              <a:t>24.8% decrease in babysitters, nannies &amp; parent helpers</a:t>
            </a:r>
          </a:p>
          <a:p>
            <a:pPr lvl="1"/>
            <a:r>
              <a:rPr lang="en-US" dirty="0" smtClean="0"/>
              <a:t>Despite growth, there is an annual workforce shortage of  5,000</a:t>
            </a:r>
          </a:p>
          <a:p>
            <a:pPr lvl="1">
              <a:buNone/>
            </a:pPr>
            <a:endParaRPr lang="en-US" dirty="0" smtClean="0"/>
          </a:p>
        </p:txBody>
      </p:sp>
      <p:sp>
        <p:nvSpPr>
          <p:cNvPr id="2" name="Title 1"/>
          <p:cNvSpPr>
            <a:spLocks noGrp="1"/>
          </p:cNvSpPr>
          <p:nvPr>
            <p:ph type="title"/>
          </p:nvPr>
        </p:nvSpPr>
        <p:spPr/>
        <p:txBody>
          <a:bodyPr/>
          <a:lstStyle/>
          <a:p>
            <a:r>
              <a:rPr lang="en-US" dirty="0" smtClean="0"/>
              <a:t>Research – What have we learned about our sector?</a:t>
            </a:r>
            <a:endParaRPr lang="en-US" dirty="0"/>
          </a:p>
        </p:txBody>
      </p:sp>
      <p:sp>
        <p:nvSpPr>
          <p:cNvPr id="5" name="Footer Placeholder 13"/>
          <p:cNvSpPr>
            <a:spLocks noGrp="1"/>
          </p:cNvSpPr>
          <p:nvPr>
            <p:ph type="ftr" sz="quarter" idx="15"/>
          </p:nvPr>
        </p:nvSpPr>
        <p:spPr/>
        <p:txBody>
          <a:bodyPr/>
          <a:lstStyle>
            <a:lvl1pPr>
              <a:defRPr sz="700" kern="0" cap="all" spc="330" baseline="0"/>
            </a:lvl1pPr>
          </a:lstStyle>
          <a:p>
            <a:r>
              <a:rPr lang="en-US" smtClean="0"/>
              <a:t>2. Our Projects</a:t>
            </a:r>
            <a:endParaRPr lang="en-US" dirty="0"/>
          </a:p>
        </p:txBody>
      </p:sp>
      <p:pic>
        <p:nvPicPr>
          <p:cNvPr id="6" name="Picture 5" descr="LABOUR MARKET INFORMATION RESEARCH AGENDA.png"/>
          <p:cNvPicPr>
            <a:picLocks noChangeAspect="1"/>
          </p:cNvPicPr>
          <p:nvPr/>
        </p:nvPicPr>
        <p:blipFill>
          <a:blip r:embed="rId3"/>
          <a:stretch>
            <a:fillRect/>
          </a:stretch>
        </p:blipFill>
        <p:spPr>
          <a:xfrm>
            <a:off x="5690854" y="2057401"/>
            <a:ext cx="2995946"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lnSpcReduction="10000"/>
          </a:bodyPr>
          <a:lstStyle/>
          <a:p>
            <a:r>
              <a:rPr lang="en-US" dirty="0" smtClean="0"/>
              <a:t>Includes those who work in child care </a:t>
            </a:r>
            <a:r>
              <a:rPr lang="en-US" dirty="0" err="1" smtClean="0"/>
              <a:t>centres</a:t>
            </a:r>
            <a:r>
              <a:rPr lang="en-US" dirty="0" smtClean="0"/>
              <a:t> and family child care homes</a:t>
            </a:r>
          </a:p>
          <a:p>
            <a:pPr lvl="1"/>
            <a:r>
              <a:rPr lang="en-US" dirty="0" smtClean="0"/>
              <a:t>90,185 in </a:t>
            </a:r>
            <a:r>
              <a:rPr lang="en-US" dirty="0" err="1" smtClean="0"/>
              <a:t>centres</a:t>
            </a:r>
            <a:endParaRPr lang="en-US" dirty="0" smtClean="0"/>
          </a:p>
          <a:p>
            <a:pPr lvl="1"/>
            <a:r>
              <a:rPr lang="en-US" dirty="0" smtClean="0"/>
              <a:t>47,665 in family home child care</a:t>
            </a:r>
          </a:p>
          <a:p>
            <a:pPr lvl="1"/>
            <a:r>
              <a:rPr lang="en-US" dirty="0" smtClean="0"/>
              <a:t>96% are female</a:t>
            </a:r>
          </a:p>
          <a:p>
            <a:pPr lvl="1"/>
            <a:r>
              <a:rPr lang="en-US" dirty="0" smtClean="0"/>
              <a:t>Largest group are 20 -34 years in age</a:t>
            </a:r>
          </a:p>
          <a:p>
            <a:pPr lvl="1"/>
            <a:r>
              <a:rPr lang="en-US" dirty="0" smtClean="0"/>
              <a:t>45 years and older rose 10.3%</a:t>
            </a:r>
            <a:endParaRPr lang="en-US" dirty="0"/>
          </a:p>
        </p:txBody>
      </p:sp>
      <p:sp>
        <p:nvSpPr>
          <p:cNvPr id="4" name="Title 3"/>
          <p:cNvSpPr>
            <a:spLocks noGrp="1"/>
          </p:cNvSpPr>
          <p:nvPr>
            <p:ph type="title"/>
          </p:nvPr>
        </p:nvSpPr>
        <p:spPr/>
        <p:txBody>
          <a:bodyPr/>
          <a:lstStyle/>
          <a:p>
            <a:r>
              <a:rPr lang="en-US" dirty="0" smtClean="0"/>
              <a:t>ECEs and Assistants as the Focus</a:t>
            </a:r>
            <a:endParaRPr lang="en-US" dirty="0"/>
          </a:p>
        </p:txBody>
      </p:sp>
      <p:sp>
        <p:nvSpPr>
          <p:cNvPr id="5" name="Footer Placeholder 4"/>
          <p:cNvSpPr>
            <a:spLocks noGrp="1"/>
          </p:cNvSpPr>
          <p:nvPr>
            <p:ph type="ftr" sz="quarter" idx="15"/>
          </p:nvPr>
        </p:nvSpPr>
        <p:spPr/>
        <p:txBody>
          <a:bodyPr/>
          <a:lstStyle/>
          <a:p>
            <a:r>
              <a:rPr lang="en-US" smtClean="0"/>
              <a:t>1. CCHRSC: An overview</a:t>
            </a:r>
            <a:endParaRPr lang="en-US" dirty="0"/>
          </a:p>
        </p:txBody>
      </p:sp>
      <p:pic>
        <p:nvPicPr>
          <p:cNvPr id="6" name="Content Placeholder 8" descr="ROB_7729.jpg"/>
          <p:cNvPicPr>
            <a:picLocks noGrp="1" noChangeAspect="1"/>
          </p:cNvPicPr>
          <p:nvPr>
            <p:ph type="pic" sz="quarter" idx="13"/>
          </p:nvPr>
        </p:nvPicPr>
        <p:blipFill>
          <a:blip r:embed="rId3"/>
          <a:srcRect l="4814" r="4814"/>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CHRSC">
      <a:dk1>
        <a:sysClr val="windowText" lastClr="000000"/>
      </a:dk1>
      <a:lt1>
        <a:sysClr val="window" lastClr="FFFFFF"/>
      </a:lt1>
      <a:dk2>
        <a:srgbClr val="1F497D"/>
      </a:dk2>
      <a:lt2>
        <a:srgbClr val="E2DDE5"/>
      </a:lt2>
      <a:accent1>
        <a:srgbClr val="3F075D"/>
      </a:accent1>
      <a:accent2>
        <a:srgbClr val="E96400"/>
      </a:accent2>
      <a:accent3>
        <a:srgbClr val="8B0827"/>
      </a:accent3>
      <a:accent4>
        <a:srgbClr val="9E7BAC"/>
      </a:accent4>
      <a:accent5>
        <a:srgbClr val="F6B36E"/>
      </a:accent5>
      <a:accent6>
        <a:srgbClr val="CB7E8C"/>
      </a:accent6>
      <a:hlink>
        <a:srgbClr val="6E4084"/>
      </a:hlink>
      <a:folHlink>
        <a:srgbClr val="AB415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3275</TotalTime>
  <Words>4343</Words>
  <Application>Microsoft Macintosh PowerPoint</Application>
  <PresentationFormat>On-screen Show (4:3)</PresentationFormat>
  <Paragraphs>393</Paragraphs>
  <Slides>40</Slides>
  <Notes>40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Office Theme</vt:lpstr>
      <vt:lpstr>Welcome</vt:lpstr>
      <vt:lpstr> Strengthening Recruitment and Retention in the Sector Joanne Morris, Cindy Page, Cheryl Heywood</vt:lpstr>
      <vt:lpstr>1. CCHRSC: Overview</vt:lpstr>
      <vt:lpstr>Slide 4</vt:lpstr>
      <vt:lpstr>Slide 5</vt:lpstr>
      <vt:lpstr>CCHRSC: Benefit to Canada</vt:lpstr>
      <vt:lpstr>2.  Mutually Beneficial Roles of the ECE and the Administrator  </vt:lpstr>
      <vt:lpstr>Research – What have we learned about our sector?</vt:lpstr>
      <vt:lpstr>ECEs and Assistants as the Focus</vt:lpstr>
      <vt:lpstr>Post Secondary Education</vt:lpstr>
      <vt:lpstr>Issues</vt:lpstr>
      <vt:lpstr>Role of the ECE  - Issue of Recruitment</vt:lpstr>
      <vt:lpstr>Recruitment Strategies by Colleges</vt:lpstr>
      <vt:lpstr>  Role of Administrators</vt:lpstr>
      <vt:lpstr> Retention Strategies</vt:lpstr>
      <vt:lpstr>Retention Strategies… Enhancing Mutually Beneficial Roles </vt:lpstr>
      <vt:lpstr>Benefits for the ECE are Benefits for the Administrator. Where do we go from here?</vt:lpstr>
      <vt:lpstr>3. Using Human Resource Tools in the Preparation of ECEs and Administrators </vt:lpstr>
      <vt:lpstr>Course Design</vt:lpstr>
      <vt:lpstr>Slide 20</vt:lpstr>
      <vt:lpstr>Practicum</vt:lpstr>
      <vt:lpstr>Slide 22</vt:lpstr>
      <vt:lpstr>Recognized Prior Learning  </vt:lpstr>
      <vt:lpstr>Slide 24</vt:lpstr>
      <vt:lpstr>SAFeWay</vt:lpstr>
      <vt:lpstr>Slide 26</vt:lpstr>
      <vt:lpstr>Tools in Action…</vt:lpstr>
      <vt:lpstr>Tools in Action… (cont.)</vt:lpstr>
      <vt:lpstr>4. What is the role of colleges in the education of family child care providers and home visitors? </vt:lpstr>
      <vt:lpstr>Snapshot of Ontario </vt:lpstr>
      <vt:lpstr>Agency model in Ontario</vt:lpstr>
      <vt:lpstr>Family Child Care A Unique and Complex Environment </vt:lpstr>
      <vt:lpstr>Skills Needed to be a Home Visitor</vt:lpstr>
      <vt:lpstr>Training for Child Care Providers</vt:lpstr>
      <vt:lpstr>How can colleges support training in home child care?</vt:lpstr>
      <vt:lpstr>Human Resource Needs in Family Child Care</vt:lpstr>
      <vt:lpstr>Next Steps </vt:lpstr>
      <vt:lpstr>Slide 38</vt:lpstr>
      <vt:lpstr>How to get involved</vt:lpstr>
      <vt:lpstr>Thank you…</vt:lpstr>
    </vt:vector>
  </TitlesOfParts>
  <Company>Friction Design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Taylor</dc:creator>
  <cp:lastModifiedBy>Diana Carter</cp:lastModifiedBy>
  <cp:revision>446</cp:revision>
  <dcterms:created xsi:type="dcterms:W3CDTF">2012-01-11T15:32:13Z</dcterms:created>
  <dcterms:modified xsi:type="dcterms:W3CDTF">2012-01-11T15:38:14Z</dcterms:modified>
</cp:coreProperties>
</file>