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notesSlides/notesSlide45.xml" ContentType="application/vnd.openxmlformats-officedocument.presentationml.notesSlide+xml"/>
  <Override PartName="/ppt/slides/slide9.xml" ContentType="application/vnd.openxmlformats-officedocument.presentationml.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Override PartName="/ppt/tags/tag1.xml" ContentType="application/vnd.openxmlformats-officedocument.presentationml.tags+xml"/>
  <Override PartName="/ppt/slides/slide66.xml" ContentType="application/vnd.openxmlformats-officedocument.presentationml.slide+xml"/>
  <Override PartName="/ppt/theme/theme1.xml" ContentType="application/vnd.openxmlformats-officedocument.theme+xml"/>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7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notesSlides/notesSlide70.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docProps/core.xml" ContentType="application/vnd.openxmlformats-package.core-properties+xml"/>
  <Override PartName="/ppt/notesSlides/notesSlide66.xml" ContentType="application/vnd.openxmlformats-officedocument.presentationml.notesSlide+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Override PartName="/ppt/notesSlides/notesSlide42.xml" ContentType="application/vnd.openxmlformats-officedocument.presentationml.notesSlide+xml"/>
  <Override PartName="/ppt/slideLayouts/slideLayout7.xml" ContentType="application/vnd.openxmlformats-officedocument.presentationml.slideLayout+xml"/>
  <Default Extension="png" ContentType="image/png"/>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71.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notesSlides/notesSlide58.xml" ContentType="application/vnd.openxmlformats-officedocument.presentationml.notesSlide+xml"/>
  <Override PartName="/ppt/slides/slide59.xml" ContentType="application/vnd.openxmlformats-officedocument.presentationml.slide+xml"/>
  <Override PartName="/ppt/notesSlides/notesSlide67.xml" ContentType="application/vnd.openxmlformats-officedocument.presentationml.notes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72.xml" ContentType="application/vnd.openxmlformats-officedocument.presentationml.notesSlide+xml"/>
  <Override PartName="/ppt/slides/slide73.xml" ContentType="application/vnd.openxmlformats-officedocument.presentationml.slide+xml"/>
  <Override PartName="/ppt/notesSlides/notesSlide49.xml" ContentType="application/vnd.openxmlformats-officedocument.presentationml.notesSlide+xml"/>
  <Override PartName="/ppt/presentation.xml" ContentType="application/vnd.openxmlformats-officedocument.presentationml.presentation.main+xml"/>
  <Override PartName="/ppt/notesSlides/notesSlide59.xml" ContentType="application/vnd.openxmlformats-officedocument.presentationml.notesSlide+xml"/>
  <Override PartName="/ppt/notesSlides/notesSlide68.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79"/>
  </p:notesMasterIdLst>
  <p:handoutMasterIdLst>
    <p:handoutMasterId r:id="rId80"/>
  </p:handoutMasterIdLst>
  <p:sldIdLst>
    <p:sldId id="265" r:id="rId2"/>
    <p:sldId id="451" r:id="rId3"/>
    <p:sldId id="399" r:id="rId4"/>
    <p:sldId id="401" r:id="rId5"/>
    <p:sldId id="357" r:id="rId6"/>
    <p:sldId id="380" r:id="rId7"/>
    <p:sldId id="398" r:id="rId8"/>
    <p:sldId id="337" r:id="rId9"/>
    <p:sldId id="403" r:id="rId10"/>
    <p:sldId id="375" r:id="rId11"/>
    <p:sldId id="336" r:id="rId12"/>
    <p:sldId id="359" r:id="rId13"/>
    <p:sldId id="370" r:id="rId14"/>
    <p:sldId id="288" r:id="rId15"/>
    <p:sldId id="334" r:id="rId16"/>
    <p:sldId id="320"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73" r:id="rId30"/>
    <p:sldId id="297" r:id="rId31"/>
    <p:sldId id="298" r:id="rId32"/>
    <p:sldId id="338" r:id="rId33"/>
    <p:sldId id="369" r:id="rId34"/>
    <p:sldId id="442" r:id="rId35"/>
    <p:sldId id="418" r:id="rId36"/>
    <p:sldId id="431" r:id="rId37"/>
    <p:sldId id="390" r:id="rId38"/>
    <p:sldId id="420" r:id="rId39"/>
    <p:sldId id="443" r:id="rId40"/>
    <p:sldId id="444" r:id="rId41"/>
    <p:sldId id="445" r:id="rId42"/>
    <p:sldId id="393" r:id="rId43"/>
    <p:sldId id="394" r:id="rId44"/>
    <p:sldId id="427" r:id="rId45"/>
    <p:sldId id="433" r:id="rId46"/>
    <p:sldId id="279" r:id="rId47"/>
    <p:sldId id="404" r:id="rId48"/>
    <p:sldId id="422" r:id="rId49"/>
    <p:sldId id="426" r:id="rId50"/>
    <p:sldId id="435" r:id="rId51"/>
    <p:sldId id="432" r:id="rId52"/>
    <p:sldId id="434" r:id="rId53"/>
    <p:sldId id="411" r:id="rId54"/>
    <p:sldId id="423" r:id="rId55"/>
    <p:sldId id="446" r:id="rId56"/>
    <p:sldId id="430" r:id="rId57"/>
    <p:sldId id="388" r:id="rId58"/>
    <p:sldId id="436" r:id="rId59"/>
    <p:sldId id="415" r:id="rId60"/>
    <p:sldId id="424" r:id="rId61"/>
    <p:sldId id="437" r:id="rId62"/>
    <p:sldId id="438" r:id="rId63"/>
    <p:sldId id="395" r:id="rId64"/>
    <p:sldId id="452" r:id="rId65"/>
    <p:sldId id="447" r:id="rId66"/>
    <p:sldId id="448" r:id="rId67"/>
    <p:sldId id="449" r:id="rId68"/>
    <p:sldId id="416" r:id="rId69"/>
    <p:sldId id="439" r:id="rId70"/>
    <p:sldId id="362" r:id="rId71"/>
    <p:sldId id="450" r:id="rId72"/>
    <p:sldId id="365" r:id="rId73"/>
    <p:sldId id="377" r:id="rId74"/>
    <p:sldId id="419" r:id="rId75"/>
    <p:sldId id="387" r:id="rId76"/>
    <p:sldId id="413" r:id="rId77"/>
    <p:sldId id="414" r:id="rId78"/>
  </p:sldIdLst>
  <p:sldSz cx="9144000" cy="6858000" type="screen4x3"/>
  <p:notesSz cx="7315200" cy="96012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A71EB2"/>
    <a:srgbClr val="82DCEE"/>
    <a:srgbClr val="652876"/>
    <a:srgbClr val="4C2363"/>
    <a:srgbClr val="291F35"/>
    <a:srgbClr val="6F3505"/>
    <a:srgbClr val="17DBDB"/>
    <a:srgbClr val="58C8DE"/>
    <a:srgbClr val="341844"/>
    <a:srgbClr val="F0ECF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aximized">
    <p:restoredLeft sz="18871" autoAdjust="0"/>
    <p:restoredTop sz="58971" autoAdjust="0"/>
  </p:normalViewPr>
  <p:slideViewPr>
    <p:cSldViewPr>
      <p:cViewPr>
        <p:scale>
          <a:sx n="60" d="100"/>
          <a:sy n="60" d="100"/>
        </p:scale>
        <p:origin x="-5368" y="-1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323"/>
    </p:cViewPr>
  </p:sorterViewPr>
  <p:notesViewPr>
    <p:cSldViewPr>
      <p:cViewPr varScale="1">
        <p:scale>
          <a:sx n="86" d="100"/>
          <a:sy n="86" d="100"/>
        </p:scale>
        <p:origin x="-3804" y="-96"/>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tags" Target="tags/tag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2" cy="480388"/>
          </a:xfrm>
          <a:prstGeom prst="rect">
            <a:avLst/>
          </a:prstGeom>
        </p:spPr>
        <p:txBody>
          <a:bodyPr vert="horz" lIns="95747" tIns="47873" rIns="95747" bIns="47873" rtlCol="0"/>
          <a:lstStyle>
            <a:lvl1pPr algn="l">
              <a:defRPr sz="1300"/>
            </a:lvl1pPr>
          </a:lstStyle>
          <a:p>
            <a:endParaRPr lang="en-CA"/>
          </a:p>
        </p:txBody>
      </p:sp>
      <p:sp>
        <p:nvSpPr>
          <p:cNvPr id="3" name="Date Placeholder 2"/>
          <p:cNvSpPr>
            <a:spLocks noGrp="1"/>
          </p:cNvSpPr>
          <p:nvPr>
            <p:ph type="dt" sz="quarter" idx="1"/>
          </p:nvPr>
        </p:nvSpPr>
        <p:spPr>
          <a:xfrm>
            <a:off x="4142963" y="0"/>
            <a:ext cx="3170582" cy="480388"/>
          </a:xfrm>
          <a:prstGeom prst="rect">
            <a:avLst/>
          </a:prstGeom>
        </p:spPr>
        <p:txBody>
          <a:bodyPr vert="horz" lIns="95747" tIns="47873" rIns="95747" bIns="47873" rtlCol="0"/>
          <a:lstStyle>
            <a:lvl1pPr algn="r">
              <a:defRPr sz="1300"/>
            </a:lvl1pPr>
          </a:lstStyle>
          <a:p>
            <a:fld id="{0E15C631-D994-4AEF-94BE-4DD7A7C14046}" type="datetimeFigureOut">
              <a:rPr lang="en-CA" smtClean="0"/>
              <a:pPr/>
              <a:t>2/11/13</a:t>
            </a:fld>
            <a:endParaRPr lang="en-CA"/>
          </a:p>
        </p:txBody>
      </p:sp>
      <p:sp>
        <p:nvSpPr>
          <p:cNvPr id="4" name="Footer Placeholder 3"/>
          <p:cNvSpPr>
            <a:spLocks noGrp="1"/>
          </p:cNvSpPr>
          <p:nvPr>
            <p:ph type="ftr" sz="quarter" idx="2"/>
          </p:nvPr>
        </p:nvSpPr>
        <p:spPr>
          <a:xfrm>
            <a:off x="2" y="9119173"/>
            <a:ext cx="3170582" cy="480388"/>
          </a:xfrm>
          <a:prstGeom prst="rect">
            <a:avLst/>
          </a:prstGeom>
        </p:spPr>
        <p:txBody>
          <a:bodyPr vert="horz" lIns="95747" tIns="47873" rIns="95747" bIns="47873" rtlCol="0" anchor="b"/>
          <a:lstStyle>
            <a:lvl1pPr algn="l">
              <a:defRPr sz="1300"/>
            </a:lvl1pPr>
          </a:lstStyle>
          <a:p>
            <a:endParaRPr lang="en-CA"/>
          </a:p>
        </p:txBody>
      </p:sp>
      <p:sp>
        <p:nvSpPr>
          <p:cNvPr id="5" name="Slide Number Placeholder 4"/>
          <p:cNvSpPr>
            <a:spLocks noGrp="1"/>
          </p:cNvSpPr>
          <p:nvPr>
            <p:ph type="sldNum" sz="quarter" idx="3"/>
          </p:nvPr>
        </p:nvSpPr>
        <p:spPr>
          <a:xfrm>
            <a:off x="4142963" y="9119173"/>
            <a:ext cx="3170582" cy="480388"/>
          </a:xfrm>
          <a:prstGeom prst="rect">
            <a:avLst/>
          </a:prstGeom>
        </p:spPr>
        <p:txBody>
          <a:bodyPr vert="horz" lIns="95747" tIns="47873" rIns="95747" bIns="47873" rtlCol="0" anchor="b"/>
          <a:lstStyle>
            <a:lvl1pPr algn="r">
              <a:defRPr sz="1300"/>
            </a:lvl1pPr>
          </a:lstStyle>
          <a:p>
            <a:fld id="{1155F6A1-2D86-45B9-8CA5-7F9FA8394A3A}"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566" tIns="48783" rIns="97566" bIns="48783" rtlCol="0"/>
          <a:lstStyle>
            <a:lvl1pPr algn="l">
              <a:defRPr sz="1300"/>
            </a:lvl1pPr>
          </a:lstStyle>
          <a:p>
            <a:endParaRPr lang="en-CA" dirty="0"/>
          </a:p>
        </p:txBody>
      </p:sp>
      <p:sp>
        <p:nvSpPr>
          <p:cNvPr id="3" name="Date Placeholder 2"/>
          <p:cNvSpPr>
            <a:spLocks noGrp="1"/>
          </p:cNvSpPr>
          <p:nvPr>
            <p:ph type="dt" idx="1"/>
          </p:nvPr>
        </p:nvSpPr>
        <p:spPr>
          <a:xfrm>
            <a:off x="4143587" y="0"/>
            <a:ext cx="3169920" cy="480060"/>
          </a:xfrm>
          <a:prstGeom prst="rect">
            <a:avLst/>
          </a:prstGeom>
        </p:spPr>
        <p:txBody>
          <a:bodyPr vert="horz" lIns="97566" tIns="48783" rIns="97566" bIns="48783" rtlCol="0"/>
          <a:lstStyle>
            <a:lvl1pPr algn="r">
              <a:defRPr sz="1300"/>
            </a:lvl1pPr>
          </a:lstStyle>
          <a:p>
            <a:fld id="{87F7B565-E237-4BD6-AD1E-794BE792B3F8}" type="datetimeFigureOut">
              <a:rPr lang="en-CA" smtClean="0"/>
              <a:pPr/>
              <a:t>2/11/13</a:t>
            </a:fld>
            <a:endParaRPr lang="en-CA"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7566" tIns="48783" rIns="97566" bIns="48783" rtlCol="0" anchor="ctr"/>
          <a:lstStyle/>
          <a:p>
            <a:endParaRPr lang="en-CA"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7566" tIns="48783" rIns="97566" bIns="487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9119474"/>
            <a:ext cx="3169920" cy="480060"/>
          </a:xfrm>
          <a:prstGeom prst="rect">
            <a:avLst/>
          </a:prstGeom>
        </p:spPr>
        <p:txBody>
          <a:bodyPr vert="horz" lIns="97566" tIns="48783" rIns="97566" bIns="48783" rtlCol="0" anchor="b"/>
          <a:lstStyle>
            <a:lvl1pPr algn="l">
              <a:defRPr sz="1300"/>
            </a:lvl1pPr>
          </a:lstStyle>
          <a:p>
            <a:endParaRPr lang="en-CA"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7566" tIns="48783" rIns="97566" bIns="48783" rtlCol="0" anchor="b"/>
          <a:lstStyle>
            <a:lvl1pPr algn="r">
              <a:defRPr sz="1300"/>
            </a:lvl1pPr>
          </a:lstStyle>
          <a:p>
            <a:fld id="{2FAE0364-D8D7-4E90-BC48-30112ADB94D7}" type="slidenum">
              <a:rPr lang="en-CA" smtClean="0"/>
              <a:pPr/>
              <a:t>‹#›</a:t>
            </a:fld>
            <a:endParaRPr lang="en-CA"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2FAE0364-D8D7-4E90-BC48-30112ADB94D7}"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Occupational Standards are an extremely valuable resource tool which can be used by a variety of Child Care sector stakeholders, from government decision makers and curriculum developers to child care centre administrators and front-line ECEs. In fact, there are over 100 documented uses for occupational standards.  Today we’re going to get the chance to try out a few of them.</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10</a:t>
            </a:fld>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Times New Roman"/>
              </a:rPr>
              <a:t>A standard that is set by the sector as a whole can assist stakeholders in their own best practices.</a:t>
            </a:r>
          </a:p>
          <a:p>
            <a:pPr marL="359051" indent="-359051">
              <a:lnSpc>
                <a:spcPct val="115000"/>
              </a:lnSpc>
              <a:spcAft>
                <a:spcPts val="1047"/>
              </a:spcAft>
              <a:buFont typeface="Symbol"/>
              <a:buChar char=""/>
            </a:pPr>
            <a:r>
              <a:rPr lang="en-CA" sz="1300" dirty="0" smtClean="0">
                <a:ea typeface="Calibri"/>
                <a:cs typeface="Times New Roman"/>
              </a:rPr>
              <a:t>A business creating HR Materials; a government certification body; educational organizations; and practitioners can all find uses for Occupational Standards.</a:t>
            </a:r>
          </a:p>
          <a:p>
            <a:r>
              <a:rPr lang="en-CA" sz="1300" dirty="0" smtClean="0">
                <a:ea typeface="Calibri"/>
                <a:cs typeface="Times New Roman"/>
              </a:rPr>
              <a:t>As previously mentioned there are over 100 documented uses for occupational standards.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11</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CA" sz="1300" dirty="0" smtClean="0"/>
              <a:t>For example HR Practices that can be informed by National Occupational Standards are:</a:t>
            </a:r>
          </a:p>
          <a:p>
            <a:pPr lvl="1"/>
            <a:r>
              <a:rPr lang="en-CA" sz="1300" dirty="0" smtClean="0"/>
              <a:t>Job Advertisements</a:t>
            </a:r>
          </a:p>
          <a:p>
            <a:pPr lvl="1"/>
            <a:r>
              <a:rPr lang="en-CA" sz="1300" dirty="0" smtClean="0"/>
              <a:t>Selection/Interview Criteria</a:t>
            </a:r>
          </a:p>
          <a:p>
            <a:pPr lvl="1"/>
            <a:r>
              <a:rPr lang="en-CA" sz="1300" dirty="0" smtClean="0"/>
              <a:t>Job Descriptions</a:t>
            </a:r>
          </a:p>
          <a:p>
            <a:pPr lvl="0"/>
            <a:r>
              <a:rPr lang="en-CA" sz="1300" dirty="0" smtClean="0"/>
              <a:t>By providing a detailed description of the Knowledge, Skills, and Abilities required by a position the Occupational Standards can be a great starting point in addition to any organization specific criteria.</a:t>
            </a:r>
          </a:p>
          <a:p>
            <a:pPr lvl="1"/>
            <a:r>
              <a:rPr lang="en-CA" sz="1300" dirty="0" smtClean="0"/>
              <a:t>Orientation Plans</a:t>
            </a:r>
          </a:p>
          <a:p>
            <a:pPr lvl="1"/>
            <a:r>
              <a:rPr lang="en-CA" sz="1300" dirty="0" smtClean="0"/>
              <a:t>Performance Review</a:t>
            </a:r>
          </a:p>
          <a:p>
            <a:pPr lvl="1"/>
            <a:r>
              <a:rPr lang="en-CA" sz="1300" dirty="0" smtClean="0"/>
              <a:t>Individual Learning Plans</a:t>
            </a:r>
          </a:p>
          <a:p>
            <a:pPr lvl="0"/>
            <a:r>
              <a:rPr lang="en-CA" sz="1300" dirty="0" smtClean="0"/>
              <a:t>Occupational Standards can also be valuable in forming the basis for evaluation tools in the workplace by providing a standard to measure against.  Using standards as a basis for employee assessment can help HR practitioners identify training plan needs.</a:t>
            </a:r>
          </a:p>
          <a:p>
            <a:pPr lvl="1"/>
            <a:r>
              <a:rPr lang="en-CA" sz="1300" dirty="0" smtClean="0"/>
              <a:t>Career Paths/Work Transitions</a:t>
            </a:r>
          </a:p>
          <a:p>
            <a:pPr lvl="1"/>
            <a:r>
              <a:rPr lang="en-CA" sz="1300" dirty="0" smtClean="0"/>
              <a:t>Succession Planning</a:t>
            </a:r>
          </a:p>
          <a:p>
            <a:r>
              <a:rPr lang="en-CA" sz="1300" dirty="0" smtClean="0"/>
              <a:t>Rewards/Recognition Programs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12</a:t>
            </a:fld>
            <a:endParaRPr lang="en-C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Another great example of practitioners that can use standards to enhance their practice are Educators who develop and deliver programs for occupational training.</a:t>
            </a:r>
          </a:p>
          <a:p>
            <a:pPr marL="359051" indent="-359051">
              <a:lnSpc>
                <a:spcPct val="115000"/>
              </a:lnSpc>
              <a:buFont typeface="Wingdings"/>
              <a:buChar char=""/>
            </a:pPr>
            <a:r>
              <a:rPr lang="en-CA" sz="1300" dirty="0" smtClean="0">
                <a:ea typeface="Calibri"/>
                <a:cs typeface="Times New Roman"/>
              </a:rPr>
              <a:t>As the standard is set by sector the standard identifies the competencies required of the profession.  This is valuable as it defines the needs of the sector and helps identify program outcomes for the educator.</a:t>
            </a:r>
          </a:p>
          <a:p>
            <a:pPr marL="359051" indent="-359051">
              <a:lnSpc>
                <a:spcPct val="115000"/>
              </a:lnSpc>
              <a:buFont typeface="Wingdings"/>
              <a:buChar char=""/>
            </a:pPr>
            <a:r>
              <a:rPr lang="en-CA" sz="1300" dirty="0" smtClean="0">
                <a:ea typeface="Calibri"/>
                <a:cs typeface="Times New Roman"/>
              </a:rPr>
              <a:t>Educators will be able to use these to develop programs and courses that are authentic using activities and assessments appropriate for the occupation.</a:t>
            </a:r>
          </a:p>
          <a:p>
            <a:pPr marL="359051" indent="-359051">
              <a:lnSpc>
                <a:spcPct val="115000"/>
              </a:lnSpc>
              <a:spcAft>
                <a:spcPts val="1047"/>
              </a:spcAft>
              <a:buFont typeface="Wingdings"/>
              <a:buChar char=""/>
            </a:pPr>
            <a:r>
              <a:rPr lang="en-CA" sz="1300" dirty="0" smtClean="0">
                <a:ea typeface="Calibri"/>
                <a:cs typeface="Times New Roman"/>
              </a:rPr>
              <a:t>Standards can be used as a common benchmark to compare existing programs and courses between organizations and institutions.</a:t>
            </a:r>
          </a:p>
          <a:p>
            <a:pPr marL="359051" indent="-359051">
              <a:lnSpc>
                <a:spcPct val="115000"/>
              </a:lnSpc>
              <a:spcAft>
                <a:spcPts val="1047"/>
              </a:spcAft>
              <a:buFont typeface="Wingdings"/>
              <a:buChar char=""/>
            </a:pPr>
            <a:r>
              <a:rPr lang="en-CA" sz="1300" dirty="0" smtClean="0">
                <a:ea typeface="Calibri"/>
                <a:cs typeface="Times New Roman"/>
              </a:rPr>
              <a:t>When developing a new or reviewing a program National Occupational Standards can be translated to inform program learning outcomes.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13</a:t>
            </a:fld>
            <a:endParaRPr lang="en-C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nSpc>
                <a:spcPct val="115000"/>
              </a:lnSpc>
              <a:spcAft>
                <a:spcPts val="1047"/>
              </a:spcAft>
            </a:pPr>
            <a:r>
              <a:rPr lang="en-CA" sz="1300" dirty="0" smtClean="0">
                <a:ea typeface="Calibri"/>
                <a:cs typeface="Times New Roman"/>
              </a:rPr>
              <a:t>The principles of National Occupational Standards need to be </a:t>
            </a:r>
            <a:r>
              <a:rPr lang="en-CA" sz="1300" dirty="0" smtClean="0">
                <a:solidFill>
                  <a:srgbClr val="191919"/>
                </a:solidFill>
                <a:ea typeface="Calibri"/>
                <a:cs typeface="BemboStd"/>
              </a:rPr>
              <a:t>applied consistently at all stages of planning, development, implementation, and maintenance and a</a:t>
            </a:r>
            <a:r>
              <a:rPr lang="en-CA" sz="1300" dirty="0" smtClean="0">
                <a:ea typeface="Calibri"/>
                <a:cs typeface="Times New Roman"/>
              </a:rPr>
              <a:t>re important to ensure that the standards can be trusted by the stakeholders.</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Sector Councils have constructed a document that outlines these principles.  It can be found on </a:t>
            </a:r>
            <a:r>
              <a:rPr lang="en-CA" sz="1300" dirty="0" err="1" smtClean="0">
                <a:ea typeface="Calibri"/>
                <a:cs typeface="Times New Roman"/>
              </a:rPr>
              <a:t>councils.org</a:t>
            </a:r>
            <a:r>
              <a:rPr lang="en-CA" sz="1300" dirty="0" smtClean="0">
                <a:ea typeface="Calibri"/>
                <a:cs typeface="Times New Roman"/>
              </a:rPr>
              <a:t>  - The Alliance of Sector Councils’ website.</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i="1" dirty="0" smtClean="0">
                <a:ea typeface="Calibri"/>
                <a:cs typeface="Times New Roman"/>
              </a:rPr>
              <a:t>Facilitator Background:</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Coherence and rigour - Information should be developed and presented in a logical, rigorous, and consistent manner.</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Current, relevant, valid – Information should be credible, applicable, and up to date.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Representative – The process should be inclusive, not exclusive.  All individuals with a significant interest in the issue should be involved.  Acceptance of the diverse values, interests, and knowledge of individuals involved is essential.</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Accessible, equitable, fair – All individuals should have equal access to relevant information and the opportunity to participate effectively.</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Confidentiality – Confidential policies and procedures should be developed to ensure that personal information of committee members is treated as confidential.</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Impartiality and Independence – Decisions should be based on objective criteria rather than bias, undue influence, or prejudice.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Voluntary – Individuals who are affected or interested participate voluntarily and the outcome in voluntarily applied.</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Consensus - NOS should be developed based on stakeholder consensus. All stakeholder groups’ positions should be treated equally, regardless of the number of individuals included in the respective stakeholder group.</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Harmonization - NOS should be harmonized (to the extent possible)  with existing relevant international, regional, or national standards and policies and procedures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Openness, transparency - The NOS development process should be open for anyone to provide comments; all comments should be considered and responded to, if requested. The NOS development process must be transparent and the degree of influence that stakeholders have on the NOS outcome should be honestly declared.</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Calibri"/>
              </a:rPr>
              <a:t>Sustainability – A commitment and sufficient resources exist to develop and maintain an NOS.</a:t>
            </a:r>
            <a:endParaRPr lang="en-CA" sz="1300" dirty="0" smtClean="0">
              <a:ea typeface="Calibri"/>
              <a:cs typeface="Times New Roman"/>
            </a:endParaRPr>
          </a:p>
          <a:p>
            <a:r>
              <a:rPr lang="en-CA" sz="1300" i="1" dirty="0" smtClean="0">
                <a:ea typeface="Calibri"/>
                <a:cs typeface="Calibri"/>
              </a:rPr>
              <a:t>Flexibility – the standard is designed so that it can be applied to a multitude of environments and a different range of contexts. For instance some elements may not apply to all situations.</a:t>
            </a:r>
            <a:r>
              <a:rPr lang="en-CA" sz="1300" dirty="0" smtClean="0">
                <a:ea typeface="Calibri"/>
                <a:cs typeface="Calibri"/>
              </a:rPr>
              <a:t>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14</a:t>
            </a:fld>
            <a:endParaRPr lang="en-CA"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900" dirty="0" smtClean="0">
                <a:ea typeface="Calibri"/>
                <a:cs typeface="Times New Roman"/>
              </a:rPr>
              <a:t>An occupational standard is only useful if it is set by the sector stakeholders.  To produce these standards there are two major stakeholder groups that inform the entire process. </a:t>
            </a:r>
          </a:p>
          <a:p>
            <a:pPr marL="359051" indent="-359051">
              <a:lnSpc>
                <a:spcPct val="115000"/>
              </a:lnSpc>
              <a:buFont typeface="Wingdings"/>
              <a:buChar char=""/>
            </a:pPr>
            <a:r>
              <a:rPr lang="en-CA" sz="900" dirty="0" smtClean="0">
                <a:ea typeface="Calibri"/>
                <a:cs typeface="Times New Roman"/>
              </a:rPr>
              <a:t>Tech input group are Subject Matter Experts who inform content. Subject Matter Experts are convened to talk about their roles and what they do, review drafts and generally help define content. These are practitioners.</a:t>
            </a:r>
          </a:p>
          <a:p>
            <a:pPr marL="359051" indent="-359051">
              <a:lnSpc>
                <a:spcPct val="115000"/>
              </a:lnSpc>
              <a:spcAft>
                <a:spcPts val="1047"/>
              </a:spcAft>
              <a:buFont typeface="Wingdings"/>
              <a:buChar char=""/>
            </a:pPr>
            <a:r>
              <a:rPr lang="en-CA" sz="900" dirty="0" smtClean="0">
                <a:ea typeface="Calibri"/>
                <a:cs typeface="Times New Roman"/>
              </a:rPr>
              <a:t>The Project Advisory Group are the policy and decision makers.  This is an oversight committee. For example they help define the overall strategy ensure that due process was followed and that the project met its’ objectives. Basically people that would think of the standards as a tool they would use to inform policy.</a:t>
            </a:r>
          </a:p>
          <a:p>
            <a:r>
              <a:rPr lang="en-CA" sz="900" dirty="0" smtClean="0">
                <a:ea typeface="Calibri"/>
                <a:cs typeface="Times New Roman"/>
              </a:rPr>
              <a:t>The Independent contractor facilitates the needs between the two groups along with the management of the project.</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15</a:t>
            </a:fld>
            <a:endParaRPr lang="en-CA"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359051" indent="-359051">
              <a:lnSpc>
                <a:spcPct val="115000"/>
              </a:lnSpc>
              <a:buFont typeface="Wingdings"/>
              <a:buChar char=""/>
            </a:pPr>
            <a:r>
              <a:rPr lang="en-CA" sz="1300" dirty="0" smtClean="0">
                <a:ea typeface="Calibri"/>
                <a:cs typeface="Times New Roman"/>
              </a:rPr>
              <a:t>As outlined in the Principles for National Occupational Standards it is important to follow a quality process for the standard to be considered valid.</a:t>
            </a:r>
          </a:p>
          <a:p>
            <a:pPr marL="359051" indent="-359051">
              <a:lnSpc>
                <a:spcPct val="115000"/>
              </a:lnSpc>
              <a:spcAft>
                <a:spcPts val="1047"/>
              </a:spcAft>
              <a:buFont typeface="Wingdings"/>
              <a:buChar char=""/>
            </a:pPr>
            <a:r>
              <a:rPr lang="en-CA" sz="1300" dirty="0" smtClean="0">
                <a:ea typeface="Calibri"/>
                <a:cs typeface="Times New Roman"/>
              </a:rPr>
              <a:t>The process outlined on this slide is a six step process that several councils use to ensure they are adhering to the principles.</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b="1" dirty="0" smtClean="0">
                <a:ea typeface="Calibri"/>
                <a:cs typeface="Calibri"/>
              </a:rPr>
              <a:t>Steps in the development process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Norm referencing, data collection—A solid body of information is collected to help define the occupational standard. The prevailing norms (i.e. standards, regulations, curriculum, other well-documented material that informs practice), from within Canada and from other countries, are consulted and benchmarked.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Stakeholder consultation—Qualified experts, who represent practitioners with a significant interest in the standards, are consulted to inform the contents of the occupational standards. Various means are used to acquire meaningful and comprehensive input (i.e. in-person meetings, surveys, web-based sessions). The goal is to obtain input from the largest sample of practitioners possible.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Secondary, corroborating research—Job analysts prepare a comprehensive draft of the occupational standards building on the information collected from the first two phases. Stakeholders are further consulted to verify data and to finalize the draft version of the occupational standards. </a:t>
            </a:r>
            <a:endParaRPr lang="en-CA" sz="1300" dirty="0" smtClean="0">
              <a:ea typeface="Calibri"/>
              <a:cs typeface="Times New Roman"/>
            </a:endParaRPr>
          </a:p>
          <a:p>
            <a:pPr marL="359051" indent="-359051">
              <a:lnSpc>
                <a:spcPct val="115000"/>
              </a:lnSpc>
              <a:buFont typeface="+mj-lt"/>
              <a:buAutoNum type="arabicPeriod"/>
            </a:pPr>
            <a:r>
              <a:rPr lang="en-CA" sz="1300" dirty="0" smtClean="0">
                <a:ea typeface="Calibri"/>
                <a:cs typeface="Calibri"/>
              </a:rPr>
              <a:t>Validation—Qualified experts (including those involved earlier in the process, as well as additional practitioners) review the draft occupational standard to verify that the standard is accurate, complete and relevant. This process ensures that the new or updated occupational standard has the appropriate scope and specificity to inform current practice in the occupation. </a:t>
            </a:r>
            <a:endParaRPr lang="en-CA" sz="1300" dirty="0" smtClean="0">
              <a:ea typeface="Calibri"/>
              <a:cs typeface="Times New Roman"/>
            </a:endParaRPr>
          </a:p>
          <a:p>
            <a:pPr marL="359051" indent="-359051">
              <a:lnSpc>
                <a:spcPct val="115000"/>
              </a:lnSpc>
              <a:spcAft>
                <a:spcPts val="1047"/>
              </a:spcAft>
              <a:buFont typeface="+mj-lt"/>
              <a:buAutoNum type="arabicPeriod"/>
            </a:pPr>
            <a:r>
              <a:rPr lang="en-CA" sz="1300" dirty="0" smtClean="0">
                <a:ea typeface="Calibri"/>
                <a:cs typeface="Calibri"/>
              </a:rPr>
              <a:t>Ratification—An advisory panel verifies that the processes followed adhere to program quality requirements, and that the occupational standard is suitably validated. The panel endorses the standard, indicating the standard is ready for publication and release. </a:t>
            </a:r>
            <a:endParaRPr lang="en-CA" sz="1300" dirty="0" smtClean="0">
              <a:ea typeface="Calibri"/>
              <a:cs typeface="Times New Roman"/>
            </a:endParaRPr>
          </a:p>
          <a:p>
            <a:r>
              <a:rPr lang="en-CA" sz="1300" dirty="0" smtClean="0">
                <a:ea typeface="Calibri"/>
                <a:cs typeface="Calibri"/>
              </a:rPr>
              <a:t>Publication—Once final quality edits, translation (i.e. adaptation of the standards to the second official language) and design</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16</a:t>
            </a:fld>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Used by the analyst to explore and verify with subject matter committees the scope of the domain, the level and range that would be included in the standard. </a:t>
            </a:r>
          </a:p>
          <a:p>
            <a:pPr marL="777943" lvl="1" indent="-299209">
              <a:lnSpc>
                <a:spcPct val="115000"/>
              </a:lnSpc>
              <a:buFont typeface="Courier New"/>
              <a:buChar char="o"/>
            </a:pPr>
            <a:r>
              <a:rPr lang="en-CA" sz="1300" dirty="0" smtClean="0">
                <a:ea typeface="Calibri"/>
                <a:cs typeface="Times New Roman"/>
              </a:rPr>
              <a:t>This is an important stage as it will </a:t>
            </a:r>
            <a:r>
              <a:rPr lang="en-US" sz="1300" dirty="0" smtClean="0">
                <a:ea typeface="Calibri"/>
                <a:cs typeface="Times New Roman"/>
              </a:rPr>
              <a:t>Helps define the scope  </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 Helps identify emergent practice</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 Helps identify possible partnerships, critical stakeholders</a:t>
            </a:r>
            <a:endParaRPr lang="en-CA" sz="1300" dirty="0" smtClean="0">
              <a:ea typeface="Calibri"/>
              <a:cs typeface="Times New Roman"/>
            </a:endParaRPr>
          </a:p>
          <a:p>
            <a:pPr marL="359051" indent="-359051">
              <a:lnSpc>
                <a:spcPct val="115000"/>
              </a:lnSpc>
              <a:spcAft>
                <a:spcPts val="1047"/>
              </a:spcAft>
              <a:buFont typeface="Wingdings"/>
              <a:buChar char=""/>
            </a:pPr>
            <a:r>
              <a:rPr lang="en-CA" sz="1300" dirty="0" smtClean="0">
                <a:ea typeface="Calibri"/>
                <a:cs typeface="Times New Roman"/>
              </a:rPr>
              <a:t>Once the new/updated occupational standard is produced, then this source report can be used to show the link of the final standard to existing practice and programs. This can translate into several opportunities and influence practice, as these sources may wish to update or modify their practice to reflect the new standard.</a:t>
            </a:r>
          </a:p>
          <a:p>
            <a:pPr marL="359051" indent="-359051">
              <a:lnSpc>
                <a:spcPct val="115000"/>
              </a:lnSpc>
              <a:spcAft>
                <a:spcPts val="1047"/>
              </a:spcAft>
              <a:buFont typeface="Wingdings"/>
              <a:buChar char=""/>
            </a:pPr>
            <a:r>
              <a:rPr lang="en-CA" sz="1300" dirty="0" smtClean="0">
                <a:ea typeface="Calibri"/>
                <a:cs typeface="Times New Roman"/>
              </a:rPr>
              <a:t>Examples of norms: curriculum, company policies or operating manuals, regulations, operating manuals </a:t>
            </a:r>
            <a:endParaRPr lang="en-CA" sz="11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17</a:t>
            </a:fld>
            <a:endParaRPr lang="en-CA"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tabLst>
                <a:tab pos="1053215" algn="l"/>
              </a:tabLst>
            </a:pPr>
            <a:r>
              <a:rPr lang="en-CA" sz="900" dirty="0" smtClean="0">
                <a:ea typeface="Calibri"/>
                <a:cs typeface="Calibri"/>
              </a:rPr>
              <a:t>Benchmark: the level is linked to program objectives: what type or level of standard do you need to serve the purpose? </a:t>
            </a:r>
            <a:endParaRPr lang="en-CA" sz="900" dirty="0" smtClean="0">
              <a:ea typeface="Calibri"/>
              <a:cs typeface="Times New Roman"/>
            </a:endParaRPr>
          </a:p>
          <a:p>
            <a:pPr>
              <a:lnSpc>
                <a:spcPct val="115000"/>
              </a:lnSpc>
              <a:spcAft>
                <a:spcPts val="1047"/>
              </a:spcAft>
              <a:tabLst>
                <a:tab pos="1053215" algn="l"/>
              </a:tabLst>
            </a:pPr>
            <a:r>
              <a:rPr lang="en-CA" sz="900" dirty="0" smtClean="0">
                <a:ea typeface="Calibri"/>
                <a:cs typeface="Calibri"/>
              </a:rPr>
              <a:t> </a:t>
            </a:r>
            <a:endParaRPr lang="en-CA" sz="900" dirty="0" smtClean="0">
              <a:ea typeface="Calibri"/>
              <a:cs typeface="Times New Roman"/>
            </a:endParaRPr>
          </a:p>
          <a:p>
            <a:pPr>
              <a:lnSpc>
                <a:spcPct val="115000"/>
              </a:lnSpc>
              <a:spcAft>
                <a:spcPts val="1047"/>
              </a:spcAft>
              <a:tabLst>
                <a:tab pos="1053215" algn="l"/>
              </a:tabLst>
            </a:pPr>
            <a:r>
              <a:rPr lang="en-CA" sz="900" dirty="0" smtClean="0">
                <a:ea typeface="Calibri"/>
                <a:cs typeface="Calibri"/>
              </a:rPr>
              <a:t>The domain refers to what you decide to include or not: “what’s inside the box and defines the ‘occupation’ and what is simply not”. This results in how the standard may be generally structured. </a:t>
            </a:r>
            <a:endParaRPr lang="en-CA" sz="900" dirty="0" smtClean="0">
              <a:ea typeface="Calibri"/>
              <a:cs typeface="Times New Roman"/>
            </a:endParaRPr>
          </a:p>
          <a:p>
            <a:pPr>
              <a:lnSpc>
                <a:spcPct val="115000"/>
              </a:lnSpc>
              <a:spcAft>
                <a:spcPts val="1047"/>
              </a:spcAft>
              <a:tabLst>
                <a:tab pos="1053215" algn="l"/>
              </a:tabLst>
            </a:pPr>
            <a:r>
              <a:rPr lang="en-CA" sz="900" dirty="0" smtClean="0">
                <a:ea typeface="Calibri"/>
                <a:cs typeface="Calibri"/>
              </a:rPr>
              <a:t>Domain (these are examples only), and also based on defined objectives for the standard.</a:t>
            </a:r>
            <a:endParaRPr lang="en-CA" sz="900" dirty="0" smtClean="0">
              <a:ea typeface="Calibri"/>
              <a:cs typeface="Times New Roman"/>
            </a:endParaRPr>
          </a:p>
          <a:p>
            <a:pPr marL="359051" indent="-359051">
              <a:lnSpc>
                <a:spcPct val="115000"/>
              </a:lnSpc>
              <a:spcAft>
                <a:spcPts val="1047"/>
              </a:spcAft>
              <a:buFont typeface="Times New Roman"/>
              <a:buChar char="-"/>
              <a:tabLst>
                <a:tab pos="478734" algn="l"/>
                <a:tab pos="1053215" algn="l"/>
              </a:tabLst>
            </a:pPr>
            <a:r>
              <a:rPr lang="en-CA" sz="900" dirty="0" smtClean="0">
                <a:ea typeface="Calibri"/>
                <a:cs typeface="Calibri"/>
              </a:rPr>
              <a:t>Occupation: familiar approach – defines the profile of a occupation that is relatively consistent across Canada, in the range of workplaces and experiences, for example</a:t>
            </a:r>
            <a:endParaRPr lang="en-CA" sz="900" dirty="0" smtClean="0">
              <a:ea typeface="Calibri"/>
              <a:cs typeface="Times New Roman"/>
            </a:endParaRPr>
          </a:p>
          <a:p>
            <a:pPr marL="359051" indent="-359051">
              <a:lnSpc>
                <a:spcPct val="115000"/>
              </a:lnSpc>
              <a:spcAft>
                <a:spcPts val="1047"/>
              </a:spcAft>
              <a:buFont typeface="Times New Roman"/>
              <a:buChar char="-"/>
              <a:tabLst>
                <a:tab pos="478734" algn="l"/>
                <a:tab pos="1053215" algn="l"/>
              </a:tabLst>
            </a:pPr>
            <a:r>
              <a:rPr lang="en-CA" sz="900" dirty="0" smtClean="0">
                <a:ea typeface="Calibri"/>
                <a:cs typeface="Calibri"/>
              </a:rPr>
              <a:t>Extended specialty: emphasis is on specific tasks that are considered an extension beyond the common standard. This could be specific to a business (e.g. adding the corporate-related knowledge areas), Similarly, certain standards may require further depth or extension because of new issues associated with the domain. </a:t>
            </a:r>
            <a:endParaRPr lang="en-CA" sz="900" dirty="0" smtClean="0">
              <a:ea typeface="Calibri"/>
              <a:cs typeface="Times New Roman"/>
            </a:endParaRPr>
          </a:p>
          <a:p>
            <a:r>
              <a:rPr lang="en-CA" sz="900" dirty="0" smtClean="0">
                <a:ea typeface="Calibri"/>
                <a:cs typeface="Calibri"/>
              </a:rPr>
              <a:t>Family or cluster: is the idea of grouping defined tasks clusters to form an occupation. These units could be utilized by several ‘occupations’.</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18</a:t>
            </a:fld>
            <a:endParaRPr lang="en-CA"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The norm referencing should help to clarify some of the important questions.</a:t>
            </a:r>
          </a:p>
          <a:p>
            <a:pPr marL="777943" lvl="1" indent="-299209">
              <a:lnSpc>
                <a:spcPct val="115000"/>
              </a:lnSpc>
              <a:buFont typeface="Courier New"/>
              <a:buChar char="o"/>
            </a:pPr>
            <a:r>
              <a:rPr lang="en-US" sz="1300" dirty="0" smtClean="0">
                <a:ea typeface="Calibri"/>
                <a:cs typeface="Times New Roman"/>
              </a:rPr>
              <a:t>What are the objectives/ uses for the standard?</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Who are the key stakeholders?</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What should all the major categories be?</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What are the necessary related tasks for each category?</a:t>
            </a:r>
            <a:endParaRPr lang="en-CA" sz="1300" dirty="0" smtClean="0">
              <a:ea typeface="Calibri"/>
              <a:cs typeface="Times New Roman"/>
            </a:endParaRPr>
          </a:p>
          <a:p>
            <a:pPr marL="777943" lvl="1" indent="-299209">
              <a:lnSpc>
                <a:spcPct val="115000"/>
              </a:lnSpc>
              <a:buFont typeface="Courier New"/>
              <a:buChar char="o"/>
            </a:pPr>
            <a:r>
              <a:rPr lang="en-US" sz="1300" dirty="0" smtClean="0">
                <a:ea typeface="Calibri"/>
                <a:cs typeface="Times New Roman"/>
              </a:rPr>
              <a:t>And the subtasks?</a:t>
            </a:r>
            <a:endParaRPr lang="en-CA" sz="1300" dirty="0" smtClean="0">
              <a:ea typeface="Calibri"/>
              <a:cs typeface="Times New Roman"/>
            </a:endParaRPr>
          </a:p>
          <a:p>
            <a:pPr marL="777943" lvl="1" indent="-299209">
              <a:lnSpc>
                <a:spcPct val="115000"/>
              </a:lnSpc>
              <a:spcAft>
                <a:spcPts val="1047"/>
              </a:spcAft>
              <a:buFont typeface="Courier New"/>
              <a:buChar char="o"/>
            </a:pPr>
            <a:r>
              <a:rPr lang="en-US" sz="1300" dirty="0" smtClean="0">
                <a:ea typeface="Calibri"/>
                <a:cs typeface="Times New Roman"/>
              </a:rPr>
              <a:t>And how much detail and context is needed?</a:t>
            </a:r>
            <a:endParaRPr lang="en-CA" sz="1300" dirty="0" smtClean="0">
              <a:ea typeface="Calibri"/>
              <a:cs typeface="Times New Roman"/>
            </a:endParaRPr>
          </a:p>
          <a:p>
            <a:pPr>
              <a:buFont typeface="Arial" pitchFamily="34" charset="0"/>
              <a:buChar char="•"/>
            </a:pPr>
            <a:r>
              <a:rPr lang="en-CA" sz="1300" dirty="0" smtClean="0">
                <a:ea typeface="Calibri"/>
                <a:cs typeface="Times New Roman"/>
              </a:rPr>
              <a:t>      NOS should be developed as a response to sector needs. Understanding these sector  </a:t>
            </a:r>
          </a:p>
          <a:p>
            <a:pPr>
              <a:buFont typeface="Arial" pitchFamily="34" charset="0"/>
              <a:buNone/>
            </a:pPr>
            <a:r>
              <a:rPr lang="en-CA" sz="1300" dirty="0" smtClean="0">
                <a:ea typeface="Calibri"/>
                <a:cs typeface="Times New Roman"/>
              </a:rPr>
              <a:t>       needs assists in prioritizing NOS development activities.</a:t>
            </a:r>
            <a:endParaRPr lang="en-CA" sz="11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pPr>
            <a:r>
              <a:rPr lang="en-CA" sz="1300" dirty="0" smtClean="0">
                <a:ea typeface="Calibri"/>
                <a:cs typeface="Calibri"/>
              </a:rPr>
              <a:t>Today’s workshop is divided up into two sections: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First we will cover a quick overview of what took place as part of this project.</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We will move on to a little background on Occupational Standards including the process for setting a standard and some of the important reasons this is a very specific process.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We will then move our attention back to the results of the current project and discuss some of the new features and content in this standard and the school age and infant care profiles.</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And our final segment we will use some of the hands on activities that have been constructed for this workshop to demonstrate the value of these documents. </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a:t>
            </a:fld>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The intended use of the occupational standard will determine the level of detail it requires. </a:t>
            </a:r>
          </a:p>
          <a:p>
            <a:pPr marL="359051" indent="-359051">
              <a:lnSpc>
                <a:spcPct val="115000"/>
              </a:lnSpc>
              <a:buFont typeface="Wingdings"/>
              <a:buChar char=""/>
            </a:pPr>
            <a:r>
              <a:rPr lang="en-CA" sz="1300" dirty="0" smtClean="0">
                <a:ea typeface="Calibri"/>
                <a:cs typeface="Times New Roman"/>
              </a:rPr>
              <a:t>Occupational standards developed to support the development of a job description might include a clearly defined job definition and contextual information about related tasks, while  occupational standards developed to support a personnel certification program may involve distinct tasks, sub-tasks, and measurable competencies</a:t>
            </a:r>
          </a:p>
          <a:p>
            <a:pPr marL="359051" indent="-359051">
              <a:lnSpc>
                <a:spcPct val="115000"/>
              </a:lnSpc>
              <a:spcAft>
                <a:spcPts val="1047"/>
              </a:spcAft>
              <a:buFont typeface="Wingdings"/>
              <a:buChar char=""/>
            </a:pPr>
            <a:r>
              <a:rPr lang="en-CA" sz="1300" dirty="0" smtClean="0">
                <a:ea typeface="Calibri"/>
                <a:cs typeface="Times New Roman"/>
              </a:rPr>
              <a:t>The more specific the information that is contained in the Occupational Standard the larger the variety of uses.</a:t>
            </a:r>
          </a:p>
        </p:txBody>
      </p:sp>
      <p:sp>
        <p:nvSpPr>
          <p:cNvPr id="4" name="Slide Number Placeholder 3"/>
          <p:cNvSpPr>
            <a:spLocks noGrp="1"/>
          </p:cNvSpPr>
          <p:nvPr>
            <p:ph type="sldNum" sz="quarter" idx="10"/>
          </p:nvPr>
        </p:nvSpPr>
        <p:spPr/>
        <p:txBody>
          <a:bodyPr/>
          <a:lstStyle/>
          <a:p>
            <a:fld id="{22EEF854-296B-4AC3-AF4D-7C362815CD01}" type="slidenum">
              <a:rPr lang="en-CA" smtClean="0"/>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Subject Matter Experts are fundamentally high performing workers in the occupation.  Also other possible experts, e.g. academics or researchers that specialize in the field. May be accomplished authors who write about the field, or instructional designers. </a:t>
            </a:r>
          </a:p>
          <a:p>
            <a:pPr marL="359051" indent="-359051">
              <a:lnSpc>
                <a:spcPct val="115000"/>
              </a:lnSpc>
              <a:buFont typeface="Wingdings"/>
              <a:buChar char=""/>
            </a:pPr>
            <a:r>
              <a:rPr lang="en-CA" sz="1300" dirty="0" smtClean="0">
                <a:ea typeface="Calibri"/>
                <a:cs typeface="Times New Roman"/>
              </a:rPr>
              <a:t>Perhaps it’s specialists in certain aspects of the work </a:t>
            </a:r>
          </a:p>
          <a:p>
            <a:pPr marL="359051" indent="-359051">
              <a:lnSpc>
                <a:spcPct val="115000"/>
              </a:lnSpc>
              <a:buFont typeface="Wingdings"/>
              <a:buChar char=""/>
            </a:pPr>
            <a:r>
              <a:rPr lang="en-CA" sz="1300" dirty="0" smtClean="0">
                <a:ea typeface="Calibri"/>
                <a:cs typeface="Times New Roman"/>
              </a:rPr>
              <a:t>Methods can be of different forms, for example:</a:t>
            </a:r>
          </a:p>
          <a:p>
            <a:pPr marL="777943" lvl="1" indent="-299209">
              <a:lnSpc>
                <a:spcPct val="115000"/>
              </a:lnSpc>
              <a:buFont typeface="Courier New"/>
              <a:buChar char="o"/>
            </a:pPr>
            <a:r>
              <a:rPr lang="en-US" sz="1300" dirty="0" smtClean="0">
                <a:ea typeface="Calibri"/>
                <a:cs typeface="Times New Roman"/>
              </a:rPr>
              <a:t>Surveys</a:t>
            </a:r>
            <a:r>
              <a:rPr lang="en-CA" sz="1300" dirty="0" smtClean="0">
                <a:ea typeface="Calibri"/>
                <a:cs typeface="Times New Roman"/>
              </a:rPr>
              <a:t> </a:t>
            </a:r>
          </a:p>
          <a:p>
            <a:pPr marL="777943" lvl="1" indent="-299209">
              <a:lnSpc>
                <a:spcPct val="115000"/>
              </a:lnSpc>
              <a:buFont typeface="Courier New"/>
              <a:buChar char="o"/>
            </a:pPr>
            <a:r>
              <a:rPr lang="en-US" sz="1300" dirty="0" smtClean="0">
                <a:ea typeface="Calibri"/>
                <a:cs typeface="Times New Roman"/>
              </a:rPr>
              <a:t>Structured interviews</a:t>
            </a:r>
            <a:r>
              <a:rPr lang="en-CA" sz="1300" dirty="0" smtClean="0">
                <a:ea typeface="Calibri"/>
                <a:cs typeface="Times New Roman"/>
              </a:rPr>
              <a:t> </a:t>
            </a:r>
          </a:p>
          <a:p>
            <a:pPr marL="777943" lvl="1" indent="-299209">
              <a:lnSpc>
                <a:spcPct val="115000"/>
              </a:lnSpc>
              <a:buFont typeface="Courier New"/>
              <a:buChar char="o"/>
            </a:pPr>
            <a:r>
              <a:rPr lang="en-US" sz="1300" dirty="0" smtClean="0">
                <a:ea typeface="Calibri"/>
                <a:cs typeface="Times New Roman"/>
              </a:rPr>
              <a:t>Facilitated focus group/stakeholder sessions</a:t>
            </a:r>
            <a:r>
              <a:rPr lang="en-CA" sz="1300" dirty="0" smtClean="0">
                <a:ea typeface="Calibri"/>
                <a:cs typeface="Times New Roman"/>
              </a:rPr>
              <a:t> </a:t>
            </a:r>
          </a:p>
          <a:p>
            <a:pPr marL="777943" lvl="1" indent="-299209">
              <a:lnSpc>
                <a:spcPct val="115000"/>
              </a:lnSpc>
              <a:spcAft>
                <a:spcPts val="1047"/>
              </a:spcAft>
              <a:buFont typeface="Courier New"/>
              <a:buChar char="o"/>
            </a:pPr>
            <a:r>
              <a:rPr lang="en-US" sz="1300" dirty="0" smtClean="0">
                <a:ea typeface="Calibri"/>
                <a:cs typeface="Times New Roman"/>
              </a:rPr>
              <a:t>Literature reviews</a:t>
            </a:r>
            <a:r>
              <a:rPr lang="en-CA" sz="1300" dirty="0" smtClean="0">
                <a:ea typeface="Calibri"/>
                <a:cs typeface="Times New Roman"/>
              </a:rPr>
              <a:t> </a:t>
            </a:r>
          </a:p>
          <a:p>
            <a:pPr marL="777943" lvl="1" indent="-299209">
              <a:lnSpc>
                <a:spcPct val="115000"/>
              </a:lnSpc>
              <a:spcAft>
                <a:spcPts val="1047"/>
              </a:spcAft>
              <a:buFont typeface="Courier New"/>
              <a:buChar char="o"/>
            </a:pPr>
            <a:r>
              <a:rPr lang="en-US" sz="1300" dirty="0" smtClean="0">
                <a:ea typeface="Calibri"/>
                <a:cs typeface="Times New Roman"/>
              </a:rPr>
              <a:t>Direct observation methods</a:t>
            </a:r>
            <a:endParaRPr lang="en-CA" sz="11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spcAft>
                <a:spcPts val="1047"/>
              </a:spcAft>
              <a:buFont typeface="Wingdings"/>
              <a:buChar char=""/>
            </a:pPr>
            <a:r>
              <a:rPr lang="en-CA" sz="1300" dirty="0" smtClean="0">
                <a:ea typeface="Calibri"/>
                <a:cs typeface="Times New Roman"/>
              </a:rPr>
              <a:t>Contractor will look for further information/data from qualified sources to address gaps</a:t>
            </a:r>
          </a:p>
          <a:p>
            <a:pPr marL="359051" indent="-359051">
              <a:lnSpc>
                <a:spcPct val="115000"/>
              </a:lnSpc>
              <a:spcAft>
                <a:spcPts val="1047"/>
              </a:spcAft>
              <a:buFont typeface="Wingdings"/>
              <a:buChar char=""/>
            </a:pPr>
            <a:r>
              <a:rPr lang="en-CA" sz="1300" dirty="0" smtClean="0">
                <a:ea typeface="Calibri"/>
                <a:cs typeface="Times New Roman"/>
              </a:rPr>
              <a:t>Can take place through </a:t>
            </a:r>
            <a:r>
              <a:rPr lang="en-US" sz="1300" dirty="0" smtClean="0">
                <a:ea typeface="Calibri"/>
                <a:cs typeface="Times New Roman"/>
              </a:rPr>
              <a:t>Literature review, structured interviews.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22</a:t>
            </a:fld>
            <a:endParaRPr lang="en-CA"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spcAft>
                <a:spcPts val="1047"/>
              </a:spcAft>
              <a:buFont typeface="Wingdings"/>
              <a:buChar char=""/>
            </a:pPr>
            <a:r>
              <a:rPr lang="en-CA" sz="1300" dirty="0" smtClean="0">
                <a:ea typeface="Calibri"/>
                <a:cs typeface="Times New Roman"/>
              </a:rPr>
              <a:t>Quality assurance process to verify content integrity involving broad, representative subject matter expert consultation</a:t>
            </a:r>
          </a:p>
          <a:p>
            <a:pPr marL="359051" indent="-359051">
              <a:lnSpc>
                <a:spcPct val="115000"/>
              </a:lnSpc>
              <a:spcAft>
                <a:spcPts val="1047"/>
              </a:spcAft>
              <a:buFont typeface="Wingdings"/>
              <a:buChar char=""/>
            </a:pPr>
            <a:r>
              <a:rPr lang="en-US" sz="1300" dirty="0" smtClean="0">
                <a:ea typeface="Calibri"/>
                <a:cs typeface="Times New Roman"/>
              </a:rPr>
              <a:t>Facilitated consultation with subject matter experts, e.g. review meeting, on-line surveys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23</a:t>
            </a:fld>
            <a:endParaRPr lang="en-CA"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Subject Matter Experts will review the process to construct the standard to verify that the basic conventions have been followed.</a:t>
            </a:r>
          </a:p>
          <a:p>
            <a:pPr marL="359051" indent="-359051">
              <a:lnSpc>
                <a:spcPct val="115000"/>
              </a:lnSpc>
              <a:buFont typeface="Wingdings"/>
              <a:buChar char=""/>
            </a:pPr>
            <a:r>
              <a:rPr lang="en-CA" sz="1300" dirty="0" smtClean="0">
                <a:ea typeface="Calibri"/>
                <a:cs typeface="Times New Roman"/>
              </a:rPr>
              <a:t>Ensuring that the standard is:</a:t>
            </a:r>
          </a:p>
          <a:p>
            <a:pPr marL="777943" lvl="1" indent="-299209">
              <a:lnSpc>
                <a:spcPct val="115000"/>
              </a:lnSpc>
              <a:buFont typeface="Courier New"/>
              <a:buChar char="o"/>
            </a:pPr>
            <a:r>
              <a:rPr lang="en-CA" sz="1300" dirty="0" smtClean="0">
                <a:ea typeface="Calibri"/>
                <a:cs typeface="Times New Roman"/>
              </a:rPr>
              <a:t>Complete</a:t>
            </a:r>
          </a:p>
          <a:p>
            <a:pPr marL="777943" lvl="1" indent="-299209">
              <a:lnSpc>
                <a:spcPct val="115000"/>
              </a:lnSpc>
              <a:buFont typeface="Courier New"/>
              <a:buChar char="o"/>
            </a:pPr>
            <a:r>
              <a:rPr lang="en-CA" sz="1300" dirty="0" smtClean="0">
                <a:ea typeface="Calibri"/>
                <a:cs typeface="Times New Roman"/>
              </a:rPr>
              <a:t>Accurate</a:t>
            </a:r>
          </a:p>
          <a:p>
            <a:pPr marL="777943" lvl="1" indent="-299209">
              <a:lnSpc>
                <a:spcPct val="115000"/>
              </a:lnSpc>
              <a:buFont typeface="Courier New"/>
              <a:buChar char="o"/>
            </a:pPr>
            <a:r>
              <a:rPr lang="en-CA" sz="1300" dirty="0" smtClean="0">
                <a:ea typeface="Calibri"/>
                <a:cs typeface="Times New Roman"/>
              </a:rPr>
              <a:t>Appropriately specific</a:t>
            </a:r>
          </a:p>
          <a:p>
            <a:pPr marL="777943" lvl="1" indent="-299209">
              <a:lnSpc>
                <a:spcPct val="115000"/>
              </a:lnSpc>
              <a:buFont typeface="Courier New"/>
              <a:buChar char="o"/>
            </a:pPr>
            <a:r>
              <a:rPr lang="en-CA" sz="1300" dirty="0" smtClean="0">
                <a:ea typeface="Calibri"/>
                <a:cs typeface="Times New Roman"/>
              </a:rPr>
              <a:t>Clear</a:t>
            </a:r>
          </a:p>
          <a:p>
            <a:pPr marL="777943" lvl="1" indent="-299209">
              <a:lnSpc>
                <a:spcPct val="115000"/>
              </a:lnSpc>
              <a:buFont typeface="Courier New"/>
              <a:buChar char="o"/>
            </a:pPr>
            <a:r>
              <a:rPr lang="en-CA" sz="1300" dirty="0" smtClean="0">
                <a:ea typeface="Calibri"/>
                <a:cs typeface="Times New Roman"/>
              </a:rPr>
              <a:t>Avoids Jargon</a:t>
            </a:r>
          </a:p>
          <a:p>
            <a:pPr marL="777943" lvl="1" indent="-299209">
              <a:lnSpc>
                <a:spcPct val="115000"/>
              </a:lnSpc>
              <a:buFont typeface="Courier New"/>
              <a:buChar char="o"/>
            </a:pPr>
            <a:r>
              <a:rPr lang="en-CA" sz="1300" dirty="0" smtClean="0">
                <a:ea typeface="Calibri"/>
                <a:cs typeface="Times New Roman"/>
              </a:rPr>
              <a:t>Measureable, Attainable</a:t>
            </a:r>
          </a:p>
          <a:p>
            <a:pPr marL="777943" lvl="1" indent="-299209">
              <a:lnSpc>
                <a:spcPct val="115000"/>
              </a:lnSpc>
              <a:buFont typeface="Courier New"/>
              <a:buChar char="o"/>
            </a:pPr>
            <a:r>
              <a:rPr lang="en-CA" sz="1300" dirty="0" smtClean="0">
                <a:ea typeface="Calibri"/>
                <a:cs typeface="Times New Roman"/>
              </a:rPr>
              <a:t>Void of redundancy</a:t>
            </a:r>
          </a:p>
          <a:p>
            <a:pPr marL="777943" lvl="1" indent="-299209">
              <a:lnSpc>
                <a:spcPct val="115000"/>
              </a:lnSpc>
              <a:buFont typeface="Courier New"/>
              <a:buChar char="o"/>
            </a:pPr>
            <a:r>
              <a:rPr lang="en-CA" sz="1300" dirty="0" smtClean="0">
                <a:ea typeface="Calibri"/>
                <a:cs typeface="Times New Roman"/>
              </a:rPr>
              <a:t>Consistent</a:t>
            </a:r>
          </a:p>
          <a:p>
            <a:pPr marL="777943" lvl="1" indent="-299209">
              <a:lnSpc>
                <a:spcPct val="115000"/>
              </a:lnSpc>
              <a:buFont typeface="Courier New"/>
              <a:buChar char="o"/>
            </a:pPr>
            <a:r>
              <a:rPr lang="en-CA" sz="1300" dirty="0" smtClean="0">
                <a:ea typeface="Calibri"/>
                <a:cs typeface="Times New Roman"/>
              </a:rPr>
              <a:t>Focused on the objective</a:t>
            </a:r>
          </a:p>
          <a:p>
            <a:pPr marL="777943" lvl="1" indent="-299209">
              <a:lnSpc>
                <a:spcPct val="115000"/>
              </a:lnSpc>
              <a:spcAft>
                <a:spcPts val="1047"/>
              </a:spcAft>
              <a:buFont typeface="Courier New"/>
              <a:buChar char="o"/>
            </a:pPr>
            <a:r>
              <a:rPr lang="en-CA" sz="1300" dirty="0" smtClean="0">
                <a:ea typeface="Calibri"/>
                <a:cs typeface="Times New Roman"/>
              </a:rPr>
              <a:t>Free of inherent bias</a:t>
            </a:r>
          </a:p>
          <a:p>
            <a:pPr marL="777943" lvl="1" indent="-299209">
              <a:lnSpc>
                <a:spcPct val="115000"/>
              </a:lnSpc>
              <a:spcAft>
                <a:spcPts val="1047"/>
              </a:spcAft>
              <a:buFont typeface="Courier New"/>
              <a:buChar char="o"/>
            </a:pPr>
            <a:r>
              <a:rPr lang="en-CA" sz="1300" dirty="0" smtClean="0">
                <a:ea typeface="Calibri"/>
                <a:cs typeface="Times New Roman"/>
              </a:rPr>
              <a:t>Appropriate scope of domain</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24</a:t>
            </a:fld>
            <a:endParaRPr lang="en-CA"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1300" dirty="0" smtClean="0">
                <a:ea typeface="Calibri"/>
                <a:cs typeface="Times New Roman"/>
              </a:rPr>
              <a:t>Data sources and collection methods are verified</a:t>
            </a:r>
          </a:p>
          <a:p>
            <a:pPr marL="359051" indent="-359051">
              <a:lnSpc>
                <a:spcPct val="115000"/>
              </a:lnSpc>
              <a:spcAft>
                <a:spcPts val="1047"/>
              </a:spcAft>
              <a:buFont typeface="Wingdings"/>
              <a:buChar char=""/>
            </a:pPr>
            <a:r>
              <a:rPr lang="en-CA" sz="1300" dirty="0" smtClean="0">
                <a:ea typeface="Calibri"/>
                <a:cs typeface="Times New Roman"/>
              </a:rPr>
              <a:t>The level of the standard is appropriate for the current conditions of the occupation</a:t>
            </a:r>
          </a:p>
          <a:p>
            <a:pPr marL="359051" indent="-359051">
              <a:lnSpc>
                <a:spcPct val="115000"/>
              </a:lnSpc>
              <a:spcAft>
                <a:spcPts val="1047"/>
              </a:spcAft>
              <a:buFont typeface="Wingdings"/>
              <a:buChar char=""/>
            </a:pPr>
            <a:r>
              <a:rPr lang="en-CA" sz="1300" dirty="0" smtClean="0">
                <a:ea typeface="Calibri"/>
                <a:cs typeface="Times New Roman"/>
              </a:rPr>
              <a:t>The standard is cross validated with any related tasks indexes.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25</a:t>
            </a:fld>
            <a:endParaRPr lang="en-CA"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pPr>
            <a:r>
              <a:rPr lang="en-CA" sz="1300" dirty="0" smtClean="0">
                <a:ea typeface="Calibri"/>
                <a:cs typeface="Times New Roman"/>
              </a:rPr>
              <a:t>The proposed standard</a:t>
            </a:r>
          </a:p>
          <a:p>
            <a:pPr marL="359051" indent="-359051">
              <a:lnSpc>
                <a:spcPct val="115000"/>
              </a:lnSpc>
              <a:spcAft>
                <a:spcPts val="1047"/>
              </a:spcAft>
              <a:buFont typeface="Wingdings"/>
              <a:buChar char=""/>
            </a:pPr>
            <a:r>
              <a:rPr lang="en-CA" sz="1300" dirty="0" smtClean="0">
                <a:ea typeface="Calibri"/>
                <a:cs typeface="Times New Roman"/>
              </a:rPr>
              <a:t>Demonstrates that the standard fits the needs identified </a:t>
            </a:r>
          </a:p>
          <a:p>
            <a:pPr marL="359051" indent="-359051">
              <a:lnSpc>
                <a:spcPct val="115000"/>
              </a:lnSpc>
              <a:spcAft>
                <a:spcPts val="1047"/>
              </a:spcAft>
              <a:buFont typeface="Wingdings"/>
              <a:buChar char=""/>
            </a:pPr>
            <a:r>
              <a:rPr lang="en-CA" sz="1300" dirty="0" smtClean="0">
                <a:ea typeface="Calibri"/>
                <a:cs typeface="Times New Roman"/>
              </a:rPr>
              <a:t>The standard is applicable in a number of work environments.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26</a:t>
            </a:fld>
            <a:endParaRPr lang="en-CA"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Wingdings"/>
              <a:buChar char=""/>
            </a:pPr>
            <a:r>
              <a:rPr lang="en-CA" sz="900" dirty="0" smtClean="0">
                <a:ea typeface="Calibri"/>
                <a:cs typeface="Times New Roman"/>
              </a:rPr>
              <a:t>Advisory committee (policy and decision makers) verify due process (quality standards) followed</a:t>
            </a:r>
          </a:p>
          <a:p>
            <a:pPr marL="359051" indent="-359051">
              <a:lnSpc>
                <a:spcPct val="115000"/>
              </a:lnSpc>
              <a:spcAft>
                <a:spcPts val="1047"/>
              </a:spcAft>
              <a:buFont typeface="Wingdings"/>
              <a:buChar char=""/>
            </a:pPr>
            <a:r>
              <a:rPr lang="en-US" sz="900" dirty="0" smtClean="0">
                <a:ea typeface="Calibri"/>
                <a:cs typeface="Times New Roman"/>
              </a:rPr>
              <a:t>Verification and sign off that objectives met, due process followed, i.e. compliance with quality standards</a:t>
            </a:r>
          </a:p>
          <a:p>
            <a:pPr marL="359051" indent="-359051">
              <a:lnSpc>
                <a:spcPct val="115000"/>
              </a:lnSpc>
              <a:spcAft>
                <a:spcPts val="1047"/>
              </a:spcAft>
              <a:buFont typeface="Wingdings"/>
              <a:buChar char=""/>
            </a:pPr>
            <a:r>
              <a:rPr lang="en-US" sz="900" dirty="0" smtClean="0">
                <a:ea typeface="Calibri"/>
                <a:cs typeface="Times New Roman"/>
              </a:rPr>
              <a:t>This can been a mechanism for </a:t>
            </a:r>
            <a:r>
              <a:rPr lang="en-US" sz="900" u="sng" dirty="0" smtClean="0">
                <a:ea typeface="Calibri"/>
                <a:cs typeface="Times New Roman"/>
              </a:rPr>
              <a:t>endorsement</a:t>
            </a:r>
            <a:r>
              <a:rPr lang="en-US" sz="900" dirty="0" smtClean="0">
                <a:ea typeface="Calibri"/>
                <a:cs typeface="Times New Roman"/>
              </a:rPr>
              <a:t> of the standard </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Substantive edit, adaptation to second official language, and design work to achieved publish-ready document</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28</a:t>
            </a:fld>
            <a:endParaRPr lang="en-CA"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Calibri"/>
              </a:rPr>
              <a:t>The process was highly consultative – driven by the sector. The focus is on what administrators do and the skills and knowledge associated with that. The whole development committee was made up of actual administrators.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The full scope of the standard does not necessarily apply to everyone. It is inclusive and representative of the sector. However, it does reflect current practice, trends, and themes in the sector</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Trend in the field: Centres are hiring administrators from other sectors who have education/experience in business, management, etc. These people are then going back to school to study education and childhood development theory. Alternative is experienced ECEs moving into administrator role who needs to learn administration/management tasks.</a:t>
            </a:r>
          </a:p>
          <a:p>
            <a:pPr marL="359051" indent="-359051">
              <a:lnSpc>
                <a:spcPct val="115000"/>
              </a:lnSpc>
              <a:spcAft>
                <a:spcPts val="1047"/>
              </a:spcAft>
              <a:buFont typeface="Symbol"/>
              <a:buChar char=""/>
            </a:pPr>
            <a:r>
              <a:rPr lang="en-CA" sz="1300" dirty="0" smtClean="0">
                <a:ea typeface="Calibri"/>
                <a:cs typeface="Times New Roman"/>
              </a:rPr>
              <a:t>The new Standard is organized in 8 sections containing 16 Tasks and 68 Subtasks.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29</a:t>
            </a:fld>
            <a:endParaRPr lang="en-CA"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359051" indent="-359051">
              <a:lnSpc>
                <a:spcPct val="115000"/>
              </a:lnSpc>
              <a:buFont typeface="Symbol"/>
              <a:buChar char=""/>
            </a:pPr>
            <a:r>
              <a:rPr lang="en-US" sz="1300" dirty="0" smtClean="0">
                <a:ea typeface="Calibri"/>
                <a:cs typeface="Calibri"/>
              </a:rPr>
              <a:t>The Child Cares Human Resources Sector Council (CCHRSC) was designed to be the hub for information and discussion about human resource issues facing child care in Canada, issues like recruitment &amp; retention, training, labour market information.</a:t>
            </a:r>
            <a:endParaRPr lang="en-CA" sz="1300" dirty="0" smtClean="0">
              <a:ea typeface="Calibri"/>
              <a:cs typeface="Times New Roman"/>
            </a:endParaRPr>
          </a:p>
          <a:p>
            <a:pPr marL="359051" indent="-359051">
              <a:lnSpc>
                <a:spcPct val="115000"/>
              </a:lnSpc>
              <a:spcAft>
                <a:spcPts val="1047"/>
              </a:spcAft>
              <a:buFont typeface="Symbol"/>
              <a:buChar char=""/>
            </a:pPr>
            <a:r>
              <a:rPr lang="en-US" sz="1300" dirty="0" smtClean="0">
                <a:ea typeface="Calibri"/>
                <a:cs typeface="Calibri"/>
              </a:rPr>
              <a:t>CCHRSC conducted </a:t>
            </a:r>
            <a:r>
              <a:rPr lang="en-US" sz="1300" b="1" dirty="0" smtClean="0">
                <a:ea typeface="Calibri"/>
                <a:cs typeface="Calibri"/>
              </a:rPr>
              <a:t>research</a:t>
            </a:r>
            <a:r>
              <a:rPr lang="en-US" sz="1300" dirty="0" smtClean="0">
                <a:ea typeface="Calibri"/>
                <a:cs typeface="Calibri"/>
              </a:rPr>
              <a:t> around these issues so that the child care community can collectively develop </a:t>
            </a:r>
            <a:r>
              <a:rPr lang="en-US" sz="1300" b="1" dirty="0" smtClean="0">
                <a:ea typeface="Calibri"/>
                <a:cs typeface="Calibri"/>
              </a:rPr>
              <a:t>strategies</a:t>
            </a:r>
            <a:r>
              <a:rPr lang="en-US" sz="1300" dirty="0" smtClean="0">
                <a:ea typeface="Calibri"/>
                <a:cs typeface="Calibri"/>
              </a:rPr>
              <a:t> to address them, and then create </a:t>
            </a:r>
            <a:r>
              <a:rPr lang="en-US" sz="1300" b="1" dirty="0" smtClean="0">
                <a:ea typeface="Calibri"/>
                <a:cs typeface="Calibri"/>
              </a:rPr>
              <a:t>resources</a:t>
            </a:r>
            <a:r>
              <a:rPr lang="en-US" sz="1300" dirty="0" smtClean="0">
                <a:ea typeface="Calibri"/>
                <a:cs typeface="Calibri"/>
              </a:rPr>
              <a:t> and tools to implement those strategies.</a:t>
            </a:r>
            <a:r>
              <a:rPr lang="en-CA" sz="1300" dirty="0" smtClean="0">
                <a:ea typeface="Calibri"/>
                <a:cs typeface="Calibri"/>
              </a:rPr>
              <a:t>For the past 10 years, CCHRSC has been part of the federal sector council program.</a:t>
            </a:r>
            <a:endParaRPr lang="en-CA" sz="1300" dirty="0" smtClean="0">
              <a:ea typeface="Calibri"/>
              <a:cs typeface="Times New Roman"/>
            </a:endParaRPr>
          </a:p>
          <a:p>
            <a:pPr>
              <a:lnSpc>
                <a:spcPct val="115000"/>
              </a:lnSpc>
              <a:spcAft>
                <a:spcPts val="1047"/>
              </a:spcAft>
            </a:pPr>
            <a:r>
              <a:rPr lang="en-CA" sz="1300" b="1"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b="1" dirty="0" smtClean="0">
                <a:ea typeface="Calibri"/>
                <a:cs typeface="Calibri"/>
              </a:rPr>
              <a:t>What are sector councils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Sector councils are part of an overall federal government program. They bring together representatives from business, labour, education, and other professional groups in a forum to analyze and address sector-wide human resource issues.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There are sector councils in a wide variety of areas such as the automotive sector, mining, information technology and tourism. They are all arms-length from government and were created as permanent organizations. They represent over 50% of the economy. </a:t>
            </a:r>
            <a:endParaRPr lang="en-CA" sz="1300" dirty="0" smtClean="0">
              <a:ea typeface="Calibri"/>
              <a:cs typeface="Times New Roman"/>
            </a:endParaRPr>
          </a:p>
          <a:p>
            <a:r>
              <a:rPr lang="en-CA" sz="1300" dirty="0" smtClean="0">
                <a:ea typeface="Calibri"/>
                <a:cs typeface="Calibri"/>
              </a:rPr>
              <a:t>Their goal is to </a:t>
            </a:r>
            <a:r>
              <a:rPr lang="en-US" sz="1300" dirty="0" smtClean="0">
                <a:ea typeface="Calibri"/>
                <a:cs typeface="Calibri"/>
              </a:rPr>
              <a:t>increase labour market participation and overall labour quality.</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a:t>
            </a:fld>
            <a:endParaRPr lang="en-CA"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Let’s take a closer look at the how this standard is broken down.  </a:t>
            </a:r>
          </a:p>
          <a:p>
            <a:r>
              <a:rPr lang="en-CA" sz="1300" dirty="0" smtClean="0"/>
              <a:t> </a:t>
            </a:r>
          </a:p>
          <a:p>
            <a:pPr lvl="0"/>
            <a:r>
              <a:rPr lang="en-CA" sz="1300" dirty="0" smtClean="0"/>
              <a:t>Task 1 is: Develop and implement children’s programs</a:t>
            </a:r>
          </a:p>
          <a:p>
            <a:r>
              <a:rPr lang="en-CA" sz="1300" dirty="0" smtClean="0"/>
              <a:t> </a:t>
            </a:r>
          </a:p>
          <a:p>
            <a:pPr lvl="0"/>
            <a:r>
              <a:rPr lang="en-CA" sz="1300" dirty="0" smtClean="0"/>
              <a:t>This statement is broad, but no doubt essential to the occupation.  Subtasks help to clarify the task be breaking the task down further.</a:t>
            </a:r>
          </a:p>
          <a:p>
            <a:pPr lvl="0"/>
            <a:r>
              <a:rPr lang="en-CA" sz="1300" dirty="0" smtClean="0"/>
              <a:t>1.1   Implement a Philosophy of Early Childhood  Education and Care </a:t>
            </a:r>
          </a:p>
          <a:p>
            <a:pPr lvl="0"/>
            <a:r>
              <a:rPr lang="en-CA" sz="1300" dirty="0" smtClean="0"/>
              <a:t>1.2   Implement a Curriculum</a:t>
            </a:r>
          </a:p>
          <a:p>
            <a:pPr lvl="0"/>
            <a:r>
              <a:rPr lang="en-CA" sz="1300" dirty="0" smtClean="0"/>
              <a:t>1.3   Provide a Child-Centred Learning Environment </a:t>
            </a:r>
          </a:p>
          <a:p>
            <a:pPr lvl="0"/>
            <a:r>
              <a:rPr lang="en-CA" sz="1300" dirty="0" smtClean="0"/>
              <a:t>1.4   Provide Programming Supports to Staff</a:t>
            </a:r>
          </a:p>
          <a:p>
            <a:pPr lvl="0"/>
            <a:r>
              <a:rPr lang="en-CA" sz="1300" dirty="0" smtClean="0"/>
              <a:t>1.5   Evaluate Programs </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30</a:t>
            </a:fld>
            <a:endParaRPr lang="en-CA"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Let’s take a look at how the subtask will actually look in the standard.</a:t>
            </a:r>
          </a:p>
          <a:p>
            <a:r>
              <a:rPr lang="en-CA" sz="1300" dirty="0" smtClean="0"/>
              <a:t> </a:t>
            </a:r>
          </a:p>
          <a:p>
            <a:pPr lvl="0"/>
            <a:r>
              <a:rPr lang="en-CA" sz="1300" dirty="0" smtClean="0"/>
              <a:t>Subtask 1.3 is to Provide a Child-Centred Learning Environment.</a:t>
            </a:r>
          </a:p>
          <a:p>
            <a:r>
              <a:rPr lang="en-CA" sz="1300" dirty="0" smtClean="0"/>
              <a:t> </a:t>
            </a:r>
          </a:p>
          <a:p>
            <a:r>
              <a:rPr lang="en-CA" sz="1300" dirty="0" smtClean="0"/>
              <a:t>As you can see the standard itself actually gets quite specific by outlining the Core Knowledge, Skills, and Abilities that have been identified for an individual to meet the standard for providing a child-centred learning environment.</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31</a:t>
            </a:fld>
            <a:endParaRPr lang="en-CA"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dirty="0" smtClean="0">
                <a:ea typeface="Calibri"/>
                <a:cs typeface="Calibri"/>
              </a:rPr>
              <a:t>New standards are collapsed and reorganized to provide clarity and readability</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Emphasis on Leadership and Management includes what was formerly called governance and is now woven through the entire document.</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This version has been worked to avoid redundancies, include common knowledge, and use plain language</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Section G: Leadership – a good example – administrators play a key leadership role in the organization in the new standards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Family and Community has more explicit information on these services.</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These standards and flexible and adaptable.  They define a field of practice, what is expected of anyone who performs those tasks but we acknowledge that not all practitioners perform all tasks.</a:t>
            </a:r>
            <a:endParaRPr lang="en-CA" sz="1300" dirty="0" smtClean="0">
              <a:ea typeface="Calibri"/>
              <a:cs typeface="Times New Roman"/>
            </a:endParaRPr>
          </a:p>
          <a:p>
            <a:r>
              <a:rPr lang="en-CA" sz="1300" dirty="0" smtClean="0">
                <a:ea typeface="Calibri"/>
                <a:cs typeface="Calibri"/>
              </a:rPr>
              <a:t>Key themes/focuses throughout: Family involvement, collaboration, accommodating diversity, inclusive practice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ea typeface="Calibri"/>
                <a:cs typeface="Times New Roman"/>
              </a:rPr>
              <a:t>So for a person’s specific role in any one operation.  This diagram illustrates the general concept.  This is an outline of what the standard contains the eight sections and the sixteen task areas and so you can imagine that people will make decisions on what applies to them.  If we use a single role this is what it could look like.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nSpc>
                <a:spcPct val="115000"/>
              </a:lnSpc>
              <a:spcAft>
                <a:spcPts val="1047"/>
              </a:spcAft>
            </a:pPr>
            <a:r>
              <a:rPr lang="en-CA" sz="1300" dirty="0" smtClean="0">
                <a:ea typeface="Calibri"/>
                <a:cs typeface="Calibri"/>
              </a:rPr>
              <a:t>School-age specific enhanced standards</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If a task doesn’t apply to school-age care, the task will not show up in the document.</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This school age profile in particular has two key areas reflecting changes in the sector.</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Sub-Task A1.9 focuses on facilitating development of social responsibility.</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Sub-Task A1.10 focuses on detecting and addressing bullying. </a:t>
            </a:r>
            <a:endParaRPr lang="en-CA" sz="1300" dirty="0" smtClean="0">
              <a:ea typeface="Calibri"/>
              <a:cs typeface="Times New Roman"/>
            </a:endParaRPr>
          </a:p>
          <a:p>
            <a:pPr marL="478734">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 School Age Profile follows the same process as the National Occupational Standards but this document has a very narrow focus and is very specific to work context.</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 school age profile can be used in similar ways to the National Occupational Standards, however, in situations where the tasks of an ECE will deal exclusively with school age children this document would be more appropriate.</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Similar to the School Age Profile the infant care profile is a set of infant specific enhanced standards</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These are still based on the ECE standards, but if a Task or sub-task does not apply to the care of infants it will not be included.</a:t>
            </a:r>
            <a:endParaRPr lang="en-CA" sz="1300" dirty="0" smtClean="0">
              <a:ea typeface="Calibri"/>
              <a:cs typeface="Times New Roman"/>
            </a:endParaRPr>
          </a:p>
          <a:p>
            <a:pPr lvl="0"/>
            <a:endParaRPr lang="en-CA" sz="1300" dirty="0" smtClean="0"/>
          </a:p>
        </p:txBody>
      </p:sp>
      <p:sp>
        <p:nvSpPr>
          <p:cNvPr id="4" name="Slide Number Placeholder 3"/>
          <p:cNvSpPr>
            <a:spLocks noGrp="1"/>
          </p:cNvSpPr>
          <p:nvPr>
            <p:ph type="sldNum" sz="quarter" idx="10"/>
          </p:nvPr>
        </p:nvSpPr>
        <p:spPr/>
        <p:txBody>
          <a:bodyPr/>
          <a:lstStyle/>
          <a:p>
            <a:fld id="{2FAE0364-D8D7-4E90-BC48-30112ADB94D7}" type="slidenum">
              <a:rPr lang="en-CA" smtClean="0"/>
              <a:pPr/>
              <a:t>34</a:t>
            </a:fld>
            <a:endParaRPr lang="en-CA"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47"/>
              </a:spcAft>
            </a:pPr>
            <a:r>
              <a:rPr lang="en-CA" sz="1300" dirty="0" smtClean="0">
                <a:ea typeface="Calibri"/>
                <a:cs typeface="Calibri"/>
              </a:rPr>
              <a:t>As we mentioned previously there are over 100 uses for National Occupational Standards.</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Obviously this would be a very long workshop if we were to tackle all of them.</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We have developed seven activities as part of this workshop to demonstrate some of the more common uses of standards in the workplace.</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Due to time restraints we will only be working with two of the activities today, however everyone in this workshop may have access to the other activities and I encourage to explore how to use standards through them.</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dirty="0" smtClean="0">
                <a:ea typeface="Calibri"/>
                <a:cs typeface="Calibri"/>
              </a:rPr>
              <a:t>The uses that we have outlined for the purposes of this workshop are:</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Writing Learning Outcomes</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Performance Appraisals</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Developing Job Descriptions</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Workplace Assessment</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Career Mapping</a:t>
            </a:r>
            <a:endParaRPr lang="en-CA" sz="1300" dirty="0" smtClean="0">
              <a:ea typeface="Calibri"/>
              <a:cs typeface="Times New Roman"/>
            </a:endParaRPr>
          </a:p>
          <a:p>
            <a:pPr marL="359051" indent="-359051">
              <a:lnSpc>
                <a:spcPct val="115000"/>
              </a:lnSpc>
              <a:buFont typeface="Wingdings"/>
              <a:buChar char=""/>
            </a:pPr>
            <a:r>
              <a:rPr lang="en-CA" sz="1300" dirty="0" smtClean="0">
                <a:ea typeface="Calibri"/>
                <a:cs typeface="Calibri"/>
              </a:rPr>
              <a:t>Prior Learning Assessment</a:t>
            </a:r>
            <a:endParaRPr lang="en-CA" sz="1300" dirty="0" smtClean="0">
              <a:ea typeface="Calibri"/>
              <a:cs typeface="Times New Roman"/>
            </a:endParaRPr>
          </a:p>
          <a:p>
            <a:pPr marL="359051" indent="-359051">
              <a:lnSpc>
                <a:spcPct val="115000"/>
              </a:lnSpc>
              <a:spcAft>
                <a:spcPts val="1047"/>
              </a:spcAft>
              <a:buFont typeface="Wingdings"/>
              <a:buChar char=""/>
            </a:pPr>
            <a:r>
              <a:rPr lang="en-CA" sz="1300" dirty="0" smtClean="0">
                <a:ea typeface="Calibri"/>
                <a:cs typeface="Calibri"/>
              </a:rPr>
              <a:t>Developing a Certification Program</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r>
              <a:rPr lang="en-CA" sz="1300" dirty="0" smtClean="0">
                <a:ea typeface="Calibri"/>
                <a:cs typeface="Calibri"/>
              </a:rPr>
              <a:t>Based on the experience in the room I think the best activities may be - </a:t>
            </a:r>
            <a:r>
              <a:rPr lang="en-CA" sz="1300" i="1" dirty="0" smtClean="0">
                <a:ea typeface="Calibri"/>
                <a:cs typeface="Calibri"/>
              </a:rPr>
              <a:t>(varies depending on audience).</a:t>
            </a:r>
            <a:r>
              <a:rPr lang="en-CA" sz="1300" dirty="0" smtClean="0">
                <a:ea typeface="Calibri"/>
                <a:cs typeface="Calibri"/>
              </a:rPr>
              <a:t>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35</a:t>
            </a:fld>
            <a:endParaRPr lang="en-CA"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the participants:</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How have you created learning outcomes for your courses in the past?  What are they based on?</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Based on your past experience how would a document like the National Occupational Standard assist you with creating learning outcomes?</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36</a:t>
            </a:fld>
            <a:endParaRPr lang="en-CA"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Academic programs have two key purposes: to prepare students for further learning, and to prepare students for the workplace. The emphasis on these two purposes varies by program.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Thus programs whose main purpose is preparation for employment will want to ensure students learn to apply knowledge and abilities to the greatest extent possible through appropriate learning strategies in the classroom and in the workplace.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As well, the learning outcomes for that program will specify the application of knowledge and skills to the appropriate level within the program.  The </a:t>
            </a:r>
            <a:r>
              <a:rPr lang="en-CA" sz="1300" i="1" dirty="0" smtClean="0">
                <a:ea typeface="Calibri"/>
                <a:cs typeface="Times New Roman"/>
              </a:rPr>
              <a:t>process of using standards to inform curriculum can extend beyond the outcome development stage to designing assessment, instruction, and structuring work placement/co-op assignments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Participants from across the country and with varying levels of experience and expertise were involved in the development of the Occupational Standards. Involving a cross-section of the workforce in the development process helped to ensure that the Occupational Standards for Child Care Administrators and the School Age Profile are Pan-Canadian in nature rather than reflective of a single province, jurisdiction, or approach to early childhood education and care.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Calibri"/>
              </a:rPr>
              <a:t>Students entering post-secondary programs immediately after completing secondary school are not likely to perform at the advanced level of abilities as defined in the standard. Sector experience is required to reach the advanced levels of proficiency of many skills.</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37</a:t>
            </a:fld>
            <a:endParaRPr lang="en-CA"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dirty="0" smtClean="0">
                <a:ea typeface="Calibri"/>
                <a:cs typeface="Times New Roman"/>
              </a:rPr>
              <a:t>Mapping Occupational Standards is a useful exercise that can be used to assist instructors hired for their backgrounds who may have limited experience in designing and developing programs and courses.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The goals of exercises like this are to help educators: </a:t>
            </a:r>
          </a:p>
          <a:p>
            <a:pPr marL="239367">
              <a:lnSpc>
                <a:spcPct val="115000"/>
              </a:lnSpc>
            </a:pPr>
            <a:r>
              <a:rPr lang="en-CA" sz="1300" dirty="0" smtClean="0">
                <a:ea typeface="Calibri"/>
                <a:cs typeface="Times New Roman"/>
              </a:rPr>
              <a:t>- benchmark existing programs and courses against recognized sector standards, and </a:t>
            </a:r>
          </a:p>
          <a:p>
            <a:pPr marL="239367">
              <a:lnSpc>
                <a:spcPct val="115000"/>
              </a:lnSpc>
            </a:pPr>
            <a:r>
              <a:rPr lang="en-CA" sz="1300" dirty="0" smtClean="0">
                <a:ea typeface="Calibri"/>
                <a:cs typeface="Times New Roman"/>
              </a:rPr>
              <a:t>- develop programs and courses that help learners to meet expectations in a progressive manner. </a:t>
            </a:r>
          </a:p>
          <a:p>
            <a:pPr marL="239367">
              <a:lnSpc>
                <a:spcPct val="115000"/>
              </a:lnSpc>
              <a:spcAft>
                <a:spcPts val="1047"/>
              </a:spcAft>
            </a:pPr>
            <a:r>
              <a:rPr lang="en-CA" sz="1300" dirty="0" smtClean="0">
                <a:ea typeface="Calibri"/>
                <a:cs typeface="Times New Roman"/>
              </a:rPr>
              <a:t> </a:t>
            </a:r>
          </a:p>
          <a:p>
            <a:r>
              <a:rPr lang="en-CA" sz="1300" dirty="0" smtClean="0">
                <a:ea typeface="Calibri"/>
                <a:cs typeface="Times New Roman"/>
              </a:rPr>
              <a:t>Professionals know their field and the required knowledge and abilities to be successful in the field. This information is presented in the National Occupation standards and the school age profile. The intent of this exercise is to provide ideas and tools that will allow educators to incorporate standards within their curriculum to provide relevant and quality programming to the benefit of their students, institution, and the profession.</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38</a:t>
            </a:fld>
            <a:endParaRPr lang="en-CA"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Times New Roman"/>
              </a:rPr>
              <a:t>Bloom's Taxonomy is a classification of learning objectives within education proposed in 1956 by a committee of educators chaired by Benjamin Bloom who also edited the first volume of the standard text.</a:t>
            </a:r>
          </a:p>
          <a:p>
            <a:pPr marL="359051" indent="-359051">
              <a:lnSpc>
                <a:spcPct val="115000"/>
              </a:lnSpc>
              <a:spcAft>
                <a:spcPts val="1047"/>
              </a:spcAft>
              <a:buFont typeface="Symbol"/>
              <a:buChar char=""/>
            </a:pPr>
            <a:r>
              <a:rPr lang="en-CA" sz="1300" dirty="0" smtClean="0">
                <a:ea typeface="Calibri"/>
                <a:cs typeface="Times New Roman"/>
              </a:rPr>
              <a:t>The Taxonomy has been further developed, but most recently the Canadian Tourism Human Resource Council went through an exercise to create an adapted taxonomy for use with National Occupational Standards.</a:t>
            </a:r>
          </a:p>
          <a:p>
            <a:r>
              <a:rPr lang="en-CA" sz="1300" dirty="0" smtClean="0">
                <a:ea typeface="Calibri"/>
                <a:cs typeface="Times New Roman"/>
              </a:rPr>
              <a:t>There are other learning taxonomies could be used – this is an example that is being used by some sector related programs.</a:t>
            </a:r>
            <a:endParaRPr lang="en-CA" dirty="0" smtClean="0"/>
          </a:p>
        </p:txBody>
      </p:sp>
      <p:sp>
        <p:nvSpPr>
          <p:cNvPr id="4" name="Slide Number Placeholder 3"/>
          <p:cNvSpPr>
            <a:spLocks noGrp="1"/>
          </p:cNvSpPr>
          <p:nvPr>
            <p:ph type="sldNum" sz="quarter" idx="10"/>
          </p:nvPr>
        </p:nvSpPr>
        <p:spPr/>
        <p:txBody>
          <a:bodyPr/>
          <a:lstStyle/>
          <a:p>
            <a:fld id="{FB616850-3491-406D-B705-76A99B1B9A53}" type="slidenum">
              <a:rPr lang="en-CA" smtClean="0"/>
              <a:pPr/>
              <a:t>39</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CA" sz="1300" dirty="0" smtClean="0"/>
              <a:t>Over the past 10 years, CCHRSC has worked with national and provincial child care or labour organizations; child care centres, nursery and preschools, family child care providers; early childhood educators; post-secondary training institutions; employers/administrators and ECEC government stakeholders.</a:t>
            </a:r>
          </a:p>
          <a:p>
            <a:pPr lvl="0"/>
            <a:r>
              <a:rPr lang="en-CA" sz="1300" dirty="0" smtClean="0"/>
              <a:t>The organization brought together representatives from business, labour, education, and other professional groups in a forum in order to analyze and address sector-wide human resource issues. </a:t>
            </a:r>
          </a:p>
          <a:p>
            <a:pPr lvl="0"/>
            <a:r>
              <a:rPr lang="en-CA" sz="1300" dirty="0" smtClean="0"/>
              <a:t>The Council developed research, strategies, and tools to meet the needs of the child care workforce.  Between (2003-2013) the Human Resources and Skills Development Canada’s (HRSDC) Sector Council Program provided funding for these activities.</a:t>
            </a:r>
          </a:p>
          <a:p>
            <a:pPr lvl="0"/>
            <a:r>
              <a:rPr lang="en-CA" sz="1300" dirty="0" smtClean="0"/>
              <a:t>As part of the work done by this organization the National Occupational Standards developed by the sector for the sector are available to be used by Child Care professionals across Canada.</a:t>
            </a:r>
          </a:p>
          <a:p>
            <a:pPr lvl="0"/>
            <a:r>
              <a:rPr lang="en-CA" sz="1300" dirty="0" smtClean="0"/>
              <a:t>It is part of a collective responsibility for organizations and businesses involved in the sector to promote best practices and use of the National Occupational Standards.</a:t>
            </a:r>
            <a:endParaRPr lang="en-CA" sz="1300"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a:t>
            </a:fld>
            <a:endParaRPr lang="en-CA"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By using standards to inform curriculum you can help to answer questions like: </a:t>
            </a:r>
          </a:p>
          <a:p>
            <a:pPr lvl="1"/>
            <a:r>
              <a:rPr lang="en-US" sz="1300" dirty="0" smtClean="0"/>
              <a:t>How much time do you allocate to a task in the program?</a:t>
            </a:r>
            <a:endParaRPr lang="en-CA" sz="1300" dirty="0" smtClean="0"/>
          </a:p>
          <a:p>
            <a:pPr lvl="1"/>
            <a:r>
              <a:rPr lang="en-US" sz="1300" dirty="0" smtClean="0"/>
              <a:t>What level?</a:t>
            </a:r>
            <a:endParaRPr lang="en-CA" sz="1300" dirty="0" smtClean="0"/>
          </a:p>
          <a:p>
            <a:pPr lvl="1"/>
            <a:r>
              <a:rPr lang="en-US" sz="1300" dirty="0" smtClean="0"/>
              <a:t>What tasks should be performed to be competent?</a:t>
            </a:r>
            <a:endParaRPr lang="en-CA" sz="1300" dirty="0" smtClean="0"/>
          </a:p>
          <a:p>
            <a:pPr lvl="1"/>
            <a:r>
              <a:rPr lang="en-US" sz="1300" dirty="0" smtClean="0"/>
              <a:t>How does the existing program compare to the workplace requirements?</a:t>
            </a:r>
            <a:endParaRPr lang="en-CA" sz="1300" dirty="0" smtClean="0"/>
          </a:p>
          <a:p>
            <a:pPr lvl="1"/>
            <a:r>
              <a:rPr lang="en-US" sz="1300" dirty="0" smtClean="0"/>
              <a:t>How does the program compare to other programs (training, certification)?</a:t>
            </a:r>
            <a:endParaRPr lang="en-CA" sz="1300" dirty="0" smtClean="0"/>
          </a:p>
          <a:p>
            <a:r>
              <a:rPr lang="en-CA" sz="1300" i="1" dirty="0" smtClean="0"/>
              <a:t> </a:t>
            </a:r>
            <a:endParaRPr lang="en-CA" sz="1300" dirty="0" smtClean="0"/>
          </a:p>
          <a:p>
            <a:r>
              <a:rPr lang="en-CA" sz="1300" dirty="0" smtClean="0"/>
              <a:t>Education and Training organizations benefit from standards as they provide:</a:t>
            </a:r>
            <a:endParaRPr lang="en-CA" sz="1500" dirty="0" smtClean="0"/>
          </a:p>
          <a:p>
            <a:r>
              <a:rPr lang="en-CA" sz="1300" dirty="0" smtClean="0"/>
              <a:t> </a:t>
            </a:r>
            <a:endParaRPr lang="en-CA" sz="1500" dirty="0" smtClean="0"/>
          </a:p>
          <a:p>
            <a:pPr lvl="0"/>
            <a:r>
              <a:rPr lang="en-CA" sz="1300" dirty="0" smtClean="0"/>
              <a:t>benchmarks against which to develop courses and programs </a:t>
            </a:r>
            <a:endParaRPr lang="en-CA" sz="1500" dirty="0" smtClean="0"/>
          </a:p>
          <a:p>
            <a:pPr lvl="0"/>
            <a:r>
              <a:rPr lang="en-CA" sz="1300" dirty="0" smtClean="0"/>
              <a:t>recognition from the sector as being accountable and responsive to their expectations </a:t>
            </a:r>
            <a:endParaRPr lang="en-CA" sz="1500" dirty="0" smtClean="0"/>
          </a:p>
          <a:p>
            <a:pPr lvl="0"/>
            <a:r>
              <a:rPr lang="en-CA" sz="1300" dirty="0" smtClean="0"/>
              <a:t>a comprehensive description of the field of practice to help identify and promote program specializations </a:t>
            </a:r>
            <a:endParaRPr lang="en-CA" sz="1500" dirty="0" smtClean="0"/>
          </a:p>
          <a:p>
            <a:pPr lvl="0"/>
            <a:r>
              <a:rPr lang="en-CA" sz="1300" dirty="0" smtClean="0"/>
              <a:t>common benchmarks on which to base articulation and transfer of credit agreements </a:t>
            </a:r>
            <a:endParaRPr lang="en-CA" sz="1500" dirty="0" smtClean="0"/>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40</a:t>
            </a:fld>
            <a:endParaRPr lang="en-CA"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CA" dirty="0" smtClean="0"/>
              <a:t>Active – it describes what students can do</a:t>
            </a:r>
          </a:p>
          <a:p>
            <a:r>
              <a:rPr lang="en-CA" dirty="0" smtClean="0"/>
              <a:t>Comprehensible – students know what it means</a:t>
            </a:r>
          </a:p>
          <a:p>
            <a:r>
              <a:rPr lang="en-CA" dirty="0" smtClean="0"/>
              <a:t>Appropriate – to the student’s current goals and career plans</a:t>
            </a:r>
          </a:p>
          <a:p>
            <a:r>
              <a:rPr lang="en-CA" dirty="0" smtClean="0"/>
              <a:t>Attainable – most students will mostly meet it, with due effort</a:t>
            </a:r>
          </a:p>
          <a:p>
            <a:r>
              <a:rPr lang="en-CA" dirty="0" smtClean="0"/>
              <a:t>Assessable – we can see if it has been achieved</a:t>
            </a:r>
          </a:p>
          <a:p>
            <a:endParaRPr lang="en-CA" dirty="0" smtClean="0"/>
          </a:p>
          <a:p>
            <a:r>
              <a:rPr lang="en-CA" sz="1300" dirty="0" smtClean="0"/>
              <a:t>For those of you who are not familiar a Learning Outcome states what a person should be know or be able to do after a learning experience.  Learning outcomes begin with an action verb and describe something observable or</a:t>
            </a:r>
          </a:p>
          <a:p>
            <a:r>
              <a:rPr lang="en-CA" sz="1300" dirty="0" smtClean="0"/>
              <a:t>measurable.  Outcomes may be further broken down into objectives for a particular lesson or part of a general topic.</a:t>
            </a:r>
          </a:p>
          <a:p>
            <a:r>
              <a:rPr lang="en-CA" sz="1300" dirty="0" smtClean="0"/>
              <a:t> </a:t>
            </a:r>
          </a:p>
          <a:p>
            <a:r>
              <a:rPr lang="en-CA" sz="1300" dirty="0" smtClean="0"/>
              <a:t>A couple of tips on Learning Outcomes:</a:t>
            </a:r>
          </a:p>
          <a:p>
            <a:r>
              <a:rPr lang="en-CA" sz="1300" dirty="0" smtClean="0"/>
              <a:t> </a:t>
            </a:r>
          </a:p>
          <a:p>
            <a:pPr lvl="0"/>
            <a:r>
              <a:rPr lang="en-CA" sz="1300" dirty="0" smtClean="0"/>
              <a:t>Avoid vague verbs that are hard to assess</a:t>
            </a:r>
          </a:p>
          <a:p>
            <a:pPr lvl="0"/>
            <a:r>
              <a:rPr lang="en-CA" sz="1300" dirty="0" smtClean="0"/>
              <a:t>Use only one verb per learning outcome </a:t>
            </a:r>
          </a:p>
          <a:p>
            <a:pPr lvl="0"/>
            <a:r>
              <a:rPr lang="en-CA" sz="1300" dirty="0" smtClean="0"/>
              <a:t>Make sure the outcome reflects the level of learning </a:t>
            </a:r>
          </a:p>
          <a:p>
            <a:pPr lvl="0"/>
            <a:r>
              <a:rPr lang="en-CA" sz="1300" dirty="0" smtClean="0"/>
              <a:t>Write the outcomes in terms of what the learner will be able to do as part of the course or workshop</a:t>
            </a:r>
          </a:p>
          <a:p>
            <a:r>
              <a:rPr lang="en-CA" sz="1300" dirty="0" smtClean="0"/>
              <a:t> </a:t>
            </a:r>
          </a:p>
          <a:p>
            <a:r>
              <a:rPr lang="en-CA" sz="1300" dirty="0" smtClean="0"/>
              <a:t> If we take a look at the Child Care Administrator Standard.</a:t>
            </a:r>
          </a:p>
          <a:p>
            <a:r>
              <a:rPr lang="en-CA" sz="1300" dirty="0" smtClean="0"/>
              <a:t> </a:t>
            </a:r>
          </a:p>
          <a:p>
            <a:r>
              <a:rPr lang="en-CA" sz="1300" dirty="0" smtClean="0"/>
              <a:t>Task 14: Oversee Security and Emergency Response</a:t>
            </a:r>
          </a:p>
          <a:p>
            <a:r>
              <a:rPr lang="en-CA" sz="1300" dirty="0" smtClean="0"/>
              <a:t>	14.1 implement security measures</a:t>
            </a:r>
          </a:p>
          <a:p>
            <a:r>
              <a:rPr lang="en-CA" sz="1300" dirty="0" smtClean="0"/>
              <a:t>	14.2 prepare for emergency situations</a:t>
            </a:r>
          </a:p>
          <a:p>
            <a:r>
              <a:rPr lang="en-CA" sz="1300" dirty="0" smtClean="0"/>
              <a:t>	14.3 respond to incidents and emergencies</a:t>
            </a:r>
          </a:p>
          <a:p>
            <a:r>
              <a:rPr lang="en-CA" sz="1300" dirty="0" smtClean="0"/>
              <a:t> </a:t>
            </a:r>
          </a:p>
          <a:p>
            <a:r>
              <a:rPr lang="en-CA" sz="1300" dirty="0" smtClean="0"/>
              <a:t>Looking at the criticality elements of this Task we can determine that this is a fairly important duty of any Child Care Administrator.</a:t>
            </a:r>
          </a:p>
          <a:p>
            <a:r>
              <a:rPr lang="en-CA" sz="1300" dirty="0" smtClean="0"/>
              <a:t> </a:t>
            </a:r>
          </a:p>
          <a:p>
            <a:r>
              <a:rPr lang="en-CA" sz="1300" dirty="0" smtClean="0"/>
              <a:t>Let’s take a closer look at Sub-Task 14.2 to use as an example.  The word “prepare” is in the sub-task but taking a look at this statement and in the context in the Child Care Administrator Standard preparing for emergency situations is more than simply buying a first-aid kit.  The description of the sub-task requires that the administrator know policies, and be able identify and react to emergency situations.  This would be a higher level with in the taxonomy likely requiring learning objectives for the outcome at a Level 6 Creating and Level 5 Evaluating.  </a:t>
            </a:r>
          </a:p>
          <a:p>
            <a:r>
              <a:rPr lang="en-CA" sz="1300" dirty="0" smtClean="0"/>
              <a:t> </a:t>
            </a:r>
          </a:p>
          <a:p>
            <a:r>
              <a:rPr lang="en-CA" sz="1300" dirty="0" smtClean="0"/>
              <a:t>One important aspect to remember is the level the standards are written at.  It is very unlikely that any course will be able to produce students that can fully meet the standard, however course can prepare students to meet the standard.</a:t>
            </a:r>
          </a:p>
          <a:p>
            <a:r>
              <a:rPr lang="en-CA" sz="1300" dirty="0" smtClean="0"/>
              <a:t> </a:t>
            </a:r>
          </a:p>
          <a:p>
            <a:r>
              <a:rPr lang="en-CA" sz="1300" dirty="0" smtClean="0"/>
              <a:t>Possible Learning Outcome:</a:t>
            </a:r>
          </a:p>
          <a:p>
            <a:r>
              <a:rPr lang="en-CA" sz="1300" dirty="0" smtClean="0"/>
              <a:t>By the end of this course participants will be able to:</a:t>
            </a:r>
          </a:p>
          <a:p>
            <a:r>
              <a:rPr lang="en-CA" sz="1300" dirty="0" smtClean="0"/>
              <a:t>Construct policies and procedures for emergency situations</a:t>
            </a:r>
          </a:p>
          <a:p>
            <a:r>
              <a:rPr lang="en-CA" sz="1300" dirty="0" smtClean="0"/>
              <a:t> </a:t>
            </a:r>
          </a:p>
          <a:p>
            <a:r>
              <a:rPr lang="en-CA" sz="1300" dirty="0" smtClean="0"/>
              <a:t>Learning Objectives Supporting the learning outcome:</a:t>
            </a:r>
          </a:p>
          <a:p>
            <a:pPr defTabSz="957468">
              <a:defRPr/>
            </a:pPr>
            <a:r>
              <a:rPr lang="en-CA" sz="1300" dirty="0" smtClean="0"/>
              <a:t>By the end of this course participants will be able to:</a:t>
            </a:r>
          </a:p>
          <a:p>
            <a:pPr lvl="0"/>
            <a:r>
              <a:rPr lang="en-CA" sz="1300" dirty="0" smtClean="0"/>
              <a:t>Develop emergency policies and preparation </a:t>
            </a:r>
          </a:p>
          <a:p>
            <a:pPr lvl="0"/>
            <a:r>
              <a:rPr lang="en-CA" sz="1300" dirty="0" smtClean="0"/>
              <a:t>Identify possible community partners for assistance in emergency situations</a:t>
            </a:r>
          </a:p>
          <a:p>
            <a:pPr lvl="0"/>
            <a:r>
              <a:rPr lang="en-CA" sz="1300" dirty="0" smtClean="0"/>
              <a:t>Develop an emergency response plan</a:t>
            </a:r>
          </a:p>
          <a:p>
            <a:pPr lvl="0"/>
            <a:r>
              <a:rPr lang="en-CA" sz="1300" dirty="0" smtClean="0"/>
              <a:t>Develop an emergency communication plan</a:t>
            </a:r>
          </a:p>
          <a:p>
            <a:pPr lvl="0"/>
            <a:r>
              <a:rPr lang="en-CA" sz="1300" dirty="0" smtClean="0"/>
              <a:t>Develop a reporting and recording process</a:t>
            </a:r>
          </a:p>
          <a:p>
            <a:r>
              <a:rPr lang="en-CA" sz="1300" dirty="0" smtClean="0"/>
              <a:t> </a:t>
            </a:r>
          </a:p>
          <a:p>
            <a:r>
              <a:rPr lang="en-CA" sz="1300" b="1" dirty="0" smtClean="0"/>
              <a:t>Facilitator note:</a:t>
            </a:r>
            <a:endParaRPr lang="en-CA" sz="1300" dirty="0" smtClean="0"/>
          </a:p>
          <a:p>
            <a:r>
              <a:rPr lang="en-CA" sz="1300" dirty="0" smtClean="0"/>
              <a:t> </a:t>
            </a:r>
          </a:p>
          <a:p>
            <a:r>
              <a:rPr lang="en-CA" sz="1300" i="1" dirty="0" smtClean="0"/>
              <a:t>Information from the standard.</a:t>
            </a:r>
            <a:endParaRPr lang="en-CA" sz="1300" dirty="0" smtClean="0"/>
          </a:p>
          <a:p>
            <a:r>
              <a:rPr lang="en-CA" sz="1300" b="1" i="1" dirty="0" smtClean="0"/>
              <a:t>Sub-Task 14.2 Prepare for Emergency Situations</a:t>
            </a:r>
            <a:endParaRPr lang="en-CA" sz="1300" dirty="0" smtClean="0"/>
          </a:p>
          <a:p>
            <a:r>
              <a:rPr lang="en-CA" sz="1300" b="1" i="1" dirty="0" smtClean="0"/>
              <a:t>Required core knowledge:</a:t>
            </a:r>
            <a:endParaRPr lang="en-CA" sz="1300" dirty="0" smtClean="0"/>
          </a:p>
          <a:p>
            <a:r>
              <a:rPr lang="en-CA" sz="1300" i="1" dirty="0" smtClean="0"/>
              <a:t>Child care administrators know:</a:t>
            </a:r>
            <a:endParaRPr lang="en-CA" sz="1300" dirty="0" smtClean="0"/>
          </a:p>
          <a:p>
            <a:pPr lvl="0"/>
            <a:r>
              <a:rPr lang="en-CA" sz="1300" i="1" dirty="0" smtClean="0"/>
              <a:t>policies and procedures, e.g. testing fire alarms, fire drills, evacuation plans, emergency telephone numbers, earthquake drill</a:t>
            </a:r>
            <a:endParaRPr lang="en-CA" sz="1300" dirty="0" smtClean="0"/>
          </a:p>
          <a:p>
            <a:r>
              <a:rPr lang="en-CA" sz="1300" i="1" dirty="0" smtClean="0"/>
              <a:t> </a:t>
            </a:r>
            <a:endParaRPr lang="en-CA" sz="1300" dirty="0" smtClean="0"/>
          </a:p>
          <a:p>
            <a:r>
              <a:rPr lang="en-CA" sz="1300" b="1" i="1" dirty="0" smtClean="0"/>
              <a:t>Required skills and abilities:</a:t>
            </a:r>
            <a:endParaRPr lang="en-CA" sz="1300" dirty="0" smtClean="0"/>
          </a:p>
          <a:p>
            <a:r>
              <a:rPr lang="en-CA" sz="1300" i="1" dirty="0" smtClean="0"/>
              <a:t>Child care administrators are able to:</a:t>
            </a:r>
            <a:endParaRPr lang="en-CA" sz="1300" dirty="0" smtClean="0"/>
          </a:p>
          <a:p>
            <a:pPr lvl="0"/>
            <a:r>
              <a:rPr lang="en-CA" sz="1300" i="1" dirty="0" smtClean="0"/>
              <a:t>identify potential emergency situations, e.g. fire, flood, natural disaster, power outage, medical</a:t>
            </a:r>
            <a:endParaRPr lang="en-CA" sz="1300" dirty="0" smtClean="0"/>
          </a:p>
          <a:p>
            <a:pPr lvl="0"/>
            <a:r>
              <a:rPr lang="en-CA" sz="1300" i="1" dirty="0" smtClean="0"/>
              <a:t>work in partnership with community to minimize risks, for example:</a:t>
            </a:r>
            <a:endParaRPr lang="en-CA" sz="1300" dirty="0" smtClean="0"/>
          </a:p>
          <a:p>
            <a:pPr lvl="0"/>
            <a:r>
              <a:rPr lang="en-CA" sz="1300" i="1" dirty="0" smtClean="0"/>
              <a:t>discuss potential situations and procedures with authorities, e.g. emergency response team</a:t>
            </a:r>
            <a:endParaRPr lang="en-CA" sz="1300" dirty="0" smtClean="0"/>
          </a:p>
          <a:p>
            <a:pPr lvl="0"/>
            <a:r>
              <a:rPr lang="en-CA" sz="1300" i="1" dirty="0" smtClean="0"/>
              <a:t>develop emergency response plans, including, for example:</a:t>
            </a:r>
            <a:endParaRPr lang="en-CA" sz="1300" dirty="0" smtClean="0"/>
          </a:p>
          <a:p>
            <a:pPr lvl="0"/>
            <a:r>
              <a:rPr lang="en-CA" sz="1300" i="1" dirty="0" smtClean="0"/>
              <a:t>type of emergency</a:t>
            </a:r>
            <a:endParaRPr lang="en-CA" sz="1300" dirty="0" smtClean="0"/>
          </a:p>
          <a:p>
            <a:pPr lvl="0"/>
            <a:r>
              <a:rPr lang="en-CA" sz="1300" i="1" dirty="0" smtClean="0"/>
              <a:t>staff responsibilities</a:t>
            </a:r>
            <a:endParaRPr lang="en-CA" sz="1300" dirty="0" smtClean="0"/>
          </a:p>
          <a:p>
            <a:pPr lvl="0"/>
            <a:r>
              <a:rPr lang="en-CA" sz="1300" i="1" dirty="0" smtClean="0"/>
              <a:t>evacuation procedures</a:t>
            </a:r>
            <a:endParaRPr lang="en-CA" sz="1300" dirty="0" smtClean="0"/>
          </a:p>
          <a:p>
            <a:pPr lvl="0"/>
            <a:r>
              <a:rPr lang="en-CA" sz="1300" i="1" dirty="0" smtClean="0"/>
              <a:t>first aid and emergency kits</a:t>
            </a:r>
            <a:endParaRPr lang="en-CA" sz="1300" dirty="0" smtClean="0"/>
          </a:p>
          <a:p>
            <a:pPr lvl="0"/>
            <a:r>
              <a:rPr lang="en-CA" sz="1300" i="1" dirty="0" smtClean="0"/>
              <a:t>muster point or gathering place</a:t>
            </a:r>
            <a:endParaRPr lang="en-CA" sz="1300" dirty="0" smtClean="0"/>
          </a:p>
          <a:p>
            <a:pPr lvl="0"/>
            <a:r>
              <a:rPr lang="en-CA" sz="1300" i="1" dirty="0" smtClean="0"/>
              <a:t>train staff in emergency response plan, including:</a:t>
            </a:r>
            <a:endParaRPr lang="en-CA" sz="1300" dirty="0" smtClean="0"/>
          </a:p>
          <a:p>
            <a:pPr lvl="0"/>
            <a:r>
              <a:rPr lang="en-CA" sz="1300" i="1" dirty="0" smtClean="0"/>
              <a:t>use of equipment, e.g. fire extinguisher</a:t>
            </a:r>
            <a:endParaRPr lang="en-CA" sz="1300" dirty="0" smtClean="0"/>
          </a:p>
          <a:p>
            <a:pPr lvl="0"/>
            <a:r>
              <a:rPr lang="en-CA" sz="1300" i="1" dirty="0" smtClean="0"/>
              <a:t>communicate emergency procedures to families, e.g. off-site emergency contact information</a:t>
            </a:r>
            <a:endParaRPr lang="en-CA" sz="1300" dirty="0" smtClean="0"/>
          </a:p>
          <a:p>
            <a:pPr lvl="0"/>
            <a:r>
              <a:rPr lang="en-CA" sz="1300" i="1" dirty="0" smtClean="0"/>
              <a:t>ensure staff and children practice emergency procedures, e.g. fire drills, lockdowns</a:t>
            </a:r>
            <a:endParaRPr lang="en-CA" sz="1300" dirty="0" smtClean="0"/>
          </a:p>
          <a:p>
            <a:pPr lvl="0"/>
            <a:r>
              <a:rPr lang="en-CA" sz="1300" i="1" dirty="0" smtClean="0"/>
              <a:t>establish system for reporting and recording incidents</a:t>
            </a:r>
            <a:endParaRPr lang="en-CA" sz="1300" dirty="0" smtClean="0"/>
          </a:p>
          <a:p>
            <a:pPr lvl="0"/>
            <a:r>
              <a:rPr lang="en-CA" sz="1300" i="1" dirty="0" smtClean="0"/>
              <a:t>assign responsibility to others in case of absence of the administrator</a:t>
            </a:r>
            <a:endParaRPr lang="en-CA" sz="1300" dirty="0" smtClean="0"/>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41</a:t>
            </a:fld>
            <a:endParaRPr lang="en-CA"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85000" lnSpcReduction="10000"/>
          </a:bodyPr>
          <a:lstStyle/>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Break the room into small groups of 2 to 3 people. Provide participants with a sample section from the CCA standards or one of the profiles, and the worksheet.  Have participants select a competency and use as an example, walking through the steps to determine level of the standards. </a:t>
            </a:r>
          </a:p>
          <a:p>
            <a:pPr marL="239367">
              <a:lnSpc>
                <a:spcPct val="115000"/>
              </a:lnSpc>
              <a:spcAft>
                <a:spcPts val="1047"/>
              </a:spcAft>
            </a:pPr>
            <a:r>
              <a:rPr lang="en-CA" sz="1300" dirty="0" smtClean="0">
                <a:ea typeface="Calibri"/>
                <a:cs typeface="Times New Roman"/>
              </a:rPr>
              <a:t> </a:t>
            </a:r>
          </a:p>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Consider how this competency might look in their course or training program?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level is it taught at?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Is there practice involved, and if so how much?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level of knowledge and performance are expected of learners?</a:t>
            </a:r>
            <a:endParaRPr lang="en-CA" sz="1300" dirty="0" smtClean="0">
              <a:ea typeface="Calibri"/>
              <a:cs typeface="Times New Roman"/>
            </a:endParaRPr>
          </a:p>
          <a:p>
            <a:pPr marL="239367">
              <a:lnSpc>
                <a:spcPct val="115000"/>
              </a:lnSpc>
              <a:spcAft>
                <a:spcPts val="1047"/>
              </a:spcAft>
            </a:pPr>
            <a:r>
              <a:rPr lang="en-CA" sz="1300" i="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Based on this discussion, allow participants 10 minutes to develop a learning outcome that addresses this competency and is appropriate for </a:t>
            </a:r>
            <a:r>
              <a:rPr lang="en-CA" sz="1300" i="1" dirty="0" smtClean="0">
                <a:ea typeface="Calibri"/>
                <a:cs typeface="Times New Roman"/>
              </a:rPr>
              <a:t>their</a:t>
            </a:r>
            <a:r>
              <a:rPr lang="en-CA" sz="1300" dirty="0" smtClean="0">
                <a:ea typeface="Calibri"/>
                <a:cs typeface="Times New Roman"/>
              </a:rPr>
              <a:t> course or program – consider the proficiency and experience of the learner, the context of the program (time, scope, resources, instructor experience, program objectives, etc.). </a:t>
            </a:r>
          </a:p>
          <a:p>
            <a:pPr marL="494692">
              <a:spcAft>
                <a:spcPts val="68"/>
              </a:spcAft>
            </a:pPr>
            <a:r>
              <a:rPr lang="en-CA" sz="1300" dirty="0" smtClean="0">
                <a:solidFill>
                  <a:srgbClr val="000000"/>
                </a:solidFill>
                <a:ea typeface="Calibri"/>
                <a:cs typeface="Calibri"/>
              </a:rPr>
              <a:t> </a:t>
            </a:r>
            <a:endParaRPr lang="en-CA" sz="1500" dirty="0" smtClean="0">
              <a:solidFill>
                <a:srgbClr val="000000"/>
              </a:solidFill>
              <a:latin typeface="Tahoma"/>
              <a:ea typeface="Calibri"/>
            </a:endParaRPr>
          </a:p>
          <a:p>
            <a:pPr marL="239367">
              <a:lnSpc>
                <a:spcPct val="115000"/>
              </a:lnSpc>
              <a:spcAft>
                <a:spcPts val="1047"/>
              </a:spcAft>
            </a:pPr>
            <a:r>
              <a:rPr lang="en-US" sz="1300" dirty="0" smtClean="0">
                <a:ea typeface="Calibri"/>
                <a:cs typeface="Times New Roman"/>
              </a:rPr>
              <a:t>Using a task statement from the standards, write a learning outcome that would be at an appropriate level for your course or program. Please indicate the taxonomic level for knowledge and/or performance.</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42</a:t>
            </a:fld>
            <a:endParaRPr lang="en-CA"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300" dirty="0" smtClean="0"/>
              <a:t>Let’s use this quick tool to help debrief the learning outcome activity.</a:t>
            </a:r>
          </a:p>
          <a:p>
            <a:r>
              <a:rPr lang="en-CA" sz="1300" dirty="0" smtClean="0"/>
              <a:t> </a:t>
            </a:r>
          </a:p>
          <a:p>
            <a:r>
              <a:rPr lang="en-CA" sz="1300" dirty="0" smtClean="0"/>
              <a:t>This is simple chart that charts the level and scope of a learning outcome against the standard.  You can illustrate this comparison by determining which of these nine boxes the your learning outcome would fall into. </a:t>
            </a:r>
            <a:endParaRPr lang="en-CA" sz="1300" dirty="0"/>
          </a:p>
        </p:txBody>
      </p:sp>
      <p:sp>
        <p:nvSpPr>
          <p:cNvPr id="4" name="Slide Number Placeholder 3"/>
          <p:cNvSpPr>
            <a:spLocks noGrp="1"/>
          </p:cNvSpPr>
          <p:nvPr>
            <p:ph type="sldNum" sz="quarter" idx="10"/>
          </p:nvPr>
        </p:nvSpPr>
        <p:spPr/>
        <p:txBody>
          <a:bodyPr/>
          <a:lstStyle/>
          <a:p>
            <a:fld id="{D1FB6143-FFC4-49CB-A9EC-9CC7CAC2880C}" type="slidenum">
              <a:rPr lang="en-CA" smtClean="0"/>
              <a:pPr/>
              <a:t>43</a:t>
            </a:fld>
            <a:endParaRPr lang="en-CA"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evidence would you look for that your learners have achieved this outcome?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How can the standards help you determine this?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Is there an opportunity for workplace practice and assessment? </a:t>
            </a:r>
          </a:p>
          <a:p>
            <a:pPr marL="359051" indent="-359051">
              <a:lnSpc>
                <a:spcPct val="115000"/>
              </a:lnSpc>
              <a:spcAft>
                <a:spcPts val="1047"/>
              </a:spcAft>
              <a:buFont typeface="Symbol"/>
              <a:buChar char=""/>
            </a:pPr>
            <a:r>
              <a:rPr lang="en-CA" sz="1300" i="1" dirty="0" smtClean="0">
                <a:ea typeface="Calibri"/>
                <a:cs typeface="Times New Roman"/>
              </a:rPr>
              <a:t>How would you conduct the assessment of this competency/learning outcome, again considering the context of your program and the learners you are working with?</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44</a:t>
            </a:fld>
            <a:endParaRPr lang="en-CA" dirty="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constitutes a good quality performance appraisal process?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 What needs to be measured and how? Is it valid and reliable?</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Times New Roman"/>
              </a:rPr>
              <a:t>Why is it important to do performance appraisals?</a:t>
            </a:r>
          </a:p>
          <a:p>
            <a:pPr marL="478734">
              <a:lnSpc>
                <a:spcPct val="115000"/>
              </a:lnSpc>
              <a:spcAft>
                <a:spcPts val="1047"/>
              </a:spcAft>
            </a:pPr>
            <a:r>
              <a:rPr lang="en-CA" sz="1300" dirty="0" smtClean="0">
                <a:ea typeface="Calibri"/>
                <a:cs typeface="Times New Roman"/>
              </a:rPr>
              <a:t>Performance appraisals are very useful everyone. They can acknowledge superior performance and strengths and provide a foundation for career planning and professional development. Performance appraisals should be tailored to address the professional skills development level, maturity and experience. </a:t>
            </a:r>
          </a:p>
          <a:p>
            <a:pPr marL="359051" indent="-359051">
              <a:lnSpc>
                <a:spcPct val="115000"/>
              </a:lnSpc>
              <a:buFont typeface="Symbol"/>
              <a:buChar char=""/>
            </a:pPr>
            <a:r>
              <a:rPr lang="en-CA" sz="1300" dirty="0" smtClean="0">
                <a:ea typeface="Calibri"/>
                <a:cs typeface="Times New Roman"/>
              </a:rPr>
              <a:t>What performance appraisal tools do you currently use in your workplace?</a:t>
            </a:r>
          </a:p>
          <a:p>
            <a:pPr marL="359051" indent="-359051">
              <a:lnSpc>
                <a:spcPct val="115000"/>
              </a:lnSpc>
              <a:spcAft>
                <a:spcPts val="1047"/>
              </a:spcAft>
              <a:buFont typeface="Symbol"/>
              <a:buChar char=""/>
            </a:pPr>
            <a:r>
              <a:rPr lang="en-CA" sz="1300" dirty="0" smtClean="0">
                <a:ea typeface="Calibri"/>
                <a:cs typeface="Times New Roman"/>
              </a:rPr>
              <a:t>How were these tools developed? What are they based on?</a:t>
            </a:r>
          </a:p>
          <a:p>
            <a:pPr marL="359051" indent="-359051">
              <a:lnSpc>
                <a:spcPct val="115000"/>
              </a:lnSpc>
              <a:spcAft>
                <a:spcPts val="1047"/>
              </a:spcAft>
              <a:buFont typeface="Symbol"/>
              <a:buChar char=""/>
            </a:pPr>
            <a:r>
              <a:rPr lang="en-CA" sz="1300" dirty="0" smtClean="0">
                <a:solidFill>
                  <a:srgbClr val="20201F"/>
                </a:solidFill>
                <a:ea typeface="Calibri"/>
                <a:cs typeface="Calibri"/>
              </a:rPr>
              <a:t>The ability in each task is measured against the Occupational Standards which are recognized as a ‘current practice’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45</a:t>
            </a:fld>
            <a:endParaRPr lang="en-CA"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solidFill>
                  <a:srgbClr val="20201F"/>
                </a:solidFill>
                <a:ea typeface="Calibri"/>
                <a:cs typeface="Calibri"/>
              </a:rPr>
              <a:t>Key Messages:</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0201F"/>
                </a:solidFill>
                <a:ea typeface="Calibri"/>
                <a:cs typeface="Calibri"/>
              </a:rPr>
              <a:t>Framework against which performance can be objectively and fairly assessed and upon which professional development activities can be planned.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0201F"/>
                </a:solidFill>
                <a:ea typeface="Calibri"/>
                <a:cs typeface="Calibri"/>
              </a:rPr>
              <a:t>Performance appraisals are very useful for both the supervisor and the employee. They can acknowledge superior performance and strengths and provide a foundation for career0.</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0201F"/>
                </a:solidFill>
                <a:ea typeface="Calibri"/>
                <a:cs typeface="Calibri"/>
              </a:rPr>
              <a:t>Planning and professional development.</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solidFill>
                  <a:srgbClr val="20201F"/>
                </a:solidFill>
                <a:ea typeface="Calibri"/>
                <a:cs typeface="Calibri"/>
              </a:rPr>
              <a:t>Performance appraisals should be tailored to address the professional tasks development level, maturity and experience of the employee.</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46</a:t>
            </a:fld>
            <a:endParaRPr lang="en-CA"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62500" lnSpcReduction="20000"/>
          </a:bodyPr>
          <a:lstStyle/>
          <a:p>
            <a:pPr>
              <a:lnSpc>
                <a:spcPct val="115000"/>
              </a:lnSpc>
              <a:spcAft>
                <a:spcPts val="1047"/>
              </a:spcAft>
            </a:pPr>
            <a:r>
              <a:rPr lang="en-CA" sz="1300" dirty="0" smtClean="0">
                <a:solidFill>
                  <a:srgbClr val="212120"/>
                </a:solidFill>
                <a:ea typeface="Calibri"/>
                <a:cs typeface="UniversLTStd-Cn"/>
              </a:rPr>
              <a:t>Four key steps in conducting a performance appraisal can include:</a:t>
            </a:r>
            <a:endParaRPr lang="en-CA" sz="1300" dirty="0" smtClean="0">
              <a:ea typeface="Calibri"/>
              <a:cs typeface="Times New Roman"/>
            </a:endParaRPr>
          </a:p>
          <a:p>
            <a:pPr marL="359051" indent="-359051">
              <a:lnSpc>
                <a:spcPct val="115000"/>
              </a:lnSpc>
              <a:buFont typeface="+mj-lt"/>
              <a:buAutoNum type="arabicPeriod"/>
            </a:pPr>
            <a:r>
              <a:rPr lang="en-CA" sz="1300" dirty="0" smtClean="0">
                <a:solidFill>
                  <a:srgbClr val="212120"/>
                </a:solidFill>
                <a:ea typeface="Calibri"/>
                <a:cs typeface="UniversLTStd-Cn"/>
              </a:rPr>
              <a:t>Select a performance rating scale or method</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There are a number of scales that can be used for appraising performance. Some scales will assign levels (e.g., Level 1, 2 and 3), some will assign titles (e.g., expert, competent, some experience, no experience) and others will assign letters (A, B, and C).</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What is important for any performance appraisal scale is that the criteria for each ordinal are clearly defined, measurable and performance-based.</a:t>
            </a:r>
            <a:endParaRPr lang="en-CA" sz="1300" dirty="0" smtClean="0">
              <a:ea typeface="Calibri"/>
              <a:cs typeface="Times New Roman"/>
            </a:endParaRPr>
          </a:p>
          <a:p>
            <a:pPr marL="359051" indent="-359051">
              <a:lnSpc>
                <a:spcPct val="115000"/>
              </a:lnSpc>
            </a:pPr>
            <a:r>
              <a:rPr lang="en-CA" sz="1300" dirty="0" smtClean="0">
                <a:solidFill>
                  <a:srgbClr val="212120"/>
                </a:solidFill>
                <a:ea typeface="Calibri"/>
                <a:cs typeface="UniversLTStd-Cn"/>
              </a:rPr>
              <a:t>2.    Develop performance appraisal forms</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It is important that the appropriate Tasks and Sub-Tasks are selected based on each work situation to ensure that the individual’s performance appraisal is reflective of the activities that they perform.</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Performance Appraisal form will typically contain a section for each applicable Task within the Occupational Standards. For each Task, the applicable Sub-Tasks can be summarized and identified as performance indicators.</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Competency for each Task will be measured using the rating scale defined for the appraisal. </a:t>
            </a:r>
            <a:endParaRPr lang="en-CA" sz="1300" dirty="0" smtClean="0">
              <a:ea typeface="Calibri"/>
              <a:cs typeface="Times New Roman"/>
            </a:endParaRPr>
          </a:p>
          <a:p>
            <a:pPr marL="359051" indent="-359051">
              <a:lnSpc>
                <a:spcPct val="115000"/>
              </a:lnSpc>
            </a:pPr>
            <a:r>
              <a:rPr lang="en-CA" sz="1300" dirty="0" smtClean="0">
                <a:solidFill>
                  <a:srgbClr val="212120"/>
                </a:solidFill>
                <a:ea typeface="Calibri"/>
                <a:cs typeface="UniversLTStd-Cn"/>
              </a:rPr>
              <a:t>3.     Prepare for the performance appraisal interview</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key element of a performance appraisal is the interview. However, there is preparation involved for both the employee and the supervisor prior to the interview.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Prior to the Performance Appraisal Interview, the employee uses the performance appraisal for self-reflection. Once the self-reflection is completed, the form is returned to the supervisor for use during the Performance Appraisal Interview. </a:t>
            </a:r>
            <a:endParaRPr lang="en-CA" sz="1300" dirty="0" smtClean="0">
              <a:ea typeface="Calibri"/>
              <a:cs typeface="Times New Roman"/>
            </a:endParaRPr>
          </a:p>
          <a:p>
            <a:pPr marL="359051" indent="-359051">
              <a:lnSpc>
                <a:spcPct val="115000"/>
              </a:lnSpc>
            </a:pPr>
            <a:r>
              <a:rPr lang="en-CA" sz="1300" dirty="0" smtClean="0">
                <a:solidFill>
                  <a:srgbClr val="212120"/>
                </a:solidFill>
                <a:ea typeface="Calibri"/>
                <a:cs typeface="UniversLTStd-Cn"/>
              </a:rPr>
              <a:t>4.     Conduct the performance appraisal interview</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One of the most significant features of performance appraisals is that they require interaction between the supervisor and the employee.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Performance Appraisal Interview serves as a catalyst for meaningful discussion of job performance which leads to mutual understanding and appreciation. </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During the Performance Appraisal Interview the appraisal must be confirmed, which requires a high degree of trust and communication. They must feel comfortable in sharing their explanations for their self-reflection and the supervisor must also be open to discussing reasons why their performance rating for specific Tasks may differ.</a:t>
            </a:r>
            <a:endParaRPr lang="en-CA" sz="1300" dirty="0" smtClean="0">
              <a:ea typeface="Calibri"/>
              <a:cs typeface="Times New Roman"/>
            </a:endParaRPr>
          </a:p>
          <a:p>
            <a:pPr marL="359051" indent="-359051">
              <a:lnSpc>
                <a:spcPct val="115000"/>
              </a:lnSpc>
              <a:buFont typeface="Symbol"/>
              <a:buChar char=""/>
            </a:pPr>
            <a:r>
              <a:rPr lang="en-CA" sz="1300" dirty="0" smtClean="0">
                <a:solidFill>
                  <a:srgbClr val="212120"/>
                </a:solidFill>
                <a:ea typeface="Calibri"/>
                <a:cs typeface="UniversLTStd-Cn"/>
              </a:rPr>
              <a:t>The discussion of current performance, will lead to several positive outcomes including setting goals and objectives for the next review period and identifying areas for additional training and professional development.</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solidFill>
                  <a:srgbClr val="212120"/>
                </a:solidFill>
                <a:ea typeface="Calibri"/>
                <a:cs typeface="UniversLTStd-Cn"/>
              </a:rPr>
              <a:t>All goals should be SMART (Specific, Measurable, Attainable, Realistic and Timely). Setting SMART goals to determine if goals have been met each year and can help to address specific programs or employment requirements or responsibilities.</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47</a:t>
            </a:fld>
            <a:endParaRPr lang="en-CA"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85000" lnSpcReduction="20000"/>
          </a:bodyPr>
          <a:lstStyle/>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The Facilitator will distribute the updated CCA Checklist to the group.  The workshop participants will examine their own practice using portions of the CCA NOS and updated portions of the Child Care Administrator Checklists.  </a:t>
            </a:r>
          </a:p>
          <a:p>
            <a:pPr>
              <a:lnSpc>
                <a:spcPct val="115000"/>
              </a:lnSpc>
              <a:spcAft>
                <a:spcPts val="1047"/>
              </a:spcAft>
            </a:pPr>
            <a:r>
              <a:rPr lang="en-CA" sz="1300" dirty="0" smtClean="0">
                <a:ea typeface="Calibri"/>
                <a:cs typeface="Times New Roman"/>
              </a:rPr>
              <a:t>This is an individual activity; however, participants should feel free to discuss the activity with those around them.  </a:t>
            </a:r>
          </a:p>
          <a:p>
            <a:pPr>
              <a:lnSpc>
                <a:spcPct val="115000"/>
              </a:lnSpc>
              <a:spcAft>
                <a:spcPts val="1047"/>
              </a:spcAft>
            </a:pPr>
            <a:r>
              <a:rPr lang="en-CA" sz="1300" b="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Fortunately the CCHRSC has in the past paired with the Early Childhood Community Development Centre to create two documents based on the ECE and CCA standards.  With the update to the CCA standard the current document will be out of date, but it is easily updated. </a:t>
            </a:r>
            <a:endParaRPr lang="en-CA" sz="1300" dirty="0" smtClean="0">
              <a:ea typeface="Calibri"/>
              <a:cs typeface="Times New Roman"/>
            </a:endParaRPr>
          </a:p>
          <a:p>
            <a:pPr marL="359051" indent="-359051" fontAlgn="base">
              <a:lnSpc>
                <a:spcPts val="1257"/>
              </a:lnSpc>
              <a:spcAft>
                <a:spcPts val="1047"/>
              </a:spcAft>
              <a:buFont typeface="Symbol"/>
              <a:buChar char=""/>
            </a:pPr>
            <a:r>
              <a:rPr lang="en-CA" sz="1300" i="1" dirty="0" smtClean="0">
                <a:ea typeface="Calibri"/>
                <a:cs typeface="Calibri"/>
              </a:rPr>
              <a:t>For the purposes of this activity we will be asking you to do some self reflection on your own practices.  You have been provided with a copy of the relevant material from the standard as well as updated materials based on the CCHRSC/</a:t>
            </a:r>
            <a:r>
              <a:rPr lang="en-CA" sz="1300" i="1" dirty="0" err="1" smtClean="0">
                <a:ea typeface="Calibri"/>
                <a:cs typeface="Calibri"/>
              </a:rPr>
              <a:t>eccdc</a:t>
            </a:r>
            <a:r>
              <a:rPr lang="en-CA" sz="1300" i="1" dirty="0" smtClean="0">
                <a:ea typeface="Calibri"/>
                <a:cs typeface="Calibri"/>
              </a:rPr>
              <a:t> document.  Using these materials you can take some time to do some self assessment.  If you are not a Child Care Administrator than I would still like you to take a look at this process and comment on how you think the standard and this document could assist in the performance appraisal process</a:t>
            </a:r>
            <a:r>
              <a:rPr lang="en-CA" sz="1300" dirty="0" smtClean="0">
                <a:ea typeface="Calibri"/>
                <a:cs typeface="Calibri"/>
              </a:rPr>
              <a:t>.</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 </a:t>
            </a:r>
          </a:p>
          <a:p>
            <a:r>
              <a:rPr lang="en-CA" sz="1300" dirty="0" smtClean="0">
                <a:ea typeface="Calibri"/>
                <a:cs typeface="Times New Roman"/>
              </a:rPr>
              <a:t>After approximately 10 minutes (it is alright if they do not finish) the discussion will come back to the larger group and the facilitator will debrief the activity.</a:t>
            </a:r>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48</a:t>
            </a:fld>
            <a:endParaRPr lang="en-CA"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After going through this process would you consider this an objective and fair method of assessment?</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Calibri"/>
              </a:rPr>
              <a:t>How are performance appraisals, like this one, useful for both the supervisor and the employee?</a:t>
            </a:r>
            <a:endParaRPr lang="en-CA" sz="1300" dirty="0" smtClean="0">
              <a:ea typeface="Calibri"/>
              <a:cs typeface="Times New Roman"/>
            </a:endParaRPr>
          </a:p>
          <a:p>
            <a:pPr>
              <a:lnSpc>
                <a:spcPct val="115000"/>
              </a:lnSpc>
              <a:spcAft>
                <a:spcPts val="1047"/>
              </a:spcAft>
            </a:pPr>
            <a:r>
              <a:rPr lang="en-CA" sz="1300" i="1"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i="1" dirty="0" smtClean="0">
                <a:ea typeface="Calibri"/>
                <a:cs typeface="Calibri"/>
              </a:rPr>
              <a:t>Performance appraisals should be tailored to address the professional tasks development level, maturity and experience of the employee.</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49</a:t>
            </a:fld>
            <a:endParaRPr lang="en-CA"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Calibri"/>
              </a:rPr>
              <a:t>National Occupational Standards describe what a person in a particular occupation needs to know and be able to do to be considered ‘capable’ in the occupation. </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In general, ‘capable’ means that a person has the level of skills, knowledge and abilities required to do a job effectively, safely and properly</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They are based on an extensive job analysis process that involves close consultation from a range of stakeholder – especially job incumbents and other subject matter experts.</a:t>
            </a:r>
          </a:p>
          <a:p>
            <a:pPr marL="359051" indent="-359051">
              <a:lnSpc>
                <a:spcPct val="115000"/>
              </a:lnSpc>
              <a:spcAft>
                <a:spcPts val="1047"/>
              </a:spcAft>
              <a:buFont typeface="Symbol"/>
              <a:buChar char=""/>
            </a:pPr>
            <a:r>
              <a:rPr lang="en-CA" sz="1300" dirty="0" smtClean="0">
                <a:ea typeface="Calibri"/>
                <a:cs typeface="Calibri"/>
              </a:rPr>
              <a:t>Sector expertise and experience are the key ingredients to setting occupational standards. Extensive participation by professionals in the occupation, corroborating research, and careful validation ensure that occupational standards are precise and relevant. </a:t>
            </a:r>
          </a:p>
          <a:p>
            <a:pPr marL="359051" indent="-359051">
              <a:lnSpc>
                <a:spcPct val="115000"/>
              </a:lnSpc>
              <a:spcAft>
                <a:spcPts val="1047"/>
              </a:spcAft>
              <a:buFont typeface="Symbol"/>
              <a:buChar char=""/>
            </a:pPr>
            <a:r>
              <a:rPr lang="en-CA" sz="1300" dirty="0" smtClean="0">
                <a:ea typeface="Calibri"/>
                <a:cs typeface="Calibri"/>
              </a:rPr>
              <a:t>By collaborating with people who work in and are affected by an occupation to produce realistic and comprehensive occupational standards. Expert job incumbents, supervisors, academics, researchers and other subject matter experts participate in a variety of activities to plan, develop, validate, ratify and ultimately help sponsor or promote the standards. </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a:t>
            </a:fld>
            <a:endParaRPr lang="en-CA"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What is the purpose of job description?</a:t>
            </a:r>
          </a:p>
          <a:p>
            <a:pPr marL="359051" indent="-359051">
              <a:lnSpc>
                <a:spcPct val="115000"/>
              </a:lnSpc>
              <a:spcAft>
                <a:spcPts val="1047"/>
              </a:spcAft>
              <a:buFont typeface="Courier New"/>
              <a:buChar char="o"/>
            </a:pPr>
            <a:r>
              <a:rPr lang="en-CA" sz="1300" dirty="0" smtClean="0">
                <a:ea typeface="Calibri"/>
                <a:cs typeface="Times New Roman"/>
              </a:rPr>
              <a:t>A number of answers are possible. A key purpose of job descriptions is to provide a clear and accurate description of job expectations and priorities. Job descriptions should be based on close examination of the job in question and provide the employer and candidates an understanding of what skills and abilities are needed in the role. This helps employers select qualified candidates and it helps candidates determine if they have the skills and experience required for the job.</a:t>
            </a:r>
          </a:p>
          <a:p>
            <a:pPr>
              <a:lnSpc>
                <a:spcPct val="115000"/>
              </a:lnSpc>
              <a:spcAft>
                <a:spcPts val="1047"/>
              </a:spcAft>
            </a:pPr>
            <a:r>
              <a:rPr lang="en-CA" sz="1300" dirty="0" smtClean="0">
                <a:ea typeface="Calibri"/>
                <a:cs typeface="Times New Roman"/>
              </a:rPr>
              <a:t> </a:t>
            </a:r>
          </a:p>
          <a:p>
            <a:pPr marL="359051" indent="-359051">
              <a:lnSpc>
                <a:spcPct val="115000"/>
              </a:lnSpc>
              <a:buFont typeface="Symbol"/>
              <a:buChar char=""/>
            </a:pPr>
            <a:r>
              <a:rPr lang="en-CA" sz="1300" dirty="0" smtClean="0">
                <a:ea typeface="Calibri"/>
                <a:cs typeface="Times New Roman"/>
              </a:rPr>
              <a:t>Who has experience writing a job description?</a:t>
            </a:r>
          </a:p>
          <a:p>
            <a:pPr marL="359051" indent="-359051">
              <a:lnSpc>
                <a:spcPct val="115000"/>
              </a:lnSpc>
              <a:spcAft>
                <a:spcPts val="1047"/>
              </a:spcAft>
              <a:buFont typeface="Symbol"/>
              <a:buChar char=""/>
            </a:pPr>
            <a:r>
              <a:rPr lang="en-CA" sz="1300" dirty="0" smtClean="0">
                <a:ea typeface="Calibri"/>
                <a:cs typeface="Times New Roman"/>
              </a:rPr>
              <a:t>How would you determine which skills were needed, or might be needed?</a:t>
            </a:r>
          </a:p>
          <a:p>
            <a:pPr marL="359051" indent="-359051">
              <a:lnSpc>
                <a:spcPct val="115000"/>
              </a:lnSpc>
              <a:spcAft>
                <a:spcPts val="1047"/>
              </a:spcAft>
              <a:buFont typeface="Symbol"/>
              <a:buChar char=""/>
            </a:pPr>
            <a:r>
              <a:rPr lang="en-CA" sz="1300" dirty="0" smtClean="0">
                <a:ea typeface="Calibri"/>
                <a:cs typeface="Times New Roman"/>
              </a:rPr>
              <a:t>For employees, how would you determine which skills you need to advance in your career?</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50</a:t>
            </a:fld>
            <a:endParaRPr lang="en-CA"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pPr>
            <a:r>
              <a:rPr lang="en-CA" sz="1300" dirty="0" smtClean="0">
                <a:ea typeface="Calibri"/>
                <a:cs typeface="Times New Roman"/>
              </a:rPr>
              <a:t>This is a sample from the CCA standards that addresses the recruitment and selection of staff (Section C: Human Resources; Task 4: Hire Staff):</a:t>
            </a:r>
          </a:p>
          <a:p>
            <a:pPr marL="359051" indent="-359051">
              <a:lnSpc>
                <a:spcPct val="115000"/>
              </a:lnSpc>
              <a:buFont typeface="Courier New"/>
              <a:buChar char="o"/>
            </a:pPr>
            <a:r>
              <a:rPr lang="en-CA" sz="1300" dirty="0" smtClean="0">
                <a:ea typeface="Calibri"/>
                <a:cs typeface="Times New Roman"/>
              </a:rPr>
              <a:t>Task 4: Hire Staff:</a:t>
            </a:r>
          </a:p>
          <a:p>
            <a:pPr marL="777943" lvl="1" indent="-299209">
              <a:lnSpc>
                <a:spcPct val="115000"/>
              </a:lnSpc>
              <a:buFont typeface="Courier New"/>
              <a:buChar char="o"/>
            </a:pPr>
            <a:r>
              <a:rPr lang="en-CA" sz="1300" dirty="0" smtClean="0">
                <a:ea typeface="Calibri"/>
                <a:cs typeface="Times New Roman"/>
              </a:rPr>
              <a:t>Determine Staffing Needs</a:t>
            </a:r>
          </a:p>
          <a:p>
            <a:pPr marL="777943" lvl="1" indent="-299209">
              <a:lnSpc>
                <a:spcPct val="115000"/>
              </a:lnSpc>
              <a:buFont typeface="Courier New"/>
              <a:buChar char="o"/>
            </a:pPr>
            <a:r>
              <a:rPr lang="en-CA" sz="1300" dirty="0" smtClean="0">
                <a:ea typeface="Calibri"/>
                <a:cs typeface="Times New Roman"/>
              </a:rPr>
              <a:t>Recruit Staff</a:t>
            </a:r>
          </a:p>
          <a:p>
            <a:pPr marL="777943" lvl="1" indent="-299209">
              <a:lnSpc>
                <a:spcPct val="115000"/>
              </a:lnSpc>
              <a:buFont typeface="Courier New"/>
              <a:buChar char="o"/>
            </a:pPr>
            <a:r>
              <a:rPr lang="en-CA" sz="1300" dirty="0" smtClean="0">
                <a:ea typeface="Calibri"/>
                <a:cs typeface="Times New Roman"/>
              </a:rPr>
              <a:t>Interview Prospective Staff</a:t>
            </a:r>
          </a:p>
          <a:p>
            <a:pPr marL="777943" lvl="1" indent="-299209">
              <a:lnSpc>
                <a:spcPct val="115000"/>
              </a:lnSpc>
              <a:buFont typeface="Courier New"/>
              <a:buChar char="o"/>
            </a:pPr>
            <a:r>
              <a:rPr lang="en-CA" sz="1300" dirty="0" smtClean="0">
                <a:ea typeface="Calibri"/>
                <a:cs typeface="Times New Roman"/>
              </a:rPr>
              <a:t>Screen Prospective Staff</a:t>
            </a:r>
          </a:p>
          <a:p>
            <a:pPr marL="777943" lvl="1" indent="-299209">
              <a:lnSpc>
                <a:spcPct val="115000"/>
              </a:lnSpc>
              <a:buFont typeface="Courier New"/>
              <a:buChar char="o"/>
            </a:pPr>
            <a:r>
              <a:rPr lang="en-CA" sz="1300" dirty="0" smtClean="0">
                <a:ea typeface="Calibri"/>
                <a:cs typeface="Times New Roman"/>
              </a:rPr>
              <a:t>Offer Position to Best Candidate</a:t>
            </a:r>
          </a:p>
          <a:p>
            <a:pPr marL="777943" lvl="1" indent="-299209">
              <a:lnSpc>
                <a:spcPct val="115000"/>
              </a:lnSpc>
              <a:spcAft>
                <a:spcPts val="1047"/>
              </a:spcAft>
              <a:buFont typeface="Courier New"/>
              <a:buChar char="o"/>
            </a:pPr>
            <a:r>
              <a:rPr lang="en-CA" sz="1300" dirty="0" smtClean="0">
                <a:ea typeface="Calibri"/>
                <a:cs typeface="Times New Roman"/>
              </a:rPr>
              <a:t>Provide Orientation to New Staff</a:t>
            </a:r>
          </a:p>
          <a:p>
            <a:pPr>
              <a:lnSpc>
                <a:spcPct val="115000"/>
              </a:lnSpc>
            </a:pPr>
            <a:r>
              <a:rPr lang="en-CA" sz="1300" dirty="0" smtClean="0">
                <a:ea typeface="Calibri"/>
                <a:cs typeface="Times New Roman"/>
              </a:rPr>
              <a:t>Note that recruiting staff is a major responsibility of child care administrators working in centre-based settings; however, home-based child care providers may or may not hire staff. </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51</a:t>
            </a:fld>
            <a:endParaRPr lang="en-CA"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15000"/>
              </a:lnSpc>
              <a:spcAft>
                <a:spcPts val="1047"/>
              </a:spcAft>
            </a:pPr>
            <a:r>
              <a:rPr lang="en-CA" sz="1300" dirty="0" smtClean="0">
                <a:ea typeface="Calibri"/>
                <a:cs typeface="Times New Roman"/>
              </a:rPr>
              <a:t>Job description generally contains what we see on the screen.  The bolded items are items that can be informed by the standard.</a:t>
            </a:r>
          </a:p>
          <a:p>
            <a:pPr>
              <a:lnSpc>
                <a:spcPct val="115000"/>
              </a:lnSpc>
              <a:spcAft>
                <a:spcPts val="1047"/>
              </a:spcAft>
            </a:pPr>
            <a:r>
              <a:rPr lang="en-CA" sz="1300" dirty="0" smtClean="0">
                <a:ea typeface="Calibri"/>
                <a:cs typeface="Times New Roman"/>
              </a:rPr>
              <a:t>For each employee, a good job description helps the incumbent understand:</a:t>
            </a:r>
          </a:p>
          <a:p>
            <a:pPr marL="359051" indent="-359051">
              <a:lnSpc>
                <a:spcPct val="115000"/>
              </a:lnSpc>
              <a:buFont typeface="Symbol"/>
              <a:buChar char=""/>
            </a:pPr>
            <a:r>
              <a:rPr lang="en-CA" sz="1300" dirty="0" smtClean="0">
                <a:ea typeface="Calibri"/>
                <a:cs typeface="Times New Roman"/>
              </a:rPr>
              <a:t>Their duties and responsibilities</a:t>
            </a:r>
          </a:p>
          <a:p>
            <a:pPr marL="359051" indent="-359051">
              <a:lnSpc>
                <a:spcPct val="115000"/>
              </a:lnSpc>
              <a:buFont typeface="Symbol"/>
              <a:buChar char=""/>
            </a:pPr>
            <a:r>
              <a:rPr lang="en-CA" sz="1300" dirty="0" smtClean="0">
                <a:ea typeface="Calibri"/>
                <a:cs typeface="Times New Roman"/>
              </a:rPr>
              <a:t>The relative importance of their duties</a:t>
            </a:r>
          </a:p>
          <a:p>
            <a:pPr marL="359051" indent="-359051">
              <a:lnSpc>
                <a:spcPct val="115000"/>
              </a:lnSpc>
              <a:spcAft>
                <a:spcPts val="1047"/>
              </a:spcAft>
              <a:buFont typeface="Symbol"/>
              <a:buChar char=""/>
            </a:pPr>
            <a:r>
              <a:rPr lang="en-CA" sz="1300" dirty="0" smtClean="0">
                <a:ea typeface="Calibri"/>
                <a:cs typeface="Times New Roman"/>
              </a:rPr>
              <a:t>How their position contributes to the mission, goals and objectives of the organization</a:t>
            </a:r>
          </a:p>
          <a:p>
            <a:pPr>
              <a:lnSpc>
                <a:spcPct val="115000"/>
              </a:lnSpc>
              <a:spcAft>
                <a:spcPts val="1047"/>
              </a:spcAft>
            </a:pP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For the organization, good job descriptions contribute to organizational effectiveness by:</a:t>
            </a:r>
          </a:p>
          <a:p>
            <a:pPr marL="359051" indent="-359051">
              <a:lnSpc>
                <a:spcPct val="115000"/>
              </a:lnSpc>
              <a:buFont typeface="Symbol"/>
              <a:buChar char=""/>
            </a:pPr>
            <a:r>
              <a:rPr lang="en-CA" sz="1300" dirty="0" smtClean="0">
                <a:ea typeface="Calibri"/>
                <a:cs typeface="Times New Roman"/>
              </a:rPr>
              <a:t>Ensuring that the work carried out by staff is aligned with the organization's mission</a:t>
            </a:r>
          </a:p>
          <a:p>
            <a:pPr marL="359051" indent="-359051">
              <a:lnSpc>
                <a:spcPct val="115000"/>
              </a:lnSpc>
              <a:spcAft>
                <a:spcPts val="1047"/>
              </a:spcAft>
              <a:buFont typeface="Symbol"/>
              <a:buChar char=""/>
            </a:pPr>
            <a:r>
              <a:rPr lang="en-CA" sz="1300" dirty="0" smtClean="0">
                <a:ea typeface="Calibri"/>
                <a:cs typeface="Times New Roman"/>
              </a:rPr>
              <a:t>Helping management clearly identify the most appropriate employee for new duties and realigning workloads</a:t>
            </a:r>
          </a:p>
          <a:p>
            <a:pPr>
              <a:lnSpc>
                <a:spcPct val="115000"/>
              </a:lnSpc>
              <a:spcAft>
                <a:spcPts val="1047"/>
              </a:spcAft>
            </a:pP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Job descriptions are also the foundation for most HR management activities:</a:t>
            </a:r>
          </a:p>
          <a:p>
            <a:r>
              <a:rPr lang="en-CA" sz="1300" dirty="0" smtClean="0">
                <a:ea typeface="Calibri"/>
                <a:cs typeface="Times New Roman"/>
              </a:rPr>
              <a:t>Recruitment, Selection, Orientation, Training, Supervision, Compensation, performance management, legal defence</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52</a:t>
            </a:fld>
            <a:endParaRPr lang="en-CA"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fontScale="62500" lnSpcReduction="20000"/>
          </a:bodyPr>
          <a:lstStyle/>
          <a:p>
            <a:pPr>
              <a:lnSpc>
                <a:spcPct val="115000"/>
              </a:lnSpc>
              <a:spcAft>
                <a:spcPts val="1047"/>
              </a:spcAft>
            </a:pPr>
            <a:r>
              <a:rPr lang="en-CA" sz="1300" i="1" dirty="0" smtClean="0"/>
              <a:t> </a:t>
            </a:r>
            <a:r>
              <a:rPr lang="en-CA" sz="1300" dirty="0" smtClean="0">
                <a:ea typeface="Calibri"/>
                <a:cs typeface="Times New Roman"/>
              </a:rPr>
              <a:t>The steps are:</a:t>
            </a:r>
          </a:p>
          <a:p>
            <a:pPr>
              <a:lnSpc>
                <a:spcPct val="115000"/>
              </a:lnSpc>
              <a:spcAft>
                <a:spcPts val="1047"/>
              </a:spcAft>
            </a:pPr>
            <a:r>
              <a:rPr lang="en-CA" sz="1300" dirty="0" smtClean="0">
                <a:ea typeface="Calibri"/>
                <a:cs typeface="Times New Roman"/>
              </a:rPr>
              <a:t>1.Define the purpose of the job</a:t>
            </a:r>
          </a:p>
          <a:p>
            <a:pPr marL="359051" indent="-359051">
              <a:lnSpc>
                <a:spcPct val="115000"/>
              </a:lnSpc>
              <a:buFont typeface="Symbol"/>
              <a:buChar char=""/>
            </a:pPr>
            <a:r>
              <a:rPr lang="en-CA" sz="1300" dirty="0" smtClean="0">
                <a:ea typeface="Calibri"/>
                <a:cs typeface="Times New Roman"/>
              </a:rPr>
              <a:t>This section provides a snapshot of the occupation in 3-4 sentences and is very useful to include in job advertisements.</a:t>
            </a:r>
          </a:p>
          <a:p>
            <a:pPr marL="359051" indent="-359051">
              <a:lnSpc>
                <a:spcPct val="115000"/>
              </a:lnSpc>
              <a:buFont typeface="Symbol"/>
              <a:buChar char=""/>
            </a:pPr>
            <a:r>
              <a:rPr lang="en-CA" sz="1300" dirty="0" smtClean="0">
                <a:ea typeface="Calibri"/>
                <a:cs typeface="Times New Roman"/>
              </a:rPr>
              <a:t>This section typically includes:</a:t>
            </a:r>
          </a:p>
          <a:p>
            <a:pPr marL="777943" lvl="1" indent="-299209">
              <a:lnSpc>
                <a:spcPct val="115000"/>
              </a:lnSpc>
              <a:buFont typeface="Courier New"/>
              <a:buChar char="o"/>
            </a:pPr>
            <a:r>
              <a:rPr lang="en-CA" sz="1300" dirty="0" smtClean="0">
                <a:ea typeface="Calibri"/>
                <a:cs typeface="Times New Roman"/>
              </a:rPr>
              <a:t>An overview of the key job responsibilities;</a:t>
            </a:r>
          </a:p>
          <a:p>
            <a:pPr marL="777943" lvl="1" indent="-299209">
              <a:lnSpc>
                <a:spcPct val="115000"/>
              </a:lnSpc>
              <a:spcAft>
                <a:spcPts val="1047"/>
              </a:spcAft>
              <a:buFont typeface="Courier New"/>
              <a:buChar char="o"/>
            </a:pPr>
            <a:r>
              <a:rPr lang="en-CA" sz="1300" dirty="0" smtClean="0">
                <a:ea typeface="Calibri"/>
                <a:cs typeface="Times New Roman"/>
              </a:rPr>
              <a:t>The level of supervision and management received (also who the position directly reports to)</a:t>
            </a:r>
          </a:p>
          <a:p>
            <a:pPr>
              <a:lnSpc>
                <a:spcPct val="115000"/>
              </a:lnSpc>
              <a:spcAft>
                <a:spcPts val="1047"/>
              </a:spcAft>
            </a:pPr>
            <a:r>
              <a:rPr lang="en-CA" sz="1300" dirty="0" smtClean="0">
                <a:ea typeface="Calibri"/>
                <a:cs typeface="Times New Roman"/>
              </a:rPr>
              <a:t>2.Outline the key responsibilities of the job</a:t>
            </a:r>
          </a:p>
          <a:p>
            <a:pPr marL="359051" indent="-359051">
              <a:lnSpc>
                <a:spcPct val="115000"/>
              </a:lnSpc>
              <a:buFont typeface="Symbol"/>
              <a:buChar char=""/>
            </a:pPr>
            <a:r>
              <a:rPr lang="en-CA" sz="1300" dirty="0" smtClean="0">
                <a:ea typeface="Calibri"/>
                <a:cs typeface="Times New Roman"/>
              </a:rPr>
              <a:t>This section describes the essential responsibilities of the job and is the most important section of the job description. </a:t>
            </a:r>
          </a:p>
          <a:p>
            <a:pPr marL="359051" indent="-359051">
              <a:lnSpc>
                <a:spcPct val="115000"/>
              </a:lnSpc>
              <a:buFont typeface="Symbol"/>
              <a:buChar char=""/>
            </a:pPr>
            <a:r>
              <a:rPr lang="en-CA" sz="1300" dirty="0" smtClean="0">
                <a:ea typeface="Calibri"/>
                <a:cs typeface="Times New Roman"/>
              </a:rPr>
              <a:t>It is important to note that this section will not outline every responsibility and task that in the standard.</a:t>
            </a:r>
          </a:p>
          <a:p>
            <a:pPr marL="359051" indent="-359051">
              <a:lnSpc>
                <a:spcPct val="115000"/>
              </a:lnSpc>
              <a:buFont typeface="Symbol"/>
              <a:buChar char=""/>
            </a:pPr>
            <a:r>
              <a:rPr lang="en-CA" sz="1300" dirty="0" smtClean="0">
                <a:ea typeface="Calibri"/>
                <a:cs typeface="Times New Roman"/>
              </a:rPr>
              <a:t>Instead, this section will outline the main responsibilities of the position. </a:t>
            </a:r>
          </a:p>
          <a:p>
            <a:pPr marL="359051" indent="-359051">
              <a:lnSpc>
                <a:spcPct val="115000"/>
              </a:lnSpc>
              <a:buFont typeface="Symbol"/>
              <a:buChar char=""/>
            </a:pPr>
            <a:r>
              <a:rPr lang="en-CA" sz="1300" dirty="0" smtClean="0">
                <a:ea typeface="Calibri"/>
                <a:cs typeface="Times New Roman"/>
              </a:rPr>
              <a:t>This information can be obtained from the Tasks and Context Statements within the Occupational Standards.</a:t>
            </a:r>
          </a:p>
          <a:p>
            <a:pPr marL="239367">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3.Indicate required education and experience for the job</a:t>
            </a:r>
          </a:p>
          <a:p>
            <a:pPr marL="359051" indent="-359051">
              <a:lnSpc>
                <a:spcPct val="115000"/>
              </a:lnSpc>
              <a:buFont typeface="Symbol"/>
              <a:buChar char=""/>
            </a:pPr>
            <a:r>
              <a:rPr lang="en-CA" sz="1300" dirty="0" smtClean="0">
                <a:ea typeface="Calibri"/>
                <a:cs typeface="Times New Roman"/>
              </a:rPr>
              <a:t>This section describes the educational background as well as specific knowledge, skills and abilities that are required to perform the responsibilities of the job. </a:t>
            </a:r>
          </a:p>
          <a:p>
            <a:pPr marL="359051" indent="-359051">
              <a:lnSpc>
                <a:spcPct val="115000"/>
              </a:lnSpc>
              <a:buFont typeface="Symbol"/>
              <a:buChar char=""/>
            </a:pPr>
            <a:r>
              <a:rPr lang="en-CA" sz="1300" dirty="0" smtClean="0">
                <a:ea typeface="Calibri"/>
                <a:cs typeface="Times New Roman"/>
              </a:rPr>
              <a:t>Clearly state when specific education and experience requirements are essential versus desirable. </a:t>
            </a:r>
          </a:p>
          <a:p>
            <a:pPr marL="359051" indent="-359051">
              <a:lnSpc>
                <a:spcPct val="115000"/>
              </a:lnSpc>
              <a:buFont typeface="Symbol"/>
              <a:buChar char=""/>
            </a:pPr>
            <a:r>
              <a:rPr lang="en-CA" sz="1300" dirty="0" smtClean="0">
                <a:ea typeface="Calibri"/>
                <a:cs typeface="Times New Roman"/>
              </a:rPr>
              <a:t>Specific knowledge requirements for the position can be extracted from the Required Core Knowledge section of the Occupational Standards.</a:t>
            </a:r>
          </a:p>
          <a:p>
            <a:pPr marL="239367">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4.State required licenses, credentials, or memberships</a:t>
            </a:r>
          </a:p>
          <a:p>
            <a:pPr marL="359051" indent="-359051">
              <a:lnSpc>
                <a:spcPct val="115000"/>
              </a:lnSpc>
              <a:buFont typeface="Symbol"/>
              <a:buChar char=""/>
            </a:pPr>
            <a:r>
              <a:rPr lang="en-CA" sz="1300" dirty="0" smtClean="0">
                <a:ea typeface="Calibri"/>
                <a:cs typeface="Times New Roman"/>
              </a:rPr>
              <a:t>This section specifies any additional licences, certifications or registrations that are required. </a:t>
            </a:r>
          </a:p>
          <a:p>
            <a:pPr marL="359051" indent="-359051">
              <a:lnSpc>
                <a:spcPct val="115000"/>
              </a:lnSpc>
              <a:spcAft>
                <a:spcPts val="1047"/>
              </a:spcAft>
              <a:buFont typeface="Symbol"/>
              <a:buChar char=""/>
            </a:pPr>
            <a:r>
              <a:rPr lang="en-CA" sz="1300" dirty="0" smtClean="0">
                <a:ea typeface="Calibri"/>
                <a:cs typeface="Times New Roman"/>
              </a:rPr>
              <a:t>These requirements will be specific to each workplace and may include provincial regulatory body or association, police and child protection record checks, and CPR and first aid certification. </a:t>
            </a:r>
          </a:p>
          <a:p>
            <a:pPr marL="359051" indent="-359051">
              <a:lnSpc>
                <a:spcPct val="115000"/>
              </a:lnSpc>
              <a:spcAft>
                <a:spcPts val="1047"/>
              </a:spcAft>
              <a:buFont typeface="Symbol"/>
              <a:buChar char=""/>
            </a:pPr>
            <a:endParaRPr lang="en-CA" sz="1300" dirty="0" smtClean="0">
              <a:ea typeface="Calibri"/>
              <a:cs typeface="Times New Roman"/>
            </a:endParaRPr>
          </a:p>
          <a:p>
            <a:pPr>
              <a:lnSpc>
                <a:spcPct val="115000"/>
              </a:lnSpc>
              <a:spcAft>
                <a:spcPts val="1047"/>
              </a:spcAft>
            </a:pPr>
            <a:r>
              <a:rPr lang="en-CA" sz="1300" i="1" dirty="0" smtClean="0">
                <a:ea typeface="Calibri"/>
                <a:cs typeface="Calibri"/>
              </a:rPr>
              <a:t> </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53</a:t>
            </a:fld>
            <a:endParaRPr lang="en-CA"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CA" sz="1300" b="1" dirty="0" smtClean="0"/>
              <a:t>Facilitator Information:</a:t>
            </a:r>
            <a:endParaRPr lang="en-CA" sz="1300" dirty="0" smtClean="0"/>
          </a:p>
          <a:p>
            <a:r>
              <a:rPr lang="en-CA" sz="1300" dirty="0" smtClean="0"/>
              <a:t>In small groups of 2-3 participants will go through the template provided and create a job description based on either the school age care, or infant care profiles.  </a:t>
            </a:r>
          </a:p>
          <a:p>
            <a:r>
              <a:rPr lang="en-CA" sz="1300" i="1" dirty="0" smtClean="0"/>
              <a:t> </a:t>
            </a:r>
            <a:endParaRPr lang="en-CA" sz="1300" dirty="0" smtClean="0"/>
          </a:p>
          <a:p>
            <a:r>
              <a:rPr lang="en-CA" sz="1300" b="1" dirty="0" smtClean="0"/>
              <a:t>Key Messages:</a:t>
            </a:r>
            <a:endParaRPr lang="en-CA" sz="1300" dirty="0" smtClean="0"/>
          </a:p>
          <a:p>
            <a:pPr lvl="0"/>
            <a:r>
              <a:rPr lang="en-CA" sz="1300" i="1" dirty="0" smtClean="0"/>
              <a:t>Our objective for the activity is to use National Occupational Standards to develop accurate and effective job descriptions</a:t>
            </a:r>
            <a:endParaRPr lang="en-CA" sz="1300" dirty="0" smtClean="0"/>
          </a:p>
          <a:p>
            <a:pPr lvl="0"/>
            <a:r>
              <a:rPr lang="en-CA" sz="1300" i="1" dirty="0" smtClean="0"/>
              <a:t>The standards may indicate or be used to determine: education requirements, experience requirements, description of the work setting, equipment or tools that are to be used, technical knowledge, descriptions of specializations within the occupation, security and safety requirements, work conditions and physical capabilities, specific skill requirements and level of proficiency.</a:t>
            </a:r>
            <a:endParaRPr lang="en-CA" sz="1300"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54</a:t>
            </a:fld>
            <a:endParaRPr lang="en-CA"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7468">
              <a:defRPr/>
            </a:pPr>
            <a:r>
              <a:rPr lang="en-CA" sz="1300" dirty="0" smtClean="0"/>
              <a:t>If time allows, distribute the two poorly written job descriptions to the participants. Groups will have 10 minutes to review job descriptions, and use the Standards and/or profiles and the worksheet provided to rewrite the job description.  </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55</a:t>
            </a:fld>
            <a:endParaRPr lang="en-CA"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pPr>
            <a:r>
              <a:rPr lang="en-CA" sz="1300" b="1" dirty="0" smtClean="0">
                <a:ea typeface="Calibri"/>
                <a:cs typeface="Calibri"/>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Calibri"/>
              </a:rPr>
              <a:t>Small groups will report back on the creation of the job description.  If there was time to complete the second exercise they can report on what they changed and why, and reflect on the value of having clear and accurate job description for a range of HR practices.</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Having completed the job description activity, how did your group use the skill profile to create the job description?</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Where there elements your group added, or chose to disregard from the profile?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information was missing?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What else would you need to include making this job description clear and accurate?</a:t>
            </a:r>
            <a:endParaRPr lang="en-CA" sz="1300" dirty="0" smtClean="0">
              <a:ea typeface="Calibri"/>
              <a:cs typeface="Times New Roman"/>
            </a:endParaRPr>
          </a:p>
          <a:p>
            <a:pPr>
              <a:lnSpc>
                <a:spcPct val="115000"/>
              </a:lnSpc>
              <a:spcAft>
                <a:spcPts val="1047"/>
              </a:spcAft>
            </a:pPr>
            <a:r>
              <a:rPr lang="en-CA" sz="1300" i="1" dirty="0" smtClean="0">
                <a:ea typeface="Calibri"/>
                <a:cs typeface="Times New Roman"/>
              </a:rPr>
              <a:t> </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56</a:t>
            </a:fld>
            <a:endParaRPr lang="en-CA" dirty="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What is a PLAR process?</a:t>
            </a:r>
            <a:endParaRPr lang="en-CA" sz="1300" dirty="0" smtClean="0">
              <a:ea typeface="Calibri"/>
              <a:cs typeface="Times New Roman"/>
            </a:endParaRPr>
          </a:p>
          <a:p>
            <a:pPr marL="239367">
              <a:lnSpc>
                <a:spcPct val="115000"/>
              </a:lnSpc>
            </a:pPr>
            <a:r>
              <a:rPr lang="en-CA" sz="1300" i="1" dirty="0" smtClean="0">
                <a:ea typeface="Calibri"/>
                <a:cs typeface="Times New Roman"/>
              </a:rPr>
              <a:t>PLAR may be known as another process, but from the Canadian Association of Prior Learning and Assessment: PLAR stands for Prior Learning Assessment and Recognition. It’s a systematic process through which you identify, assess, organize, describe and document your knowledge, skills and attitudes that have been developed:</a:t>
            </a:r>
            <a:endParaRPr lang="en-CA" sz="1300" dirty="0" smtClean="0">
              <a:ea typeface="Calibri"/>
              <a:cs typeface="Times New Roman"/>
            </a:endParaRPr>
          </a:p>
          <a:p>
            <a:pPr marL="777943" lvl="1" indent="-299209">
              <a:lnSpc>
                <a:spcPct val="115000"/>
              </a:lnSpc>
              <a:buFont typeface="Courier New"/>
              <a:buChar char="o"/>
            </a:pPr>
            <a:r>
              <a:rPr lang="en-CA" sz="1300" i="1" dirty="0" smtClean="0">
                <a:ea typeface="Calibri"/>
                <a:cs typeface="Times New Roman"/>
              </a:rPr>
              <a:t>through formal education and training</a:t>
            </a:r>
            <a:endParaRPr lang="en-CA" sz="1300" dirty="0" smtClean="0">
              <a:ea typeface="Calibri"/>
              <a:cs typeface="Times New Roman"/>
            </a:endParaRPr>
          </a:p>
          <a:p>
            <a:pPr marL="777943" lvl="1" indent="-299209">
              <a:lnSpc>
                <a:spcPct val="115000"/>
              </a:lnSpc>
              <a:buFont typeface="Courier New"/>
              <a:buChar char="o"/>
            </a:pPr>
            <a:r>
              <a:rPr lang="en-CA" sz="1300" i="1" dirty="0" smtClean="0">
                <a:ea typeface="Calibri"/>
                <a:cs typeface="Times New Roman"/>
              </a:rPr>
              <a:t>informally on the job, through independent reading and study, in courses taken in your community, in volunteer work, and through numerous other significant life experiences</a:t>
            </a:r>
            <a:endParaRPr lang="en-CA" sz="1300" dirty="0" smtClean="0">
              <a:ea typeface="Calibri"/>
              <a:cs typeface="Times New Roman"/>
            </a:endParaRPr>
          </a:p>
          <a:p>
            <a:pPr marL="239367">
              <a:lnSpc>
                <a:spcPct val="115000"/>
              </a:lnSpc>
            </a:pPr>
            <a:r>
              <a:rPr lang="en-CA" sz="1300" i="1" dirty="0" smtClean="0">
                <a:ea typeface="Calibri"/>
                <a:cs typeface="Times New Roman"/>
              </a:rPr>
              <a:t>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How do participants currently use PLAR in their institution? </a:t>
            </a:r>
            <a:endParaRPr lang="en-CA" sz="1300" dirty="0" smtClean="0">
              <a:ea typeface="Calibri"/>
              <a:cs typeface="Times New Roman"/>
            </a:endParaRPr>
          </a:p>
          <a:p>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57</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900" i="1" dirty="0" smtClean="0">
                <a:ea typeface="Calibri"/>
                <a:cs typeface="Times New Roman"/>
              </a:rPr>
              <a:t>Assessment is conducted to:</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Identify what an individual knows and can do</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Equate those skills and knowledge with specific standards or outcomes</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Assess the individual against those standards or outcomes</a:t>
            </a:r>
            <a:endParaRPr lang="en-CA" sz="900" dirty="0" smtClean="0">
              <a:ea typeface="Calibri"/>
              <a:cs typeface="Times New Roman"/>
            </a:endParaRPr>
          </a:p>
          <a:p>
            <a:pPr marL="359051" indent="-359051">
              <a:lnSpc>
                <a:spcPct val="115000"/>
              </a:lnSpc>
              <a:buFont typeface="+mj-lt"/>
              <a:buAutoNum type="arabicPeriod"/>
            </a:pPr>
            <a:r>
              <a:rPr lang="en-CA" sz="900" i="1" dirty="0" smtClean="0">
                <a:ea typeface="Calibri"/>
                <a:cs typeface="Times New Roman"/>
              </a:rPr>
              <a:t>Credit the learner in an appropriate manner.</a:t>
            </a:r>
            <a:endParaRPr lang="en-CA" sz="900" dirty="0" smtClean="0">
              <a:ea typeface="Calibri"/>
              <a:cs typeface="Times New Roman"/>
            </a:endParaRPr>
          </a:p>
          <a:p>
            <a:pPr marL="478734">
              <a:lnSpc>
                <a:spcPct val="115000"/>
              </a:lnSpc>
            </a:pPr>
            <a:r>
              <a:rPr lang="en-CA" sz="900" i="1" dirty="0" smtClean="0">
                <a:ea typeface="Calibri"/>
                <a:cs typeface="Times New Roman"/>
              </a:rPr>
              <a:t> </a:t>
            </a:r>
            <a:endParaRPr lang="en-CA" sz="900" dirty="0" smtClean="0">
              <a:ea typeface="Calibri"/>
              <a:cs typeface="Times New Roman"/>
            </a:endParaRPr>
          </a:p>
          <a:p>
            <a:pPr marL="359051" indent="-359051">
              <a:lnSpc>
                <a:spcPct val="115000"/>
              </a:lnSpc>
              <a:buFont typeface="Symbol"/>
              <a:buChar char=""/>
            </a:pPr>
            <a:r>
              <a:rPr lang="en-CA" sz="900" dirty="0" smtClean="0">
                <a:ea typeface="Calibri"/>
                <a:cs typeface="Times New Roman"/>
              </a:rPr>
              <a:t>Learners benefit from PLAR because they can:</a:t>
            </a:r>
          </a:p>
          <a:p>
            <a:pPr marL="359051" indent="-359051">
              <a:lnSpc>
                <a:spcPct val="115000"/>
              </a:lnSpc>
              <a:buFont typeface="Symbol"/>
              <a:buChar char=""/>
            </a:pPr>
            <a:r>
              <a:rPr lang="en-CA" sz="900" dirty="0" smtClean="0">
                <a:ea typeface="Calibri"/>
                <a:cs typeface="Times New Roman"/>
              </a:rPr>
              <a:t>Build on their experiences and avoid duplication of learning</a:t>
            </a:r>
          </a:p>
          <a:p>
            <a:pPr marL="359051" indent="-359051">
              <a:lnSpc>
                <a:spcPct val="115000"/>
              </a:lnSpc>
              <a:buFont typeface="Symbol"/>
              <a:buChar char=""/>
            </a:pPr>
            <a:r>
              <a:rPr lang="en-CA" sz="900" dirty="0" smtClean="0">
                <a:ea typeface="Calibri"/>
                <a:cs typeface="Times New Roman"/>
              </a:rPr>
              <a:t>Complete programs and earn recognition and credentials more efficiently</a:t>
            </a:r>
          </a:p>
          <a:p>
            <a:pPr marL="359051" indent="-359051">
              <a:lnSpc>
                <a:spcPct val="115000"/>
              </a:lnSpc>
              <a:buFont typeface="Symbol"/>
              <a:buChar char=""/>
            </a:pPr>
            <a:r>
              <a:rPr lang="en-CA" sz="900" dirty="0" smtClean="0">
                <a:ea typeface="Calibri"/>
                <a:cs typeface="Times New Roman"/>
              </a:rPr>
              <a:t>Focus on their development and training needs </a:t>
            </a:r>
          </a:p>
          <a:p>
            <a:pPr marL="359051" indent="-359051">
              <a:lnSpc>
                <a:spcPct val="115000"/>
              </a:lnSpc>
              <a:buFont typeface="Symbol"/>
              <a:buChar char=""/>
            </a:pPr>
            <a:r>
              <a:rPr lang="en-CA" sz="900" dirty="0" smtClean="0">
                <a:ea typeface="Calibri"/>
                <a:cs typeface="Times New Roman"/>
              </a:rPr>
              <a:t>Enhance their self confidence</a:t>
            </a:r>
          </a:p>
          <a:p>
            <a:pPr marL="359051" indent="-359051">
              <a:lnSpc>
                <a:spcPct val="115000"/>
              </a:lnSpc>
              <a:buFont typeface="Symbol"/>
              <a:buChar char=""/>
            </a:pPr>
            <a:r>
              <a:rPr lang="en-CA" sz="900" dirty="0" smtClean="0">
                <a:ea typeface="Calibri"/>
                <a:cs typeface="Times New Roman"/>
              </a:rPr>
              <a:t>Recognise the value of their accomplishments</a:t>
            </a:r>
          </a:p>
          <a:p>
            <a:pPr marL="359051" indent="-359051">
              <a:lnSpc>
                <a:spcPct val="115000"/>
              </a:lnSpc>
              <a:spcAft>
                <a:spcPts val="1047"/>
              </a:spcAft>
              <a:buFont typeface="Symbol"/>
              <a:buChar char=""/>
            </a:pPr>
            <a:r>
              <a:rPr lang="en-CA" sz="900" dirty="0" smtClean="0">
                <a:ea typeface="Calibri"/>
                <a:cs typeface="Times New Roman"/>
              </a:rPr>
              <a:t>Save time and money</a:t>
            </a:r>
          </a:p>
          <a:p>
            <a:pPr marL="239367">
              <a:lnSpc>
                <a:spcPct val="115000"/>
              </a:lnSpc>
              <a:spcAft>
                <a:spcPts val="1047"/>
              </a:spcAft>
            </a:pPr>
            <a:r>
              <a:rPr lang="en-CA" sz="900" dirty="0" smtClean="0">
                <a:ea typeface="Calibri"/>
                <a:cs typeface="Times New Roman"/>
              </a:rPr>
              <a:t> </a:t>
            </a:r>
          </a:p>
          <a:p>
            <a:r>
              <a:rPr lang="en-CA" sz="900" dirty="0" smtClean="0">
                <a:ea typeface="Calibri"/>
                <a:cs typeface="Times New Roman"/>
              </a:rPr>
              <a:t>The approach should be learner-centered in that it actively involves the learner or candidate in the process. It absolutely requires the use of standards and/or outcomes to provide clear, accessible, objective criteria against which learners and organizations can measure competencies. Standards are explicit, assessable (measurable), and related to occupational competence.</a:t>
            </a:r>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58</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1300" dirty="0" smtClean="0">
                <a:ea typeface="Calibri"/>
                <a:cs typeface="Times New Roman"/>
              </a:rPr>
              <a:t>PLAR Process</a:t>
            </a:r>
          </a:p>
          <a:p>
            <a:pPr marL="359051" indent="-359051">
              <a:lnSpc>
                <a:spcPct val="115000"/>
              </a:lnSpc>
            </a:pPr>
            <a:r>
              <a:rPr lang="en-CA" sz="1300" i="1" dirty="0" smtClean="0">
                <a:ea typeface="Calibri"/>
                <a:cs typeface="Times New Roman"/>
              </a:rPr>
              <a:t>1. Pre-entry</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Disseminating information about the process; provide adequate information to potential candidates</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2. Candidate Profiling</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Candidates reflect on their experiences and begin to develop a profile of their competencies; self-assessment may take place</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3. Gathering, generating and compiling evidence</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Candidates identify how to demonstrate their competence; gather sufficient and valid evidence of  competencies</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4. Assessment</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Organisation or institution assesses the candidates evidence</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5. Accreditation</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Decision is made by organisation or institution about credit or recognition to be granted to candidate based on assessment of evidence supplied</a:t>
            </a:r>
            <a:endParaRPr lang="en-CA" sz="1300" dirty="0" smtClean="0">
              <a:ea typeface="Calibri"/>
              <a:cs typeface="Times New Roman"/>
            </a:endParaRPr>
          </a:p>
          <a:p>
            <a:pPr marL="359051" indent="-359051">
              <a:lnSpc>
                <a:spcPct val="115000"/>
              </a:lnSpc>
            </a:pPr>
            <a:r>
              <a:rPr lang="en-CA" sz="1300" i="1" dirty="0" smtClean="0">
                <a:ea typeface="Calibri"/>
                <a:cs typeface="Times New Roman"/>
              </a:rPr>
              <a:t>6. Post-assessment guidance</a:t>
            </a:r>
            <a:endParaRPr lang="en-CA" sz="1300" dirty="0" smtClean="0">
              <a:ea typeface="Calibri"/>
              <a:cs typeface="Times New Roman"/>
            </a:endParaRPr>
          </a:p>
          <a:p>
            <a:pPr marL="359051" indent="-359051">
              <a:lnSpc>
                <a:spcPct val="115000"/>
              </a:lnSpc>
              <a:spcAft>
                <a:spcPts val="1047"/>
              </a:spcAft>
              <a:buFont typeface="Courier New"/>
              <a:buChar char="o"/>
            </a:pPr>
            <a:r>
              <a:rPr lang="en-CA" sz="1300" i="1" dirty="0" smtClean="0">
                <a:ea typeface="Calibri"/>
                <a:cs typeface="Times New Roman"/>
              </a:rPr>
              <a:t>Discussion with learner/candidate about process and what to do next</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59</a:t>
            </a:fld>
            <a:endParaRPr lang="en-CA"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cap="small" spc="26" dirty="0" smtClean="0">
                <a:ea typeface="Calibri"/>
                <a:cs typeface="Calibri"/>
              </a:rPr>
              <a:t>Introduction of Participants</a:t>
            </a:r>
            <a:endParaRPr lang="en-CA" sz="1300" dirty="0" smtClean="0">
              <a:ea typeface="Calibri"/>
              <a:cs typeface="Times New Roman"/>
            </a:endParaRPr>
          </a:p>
          <a:p>
            <a:pPr marL="359051" indent="-359051">
              <a:lnSpc>
                <a:spcPct val="115000"/>
              </a:lnSpc>
              <a:spcAft>
                <a:spcPts val="1047"/>
              </a:spcAft>
              <a:buFont typeface="Symbol"/>
              <a:buChar char=""/>
            </a:pPr>
            <a:r>
              <a:rPr lang="en-CA" sz="1300" dirty="0" smtClean="0">
                <a:ea typeface="Calibri"/>
                <a:cs typeface="Calibri"/>
              </a:rPr>
              <a:t>Have each participant introduce themselves to the group including: their name, current occupation and background, experience using NOS, and what they hope to learn from the day.</a:t>
            </a:r>
            <a:endParaRPr lang="en-CA" sz="1300" dirty="0" smtClean="0">
              <a:ea typeface="Calibri"/>
              <a:cs typeface="Times New Roman"/>
            </a:endParaRPr>
          </a:p>
          <a:p>
            <a:pPr>
              <a:lnSpc>
                <a:spcPct val="115000"/>
              </a:lnSpc>
              <a:spcAft>
                <a:spcPts val="1047"/>
              </a:spcAft>
            </a:pPr>
            <a:r>
              <a:rPr lang="en-CA" sz="1300" dirty="0" smtClean="0">
                <a:ea typeface="Calibri"/>
                <a:cs typeface="Calibri"/>
              </a:rPr>
              <a:t> </a:t>
            </a:r>
            <a:endParaRPr lang="en-CA" sz="1300" dirty="0" smtClean="0">
              <a:ea typeface="Calibri"/>
              <a:cs typeface="Times New Roman"/>
            </a:endParaRPr>
          </a:p>
          <a:p>
            <a:pPr>
              <a:lnSpc>
                <a:spcPct val="115000"/>
              </a:lnSpc>
              <a:spcAft>
                <a:spcPts val="1047"/>
              </a:spcAft>
            </a:pPr>
            <a:r>
              <a:rPr lang="en-CA" sz="1300" i="1" dirty="0" smtClean="0">
                <a:ea typeface="Calibri"/>
                <a:cs typeface="Calibri"/>
              </a:rPr>
              <a:t>Note to facilitator:</a:t>
            </a:r>
            <a:endParaRPr lang="en-CA" sz="1300" dirty="0" smtClean="0">
              <a:ea typeface="Calibri"/>
              <a:cs typeface="Times New Roman"/>
            </a:endParaRPr>
          </a:p>
          <a:p>
            <a:r>
              <a:rPr lang="en-CA" sz="1300" i="1" dirty="0" smtClean="0">
                <a:ea typeface="Calibri"/>
                <a:cs typeface="Calibri"/>
              </a:rPr>
              <a:t>This is a very important step to not only increase the amount of comfort the individuals in the room have with one another, but also important for you evaluate the experience and expectations in the room.  You may have to change aspects of the workshop to meet expectations.  You may have to ask participants to elaborate on points they make in order to help you do a better job of facilitating this workshop.</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a:t>
            </a:fld>
            <a:endParaRPr lang="en-CA"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Propose two cases of a typical person who would like to have their prior learning assessed or recognised. One is seeking entry to the workforce; the other is seeking entry and credit to post-secondary.  The objective is for participants to consider how they would manage a real life case and make an assessment of a candidate’s prior learning by using the standards.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Working in small groups, participants will determine the acceptable evidence required of the candidate in either CCA Standards Task 1: Develop and Implement Children’s Programs or CCA Standards Task 6: Prepare Budget.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Guiding questions:</a:t>
            </a:r>
          </a:p>
          <a:p>
            <a:pPr marL="359051" indent="-359051">
              <a:lnSpc>
                <a:spcPct val="115000"/>
              </a:lnSpc>
              <a:buFont typeface="Symbol"/>
              <a:buChar char=""/>
            </a:pPr>
            <a:r>
              <a:rPr lang="en-CA" sz="1300" dirty="0" smtClean="0">
                <a:ea typeface="Calibri"/>
                <a:cs typeface="Times New Roman"/>
              </a:rPr>
              <a:t>What do the candidates need to provide evidence of?</a:t>
            </a:r>
          </a:p>
          <a:p>
            <a:pPr marL="359051" indent="-359051">
              <a:lnSpc>
                <a:spcPct val="115000"/>
              </a:lnSpc>
              <a:buFont typeface="Symbol"/>
              <a:buChar char=""/>
            </a:pPr>
            <a:r>
              <a:rPr lang="en-CA" sz="1300" dirty="0" smtClean="0">
                <a:ea typeface="Calibri"/>
                <a:cs typeface="Times New Roman"/>
              </a:rPr>
              <a:t>What could the evidence look like? What, specifically, is the candidate expected to produce as evidence of their competence?</a:t>
            </a:r>
          </a:p>
          <a:p>
            <a:pPr marL="359051" indent="-359051">
              <a:lnSpc>
                <a:spcPct val="115000"/>
              </a:lnSpc>
              <a:buFont typeface="Symbol"/>
              <a:buChar char=""/>
            </a:pPr>
            <a:r>
              <a:rPr lang="en-CA" sz="1300" dirty="0" smtClean="0">
                <a:ea typeface="Calibri"/>
                <a:cs typeface="Times New Roman"/>
              </a:rPr>
              <a:t>How will the evidence be submitted? To whom?</a:t>
            </a:r>
          </a:p>
          <a:p>
            <a:pPr marL="718101">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Small groups can decide which case they would like to examine. Participants will determine the criteria against which the evidence will be measured. These criteria can be derived from the sub-skills in the standards: the detailed descriptions of knowledge, skills, and attitudes. </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60</a:t>
            </a:fld>
            <a:endParaRPr lang="en-CA" dirty="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Ask small groups to share examples of the criteria they have established.</a:t>
            </a:r>
          </a:p>
          <a:p>
            <a:pPr marL="359051" indent="-359051">
              <a:lnSpc>
                <a:spcPct val="115000"/>
              </a:lnSpc>
              <a:spcAft>
                <a:spcPts val="1047"/>
              </a:spcAft>
              <a:buFont typeface="Symbol"/>
              <a:buChar char=""/>
            </a:pPr>
            <a:r>
              <a:rPr lang="en-CA" sz="1300" dirty="0" smtClean="0">
                <a:ea typeface="Calibri"/>
                <a:cs typeface="Times New Roman"/>
              </a:rPr>
              <a:t>How does the evidence demonstrate that the standards or outcomes have been met?</a:t>
            </a:r>
          </a:p>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 PLAR process should use standards and/or outcomes to provide clear, accessible, objective criteria against which learners and organizations can measure competencies. </a:t>
            </a:r>
            <a:endParaRPr lang="en-CA" sz="13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Times New Roman"/>
              </a:rPr>
              <a:t>Occupational Standards are useful as they are explicit, assessable (measurable), and related to occupational competence. </a:t>
            </a:r>
            <a:endParaRPr lang="en-CA" sz="13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61</a:t>
            </a:fld>
            <a:endParaRPr lang="en-CA"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In the past have you played a role in creating certifications, or assessments for certifications? </a:t>
            </a:r>
          </a:p>
          <a:p>
            <a:pPr marL="359051" indent="-359051">
              <a:lnSpc>
                <a:spcPct val="115000"/>
              </a:lnSpc>
              <a:spcAft>
                <a:spcPts val="1047"/>
              </a:spcAft>
              <a:buFont typeface="Symbol"/>
              <a:buChar char=""/>
            </a:pPr>
            <a:r>
              <a:rPr lang="en-CA" sz="1300" dirty="0" smtClean="0">
                <a:ea typeface="Calibri"/>
                <a:cs typeface="Times New Roman"/>
              </a:rPr>
              <a:t>What did you, or your committee base your decisions around weighting of test items or tasks?</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62</a:t>
            </a:fld>
            <a:endParaRPr lang="en-CA"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Standards can be used as a basis to design certification programs. They are also used as a basis to be able to compare or articulate programs.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Two simple illustrations of what they can do are determining the testing blueprints – determining what people will be tested on and the weighting of the items.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For example when a Task is determined to be very important, performed frequently, and takes several years to perform proficiently a testing blueprint would likely identify that task as a priority and give it more weight. Overall, the certification program would assess practitioners at the right level in the right context.</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Another practical use of the standards is to help develop the test questions. The illustration on the screen shows you how the statements contained here are directly coming from what is contained in the standard.</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Calibri"/>
              </a:rPr>
              <a:t>Where there is more than one certification program the standards can help identify how they are related and how they fit with the standards.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Certification programs are: </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A voluntary process – the formal recognition of qualified person, who meets a standard</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Sector-recognized credential granted to a candidate upon successful  demonstration of occupational competence </a:t>
            </a:r>
            <a:endParaRPr lang="en-CA" sz="1300" dirty="0" smtClean="0">
              <a:ea typeface="Calibri"/>
              <a:cs typeface="Times New Roman"/>
            </a:endParaRPr>
          </a:p>
          <a:p>
            <a:pPr marL="359051" indent="-359051">
              <a:lnSpc>
                <a:spcPct val="115000"/>
              </a:lnSpc>
              <a:buFont typeface="Courier New"/>
              <a:buChar char="o"/>
            </a:pPr>
            <a:r>
              <a:rPr lang="en-CA" sz="1300" i="1" dirty="0" smtClean="0">
                <a:ea typeface="Calibri"/>
                <a:cs typeface="Times New Roman"/>
              </a:rPr>
              <a:t>Usually focus on competency: that is, indicating that the candidate has earned the credential because they demonstrated competency (proficient in the skills defined by the standards, including the applied knowledge)</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Arial"/>
              </a:rPr>
              <a:t>Test blueprints are documents that contain necessary information to inform decisions on the assessment of candidates, and the important attributes of a test. </a:t>
            </a:r>
            <a:r>
              <a:rPr lang="en-CA" sz="1300" i="1" dirty="0" smtClean="0">
                <a:ea typeface="Calibri"/>
                <a:cs typeface="Times New Roman"/>
              </a:rPr>
              <a:t>Blueprints are also used to ensure that alternative forms of the examination are functionally equivalent.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Blueprints also provide direction for content developers when writing new items, facilitate evaluation of the appropriateness/effectiveness of the exam by content experts and stakeholders, and aid candidates in preparing for the examination.</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 Test blueprint is comprised of structural and contextual variables. </a:t>
            </a:r>
            <a:endParaRPr lang="en-CA" sz="1300" dirty="0" smtClean="0">
              <a:ea typeface="Calibri"/>
              <a:cs typeface="Times New Roman"/>
            </a:endParaRPr>
          </a:p>
          <a:p>
            <a:pPr marL="777943" lvl="1" indent="-299209">
              <a:lnSpc>
                <a:spcPct val="115000"/>
              </a:lnSpc>
              <a:spcAft>
                <a:spcPts val="1047"/>
              </a:spcAft>
              <a:buFont typeface="Courier New"/>
              <a:buChar char="o"/>
            </a:pPr>
            <a:r>
              <a:rPr lang="en-CA" sz="1300" i="1" dirty="0" smtClean="0">
                <a:ea typeface="Calibri"/>
                <a:cs typeface="Times New Roman"/>
              </a:rPr>
              <a:t>Structural variables include those characteristics that determine general design and appearance of the exam. They define the length of the examination, the format or presentation of the questions, and special functions of the questions, e.g., cognitive domain, category weighting. </a:t>
            </a:r>
            <a:endParaRPr lang="en-CA" sz="1300" dirty="0" smtClean="0">
              <a:ea typeface="Calibri"/>
              <a:cs typeface="Times New Roman"/>
            </a:endParaRPr>
          </a:p>
          <a:p>
            <a:r>
              <a:rPr lang="en-CA" sz="1300" i="1" dirty="0" smtClean="0">
                <a:ea typeface="Calibri"/>
                <a:cs typeface="Times New Roman"/>
              </a:rPr>
              <a:t>Contextual variables qualify the content domain by specifying the contexts in which the examination questions will be set, e.g., client type, age and gender, type of practice, or even geographical setting.</a:t>
            </a:r>
            <a:endParaRPr lang="en-CA" sz="21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63</a:t>
            </a:fld>
            <a:endParaRPr lang="en-CA"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CA" dirty="0" smtClean="0"/>
          </a:p>
          <a:p>
            <a:r>
              <a:rPr lang="en-CA" dirty="0" smtClean="0"/>
              <a:t>Key Messages:</a:t>
            </a:r>
          </a:p>
          <a:p>
            <a:r>
              <a:rPr lang="en-CA" dirty="0" smtClean="0"/>
              <a:t> </a:t>
            </a:r>
          </a:p>
          <a:p>
            <a:r>
              <a:rPr lang="en-CA" dirty="0" smtClean="0"/>
              <a:t>Bloom's Taxonomy is a classification of learning objectives within education proposed in 1956 by a committee of educators chaired by Benjamin Bloom who also edited the first volume of the standard text.</a:t>
            </a:r>
          </a:p>
          <a:p>
            <a:r>
              <a:rPr lang="en-CA" dirty="0" smtClean="0"/>
              <a:t>The Taxonomy has been further developed, but most recently the Canadian Tourism Human Resource Council went through an exercise to create an adapted taxonomy for use with National Occupational Standards.</a:t>
            </a:r>
          </a:p>
          <a:p>
            <a:r>
              <a:rPr lang="en-CA" dirty="0" smtClean="0"/>
              <a:t>There are other learning taxonomies could be used – this is an example that is being used by some sector related programs.</a:t>
            </a:r>
          </a:p>
        </p:txBody>
      </p:sp>
      <p:sp>
        <p:nvSpPr>
          <p:cNvPr id="4" name="Slide Number Placeholder 3"/>
          <p:cNvSpPr>
            <a:spLocks noGrp="1"/>
          </p:cNvSpPr>
          <p:nvPr>
            <p:ph type="sldNum" sz="quarter" idx="10"/>
          </p:nvPr>
        </p:nvSpPr>
        <p:spPr/>
        <p:txBody>
          <a:bodyPr/>
          <a:lstStyle/>
          <a:p>
            <a:fld id="{FB616850-3491-406D-B705-76A99B1B9A53}" type="slidenum">
              <a:rPr lang="en-CA" smtClean="0"/>
              <a:pPr/>
              <a:t>64</a:t>
            </a:fld>
            <a:endParaRPr lang="en-CA"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An important part of the blueprint is to establish how items are selected or sampled for inclusion on an examination. Standards deemed more important form the basis for a larger proportion of an examination. Conversely, standards that are less important might not be assessed or will have less significance or emphasis in the exam. </a:t>
            </a:r>
            <a:endParaRPr lang="en-CA" sz="1300" dirty="0" smtClean="0">
              <a:ea typeface="Calibri"/>
              <a:cs typeface="Times New Roman"/>
            </a:endParaRPr>
          </a:p>
          <a:p>
            <a:pPr marL="359051" indent="-359051">
              <a:lnSpc>
                <a:spcPct val="115000"/>
              </a:lnSpc>
              <a:buFont typeface="Symbol"/>
              <a:buChar char=""/>
            </a:pPr>
            <a:r>
              <a:rPr lang="en-CA" sz="1300" i="1" dirty="0" smtClean="0">
                <a:ea typeface="Calibri"/>
                <a:cs typeface="Times New Roman"/>
              </a:rPr>
              <a:t>Although there are many assessment methods that standards can inform, it is common for certification schemes to include a multiple choice exam.</a:t>
            </a:r>
            <a:endParaRPr lang="en-CA" sz="1300" dirty="0" smtClean="0">
              <a:ea typeface="Calibri"/>
              <a:cs typeface="Times New Roman"/>
            </a:endParaRPr>
          </a:p>
          <a:p>
            <a:pPr marL="359051" indent="-359051">
              <a:lnSpc>
                <a:spcPct val="115000"/>
              </a:lnSpc>
              <a:buSzPts val="1100"/>
              <a:buFont typeface="Symbol"/>
              <a:buChar char=""/>
            </a:pPr>
            <a:r>
              <a:rPr lang="en-CA" sz="1300" dirty="0" smtClean="0">
                <a:ea typeface="Calibri"/>
                <a:cs typeface="Times New Roman"/>
              </a:rPr>
              <a:t>Weighting also should factor in a taxonomy: having questions of different levels of complexity that match the standard </a:t>
            </a:r>
          </a:p>
          <a:p>
            <a:pPr marL="359051" indent="-359051">
              <a:lnSpc>
                <a:spcPct val="115000"/>
              </a:lnSpc>
              <a:buSzPts val="1100"/>
              <a:buFont typeface="Symbol"/>
              <a:buChar char=""/>
            </a:pPr>
            <a:r>
              <a:rPr lang="en-CA" sz="1300" dirty="0" smtClean="0">
                <a:ea typeface="Calibri"/>
                <a:cs typeface="Times New Roman"/>
              </a:rPr>
              <a:t>Weighting is about assessing competency (and not the outcomes of learning) – so we want to be sure that weighting is not about matching a course outcome, but a measure of the domain of the standards.  </a:t>
            </a:r>
          </a:p>
          <a:p>
            <a:pPr marL="239367">
              <a:lnSpc>
                <a:spcPct val="115000"/>
              </a:lnSpc>
            </a:pPr>
            <a:r>
              <a:rPr lang="en-CA" sz="1300" dirty="0" smtClean="0">
                <a:ea typeface="Calibri"/>
                <a:cs typeface="Times New Roman"/>
              </a:rPr>
              <a:t> </a:t>
            </a:r>
          </a:p>
          <a:p>
            <a:pPr marL="359051" indent="-359051">
              <a:lnSpc>
                <a:spcPct val="115000"/>
              </a:lnSpc>
              <a:spcAft>
                <a:spcPts val="1047"/>
              </a:spcAft>
              <a:buFont typeface="+mj-lt"/>
              <a:buAutoNum type="arabicPeriod"/>
            </a:pPr>
            <a:r>
              <a:rPr lang="en-CA" sz="1300" dirty="0" smtClean="0">
                <a:ea typeface="Calibri"/>
                <a:cs typeface="Times New Roman"/>
              </a:rPr>
              <a:t>Small Group Exercise (15 minutes)</a:t>
            </a:r>
          </a:p>
          <a:p>
            <a:pPr>
              <a:lnSpc>
                <a:spcPct val="115000"/>
              </a:lnSpc>
              <a:spcAft>
                <a:spcPts val="1047"/>
              </a:spcAft>
            </a:pPr>
            <a:r>
              <a:rPr lang="en-CA" sz="1300" b="1" dirty="0" smtClean="0">
                <a:ea typeface="Calibri"/>
                <a:cs typeface="Times New Roman"/>
              </a:rPr>
              <a:t> </a:t>
            </a:r>
            <a:endParaRPr lang="en-CA" sz="1300" dirty="0" smtClean="0">
              <a:ea typeface="Calibri"/>
              <a:cs typeface="Times New Roman"/>
            </a:endParaRPr>
          </a:p>
          <a:p>
            <a:pPr>
              <a:lnSpc>
                <a:spcPct val="115000"/>
              </a:lnSpc>
              <a:spcAft>
                <a:spcPts val="1047"/>
              </a:spcAft>
            </a:pPr>
            <a:r>
              <a:rPr lang="en-CA" sz="1300" b="1" dirty="0" smtClean="0">
                <a:ea typeface="Calibri"/>
                <a:cs typeface="Times New Roman"/>
              </a:rPr>
              <a:t>Facilitator Information:</a:t>
            </a:r>
            <a:endParaRPr lang="en-CA" sz="1300" dirty="0" smtClean="0">
              <a:ea typeface="Calibri"/>
              <a:cs typeface="Times New Roman"/>
            </a:endParaRPr>
          </a:p>
          <a:p>
            <a:pPr>
              <a:lnSpc>
                <a:spcPct val="115000"/>
              </a:lnSpc>
              <a:spcAft>
                <a:spcPts val="1047"/>
              </a:spcAft>
            </a:pPr>
            <a:r>
              <a:rPr lang="en-CA" sz="1300" dirty="0" smtClean="0">
                <a:ea typeface="Calibri"/>
                <a:cs typeface="Times New Roman"/>
              </a:rPr>
              <a:t>Distribute the reformatted Table of Contents for Test Weighting handout. In this exercise the participants will work in small groups to weight Task categories for a suggested 100 question multiple choice exam.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Divide the participants into small groups of two or three individuals. To prepare the test form, a decision on how many questions will come from each category needs to be made. Participants will agree on a number of questions, or weight, to be placed next to each task and why that weight is appropriate. </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Once each group has decided how many questions need to be allocated to each task, they need to then move on to assigning questions to each sub-task.  They may find that based on the contextual information provided they may need to re-examine their first weighting.</a:t>
            </a:r>
          </a:p>
          <a:p>
            <a:pPr>
              <a:lnSpc>
                <a:spcPct val="115000"/>
              </a:lnSpc>
              <a:spcAft>
                <a:spcPts val="1047"/>
              </a:spcAft>
            </a:pPr>
            <a:r>
              <a:rPr lang="en-CA" sz="1300" dirty="0" smtClean="0">
                <a:ea typeface="Calibri"/>
                <a:cs typeface="Times New Roman"/>
              </a:rPr>
              <a:t> </a:t>
            </a:r>
          </a:p>
          <a:p>
            <a:pPr>
              <a:lnSpc>
                <a:spcPct val="115000"/>
              </a:lnSpc>
              <a:spcAft>
                <a:spcPts val="1047"/>
              </a:spcAft>
            </a:pPr>
            <a:r>
              <a:rPr lang="en-CA" sz="1300" dirty="0" smtClean="0">
                <a:ea typeface="Calibri"/>
                <a:cs typeface="Times New Roman"/>
              </a:rPr>
              <a:t>It is not expected that participants will complete this entire exercise in the time allotted. If participants do complete the weighting exercise, challenge their group to write some multiple choice questions to present to the large group.</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65</a:t>
            </a:fld>
            <a:endParaRPr lang="en-CA"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Arial"/>
              </a:rPr>
              <a:t>Key Messages:</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From the Test weighting, and the standards multiple choice questions can be created.</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 </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If participants complete the question mapping exercise they can attempt to craft a possible multiple choice question.</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 </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A couple of tips of multiple choice questions.</a:t>
            </a:r>
            <a:endParaRPr lang="en-CA" sz="1700" dirty="0" smtClean="0">
              <a:ea typeface="Calibri"/>
              <a:cs typeface="Times New Roman"/>
            </a:endParaRPr>
          </a:p>
          <a:p>
            <a:pPr>
              <a:lnSpc>
                <a:spcPct val="115000"/>
              </a:lnSpc>
              <a:spcAft>
                <a:spcPts val="1047"/>
              </a:spcAft>
            </a:pPr>
            <a:r>
              <a:rPr lang="en-CA" sz="1300" i="1" dirty="0" smtClean="0">
                <a:ea typeface="Calibri"/>
                <a:cs typeface="Arial"/>
              </a:rPr>
              <a:t> </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A questions is made up of a stem and options or alternatives.  Of the options there are </a:t>
            </a:r>
            <a:r>
              <a:rPr lang="en-CA" sz="1300" i="1" dirty="0" err="1" smtClean="0">
                <a:ea typeface="Calibri"/>
                <a:cs typeface="Arial"/>
              </a:rPr>
              <a:t>distractors</a:t>
            </a:r>
            <a:r>
              <a:rPr lang="en-CA" sz="1300" i="1" dirty="0" smtClean="0">
                <a:ea typeface="Calibri"/>
                <a:cs typeface="Arial"/>
              </a:rPr>
              <a:t> and one correct answer.  Four options are ideal.</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Create plausible distracters that would sound right to anyone who does not meet the standard but are clearly wrong. </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Make the question as direct and clear as possible. Remember this is no a test of logic. So you use double negatives and complex structures. For this reason you should avoid using negatives</a:t>
            </a:r>
            <a:endParaRPr lang="en-CA" sz="1700" dirty="0" smtClean="0">
              <a:ea typeface="Calibri"/>
              <a:cs typeface="Times New Roman"/>
            </a:endParaRPr>
          </a:p>
          <a:p>
            <a:pPr marL="359051" indent="-359051">
              <a:lnSpc>
                <a:spcPct val="115000"/>
              </a:lnSpc>
              <a:buFont typeface="Symbol"/>
              <a:buChar char=""/>
            </a:pPr>
            <a:r>
              <a:rPr lang="en-CA" sz="1300" i="1" dirty="0" smtClean="0">
                <a:ea typeface="Calibri"/>
                <a:cs typeface="Arial"/>
              </a:rPr>
              <a:t>Make sure there is only one unambiguously correct response. </a:t>
            </a:r>
            <a:endParaRPr lang="en-CA" sz="1700" dirty="0" smtClean="0">
              <a:ea typeface="Calibri"/>
              <a:cs typeface="Times New Roman"/>
            </a:endParaRPr>
          </a:p>
          <a:p>
            <a:pPr marL="359051" indent="-359051">
              <a:lnSpc>
                <a:spcPct val="115000"/>
              </a:lnSpc>
              <a:spcAft>
                <a:spcPts val="1047"/>
              </a:spcAft>
              <a:buFont typeface="Symbol"/>
              <a:buChar char=""/>
            </a:pPr>
            <a:r>
              <a:rPr lang="en-CA" sz="1300" i="1" dirty="0" smtClean="0">
                <a:ea typeface="Calibri"/>
                <a:cs typeface="Arial"/>
              </a:rPr>
              <a:t>When possible, write stems as you would an open-ended question such that if a proficient individual were given the question stem they could write out the correct response. </a:t>
            </a:r>
            <a:endParaRPr lang="en-CA" sz="1700" dirty="0" smtClean="0">
              <a:ea typeface="Calibri"/>
              <a:cs typeface="Times New Roman"/>
            </a:endParaRPr>
          </a:p>
          <a:p>
            <a:pPr>
              <a:lnSpc>
                <a:spcPct val="115000"/>
              </a:lnSpc>
              <a:spcAft>
                <a:spcPts val="1047"/>
              </a:spcAft>
            </a:pPr>
            <a:r>
              <a:rPr lang="en-CA" sz="1700" b="1" dirty="0" smtClean="0">
                <a:ea typeface="Calibri"/>
                <a:cs typeface="Times New Roman"/>
              </a:rPr>
              <a:t> </a:t>
            </a:r>
            <a:endParaRPr lang="en-CA" sz="1700" dirty="0" smtClean="0">
              <a:ea typeface="Calibri"/>
              <a:cs typeface="Times New Roman"/>
            </a:endParaRPr>
          </a:p>
          <a:p>
            <a:pPr>
              <a:lnSpc>
                <a:spcPct val="115000"/>
              </a:lnSpc>
              <a:spcAft>
                <a:spcPts val="1047"/>
              </a:spcAft>
            </a:pPr>
            <a:r>
              <a:rPr lang="en-CA" sz="1700" b="1" dirty="0" smtClean="0">
                <a:ea typeface="Calibri"/>
                <a:cs typeface="Times New Roman"/>
              </a:rPr>
              <a:t> </a:t>
            </a:r>
            <a:endParaRPr lang="en-CA" sz="1700" dirty="0" smtClean="0">
              <a:ea typeface="Calibri"/>
              <a:cs typeface="Times New Roman"/>
            </a:endParaRPr>
          </a:p>
          <a:p>
            <a:endParaRPr lang="en-CA" dirty="0"/>
          </a:p>
        </p:txBody>
      </p:sp>
      <p:sp>
        <p:nvSpPr>
          <p:cNvPr id="4" name="Slide Number Placeholder 3"/>
          <p:cNvSpPr>
            <a:spLocks noGrp="1"/>
          </p:cNvSpPr>
          <p:nvPr>
            <p:ph type="sldNum" sz="quarter" idx="10"/>
          </p:nvPr>
        </p:nvSpPr>
        <p:spPr/>
        <p:txBody>
          <a:bodyPr/>
          <a:lstStyle/>
          <a:p>
            <a:fld id="{22EEF854-296B-4AC3-AF4D-7C362815CD01}" type="slidenum">
              <a:rPr lang="en-CA" smtClean="0"/>
              <a:pPr/>
              <a:t>66</a:t>
            </a:fld>
            <a:endParaRPr lang="en-CA"/>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CA" dirty="0" smtClean="0"/>
              <a:t>The </a:t>
            </a:r>
            <a:r>
              <a:rPr lang="en-CA" b="1" dirty="0" smtClean="0"/>
              <a:t>stem</a:t>
            </a:r>
            <a:r>
              <a:rPr lang="en-CA" dirty="0" smtClean="0"/>
              <a:t> must:</a:t>
            </a:r>
          </a:p>
          <a:p>
            <a:pPr lvl="0">
              <a:lnSpc>
                <a:spcPct val="150000"/>
              </a:lnSpc>
              <a:buFont typeface="Wingdings 2" pitchFamily="18" charset="2"/>
              <a:buChar char="£"/>
            </a:pPr>
            <a:r>
              <a:rPr lang="en-US" dirty="0" smtClean="0"/>
              <a:t>  be meaningful and present one problem or task</a:t>
            </a:r>
            <a:endParaRPr lang="en-CA" dirty="0" smtClean="0"/>
          </a:p>
          <a:p>
            <a:pPr lvl="0">
              <a:lnSpc>
                <a:spcPct val="150000"/>
              </a:lnSpc>
              <a:buFont typeface="Wingdings 2" pitchFamily="18" charset="2"/>
              <a:buChar char="£"/>
            </a:pPr>
            <a:r>
              <a:rPr lang="en-CA" dirty="0" smtClean="0"/>
              <a:t>  present all relevant information to ensure clarity and understanding, and</a:t>
            </a:r>
          </a:p>
          <a:p>
            <a:pPr lvl="0">
              <a:lnSpc>
                <a:spcPct val="150000"/>
              </a:lnSpc>
            </a:pPr>
            <a:r>
              <a:rPr lang="en-CA" dirty="0" smtClean="0"/>
              <a:t>      should ask a complete question, state an issue, or present a scenario  </a:t>
            </a:r>
          </a:p>
          <a:p>
            <a:pPr lvl="0">
              <a:lnSpc>
                <a:spcPct val="150000"/>
              </a:lnSpc>
              <a:buFont typeface="Wingdings 2" pitchFamily="18" charset="2"/>
              <a:buChar char="£"/>
            </a:pPr>
            <a:r>
              <a:rPr lang="en-US" dirty="0" smtClean="0"/>
              <a:t>  be succinct, concise and without superfluous information </a:t>
            </a:r>
            <a:endParaRPr lang="en-CA" dirty="0" smtClean="0"/>
          </a:p>
          <a:p>
            <a:pPr lvl="0">
              <a:lnSpc>
                <a:spcPct val="150000"/>
              </a:lnSpc>
              <a:buFont typeface="Wingdings 2" pitchFamily="18" charset="2"/>
              <a:buChar char="£"/>
            </a:pPr>
            <a:r>
              <a:rPr lang="en-US" dirty="0" smtClean="0"/>
              <a:t>  use sentence structure that is grammatically accurate and logically related </a:t>
            </a:r>
          </a:p>
          <a:p>
            <a:pPr lvl="0">
              <a:lnSpc>
                <a:spcPct val="150000"/>
              </a:lnSpc>
            </a:pPr>
            <a:r>
              <a:rPr lang="en-US" dirty="0" smtClean="0"/>
              <a:t>      to the alternatives </a:t>
            </a:r>
            <a:endParaRPr lang="en-CA" dirty="0" smtClean="0"/>
          </a:p>
          <a:p>
            <a:pPr lvl="0">
              <a:lnSpc>
                <a:spcPct val="150000"/>
              </a:lnSpc>
              <a:buFont typeface="Wingdings 2" pitchFamily="18" charset="2"/>
              <a:buChar char="£"/>
            </a:pPr>
            <a:r>
              <a:rPr lang="en-US" dirty="0" smtClean="0"/>
              <a:t>  present scenario questions as a situation that relates directly to a specific </a:t>
            </a:r>
          </a:p>
          <a:p>
            <a:pPr lvl="0">
              <a:lnSpc>
                <a:spcPct val="150000"/>
              </a:lnSpc>
            </a:pPr>
            <a:r>
              <a:rPr lang="en-US" dirty="0" smtClean="0"/>
              <a:t>      standard; the stem should only be a few lines in length and contain only </a:t>
            </a:r>
          </a:p>
          <a:p>
            <a:pPr lvl="0">
              <a:lnSpc>
                <a:spcPct val="150000"/>
              </a:lnSpc>
            </a:pPr>
            <a:r>
              <a:rPr lang="en-US" dirty="0" smtClean="0"/>
              <a:t>      relevant information</a:t>
            </a:r>
            <a:endParaRPr lang="en-CA" dirty="0" smtClean="0"/>
          </a:p>
          <a:p>
            <a:pPr>
              <a:lnSpc>
                <a:spcPct val="150000"/>
              </a:lnSpc>
              <a:buFont typeface="Wingdings 2" pitchFamily="18" charset="2"/>
              <a:buChar char="£"/>
            </a:pPr>
            <a:r>
              <a:rPr lang="en-US" dirty="0" smtClean="0"/>
              <a:t>  be stated in a positive form</a:t>
            </a:r>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67</a:t>
            </a:fld>
            <a:endParaRPr lang="en-CA"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lvl="0"/>
            <a:r>
              <a:rPr lang="en-CA" sz="1300" dirty="0" smtClean="0"/>
              <a:t>Small Group Exercise (15 minutes)</a:t>
            </a:r>
          </a:p>
          <a:p>
            <a:r>
              <a:rPr lang="en-CA" sz="1300" b="1" dirty="0" smtClean="0"/>
              <a:t> </a:t>
            </a:r>
            <a:endParaRPr lang="en-CA" sz="1300" dirty="0" smtClean="0"/>
          </a:p>
          <a:p>
            <a:r>
              <a:rPr lang="en-CA" sz="1300" b="1" dirty="0" smtClean="0"/>
              <a:t>Facilitator Information:</a:t>
            </a:r>
            <a:endParaRPr lang="en-CA" sz="1300" dirty="0" smtClean="0"/>
          </a:p>
          <a:p>
            <a:r>
              <a:rPr lang="en-CA" sz="1300" dirty="0" smtClean="0"/>
              <a:t>Distribute the reformatted Table of Contents for Test Weighting handout. In this exercise the participants will work in small groups to weight Task categories for a suggested 100 question multiple choice exam. </a:t>
            </a:r>
          </a:p>
          <a:p>
            <a:r>
              <a:rPr lang="en-CA" sz="1300" dirty="0" smtClean="0"/>
              <a:t> </a:t>
            </a:r>
          </a:p>
          <a:p>
            <a:r>
              <a:rPr lang="en-CA" sz="1300" dirty="0" smtClean="0"/>
              <a:t>Divide the participants into small groups of two or three individuals. To prepare the test form, a decision on how many questions will come from each category needs to be made. Participants will agree on a number of questions, or weight, to be placed next to each task and why that weight is appropriate. </a:t>
            </a:r>
          </a:p>
          <a:p>
            <a:r>
              <a:rPr lang="en-CA" sz="1300" dirty="0" smtClean="0"/>
              <a:t> </a:t>
            </a:r>
          </a:p>
          <a:p>
            <a:r>
              <a:rPr lang="en-CA" sz="1300" dirty="0" smtClean="0"/>
              <a:t>Once each group has decided how many questions need to be allocated to each task, they need to then move on to assigning questions to each sub-task.  They may find that based on the contextual information provided they may need to re-examine their first weighting.</a:t>
            </a:r>
          </a:p>
          <a:p>
            <a:r>
              <a:rPr lang="en-CA" sz="1300" dirty="0" smtClean="0"/>
              <a:t> </a:t>
            </a:r>
          </a:p>
          <a:p>
            <a:r>
              <a:rPr lang="en-CA" sz="1300" dirty="0" smtClean="0"/>
              <a:t>It is not expected that participants will complete this entire exercise in the time allotted. If participants do complete the weighting exercise, challenge their group to write some multiple choice questions to present to the large group.</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68</a:t>
            </a:fld>
            <a:endParaRPr lang="en-CA"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a:lnSpc>
                <a:spcPct val="115000"/>
              </a:lnSpc>
              <a:spcAft>
                <a:spcPts val="1047"/>
              </a:spcAft>
            </a:pPr>
            <a:r>
              <a:rPr lang="en-CA" sz="1300" b="1" dirty="0" smtClean="0">
                <a:ea typeface="Calibri"/>
                <a:cs typeface="Times New Roman"/>
              </a:rPr>
              <a:t>Ask Participants:</a:t>
            </a:r>
            <a:endParaRPr lang="en-CA" sz="1300" dirty="0" smtClean="0">
              <a:ea typeface="Calibri"/>
              <a:cs typeface="Times New Roman"/>
            </a:endParaRPr>
          </a:p>
          <a:p>
            <a:pPr marL="359051" indent="-359051">
              <a:lnSpc>
                <a:spcPct val="115000"/>
              </a:lnSpc>
              <a:buSzPts val="1400"/>
              <a:buFont typeface="Arial"/>
              <a:buChar char="•"/>
            </a:pPr>
            <a:r>
              <a:rPr lang="en-CA" sz="1300" dirty="0" smtClean="0">
                <a:latin typeface="SymbolMT"/>
                <a:ea typeface="Calibri"/>
                <a:cs typeface="SymbolMT"/>
              </a:rPr>
              <a:t>General summary of what their group’s overall weighting was.</a:t>
            </a:r>
          </a:p>
          <a:p>
            <a:pPr marL="359051" indent="-359051">
              <a:lnSpc>
                <a:spcPct val="115000"/>
              </a:lnSpc>
              <a:spcAft>
                <a:spcPts val="1047"/>
              </a:spcAft>
              <a:buSzPts val="1400"/>
              <a:buFont typeface="Arial"/>
              <a:buChar char="•"/>
            </a:pPr>
            <a:r>
              <a:rPr lang="en-CA" sz="1300" dirty="0" smtClean="0">
                <a:latin typeface="SymbolMT"/>
                <a:ea typeface="Calibri"/>
                <a:cs typeface="SymbolMT"/>
              </a:rPr>
              <a:t>How did you decide to make some categories more or less weighted? Why?</a:t>
            </a:r>
          </a:p>
          <a:p>
            <a:pPr>
              <a:lnSpc>
                <a:spcPct val="115000"/>
              </a:lnSpc>
              <a:spcAft>
                <a:spcPts val="1047"/>
              </a:spcAft>
            </a:pPr>
            <a:r>
              <a:rPr lang="en-CA" sz="1300" b="1" dirty="0" smtClean="0">
                <a:ea typeface="Calibri"/>
                <a:cs typeface="Times New Roman"/>
              </a:rPr>
              <a:t>Key Messages: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Times New Roman"/>
              </a:rPr>
              <a:t>Standards are well-suited to inform assessment needs, in particular certification programs. </a:t>
            </a:r>
          </a:p>
          <a:p>
            <a:pPr marL="359051" indent="-359051">
              <a:lnSpc>
                <a:spcPct val="115000"/>
              </a:lnSpc>
              <a:buFont typeface="Symbol"/>
              <a:buChar char=""/>
            </a:pPr>
            <a:r>
              <a:rPr lang="en-CA" sz="1300" dirty="0" smtClean="0">
                <a:ea typeface="Calibri"/>
                <a:cs typeface="Times New Roman"/>
              </a:rPr>
              <a:t>They help define new programs, or help existing programs review their content and how well it aligns to the standards. </a:t>
            </a:r>
          </a:p>
          <a:p>
            <a:pPr marL="359051" indent="-359051">
              <a:lnSpc>
                <a:spcPct val="115000"/>
              </a:lnSpc>
              <a:spcAft>
                <a:spcPts val="1047"/>
              </a:spcAft>
              <a:buFont typeface="Symbol"/>
              <a:buChar char=""/>
            </a:pPr>
            <a:r>
              <a:rPr lang="en-CA" sz="1300" dirty="0" smtClean="0">
                <a:ea typeface="Calibri"/>
                <a:cs typeface="Times New Roman"/>
              </a:rPr>
              <a:t>Also where there are more than one certification programs in the market, the standards can serve as a common currency to map the links or comparisons.</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69</a:t>
            </a:fld>
            <a:endParaRPr lang="en-CA"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pPr>
            <a:r>
              <a:rPr lang="en-CA" sz="1300" dirty="0" smtClean="0">
                <a:ea typeface="Calibri"/>
                <a:cs typeface="Calibri"/>
              </a:rPr>
              <a:t>National Occupational Standards describe what a person in a particular occupation needs to know and be able to do to be considered ‘capable’ in the occupation. </a:t>
            </a:r>
            <a:endParaRPr lang="en-CA" sz="1300" dirty="0" smtClean="0">
              <a:ea typeface="Calibri"/>
              <a:cs typeface="Times New Roman"/>
            </a:endParaRPr>
          </a:p>
          <a:p>
            <a:pPr marL="359051" indent="-359051">
              <a:lnSpc>
                <a:spcPct val="115000"/>
              </a:lnSpc>
            </a:pPr>
            <a:endParaRPr lang="en-CA" sz="1300" dirty="0" smtClean="0">
              <a:ea typeface="Calibri"/>
              <a:cs typeface="Calibri"/>
            </a:endParaRPr>
          </a:p>
          <a:p>
            <a:pPr marL="359051" indent="-359051">
              <a:lnSpc>
                <a:spcPct val="115000"/>
              </a:lnSpc>
            </a:pPr>
            <a:r>
              <a:rPr lang="en-CA" sz="1300" dirty="0" smtClean="0">
                <a:ea typeface="Calibri"/>
                <a:cs typeface="Calibri"/>
              </a:rPr>
              <a:t>In general, ‘capable’ means that a person has the level of skills, knowledge and abilities required to do a job effectively, safely and properly.</a:t>
            </a:r>
            <a:endParaRPr lang="en-CA" sz="1300" dirty="0" smtClean="0">
              <a:ea typeface="Calibri"/>
              <a:cs typeface="Times New Roman"/>
            </a:endParaRPr>
          </a:p>
          <a:p>
            <a:pPr marL="359051" indent="-359051">
              <a:lnSpc>
                <a:spcPct val="115000"/>
              </a:lnSpc>
              <a:spcAft>
                <a:spcPts val="1047"/>
              </a:spcAft>
            </a:pPr>
            <a:endParaRPr lang="en-CA" sz="1300" dirty="0" smtClean="0">
              <a:ea typeface="Calibri"/>
              <a:cs typeface="Times New Roman"/>
            </a:endParaRPr>
          </a:p>
          <a:p>
            <a:pPr marL="359051" indent="-359051">
              <a:lnSpc>
                <a:spcPct val="115000"/>
              </a:lnSpc>
              <a:spcAft>
                <a:spcPts val="1047"/>
              </a:spcAft>
            </a:pPr>
            <a:r>
              <a:rPr lang="en-CA" sz="1300" dirty="0" smtClean="0">
                <a:ea typeface="Calibri"/>
                <a:cs typeface="Times New Roman"/>
              </a:rPr>
              <a:t>Demonstration of applied knowledge and abilities in a workplace setting</a:t>
            </a:r>
          </a:p>
          <a:p>
            <a:pPr marL="359051" indent="-359051">
              <a:lnSpc>
                <a:spcPct val="115000"/>
              </a:lnSpc>
              <a:spcAft>
                <a:spcPts val="1047"/>
              </a:spcAft>
              <a:buFont typeface="Arial"/>
              <a:buChar char="•"/>
              <a:tabLst>
                <a:tab pos="718101" algn="l"/>
              </a:tabLst>
            </a:pPr>
            <a:r>
              <a:rPr lang="en-CA" sz="1300" dirty="0" smtClean="0">
                <a:ea typeface="Calibri"/>
                <a:cs typeface="Times New Roman"/>
              </a:rPr>
              <a:t>  Consider </a:t>
            </a:r>
            <a:r>
              <a:rPr lang="en-CA" sz="1300" b="1" i="1" dirty="0" smtClean="0">
                <a:ea typeface="Calibri"/>
                <a:cs typeface="Times New Roman"/>
              </a:rPr>
              <a:t>levels</a:t>
            </a:r>
            <a:r>
              <a:rPr lang="en-CA" sz="1300" dirty="0" smtClean="0">
                <a:ea typeface="Calibri"/>
                <a:cs typeface="Times New Roman"/>
              </a:rPr>
              <a:t> of competency</a:t>
            </a:r>
          </a:p>
          <a:p>
            <a:pPr marL="359051" indent="-359051">
              <a:lnSpc>
                <a:spcPct val="115000"/>
              </a:lnSpc>
              <a:spcAft>
                <a:spcPts val="1047"/>
              </a:spcAft>
              <a:buFont typeface="Arial"/>
              <a:buChar char="•"/>
              <a:tabLst>
                <a:tab pos="718101" algn="l"/>
              </a:tabLst>
            </a:pPr>
            <a:r>
              <a:rPr lang="en-CA" sz="1300" dirty="0" smtClean="0">
                <a:ea typeface="Calibri"/>
                <a:cs typeface="Times New Roman"/>
              </a:rPr>
              <a:t>  Note: the occupational standard defines level and context</a:t>
            </a:r>
          </a:p>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7</a:t>
            </a:fld>
            <a:endParaRPr lang="en-CA"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2FAE0364-D8D7-4E90-BC48-30112ADB94D7}" type="slidenum">
              <a:rPr lang="en-CA" smtClean="0"/>
              <a:pPr/>
              <a:t>70</a:t>
            </a:fld>
            <a:endParaRPr lang="en-CA"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defTabSz="957468">
              <a:defRPr/>
            </a:pPr>
            <a:r>
              <a:rPr lang="en-CA" dirty="0" smtClean="0">
                <a:solidFill>
                  <a:schemeClr val="tx1"/>
                </a:solidFill>
              </a:rPr>
              <a:t>These standards belong to your sector as a collective whole and it is up to you to determine the influence standards can have on your Sector.</a:t>
            </a:r>
          </a:p>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71</a:t>
            </a:fld>
            <a:endParaRPr lang="en-CA" dirty="0">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900" dirty="0"/>
          </a:p>
        </p:txBody>
      </p:sp>
      <p:sp>
        <p:nvSpPr>
          <p:cNvPr id="4" name="Slide Number Placeholder 3"/>
          <p:cNvSpPr>
            <a:spLocks noGrp="1"/>
          </p:cNvSpPr>
          <p:nvPr>
            <p:ph type="sldNum" sz="quarter" idx="10"/>
          </p:nvPr>
        </p:nvSpPr>
        <p:spPr/>
        <p:txBody>
          <a:bodyPr/>
          <a:lstStyle/>
          <a:p>
            <a:fld id="{A1B123E1-BBA9-45F4-9EC7-4CF84FDBAFE4}" type="slidenum">
              <a:rPr lang="en-CA" smtClean="0"/>
              <a:pPr/>
              <a:t>75</a:t>
            </a:fld>
            <a:endParaRPr lang="en-CA"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76</a:t>
            </a:fld>
            <a:endParaRPr lang="en-CA" dirty="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FB616850-3491-406D-B705-76A99B1B9A53}" type="slidenum">
              <a:rPr lang="en-CA" smtClean="0">
                <a:solidFill>
                  <a:prstClr val="black"/>
                </a:solidFill>
              </a:rPr>
              <a:pPr/>
              <a:t>77</a:t>
            </a:fld>
            <a:endParaRPr lang="en-CA"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59051" indent="-359051">
              <a:lnSpc>
                <a:spcPct val="115000"/>
              </a:lnSpc>
              <a:buFont typeface="Symbol"/>
              <a:buChar char=""/>
            </a:pPr>
            <a:r>
              <a:rPr lang="en-CA" sz="900" dirty="0" smtClean="0">
                <a:ea typeface="Calibri"/>
                <a:cs typeface="Calibri"/>
              </a:rPr>
              <a:t>Occupational standards contain several major categories which are the key competencies associated with the profession.  Knowledge and performance Task statements further define each major category.</a:t>
            </a:r>
            <a:endParaRPr lang="en-CA" sz="900" dirty="0" smtClean="0">
              <a:ea typeface="Calibri"/>
              <a:cs typeface="Times New Roman"/>
            </a:endParaRPr>
          </a:p>
          <a:p>
            <a:pPr marL="359051" indent="-359051">
              <a:lnSpc>
                <a:spcPct val="115000"/>
              </a:lnSpc>
              <a:spcAft>
                <a:spcPts val="1047"/>
              </a:spcAft>
              <a:buFont typeface="Symbol"/>
              <a:buChar char=""/>
            </a:pPr>
            <a:r>
              <a:rPr lang="en-CA" sz="900" dirty="0" smtClean="0">
                <a:ea typeface="Calibri"/>
                <a:cs typeface="Calibri"/>
              </a:rPr>
              <a:t>Explicit details of the tasks are defined by subtask statements.</a:t>
            </a:r>
          </a:p>
          <a:p>
            <a:pPr marL="359051" indent="-359051">
              <a:lnSpc>
                <a:spcPct val="115000"/>
              </a:lnSpc>
              <a:spcAft>
                <a:spcPts val="1047"/>
              </a:spcAft>
              <a:buFont typeface="Symbol"/>
              <a:buChar char=""/>
            </a:pPr>
            <a:r>
              <a:rPr lang="en-CA" sz="900" dirty="0" smtClean="0">
                <a:ea typeface="Calibri"/>
                <a:cs typeface="Calibri"/>
              </a:rPr>
              <a:t>The context of the tasks is defined by </a:t>
            </a:r>
            <a:r>
              <a:rPr lang="en-CA" sz="900" i="1" dirty="0" smtClean="0">
                <a:ea typeface="Calibri"/>
                <a:cs typeface="Calibri"/>
              </a:rPr>
              <a:t>importance</a:t>
            </a:r>
            <a:r>
              <a:rPr lang="en-CA" sz="900" dirty="0" smtClean="0">
                <a:ea typeface="Calibri"/>
                <a:cs typeface="Calibri"/>
              </a:rPr>
              <a:t>, </a:t>
            </a:r>
            <a:r>
              <a:rPr lang="en-CA" sz="900" i="1" dirty="0" smtClean="0">
                <a:ea typeface="Calibri"/>
                <a:cs typeface="Calibri"/>
              </a:rPr>
              <a:t>frequency</a:t>
            </a:r>
            <a:r>
              <a:rPr lang="en-CA" sz="900" dirty="0" smtClean="0">
                <a:ea typeface="Calibri"/>
                <a:cs typeface="Calibri"/>
              </a:rPr>
              <a:t> and </a:t>
            </a:r>
            <a:r>
              <a:rPr lang="en-CA" sz="900" i="1" dirty="0" smtClean="0">
                <a:ea typeface="Calibri"/>
                <a:cs typeface="Calibri"/>
              </a:rPr>
              <a:t>time to become proficient</a:t>
            </a:r>
            <a:endParaRPr lang="en-CA" sz="900" dirty="0"/>
          </a:p>
        </p:txBody>
      </p:sp>
      <p:sp>
        <p:nvSpPr>
          <p:cNvPr id="4" name="Slide Number Placeholder 3"/>
          <p:cNvSpPr>
            <a:spLocks noGrp="1"/>
          </p:cNvSpPr>
          <p:nvPr>
            <p:ph type="sldNum" sz="quarter" idx="10"/>
          </p:nvPr>
        </p:nvSpPr>
        <p:spPr/>
        <p:txBody>
          <a:bodyPr/>
          <a:lstStyle/>
          <a:p>
            <a:fld id="{34E4BDB8-4630-4F4A-8AEC-3130B4BCC7AD}" type="slidenum">
              <a:rPr lang="en-CA" smtClean="0"/>
              <a:pPr/>
              <a:t>8</a:t>
            </a:fld>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115000"/>
              </a:lnSpc>
            </a:pPr>
            <a:r>
              <a:rPr lang="en-CA" sz="1300" dirty="0" smtClean="0">
                <a:ea typeface="Calibri"/>
                <a:cs typeface="Calibri"/>
              </a:rPr>
              <a:t>New Features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Tasks have a new component titled “Contextual Information”.  Contextual information includes the importance, frequency of performance and the amount of time it takes to become proficient or competent in a task.</a:t>
            </a:r>
            <a:endParaRPr lang="en-CA" sz="1300" dirty="0" smtClean="0">
              <a:ea typeface="Calibri"/>
              <a:cs typeface="Times New Roman"/>
            </a:endParaRPr>
          </a:p>
          <a:p>
            <a:pPr>
              <a:lnSpc>
                <a:spcPct val="115000"/>
              </a:lnSpc>
            </a:pPr>
            <a:r>
              <a:rPr lang="en-CA" sz="1300" dirty="0" smtClean="0">
                <a:ea typeface="Calibri"/>
                <a:cs typeface="Calibri"/>
              </a:rPr>
              <a:t> </a:t>
            </a:r>
            <a:endParaRPr lang="en-CA" sz="1300" dirty="0" smtClean="0">
              <a:ea typeface="Calibri"/>
              <a:cs typeface="Times New Roman"/>
            </a:endParaRPr>
          </a:p>
          <a:p>
            <a:pPr>
              <a:lnSpc>
                <a:spcPct val="115000"/>
              </a:lnSpc>
            </a:pPr>
            <a:r>
              <a:rPr lang="en-CA" sz="1300" dirty="0" smtClean="0">
                <a:ea typeface="Calibri"/>
                <a:cs typeface="Calibri"/>
              </a:rPr>
              <a:t>Importance will be rated as: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Important: low risk to the operation if not performed correctly, e.g. minimal risk to children’s well being, minimal disruption to centre’s operations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Very important: moderate risk to the operation if not performed correctly, e.g. some risk to children’s well being, could incur fines</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Extremely important: high risk to the operation if not performed correctly, e.g. risk to children’s well being, parents may withdraw children from centre</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Critical: severe risk to the operation if not performed correctly, e.g. children’s lives at risk, centre could have license revoked, organization held liable, administrator could lose job</a:t>
            </a:r>
            <a:endParaRPr lang="en-CA" sz="1300" dirty="0" smtClean="0">
              <a:ea typeface="Calibri"/>
              <a:cs typeface="Times New Roman"/>
            </a:endParaRPr>
          </a:p>
          <a:p>
            <a:pPr>
              <a:lnSpc>
                <a:spcPct val="115000"/>
              </a:lnSpc>
            </a:pPr>
            <a:r>
              <a:rPr lang="en-CA" sz="1300" dirty="0" smtClean="0">
                <a:ea typeface="Calibri"/>
                <a:cs typeface="Calibri"/>
              </a:rPr>
              <a:t> </a:t>
            </a:r>
            <a:endParaRPr lang="en-CA" sz="1300" dirty="0" smtClean="0">
              <a:ea typeface="Calibri"/>
              <a:cs typeface="Times New Roman"/>
            </a:endParaRPr>
          </a:p>
          <a:p>
            <a:pPr>
              <a:lnSpc>
                <a:spcPct val="115000"/>
              </a:lnSpc>
            </a:pPr>
            <a:r>
              <a:rPr lang="en-CA" sz="1300" dirty="0" smtClean="0">
                <a:ea typeface="Calibri"/>
                <a:cs typeface="Calibri"/>
              </a:rPr>
              <a:t>FREQUENCY </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Ongoing:  constantly, e.g. facilitate cognitive development</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Daily: once or more every day</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Weekly: once or more per week</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Monthly: once a month</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Quarterly: four times per year</a:t>
            </a:r>
            <a:endParaRPr lang="en-CA" sz="1300" dirty="0" smtClean="0">
              <a:ea typeface="Calibri"/>
              <a:cs typeface="Times New Roman"/>
            </a:endParaRPr>
          </a:p>
          <a:p>
            <a:pPr marL="359051" indent="-359051">
              <a:lnSpc>
                <a:spcPct val="115000"/>
              </a:lnSpc>
              <a:buFont typeface="Symbol"/>
              <a:buChar char=""/>
            </a:pPr>
            <a:r>
              <a:rPr lang="en-CA" sz="1300" dirty="0" smtClean="0">
                <a:ea typeface="Calibri"/>
                <a:cs typeface="Calibri"/>
              </a:rPr>
              <a:t>Yearly: once or twice a year  </a:t>
            </a:r>
            <a:endParaRPr lang="en-CA" sz="1300" dirty="0" smtClean="0">
              <a:ea typeface="Calibri"/>
              <a:cs typeface="Times New Roman"/>
            </a:endParaRPr>
          </a:p>
          <a:p>
            <a:pPr>
              <a:lnSpc>
                <a:spcPct val="115000"/>
              </a:lnSpc>
            </a:pPr>
            <a:r>
              <a:rPr lang="en-CA" sz="1300" dirty="0" smtClean="0">
                <a:ea typeface="Calibri"/>
                <a:cs typeface="Calibri"/>
              </a:rPr>
              <a:t> </a:t>
            </a:r>
            <a:endParaRPr lang="en-CA" sz="1300" dirty="0" smtClean="0">
              <a:ea typeface="Calibri"/>
              <a:cs typeface="Times New Roman"/>
            </a:endParaRPr>
          </a:p>
          <a:p>
            <a:pPr>
              <a:lnSpc>
                <a:spcPct val="115000"/>
              </a:lnSpc>
            </a:pPr>
            <a:r>
              <a:rPr lang="en-CA" sz="1300" dirty="0" smtClean="0">
                <a:ea typeface="Calibri"/>
                <a:cs typeface="Calibri"/>
              </a:rPr>
              <a:t>TIME TO PERFORM PROFICIENTLY: </a:t>
            </a:r>
            <a:endParaRPr lang="en-CA" sz="1300" dirty="0" smtClean="0">
              <a:ea typeface="Calibri"/>
              <a:cs typeface="Times New Roman"/>
            </a:endParaRPr>
          </a:p>
          <a:p>
            <a:pPr>
              <a:lnSpc>
                <a:spcPct val="115000"/>
              </a:lnSpc>
            </a:pPr>
            <a:r>
              <a:rPr lang="en-CA" sz="1300" dirty="0" smtClean="0">
                <a:ea typeface="Calibri"/>
                <a:cs typeface="Calibri"/>
              </a:rPr>
              <a:t>Number of months or years it generally takes a new School Age Care Educator to perform the subtask without supervision task. </a:t>
            </a:r>
            <a:endParaRPr lang="en-CA" sz="1300" dirty="0" smtClean="0">
              <a:ea typeface="Calibri"/>
              <a:cs typeface="Times New Roman"/>
            </a:endParaRPr>
          </a:p>
          <a:p>
            <a:pPr>
              <a:lnSpc>
                <a:spcPct val="115000"/>
              </a:lnSpc>
            </a:pPr>
            <a:r>
              <a:rPr lang="en-CA" sz="1300" dirty="0" smtClean="0">
                <a:ea typeface="Calibri"/>
                <a:cs typeface="Times New Roman"/>
              </a:rPr>
              <a:t> </a:t>
            </a:r>
            <a:endParaRPr lang="en-CA" sz="1300" dirty="0">
              <a:ea typeface="Calibri"/>
              <a:cs typeface="Times New Roman"/>
            </a:endParaRPr>
          </a:p>
        </p:txBody>
      </p:sp>
      <p:sp>
        <p:nvSpPr>
          <p:cNvPr id="4" name="Slide Number Placeholder 3"/>
          <p:cNvSpPr>
            <a:spLocks noGrp="1"/>
          </p:cNvSpPr>
          <p:nvPr>
            <p:ph type="sldNum" sz="quarter" idx="10"/>
          </p:nvPr>
        </p:nvSpPr>
        <p:spPr/>
        <p:txBody>
          <a:bodyPr/>
          <a:lstStyle/>
          <a:p>
            <a:fld id="{2FAE0364-D8D7-4E90-BC48-30112ADB94D7}" type="slidenum">
              <a:rPr lang="en-CA" smtClean="0"/>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Title Slide">
    <p:spTree>
      <p:nvGrpSpPr>
        <p:cNvPr id="1" name=""/>
        <p:cNvGrpSpPr/>
        <p:nvPr/>
      </p:nvGrpSpPr>
      <p:grpSpPr>
        <a:xfrm>
          <a:off x="0" y="0"/>
          <a:ext cx="0" cy="0"/>
          <a:chOff x="0" y="0"/>
          <a:chExt cx="0" cy="0"/>
        </a:xfrm>
      </p:grpSpPr>
      <p:sp>
        <p:nvSpPr>
          <p:cNvPr id="12" name="Rectangle 11"/>
          <p:cNvSpPr/>
          <p:nvPr userDrawn="1"/>
        </p:nvSpPr>
        <p:spPr>
          <a:xfrm>
            <a:off x="0" y="0"/>
            <a:ext cx="1115616"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p:cNvSpPr/>
          <p:nvPr userDrawn="1"/>
        </p:nvSpPr>
        <p:spPr>
          <a:xfrm>
            <a:off x="9036496" y="0"/>
            <a:ext cx="107504"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Title Slide">
    <p:spTree>
      <p:nvGrpSpPr>
        <p:cNvPr id="1" name=""/>
        <p:cNvGrpSpPr/>
        <p:nvPr/>
      </p:nvGrpSpPr>
      <p:grpSpPr>
        <a:xfrm>
          <a:off x="0" y="0"/>
          <a:ext cx="0" cy="0"/>
          <a:chOff x="0" y="0"/>
          <a:chExt cx="0" cy="0"/>
        </a:xfrm>
      </p:grpSpPr>
      <p:sp>
        <p:nvSpPr>
          <p:cNvPr id="12" name="Rectangle 11"/>
          <p:cNvSpPr/>
          <p:nvPr userDrawn="1"/>
        </p:nvSpPr>
        <p:spPr>
          <a:xfrm>
            <a:off x="0" y="0"/>
            <a:ext cx="1115616"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ectangle 2"/>
          <p:cNvSpPr/>
          <p:nvPr userDrawn="1"/>
        </p:nvSpPr>
        <p:spPr>
          <a:xfrm>
            <a:off x="9036496" y="0"/>
            <a:ext cx="107504" cy="685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358D3-3758-4F4E-88E3-5868FCE1E6E9}" type="datetimeFigureOut">
              <a:rPr lang="en-CA" smtClean="0"/>
              <a:pPr/>
              <a:t>2/11/13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B547394-B8A0-42CE-B401-4604740A5919}"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1358D3-3758-4F4E-88E3-5868FCE1E6E9}" type="datetimeFigureOut">
              <a:rPr lang="en-CA" smtClean="0"/>
              <a:pPr/>
              <a:t>2/11/13</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47394-B8A0-42CE-B401-4604740A5919}"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NUL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slide" Target="slide36.xml"/><Relationship Id="rId5" Type="http://schemas.openxmlformats.org/officeDocument/2006/relationships/slide" Target="slide45.xml"/><Relationship Id="rId6" Type="http://schemas.openxmlformats.org/officeDocument/2006/relationships/slide" Target="slide50.xml"/><Relationship Id="rId7" Type="http://schemas.openxmlformats.org/officeDocument/2006/relationships/slide" Target="slide57.xml"/><Relationship Id="rId8" Type="http://schemas.openxmlformats.org/officeDocument/2006/relationships/slide" Target="slide62.xm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9.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slide" Target="slide35.xml"/><Relationship Id="rId5" Type="http://schemas.openxmlformats.org/officeDocument/2006/relationships/slide" Target="slide70.xml"/><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slide" Target="slide35.xml"/><Relationship Id="rId5" Type="http://schemas.openxmlformats.org/officeDocument/2006/relationships/slide" Target="slide70.xml"/><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9.gif"/></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slide" Target="slide35.xml"/><Relationship Id="rId5" Type="http://schemas.openxmlformats.org/officeDocument/2006/relationships/slide" Target="slide70.xml"/><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 Target="slide35.xml"/><Relationship Id="rId4" Type="http://schemas.openxmlformats.org/officeDocument/2006/relationships/slide" Target="slide70.xml"/><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9.gif"/></Relationships>
</file>

<file path=ppt/slides/_rels/slide69.xml.rels><?xml version="1.0" encoding="UTF-8" standalone="yes"?>
<Relationships xmlns="http://schemas.openxmlformats.org/package/2006/relationships"><Relationship Id="rId3" Type="http://schemas.openxmlformats.org/officeDocument/2006/relationships/image" Target="../media/image29.gif"/><Relationship Id="rId4" Type="http://schemas.openxmlformats.org/officeDocument/2006/relationships/slide" Target="slide35.xml"/><Relationship Id="rId5" Type="http://schemas.openxmlformats.org/officeDocument/2006/relationships/slide" Target="slide70.xml"/><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hyperlink" Target="http://www.ccsc-cssge.ca/"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1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9.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2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3"/>
          <p:cNvPicPr>
            <a:picLocks noChangeAspect="1" noChangeArrowheads="1"/>
          </p:cNvPicPr>
          <p:nvPr/>
        </p:nvPicPr>
        <p:blipFill>
          <a:blip r:embed="rId3" cstate="print">
            <a:clrChange>
              <a:clrFrom>
                <a:srgbClr val="000000"/>
              </a:clrFrom>
              <a:clrTo>
                <a:srgbClr val="000000">
                  <a:alpha val="0"/>
                </a:srgbClr>
              </a:clrTo>
            </a:clrChange>
            <a:duotone>
              <a:schemeClr val="accent4">
                <a:shade val="45000"/>
                <a:satMod val="135000"/>
              </a:schemeClr>
              <a:prstClr val="white"/>
            </a:duotone>
          </a:blip>
          <a:srcRect/>
          <a:stretch>
            <a:fillRect/>
          </a:stretch>
        </p:blipFill>
        <p:spPr bwMode="auto">
          <a:xfrm rot="16200000">
            <a:off x="-1410956" y="-1944041"/>
            <a:ext cx="3982230" cy="5985869"/>
          </a:xfrm>
          <a:prstGeom prst="rect">
            <a:avLst/>
          </a:prstGeom>
          <a:noFill/>
          <a:ln w="9525">
            <a:noFill/>
            <a:miter lim="800000"/>
            <a:headEnd/>
            <a:tailEnd/>
          </a:ln>
          <a:effectLst>
            <a:innerShdw blurRad="63500" dist="50800" dir="2700000">
              <a:prstClr val="black">
                <a:alpha val="50000"/>
              </a:prstClr>
            </a:innerShdw>
            <a:reflection blurRad="6350" stA="50000" endA="295" endPos="92000" dist="101600" dir="5400000" sy="-100000" algn="bl" rotWithShape="0"/>
          </a:effectLst>
          <a:scene3d>
            <a:camera prst="perspectiveHeroicExtremeRightFacing"/>
            <a:lightRig rig="threePt" dir="t"/>
          </a:scene3d>
        </p:spPr>
      </p:pic>
      <p:pic>
        <p:nvPicPr>
          <p:cNvPr id="4" name="Picture 6"/>
          <p:cNvPicPr>
            <a:picLocks noChangeAspect="1" noChangeArrowheads="1"/>
          </p:cNvPicPr>
          <p:nvPr/>
        </p:nvPicPr>
        <p:blipFill>
          <a:blip r:embed="rId4" cstate="print"/>
          <a:srcRect l="6458" t="3062" r="79228" b="10665"/>
          <a:stretch>
            <a:fillRect/>
          </a:stretch>
        </p:blipFill>
        <p:spPr bwMode="auto">
          <a:xfrm>
            <a:off x="1115616" y="0"/>
            <a:ext cx="2592288" cy="6858000"/>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5" name="Picture 2"/>
          <p:cNvPicPr>
            <a:picLocks noChangeAspect="1" noChangeArrowheads="1"/>
          </p:cNvPicPr>
          <p:nvPr/>
        </p:nvPicPr>
        <p:blipFill>
          <a:blip r:embed="rId5" cstate="print">
            <a:clrChange>
              <a:clrFrom>
                <a:srgbClr val="541971"/>
              </a:clrFrom>
              <a:clrTo>
                <a:srgbClr val="541971">
                  <a:alpha val="0"/>
                </a:srgbClr>
              </a:clrTo>
            </a:clrChange>
          </a:blip>
          <a:srcRect r="13580" b="21161"/>
          <a:stretch>
            <a:fillRect/>
          </a:stretch>
        </p:blipFill>
        <p:spPr bwMode="auto">
          <a:xfrm>
            <a:off x="3779912" y="2924944"/>
            <a:ext cx="5040560" cy="1008112"/>
          </a:xfrm>
          <a:prstGeom prst="rect">
            <a:avLst/>
          </a:prstGeom>
          <a:noFill/>
          <a:ln w="9525">
            <a:noFill/>
            <a:miter lim="800000"/>
            <a:headEnd/>
            <a:tailEnd/>
          </a:ln>
        </p:spPr>
      </p:pic>
      <p:sp>
        <p:nvSpPr>
          <p:cNvPr id="8" name="TextBox 7"/>
          <p:cNvSpPr txBox="1"/>
          <p:nvPr/>
        </p:nvSpPr>
        <p:spPr>
          <a:xfrm>
            <a:off x="3801178" y="4725144"/>
            <a:ext cx="4320480" cy="1107996"/>
          </a:xfrm>
          <a:prstGeom prst="rect">
            <a:avLst/>
          </a:prstGeom>
          <a:noFill/>
        </p:spPr>
        <p:txBody>
          <a:bodyPr wrap="square" rtlCol="0">
            <a:spAutoFit/>
          </a:bodyPr>
          <a:lstStyle/>
          <a:p>
            <a:r>
              <a:rPr lang="en-CA" sz="6600" dirty="0" smtClean="0">
                <a:solidFill>
                  <a:schemeClr val="bg1"/>
                </a:solidFill>
                <a:latin typeface="Franklin Gothic Demi Cond" pitchFamily="34" charset="0"/>
              </a:rPr>
              <a:t>Welcome</a:t>
            </a:r>
            <a:endParaRPr lang="en-CA" sz="6600" dirty="0">
              <a:solidFill>
                <a:schemeClr val="bg1"/>
              </a:solidFill>
              <a:latin typeface="Franklin Gothic Demi Cond" pitchFamily="34" charset="0"/>
            </a:endParaRPr>
          </a:p>
        </p:txBody>
      </p:sp>
      <p:sp>
        <p:nvSpPr>
          <p:cNvPr id="10" name="TextBox 9"/>
          <p:cNvSpPr txBox="1"/>
          <p:nvPr/>
        </p:nvSpPr>
        <p:spPr>
          <a:xfrm>
            <a:off x="3870763" y="5731200"/>
            <a:ext cx="3168352" cy="307777"/>
          </a:xfrm>
          <a:prstGeom prst="rect">
            <a:avLst/>
          </a:prstGeom>
          <a:noFill/>
        </p:spPr>
        <p:txBody>
          <a:bodyPr wrap="square" rtlCol="0">
            <a:spAutoFit/>
          </a:bodyPr>
          <a:lstStyle/>
          <a:p>
            <a:r>
              <a:rPr lang="en-CA" sz="1400" dirty="0" smtClean="0">
                <a:solidFill>
                  <a:schemeClr val="bg1"/>
                </a:solidFill>
              </a:rPr>
              <a:t>JANUARY 2013</a:t>
            </a:r>
            <a:endParaRPr lang="en-CA" sz="1400" dirty="0">
              <a:solidFill>
                <a:schemeClr val="bg1"/>
              </a:solidFill>
            </a:endParaRPr>
          </a:p>
        </p:txBody>
      </p:sp>
      <p:sp>
        <p:nvSpPr>
          <p:cNvPr id="9" name="Rectangle 8"/>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9628" y="1844824"/>
            <a:ext cx="256133" cy="5013176"/>
          </a:xfrm>
          <a:prstGeom prst="rect">
            <a:avLst/>
          </a:pr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7867" y="0"/>
            <a:ext cx="256133" cy="18448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7" cstate="print"/>
          <a:srcRect/>
          <a:stretch>
            <a:fillRect/>
          </a:stretch>
        </p:blipFill>
        <p:spPr bwMode="auto">
          <a:xfrm>
            <a:off x="8883602" y="1844824"/>
            <a:ext cx="260398" cy="5013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a:off x="1331640" y="1268760"/>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Oval 12"/>
          <p:cNvSpPr/>
          <p:nvPr/>
        </p:nvSpPr>
        <p:spPr>
          <a:xfrm>
            <a:off x="1331640" y="3789040"/>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3663328" y="1196752"/>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3707904" y="3717032"/>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6" name="Oval 15"/>
          <p:cNvSpPr/>
          <p:nvPr/>
        </p:nvSpPr>
        <p:spPr>
          <a:xfrm>
            <a:off x="6012160" y="1124744"/>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7" name="Oval 16"/>
          <p:cNvSpPr/>
          <p:nvPr/>
        </p:nvSpPr>
        <p:spPr>
          <a:xfrm>
            <a:off x="6084168" y="3645024"/>
            <a:ext cx="2232000" cy="2232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0" name="Oval 19"/>
          <p:cNvSpPr/>
          <p:nvPr/>
        </p:nvSpPr>
        <p:spPr>
          <a:xfrm>
            <a:off x="1322496" y="1251616"/>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1331640" y="3789040"/>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2" name="Oval 21"/>
          <p:cNvSpPr/>
          <p:nvPr/>
        </p:nvSpPr>
        <p:spPr>
          <a:xfrm>
            <a:off x="3663328" y="1196752"/>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3" name="Oval 22"/>
          <p:cNvSpPr/>
          <p:nvPr/>
        </p:nvSpPr>
        <p:spPr>
          <a:xfrm>
            <a:off x="3725048" y="3707888"/>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4" name="Oval 23"/>
          <p:cNvSpPr/>
          <p:nvPr/>
        </p:nvSpPr>
        <p:spPr>
          <a:xfrm>
            <a:off x="6012160" y="1124744"/>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5" name="Oval 24"/>
          <p:cNvSpPr/>
          <p:nvPr/>
        </p:nvSpPr>
        <p:spPr>
          <a:xfrm>
            <a:off x="6084168" y="3645024"/>
            <a:ext cx="2232048" cy="2232000"/>
          </a:xfrm>
          <a:prstGeom prst="ellipse">
            <a:avLst/>
          </a:prstGeom>
          <a:solidFill>
            <a:schemeClr val="bg2">
              <a:lumMod val="9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9" name="TextBox 28"/>
          <p:cNvSpPr txBox="1"/>
          <p:nvPr/>
        </p:nvSpPr>
        <p:spPr>
          <a:xfrm>
            <a:off x="1476800" y="1628800"/>
            <a:ext cx="1944216" cy="1631216"/>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PRACTITIONERS</a:t>
            </a:r>
          </a:p>
          <a:p>
            <a:pPr algn="ctr"/>
            <a:endParaRPr lang="en-CA" sz="800" dirty="0" smtClean="0">
              <a:latin typeface="Franklin Gothic Medium Cond" pitchFamily="34" charset="0"/>
            </a:endParaRPr>
          </a:p>
          <a:p>
            <a:pPr algn="ctr"/>
            <a:r>
              <a:rPr lang="en-CA" dirty="0" smtClean="0">
                <a:latin typeface="Franklin Gothic Medium Cond" pitchFamily="34" charset="0"/>
              </a:rPr>
              <a:t>Child Care Administrators,</a:t>
            </a:r>
          </a:p>
          <a:p>
            <a:pPr algn="ctr"/>
            <a:r>
              <a:rPr lang="en-CA" dirty="0" smtClean="0">
                <a:latin typeface="Franklin Gothic Medium Cond" pitchFamily="34" charset="0"/>
              </a:rPr>
              <a:t>Early Childhood Educators</a:t>
            </a:r>
            <a:endParaRPr lang="en-CA" dirty="0">
              <a:latin typeface="Franklin Gothic Medium Cond" pitchFamily="34" charset="0"/>
            </a:endParaRPr>
          </a:p>
        </p:txBody>
      </p:sp>
      <p:sp>
        <p:nvSpPr>
          <p:cNvPr id="30" name="TextBox 29"/>
          <p:cNvSpPr txBox="1"/>
          <p:nvPr/>
        </p:nvSpPr>
        <p:spPr>
          <a:xfrm>
            <a:off x="3824488" y="1691664"/>
            <a:ext cx="1944216" cy="1384995"/>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EDUCATORS</a:t>
            </a:r>
          </a:p>
          <a:p>
            <a:pPr algn="ctr"/>
            <a:endParaRPr lang="en-CA" sz="1000" dirty="0" smtClean="0">
              <a:latin typeface="Franklin Gothic Medium Cond" pitchFamily="34" charset="0"/>
            </a:endParaRPr>
          </a:p>
          <a:p>
            <a:pPr algn="ctr"/>
            <a:r>
              <a:rPr lang="en-CA" dirty="0" smtClean="0">
                <a:latin typeface="Franklin Gothic Medium Cond" pitchFamily="34" charset="0"/>
              </a:rPr>
              <a:t>Training program developers and providers</a:t>
            </a:r>
            <a:endParaRPr lang="en-CA" dirty="0">
              <a:latin typeface="Franklin Gothic Medium Cond" pitchFamily="34" charset="0"/>
            </a:endParaRPr>
          </a:p>
        </p:txBody>
      </p:sp>
      <p:sp>
        <p:nvSpPr>
          <p:cNvPr id="31" name="TextBox 30"/>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Serve Many Stakeholders and Markets</a:t>
            </a:r>
          </a:p>
        </p:txBody>
      </p:sp>
      <p:sp>
        <p:nvSpPr>
          <p:cNvPr id="39" name="TextBox 38"/>
          <p:cNvSpPr txBox="1"/>
          <p:nvPr/>
        </p:nvSpPr>
        <p:spPr>
          <a:xfrm>
            <a:off x="6156176" y="1573936"/>
            <a:ext cx="1944216" cy="1323439"/>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HUMAN RESOURCE MANAGEMENT PRACTITIONERS</a:t>
            </a:r>
            <a:endParaRPr lang="en-CA" dirty="0">
              <a:solidFill>
                <a:schemeClr val="accent6">
                  <a:lumMod val="50000"/>
                </a:schemeClr>
              </a:solidFill>
              <a:latin typeface="Franklin Gothic Medium Cond" pitchFamily="34" charset="0"/>
            </a:endParaRPr>
          </a:p>
        </p:txBody>
      </p:sp>
      <p:sp>
        <p:nvSpPr>
          <p:cNvPr id="40" name="TextBox 39"/>
          <p:cNvSpPr txBox="1"/>
          <p:nvPr/>
        </p:nvSpPr>
        <p:spPr>
          <a:xfrm>
            <a:off x="1475656" y="4447849"/>
            <a:ext cx="1944216" cy="101566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EMPLOYERS &amp; ORGANIZED LABOUR</a:t>
            </a:r>
            <a:endParaRPr lang="en-CA" dirty="0">
              <a:solidFill>
                <a:schemeClr val="accent6">
                  <a:lumMod val="50000"/>
                </a:schemeClr>
              </a:solidFill>
              <a:latin typeface="Franklin Gothic Medium Cond" pitchFamily="34" charset="0"/>
            </a:endParaRPr>
          </a:p>
        </p:txBody>
      </p:sp>
      <p:sp>
        <p:nvSpPr>
          <p:cNvPr id="41" name="TextBox 40"/>
          <p:cNvSpPr txBox="1"/>
          <p:nvPr/>
        </p:nvSpPr>
        <p:spPr>
          <a:xfrm>
            <a:off x="3879352" y="4357553"/>
            <a:ext cx="1944216" cy="101566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CAREER GUIDANCE PRACTITIONERS</a:t>
            </a:r>
            <a:endParaRPr lang="en-CA" dirty="0">
              <a:solidFill>
                <a:schemeClr val="accent6">
                  <a:lumMod val="50000"/>
                </a:schemeClr>
              </a:solidFill>
              <a:latin typeface="Franklin Gothic Medium Cond" pitchFamily="34" charset="0"/>
            </a:endParaRPr>
          </a:p>
        </p:txBody>
      </p:sp>
      <p:sp>
        <p:nvSpPr>
          <p:cNvPr id="42" name="TextBox 41"/>
          <p:cNvSpPr txBox="1"/>
          <p:nvPr/>
        </p:nvSpPr>
        <p:spPr>
          <a:xfrm>
            <a:off x="6192752" y="4005064"/>
            <a:ext cx="2088232" cy="1415772"/>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Cond" pitchFamily="34" charset="0"/>
              </a:rPr>
              <a:t>POLICY &amp; ADVOCACY GROUPS</a:t>
            </a:r>
          </a:p>
          <a:p>
            <a:pPr algn="ctr"/>
            <a:endParaRPr lang="en-CA" sz="1000" dirty="0" smtClean="0">
              <a:latin typeface="Franklin Gothic Medium Cond" pitchFamily="34" charset="0"/>
            </a:endParaRPr>
          </a:p>
          <a:p>
            <a:pPr algn="ctr"/>
            <a:r>
              <a:rPr lang="en-CA" dirty="0" smtClean="0">
                <a:latin typeface="Franklin Gothic Medium Cond" pitchFamily="34" charset="0"/>
              </a:rPr>
              <a:t>Associations</a:t>
            </a:r>
          </a:p>
          <a:p>
            <a:pPr algn="ctr"/>
            <a:r>
              <a:rPr lang="en-CA" dirty="0" smtClean="0">
                <a:latin typeface="Franklin Gothic Medium Cond" pitchFamily="34" charset="0"/>
              </a:rPr>
              <a:t>Governments</a:t>
            </a:r>
            <a:endParaRPr lang="en-CA" dirty="0">
              <a:latin typeface="Franklin Gothic Medium Cond" pitchFamily="34" charset="0"/>
            </a:endParaRPr>
          </a:p>
        </p:txBody>
      </p:sp>
    </p:spTree>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3"/>
          <p:cNvSpPr>
            <a:spLocks noChangeArrowheads="1"/>
          </p:cNvSpPr>
          <p:nvPr/>
        </p:nvSpPr>
        <p:spPr bwMode="auto">
          <a:xfrm>
            <a:off x="3338002" y="1772816"/>
            <a:ext cx="3852000" cy="3852000"/>
          </a:xfrm>
          <a:prstGeom prst="ellipse">
            <a:avLst/>
          </a:prstGeom>
          <a:gradFill rotWithShape="1">
            <a:gsLst>
              <a:gs pos="0">
                <a:schemeClr val="accent5">
                  <a:lumMod val="40000"/>
                  <a:lumOff val="60000"/>
                </a:schemeClr>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p>
        </p:txBody>
      </p:sp>
      <p:sp>
        <p:nvSpPr>
          <p:cNvPr id="7" name="AutoShape 4"/>
          <p:cNvSpPr>
            <a:spLocks noChangeArrowheads="1"/>
          </p:cNvSpPr>
          <p:nvPr/>
        </p:nvSpPr>
        <p:spPr bwMode="auto">
          <a:xfrm>
            <a:off x="4784080" y="21204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6200000">
              <a:prstClr val="black">
                <a:alpha val="80000"/>
              </a:prstClr>
            </a:innerShdw>
          </a:effectLst>
        </p:spPr>
        <p:txBody>
          <a:bodyPr vert="eaVert" wrap="none" anchor="ctr"/>
          <a:lstStyle/>
          <a:p>
            <a:endParaRPr lang="en-CA" dirty="0"/>
          </a:p>
        </p:txBody>
      </p:sp>
      <p:sp>
        <p:nvSpPr>
          <p:cNvPr id="8" name="AutoShape 5"/>
          <p:cNvSpPr>
            <a:spLocks noChangeArrowheads="1"/>
          </p:cNvSpPr>
          <p:nvPr/>
        </p:nvSpPr>
        <p:spPr bwMode="auto">
          <a:xfrm flipV="1">
            <a:off x="4799539" y="36576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5400000">
              <a:prstClr val="black">
                <a:alpha val="79000"/>
              </a:prstClr>
            </a:innerShdw>
          </a:effectLst>
        </p:spPr>
        <p:txBody>
          <a:bodyPr vert="eaVert" wrap="none" anchor="ctr"/>
          <a:lstStyle/>
          <a:p>
            <a:endParaRPr lang="en-CA" dirty="0"/>
          </a:p>
        </p:txBody>
      </p:sp>
      <p:sp>
        <p:nvSpPr>
          <p:cNvPr id="9" name="AutoShape 6"/>
          <p:cNvSpPr>
            <a:spLocks noChangeArrowheads="1"/>
          </p:cNvSpPr>
          <p:nvPr/>
        </p:nvSpPr>
        <p:spPr bwMode="auto">
          <a:xfrm rot="5400000">
            <a:off x="5567016" y="2905134"/>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a:prstClr val="black">
                <a:alpha val="80000"/>
              </a:prstClr>
            </a:innerShdw>
          </a:effectLst>
        </p:spPr>
        <p:txBody>
          <a:bodyPr vert="eaVert" wrap="none" anchor="ctr"/>
          <a:lstStyle/>
          <a:p>
            <a:endParaRPr lang="en-CA" dirty="0"/>
          </a:p>
        </p:txBody>
      </p:sp>
      <p:sp>
        <p:nvSpPr>
          <p:cNvPr id="10" name="AutoShape 7"/>
          <p:cNvSpPr>
            <a:spLocks noChangeArrowheads="1"/>
          </p:cNvSpPr>
          <p:nvPr/>
        </p:nvSpPr>
        <p:spPr bwMode="auto">
          <a:xfrm rot="16200000" flipH="1">
            <a:off x="4029816" y="291919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0800000">
              <a:prstClr val="black">
                <a:alpha val="79000"/>
              </a:prstClr>
            </a:innerShdw>
          </a:effectLst>
        </p:spPr>
        <p:txBody>
          <a:bodyPr vert="eaVert" wrap="none" anchor="ctr"/>
          <a:lstStyle/>
          <a:p>
            <a:endParaRPr lang="en-CA" dirty="0"/>
          </a:p>
        </p:txBody>
      </p:sp>
      <p:sp>
        <p:nvSpPr>
          <p:cNvPr id="11" name="AutoShape 8"/>
          <p:cNvSpPr>
            <a:spLocks noChangeArrowheads="1"/>
          </p:cNvSpPr>
          <p:nvPr/>
        </p:nvSpPr>
        <p:spPr bwMode="auto">
          <a:xfrm rot="2818963">
            <a:off x="5405179" y="2321776"/>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8900000">
              <a:prstClr val="black">
                <a:alpha val="79000"/>
              </a:prstClr>
            </a:innerShdw>
          </a:effectLst>
        </p:spPr>
        <p:txBody>
          <a:bodyPr vert="eaVert" wrap="none" anchor="ctr"/>
          <a:lstStyle/>
          <a:p>
            <a:endParaRPr lang="en-CA" dirty="0"/>
          </a:p>
        </p:txBody>
      </p:sp>
      <p:sp>
        <p:nvSpPr>
          <p:cNvPr id="12" name="AutoShape 9"/>
          <p:cNvSpPr>
            <a:spLocks noChangeArrowheads="1"/>
          </p:cNvSpPr>
          <p:nvPr/>
        </p:nvSpPr>
        <p:spPr bwMode="auto">
          <a:xfrm rot="18781037" flipV="1">
            <a:off x="5351261" y="3424944"/>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2700000">
              <a:prstClr val="black">
                <a:alpha val="79000"/>
              </a:prstClr>
            </a:innerShdw>
          </a:effectLst>
        </p:spPr>
        <p:txBody>
          <a:bodyPr vert="eaVert" wrap="none" anchor="ctr"/>
          <a:lstStyle/>
          <a:p>
            <a:endParaRPr lang="en-CA" dirty="0"/>
          </a:p>
        </p:txBody>
      </p:sp>
      <p:sp>
        <p:nvSpPr>
          <p:cNvPr id="13" name="AutoShape 10"/>
          <p:cNvSpPr>
            <a:spLocks noChangeArrowheads="1"/>
          </p:cNvSpPr>
          <p:nvPr/>
        </p:nvSpPr>
        <p:spPr bwMode="auto">
          <a:xfrm rot="2818963" flipH="1" flipV="1">
            <a:off x="4227443" y="3411577"/>
            <a:ext cx="540000" cy="1561521"/>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8100000">
              <a:prstClr val="black">
                <a:alpha val="79000"/>
              </a:prstClr>
            </a:innerShdw>
          </a:effectLst>
        </p:spPr>
        <p:txBody>
          <a:bodyPr vert="eaVert" wrap="none" anchor="ctr"/>
          <a:lstStyle/>
          <a:p>
            <a:endParaRPr lang="en-CA" dirty="0"/>
          </a:p>
        </p:txBody>
      </p:sp>
      <p:sp>
        <p:nvSpPr>
          <p:cNvPr id="14" name="AutoShape 11"/>
          <p:cNvSpPr>
            <a:spLocks noChangeArrowheads="1"/>
          </p:cNvSpPr>
          <p:nvPr/>
        </p:nvSpPr>
        <p:spPr bwMode="auto">
          <a:xfrm rot="18781037" flipH="1">
            <a:off x="4225204" y="2406851"/>
            <a:ext cx="540000" cy="1512767"/>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3500000">
              <a:prstClr val="black">
                <a:alpha val="80000"/>
              </a:prstClr>
            </a:innerShdw>
          </a:effectLst>
        </p:spPr>
        <p:txBody>
          <a:bodyPr vert="eaVert" wrap="none" anchor="ctr"/>
          <a:lstStyle/>
          <a:p>
            <a:endParaRPr lang="en-CA" dirty="0"/>
          </a:p>
        </p:txBody>
      </p:sp>
      <p:sp>
        <p:nvSpPr>
          <p:cNvPr id="15" name="Text Box 13"/>
          <p:cNvSpPr txBox="1">
            <a:spLocks noChangeArrowheads="1"/>
          </p:cNvSpPr>
          <p:nvPr/>
        </p:nvSpPr>
        <p:spPr bwMode="auto">
          <a:xfrm>
            <a:off x="3833417" y="1423525"/>
            <a:ext cx="2462291" cy="677108"/>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IMPROVED </a:t>
            </a:r>
            <a:r>
              <a:rPr lang="en-US" sz="1400" dirty="0">
                <a:solidFill>
                  <a:srgbClr val="652876"/>
                </a:solidFill>
                <a:latin typeface="Franklin Gothic Heavy" pitchFamily="34" charset="0"/>
                <a:ea typeface="Arial Unicode MS" pitchFamily="34" charset="-128"/>
                <a:cs typeface="Arial Unicode MS" pitchFamily="34" charset="-128"/>
              </a:rPr>
              <a:t>PRACTICE</a:t>
            </a:r>
            <a:r>
              <a:rPr lang="en-US" sz="1400" dirty="0">
                <a:solidFill>
                  <a:srgbClr val="652876"/>
                </a:solidFill>
                <a:latin typeface="Franklin Gothic Book" pitchFamily="34" charset="0"/>
                <a:ea typeface="Arial Unicode MS" pitchFamily="34" charset="-128"/>
                <a:cs typeface="Arial Unicode MS" pitchFamily="34" charset="-128"/>
              </a:rPr>
              <a:t>: </a:t>
            </a:r>
            <a:endParaRPr lang="en-US" sz="1400" dirty="0" smtClean="0">
              <a:solidFill>
                <a:srgbClr val="652876"/>
              </a:solidFill>
              <a:latin typeface="Franklin Gothic Book" pitchFamily="34" charset="0"/>
              <a:ea typeface="Arial Unicode MS" pitchFamily="34" charset="-128"/>
              <a:cs typeface="Arial Unicode MS" pitchFamily="34" charset="-128"/>
            </a:endParaRPr>
          </a:p>
          <a:p>
            <a:pPr algn="ctr"/>
            <a:r>
              <a:rPr lang="en-US" sz="1200" dirty="0" smtClean="0">
                <a:latin typeface="Franklin Gothic Book" pitchFamily="34" charset="0"/>
                <a:ea typeface="Arial Unicode MS" pitchFamily="34" charset="-128"/>
                <a:cs typeface="Calibri" pitchFamily="34" charset="0"/>
              </a:rPr>
              <a:t>QUALITY </a:t>
            </a:r>
            <a:r>
              <a:rPr lang="en-US" sz="1200" dirty="0">
                <a:latin typeface="Franklin Gothic Book" pitchFamily="34" charset="0"/>
                <a:ea typeface="Arial Unicode MS" pitchFamily="34" charset="-128"/>
                <a:cs typeface="Calibri" pitchFamily="34" charset="0"/>
              </a:rPr>
              <a:t>AND COMPETITIVE SERVICE, SAFETY, SECURITY</a:t>
            </a:r>
          </a:p>
        </p:txBody>
      </p:sp>
      <p:sp>
        <p:nvSpPr>
          <p:cNvPr id="16" name="Text Box 14"/>
          <p:cNvSpPr txBox="1">
            <a:spLocks noChangeArrowheads="1"/>
          </p:cNvSpPr>
          <p:nvPr/>
        </p:nvSpPr>
        <p:spPr bwMode="auto">
          <a:xfrm>
            <a:off x="5868144" y="1978978"/>
            <a:ext cx="2545399" cy="892552"/>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RECOGNITION OF </a:t>
            </a:r>
            <a:r>
              <a:rPr lang="en-US" sz="1400" dirty="0" smtClean="0">
                <a:solidFill>
                  <a:srgbClr val="652876"/>
                </a:solidFill>
                <a:latin typeface="Franklin Gothic Heavy" pitchFamily="34" charset="0"/>
                <a:ea typeface="Arial Unicode MS" pitchFamily="34" charset="-128"/>
                <a:cs typeface="Arial Unicode MS" pitchFamily="34" charset="-128"/>
              </a:rPr>
              <a:t>COMPETENCE</a:t>
            </a:r>
            <a:r>
              <a:rPr lang="en-US" sz="1200" dirty="0" smtClean="0">
                <a:latin typeface="Franklin Gothic Book" pitchFamily="34" charset="0"/>
                <a:ea typeface="Arial Unicode MS" pitchFamily="34" charset="-128"/>
                <a:cs typeface="Arial Unicode MS" pitchFamily="34" charset="-128"/>
              </a:rPr>
              <a:t>:</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SECTOR EXPERTISE</a:t>
            </a:r>
            <a:r>
              <a:rPr lang="en-US" sz="1200" b="1" dirty="0" smtClean="0">
                <a:latin typeface="Franklin Gothic Book" pitchFamily="34" charset="0"/>
                <a:ea typeface="Arial Unicode MS" pitchFamily="34" charset="-128"/>
                <a:cs typeface="Calibri" pitchFamily="34" charset="0"/>
              </a:rPr>
              <a:t>,</a:t>
            </a:r>
            <a:r>
              <a:rPr lang="en-US" sz="1200" dirty="0" smtClean="0">
                <a:latin typeface="Franklin Gothic Book" pitchFamily="34" charset="0"/>
                <a:ea typeface="Arial Unicode MS" pitchFamily="34" charset="-128"/>
                <a:cs typeface="Calibri" pitchFamily="34" charset="0"/>
              </a:rPr>
              <a:t> CREDENTIALS, REGULATION</a:t>
            </a:r>
            <a:endParaRPr lang="en-US" sz="1200" dirty="0">
              <a:latin typeface="Franklin Gothic Book" pitchFamily="34" charset="0"/>
              <a:ea typeface="Arial Unicode MS" pitchFamily="34" charset="-128"/>
              <a:cs typeface="Calibri" pitchFamily="34" charset="0"/>
            </a:endParaRPr>
          </a:p>
        </p:txBody>
      </p:sp>
      <p:sp>
        <p:nvSpPr>
          <p:cNvPr id="17" name="Text Box 15"/>
          <p:cNvSpPr txBox="1">
            <a:spLocks noChangeArrowheads="1"/>
          </p:cNvSpPr>
          <p:nvPr/>
        </p:nvSpPr>
        <p:spPr bwMode="auto">
          <a:xfrm>
            <a:off x="6516216" y="3140968"/>
            <a:ext cx="2160240" cy="972574"/>
          </a:xfrm>
          <a:prstGeom prst="rect">
            <a:avLst/>
          </a:prstGeom>
          <a:noFill/>
          <a:ln w="9525">
            <a:noFill/>
            <a:miter lim="800000"/>
            <a:headEnd/>
            <a:tailEnd/>
          </a:ln>
          <a:effectLst/>
        </p:spPr>
        <p:txBody>
          <a:bodyPr wrap="square">
            <a:spAutoFit/>
          </a:bodyPr>
          <a:lstStyle/>
          <a:p>
            <a:pPr algn="ctr">
              <a:lnSpc>
                <a:spcPct val="110000"/>
              </a:lnSpc>
            </a:pPr>
            <a:r>
              <a:rPr lang="en-US" sz="1400" dirty="0">
                <a:solidFill>
                  <a:srgbClr val="652876"/>
                </a:solidFill>
                <a:latin typeface="Franklin Gothic Heavy" pitchFamily="34" charset="0"/>
                <a:ea typeface="Arial Unicode MS" pitchFamily="34" charset="-128"/>
                <a:cs typeface="Arial Unicode MS" pitchFamily="34" charset="-128"/>
              </a:rPr>
              <a:t>IMPROVE CAREER </a:t>
            </a:r>
            <a:r>
              <a:rPr lang="en-US" sz="1400" dirty="0" smtClean="0">
                <a:solidFill>
                  <a:srgbClr val="652876"/>
                </a:solidFill>
                <a:latin typeface="Franklin Gothic Heavy" pitchFamily="34" charset="0"/>
                <a:ea typeface="Arial Unicode MS" pitchFamily="34" charset="-128"/>
                <a:cs typeface="Arial Unicode MS" pitchFamily="34" charset="-128"/>
              </a:rPr>
              <a:t>IMAGE, GUIDANCE</a:t>
            </a:r>
            <a:r>
              <a:rPr lang="en-US" sz="1200" dirty="0" smtClean="0">
                <a:latin typeface="Franklin Gothic Book" pitchFamily="34" charset="0"/>
                <a:ea typeface="Arial Unicode MS" pitchFamily="34" charset="-128"/>
                <a:cs typeface="Arial Unicode MS" pitchFamily="34" charset="-128"/>
              </a:rPr>
              <a:t>: </a:t>
            </a:r>
          </a:p>
          <a:p>
            <a:pPr algn="ctr">
              <a:lnSpc>
                <a:spcPct val="110000"/>
              </a:lnSpc>
            </a:pPr>
            <a:r>
              <a:rPr lang="en-US" sz="1200" dirty="0" smtClean="0">
                <a:latin typeface="Franklin Gothic Book" pitchFamily="34" charset="0"/>
                <a:ea typeface="Arial Unicode MS" pitchFamily="34" charset="-128"/>
                <a:cs typeface="Calibri" pitchFamily="34" charset="0"/>
              </a:rPr>
              <a:t>ATTRACTION</a:t>
            </a:r>
            <a:r>
              <a:rPr lang="en-US" sz="1200" dirty="0">
                <a:latin typeface="Franklin Gothic Book" pitchFamily="34" charset="0"/>
                <a:ea typeface="Arial Unicode MS" pitchFamily="34" charset="-128"/>
                <a:cs typeface="Calibri" pitchFamily="34" charset="0"/>
              </a:rPr>
              <a:t>, DEVELOPMENT, CAREER </a:t>
            </a:r>
            <a:r>
              <a:rPr lang="en-US" sz="1200" dirty="0" smtClean="0">
                <a:latin typeface="Franklin Gothic Book" pitchFamily="34" charset="0"/>
                <a:ea typeface="Arial Unicode MS" pitchFamily="34" charset="-128"/>
                <a:cs typeface="Calibri" pitchFamily="34" charset="0"/>
              </a:rPr>
              <a:t>PATH</a:t>
            </a:r>
            <a:endParaRPr lang="en-US" sz="1200" dirty="0">
              <a:latin typeface="Franklin Gothic Book" pitchFamily="34" charset="0"/>
              <a:ea typeface="Arial Unicode MS" pitchFamily="34" charset="-128"/>
              <a:cs typeface="Calibri" pitchFamily="34" charset="0"/>
            </a:endParaRPr>
          </a:p>
        </p:txBody>
      </p:sp>
      <p:sp>
        <p:nvSpPr>
          <p:cNvPr id="18" name="Text Box 16"/>
          <p:cNvSpPr txBox="1">
            <a:spLocks noChangeArrowheads="1"/>
          </p:cNvSpPr>
          <p:nvPr/>
        </p:nvSpPr>
        <p:spPr bwMode="auto">
          <a:xfrm>
            <a:off x="5903656" y="4562544"/>
            <a:ext cx="2239888" cy="738664"/>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CURRICULUM, </a:t>
            </a:r>
            <a:r>
              <a:rPr lang="en-US" sz="1400" dirty="0">
                <a:solidFill>
                  <a:srgbClr val="652876"/>
                </a:solidFill>
                <a:latin typeface="Franklin Gothic Heavy" pitchFamily="34" charset="0"/>
                <a:ea typeface="Arial Unicode MS" pitchFamily="34" charset="-128"/>
                <a:cs typeface="Calibri" pitchFamily="34" charset="0"/>
              </a:rPr>
              <a:t>EDUCATION AND </a:t>
            </a:r>
            <a:r>
              <a:rPr lang="en-US" sz="1400" dirty="0">
                <a:solidFill>
                  <a:srgbClr val="652876"/>
                </a:solidFill>
                <a:latin typeface="Franklin Gothic Heavy" pitchFamily="34" charset="0"/>
                <a:ea typeface="Arial Unicode MS" pitchFamily="34" charset="-128"/>
                <a:cs typeface="Arial Unicode MS" pitchFamily="34" charset="-128"/>
              </a:rPr>
              <a:t>TRAINING </a:t>
            </a:r>
            <a:r>
              <a:rPr lang="en-US" sz="1400" dirty="0">
                <a:solidFill>
                  <a:srgbClr val="652876"/>
                </a:solidFill>
                <a:latin typeface="Franklin Gothic Heavy" pitchFamily="34" charset="0"/>
                <a:ea typeface="Arial Unicode MS" pitchFamily="34" charset="-128"/>
                <a:cs typeface="Calibri" pitchFamily="34" charset="0"/>
              </a:rPr>
              <a:t>PROGRAMS</a:t>
            </a:r>
          </a:p>
        </p:txBody>
      </p:sp>
      <p:sp>
        <p:nvSpPr>
          <p:cNvPr id="19" name="Text Box 17"/>
          <p:cNvSpPr txBox="1">
            <a:spLocks noChangeArrowheads="1"/>
          </p:cNvSpPr>
          <p:nvPr/>
        </p:nvSpPr>
        <p:spPr bwMode="auto">
          <a:xfrm>
            <a:off x="3257402" y="5229200"/>
            <a:ext cx="3646711" cy="707886"/>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LABOUR/WORKER </a:t>
            </a:r>
          </a:p>
          <a:p>
            <a:pPr algn="ctr"/>
            <a:r>
              <a:rPr lang="en-US" sz="1400" dirty="0" smtClean="0">
                <a:solidFill>
                  <a:srgbClr val="652876"/>
                </a:solidFill>
                <a:latin typeface="Franklin Gothic Heavy" pitchFamily="34" charset="0"/>
                <a:ea typeface="Arial Unicode MS" pitchFamily="34" charset="-128"/>
                <a:cs typeface="Arial Unicode MS" pitchFamily="34" charset="-128"/>
              </a:rPr>
              <a:t>MOBILITY &amp; ANALYSIS</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ARTICULATION, CREDIT TRANSFER</a:t>
            </a:r>
            <a:endParaRPr lang="en-US" sz="1200" dirty="0">
              <a:latin typeface="Franklin Gothic Book" pitchFamily="34" charset="0"/>
              <a:ea typeface="Arial Unicode MS" pitchFamily="34" charset="-128"/>
              <a:cs typeface="Calibri" pitchFamily="34" charset="0"/>
            </a:endParaRPr>
          </a:p>
        </p:txBody>
      </p:sp>
      <p:sp>
        <p:nvSpPr>
          <p:cNvPr id="20" name="Text Box 19"/>
          <p:cNvSpPr txBox="1">
            <a:spLocks noChangeArrowheads="1"/>
          </p:cNvSpPr>
          <p:nvPr/>
        </p:nvSpPr>
        <p:spPr bwMode="auto">
          <a:xfrm>
            <a:off x="1185993" y="3124201"/>
            <a:ext cx="2521911" cy="1077218"/>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HUMAN RESOURCE PRACTICES</a:t>
            </a:r>
            <a:r>
              <a:rPr lang="en-US" sz="1200" dirty="0">
                <a:latin typeface="Franklin Gothic Book" pitchFamily="34" charset="0"/>
                <a:ea typeface="Arial Unicode MS" pitchFamily="34" charset="-128"/>
                <a:cs typeface="Arial" pitchFamily="34" charset="0"/>
              </a:rPr>
              <a:t>: </a:t>
            </a:r>
            <a:endParaRPr lang="en-US" sz="1200" dirty="0" smtClean="0">
              <a:latin typeface="Franklin Gothic Book" pitchFamily="34" charset="0"/>
              <a:ea typeface="Arial Unicode MS" pitchFamily="34" charset="-128"/>
              <a:cs typeface="Arial" pitchFamily="34" charset="0"/>
            </a:endParaRPr>
          </a:p>
          <a:p>
            <a:pPr algn="ctr"/>
            <a:r>
              <a:rPr lang="en-US" sz="1200" dirty="0" smtClean="0">
                <a:latin typeface="Franklin Gothic Book" pitchFamily="34" charset="0"/>
                <a:ea typeface="Arial Unicode MS" pitchFamily="34" charset="-128"/>
                <a:cs typeface="Calibri" pitchFamily="34" charset="0"/>
              </a:rPr>
              <a:t>RECRUITMENT, SELECTION, </a:t>
            </a:r>
            <a:r>
              <a:rPr lang="en-US" sz="1200" dirty="0">
                <a:latin typeface="Franklin Gothic Book" pitchFamily="34" charset="0"/>
                <a:ea typeface="Arial Unicode MS" pitchFamily="34" charset="-128"/>
                <a:cs typeface="Calibri" pitchFamily="34" charset="0"/>
              </a:rPr>
              <a:t>PERFORMANCE </a:t>
            </a:r>
            <a:r>
              <a:rPr lang="en-US" sz="1200" dirty="0" smtClean="0">
                <a:latin typeface="Franklin Gothic Book" pitchFamily="34" charset="0"/>
                <a:ea typeface="Arial Unicode MS" pitchFamily="34" charset="-128"/>
                <a:cs typeface="Calibri" pitchFamily="34" charset="0"/>
              </a:rPr>
              <a:t>REVIEWS, JOB DESCRIPTIONS</a:t>
            </a:r>
            <a:endParaRPr lang="en-US" sz="1200" dirty="0">
              <a:latin typeface="Franklin Gothic Book" pitchFamily="34" charset="0"/>
              <a:ea typeface="Arial Unicode MS" pitchFamily="34" charset="-128"/>
              <a:cs typeface="Calibri" pitchFamily="34" charset="0"/>
            </a:endParaRPr>
          </a:p>
        </p:txBody>
      </p:sp>
      <p:sp>
        <p:nvSpPr>
          <p:cNvPr id="21" name="Text Box 20"/>
          <p:cNvSpPr txBox="1">
            <a:spLocks noChangeArrowheads="1"/>
          </p:cNvSpPr>
          <p:nvPr/>
        </p:nvSpPr>
        <p:spPr bwMode="auto">
          <a:xfrm>
            <a:off x="2249016" y="2286023"/>
            <a:ext cx="1963739" cy="523220"/>
          </a:xfrm>
          <a:prstGeom prst="rect">
            <a:avLst/>
          </a:prstGeom>
          <a:noFill/>
          <a:ln w="9525">
            <a:noFill/>
            <a:miter lim="800000"/>
            <a:headEnd/>
            <a:tailEnd/>
          </a:ln>
          <a:effectLst/>
        </p:spPr>
        <p:txBody>
          <a:bodyPr>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RESEARCH, </a:t>
            </a:r>
            <a:r>
              <a:rPr lang="en-US" sz="1400" dirty="0">
                <a:solidFill>
                  <a:srgbClr val="652876"/>
                </a:solidFill>
                <a:latin typeface="Franklin Gothic Heavy" pitchFamily="34" charset="0"/>
                <a:ea typeface="Arial Unicode MS" pitchFamily="34" charset="-128"/>
                <a:cs typeface="Calibri" pitchFamily="34" charset="0"/>
              </a:rPr>
              <a:t>KNOWLEDGE </a:t>
            </a:r>
          </a:p>
        </p:txBody>
      </p:sp>
      <p:sp>
        <p:nvSpPr>
          <p:cNvPr id="22" name="Text Box 18"/>
          <p:cNvSpPr txBox="1">
            <a:spLocks noChangeArrowheads="1"/>
          </p:cNvSpPr>
          <p:nvPr/>
        </p:nvSpPr>
        <p:spPr bwMode="auto">
          <a:xfrm>
            <a:off x="1467221" y="4437112"/>
            <a:ext cx="2744739" cy="1107996"/>
          </a:xfrm>
          <a:prstGeom prst="rect">
            <a:avLst/>
          </a:prstGeom>
          <a:noFill/>
          <a:ln w="9525">
            <a:noFill/>
            <a:miter lim="800000"/>
            <a:headEnd/>
            <a:tailEnd/>
          </a:ln>
          <a:effectLst/>
        </p:spPr>
        <p:txBody>
          <a:bodyPr wrap="square">
            <a:spAutoFit/>
          </a:bodyPr>
          <a:lstStyle/>
          <a:p>
            <a:pPr algn="ctr"/>
            <a:r>
              <a:rPr lang="en-CA" sz="1400" dirty="0" smtClean="0">
                <a:solidFill>
                  <a:srgbClr val="652876"/>
                </a:solidFill>
                <a:latin typeface="Franklin Gothic Heavy" pitchFamily="34" charset="0"/>
              </a:rPr>
              <a:t>ORGANIZATIONAL DEVELOPMENT/ CHANGE MANAGEMENT</a:t>
            </a:r>
            <a:r>
              <a:rPr lang="en-CA" sz="1200" dirty="0" smtClean="0">
                <a:latin typeface="Franklin Gothic Book" pitchFamily="34" charset="0"/>
                <a:cs typeface="Arial" pitchFamily="34" charset="0"/>
              </a:rPr>
              <a:t>: </a:t>
            </a:r>
          </a:p>
          <a:p>
            <a:pPr algn="ctr"/>
            <a:r>
              <a:rPr lang="en-US" sz="1200" dirty="0" smtClean="0">
                <a:latin typeface="Franklin Gothic Book" pitchFamily="34" charset="0"/>
                <a:ea typeface="Arial Unicode MS" pitchFamily="34" charset="-128"/>
                <a:cs typeface="Calibri" pitchFamily="34" charset="0"/>
              </a:rPr>
              <a:t>JOB DESIGN, SUCCESSION </a:t>
            </a:r>
            <a:r>
              <a:rPr lang="en-US" sz="1200" dirty="0">
                <a:latin typeface="Franklin Gothic Book" pitchFamily="34" charset="0"/>
                <a:ea typeface="Arial Unicode MS" pitchFamily="34" charset="-128"/>
                <a:cs typeface="Calibri" pitchFamily="34" charset="0"/>
              </a:rPr>
              <a:t>PLANNING, STRATEGIC PLANNING</a:t>
            </a:r>
          </a:p>
        </p:txBody>
      </p:sp>
      <p:cxnSp>
        <p:nvCxnSpPr>
          <p:cNvPr id="23" name="Straight Connector 22"/>
          <p:cNvCxnSpPr/>
          <p:nvPr/>
        </p:nvCxnSpPr>
        <p:spPr>
          <a:xfrm>
            <a:off x="5064169" y="243840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5065867" y="2457724"/>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8720000">
            <a:off x="5081933" y="2486005"/>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2880000" flipH="1">
            <a:off x="5064435" y="244767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712096" y="3339920"/>
            <a:ext cx="684000" cy="684000"/>
          </a:xfrm>
          <a:prstGeom prst="ellipse">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Inform 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 calcmode="lin" valueType="num">
                                      <p:cBhvr>
                                        <p:cTn id="9" dur="500" fill="hold"/>
                                        <p:tgtEl>
                                          <p:spTgt spid="23"/>
                                        </p:tgtEl>
                                        <p:attrNameLst>
                                          <p:attrName>style.rotation</p:attrName>
                                        </p:attrNameLst>
                                      </p:cBhvr>
                                      <p:tavLst>
                                        <p:tav tm="0">
                                          <p:val>
                                            <p:fltVal val="360"/>
                                          </p:val>
                                        </p:tav>
                                        <p:tav tm="100000">
                                          <p:val>
                                            <p:fltVal val="0"/>
                                          </p:val>
                                        </p:tav>
                                      </p:tavLst>
                                    </p:anim>
                                    <p:animEffect transition="in" filter="fade">
                                      <p:cBhvr>
                                        <p:cTn id="10" dur="500"/>
                                        <p:tgtEl>
                                          <p:spTgt spid="2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0" fill="hold"/>
                                        <p:tgtEl>
                                          <p:spTgt spid="11"/>
                                        </p:tgtEl>
                                        <p:attrNameLst>
                                          <p:attrName>ppt_w</p:attrName>
                                        </p:attrNameLst>
                                      </p:cBhvr>
                                      <p:tavLst>
                                        <p:tav tm="0">
                                          <p:val>
                                            <p:fltVal val="0"/>
                                          </p:val>
                                        </p:tav>
                                        <p:tav tm="100000">
                                          <p:val>
                                            <p:strVal val="#ppt_w"/>
                                          </p:val>
                                        </p:tav>
                                      </p:tavLst>
                                    </p:anim>
                                    <p:anim calcmode="lin" valueType="num">
                                      <p:cBhvr>
                                        <p:cTn id="32" dur="2000" fill="hold"/>
                                        <p:tgtEl>
                                          <p:spTgt spid="11"/>
                                        </p:tgtEl>
                                        <p:attrNameLst>
                                          <p:attrName>ppt_h</p:attrName>
                                        </p:attrNameLst>
                                      </p:cBhvr>
                                      <p:tavLst>
                                        <p:tav tm="0">
                                          <p:val>
                                            <p:fltVal val="0"/>
                                          </p:val>
                                        </p:tav>
                                        <p:tav tm="100000">
                                          <p:val>
                                            <p:strVal val="#ppt_h"/>
                                          </p:val>
                                        </p:tav>
                                      </p:tavLst>
                                    </p:anim>
                                    <p:anim calcmode="lin" valueType="num">
                                      <p:cBhvr>
                                        <p:cTn id="33" dur="2000" fill="hold"/>
                                        <p:tgtEl>
                                          <p:spTgt spid="11"/>
                                        </p:tgtEl>
                                        <p:attrNameLst>
                                          <p:attrName>style.rotation</p:attrName>
                                        </p:attrNameLst>
                                      </p:cBhvr>
                                      <p:tavLst>
                                        <p:tav tm="0">
                                          <p:val>
                                            <p:fltVal val="360"/>
                                          </p:val>
                                        </p:tav>
                                        <p:tav tm="100000">
                                          <p:val>
                                            <p:fltVal val="0"/>
                                          </p:val>
                                        </p:tav>
                                      </p:tavLst>
                                    </p:anim>
                                    <p:animEffect transition="in" filter="fade">
                                      <p:cBhvr>
                                        <p:cTn id="34" dur="2000"/>
                                        <p:tgtEl>
                                          <p:spTgt spid="11"/>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p:val>
                                            <p:fltVal val="0"/>
                                          </p:val>
                                        </p:tav>
                                        <p:tav tm="100000">
                                          <p:val>
                                            <p:strVal val="#ppt_w"/>
                                          </p:val>
                                        </p:tav>
                                      </p:tavLst>
                                    </p:anim>
                                    <p:anim calcmode="lin" valueType="num">
                                      <p:cBhvr>
                                        <p:cTn id="38" dur="2000" fill="hold"/>
                                        <p:tgtEl>
                                          <p:spTgt spid="9"/>
                                        </p:tgtEl>
                                        <p:attrNameLst>
                                          <p:attrName>ppt_h</p:attrName>
                                        </p:attrNameLst>
                                      </p:cBhvr>
                                      <p:tavLst>
                                        <p:tav tm="0">
                                          <p:val>
                                            <p:fltVal val="0"/>
                                          </p:val>
                                        </p:tav>
                                        <p:tav tm="100000">
                                          <p:val>
                                            <p:strVal val="#ppt_h"/>
                                          </p:val>
                                        </p:tav>
                                      </p:tavLst>
                                    </p:anim>
                                    <p:anim calcmode="lin" valueType="num">
                                      <p:cBhvr>
                                        <p:cTn id="39" dur="2000" fill="hold"/>
                                        <p:tgtEl>
                                          <p:spTgt spid="9"/>
                                        </p:tgtEl>
                                        <p:attrNameLst>
                                          <p:attrName>style.rotation</p:attrName>
                                        </p:attrNameLst>
                                      </p:cBhvr>
                                      <p:tavLst>
                                        <p:tav tm="0">
                                          <p:val>
                                            <p:fltVal val="360"/>
                                          </p:val>
                                        </p:tav>
                                        <p:tav tm="100000">
                                          <p:val>
                                            <p:fltVal val="0"/>
                                          </p:val>
                                        </p:tav>
                                      </p:tavLst>
                                    </p:anim>
                                    <p:animEffect transition="in" filter="fade">
                                      <p:cBhvr>
                                        <p:cTn id="40" dur="20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2000" fill="hold"/>
                                        <p:tgtEl>
                                          <p:spTgt spid="12"/>
                                        </p:tgtEl>
                                        <p:attrNameLst>
                                          <p:attrName>ppt_w</p:attrName>
                                        </p:attrNameLst>
                                      </p:cBhvr>
                                      <p:tavLst>
                                        <p:tav tm="0">
                                          <p:val>
                                            <p:fltVal val="0"/>
                                          </p:val>
                                        </p:tav>
                                        <p:tav tm="100000">
                                          <p:val>
                                            <p:strVal val="#ppt_w"/>
                                          </p:val>
                                        </p:tav>
                                      </p:tavLst>
                                    </p:anim>
                                    <p:anim calcmode="lin" valueType="num">
                                      <p:cBhvr>
                                        <p:cTn id="44" dur="2000" fill="hold"/>
                                        <p:tgtEl>
                                          <p:spTgt spid="12"/>
                                        </p:tgtEl>
                                        <p:attrNameLst>
                                          <p:attrName>ppt_h</p:attrName>
                                        </p:attrNameLst>
                                      </p:cBhvr>
                                      <p:tavLst>
                                        <p:tav tm="0">
                                          <p:val>
                                            <p:fltVal val="0"/>
                                          </p:val>
                                        </p:tav>
                                        <p:tav tm="100000">
                                          <p:val>
                                            <p:strVal val="#ppt_h"/>
                                          </p:val>
                                        </p:tav>
                                      </p:tavLst>
                                    </p:anim>
                                    <p:anim calcmode="lin" valueType="num">
                                      <p:cBhvr>
                                        <p:cTn id="45" dur="2000" fill="hold"/>
                                        <p:tgtEl>
                                          <p:spTgt spid="12"/>
                                        </p:tgtEl>
                                        <p:attrNameLst>
                                          <p:attrName>style.rotation</p:attrName>
                                        </p:attrNameLst>
                                      </p:cBhvr>
                                      <p:tavLst>
                                        <p:tav tm="0">
                                          <p:val>
                                            <p:fltVal val="360"/>
                                          </p:val>
                                        </p:tav>
                                        <p:tav tm="100000">
                                          <p:val>
                                            <p:fltVal val="0"/>
                                          </p:val>
                                        </p:tav>
                                      </p:tavLst>
                                    </p:anim>
                                    <p:animEffect transition="in" filter="fade">
                                      <p:cBhvr>
                                        <p:cTn id="46" dur="2000"/>
                                        <p:tgtEl>
                                          <p:spTgt spid="12"/>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2000" fill="hold"/>
                                        <p:tgtEl>
                                          <p:spTgt spid="8"/>
                                        </p:tgtEl>
                                        <p:attrNameLst>
                                          <p:attrName>ppt_w</p:attrName>
                                        </p:attrNameLst>
                                      </p:cBhvr>
                                      <p:tavLst>
                                        <p:tav tm="0">
                                          <p:val>
                                            <p:fltVal val="0"/>
                                          </p:val>
                                        </p:tav>
                                        <p:tav tm="100000">
                                          <p:val>
                                            <p:strVal val="#ppt_w"/>
                                          </p:val>
                                        </p:tav>
                                      </p:tavLst>
                                    </p:anim>
                                    <p:anim calcmode="lin" valueType="num">
                                      <p:cBhvr>
                                        <p:cTn id="50" dur="2000" fill="hold"/>
                                        <p:tgtEl>
                                          <p:spTgt spid="8"/>
                                        </p:tgtEl>
                                        <p:attrNameLst>
                                          <p:attrName>ppt_h</p:attrName>
                                        </p:attrNameLst>
                                      </p:cBhvr>
                                      <p:tavLst>
                                        <p:tav tm="0">
                                          <p:val>
                                            <p:fltVal val="0"/>
                                          </p:val>
                                        </p:tav>
                                        <p:tav tm="100000">
                                          <p:val>
                                            <p:strVal val="#ppt_h"/>
                                          </p:val>
                                        </p:tav>
                                      </p:tavLst>
                                    </p:anim>
                                    <p:anim calcmode="lin" valueType="num">
                                      <p:cBhvr>
                                        <p:cTn id="51" dur="2000" fill="hold"/>
                                        <p:tgtEl>
                                          <p:spTgt spid="8"/>
                                        </p:tgtEl>
                                        <p:attrNameLst>
                                          <p:attrName>style.rotation</p:attrName>
                                        </p:attrNameLst>
                                      </p:cBhvr>
                                      <p:tavLst>
                                        <p:tav tm="0">
                                          <p:val>
                                            <p:fltVal val="360"/>
                                          </p:val>
                                        </p:tav>
                                        <p:tav tm="100000">
                                          <p:val>
                                            <p:fltVal val="0"/>
                                          </p:val>
                                        </p:tav>
                                      </p:tavLst>
                                    </p:anim>
                                    <p:animEffect transition="in" filter="fade">
                                      <p:cBhvr>
                                        <p:cTn id="52" dur="2000"/>
                                        <p:tgtEl>
                                          <p:spTgt spid="8"/>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000" fill="hold"/>
                                        <p:tgtEl>
                                          <p:spTgt spid="13"/>
                                        </p:tgtEl>
                                        <p:attrNameLst>
                                          <p:attrName>ppt_w</p:attrName>
                                        </p:attrNameLst>
                                      </p:cBhvr>
                                      <p:tavLst>
                                        <p:tav tm="0">
                                          <p:val>
                                            <p:fltVal val="0"/>
                                          </p:val>
                                        </p:tav>
                                        <p:tav tm="100000">
                                          <p:val>
                                            <p:strVal val="#ppt_w"/>
                                          </p:val>
                                        </p:tav>
                                      </p:tavLst>
                                    </p:anim>
                                    <p:anim calcmode="lin" valueType="num">
                                      <p:cBhvr>
                                        <p:cTn id="56" dur="2000" fill="hold"/>
                                        <p:tgtEl>
                                          <p:spTgt spid="13"/>
                                        </p:tgtEl>
                                        <p:attrNameLst>
                                          <p:attrName>ppt_h</p:attrName>
                                        </p:attrNameLst>
                                      </p:cBhvr>
                                      <p:tavLst>
                                        <p:tav tm="0">
                                          <p:val>
                                            <p:fltVal val="0"/>
                                          </p:val>
                                        </p:tav>
                                        <p:tav tm="100000">
                                          <p:val>
                                            <p:strVal val="#ppt_h"/>
                                          </p:val>
                                        </p:tav>
                                      </p:tavLst>
                                    </p:anim>
                                    <p:anim calcmode="lin" valueType="num">
                                      <p:cBhvr>
                                        <p:cTn id="57" dur="2000" fill="hold"/>
                                        <p:tgtEl>
                                          <p:spTgt spid="13"/>
                                        </p:tgtEl>
                                        <p:attrNameLst>
                                          <p:attrName>style.rotation</p:attrName>
                                        </p:attrNameLst>
                                      </p:cBhvr>
                                      <p:tavLst>
                                        <p:tav tm="0">
                                          <p:val>
                                            <p:fltVal val="360"/>
                                          </p:val>
                                        </p:tav>
                                        <p:tav tm="100000">
                                          <p:val>
                                            <p:fltVal val="0"/>
                                          </p:val>
                                        </p:tav>
                                      </p:tavLst>
                                    </p:anim>
                                    <p:animEffect transition="in" filter="fade">
                                      <p:cBhvr>
                                        <p:cTn id="58" dur="2000"/>
                                        <p:tgtEl>
                                          <p:spTgt spid="13"/>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2000" fill="hold"/>
                                        <p:tgtEl>
                                          <p:spTgt spid="10"/>
                                        </p:tgtEl>
                                        <p:attrNameLst>
                                          <p:attrName>ppt_w</p:attrName>
                                        </p:attrNameLst>
                                      </p:cBhvr>
                                      <p:tavLst>
                                        <p:tav tm="0">
                                          <p:val>
                                            <p:fltVal val="0"/>
                                          </p:val>
                                        </p:tav>
                                        <p:tav tm="100000">
                                          <p:val>
                                            <p:strVal val="#ppt_w"/>
                                          </p:val>
                                        </p:tav>
                                      </p:tavLst>
                                    </p:anim>
                                    <p:anim calcmode="lin" valueType="num">
                                      <p:cBhvr>
                                        <p:cTn id="62" dur="2000" fill="hold"/>
                                        <p:tgtEl>
                                          <p:spTgt spid="10"/>
                                        </p:tgtEl>
                                        <p:attrNameLst>
                                          <p:attrName>ppt_h</p:attrName>
                                        </p:attrNameLst>
                                      </p:cBhvr>
                                      <p:tavLst>
                                        <p:tav tm="0">
                                          <p:val>
                                            <p:fltVal val="0"/>
                                          </p:val>
                                        </p:tav>
                                        <p:tav tm="100000">
                                          <p:val>
                                            <p:strVal val="#ppt_h"/>
                                          </p:val>
                                        </p:tav>
                                      </p:tavLst>
                                    </p:anim>
                                    <p:anim calcmode="lin" valueType="num">
                                      <p:cBhvr>
                                        <p:cTn id="63" dur="2000" fill="hold"/>
                                        <p:tgtEl>
                                          <p:spTgt spid="10"/>
                                        </p:tgtEl>
                                        <p:attrNameLst>
                                          <p:attrName>style.rotation</p:attrName>
                                        </p:attrNameLst>
                                      </p:cBhvr>
                                      <p:tavLst>
                                        <p:tav tm="0">
                                          <p:val>
                                            <p:fltVal val="360"/>
                                          </p:val>
                                        </p:tav>
                                        <p:tav tm="100000">
                                          <p:val>
                                            <p:fltVal val="0"/>
                                          </p:val>
                                        </p:tav>
                                      </p:tavLst>
                                    </p:anim>
                                    <p:animEffect transition="in" filter="fade">
                                      <p:cBhvr>
                                        <p:cTn id="64" dur="2000"/>
                                        <p:tgtEl>
                                          <p:spTgt spid="10"/>
                                        </p:tgtEl>
                                      </p:cBhvr>
                                    </p:animEffect>
                                  </p:childTnLst>
                                </p:cTn>
                              </p:par>
                              <p:par>
                                <p:cTn id="65" presetID="49" presetClass="entr" presetSubtype="0" decel="10000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000" fill="hold"/>
                                        <p:tgtEl>
                                          <p:spTgt spid="14"/>
                                        </p:tgtEl>
                                        <p:attrNameLst>
                                          <p:attrName>ppt_w</p:attrName>
                                        </p:attrNameLst>
                                      </p:cBhvr>
                                      <p:tavLst>
                                        <p:tav tm="0">
                                          <p:val>
                                            <p:fltVal val="0"/>
                                          </p:val>
                                        </p:tav>
                                        <p:tav tm="100000">
                                          <p:val>
                                            <p:strVal val="#ppt_w"/>
                                          </p:val>
                                        </p:tav>
                                      </p:tavLst>
                                    </p:anim>
                                    <p:anim calcmode="lin" valueType="num">
                                      <p:cBhvr>
                                        <p:cTn id="68" dur="2000" fill="hold"/>
                                        <p:tgtEl>
                                          <p:spTgt spid="14"/>
                                        </p:tgtEl>
                                        <p:attrNameLst>
                                          <p:attrName>ppt_h</p:attrName>
                                        </p:attrNameLst>
                                      </p:cBhvr>
                                      <p:tavLst>
                                        <p:tav tm="0">
                                          <p:val>
                                            <p:fltVal val="0"/>
                                          </p:val>
                                        </p:tav>
                                        <p:tav tm="100000">
                                          <p:val>
                                            <p:strVal val="#ppt_h"/>
                                          </p:val>
                                        </p:tav>
                                      </p:tavLst>
                                    </p:anim>
                                    <p:anim calcmode="lin" valueType="num">
                                      <p:cBhvr>
                                        <p:cTn id="69" dur="2000" fill="hold"/>
                                        <p:tgtEl>
                                          <p:spTgt spid="14"/>
                                        </p:tgtEl>
                                        <p:attrNameLst>
                                          <p:attrName>style.rotation</p:attrName>
                                        </p:attrNameLst>
                                      </p:cBhvr>
                                      <p:tavLst>
                                        <p:tav tm="0">
                                          <p:val>
                                            <p:fltVal val="360"/>
                                          </p:val>
                                        </p:tav>
                                        <p:tav tm="100000">
                                          <p:val>
                                            <p:fltVal val="0"/>
                                          </p:val>
                                        </p:tav>
                                      </p:tavLst>
                                    </p:anim>
                                    <p:animEffect transition="in" filter="fade">
                                      <p:cBhvr>
                                        <p:cTn id="70" dur="2000"/>
                                        <p:tgtEl>
                                          <p:spTgt spid="1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2000" fill="hold"/>
                                        <p:tgtEl>
                                          <p:spTgt spid="7"/>
                                        </p:tgtEl>
                                        <p:attrNameLst>
                                          <p:attrName>ppt_w</p:attrName>
                                        </p:attrNameLst>
                                      </p:cBhvr>
                                      <p:tavLst>
                                        <p:tav tm="0">
                                          <p:val>
                                            <p:fltVal val="0"/>
                                          </p:val>
                                        </p:tav>
                                        <p:tav tm="100000">
                                          <p:val>
                                            <p:strVal val="#ppt_w"/>
                                          </p:val>
                                        </p:tav>
                                      </p:tavLst>
                                    </p:anim>
                                    <p:anim calcmode="lin" valueType="num">
                                      <p:cBhvr>
                                        <p:cTn id="74" dur="2000" fill="hold"/>
                                        <p:tgtEl>
                                          <p:spTgt spid="7"/>
                                        </p:tgtEl>
                                        <p:attrNameLst>
                                          <p:attrName>ppt_h</p:attrName>
                                        </p:attrNameLst>
                                      </p:cBhvr>
                                      <p:tavLst>
                                        <p:tav tm="0">
                                          <p:val>
                                            <p:fltVal val="0"/>
                                          </p:val>
                                        </p:tav>
                                        <p:tav tm="100000">
                                          <p:val>
                                            <p:strVal val="#ppt_h"/>
                                          </p:val>
                                        </p:tav>
                                      </p:tavLst>
                                    </p:anim>
                                    <p:anim calcmode="lin" valueType="num">
                                      <p:cBhvr>
                                        <p:cTn id="75" dur="2000" fill="hold"/>
                                        <p:tgtEl>
                                          <p:spTgt spid="7"/>
                                        </p:tgtEl>
                                        <p:attrNameLst>
                                          <p:attrName>style.rotation</p:attrName>
                                        </p:attrNameLst>
                                      </p:cBhvr>
                                      <p:tavLst>
                                        <p:tav tm="0">
                                          <p:val>
                                            <p:fltVal val="360"/>
                                          </p:val>
                                        </p:tav>
                                        <p:tav tm="100000">
                                          <p:val>
                                            <p:fltVal val="0"/>
                                          </p:val>
                                        </p:tav>
                                      </p:tavLst>
                                    </p:anim>
                                    <p:animEffect transition="in" filter="fade">
                                      <p:cBhvr>
                                        <p:cTn id="76" dur="2000"/>
                                        <p:tgtEl>
                                          <p:spTgt spid="7"/>
                                        </p:tgtEl>
                                      </p:cBhvr>
                                    </p:animEffect>
                                  </p:childTnLst>
                                </p:cTn>
                              </p:par>
                            </p:childTnLst>
                          </p:cTn>
                        </p:par>
                        <p:par>
                          <p:cTn id="77" fill="hold">
                            <p:stCondLst>
                              <p:cond delay="2000"/>
                            </p:stCondLst>
                            <p:childTnLst>
                              <p:par>
                                <p:cTn id="78" presetID="10" presetClass="entr" presetSubtype="0" fill="hold" grpId="0" nodeType="afterEffect">
                                  <p:stCondLst>
                                    <p:cond delay="50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2000"/>
                                        <p:tgtEl>
                                          <p:spTgt spid="16"/>
                                        </p:tgtEl>
                                      </p:cBhvr>
                                    </p:animEffect>
                                  </p:childTnLst>
                                </p:cTn>
                              </p:par>
                            </p:childTnLst>
                          </p:cTn>
                        </p:par>
                        <p:par>
                          <p:cTn id="81" fill="hold">
                            <p:stCondLst>
                              <p:cond delay="4500"/>
                            </p:stCondLst>
                            <p:childTnLst>
                              <p:par>
                                <p:cTn id="82" presetID="10" presetClass="entr" presetSubtype="0" fill="hold" grpId="0" nodeType="afterEffect">
                                  <p:stCondLst>
                                    <p:cond delay="50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2000"/>
                                        <p:tgtEl>
                                          <p:spTgt spid="17"/>
                                        </p:tgtEl>
                                      </p:cBhvr>
                                    </p:animEffect>
                                  </p:childTnLst>
                                </p:cTn>
                              </p:par>
                            </p:childTnLst>
                          </p:cTn>
                        </p:par>
                        <p:par>
                          <p:cTn id="85" fill="hold">
                            <p:stCondLst>
                              <p:cond delay="7000"/>
                            </p:stCondLst>
                            <p:childTnLst>
                              <p:par>
                                <p:cTn id="86" presetID="10" presetClass="entr" presetSubtype="0" fill="hold" grpId="0" nodeType="afterEffect">
                                  <p:stCondLst>
                                    <p:cond delay="50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0"/>
                                        <p:tgtEl>
                                          <p:spTgt spid="18"/>
                                        </p:tgtEl>
                                      </p:cBhvr>
                                    </p:animEffect>
                                  </p:childTnLst>
                                </p:cTn>
                              </p:par>
                            </p:childTnLst>
                          </p:cTn>
                        </p:par>
                        <p:par>
                          <p:cTn id="89" fill="hold">
                            <p:stCondLst>
                              <p:cond delay="9500"/>
                            </p:stCondLst>
                            <p:childTnLst>
                              <p:par>
                                <p:cTn id="90" presetID="10" presetClass="entr" presetSubtype="0" fill="hold" grpId="0" nodeType="afterEffect">
                                  <p:stCondLst>
                                    <p:cond delay="50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2000"/>
                                        <p:tgtEl>
                                          <p:spTgt spid="19"/>
                                        </p:tgtEl>
                                      </p:cBhvr>
                                    </p:animEffect>
                                  </p:childTnLst>
                                </p:cTn>
                              </p:par>
                            </p:childTnLst>
                          </p:cTn>
                        </p:par>
                        <p:par>
                          <p:cTn id="93" fill="hold">
                            <p:stCondLst>
                              <p:cond delay="12000"/>
                            </p:stCondLst>
                            <p:childTnLst>
                              <p:par>
                                <p:cTn id="94" presetID="10" presetClass="entr" presetSubtype="0" fill="hold" grpId="0" nodeType="afterEffect">
                                  <p:stCondLst>
                                    <p:cond delay="50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2000"/>
                                        <p:tgtEl>
                                          <p:spTgt spid="22"/>
                                        </p:tgtEl>
                                      </p:cBhvr>
                                    </p:animEffect>
                                  </p:childTnLst>
                                </p:cTn>
                              </p:par>
                            </p:childTnLst>
                          </p:cTn>
                        </p:par>
                        <p:par>
                          <p:cTn id="97" fill="hold">
                            <p:stCondLst>
                              <p:cond delay="14500"/>
                            </p:stCondLst>
                            <p:childTnLst>
                              <p:par>
                                <p:cTn id="98" presetID="10" presetClass="entr" presetSubtype="0" fill="hold" grpId="0" nodeType="afterEffect">
                                  <p:stCondLst>
                                    <p:cond delay="50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2000"/>
                                        <p:tgtEl>
                                          <p:spTgt spid="20"/>
                                        </p:tgtEl>
                                      </p:cBhvr>
                                    </p:animEffect>
                                  </p:childTnLst>
                                </p:cTn>
                              </p:par>
                            </p:childTnLst>
                          </p:cTn>
                        </p:par>
                        <p:par>
                          <p:cTn id="101" fill="hold">
                            <p:stCondLst>
                              <p:cond delay="17000"/>
                            </p:stCondLst>
                            <p:childTnLst>
                              <p:par>
                                <p:cTn id="102" presetID="10" presetClass="entr" presetSubtype="0" fill="hold" grpId="0" nodeType="afterEffect">
                                  <p:stCondLst>
                                    <p:cond delay="500"/>
                                  </p:stCondLst>
                                  <p:childTnLst>
                                    <p:set>
                                      <p:cBhvr>
                                        <p:cTn id="103" dur="1" fill="hold">
                                          <p:stCondLst>
                                            <p:cond delay="0"/>
                                          </p:stCondLst>
                                        </p:cTn>
                                        <p:tgtEl>
                                          <p:spTgt spid="21"/>
                                        </p:tgtEl>
                                        <p:attrNameLst>
                                          <p:attrName>style.visibility</p:attrName>
                                        </p:attrNameLst>
                                      </p:cBhvr>
                                      <p:to>
                                        <p:strVal val="visible"/>
                                      </p:to>
                                    </p:set>
                                    <p:animEffect transition="in" filter="fade">
                                      <p:cBhvr>
                                        <p:cTn id="104" dur="2000"/>
                                        <p:tgtEl>
                                          <p:spTgt spid="21"/>
                                        </p:tgtEl>
                                      </p:cBhvr>
                                    </p:animEffect>
                                  </p:childTnLst>
                                </p:cTn>
                              </p:par>
                            </p:childTnLst>
                          </p:cTn>
                        </p:par>
                        <p:par>
                          <p:cTn id="105" fill="hold">
                            <p:stCondLst>
                              <p:cond delay="19500"/>
                            </p:stCondLst>
                            <p:childTnLst>
                              <p:par>
                                <p:cTn id="106" presetID="10" presetClass="entr" presetSubtype="0" fill="hold" grpId="0" nodeType="afterEffect">
                                  <p:stCondLst>
                                    <p:cond delay="50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3"/>
          <p:cNvSpPr>
            <a:spLocks noChangeArrowheads="1"/>
          </p:cNvSpPr>
          <p:nvPr/>
        </p:nvSpPr>
        <p:spPr bwMode="auto">
          <a:xfrm>
            <a:off x="3338002" y="1772816"/>
            <a:ext cx="3852000" cy="3852000"/>
          </a:xfrm>
          <a:prstGeom prst="ellipse">
            <a:avLst/>
          </a:prstGeom>
          <a:gradFill rotWithShape="1">
            <a:gsLst>
              <a:gs pos="0">
                <a:schemeClr val="accent5">
                  <a:lumMod val="40000"/>
                  <a:lumOff val="60000"/>
                </a:schemeClr>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p>
        </p:txBody>
      </p:sp>
      <p:sp>
        <p:nvSpPr>
          <p:cNvPr id="7" name="AutoShape 4"/>
          <p:cNvSpPr>
            <a:spLocks noChangeArrowheads="1"/>
          </p:cNvSpPr>
          <p:nvPr/>
        </p:nvSpPr>
        <p:spPr bwMode="auto">
          <a:xfrm>
            <a:off x="4784080" y="21204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6200000">
              <a:prstClr val="black">
                <a:alpha val="80000"/>
              </a:prstClr>
            </a:innerShdw>
          </a:effectLst>
        </p:spPr>
        <p:txBody>
          <a:bodyPr vert="eaVert" wrap="none" anchor="ctr"/>
          <a:lstStyle/>
          <a:p>
            <a:endParaRPr lang="en-CA" dirty="0"/>
          </a:p>
        </p:txBody>
      </p:sp>
      <p:sp>
        <p:nvSpPr>
          <p:cNvPr id="8" name="AutoShape 5"/>
          <p:cNvSpPr>
            <a:spLocks noChangeArrowheads="1"/>
          </p:cNvSpPr>
          <p:nvPr/>
        </p:nvSpPr>
        <p:spPr bwMode="auto">
          <a:xfrm flipV="1">
            <a:off x="4799539" y="365760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5400000">
              <a:prstClr val="black">
                <a:alpha val="79000"/>
              </a:prstClr>
            </a:innerShdw>
          </a:effectLst>
        </p:spPr>
        <p:txBody>
          <a:bodyPr vert="eaVert" wrap="none" anchor="ctr"/>
          <a:lstStyle/>
          <a:p>
            <a:endParaRPr lang="en-CA" dirty="0"/>
          </a:p>
        </p:txBody>
      </p:sp>
      <p:sp>
        <p:nvSpPr>
          <p:cNvPr id="9" name="AutoShape 6"/>
          <p:cNvSpPr>
            <a:spLocks noChangeArrowheads="1"/>
          </p:cNvSpPr>
          <p:nvPr/>
        </p:nvSpPr>
        <p:spPr bwMode="auto">
          <a:xfrm rot="5400000">
            <a:off x="5567016" y="2905134"/>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a:prstClr val="black">
                <a:alpha val="80000"/>
              </a:prstClr>
            </a:innerShdw>
          </a:effectLst>
        </p:spPr>
        <p:txBody>
          <a:bodyPr vert="eaVert" wrap="none" anchor="ctr"/>
          <a:lstStyle/>
          <a:p>
            <a:endParaRPr lang="en-CA" dirty="0"/>
          </a:p>
        </p:txBody>
      </p:sp>
      <p:sp>
        <p:nvSpPr>
          <p:cNvPr id="10" name="AutoShape 7"/>
          <p:cNvSpPr>
            <a:spLocks noChangeArrowheads="1"/>
          </p:cNvSpPr>
          <p:nvPr/>
        </p:nvSpPr>
        <p:spPr bwMode="auto">
          <a:xfrm rot="16200000" flipH="1">
            <a:off x="4029816" y="2919190"/>
            <a:ext cx="540000" cy="153720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0800000">
              <a:prstClr val="black">
                <a:alpha val="79000"/>
              </a:prstClr>
            </a:innerShdw>
          </a:effectLst>
        </p:spPr>
        <p:txBody>
          <a:bodyPr vert="eaVert" wrap="none" anchor="ctr"/>
          <a:lstStyle/>
          <a:p>
            <a:endParaRPr lang="en-CA" dirty="0"/>
          </a:p>
        </p:txBody>
      </p:sp>
      <p:sp>
        <p:nvSpPr>
          <p:cNvPr id="11" name="AutoShape 8"/>
          <p:cNvSpPr>
            <a:spLocks noChangeArrowheads="1"/>
          </p:cNvSpPr>
          <p:nvPr/>
        </p:nvSpPr>
        <p:spPr bwMode="auto">
          <a:xfrm rot="2818963">
            <a:off x="5405179" y="2321776"/>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8900000">
              <a:prstClr val="black">
                <a:alpha val="79000"/>
              </a:prstClr>
            </a:innerShdw>
          </a:effectLst>
        </p:spPr>
        <p:txBody>
          <a:bodyPr vert="eaVert" wrap="none" anchor="ctr"/>
          <a:lstStyle/>
          <a:p>
            <a:endParaRPr lang="en-CA" dirty="0"/>
          </a:p>
        </p:txBody>
      </p:sp>
      <p:sp>
        <p:nvSpPr>
          <p:cNvPr id="12" name="AutoShape 9"/>
          <p:cNvSpPr>
            <a:spLocks noChangeArrowheads="1"/>
          </p:cNvSpPr>
          <p:nvPr/>
        </p:nvSpPr>
        <p:spPr bwMode="auto">
          <a:xfrm rot="18781037" flipV="1">
            <a:off x="5351261" y="3424944"/>
            <a:ext cx="540000" cy="1568480"/>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2700000">
              <a:prstClr val="black">
                <a:alpha val="79000"/>
              </a:prstClr>
            </a:innerShdw>
          </a:effectLst>
        </p:spPr>
        <p:txBody>
          <a:bodyPr vert="eaVert" wrap="none" anchor="ctr"/>
          <a:lstStyle/>
          <a:p>
            <a:endParaRPr lang="en-CA" dirty="0"/>
          </a:p>
        </p:txBody>
      </p:sp>
      <p:sp>
        <p:nvSpPr>
          <p:cNvPr id="13" name="AutoShape 10"/>
          <p:cNvSpPr>
            <a:spLocks noChangeArrowheads="1"/>
          </p:cNvSpPr>
          <p:nvPr/>
        </p:nvSpPr>
        <p:spPr bwMode="auto">
          <a:xfrm rot="2818963" flipH="1" flipV="1">
            <a:off x="4227443" y="3411577"/>
            <a:ext cx="540000" cy="1561521"/>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8100000">
              <a:prstClr val="black">
                <a:alpha val="79000"/>
              </a:prstClr>
            </a:innerShdw>
          </a:effectLst>
        </p:spPr>
        <p:txBody>
          <a:bodyPr vert="eaVert" wrap="none" anchor="ctr"/>
          <a:lstStyle/>
          <a:p>
            <a:endParaRPr lang="en-CA" dirty="0"/>
          </a:p>
        </p:txBody>
      </p:sp>
      <p:sp>
        <p:nvSpPr>
          <p:cNvPr id="14" name="AutoShape 11"/>
          <p:cNvSpPr>
            <a:spLocks noChangeArrowheads="1"/>
          </p:cNvSpPr>
          <p:nvPr/>
        </p:nvSpPr>
        <p:spPr bwMode="auto">
          <a:xfrm rot="18781037" flipH="1">
            <a:off x="4225204" y="2406851"/>
            <a:ext cx="540000" cy="1512767"/>
          </a:xfrm>
          <a:prstGeom prst="upArrow">
            <a:avLst>
              <a:gd name="adj1" fmla="val 51583"/>
              <a:gd name="adj2" fmla="val 82844"/>
            </a:avLst>
          </a:prstGeom>
          <a:solidFill>
            <a:schemeClr val="accent4">
              <a:lumMod val="40000"/>
              <a:lumOff val="60000"/>
            </a:schemeClr>
          </a:solidFill>
          <a:ln w="9525">
            <a:noFill/>
            <a:miter lim="800000"/>
            <a:headEnd/>
            <a:tailEnd/>
          </a:ln>
          <a:effectLst>
            <a:innerShdw blurRad="63500" dist="50800" dir="13500000">
              <a:prstClr val="black">
                <a:alpha val="80000"/>
              </a:prstClr>
            </a:innerShdw>
          </a:effectLst>
        </p:spPr>
        <p:txBody>
          <a:bodyPr vert="eaVert" wrap="none" anchor="ctr"/>
          <a:lstStyle/>
          <a:p>
            <a:endParaRPr lang="en-CA" dirty="0"/>
          </a:p>
        </p:txBody>
      </p:sp>
      <p:sp>
        <p:nvSpPr>
          <p:cNvPr id="15" name="Text Box 13"/>
          <p:cNvSpPr txBox="1">
            <a:spLocks noChangeArrowheads="1"/>
          </p:cNvSpPr>
          <p:nvPr/>
        </p:nvSpPr>
        <p:spPr bwMode="auto">
          <a:xfrm>
            <a:off x="3833417" y="1423525"/>
            <a:ext cx="2462291" cy="677108"/>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IMPROVED </a:t>
            </a:r>
            <a:r>
              <a:rPr lang="en-US" sz="1400" dirty="0">
                <a:solidFill>
                  <a:srgbClr val="652876"/>
                </a:solidFill>
                <a:latin typeface="Franklin Gothic Heavy" pitchFamily="34" charset="0"/>
                <a:ea typeface="Arial Unicode MS" pitchFamily="34" charset="-128"/>
                <a:cs typeface="Arial Unicode MS" pitchFamily="34" charset="-128"/>
              </a:rPr>
              <a:t>PRACTICE</a:t>
            </a:r>
            <a:r>
              <a:rPr lang="en-US" sz="1400" dirty="0">
                <a:solidFill>
                  <a:srgbClr val="652876"/>
                </a:solidFill>
                <a:latin typeface="Franklin Gothic Book" pitchFamily="34" charset="0"/>
                <a:ea typeface="Arial Unicode MS" pitchFamily="34" charset="-128"/>
                <a:cs typeface="Arial Unicode MS" pitchFamily="34" charset="-128"/>
              </a:rPr>
              <a:t>: </a:t>
            </a:r>
            <a:endParaRPr lang="en-US" sz="1400" dirty="0" smtClean="0">
              <a:solidFill>
                <a:srgbClr val="652876"/>
              </a:solidFill>
              <a:latin typeface="Franklin Gothic Book" pitchFamily="34" charset="0"/>
              <a:ea typeface="Arial Unicode MS" pitchFamily="34" charset="-128"/>
              <a:cs typeface="Arial Unicode MS" pitchFamily="34" charset="-128"/>
            </a:endParaRPr>
          </a:p>
          <a:p>
            <a:pPr algn="ctr"/>
            <a:r>
              <a:rPr lang="en-US" sz="1200" dirty="0" smtClean="0">
                <a:latin typeface="Franklin Gothic Book" pitchFamily="34" charset="0"/>
                <a:ea typeface="Arial Unicode MS" pitchFamily="34" charset="-128"/>
                <a:cs typeface="Calibri" pitchFamily="34" charset="0"/>
              </a:rPr>
              <a:t>QUALITY </a:t>
            </a:r>
            <a:r>
              <a:rPr lang="en-US" sz="1200" dirty="0">
                <a:latin typeface="Franklin Gothic Book" pitchFamily="34" charset="0"/>
                <a:ea typeface="Arial Unicode MS" pitchFamily="34" charset="-128"/>
                <a:cs typeface="Calibri" pitchFamily="34" charset="0"/>
              </a:rPr>
              <a:t>AND COMPETITIVE SERVICE, SAFETY, SECURITY</a:t>
            </a:r>
          </a:p>
        </p:txBody>
      </p:sp>
      <p:sp>
        <p:nvSpPr>
          <p:cNvPr id="16" name="Text Box 14"/>
          <p:cNvSpPr txBox="1">
            <a:spLocks noChangeArrowheads="1"/>
          </p:cNvSpPr>
          <p:nvPr/>
        </p:nvSpPr>
        <p:spPr bwMode="auto">
          <a:xfrm>
            <a:off x="5868144" y="1978978"/>
            <a:ext cx="2545399" cy="892552"/>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RECOGNITION OF </a:t>
            </a:r>
            <a:r>
              <a:rPr lang="en-US" sz="1400" dirty="0" smtClean="0">
                <a:solidFill>
                  <a:srgbClr val="652876"/>
                </a:solidFill>
                <a:latin typeface="Franklin Gothic Heavy" pitchFamily="34" charset="0"/>
                <a:ea typeface="Arial Unicode MS" pitchFamily="34" charset="-128"/>
                <a:cs typeface="Arial Unicode MS" pitchFamily="34" charset="-128"/>
              </a:rPr>
              <a:t>COMPETENCE</a:t>
            </a:r>
            <a:r>
              <a:rPr lang="en-US" sz="1200" dirty="0" smtClean="0">
                <a:latin typeface="Franklin Gothic Book" pitchFamily="34" charset="0"/>
                <a:ea typeface="Arial Unicode MS" pitchFamily="34" charset="-128"/>
                <a:cs typeface="Arial Unicode MS" pitchFamily="34" charset="-128"/>
              </a:rPr>
              <a:t>:</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INDUSTRY EXPERTISE</a:t>
            </a:r>
            <a:r>
              <a:rPr lang="en-US" sz="1200" b="1" dirty="0" smtClean="0">
                <a:latin typeface="Franklin Gothic Book" pitchFamily="34" charset="0"/>
                <a:ea typeface="Arial Unicode MS" pitchFamily="34" charset="-128"/>
                <a:cs typeface="Calibri" pitchFamily="34" charset="0"/>
              </a:rPr>
              <a:t>,</a:t>
            </a:r>
            <a:r>
              <a:rPr lang="en-US" sz="1200" dirty="0" smtClean="0">
                <a:latin typeface="Franklin Gothic Book" pitchFamily="34" charset="0"/>
                <a:ea typeface="Arial Unicode MS" pitchFamily="34" charset="-128"/>
                <a:cs typeface="Calibri" pitchFamily="34" charset="0"/>
              </a:rPr>
              <a:t> CREDENTIALS, REGULATION</a:t>
            </a:r>
            <a:endParaRPr lang="en-US" sz="1200" dirty="0">
              <a:latin typeface="Franklin Gothic Book" pitchFamily="34" charset="0"/>
              <a:ea typeface="Arial Unicode MS" pitchFamily="34" charset="-128"/>
              <a:cs typeface="Calibri" pitchFamily="34" charset="0"/>
            </a:endParaRPr>
          </a:p>
        </p:txBody>
      </p:sp>
      <p:sp>
        <p:nvSpPr>
          <p:cNvPr id="17" name="Text Box 15"/>
          <p:cNvSpPr txBox="1">
            <a:spLocks noChangeArrowheads="1"/>
          </p:cNvSpPr>
          <p:nvPr/>
        </p:nvSpPr>
        <p:spPr bwMode="auto">
          <a:xfrm>
            <a:off x="6516216" y="3140968"/>
            <a:ext cx="2160240" cy="972574"/>
          </a:xfrm>
          <a:prstGeom prst="rect">
            <a:avLst/>
          </a:prstGeom>
          <a:noFill/>
          <a:ln w="9525">
            <a:noFill/>
            <a:miter lim="800000"/>
            <a:headEnd/>
            <a:tailEnd/>
          </a:ln>
          <a:effectLst/>
        </p:spPr>
        <p:txBody>
          <a:bodyPr wrap="square">
            <a:spAutoFit/>
          </a:bodyPr>
          <a:lstStyle/>
          <a:p>
            <a:pPr algn="ctr">
              <a:lnSpc>
                <a:spcPct val="110000"/>
              </a:lnSpc>
            </a:pPr>
            <a:r>
              <a:rPr lang="en-US" sz="1400" dirty="0">
                <a:solidFill>
                  <a:srgbClr val="652876"/>
                </a:solidFill>
                <a:latin typeface="Franklin Gothic Heavy" pitchFamily="34" charset="0"/>
                <a:ea typeface="Arial Unicode MS" pitchFamily="34" charset="-128"/>
                <a:cs typeface="Arial Unicode MS" pitchFamily="34" charset="-128"/>
              </a:rPr>
              <a:t>IMPROVE CAREER </a:t>
            </a:r>
            <a:r>
              <a:rPr lang="en-US" sz="1400" dirty="0" smtClean="0">
                <a:solidFill>
                  <a:srgbClr val="652876"/>
                </a:solidFill>
                <a:latin typeface="Franklin Gothic Heavy" pitchFamily="34" charset="0"/>
                <a:ea typeface="Arial Unicode MS" pitchFamily="34" charset="-128"/>
                <a:cs typeface="Arial Unicode MS" pitchFamily="34" charset="-128"/>
              </a:rPr>
              <a:t>IMAGE, GUIDANCE</a:t>
            </a:r>
            <a:r>
              <a:rPr lang="en-US" sz="1200" dirty="0" smtClean="0">
                <a:latin typeface="Franklin Gothic Book" pitchFamily="34" charset="0"/>
                <a:ea typeface="Arial Unicode MS" pitchFamily="34" charset="-128"/>
                <a:cs typeface="Arial Unicode MS" pitchFamily="34" charset="-128"/>
              </a:rPr>
              <a:t>: </a:t>
            </a:r>
          </a:p>
          <a:p>
            <a:pPr algn="ctr">
              <a:lnSpc>
                <a:spcPct val="110000"/>
              </a:lnSpc>
            </a:pPr>
            <a:r>
              <a:rPr lang="en-US" sz="1200" dirty="0" smtClean="0">
                <a:latin typeface="Franklin Gothic Book" pitchFamily="34" charset="0"/>
                <a:ea typeface="Arial Unicode MS" pitchFamily="34" charset="-128"/>
                <a:cs typeface="Calibri" pitchFamily="34" charset="0"/>
              </a:rPr>
              <a:t>ATTRACTION</a:t>
            </a:r>
            <a:r>
              <a:rPr lang="en-US" sz="1200" dirty="0">
                <a:latin typeface="Franklin Gothic Book" pitchFamily="34" charset="0"/>
                <a:ea typeface="Arial Unicode MS" pitchFamily="34" charset="-128"/>
                <a:cs typeface="Calibri" pitchFamily="34" charset="0"/>
              </a:rPr>
              <a:t>, DEVELOPMENT, CAREER </a:t>
            </a:r>
            <a:r>
              <a:rPr lang="en-US" sz="1200" dirty="0" smtClean="0">
                <a:latin typeface="Franklin Gothic Book" pitchFamily="34" charset="0"/>
                <a:ea typeface="Arial Unicode MS" pitchFamily="34" charset="-128"/>
                <a:cs typeface="Calibri" pitchFamily="34" charset="0"/>
              </a:rPr>
              <a:t>PATH</a:t>
            </a:r>
            <a:endParaRPr lang="en-US" sz="1200" dirty="0">
              <a:latin typeface="Franklin Gothic Book" pitchFamily="34" charset="0"/>
              <a:ea typeface="Arial Unicode MS" pitchFamily="34" charset="-128"/>
              <a:cs typeface="Calibri" pitchFamily="34" charset="0"/>
            </a:endParaRPr>
          </a:p>
        </p:txBody>
      </p:sp>
      <p:sp>
        <p:nvSpPr>
          <p:cNvPr id="18" name="Text Box 16"/>
          <p:cNvSpPr txBox="1">
            <a:spLocks noChangeArrowheads="1"/>
          </p:cNvSpPr>
          <p:nvPr/>
        </p:nvSpPr>
        <p:spPr bwMode="auto">
          <a:xfrm>
            <a:off x="5903656" y="4562544"/>
            <a:ext cx="2239888" cy="738664"/>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CURRICULUM, </a:t>
            </a:r>
            <a:r>
              <a:rPr lang="en-US" sz="1400" dirty="0">
                <a:solidFill>
                  <a:srgbClr val="652876"/>
                </a:solidFill>
                <a:latin typeface="Franklin Gothic Heavy" pitchFamily="34" charset="0"/>
                <a:ea typeface="Arial Unicode MS" pitchFamily="34" charset="-128"/>
                <a:cs typeface="Calibri" pitchFamily="34" charset="0"/>
              </a:rPr>
              <a:t>EDUCATION AND </a:t>
            </a:r>
            <a:r>
              <a:rPr lang="en-US" sz="1400" dirty="0">
                <a:solidFill>
                  <a:srgbClr val="652876"/>
                </a:solidFill>
                <a:latin typeface="Franklin Gothic Heavy" pitchFamily="34" charset="0"/>
                <a:ea typeface="Arial Unicode MS" pitchFamily="34" charset="-128"/>
                <a:cs typeface="Arial Unicode MS" pitchFamily="34" charset="-128"/>
              </a:rPr>
              <a:t>TRAINING </a:t>
            </a:r>
            <a:r>
              <a:rPr lang="en-US" sz="1400" dirty="0">
                <a:solidFill>
                  <a:srgbClr val="652876"/>
                </a:solidFill>
                <a:latin typeface="Franklin Gothic Heavy" pitchFamily="34" charset="0"/>
                <a:ea typeface="Arial Unicode MS" pitchFamily="34" charset="-128"/>
                <a:cs typeface="Calibri" pitchFamily="34" charset="0"/>
              </a:rPr>
              <a:t>PROGRAMS</a:t>
            </a:r>
          </a:p>
        </p:txBody>
      </p:sp>
      <p:sp>
        <p:nvSpPr>
          <p:cNvPr id="19" name="Text Box 17"/>
          <p:cNvSpPr txBox="1">
            <a:spLocks noChangeArrowheads="1"/>
          </p:cNvSpPr>
          <p:nvPr/>
        </p:nvSpPr>
        <p:spPr bwMode="auto">
          <a:xfrm>
            <a:off x="3257402" y="5229200"/>
            <a:ext cx="3646711" cy="707886"/>
          </a:xfrm>
          <a:prstGeom prst="rect">
            <a:avLst/>
          </a:prstGeom>
          <a:noFill/>
          <a:ln w="9525">
            <a:noFill/>
            <a:miter lim="800000"/>
            <a:headEnd/>
            <a:tailEnd/>
          </a:ln>
          <a:effectLst/>
        </p:spPr>
        <p:txBody>
          <a:bodyPr wrap="square">
            <a:spAutoFit/>
          </a:bodyPr>
          <a:lstStyle/>
          <a:p>
            <a:pPr algn="ctr"/>
            <a:r>
              <a:rPr lang="en-US" sz="1400" dirty="0" smtClean="0">
                <a:solidFill>
                  <a:srgbClr val="652876"/>
                </a:solidFill>
                <a:latin typeface="Franklin Gothic Heavy" pitchFamily="34" charset="0"/>
                <a:ea typeface="Arial Unicode MS" pitchFamily="34" charset="-128"/>
                <a:cs typeface="Arial Unicode MS" pitchFamily="34" charset="-128"/>
              </a:rPr>
              <a:t>LABOUR/WORKER </a:t>
            </a:r>
          </a:p>
          <a:p>
            <a:pPr algn="ctr"/>
            <a:r>
              <a:rPr lang="en-US" sz="1400" dirty="0" smtClean="0">
                <a:solidFill>
                  <a:srgbClr val="652876"/>
                </a:solidFill>
                <a:latin typeface="Franklin Gothic Heavy" pitchFamily="34" charset="0"/>
                <a:ea typeface="Arial Unicode MS" pitchFamily="34" charset="-128"/>
                <a:cs typeface="Arial Unicode MS" pitchFamily="34" charset="-128"/>
              </a:rPr>
              <a:t>MOBILITY &amp; ANALYSIS</a:t>
            </a:r>
            <a:r>
              <a:rPr lang="en-US" sz="1200" dirty="0" smtClean="0">
                <a:latin typeface="Franklin Gothic Book" pitchFamily="34" charset="0"/>
                <a:ea typeface="Arial Unicode MS" pitchFamily="34" charset="-128"/>
                <a:cs typeface="Arial" pitchFamily="34" charset="0"/>
              </a:rPr>
              <a:t>: </a:t>
            </a:r>
          </a:p>
          <a:p>
            <a:pPr algn="ctr"/>
            <a:r>
              <a:rPr lang="en-US" sz="1200" dirty="0" smtClean="0">
                <a:latin typeface="Franklin Gothic Book" pitchFamily="34" charset="0"/>
                <a:ea typeface="Arial Unicode MS" pitchFamily="34" charset="-128"/>
                <a:cs typeface="Calibri" pitchFamily="34" charset="0"/>
              </a:rPr>
              <a:t>ARTICULATION, CREDIT TRANSFER</a:t>
            </a:r>
            <a:endParaRPr lang="en-US" sz="1200" dirty="0">
              <a:latin typeface="Franklin Gothic Book" pitchFamily="34" charset="0"/>
              <a:ea typeface="Arial Unicode MS" pitchFamily="34" charset="-128"/>
              <a:cs typeface="Calibri" pitchFamily="34" charset="0"/>
            </a:endParaRPr>
          </a:p>
        </p:txBody>
      </p:sp>
      <p:sp>
        <p:nvSpPr>
          <p:cNvPr id="20" name="Text Box 19"/>
          <p:cNvSpPr txBox="1">
            <a:spLocks noChangeArrowheads="1"/>
          </p:cNvSpPr>
          <p:nvPr/>
        </p:nvSpPr>
        <p:spPr bwMode="auto">
          <a:xfrm>
            <a:off x="1185993" y="3124201"/>
            <a:ext cx="2521911" cy="1077218"/>
          </a:xfrm>
          <a:prstGeom prst="rect">
            <a:avLst/>
          </a:prstGeom>
          <a:noFill/>
          <a:ln w="9525">
            <a:noFill/>
            <a:miter lim="800000"/>
            <a:headEnd/>
            <a:tailEnd/>
          </a:ln>
          <a:effectLst/>
        </p:spPr>
        <p:txBody>
          <a:bodyPr wrap="square">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HUMAN RESOURCE PRACTICES</a:t>
            </a:r>
            <a:r>
              <a:rPr lang="en-US" sz="1200" dirty="0">
                <a:latin typeface="Franklin Gothic Book" pitchFamily="34" charset="0"/>
                <a:ea typeface="Arial Unicode MS" pitchFamily="34" charset="-128"/>
                <a:cs typeface="Arial" pitchFamily="34" charset="0"/>
              </a:rPr>
              <a:t>: </a:t>
            </a:r>
            <a:endParaRPr lang="en-US" sz="1200" dirty="0" smtClean="0">
              <a:latin typeface="Franklin Gothic Book" pitchFamily="34" charset="0"/>
              <a:ea typeface="Arial Unicode MS" pitchFamily="34" charset="-128"/>
              <a:cs typeface="Arial" pitchFamily="34" charset="0"/>
            </a:endParaRPr>
          </a:p>
          <a:p>
            <a:pPr algn="ctr"/>
            <a:r>
              <a:rPr lang="en-US" sz="1200" dirty="0" smtClean="0">
                <a:latin typeface="Franklin Gothic Book" pitchFamily="34" charset="0"/>
                <a:ea typeface="Arial Unicode MS" pitchFamily="34" charset="-128"/>
                <a:cs typeface="Calibri" pitchFamily="34" charset="0"/>
              </a:rPr>
              <a:t>RECRUITMENT, SELECTION, </a:t>
            </a:r>
            <a:r>
              <a:rPr lang="en-US" sz="1200" dirty="0">
                <a:latin typeface="Franklin Gothic Book" pitchFamily="34" charset="0"/>
                <a:ea typeface="Arial Unicode MS" pitchFamily="34" charset="-128"/>
                <a:cs typeface="Calibri" pitchFamily="34" charset="0"/>
              </a:rPr>
              <a:t>PERFORMANCE </a:t>
            </a:r>
            <a:r>
              <a:rPr lang="en-US" sz="1200" dirty="0" smtClean="0">
                <a:latin typeface="Franklin Gothic Book" pitchFamily="34" charset="0"/>
                <a:ea typeface="Arial Unicode MS" pitchFamily="34" charset="-128"/>
                <a:cs typeface="Calibri" pitchFamily="34" charset="0"/>
              </a:rPr>
              <a:t>REVIEWS, JOB DESCRIPTIONS</a:t>
            </a:r>
            <a:endParaRPr lang="en-US" sz="1200" dirty="0">
              <a:latin typeface="Franklin Gothic Book" pitchFamily="34" charset="0"/>
              <a:ea typeface="Arial Unicode MS" pitchFamily="34" charset="-128"/>
              <a:cs typeface="Calibri" pitchFamily="34" charset="0"/>
            </a:endParaRPr>
          </a:p>
        </p:txBody>
      </p:sp>
      <p:sp>
        <p:nvSpPr>
          <p:cNvPr id="21" name="Text Box 20"/>
          <p:cNvSpPr txBox="1">
            <a:spLocks noChangeArrowheads="1"/>
          </p:cNvSpPr>
          <p:nvPr/>
        </p:nvSpPr>
        <p:spPr bwMode="auto">
          <a:xfrm>
            <a:off x="2249016" y="2286023"/>
            <a:ext cx="1963739" cy="523220"/>
          </a:xfrm>
          <a:prstGeom prst="rect">
            <a:avLst/>
          </a:prstGeom>
          <a:noFill/>
          <a:ln w="9525">
            <a:noFill/>
            <a:miter lim="800000"/>
            <a:headEnd/>
            <a:tailEnd/>
          </a:ln>
          <a:effectLst/>
        </p:spPr>
        <p:txBody>
          <a:bodyPr>
            <a:spAutoFit/>
          </a:bodyPr>
          <a:lstStyle/>
          <a:p>
            <a:pPr algn="ctr"/>
            <a:r>
              <a:rPr lang="en-US" sz="1400" dirty="0">
                <a:solidFill>
                  <a:srgbClr val="652876"/>
                </a:solidFill>
                <a:latin typeface="Franklin Gothic Heavy" pitchFamily="34" charset="0"/>
                <a:ea typeface="Arial Unicode MS" pitchFamily="34" charset="-128"/>
                <a:cs typeface="Arial Unicode MS" pitchFamily="34" charset="-128"/>
              </a:rPr>
              <a:t>RESEARCH, </a:t>
            </a:r>
            <a:r>
              <a:rPr lang="en-US" sz="1400" dirty="0">
                <a:solidFill>
                  <a:srgbClr val="652876"/>
                </a:solidFill>
                <a:latin typeface="Franklin Gothic Heavy" pitchFamily="34" charset="0"/>
                <a:ea typeface="Arial Unicode MS" pitchFamily="34" charset="-128"/>
                <a:cs typeface="Calibri" pitchFamily="34" charset="0"/>
              </a:rPr>
              <a:t>KNOWLEDGE </a:t>
            </a:r>
          </a:p>
        </p:txBody>
      </p:sp>
      <p:sp>
        <p:nvSpPr>
          <p:cNvPr id="22" name="Text Box 18"/>
          <p:cNvSpPr txBox="1">
            <a:spLocks noChangeArrowheads="1"/>
          </p:cNvSpPr>
          <p:nvPr/>
        </p:nvSpPr>
        <p:spPr bwMode="auto">
          <a:xfrm>
            <a:off x="1467221" y="4437112"/>
            <a:ext cx="2744739" cy="1107996"/>
          </a:xfrm>
          <a:prstGeom prst="rect">
            <a:avLst/>
          </a:prstGeom>
          <a:noFill/>
          <a:ln w="9525">
            <a:noFill/>
            <a:miter lim="800000"/>
            <a:headEnd/>
            <a:tailEnd/>
          </a:ln>
          <a:effectLst/>
        </p:spPr>
        <p:txBody>
          <a:bodyPr wrap="square">
            <a:spAutoFit/>
          </a:bodyPr>
          <a:lstStyle/>
          <a:p>
            <a:pPr algn="ctr"/>
            <a:r>
              <a:rPr lang="en-CA" sz="1400" dirty="0" smtClean="0">
                <a:solidFill>
                  <a:srgbClr val="652876"/>
                </a:solidFill>
                <a:latin typeface="Franklin Gothic Heavy" pitchFamily="34" charset="0"/>
              </a:rPr>
              <a:t>ORGANIZATIONAL DEVELOPMENT/ CHANGE MANAGEMENT</a:t>
            </a:r>
            <a:r>
              <a:rPr lang="en-CA" sz="1200" dirty="0" smtClean="0">
                <a:latin typeface="Franklin Gothic Book" pitchFamily="34" charset="0"/>
                <a:cs typeface="Arial" pitchFamily="34" charset="0"/>
              </a:rPr>
              <a:t>: </a:t>
            </a:r>
          </a:p>
          <a:p>
            <a:pPr algn="ctr"/>
            <a:r>
              <a:rPr lang="en-US" sz="1200" dirty="0" smtClean="0">
                <a:latin typeface="Franklin Gothic Book" pitchFamily="34" charset="0"/>
                <a:ea typeface="Arial Unicode MS" pitchFamily="34" charset="-128"/>
                <a:cs typeface="Calibri" pitchFamily="34" charset="0"/>
              </a:rPr>
              <a:t>JOB DESIGN, SUCCESSION </a:t>
            </a:r>
            <a:r>
              <a:rPr lang="en-US" sz="1200" dirty="0">
                <a:latin typeface="Franklin Gothic Book" pitchFamily="34" charset="0"/>
                <a:ea typeface="Arial Unicode MS" pitchFamily="34" charset="-128"/>
                <a:cs typeface="Calibri" pitchFamily="34" charset="0"/>
              </a:rPr>
              <a:t>PLANNING, STRATEGIC PLANNING</a:t>
            </a:r>
          </a:p>
        </p:txBody>
      </p:sp>
      <p:cxnSp>
        <p:nvCxnSpPr>
          <p:cNvPr id="23" name="Straight Connector 22"/>
          <p:cNvCxnSpPr/>
          <p:nvPr/>
        </p:nvCxnSpPr>
        <p:spPr>
          <a:xfrm>
            <a:off x="5064169" y="243840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5065867" y="2457724"/>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8720000">
            <a:off x="5081933" y="2486005"/>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2880000" flipH="1">
            <a:off x="5064435" y="2447670"/>
            <a:ext cx="0" cy="2438400"/>
          </a:xfrm>
          <a:prstGeom prst="line">
            <a:avLst/>
          </a:prstGeom>
          <a:ln w="38100">
            <a:solidFill>
              <a:schemeClr val="accent4">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712096" y="3339920"/>
            <a:ext cx="684000" cy="684000"/>
          </a:xfrm>
          <a:prstGeom prst="ellipse">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Inform Practice</a:t>
            </a:r>
          </a:p>
        </p:txBody>
      </p:sp>
      <p:sp>
        <p:nvSpPr>
          <p:cNvPr id="29" name="TextBox 28"/>
          <p:cNvSpPr txBox="1"/>
          <p:nvPr/>
        </p:nvSpPr>
        <p:spPr>
          <a:xfrm>
            <a:off x="1587014" y="808248"/>
            <a:ext cx="4464496" cy="1569660"/>
          </a:xfrm>
          <a:prstGeom prst="rect">
            <a:avLst/>
          </a:prstGeom>
          <a:noFill/>
        </p:spPr>
        <p:txBody>
          <a:bodyPr wrap="square" rtlCol="0">
            <a:spAutoFit/>
          </a:bodyPr>
          <a:lstStyle/>
          <a:p>
            <a:r>
              <a:rPr lang="en-US" sz="3200" dirty="0" smtClean="0">
                <a:solidFill>
                  <a:srgbClr val="652876"/>
                </a:solidFill>
                <a:latin typeface="Franklin Gothic Demi Cond" pitchFamily="34" charset="0"/>
                <a:ea typeface="Arial Unicode MS" pitchFamily="34" charset="-128"/>
                <a:cs typeface="Arial Unicode MS" pitchFamily="34" charset="-128"/>
              </a:rPr>
              <a:t>HUMAN RESOURCE PRACTICES</a:t>
            </a:r>
            <a:r>
              <a:rPr lang="en-US" sz="3200" dirty="0" smtClean="0">
                <a:latin typeface="Franklin Gothic Demi Cond" pitchFamily="34" charset="0"/>
                <a:ea typeface="Arial Unicode MS" pitchFamily="34" charset="-128"/>
                <a:cs typeface="Arial" pitchFamily="34" charset="0"/>
              </a:rPr>
              <a:t> </a:t>
            </a:r>
          </a:p>
          <a:p>
            <a:endParaRPr lang="en-CA" sz="3200" dirty="0">
              <a:latin typeface="Franklin Gothic Demi Cond" pitchFamily="34" charset="0"/>
            </a:endParaRPr>
          </a:p>
        </p:txBody>
      </p:sp>
      <p:sp>
        <p:nvSpPr>
          <p:cNvPr id="30" name="Rectangle 29"/>
          <p:cNvSpPr/>
          <p:nvPr/>
        </p:nvSpPr>
        <p:spPr>
          <a:xfrm>
            <a:off x="6156176"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Job Descriptions</a:t>
            </a:r>
            <a:endParaRPr lang="en-CA" b="1" dirty="0">
              <a:solidFill>
                <a:schemeClr val="bg1"/>
              </a:solidFill>
              <a:latin typeface="Franklin Gothic Medium" pitchFamily="34" charset="0"/>
            </a:endParaRPr>
          </a:p>
        </p:txBody>
      </p:sp>
      <p:sp>
        <p:nvSpPr>
          <p:cNvPr id="31" name="Rectangle 30"/>
          <p:cNvSpPr/>
          <p:nvPr/>
        </p:nvSpPr>
        <p:spPr>
          <a:xfrm>
            <a:off x="1691680"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Job Advertisements</a:t>
            </a:r>
            <a:endParaRPr lang="en-CA" b="1" dirty="0">
              <a:solidFill>
                <a:schemeClr val="bg1"/>
              </a:solidFill>
              <a:latin typeface="Franklin Gothic Medium" pitchFamily="34" charset="0"/>
            </a:endParaRPr>
          </a:p>
        </p:txBody>
      </p:sp>
      <p:sp>
        <p:nvSpPr>
          <p:cNvPr id="32" name="Rectangle 31"/>
          <p:cNvSpPr/>
          <p:nvPr/>
        </p:nvSpPr>
        <p:spPr>
          <a:xfrm>
            <a:off x="3923928" y="2204864"/>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Selection / Interview Criteria</a:t>
            </a:r>
            <a:endParaRPr lang="en-CA" b="1" dirty="0">
              <a:solidFill>
                <a:schemeClr val="bg1"/>
              </a:solidFill>
              <a:latin typeface="Franklin Gothic Medium" pitchFamily="34" charset="0"/>
            </a:endParaRPr>
          </a:p>
        </p:txBody>
      </p:sp>
      <p:sp>
        <p:nvSpPr>
          <p:cNvPr id="33" name="Rectangle 32"/>
          <p:cNvSpPr/>
          <p:nvPr/>
        </p:nvSpPr>
        <p:spPr>
          <a:xfrm>
            <a:off x="1691680"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Orientation Plan</a:t>
            </a:r>
            <a:endParaRPr lang="en-CA" b="1" dirty="0">
              <a:solidFill>
                <a:schemeClr val="bg1"/>
              </a:solidFill>
              <a:latin typeface="Franklin Gothic Medium" pitchFamily="34" charset="0"/>
            </a:endParaRPr>
          </a:p>
        </p:txBody>
      </p:sp>
      <p:sp>
        <p:nvSpPr>
          <p:cNvPr id="34" name="Rectangle 33"/>
          <p:cNvSpPr/>
          <p:nvPr/>
        </p:nvSpPr>
        <p:spPr>
          <a:xfrm>
            <a:off x="3923928"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Performance Review</a:t>
            </a:r>
            <a:endParaRPr lang="en-CA" b="1" dirty="0">
              <a:solidFill>
                <a:schemeClr val="bg1"/>
              </a:solidFill>
              <a:latin typeface="Franklin Gothic Medium" pitchFamily="34" charset="0"/>
            </a:endParaRPr>
          </a:p>
        </p:txBody>
      </p:sp>
      <p:sp>
        <p:nvSpPr>
          <p:cNvPr id="35" name="Rectangle 34"/>
          <p:cNvSpPr/>
          <p:nvPr/>
        </p:nvSpPr>
        <p:spPr>
          <a:xfrm>
            <a:off x="6156176" y="3356992"/>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Individual Learning Plan</a:t>
            </a:r>
            <a:endParaRPr lang="en-CA" b="1" dirty="0">
              <a:solidFill>
                <a:schemeClr val="bg1"/>
              </a:solidFill>
              <a:latin typeface="Franklin Gothic Medium" pitchFamily="34" charset="0"/>
            </a:endParaRPr>
          </a:p>
        </p:txBody>
      </p:sp>
      <p:sp>
        <p:nvSpPr>
          <p:cNvPr id="36" name="Rectangle 35"/>
          <p:cNvSpPr/>
          <p:nvPr/>
        </p:nvSpPr>
        <p:spPr>
          <a:xfrm>
            <a:off x="1691680"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Career Path, Work Transition</a:t>
            </a:r>
            <a:endParaRPr lang="en-CA" b="1" dirty="0">
              <a:solidFill>
                <a:schemeClr val="bg1"/>
              </a:solidFill>
              <a:latin typeface="Franklin Gothic Medium" pitchFamily="34" charset="0"/>
            </a:endParaRPr>
          </a:p>
        </p:txBody>
      </p:sp>
      <p:sp>
        <p:nvSpPr>
          <p:cNvPr id="37" name="Rectangle 36"/>
          <p:cNvSpPr/>
          <p:nvPr/>
        </p:nvSpPr>
        <p:spPr>
          <a:xfrm>
            <a:off x="3923928"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Succession Planning</a:t>
            </a:r>
            <a:endParaRPr lang="en-CA" b="1" dirty="0">
              <a:solidFill>
                <a:schemeClr val="bg1"/>
              </a:solidFill>
              <a:latin typeface="Franklin Gothic Medium" pitchFamily="34" charset="0"/>
            </a:endParaRPr>
          </a:p>
        </p:txBody>
      </p:sp>
      <p:sp>
        <p:nvSpPr>
          <p:cNvPr id="38" name="Rectangle 37"/>
          <p:cNvSpPr/>
          <p:nvPr/>
        </p:nvSpPr>
        <p:spPr>
          <a:xfrm>
            <a:off x="6156176" y="4509120"/>
            <a:ext cx="1944216" cy="864096"/>
          </a:xfrm>
          <a:prstGeom prst="rect">
            <a:avLst/>
          </a:prstGeom>
          <a:solidFill>
            <a:schemeClr val="accent5">
              <a:lumMod val="75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bg1"/>
                </a:solidFill>
                <a:latin typeface="Franklin Gothic Medium" pitchFamily="34" charset="0"/>
              </a:rPr>
              <a:t>Rewards/ Recognition Programs</a:t>
            </a:r>
            <a:endParaRPr lang="en-CA" b="1" dirty="0">
              <a:solidFill>
                <a:schemeClr val="bg1"/>
              </a:solidFill>
              <a:latin typeface="Franklin Gothic Medium"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 -0.27292 " pathEditMode="relative" ptsTypes="AA">
                                      <p:cBhvr>
                                        <p:cTn id="6" dur="2000" fill="hold"/>
                                        <p:tgtEl>
                                          <p:spTgt spid="20"/>
                                        </p:tgtEl>
                                        <p:attrNameLst>
                                          <p:attrName>ppt_x</p:attrName>
                                          <p:attrName>ppt_y</p:attrName>
                                        </p:attrNameLst>
                                      </p:cBhvr>
                                    </p:animMotion>
                                  </p:childTnLst>
                                </p:cTn>
                              </p:par>
                              <p:par>
                                <p:cTn id="7" presetID="10" presetClass="exit" presetSubtype="0" fill="hold" grpId="1" nodeType="withEffect">
                                  <p:stCondLst>
                                    <p:cond delay="0"/>
                                  </p:stCondLst>
                                  <p:childTnLst>
                                    <p:animEffect transition="out" filter="fade">
                                      <p:cBhvr>
                                        <p:cTn id="8" dur="3000"/>
                                        <p:tgtEl>
                                          <p:spTgt spid="20"/>
                                        </p:tgtEl>
                                      </p:cBhvr>
                                    </p:animEffect>
                                    <p:set>
                                      <p:cBhvr>
                                        <p:cTn id="9" dur="1" fill="hold">
                                          <p:stCondLst>
                                            <p:cond delay="2999"/>
                                          </p:stCondLst>
                                        </p:cTn>
                                        <p:tgtEl>
                                          <p:spTgt spid="20"/>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3000"/>
                                        <p:tgtEl>
                                          <p:spTgt spid="21"/>
                                        </p:tgtEl>
                                      </p:cBhvr>
                                    </p:animEffect>
                                    <p:set>
                                      <p:cBhvr>
                                        <p:cTn id="12" dur="1" fill="hold">
                                          <p:stCondLst>
                                            <p:cond delay="2999"/>
                                          </p:stCondLst>
                                        </p:cTn>
                                        <p:tgtEl>
                                          <p:spTgt spid="2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3000"/>
                                        <p:tgtEl>
                                          <p:spTgt spid="15"/>
                                        </p:tgtEl>
                                      </p:cBhvr>
                                    </p:animEffect>
                                    <p:set>
                                      <p:cBhvr>
                                        <p:cTn id="15" dur="1" fill="hold">
                                          <p:stCondLst>
                                            <p:cond delay="2999"/>
                                          </p:stCondLst>
                                        </p:cTn>
                                        <p:tgtEl>
                                          <p:spTgt spid="1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3000"/>
                                        <p:tgtEl>
                                          <p:spTgt spid="16"/>
                                        </p:tgtEl>
                                      </p:cBhvr>
                                    </p:animEffect>
                                    <p:set>
                                      <p:cBhvr>
                                        <p:cTn id="18" dur="1" fill="hold">
                                          <p:stCondLst>
                                            <p:cond delay="2999"/>
                                          </p:stCondLst>
                                        </p:cTn>
                                        <p:tgtEl>
                                          <p:spTgt spid="1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3000"/>
                                        <p:tgtEl>
                                          <p:spTgt spid="17"/>
                                        </p:tgtEl>
                                      </p:cBhvr>
                                    </p:animEffect>
                                    <p:set>
                                      <p:cBhvr>
                                        <p:cTn id="21" dur="1" fill="hold">
                                          <p:stCondLst>
                                            <p:cond delay="2999"/>
                                          </p:stCondLst>
                                        </p:cTn>
                                        <p:tgtEl>
                                          <p:spTgt spid="1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3000"/>
                                        <p:tgtEl>
                                          <p:spTgt spid="18"/>
                                        </p:tgtEl>
                                      </p:cBhvr>
                                    </p:animEffect>
                                    <p:set>
                                      <p:cBhvr>
                                        <p:cTn id="24" dur="1" fill="hold">
                                          <p:stCondLst>
                                            <p:cond delay="2999"/>
                                          </p:stCondLst>
                                        </p:cTn>
                                        <p:tgtEl>
                                          <p:spTgt spid="18"/>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3000"/>
                                        <p:tgtEl>
                                          <p:spTgt spid="19"/>
                                        </p:tgtEl>
                                      </p:cBhvr>
                                    </p:animEffect>
                                    <p:set>
                                      <p:cBhvr>
                                        <p:cTn id="27" dur="1" fill="hold">
                                          <p:stCondLst>
                                            <p:cond delay="2999"/>
                                          </p:stCondLst>
                                        </p:cTn>
                                        <p:tgtEl>
                                          <p:spTgt spid="1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3000"/>
                                        <p:tgtEl>
                                          <p:spTgt spid="22"/>
                                        </p:tgtEl>
                                      </p:cBhvr>
                                    </p:animEffect>
                                    <p:set>
                                      <p:cBhvr>
                                        <p:cTn id="30" dur="1" fill="hold">
                                          <p:stCondLst>
                                            <p:cond delay="2999"/>
                                          </p:stCondLst>
                                        </p:cTn>
                                        <p:tgtEl>
                                          <p:spTgt spid="2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3000"/>
                                        <p:tgtEl>
                                          <p:spTgt spid="27"/>
                                        </p:tgtEl>
                                      </p:cBhvr>
                                    </p:animEffect>
                                    <p:set>
                                      <p:cBhvr>
                                        <p:cTn id="33" dur="1" fill="hold">
                                          <p:stCondLst>
                                            <p:cond delay="2999"/>
                                          </p:stCondLst>
                                        </p:cTn>
                                        <p:tgtEl>
                                          <p:spTgt spid="2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3000"/>
                                        <p:tgtEl>
                                          <p:spTgt spid="23"/>
                                        </p:tgtEl>
                                      </p:cBhvr>
                                    </p:animEffect>
                                    <p:set>
                                      <p:cBhvr>
                                        <p:cTn id="36" dur="1" fill="hold">
                                          <p:stCondLst>
                                            <p:cond delay="2999"/>
                                          </p:stCondLst>
                                        </p:cTn>
                                        <p:tgtEl>
                                          <p:spTgt spid="2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3000"/>
                                        <p:tgtEl>
                                          <p:spTgt spid="25"/>
                                        </p:tgtEl>
                                      </p:cBhvr>
                                    </p:animEffect>
                                    <p:set>
                                      <p:cBhvr>
                                        <p:cTn id="39" dur="1" fill="hold">
                                          <p:stCondLst>
                                            <p:cond delay="2999"/>
                                          </p:stCondLst>
                                        </p:cTn>
                                        <p:tgtEl>
                                          <p:spTgt spid="2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3000"/>
                                        <p:tgtEl>
                                          <p:spTgt spid="26"/>
                                        </p:tgtEl>
                                      </p:cBhvr>
                                    </p:animEffect>
                                    <p:set>
                                      <p:cBhvr>
                                        <p:cTn id="42" dur="1" fill="hold">
                                          <p:stCondLst>
                                            <p:cond delay="2999"/>
                                          </p:stCondLst>
                                        </p:cTn>
                                        <p:tgtEl>
                                          <p:spTgt spid="2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3000"/>
                                        <p:tgtEl>
                                          <p:spTgt spid="24"/>
                                        </p:tgtEl>
                                      </p:cBhvr>
                                    </p:animEffect>
                                    <p:set>
                                      <p:cBhvr>
                                        <p:cTn id="45" dur="1" fill="hold">
                                          <p:stCondLst>
                                            <p:cond delay="2999"/>
                                          </p:stCondLst>
                                        </p:cTn>
                                        <p:tgtEl>
                                          <p:spTgt spid="24"/>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3000"/>
                                        <p:tgtEl>
                                          <p:spTgt spid="13"/>
                                        </p:tgtEl>
                                      </p:cBhvr>
                                    </p:animEffect>
                                    <p:set>
                                      <p:cBhvr>
                                        <p:cTn id="48" dur="1" fill="hold">
                                          <p:stCondLst>
                                            <p:cond delay="2999"/>
                                          </p:stCondLst>
                                        </p:cTn>
                                        <p:tgtEl>
                                          <p:spTgt spid="13"/>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3000"/>
                                        <p:tgtEl>
                                          <p:spTgt spid="14"/>
                                        </p:tgtEl>
                                      </p:cBhvr>
                                    </p:animEffect>
                                    <p:set>
                                      <p:cBhvr>
                                        <p:cTn id="51" dur="1" fill="hold">
                                          <p:stCondLst>
                                            <p:cond delay="2999"/>
                                          </p:stCondLst>
                                        </p:cTn>
                                        <p:tgtEl>
                                          <p:spTgt spid="14"/>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3000"/>
                                        <p:tgtEl>
                                          <p:spTgt spid="10"/>
                                        </p:tgtEl>
                                      </p:cBhvr>
                                    </p:animEffect>
                                    <p:set>
                                      <p:cBhvr>
                                        <p:cTn id="54" dur="1" fill="hold">
                                          <p:stCondLst>
                                            <p:cond delay="2999"/>
                                          </p:stCondLst>
                                        </p:cTn>
                                        <p:tgtEl>
                                          <p:spTgt spid="10"/>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3000"/>
                                        <p:tgtEl>
                                          <p:spTgt spid="7"/>
                                        </p:tgtEl>
                                      </p:cBhvr>
                                    </p:animEffect>
                                    <p:set>
                                      <p:cBhvr>
                                        <p:cTn id="57" dur="1" fill="hold">
                                          <p:stCondLst>
                                            <p:cond delay="2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3000"/>
                                        <p:tgtEl>
                                          <p:spTgt spid="11"/>
                                        </p:tgtEl>
                                      </p:cBhvr>
                                    </p:animEffect>
                                    <p:set>
                                      <p:cBhvr>
                                        <p:cTn id="60" dur="1" fill="hold">
                                          <p:stCondLst>
                                            <p:cond delay="2999"/>
                                          </p:stCondLst>
                                        </p:cTn>
                                        <p:tgtEl>
                                          <p:spTgt spid="11"/>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3000"/>
                                        <p:tgtEl>
                                          <p:spTgt spid="9"/>
                                        </p:tgtEl>
                                      </p:cBhvr>
                                    </p:animEffect>
                                    <p:set>
                                      <p:cBhvr>
                                        <p:cTn id="63" dur="1" fill="hold">
                                          <p:stCondLst>
                                            <p:cond delay="2999"/>
                                          </p:stCondLst>
                                        </p:cTn>
                                        <p:tgtEl>
                                          <p:spTgt spid="9"/>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3000"/>
                                        <p:tgtEl>
                                          <p:spTgt spid="12"/>
                                        </p:tgtEl>
                                      </p:cBhvr>
                                    </p:animEffect>
                                    <p:set>
                                      <p:cBhvr>
                                        <p:cTn id="66" dur="1" fill="hold">
                                          <p:stCondLst>
                                            <p:cond delay="2999"/>
                                          </p:stCondLst>
                                        </p:cTn>
                                        <p:tgtEl>
                                          <p:spTgt spid="12"/>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3000"/>
                                        <p:tgtEl>
                                          <p:spTgt spid="6"/>
                                        </p:tgtEl>
                                      </p:cBhvr>
                                    </p:animEffect>
                                    <p:set>
                                      <p:cBhvr>
                                        <p:cTn id="69" dur="1" fill="hold">
                                          <p:stCondLst>
                                            <p:cond delay="2999"/>
                                          </p:stCondLst>
                                        </p:cTn>
                                        <p:tgtEl>
                                          <p:spTgt spid="6"/>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3000"/>
                                        <p:tgtEl>
                                          <p:spTgt spid="8"/>
                                        </p:tgtEl>
                                      </p:cBhvr>
                                    </p:animEffect>
                                    <p:set>
                                      <p:cBhvr>
                                        <p:cTn id="72" dur="1" fill="hold">
                                          <p:stCondLst>
                                            <p:cond delay="2999"/>
                                          </p:stCondLst>
                                        </p:cTn>
                                        <p:tgtEl>
                                          <p:spTgt spid="8"/>
                                        </p:tgtEl>
                                        <p:attrNameLst>
                                          <p:attrName>style.visibility</p:attrName>
                                        </p:attrNameLst>
                                      </p:cBhvr>
                                      <p:to>
                                        <p:strVal val="hidden"/>
                                      </p:to>
                                    </p:set>
                                  </p:childTnLst>
                                </p:cTn>
                              </p:par>
                              <p:par>
                                <p:cTn id="73" presetID="42"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55" presetClass="entr" presetSubtype="0" fill="hold" grpId="0" nodeType="after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1000" fill="hold"/>
                                        <p:tgtEl>
                                          <p:spTgt spid="31"/>
                                        </p:tgtEl>
                                        <p:attrNameLst>
                                          <p:attrName>ppt_w</p:attrName>
                                        </p:attrNameLst>
                                      </p:cBhvr>
                                      <p:tavLst>
                                        <p:tav tm="0">
                                          <p:val>
                                            <p:strVal val="#ppt_w*0.70"/>
                                          </p:val>
                                        </p:tav>
                                        <p:tav tm="100000">
                                          <p:val>
                                            <p:strVal val="#ppt_w"/>
                                          </p:val>
                                        </p:tav>
                                      </p:tavLst>
                                    </p:anim>
                                    <p:anim calcmode="lin" valueType="num">
                                      <p:cBhvr>
                                        <p:cTn id="82" dur="1000" fill="hold"/>
                                        <p:tgtEl>
                                          <p:spTgt spid="31"/>
                                        </p:tgtEl>
                                        <p:attrNameLst>
                                          <p:attrName>ppt_h</p:attrName>
                                        </p:attrNameLst>
                                      </p:cBhvr>
                                      <p:tavLst>
                                        <p:tav tm="0">
                                          <p:val>
                                            <p:strVal val="#ppt_h"/>
                                          </p:val>
                                        </p:tav>
                                        <p:tav tm="100000">
                                          <p:val>
                                            <p:strVal val="#ppt_h"/>
                                          </p:val>
                                        </p:tav>
                                      </p:tavLst>
                                    </p:anim>
                                    <p:animEffect transition="in" filter="fade">
                                      <p:cBhvr>
                                        <p:cTn id="83" dur="1000"/>
                                        <p:tgtEl>
                                          <p:spTgt spid="31"/>
                                        </p:tgtEl>
                                      </p:cBhvr>
                                    </p:animEffect>
                                  </p:childTnLst>
                                </p:cTn>
                              </p:par>
                              <p:par>
                                <p:cTn id="84" presetID="55"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p:cTn id="86" dur="1000" fill="hold"/>
                                        <p:tgtEl>
                                          <p:spTgt spid="33"/>
                                        </p:tgtEl>
                                        <p:attrNameLst>
                                          <p:attrName>ppt_w</p:attrName>
                                        </p:attrNameLst>
                                      </p:cBhvr>
                                      <p:tavLst>
                                        <p:tav tm="0">
                                          <p:val>
                                            <p:strVal val="#ppt_w*0.70"/>
                                          </p:val>
                                        </p:tav>
                                        <p:tav tm="100000">
                                          <p:val>
                                            <p:strVal val="#ppt_w"/>
                                          </p:val>
                                        </p:tav>
                                      </p:tavLst>
                                    </p:anim>
                                    <p:anim calcmode="lin" valueType="num">
                                      <p:cBhvr>
                                        <p:cTn id="87" dur="1000" fill="hold"/>
                                        <p:tgtEl>
                                          <p:spTgt spid="33"/>
                                        </p:tgtEl>
                                        <p:attrNameLst>
                                          <p:attrName>ppt_h</p:attrName>
                                        </p:attrNameLst>
                                      </p:cBhvr>
                                      <p:tavLst>
                                        <p:tav tm="0">
                                          <p:val>
                                            <p:strVal val="#ppt_h"/>
                                          </p:val>
                                        </p:tav>
                                        <p:tav tm="100000">
                                          <p:val>
                                            <p:strVal val="#ppt_h"/>
                                          </p:val>
                                        </p:tav>
                                      </p:tavLst>
                                    </p:anim>
                                    <p:animEffect transition="in" filter="fade">
                                      <p:cBhvr>
                                        <p:cTn id="88" dur="1000"/>
                                        <p:tgtEl>
                                          <p:spTgt spid="33"/>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ppt_w</p:attrName>
                                        </p:attrNameLst>
                                      </p:cBhvr>
                                      <p:tavLst>
                                        <p:tav tm="0">
                                          <p:val>
                                            <p:strVal val="#ppt_w*0.70"/>
                                          </p:val>
                                        </p:tav>
                                        <p:tav tm="100000">
                                          <p:val>
                                            <p:strVal val="#ppt_w"/>
                                          </p:val>
                                        </p:tav>
                                      </p:tavLst>
                                    </p:anim>
                                    <p:anim calcmode="lin" valueType="num">
                                      <p:cBhvr>
                                        <p:cTn id="92" dur="1000" fill="hold"/>
                                        <p:tgtEl>
                                          <p:spTgt spid="36"/>
                                        </p:tgtEl>
                                        <p:attrNameLst>
                                          <p:attrName>ppt_h</p:attrName>
                                        </p:attrNameLst>
                                      </p:cBhvr>
                                      <p:tavLst>
                                        <p:tav tm="0">
                                          <p:val>
                                            <p:strVal val="#ppt_h"/>
                                          </p:val>
                                        </p:tav>
                                        <p:tav tm="100000">
                                          <p:val>
                                            <p:strVal val="#ppt_h"/>
                                          </p:val>
                                        </p:tav>
                                      </p:tavLst>
                                    </p:anim>
                                    <p:animEffect transition="in" filter="fade">
                                      <p:cBhvr>
                                        <p:cTn id="93" dur="1000"/>
                                        <p:tgtEl>
                                          <p:spTgt spid="36"/>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p:cTn id="96" dur="1000" fill="hold"/>
                                        <p:tgtEl>
                                          <p:spTgt spid="37"/>
                                        </p:tgtEl>
                                        <p:attrNameLst>
                                          <p:attrName>ppt_w</p:attrName>
                                        </p:attrNameLst>
                                      </p:cBhvr>
                                      <p:tavLst>
                                        <p:tav tm="0">
                                          <p:val>
                                            <p:strVal val="#ppt_w*0.70"/>
                                          </p:val>
                                        </p:tav>
                                        <p:tav tm="100000">
                                          <p:val>
                                            <p:strVal val="#ppt_w"/>
                                          </p:val>
                                        </p:tav>
                                      </p:tavLst>
                                    </p:anim>
                                    <p:anim calcmode="lin" valueType="num">
                                      <p:cBhvr>
                                        <p:cTn id="97" dur="1000" fill="hold"/>
                                        <p:tgtEl>
                                          <p:spTgt spid="37"/>
                                        </p:tgtEl>
                                        <p:attrNameLst>
                                          <p:attrName>ppt_h</p:attrName>
                                        </p:attrNameLst>
                                      </p:cBhvr>
                                      <p:tavLst>
                                        <p:tav tm="0">
                                          <p:val>
                                            <p:strVal val="#ppt_h"/>
                                          </p:val>
                                        </p:tav>
                                        <p:tav tm="100000">
                                          <p:val>
                                            <p:strVal val="#ppt_h"/>
                                          </p:val>
                                        </p:tav>
                                      </p:tavLst>
                                    </p:anim>
                                    <p:animEffect transition="in" filter="fade">
                                      <p:cBhvr>
                                        <p:cTn id="98" dur="1000"/>
                                        <p:tgtEl>
                                          <p:spTgt spid="37"/>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1000" fill="hold"/>
                                        <p:tgtEl>
                                          <p:spTgt spid="34"/>
                                        </p:tgtEl>
                                        <p:attrNameLst>
                                          <p:attrName>ppt_w</p:attrName>
                                        </p:attrNameLst>
                                      </p:cBhvr>
                                      <p:tavLst>
                                        <p:tav tm="0">
                                          <p:val>
                                            <p:strVal val="#ppt_w*0.70"/>
                                          </p:val>
                                        </p:tav>
                                        <p:tav tm="100000">
                                          <p:val>
                                            <p:strVal val="#ppt_w"/>
                                          </p:val>
                                        </p:tav>
                                      </p:tavLst>
                                    </p:anim>
                                    <p:anim calcmode="lin" valueType="num">
                                      <p:cBhvr>
                                        <p:cTn id="102" dur="1000" fill="hold"/>
                                        <p:tgtEl>
                                          <p:spTgt spid="34"/>
                                        </p:tgtEl>
                                        <p:attrNameLst>
                                          <p:attrName>ppt_h</p:attrName>
                                        </p:attrNameLst>
                                      </p:cBhvr>
                                      <p:tavLst>
                                        <p:tav tm="0">
                                          <p:val>
                                            <p:strVal val="#ppt_h"/>
                                          </p:val>
                                        </p:tav>
                                        <p:tav tm="100000">
                                          <p:val>
                                            <p:strVal val="#ppt_h"/>
                                          </p:val>
                                        </p:tav>
                                      </p:tavLst>
                                    </p:anim>
                                    <p:animEffect transition="in" filter="fade">
                                      <p:cBhvr>
                                        <p:cTn id="103" dur="1000"/>
                                        <p:tgtEl>
                                          <p:spTgt spid="34"/>
                                        </p:tgtEl>
                                      </p:cBhvr>
                                    </p:animEffect>
                                  </p:childTnLst>
                                </p:cTn>
                              </p:par>
                              <p:par>
                                <p:cTn id="104" presetID="55" presetClass="entr" presetSubtype="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1000" fill="hold"/>
                                        <p:tgtEl>
                                          <p:spTgt spid="32"/>
                                        </p:tgtEl>
                                        <p:attrNameLst>
                                          <p:attrName>ppt_w</p:attrName>
                                        </p:attrNameLst>
                                      </p:cBhvr>
                                      <p:tavLst>
                                        <p:tav tm="0">
                                          <p:val>
                                            <p:strVal val="#ppt_w*0.70"/>
                                          </p:val>
                                        </p:tav>
                                        <p:tav tm="100000">
                                          <p:val>
                                            <p:strVal val="#ppt_w"/>
                                          </p:val>
                                        </p:tav>
                                      </p:tavLst>
                                    </p:anim>
                                    <p:anim calcmode="lin" valueType="num">
                                      <p:cBhvr>
                                        <p:cTn id="107" dur="1000" fill="hold"/>
                                        <p:tgtEl>
                                          <p:spTgt spid="32"/>
                                        </p:tgtEl>
                                        <p:attrNameLst>
                                          <p:attrName>ppt_h</p:attrName>
                                        </p:attrNameLst>
                                      </p:cBhvr>
                                      <p:tavLst>
                                        <p:tav tm="0">
                                          <p:val>
                                            <p:strVal val="#ppt_h"/>
                                          </p:val>
                                        </p:tav>
                                        <p:tav tm="100000">
                                          <p:val>
                                            <p:strVal val="#ppt_h"/>
                                          </p:val>
                                        </p:tav>
                                      </p:tavLst>
                                    </p:anim>
                                    <p:animEffect transition="in" filter="fade">
                                      <p:cBhvr>
                                        <p:cTn id="108" dur="1000"/>
                                        <p:tgtEl>
                                          <p:spTgt spid="32"/>
                                        </p:tgtEl>
                                      </p:cBhvr>
                                    </p:animEffect>
                                  </p:childTnLst>
                                </p:cTn>
                              </p:par>
                              <p:par>
                                <p:cTn id="109" presetID="55" presetClass="entr" presetSubtype="0" fill="hold" grpId="0" nodeType="withEffect">
                                  <p:stCondLst>
                                    <p:cond delay="0"/>
                                  </p:stCondLst>
                                  <p:childTnLst>
                                    <p:set>
                                      <p:cBhvr>
                                        <p:cTn id="110" dur="1" fill="hold">
                                          <p:stCondLst>
                                            <p:cond delay="0"/>
                                          </p:stCondLst>
                                        </p:cTn>
                                        <p:tgtEl>
                                          <p:spTgt spid="30"/>
                                        </p:tgtEl>
                                        <p:attrNameLst>
                                          <p:attrName>style.visibility</p:attrName>
                                        </p:attrNameLst>
                                      </p:cBhvr>
                                      <p:to>
                                        <p:strVal val="visible"/>
                                      </p:to>
                                    </p:set>
                                    <p:anim calcmode="lin" valueType="num">
                                      <p:cBhvr>
                                        <p:cTn id="111" dur="1000" fill="hold"/>
                                        <p:tgtEl>
                                          <p:spTgt spid="30"/>
                                        </p:tgtEl>
                                        <p:attrNameLst>
                                          <p:attrName>ppt_w</p:attrName>
                                        </p:attrNameLst>
                                      </p:cBhvr>
                                      <p:tavLst>
                                        <p:tav tm="0">
                                          <p:val>
                                            <p:strVal val="#ppt_w*0.70"/>
                                          </p:val>
                                        </p:tav>
                                        <p:tav tm="100000">
                                          <p:val>
                                            <p:strVal val="#ppt_w"/>
                                          </p:val>
                                        </p:tav>
                                      </p:tavLst>
                                    </p:anim>
                                    <p:anim calcmode="lin" valueType="num">
                                      <p:cBhvr>
                                        <p:cTn id="112" dur="1000" fill="hold"/>
                                        <p:tgtEl>
                                          <p:spTgt spid="30"/>
                                        </p:tgtEl>
                                        <p:attrNameLst>
                                          <p:attrName>ppt_h</p:attrName>
                                        </p:attrNameLst>
                                      </p:cBhvr>
                                      <p:tavLst>
                                        <p:tav tm="0">
                                          <p:val>
                                            <p:strVal val="#ppt_h"/>
                                          </p:val>
                                        </p:tav>
                                        <p:tav tm="100000">
                                          <p:val>
                                            <p:strVal val="#ppt_h"/>
                                          </p:val>
                                        </p:tav>
                                      </p:tavLst>
                                    </p:anim>
                                    <p:animEffect transition="in" filter="fade">
                                      <p:cBhvr>
                                        <p:cTn id="113" dur="1000"/>
                                        <p:tgtEl>
                                          <p:spTgt spid="30"/>
                                        </p:tgtEl>
                                      </p:cBhvr>
                                    </p:animEffect>
                                  </p:childTnLst>
                                </p:cTn>
                              </p:par>
                              <p:par>
                                <p:cTn id="114" presetID="55"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1000" fill="hold"/>
                                        <p:tgtEl>
                                          <p:spTgt spid="35"/>
                                        </p:tgtEl>
                                        <p:attrNameLst>
                                          <p:attrName>ppt_w</p:attrName>
                                        </p:attrNameLst>
                                      </p:cBhvr>
                                      <p:tavLst>
                                        <p:tav tm="0">
                                          <p:val>
                                            <p:strVal val="#ppt_w*0.70"/>
                                          </p:val>
                                        </p:tav>
                                        <p:tav tm="100000">
                                          <p:val>
                                            <p:strVal val="#ppt_w"/>
                                          </p:val>
                                        </p:tav>
                                      </p:tavLst>
                                    </p:anim>
                                    <p:anim calcmode="lin" valueType="num">
                                      <p:cBhvr>
                                        <p:cTn id="117" dur="1000" fill="hold"/>
                                        <p:tgtEl>
                                          <p:spTgt spid="35"/>
                                        </p:tgtEl>
                                        <p:attrNameLst>
                                          <p:attrName>ppt_h</p:attrName>
                                        </p:attrNameLst>
                                      </p:cBhvr>
                                      <p:tavLst>
                                        <p:tav tm="0">
                                          <p:val>
                                            <p:strVal val="#ppt_h"/>
                                          </p:val>
                                        </p:tav>
                                        <p:tav tm="100000">
                                          <p:val>
                                            <p:strVal val="#ppt_h"/>
                                          </p:val>
                                        </p:tav>
                                      </p:tavLst>
                                    </p:anim>
                                    <p:animEffect transition="in" filter="fade">
                                      <p:cBhvr>
                                        <p:cTn id="118" dur="1000"/>
                                        <p:tgtEl>
                                          <p:spTgt spid="35"/>
                                        </p:tgtEl>
                                      </p:cBhvr>
                                    </p:animEffect>
                                  </p:childTnLst>
                                </p:cTn>
                              </p:par>
                              <p:par>
                                <p:cTn id="119" presetID="55" presetClass="entr" presetSubtype="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p:cTn id="121" dur="1000" fill="hold"/>
                                        <p:tgtEl>
                                          <p:spTgt spid="38"/>
                                        </p:tgtEl>
                                        <p:attrNameLst>
                                          <p:attrName>ppt_w</p:attrName>
                                        </p:attrNameLst>
                                      </p:cBhvr>
                                      <p:tavLst>
                                        <p:tav tm="0">
                                          <p:val>
                                            <p:strVal val="#ppt_w*0.70"/>
                                          </p:val>
                                        </p:tav>
                                        <p:tav tm="100000">
                                          <p:val>
                                            <p:strVal val="#ppt_w"/>
                                          </p:val>
                                        </p:tav>
                                      </p:tavLst>
                                    </p:anim>
                                    <p:anim calcmode="lin" valueType="num">
                                      <p:cBhvr>
                                        <p:cTn id="122" dur="1000" fill="hold"/>
                                        <p:tgtEl>
                                          <p:spTgt spid="38"/>
                                        </p:tgtEl>
                                        <p:attrNameLst>
                                          <p:attrName>ppt_h</p:attrName>
                                        </p:attrNameLst>
                                      </p:cBhvr>
                                      <p:tavLst>
                                        <p:tav tm="0">
                                          <p:val>
                                            <p:strVal val="#ppt_h"/>
                                          </p:val>
                                        </p:tav>
                                        <p:tav tm="100000">
                                          <p:val>
                                            <p:strVal val="#ppt_h"/>
                                          </p:val>
                                        </p:tav>
                                      </p:tavLst>
                                    </p:anim>
                                    <p:animEffect transition="in" filter="fade">
                                      <p:cBhvr>
                                        <p:cTn id="12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p:bldP spid="20" grpId="1"/>
      <p:bldP spid="21" grpId="0"/>
      <p:bldP spid="22" grpId="0"/>
      <p:bldP spid="27" grpId="0" animBg="1"/>
      <p:bldP spid="29" grpId="0"/>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Rectangle 30"/>
          <p:cNvSpPr/>
          <p:nvPr/>
        </p:nvSpPr>
        <p:spPr>
          <a:xfrm>
            <a:off x="1691680" y="2780928"/>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Develop progressive curriculum </a:t>
            </a:r>
            <a:r>
              <a:rPr lang="en-CA" sz="1600" dirty="0" smtClean="0">
                <a:solidFill>
                  <a:schemeClr val="tx1"/>
                </a:solidFill>
                <a:latin typeface="Franklin Gothic Medium" pitchFamily="34" charset="0"/>
              </a:rPr>
              <a:t>that reflects level of workplace responsibility</a:t>
            </a:r>
            <a:endParaRPr lang="en-CA" sz="1600" dirty="0">
              <a:solidFill>
                <a:schemeClr val="tx1"/>
              </a:solidFill>
              <a:latin typeface="Franklin Gothic Medium" pitchFamily="34" charset="0"/>
            </a:endParaRPr>
          </a:p>
        </p:txBody>
      </p:sp>
      <p:sp>
        <p:nvSpPr>
          <p:cNvPr id="32" name="Rectangle 31"/>
          <p:cNvSpPr/>
          <p:nvPr/>
        </p:nvSpPr>
        <p:spPr>
          <a:xfrm>
            <a:off x="5076056" y="2780928"/>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Identify</a:t>
            </a:r>
            <a:r>
              <a:rPr lang="en-CA" sz="1600" dirty="0" smtClean="0">
                <a:solidFill>
                  <a:schemeClr val="tx1"/>
                </a:solidFill>
                <a:latin typeface="Franklin Gothic Medium" pitchFamily="34" charset="0"/>
              </a:rPr>
              <a:t> relevant and current </a:t>
            </a:r>
            <a:r>
              <a:rPr lang="en-CA" b="1" dirty="0" smtClean="0">
                <a:solidFill>
                  <a:schemeClr val="tx1"/>
                </a:solidFill>
                <a:latin typeface="Franklin Gothic Medium" pitchFamily="34" charset="0"/>
              </a:rPr>
              <a:t>content areas </a:t>
            </a:r>
            <a:r>
              <a:rPr lang="en-CA" sz="1600" dirty="0" smtClean="0">
                <a:solidFill>
                  <a:schemeClr val="tx1"/>
                </a:solidFill>
                <a:latin typeface="Franklin Gothic Medium" pitchFamily="34" charset="0"/>
              </a:rPr>
              <a:t>for programs and courses</a:t>
            </a:r>
            <a:endParaRPr lang="en-CA" sz="1600" dirty="0">
              <a:solidFill>
                <a:schemeClr val="tx1"/>
              </a:solidFill>
              <a:latin typeface="Franklin Gothic Medium" pitchFamily="34" charset="0"/>
            </a:endParaRPr>
          </a:p>
        </p:txBody>
      </p:sp>
      <p:sp>
        <p:nvSpPr>
          <p:cNvPr id="33" name="Rectangle 32"/>
          <p:cNvSpPr/>
          <p:nvPr/>
        </p:nvSpPr>
        <p:spPr>
          <a:xfrm>
            <a:off x="1691680" y="4005064"/>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Develop learning and assessment activities </a:t>
            </a:r>
            <a:r>
              <a:rPr lang="en-CA" sz="1600" dirty="0" smtClean="0">
                <a:solidFill>
                  <a:schemeClr val="tx1"/>
                </a:solidFill>
                <a:latin typeface="Franklin Gothic Medium" pitchFamily="34" charset="0"/>
              </a:rPr>
              <a:t>that reflect the level of competency expected in the workplace</a:t>
            </a:r>
            <a:endParaRPr lang="en-CA" sz="1600" dirty="0">
              <a:solidFill>
                <a:schemeClr val="tx1"/>
              </a:solidFill>
              <a:latin typeface="Franklin Gothic Medium" pitchFamily="34" charset="0"/>
            </a:endParaRPr>
          </a:p>
        </p:txBody>
      </p:sp>
      <p:sp>
        <p:nvSpPr>
          <p:cNvPr id="34" name="Rectangle 33"/>
          <p:cNvSpPr/>
          <p:nvPr/>
        </p:nvSpPr>
        <p:spPr>
          <a:xfrm>
            <a:off x="5076056" y="4005064"/>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Compare</a:t>
            </a:r>
            <a:r>
              <a:rPr lang="en-CA" sz="1600" dirty="0" smtClean="0">
                <a:solidFill>
                  <a:schemeClr val="tx1"/>
                </a:solidFill>
                <a:latin typeface="Franklin Gothic Medium" pitchFamily="34" charset="0"/>
              </a:rPr>
              <a:t> existing </a:t>
            </a:r>
            <a:r>
              <a:rPr lang="en-CA" b="1" dirty="0" smtClean="0">
                <a:solidFill>
                  <a:schemeClr val="tx1"/>
                </a:solidFill>
                <a:latin typeface="Franklin Gothic Medium" pitchFamily="34" charset="0"/>
              </a:rPr>
              <a:t>programs</a:t>
            </a:r>
            <a:r>
              <a:rPr lang="en-CA" sz="1600" dirty="0" smtClean="0">
                <a:solidFill>
                  <a:schemeClr val="tx1"/>
                </a:solidFill>
                <a:latin typeface="Franklin Gothic Medium" pitchFamily="34" charset="0"/>
              </a:rPr>
              <a:t> and courses to standards</a:t>
            </a:r>
            <a:endParaRPr lang="en-CA" sz="1600" dirty="0">
              <a:solidFill>
                <a:schemeClr val="tx1"/>
              </a:solidFill>
              <a:latin typeface="Franklin Gothic Medium" pitchFamily="34" charset="0"/>
            </a:endParaRPr>
          </a:p>
        </p:txBody>
      </p:sp>
      <p:sp>
        <p:nvSpPr>
          <p:cNvPr id="36" name="Rectangle 35"/>
          <p:cNvSpPr/>
          <p:nvPr/>
        </p:nvSpPr>
        <p:spPr>
          <a:xfrm>
            <a:off x="1691680" y="5229200"/>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latin typeface="Franklin Gothic Medium" pitchFamily="34" charset="0"/>
              </a:rPr>
              <a:t>Identify common core curriculum </a:t>
            </a:r>
            <a:r>
              <a:rPr lang="en-CA" sz="1600" dirty="0" smtClean="0">
                <a:solidFill>
                  <a:schemeClr val="tx1"/>
                </a:solidFill>
                <a:latin typeface="Franklin Gothic Medium" pitchFamily="34" charset="0"/>
              </a:rPr>
              <a:t>to facilitate learner mobility</a:t>
            </a:r>
            <a:endParaRPr lang="en-CA" sz="1600" dirty="0">
              <a:solidFill>
                <a:schemeClr val="tx1"/>
              </a:solidFill>
              <a:latin typeface="Franklin Gothic Medium" pitchFamily="34" charset="0"/>
            </a:endParaRPr>
          </a:p>
        </p:txBody>
      </p:sp>
      <p:sp>
        <p:nvSpPr>
          <p:cNvPr id="37" name="Rectangle 36"/>
          <p:cNvSpPr/>
          <p:nvPr/>
        </p:nvSpPr>
        <p:spPr>
          <a:xfrm>
            <a:off x="5076056" y="5229200"/>
            <a:ext cx="3096344" cy="1080120"/>
          </a:xfrm>
          <a:prstGeom prst="rect">
            <a:avLst/>
          </a:prstGeom>
          <a:solidFill>
            <a:schemeClr val="accent5">
              <a:lumMod val="40000"/>
              <a:lumOff val="60000"/>
            </a:schemeClr>
          </a:solidFill>
          <a:ln w="38100">
            <a:solidFill>
              <a:schemeClr val="accent4">
                <a:lumMod val="50000"/>
              </a:schemeClr>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tx1"/>
                </a:solidFill>
                <a:latin typeface="Franklin Gothic Medium" pitchFamily="34" charset="0"/>
              </a:rPr>
              <a:t>Translate standards into </a:t>
            </a:r>
            <a:r>
              <a:rPr lang="en-CA" b="1" dirty="0" smtClean="0">
                <a:solidFill>
                  <a:schemeClr val="tx1"/>
                </a:solidFill>
                <a:latin typeface="Franklin Gothic Medium" pitchFamily="34" charset="0"/>
              </a:rPr>
              <a:t>program learning outcomes</a:t>
            </a:r>
            <a:r>
              <a:rPr lang="en-CA" sz="1600" b="1" dirty="0" smtClean="0">
                <a:solidFill>
                  <a:schemeClr val="tx1"/>
                </a:solidFill>
                <a:latin typeface="Franklin Gothic Medium" pitchFamily="34" charset="0"/>
              </a:rPr>
              <a:t> </a:t>
            </a:r>
            <a:r>
              <a:rPr lang="en-CA" sz="1600" dirty="0" smtClean="0">
                <a:solidFill>
                  <a:schemeClr val="tx1"/>
                </a:solidFill>
                <a:latin typeface="Franklin Gothic Medium" pitchFamily="34" charset="0"/>
              </a:rPr>
              <a:t>in a consistent manner</a:t>
            </a:r>
            <a:endParaRPr lang="en-CA" sz="1600" dirty="0">
              <a:solidFill>
                <a:schemeClr val="tx1"/>
              </a:solidFill>
              <a:latin typeface="Franklin Gothic Medium" pitchFamily="34" charset="0"/>
            </a:endParaRPr>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7"/>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Standards Inform Practice</a:t>
            </a:r>
          </a:p>
        </p:txBody>
      </p:sp>
      <p:sp>
        <p:nvSpPr>
          <p:cNvPr id="29" name="TextBox 28"/>
          <p:cNvSpPr txBox="1"/>
          <p:nvPr/>
        </p:nvSpPr>
        <p:spPr>
          <a:xfrm>
            <a:off x="1587014" y="808248"/>
            <a:ext cx="4464496" cy="1077218"/>
          </a:xfrm>
          <a:prstGeom prst="rect">
            <a:avLst/>
          </a:prstGeom>
          <a:noFill/>
        </p:spPr>
        <p:txBody>
          <a:bodyPr wrap="square" rtlCol="0">
            <a:spAutoFit/>
          </a:bodyPr>
          <a:lstStyle/>
          <a:p>
            <a:r>
              <a:rPr lang="en-US" sz="3200" dirty="0" smtClean="0">
                <a:solidFill>
                  <a:srgbClr val="652876"/>
                </a:solidFill>
                <a:latin typeface="Franklin Gothic Demi Cond" pitchFamily="34" charset="0"/>
                <a:ea typeface="Arial Unicode MS" pitchFamily="34" charset="-128"/>
                <a:cs typeface="Arial Unicode MS" pitchFamily="34" charset="-128"/>
              </a:rPr>
              <a:t>CURRICULUM, EDUCATION AND TRAINING PROGRAMS</a:t>
            </a:r>
            <a:endParaRPr lang="en-CA" sz="3200" dirty="0">
              <a:latin typeface="Franklin Gothic Demi Cond" pitchFamily="34" charset="0"/>
            </a:endParaRPr>
          </a:p>
        </p:txBody>
      </p:sp>
      <p:sp>
        <p:nvSpPr>
          <p:cNvPr id="16" name="TextBox 15"/>
          <p:cNvSpPr txBox="1"/>
          <p:nvPr/>
        </p:nvSpPr>
        <p:spPr>
          <a:xfrm>
            <a:off x="1601384" y="2276872"/>
            <a:ext cx="4752528" cy="461665"/>
          </a:xfrm>
          <a:prstGeom prst="rect">
            <a:avLst/>
          </a:prstGeom>
          <a:noFill/>
        </p:spPr>
        <p:txBody>
          <a:bodyPr wrap="square" rtlCol="0">
            <a:spAutoFit/>
          </a:bodyPr>
          <a:lstStyle/>
          <a:p>
            <a:r>
              <a:rPr lang="en-CA" sz="2400" dirty="0" smtClean="0">
                <a:solidFill>
                  <a:schemeClr val="accent5">
                    <a:lumMod val="50000"/>
                  </a:schemeClr>
                </a:solidFill>
                <a:latin typeface="Franklin Gothic Medium" pitchFamily="34" charset="0"/>
              </a:rPr>
              <a:t>Educators can use standards to:</a:t>
            </a:r>
            <a:endParaRPr lang="en-CA" sz="2400" dirty="0">
              <a:solidFill>
                <a:schemeClr val="accent5">
                  <a:lumMod val="50000"/>
                </a:schemeClr>
              </a:solidFill>
              <a:latin typeface="Franklin Gothic Medium" pitchFamily="34" charset="0"/>
            </a:endParaRPr>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76224"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rot="20539020">
            <a:off x="4146251" y="677445"/>
            <a:ext cx="1044000" cy="4320000"/>
          </a:xfrm>
          <a:prstGeom prst="ellipse">
            <a:avLst/>
          </a:prstGeom>
          <a:solidFill>
            <a:schemeClr val="accent4">
              <a:lumMod val="75000"/>
              <a:alpha val="6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p:cNvSpPr/>
          <p:nvPr/>
        </p:nvSpPr>
        <p:spPr>
          <a:xfrm rot="516307">
            <a:off x="4497223" y="608389"/>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p:cNvSpPr/>
          <p:nvPr/>
        </p:nvSpPr>
        <p:spPr>
          <a:xfrm rot="2415903">
            <a:off x="4668565" y="938273"/>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p:cNvSpPr/>
          <p:nvPr/>
        </p:nvSpPr>
        <p:spPr>
          <a:xfrm rot="4073447">
            <a:off x="4874964" y="1170605"/>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rot="5400000">
            <a:off x="4938308" y="1524837"/>
            <a:ext cx="1044000" cy="4320000"/>
          </a:xfrm>
          <a:prstGeom prst="ellipse">
            <a:avLst/>
          </a:prstGeom>
          <a:solidFill>
            <a:schemeClr val="accent4">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p:cNvSpPr/>
          <p:nvPr/>
        </p:nvSpPr>
        <p:spPr>
          <a:xfrm rot="7278724">
            <a:off x="4829345" y="1747469"/>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p:cNvSpPr/>
          <p:nvPr/>
        </p:nvSpPr>
        <p:spPr>
          <a:xfrm rot="9257318">
            <a:off x="4702329" y="1876945"/>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p:cNvSpPr/>
          <p:nvPr/>
        </p:nvSpPr>
        <p:spPr>
          <a:xfrm rot="11032550">
            <a:off x="4423661" y="1958975"/>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p:cNvSpPr/>
          <p:nvPr/>
        </p:nvSpPr>
        <p:spPr>
          <a:xfrm rot="12688491">
            <a:off x="4091064" y="1866915"/>
            <a:ext cx="1044000" cy="4320000"/>
          </a:xfrm>
          <a:prstGeom prst="ellipse">
            <a:avLst/>
          </a:prstGeom>
          <a:solidFill>
            <a:schemeClr val="accent4">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p:cNvSpPr/>
          <p:nvPr/>
        </p:nvSpPr>
        <p:spPr>
          <a:xfrm rot="14433910">
            <a:off x="3890619" y="1670296"/>
            <a:ext cx="1044000" cy="4320000"/>
          </a:xfrm>
          <a:prstGeom prst="ellipse">
            <a:avLst/>
          </a:prstGeom>
          <a:solidFill>
            <a:schemeClr val="accent5">
              <a:lumMod val="75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p:cNvSpPr/>
          <p:nvPr/>
        </p:nvSpPr>
        <p:spPr>
          <a:xfrm rot="16503404">
            <a:off x="3882629" y="1339218"/>
            <a:ext cx="1044000" cy="4320000"/>
          </a:xfrm>
          <a:prstGeom prst="ellipse">
            <a:avLst/>
          </a:prstGeom>
          <a:solidFill>
            <a:schemeClr val="accent4">
              <a:lumMod val="5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p:cNvSpPr/>
          <p:nvPr/>
        </p:nvSpPr>
        <p:spPr>
          <a:xfrm rot="18608873">
            <a:off x="3950888" y="1014217"/>
            <a:ext cx="1044000" cy="4320000"/>
          </a:xfrm>
          <a:prstGeom prst="ellipse">
            <a:avLst/>
          </a:prstGeom>
          <a:solidFill>
            <a:schemeClr val="accent5">
              <a:lumMod val="40000"/>
              <a:lumOff val="60000"/>
              <a:alpha val="70000"/>
            </a:schemeClr>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6373024" y="1612609"/>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p:cNvSpPr/>
          <p:nvPr/>
        </p:nvSpPr>
        <p:spPr>
          <a:xfrm>
            <a:off x="7047291" y="255932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p:cNvSpPr/>
          <p:nvPr/>
        </p:nvSpPr>
        <p:spPr>
          <a:xfrm>
            <a:off x="7301347" y="362902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p:cNvSpPr/>
          <p:nvPr/>
        </p:nvSpPr>
        <p:spPr>
          <a:xfrm>
            <a:off x="6871851" y="4830431"/>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a:off x="5974077" y="5625681"/>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a:off x="4774337" y="591444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6" name="Straight Connector 25"/>
          <p:cNvCxnSpPr/>
          <p:nvPr/>
        </p:nvCxnSpPr>
        <p:spPr>
          <a:xfrm flipV="1">
            <a:off x="7388524" y="3429000"/>
            <a:ext cx="495844" cy="25637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959029" y="4653136"/>
            <a:ext cx="637307" cy="23122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61255" y="5671397"/>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2" idx="1"/>
          </p:cNvCxnSpPr>
          <p:nvPr/>
        </p:nvCxnSpPr>
        <p:spPr>
          <a:xfrm>
            <a:off x="4796685" y="6010929"/>
            <a:ext cx="222677" cy="1661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145103" y="2276872"/>
            <a:ext cx="595249" cy="33637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479045" y="1340768"/>
            <a:ext cx="613235" cy="3281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02391" y="5571163"/>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67744" y="4581128"/>
            <a:ext cx="563247" cy="1448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51720" y="3068960"/>
            <a:ext cx="517633" cy="24955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555776" y="1844824"/>
            <a:ext cx="560767" cy="218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460248" y="1342444"/>
            <a:ext cx="6480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18312" y="1120916"/>
            <a:ext cx="1770112" cy="738664"/>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ACCESSIBLE, EQUITABLE, AND FAIR</a:t>
            </a:r>
            <a:endParaRPr lang="en-CA" sz="1400" b="1" dirty="0">
              <a:solidFill>
                <a:schemeClr val="accent5">
                  <a:lumMod val="10000"/>
                </a:schemeClr>
              </a:solidFill>
              <a:latin typeface="Calibri" pitchFamily="34" charset="0"/>
              <a:cs typeface="Calibri" pitchFamily="34" charset="0"/>
            </a:endParaRPr>
          </a:p>
        </p:txBody>
      </p:sp>
      <p:sp>
        <p:nvSpPr>
          <p:cNvPr id="38" name="TextBox 37"/>
          <p:cNvSpPr txBox="1"/>
          <p:nvPr/>
        </p:nvSpPr>
        <p:spPr>
          <a:xfrm>
            <a:off x="7380312" y="2080131"/>
            <a:ext cx="2088232" cy="523220"/>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COHERENCE AND RIGOUR</a:t>
            </a:r>
            <a:endParaRPr lang="en-CA" sz="1400" b="1" dirty="0">
              <a:solidFill>
                <a:schemeClr val="accent5">
                  <a:lumMod val="10000"/>
                </a:schemeClr>
              </a:solidFill>
              <a:latin typeface="Calibri" pitchFamily="34" charset="0"/>
              <a:cs typeface="Calibri" pitchFamily="34" charset="0"/>
            </a:endParaRPr>
          </a:p>
        </p:txBody>
      </p:sp>
      <p:sp>
        <p:nvSpPr>
          <p:cNvPr id="39" name="TextBox 38"/>
          <p:cNvSpPr txBox="1"/>
          <p:nvPr/>
        </p:nvSpPr>
        <p:spPr>
          <a:xfrm>
            <a:off x="7592287" y="3253157"/>
            <a:ext cx="1547664" cy="307777"/>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CONSENSUS</a:t>
            </a:r>
            <a:endParaRPr lang="en-CA" sz="1400" b="1" dirty="0">
              <a:solidFill>
                <a:schemeClr val="accent5">
                  <a:lumMod val="10000"/>
                </a:schemeClr>
              </a:solidFill>
              <a:latin typeface="Calibri" pitchFamily="34" charset="0"/>
              <a:cs typeface="Calibri" pitchFamily="34" charset="0"/>
            </a:endParaRPr>
          </a:p>
        </p:txBody>
      </p:sp>
      <p:sp>
        <p:nvSpPr>
          <p:cNvPr id="40" name="TextBox 39"/>
          <p:cNvSpPr txBox="1"/>
          <p:nvPr/>
        </p:nvSpPr>
        <p:spPr>
          <a:xfrm>
            <a:off x="7199981" y="4349505"/>
            <a:ext cx="1620491" cy="738664"/>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CURRENT, RELEVANT, AND VALID</a:t>
            </a:r>
            <a:endParaRPr lang="en-CA" sz="1400" b="1" dirty="0">
              <a:solidFill>
                <a:schemeClr val="accent5">
                  <a:lumMod val="10000"/>
                </a:schemeClr>
              </a:solidFill>
              <a:latin typeface="Calibri" pitchFamily="34" charset="0"/>
              <a:cs typeface="Calibri" pitchFamily="34" charset="0"/>
            </a:endParaRPr>
          </a:p>
        </p:txBody>
      </p:sp>
      <p:sp>
        <p:nvSpPr>
          <p:cNvPr id="41" name="TextBox 40"/>
          <p:cNvSpPr txBox="1"/>
          <p:nvPr/>
        </p:nvSpPr>
        <p:spPr>
          <a:xfrm>
            <a:off x="6262282" y="5422610"/>
            <a:ext cx="2170873" cy="523220"/>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IMPARTIALITY AND INDEPENDENCE</a:t>
            </a:r>
            <a:endParaRPr lang="en-CA" sz="1400" b="1" dirty="0">
              <a:solidFill>
                <a:schemeClr val="accent5">
                  <a:lumMod val="10000"/>
                </a:schemeClr>
              </a:solidFill>
              <a:latin typeface="Calibri" pitchFamily="34" charset="0"/>
              <a:cs typeface="Calibri" pitchFamily="34" charset="0"/>
            </a:endParaRPr>
          </a:p>
        </p:txBody>
      </p:sp>
      <p:sp>
        <p:nvSpPr>
          <p:cNvPr id="42" name="TextBox 41"/>
          <p:cNvSpPr txBox="1"/>
          <p:nvPr/>
        </p:nvSpPr>
        <p:spPr>
          <a:xfrm>
            <a:off x="5019362" y="6023201"/>
            <a:ext cx="1872208" cy="307777"/>
          </a:xfrm>
          <a:prstGeom prst="rect">
            <a:avLst/>
          </a:prstGeom>
          <a:noFill/>
        </p:spPr>
        <p:txBody>
          <a:bodyPr wrap="square" rtlCol="0">
            <a:spAutoFit/>
          </a:bodyPr>
          <a:lstStyle/>
          <a:p>
            <a:r>
              <a:rPr lang="en-CA" sz="1400" b="1" dirty="0" smtClean="0">
                <a:solidFill>
                  <a:schemeClr val="accent5">
                    <a:lumMod val="10000"/>
                  </a:schemeClr>
                </a:solidFill>
                <a:latin typeface="Calibri" pitchFamily="34" charset="0"/>
                <a:cs typeface="Calibri" pitchFamily="34" charset="0"/>
              </a:rPr>
              <a:t>CONFIDENTIALITY</a:t>
            </a:r>
            <a:endParaRPr lang="en-CA" sz="1400" b="1" dirty="0">
              <a:solidFill>
                <a:schemeClr val="accent5">
                  <a:lumMod val="10000"/>
                </a:schemeClr>
              </a:solidFill>
              <a:latin typeface="Calibri" pitchFamily="34" charset="0"/>
              <a:cs typeface="Calibri" pitchFamily="34" charset="0"/>
            </a:endParaRPr>
          </a:p>
        </p:txBody>
      </p:sp>
      <p:cxnSp>
        <p:nvCxnSpPr>
          <p:cNvPr id="43" name="Straight Connector 42"/>
          <p:cNvCxnSpPr/>
          <p:nvPr/>
        </p:nvCxnSpPr>
        <p:spPr>
          <a:xfrm>
            <a:off x="4788024" y="908720"/>
            <a:ext cx="517920" cy="2890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494443" y="5422633"/>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HARMONIZATION</a:t>
            </a:r>
            <a:endParaRPr lang="en-CA" sz="1400" b="1" dirty="0">
              <a:solidFill>
                <a:schemeClr val="accent5">
                  <a:lumMod val="10000"/>
                </a:schemeClr>
              </a:solidFill>
              <a:latin typeface="Calibri" pitchFamily="34" charset="0"/>
              <a:cs typeface="Calibri" pitchFamily="34" charset="0"/>
            </a:endParaRPr>
          </a:p>
        </p:txBody>
      </p:sp>
      <p:sp>
        <p:nvSpPr>
          <p:cNvPr id="45" name="TextBox 44"/>
          <p:cNvSpPr txBox="1"/>
          <p:nvPr/>
        </p:nvSpPr>
        <p:spPr>
          <a:xfrm>
            <a:off x="701778" y="4185543"/>
            <a:ext cx="1872208" cy="523220"/>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OPENNESS AND TRANSPARENCY</a:t>
            </a:r>
            <a:endParaRPr lang="en-CA" sz="1400" b="1" dirty="0">
              <a:solidFill>
                <a:schemeClr val="accent5">
                  <a:lumMod val="10000"/>
                </a:schemeClr>
              </a:solidFill>
              <a:latin typeface="Calibri" pitchFamily="34" charset="0"/>
              <a:cs typeface="Calibri" pitchFamily="34" charset="0"/>
            </a:endParaRPr>
          </a:p>
        </p:txBody>
      </p:sp>
      <p:sp>
        <p:nvSpPr>
          <p:cNvPr id="46" name="TextBox 45"/>
          <p:cNvSpPr txBox="1"/>
          <p:nvPr/>
        </p:nvSpPr>
        <p:spPr>
          <a:xfrm>
            <a:off x="842829" y="2780928"/>
            <a:ext cx="1784955"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REPRESENTATIVE</a:t>
            </a:r>
            <a:endParaRPr lang="en-CA" sz="1400" b="1" dirty="0">
              <a:solidFill>
                <a:schemeClr val="accent5">
                  <a:lumMod val="10000"/>
                </a:schemeClr>
              </a:solidFill>
              <a:latin typeface="Calibri" pitchFamily="34" charset="0"/>
              <a:cs typeface="Calibri" pitchFamily="34" charset="0"/>
            </a:endParaRPr>
          </a:p>
        </p:txBody>
      </p:sp>
      <p:sp>
        <p:nvSpPr>
          <p:cNvPr id="47" name="TextBox 46"/>
          <p:cNvSpPr txBox="1"/>
          <p:nvPr/>
        </p:nvSpPr>
        <p:spPr>
          <a:xfrm>
            <a:off x="911165" y="1528723"/>
            <a:ext cx="1872208" cy="523220"/>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FEASIBILITY AND SUSTAINABILITY</a:t>
            </a:r>
            <a:endParaRPr lang="en-CA" sz="1400" b="1" dirty="0">
              <a:solidFill>
                <a:schemeClr val="accent5">
                  <a:lumMod val="10000"/>
                </a:schemeClr>
              </a:solidFill>
              <a:latin typeface="Calibri" pitchFamily="34" charset="0"/>
              <a:cs typeface="Calibri" pitchFamily="34" charset="0"/>
            </a:endParaRPr>
          </a:p>
        </p:txBody>
      </p:sp>
      <p:sp>
        <p:nvSpPr>
          <p:cNvPr id="48" name="TextBox 47"/>
          <p:cNvSpPr txBox="1"/>
          <p:nvPr/>
        </p:nvSpPr>
        <p:spPr>
          <a:xfrm>
            <a:off x="2002904" y="1172058"/>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VOLUNTARY</a:t>
            </a:r>
            <a:endParaRPr lang="en-CA" sz="1400" b="1" dirty="0">
              <a:solidFill>
                <a:schemeClr val="accent5">
                  <a:lumMod val="10000"/>
                </a:schemeClr>
              </a:solidFill>
              <a:latin typeface="Calibri" pitchFamily="34" charset="0"/>
              <a:cs typeface="Calibri" pitchFamily="34" charset="0"/>
            </a:endParaRPr>
          </a:p>
        </p:txBody>
      </p:sp>
      <p:sp>
        <p:nvSpPr>
          <p:cNvPr id="49" name="TextBox 48"/>
          <p:cNvSpPr txBox="1"/>
          <p:nvPr/>
        </p:nvSpPr>
        <p:spPr>
          <a:xfrm>
            <a:off x="3203848" y="692696"/>
            <a:ext cx="1872208" cy="307777"/>
          </a:xfrm>
          <a:prstGeom prst="rect">
            <a:avLst/>
          </a:prstGeom>
          <a:noFill/>
        </p:spPr>
        <p:txBody>
          <a:bodyPr wrap="square" rtlCol="0">
            <a:spAutoFit/>
          </a:bodyPr>
          <a:lstStyle/>
          <a:p>
            <a:pPr algn="r"/>
            <a:r>
              <a:rPr lang="en-CA" sz="1400" b="1" dirty="0" smtClean="0">
                <a:solidFill>
                  <a:schemeClr val="accent5">
                    <a:lumMod val="10000"/>
                  </a:schemeClr>
                </a:solidFill>
                <a:latin typeface="Calibri" pitchFamily="34" charset="0"/>
                <a:cs typeface="Calibri" pitchFamily="34" charset="0"/>
              </a:rPr>
              <a:t>FLEXIBLE</a:t>
            </a:r>
            <a:endParaRPr lang="en-CA" sz="1400" b="1" dirty="0">
              <a:solidFill>
                <a:schemeClr val="accent5">
                  <a:lumMod val="10000"/>
                </a:schemeClr>
              </a:solidFill>
              <a:latin typeface="Calibri" pitchFamily="34" charset="0"/>
              <a:cs typeface="Calibri" pitchFamily="34" charset="0"/>
            </a:endParaRPr>
          </a:p>
        </p:txBody>
      </p:sp>
      <p:sp>
        <p:nvSpPr>
          <p:cNvPr id="50" name="Oval 49"/>
          <p:cNvSpPr/>
          <p:nvPr/>
        </p:nvSpPr>
        <p:spPr>
          <a:xfrm>
            <a:off x="3571495" y="5527870"/>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1" name="Oval 50"/>
          <p:cNvSpPr/>
          <p:nvPr/>
        </p:nvSpPr>
        <p:spPr>
          <a:xfrm>
            <a:off x="2743812" y="468738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2" name="Oval 51"/>
          <p:cNvSpPr/>
          <p:nvPr/>
        </p:nvSpPr>
        <p:spPr>
          <a:xfrm>
            <a:off x="2482175" y="3264592"/>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3" name="Oval 52"/>
          <p:cNvSpPr/>
          <p:nvPr/>
        </p:nvSpPr>
        <p:spPr>
          <a:xfrm>
            <a:off x="3037575" y="2017506"/>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4" name="Oval 53"/>
          <p:cNvSpPr/>
          <p:nvPr/>
        </p:nvSpPr>
        <p:spPr>
          <a:xfrm>
            <a:off x="4056715" y="1285609"/>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5" name="Oval 54"/>
          <p:cNvSpPr/>
          <p:nvPr/>
        </p:nvSpPr>
        <p:spPr>
          <a:xfrm>
            <a:off x="5216340" y="1146265"/>
            <a:ext cx="108000" cy="1080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6" name="Oval 3"/>
          <p:cNvSpPr>
            <a:spLocks noChangeArrowheads="1"/>
          </p:cNvSpPr>
          <p:nvPr/>
        </p:nvSpPr>
        <p:spPr bwMode="auto">
          <a:xfrm>
            <a:off x="3565376" y="2246617"/>
            <a:ext cx="2743200" cy="2743200"/>
          </a:xfrm>
          <a:prstGeom prst="ellipse">
            <a:avLst/>
          </a:prstGeom>
          <a:gradFill rotWithShape="1">
            <a:gsLst>
              <a:gs pos="0">
                <a:schemeClr val="bg1"/>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solidFill>
                <a:prstClr val="black"/>
              </a:solidFill>
            </a:endParaRPr>
          </a:p>
        </p:txBody>
      </p:sp>
      <p:sp>
        <p:nvSpPr>
          <p:cNvPr id="57" name="TextBox 56"/>
          <p:cNvSpPr txBox="1"/>
          <p:nvPr/>
        </p:nvSpPr>
        <p:spPr>
          <a:xfrm>
            <a:off x="3514365" y="3250451"/>
            <a:ext cx="2736304" cy="461665"/>
          </a:xfrm>
          <a:prstGeom prst="rect">
            <a:avLst/>
          </a:prstGeom>
          <a:noFill/>
        </p:spPr>
        <p:txBody>
          <a:bodyPr wrap="square" rtlCol="0">
            <a:spAutoFit/>
          </a:bodyPr>
          <a:lstStyle/>
          <a:p>
            <a:pPr algn="ctr"/>
            <a:r>
              <a:rPr lang="en-CA" sz="2400" dirty="0" smtClean="0">
                <a:solidFill>
                  <a:schemeClr val="accent5">
                    <a:lumMod val="50000"/>
                  </a:schemeClr>
                </a:solidFill>
                <a:latin typeface="Franklin Gothic Demi Cond" pitchFamily="34" charset="0"/>
                <a:cs typeface="Calibri" pitchFamily="34" charset="0"/>
              </a:rPr>
              <a:t>Principles</a:t>
            </a:r>
            <a:endParaRPr lang="en-CA" sz="2400" dirty="0">
              <a:solidFill>
                <a:schemeClr val="accent5">
                  <a:lumMod val="50000"/>
                </a:schemeClr>
              </a:solidFill>
              <a:latin typeface="Franklin Gothic Demi Cond" pitchFamily="34" charset="0"/>
              <a:cs typeface="Calibri" pitchFamily="34"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5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left)">
                                      <p:cBhvr>
                                        <p:cTn id="76" dur="500"/>
                                        <p:tgtEl>
                                          <p:spTgt spid="29"/>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left)">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p:stCondLst>
                              <p:cond delay="500"/>
                            </p:stCondLst>
                            <p:childTnLst>
                              <p:par>
                                <p:cTn id="87" presetID="22" presetClass="entr" presetSubtype="2" fill="hold"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ipe(right)">
                                      <p:cBhvr>
                                        <p:cTn id="89" dur="500"/>
                                        <p:tgtEl>
                                          <p:spTgt spid="32"/>
                                        </p:tgtEl>
                                      </p:cBhvr>
                                    </p:animEffect>
                                  </p:childTnLst>
                                </p:cTn>
                              </p:par>
                            </p:childTnLst>
                          </p:cTn>
                        </p:par>
                        <p:par>
                          <p:cTn id="90" fill="hold">
                            <p:stCondLst>
                              <p:cond delay="1000"/>
                            </p:stCondLst>
                            <p:childTnLst>
                              <p:par>
                                <p:cTn id="91" presetID="22" presetClass="entr" presetSubtype="2" fill="hold" grpId="0" nodeType="after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right)">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childTnLst>
                          </p:cTn>
                        </p:par>
                        <p:par>
                          <p:cTn id="99" fill="hold">
                            <p:stCondLst>
                              <p:cond delay="500"/>
                            </p:stCondLst>
                            <p:childTnLst>
                              <p:par>
                                <p:cTn id="100" presetID="22" presetClass="entr" presetSubtype="2"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wipe(right)">
                                      <p:cBhvr>
                                        <p:cTn id="102" dur="500"/>
                                        <p:tgtEl>
                                          <p:spTgt spid="33"/>
                                        </p:tgtEl>
                                      </p:cBhvr>
                                    </p:animEffect>
                                  </p:childTnLst>
                                </p:cTn>
                              </p:par>
                            </p:childTnLst>
                          </p:cTn>
                        </p:par>
                        <p:par>
                          <p:cTn id="103" fill="hold">
                            <p:stCondLst>
                              <p:cond delay="1000"/>
                            </p:stCondLst>
                            <p:childTnLst>
                              <p:par>
                                <p:cTn id="104" presetID="22" presetClass="entr" presetSubtype="2" fill="hold" grpId="0" nodeType="after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wipe(right)">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500"/>
                                        <p:tgtEl>
                                          <p:spTgt spid="52"/>
                                        </p:tgtEl>
                                      </p:cBhvr>
                                    </p:animEffect>
                                  </p:childTnLst>
                                </p:cTn>
                              </p:par>
                            </p:childTnLst>
                          </p:cTn>
                        </p:par>
                        <p:par>
                          <p:cTn id="112" fill="hold">
                            <p:stCondLst>
                              <p:cond delay="500"/>
                            </p:stCondLst>
                            <p:childTnLst>
                              <p:par>
                                <p:cTn id="113" presetID="22" presetClass="entr" presetSubtype="2"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right)">
                                      <p:cBhvr>
                                        <p:cTn id="115" dur="500"/>
                                        <p:tgtEl>
                                          <p:spTgt spid="34"/>
                                        </p:tgtEl>
                                      </p:cBhvr>
                                    </p:animEffect>
                                  </p:childTnLst>
                                </p:cTn>
                              </p:par>
                            </p:childTnLst>
                          </p:cTn>
                        </p:par>
                        <p:par>
                          <p:cTn id="116" fill="hold">
                            <p:stCondLst>
                              <p:cond delay="1000"/>
                            </p:stCondLst>
                            <p:childTnLst>
                              <p:par>
                                <p:cTn id="117" presetID="22" presetClass="entr" presetSubtype="2" fill="hold" grpId="0" nodeType="after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wipe(right)">
                                      <p:cBhvr>
                                        <p:cTn id="119" dur="500"/>
                                        <p:tgtEl>
                                          <p:spTgt spid="4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53"/>
                                        </p:tgtEl>
                                        <p:attrNameLst>
                                          <p:attrName>style.visibility</p:attrName>
                                        </p:attrNameLst>
                                      </p:cBhvr>
                                      <p:to>
                                        <p:strVal val="visible"/>
                                      </p:to>
                                    </p:set>
                                    <p:animEffect transition="in" filter="fade">
                                      <p:cBhvr>
                                        <p:cTn id="124" dur="500"/>
                                        <p:tgtEl>
                                          <p:spTgt spid="53"/>
                                        </p:tgtEl>
                                      </p:cBhvr>
                                    </p:animEffect>
                                  </p:childTnLst>
                                </p:cTn>
                              </p:par>
                            </p:childTnLst>
                          </p:cTn>
                        </p:par>
                        <p:par>
                          <p:cTn id="125" fill="hold">
                            <p:stCondLst>
                              <p:cond delay="500"/>
                            </p:stCondLst>
                            <p:childTnLst>
                              <p:par>
                                <p:cTn id="126" presetID="22" presetClass="entr" presetSubtype="2"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wipe(right)">
                                      <p:cBhvr>
                                        <p:cTn id="128" dur="500"/>
                                        <p:tgtEl>
                                          <p:spTgt spid="35"/>
                                        </p:tgtEl>
                                      </p:cBhvr>
                                    </p:animEffect>
                                  </p:childTnLst>
                                </p:cTn>
                              </p:par>
                            </p:childTnLst>
                          </p:cTn>
                        </p:par>
                        <p:par>
                          <p:cTn id="129" fill="hold">
                            <p:stCondLst>
                              <p:cond delay="1000"/>
                            </p:stCondLst>
                            <p:childTnLst>
                              <p:par>
                                <p:cTn id="130" presetID="22" presetClass="entr" presetSubtype="2" fill="hold" grpId="0" nodeType="after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wipe(right)">
                                      <p:cBhvr>
                                        <p:cTn id="132" dur="5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500"/>
                                        <p:tgtEl>
                                          <p:spTgt spid="54"/>
                                        </p:tgtEl>
                                      </p:cBhvr>
                                    </p:animEffect>
                                  </p:childTnLst>
                                </p:cTn>
                              </p:par>
                            </p:childTnLst>
                          </p:cTn>
                        </p:par>
                        <p:par>
                          <p:cTn id="138" fill="hold">
                            <p:stCondLst>
                              <p:cond delay="500"/>
                            </p:stCondLst>
                            <p:childTnLst>
                              <p:par>
                                <p:cTn id="139" presetID="22" presetClass="entr" presetSubtype="2" fill="hold" nodeType="afterEffect">
                                  <p:stCondLst>
                                    <p:cond delay="0"/>
                                  </p:stCondLst>
                                  <p:childTnLst>
                                    <p:set>
                                      <p:cBhvr>
                                        <p:cTn id="140" dur="1" fill="hold">
                                          <p:stCondLst>
                                            <p:cond delay="0"/>
                                          </p:stCondLst>
                                        </p:cTn>
                                        <p:tgtEl>
                                          <p:spTgt spid="36"/>
                                        </p:tgtEl>
                                        <p:attrNameLst>
                                          <p:attrName>style.visibility</p:attrName>
                                        </p:attrNameLst>
                                      </p:cBhvr>
                                      <p:to>
                                        <p:strVal val="visible"/>
                                      </p:to>
                                    </p:set>
                                    <p:animEffect transition="in" filter="wipe(right)">
                                      <p:cBhvr>
                                        <p:cTn id="141" dur="500"/>
                                        <p:tgtEl>
                                          <p:spTgt spid="36"/>
                                        </p:tgtEl>
                                      </p:cBhvr>
                                    </p:animEffect>
                                  </p:childTnLst>
                                </p:cTn>
                              </p:par>
                            </p:childTnLst>
                          </p:cTn>
                        </p:par>
                        <p:par>
                          <p:cTn id="142" fill="hold">
                            <p:stCondLst>
                              <p:cond delay="1000"/>
                            </p:stCondLst>
                            <p:childTnLst>
                              <p:par>
                                <p:cTn id="143" presetID="22" presetClass="entr" presetSubtype="2" fill="hold" grpId="0" nodeType="afterEffect">
                                  <p:stCondLst>
                                    <p:cond delay="0"/>
                                  </p:stCondLst>
                                  <p:childTnLst>
                                    <p:set>
                                      <p:cBhvr>
                                        <p:cTn id="144" dur="1" fill="hold">
                                          <p:stCondLst>
                                            <p:cond delay="0"/>
                                          </p:stCondLst>
                                        </p:cTn>
                                        <p:tgtEl>
                                          <p:spTgt spid="48"/>
                                        </p:tgtEl>
                                        <p:attrNameLst>
                                          <p:attrName>style.visibility</p:attrName>
                                        </p:attrNameLst>
                                      </p:cBhvr>
                                      <p:to>
                                        <p:strVal val="visible"/>
                                      </p:to>
                                    </p:set>
                                    <p:animEffect transition="in" filter="wipe(right)">
                                      <p:cBhvr>
                                        <p:cTn id="145" dur="500"/>
                                        <p:tgtEl>
                                          <p:spTgt spid="48"/>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500"/>
                                        <p:tgtEl>
                                          <p:spTgt spid="55"/>
                                        </p:tgtEl>
                                      </p:cBhvr>
                                    </p:animEffect>
                                  </p:childTnLst>
                                </p:cTn>
                              </p:par>
                            </p:childTnLst>
                          </p:cTn>
                        </p:par>
                        <p:par>
                          <p:cTn id="151" fill="hold">
                            <p:stCondLst>
                              <p:cond delay="500"/>
                            </p:stCondLst>
                            <p:childTnLst>
                              <p:par>
                                <p:cTn id="152" presetID="22" presetClass="entr" presetSubtype="2" fill="hold" nodeType="after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wipe(right)">
                                      <p:cBhvr>
                                        <p:cTn id="154" dur="500"/>
                                        <p:tgtEl>
                                          <p:spTgt spid="43"/>
                                        </p:tgtEl>
                                      </p:cBhvr>
                                    </p:animEffect>
                                  </p:childTnLst>
                                </p:cTn>
                              </p:par>
                            </p:childTnLst>
                          </p:cTn>
                        </p:par>
                        <p:par>
                          <p:cTn id="155" fill="hold">
                            <p:stCondLst>
                              <p:cond delay="1000"/>
                            </p:stCondLst>
                            <p:childTnLst>
                              <p:par>
                                <p:cTn id="156" presetID="22" presetClass="entr" presetSubtype="2" fill="hold" grpId="0" nodeType="afterEffect">
                                  <p:stCondLst>
                                    <p:cond delay="0"/>
                                  </p:stCondLst>
                                  <p:childTnLst>
                                    <p:set>
                                      <p:cBhvr>
                                        <p:cTn id="157" dur="1" fill="hold">
                                          <p:stCondLst>
                                            <p:cond delay="0"/>
                                          </p:stCondLst>
                                        </p:cTn>
                                        <p:tgtEl>
                                          <p:spTgt spid="49"/>
                                        </p:tgtEl>
                                        <p:attrNameLst>
                                          <p:attrName>style.visibility</p:attrName>
                                        </p:attrNameLst>
                                      </p:cBhvr>
                                      <p:to>
                                        <p:strVal val="visible"/>
                                      </p:to>
                                    </p:set>
                                    <p:animEffect transition="in" filter="wipe(right)">
                                      <p:cBhvr>
                                        <p:cTn id="15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37" grpId="0"/>
      <p:bldP spid="38" grpId="0"/>
      <p:bldP spid="39" grpId="0"/>
      <p:bldP spid="40" grpId="0"/>
      <p:bldP spid="41" grpId="0"/>
      <p:bldP spid="42" grpId="0"/>
      <p:bldP spid="44" grpId="0"/>
      <p:bldP spid="45" grpId="0"/>
      <p:bldP spid="46" grpId="0"/>
      <p:bldP spid="47" grpId="0"/>
      <p:bldP spid="48" grpId="0"/>
      <p:bldP spid="49" grpId="0"/>
      <p:bldP spid="50" grpId="0" animBg="1"/>
      <p:bldP spid="51" grpId="0" animBg="1"/>
      <p:bldP spid="52" grpId="0" animBg="1"/>
      <p:bldP spid="53" grpId="0" animBg="1"/>
      <p:bldP spid="54" grpId="0" animBg="1"/>
      <p:bldP spid="55"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8" name="Straight Connector 47"/>
          <p:cNvCxnSpPr/>
          <p:nvPr/>
        </p:nvCxnSpPr>
        <p:spPr>
          <a:xfrm>
            <a:off x="5006024" y="5003858"/>
            <a:ext cx="0" cy="4680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Curved Down Arrow 25"/>
          <p:cNvSpPr/>
          <p:nvPr/>
        </p:nvSpPr>
        <p:spPr>
          <a:xfrm>
            <a:off x="6156176" y="2276216"/>
            <a:ext cx="1752600" cy="914400"/>
          </a:xfrm>
          <a:prstGeom prst="curved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7" name="Curved Down Arrow 26"/>
          <p:cNvSpPr/>
          <p:nvPr/>
        </p:nvSpPr>
        <p:spPr>
          <a:xfrm flipH="1">
            <a:off x="2339040" y="2304173"/>
            <a:ext cx="1752600" cy="914400"/>
          </a:xfrm>
          <a:prstGeom prst="curvedDown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3" name="Oval 22"/>
          <p:cNvSpPr/>
          <p:nvPr/>
        </p:nvSpPr>
        <p:spPr>
          <a:xfrm>
            <a:off x="3065506" y="1328677"/>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p:cNvSpPr/>
          <p:nvPr/>
        </p:nvSpPr>
        <p:spPr>
          <a:xfrm>
            <a:off x="5184280" y="1344057"/>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a:off x="3196062" y="1481356"/>
            <a:ext cx="1620000" cy="1620000"/>
          </a:xfrm>
          <a:prstGeom prst="ellipse">
            <a:avLst/>
          </a:prstGeom>
          <a:noFill/>
          <a:ln w="3810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Box 12"/>
          <p:cNvSpPr txBox="1"/>
          <p:nvPr/>
        </p:nvSpPr>
        <p:spPr>
          <a:xfrm>
            <a:off x="1584160" y="368168"/>
            <a:ext cx="4648200" cy="307777"/>
          </a:xfrm>
          <a:prstGeom prst="rect">
            <a:avLst/>
          </a:prstGeom>
          <a:noFill/>
        </p:spPr>
        <p:txBody>
          <a:bodyPr wrap="square" rtlCol="0">
            <a:spAutoFit/>
          </a:bodyPr>
          <a:lstStyle/>
          <a:p>
            <a:r>
              <a:rPr lang="en-US" sz="1400" b="1" dirty="0" smtClean="0">
                <a:solidFill>
                  <a:schemeClr val="accent5">
                    <a:lumMod val="75000"/>
                  </a:schemeClr>
                </a:solidFill>
                <a:latin typeface="Avenir 65 Medium" pitchFamily="34" charset="0"/>
              </a:rPr>
              <a:t>OCCUPATIONAL STANDARDS </a:t>
            </a:r>
          </a:p>
        </p:txBody>
      </p:sp>
      <p:sp>
        <p:nvSpPr>
          <p:cNvPr id="14" name="Oval 13"/>
          <p:cNvSpPr/>
          <p:nvPr/>
        </p:nvSpPr>
        <p:spPr>
          <a:xfrm>
            <a:off x="5328264" y="1498134"/>
            <a:ext cx="1620000" cy="1620000"/>
          </a:xfrm>
          <a:prstGeom prst="ellipse">
            <a:avLst/>
          </a:prstGeom>
          <a:noFill/>
          <a:ln w="3810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5439789" y="1988611"/>
            <a:ext cx="1413545" cy="584775"/>
          </a:xfrm>
          <a:prstGeom prst="rect">
            <a:avLst/>
          </a:prstGeom>
          <a:noFill/>
        </p:spPr>
        <p:txBody>
          <a:bodyPr wrap="square" rtlCol="0">
            <a:spAutoFit/>
          </a:bodyPr>
          <a:lstStyle/>
          <a:p>
            <a:pPr algn="ctr"/>
            <a:r>
              <a:rPr lang="en-US" sz="1600" b="1" dirty="0" smtClean="0">
                <a:solidFill>
                  <a:schemeClr val="bg1"/>
                </a:solidFill>
                <a:latin typeface="Franklin Gothic Book" pitchFamily="34" charset="0"/>
              </a:rPr>
              <a:t>TECHNICAL INPUT</a:t>
            </a:r>
            <a:endParaRPr lang="en-US" sz="1600" b="1" dirty="0">
              <a:solidFill>
                <a:schemeClr val="bg1"/>
              </a:solidFill>
              <a:latin typeface="Franklin Gothic Book" pitchFamily="34" charset="0"/>
            </a:endParaRPr>
          </a:p>
        </p:txBody>
      </p:sp>
      <p:sp>
        <p:nvSpPr>
          <p:cNvPr id="29" name="TextBox 28"/>
          <p:cNvSpPr txBox="1"/>
          <p:nvPr/>
        </p:nvSpPr>
        <p:spPr>
          <a:xfrm>
            <a:off x="2908690" y="1952344"/>
            <a:ext cx="2209800" cy="584775"/>
          </a:xfrm>
          <a:prstGeom prst="rect">
            <a:avLst/>
          </a:prstGeom>
          <a:noFill/>
        </p:spPr>
        <p:txBody>
          <a:bodyPr wrap="square" rtlCol="0">
            <a:spAutoFit/>
          </a:bodyPr>
          <a:lstStyle/>
          <a:p>
            <a:pPr algn="ctr"/>
            <a:r>
              <a:rPr lang="en-US" sz="1600" b="1" dirty="0" smtClean="0">
                <a:solidFill>
                  <a:schemeClr val="bg1"/>
                </a:solidFill>
                <a:latin typeface="Franklin Gothic Book" pitchFamily="34" charset="0"/>
              </a:rPr>
              <a:t>PROJECT </a:t>
            </a:r>
          </a:p>
          <a:p>
            <a:pPr algn="ctr"/>
            <a:r>
              <a:rPr lang="en-US" sz="1600" b="1" dirty="0" smtClean="0">
                <a:solidFill>
                  <a:schemeClr val="bg1"/>
                </a:solidFill>
                <a:latin typeface="Franklin Gothic Book" pitchFamily="34" charset="0"/>
              </a:rPr>
              <a:t>ADVISORY</a:t>
            </a:r>
            <a:endParaRPr lang="en-US" sz="1600" b="1" dirty="0">
              <a:solidFill>
                <a:schemeClr val="bg1"/>
              </a:solidFill>
              <a:latin typeface="Franklin Gothic Book" pitchFamily="34" charset="0"/>
            </a:endParaRPr>
          </a:p>
        </p:txBody>
      </p:sp>
      <p:sp>
        <p:nvSpPr>
          <p:cNvPr id="31" name="TextBox 30"/>
          <p:cNvSpPr txBox="1"/>
          <p:nvPr/>
        </p:nvSpPr>
        <p:spPr>
          <a:xfrm>
            <a:off x="6134109" y="5687882"/>
            <a:ext cx="3096344" cy="307777"/>
          </a:xfrm>
          <a:prstGeom prst="rect">
            <a:avLst/>
          </a:prstGeom>
          <a:noFill/>
        </p:spPr>
        <p:txBody>
          <a:bodyPr wrap="square" rtlCol="0">
            <a:spAutoFit/>
          </a:bodyPr>
          <a:lstStyle/>
          <a:p>
            <a:pPr algn="ctr"/>
            <a:r>
              <a:rPr lang="en-CA" sz="1400" dirty="0" smtClean="0">
                <a:latin typeface="Franklin Gothic Book" pitchFamily="34" charset="0"/>
              </a:rPr>
              <a:t>Inform and validate content</a:t>
            </a:r>
          </a:p>
        </p:txBody>
      </p:sp>
      <p:sp>
        <p:nvSpPr>
          <p:cNvPr id="33" name="TextBox 32"/>
          <p:cNvSpPr txBox="1"/>
          <p:nvPr/>
        </p:nvSpPr>
        <p:spPr>
          <a:xfrm>
            <a:off x="1043608" y="5639781"/>
            <a:ext cx="2952328" cy="1169551"/>
          </a:xfrm>
          <a:prstGeom prst="rect">
            <a:avLst/>
          </a:prstGeom>
          <a:noFill/>
        </p:spPr>
        <p:txBody>
          <a:bodyPr wrap="square" rtlCol="0">
            <a:spAutoFit/>
          </a:bodyPr>
          <a:lstStyle/>
          <a:p>
            <a:pPr algn="ctr"/>
            <a:r>
              <a:rPr lang="en-CA" sz="1400" dirty="0" smtClean="0">
                <a:latin typeface="Franklin Gothic Book" pitchFamily="34" charset="0"/>
              </a:rPr>
              <a:t>Quality, program integrity</a:t>
            </a:r>
          </a:p>
          <a:p>
            <a:pPr algn="ctr"/>
            <a:r>
              <a:rPr lang="en-CA" sz="1400" dirty="0" smtClean="0">
                <a:latin typeface="Franklin Gothic Book" pitchFamily="34" charset="0"/>
              </a:rPr>
              <a:t>Compliance with program standards</a:t>
            </a:r>
          </a:p>
          <a:p>
            <a:pPr algn="ctr"/>
            <a:r>
              <a:rPr lang="en-CA" sz="1400" dirty="0" smtClean="0">
                <a:latin typeface="Franklin Gothic Book" pitchFamily="34" charset="0"/>
              </a:rPr>
              <a:t>Program viability, sustainability</a:t>
            </a:r>
          </a:p>
          <a:p>
            <a:pPr algn="ctr"/>
            <a:r>
              <a:rPr lang="en-CA" sz="1400" dirty="0" smtClean="0">
                <a:latin typeface="Franklin Gothic Book" pitchFamily="34" charset="0"/>
              </a:rPr>
              <a:t>Meeting obligations: sanction </a:t>
            </a:r>
          </a:p>
          <a:p>
            <a:pPr algn="ctr"/>
            <a:r>
              <a:rPr lang="en-CA" sz="1400" dirty="0" smtClean="0">
                <a:latin typeface="Franklin Gothic Book" pitchFamily="34" charset="0"/>
              </a:rPr>
              <a:t>work plan</a:t>
            </a:r>
            <a:endParaRPr lang="en-CA" sz="1400" dirty="0">
              <a:latin typeface="Franklin Gothic Book" pitchFamily="34" charset="0"/>
            </a:endParaRPr>
          </a:p>
        </p:txBody>
      </p:sp>
      <p:sp>
        <p:nvSpPr>
          <p:cNvPr id="36" name="Down Arrow 35"/>
          <p:cNvSpPr/>
          <p:nvPr/>
        </p:nvSpPr>
        <p:spPr>
          <a:xfrm>
            <a:off x="7495457" y="5360565"/>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7030A0"/>
              </a:solidFill>
            </a:endParaRPr>
          </a:p>
        </p:txBody>
      </p:sp>
      <p:sp>
        <p:nvSpPr>
          <p:cNvPr id="37" name="Down Arrow 36"/>
          <p:cNvSpPr/>
          <p:nvPr/>
        </p:nvSpPr>
        <p:spPr>
          <a:xfrm>
            <a:off x="2377260" y="5342110"/>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7030A0"/>
              </a:solidFill>
            </a:endParaRPr>
          </a:p>
        </p:txBody>
      </p:sp>
      <p:sp>
        <p:nvSpPr>
          <p:cNvPr id="41" name="TextBox 40"/>
          <p:cNvSpPr txBox="1"/>
          <p:nvPr/>
        </p:nvSpPr>
        <p:spPr>
          <a:xfrm>
            <a:off x="4180032" y="5654879"/>
            <a:ext cx="1672952" cy="1077218"/>
          </a:xfrm>
          <a:prstGeom prst="rect">
            <a:avLst/>
          </a:prstGeom>
          <a:noFill/>
        </p:spPr>
        <p:txBody>
          <a:bodyPr wrap="square" rtlCol="0">
            <a:spAutoFit/>
          </a:bodyPr>
          <a:lstStyle/>
          <a:p>
            <a:pPr algn="ctr"/>
            <a:r>
              <a:rPr lang="en-CA" sz="1400" dirty="0" smtClean="0">
                <a:latin typeface="Franklin Gothic Book" pitchFamily="34" charset="0"/>
              </a:rPr>
              <a:t>Facilitate and deliver on project requirements</a:t>
            </a:r>
          </a:p>
          <a:p>
            <a:pPr algn="ctr"/>
            <a:endParaRPr lang="en-CA" sz="800" dirty="0" smtClean="0">
              <a:latin typeface="Franklin Gothic Book" pitchFamily="34" charset="0"/>
            </a:endParaRPr>
          </a:p>
          <a:p>
            <a:pPr algn="ctr"/>
            <a:r>
              <a:rPr lang="en-CA" sz="1400" dirty="0" smtClean="0">
                <a:latin typeface="Franklin Gothic Book" pitchFamily="34" charset="0"/>
              </a:rPr>
              <a:t>Administration</a:t>
            </a:r>
            <a:endParaRPr lang="en-CA" sz="1400" dirty="0">
              <a:latin typeface="Franklin Gothic Book" pitchFamily="34" charset="0"/>
            </a:endParaRPr>
          </a:p>
        </p:txBody>
      </p:sp>
      <p:sp>
        <p:nvSpPr>
          <p:cNvPr id="43" name="Oval 42"/>
          <p:cNvSpPr/>
          <p:nvPr/>
        </p:nvSpPr>
        <p:spPr>
          <a:xfrm>
            <a:off x="4059066" y="3105456"/>
            <a:ext cx="1908000" cy="1908000"/>
          </a:xfrm>
          <a:prstGeom prst="ellipse">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Oval 41"/>
          <p:cNvSpPr/>
          <p:nvPr/>
        </p:nvSpPr>
        <p:spPr>
          <a:xfrm>
            <a:off x="4211648" y="3265189"/>
            <a:ext cx="1620000" cy="1620000"/>
          </a:xfrm>
          <a:prstGeom prst="ellipse">
            <a:avLst/>
          </a:prstGeom>
          <a:noFill/>
          <a:ln w="57150">
            <a:solidFill>
              <a:schemeClr val="accent5">
                <a:lumMod val="50000"/>
              </a:schemeClr>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Down Arrow 43"/>
          <p:cNvSpPr/>
          <p:nvPr/>
        </p:nvSpPr>
        <p:spPr>
          <a:xfrm>
            <a:off x="4819369" y="5376644"/>
            <a:ext cx="381000" cy="304800"/>
          </a:xfrm>
          <a:prstGeom prst="downArrow">
            <a:avLst>
              <a:gd name="adj1" fmla="val 50000"/>
              <a:gd name="adj2" fmla="val 66514"/>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7030A0"/>
              </a:solidFill>
            </a:endParaRPr>
          </a:p>
        </p:txBody>
      </p:sp>
      <p:cxnSp>
        <p:nvCxnSpPr>
          <p:cNvPr id="46" name="Straight Connector 45"/>
          <p:cNvCxnSpPr/>
          <p:nvPr/>
        </p:nvCxnSpPr>
        <p:spPr>
          <a:xfrm rot="16200000">
            <a:off x="7690501" y="4360178"/>
            <a:ext cx="0" cy="19812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2563915" y="4350811"/>
            <a:ext cx="0" cy="198120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507338" y="3167602"/>
            <a:ext cx="2342713" cy="2246769"/>
          </a:xfrm>
          <a:prstGeom prst="rect">
            <a:avLst/>
          </a:prstGeom>
          <a:noFill/>
        </p:spPr>
        <p:txBody>
          <a:bodyPr wrap="square" rtlCol="0">
            <a:spAutoFit/>
          </a:bodyPr>
          <a:lstStyle/>
          <a:p>
            <a:pPr algn="ctr"/>
            <a:r>
              <a:rPr lang="en-CA" sz="1400" dirty="0" smtClean="0">
                <a:solidFill>
                  <a:srgbClr val="7030A0"/>
                </a:solidFill>
                <a:latin typeface="Franklin Gothic Heavy" pitchFamily="34" charset="0"/>
              </a:rPr>
              <a:t>SUBJECT MATTER EXPERTS</a:t>
            </a:r>
          </a:p>
          <a:p>
            <a:pPr algn="ctr"/>
            <a:endParaRPr lang="en-CA" sz="1400" dirty="0" smtClean="0">
              <a:latin typeface="Franklin Gothic Book" pitchFamily="34" charset="0"/>
            </a:endParaRPr>
          </a:p>
          <a:p>
            <a:pPr algn="ctr"/>
            <a:r>
              <a:rPr lang="en-CA" sz="1400" dirty="0" smtClean="0">
                <a:latin typeface="Franklin Gothic Book" pitchFamily="34" charset="0"/>
              </a:rPr>
              <a:t>Job incumbents considered expert in their field</a:t>
            </a:r>
          </a:p>
          <a:p>
            <a:pPr algn="ctr"/>
            <a:endParaRPr lang="en-CA" sz="1400" dirty="0" smtClean="0">
              <a:latin typeface="Franklin Gothic Book" pitchFamily="34" charset="0"/>
            </a:endParaRPr>
          </a:p>
          <a:p>
            <a:pPr algn="ctr"/>
            <a:r>
              <a:rPr lang="en-CA" sz="1400" dirty="0" smtClean="0">
                <a:latin typeface="Franklin Gothic Book" pitchFamily="34" charset="0"/>
              </a:rPr>
              <a:t>Specialists in certain content or context matters (supervisors, educators, elders)</a:t>
            </a:r>
            <a:endParaRPr lang="en-CA" sz="1400" dirty="0">
              <a:latin typeface="Franklin Gothic Book" pitchFamily="34" charset="0"/>
            </a:endParaRPr>
          </a:p>
        </p:txBody>
      </p:sp>
      <p:sp>
        <p:nvSpPr>
          <p:cNvPr id="32" name="TextBox 31"/>
          <p:cNvSpPr txBox="1"/>
          <p:nvPr/>
        </p:nvSpPr>
        <p:spPr>
          <a:xfrm>
            <a:off x="1331640" y="3212976"/>
            <a:ext cx="2442864" cy="1815882"/>
          </a:xfrm>
          <a:prstGeom prst="rect">
            <a:avLst/>
          </a:prstGeom>
          <a:noFill/>
        </p:spPr>
        <p:txBody>
          <a:bodyPr wrap="square" rtlCol="0">
            <a:spAutoFit/>
          </a:bodyPr>
          <a:lstStyle/>
          <a:p>
            <a:pPr algn="ctr"/>
            <a:r>
              <a:rPr lang="en-CA" sz="1400" dirty="0" smtClean="0">
                <a:solidFill>
                  <a:srgbClr val="7030A0"/>
                </a:solidFill>
                <a:latin typeface="Franklin Gothic Heavy" pitchFamily="34" charset="0"/>
              </a:rPr>
              <a:t>POLICY AND DECISION MAKERS</a:t>
            </a:r>
          </a:p>
          <a:p>
            <a:pPr algn="ctr"/>
            <a:endParaRPr lang="en-CA" sz="1400" dirty="0" smtClean="0">
              <a:latin typeface="Franklin Gothic Book" pitchFamily="34" charset="0"/>
            </a:endParaRPr>
          </a:p>
          <a:p>
            <a:pPr algn="ctr"/>
            <a:r>
              <a:rPr lang="en-CA" sz="1400" dirty="0" smtClean="0">
                <a:latin typeface="Franklin Gothic Book" pitchFamily="34" charset="0"/>
              </a:rPr>
              <a:t>Administrators</a:t>
            </a:r>
          </a:p>
          <a:p>
            <a:pPr algn="ctr"/>
            <a:endParaRPr lang="en-CA" sz="1400" dirty="0" smtClean="0">
              <a:latin typeface="Franklin Gothic Book" pitchFamily="34" charset="0"/>
            </a:endParaRPr>
          </a:p>
          <a:p>
            <a:pPr algn="ctr"/>
            <a:r>
              <a:rPr lang="en-CA" sz="1400" dirty="0" smtClean="0">
                <a:latin typeface="Franklin Gothic Book" pitchFamily="34" charset="0"/>
              </a:rPr>
              <a:t>Program decision makers</a:t>
            </a:r>
          </a:p>
          <a:p>
            <a:pPr algn="ctr"/>
            <a:endParaRPr lang="en-CA" sz="1400" dirty="0" smtClean="0">
              <a:latin typeface="Franklin Gothic Book" pitchFamily="34" charset="0"/>
            </a:endParaRPr>
          </a:p>
          <a:p>
            <a:pPr algn="ctr"/>
            <a:r>
              <a:rPr lang="en-CA" sz="1400" dirty="0" smtClean="0">
                <a:latin typeface="Franklin Gothic Book" pitchFamily="34" charset="0"/>
              </a:rPr>
              <a:t>Legal</a:t>
            </a:r>
            <a:endParaRPr lang="en-CA" sz="1400" dirty="0">
              <a:latin typeface="Franklin Gothic Book" pitchFamily="34" charset="0"/>
            </a:endParaRPr>
          </a:p>
        </p:txBody>
      </p:sp>
      <p:sp>
        <p:nvSpPr>
          <p:cNvPr id="49" name="Oval 3"/>
          <p:cNvSpPr>
            <a:spLocks noChangeArrowheads="1"/>
          </p:cNvSpPr>
          <p:nvPr/>
        </p:nvSpPr>
        <p:spPr bwMode="auto">
          <a:xfrm>
            <a:off x="9540552" y="4581128"/>
            <a:ext cx="1692000" cy="1692000"/>
          </a:xfrm>
          <a:prstGeom prst="ellipse">
            <a:avLst/>
          </a:prstGeom>
          <a:gradFill rotWithShape="1">
            <a:gsLst>
              <a:gs pos="0">
                <a:schemeClr val="bg1"/>
              </a:gs>
              <a:gs pos="100000">
                <a:srgbClr val="CCECFF">
                  <a:gamma/>
                  <a:shade val="46275"/>
                  <a:invGamma/>
                  <a:alpha val="0"/>
                </a:srgbClr>
              </a:gs>
            </a:gsLst>
            <a:path path="shape">
              <a:fillToRect l="50000" t="50000" r="50000" b="50000"/>
            </a:path>
          </a:gradFill>
          <a:ln w="9525">
            <a:noFill/>
            <a:round/>
            <a:headEnd/>
            <a:tailEnd/>
          </a:ln>
          <a:effectLst/>
        </p:spPr>
        <p:txBody>
          <a:bodyPr wrap="none" anchor="ctr"/>
          <a:lstStyle/>
          <a:p>
            <a:endParaRPr lang="en-CA" dirty="0">
              <a:solidFill>
                <a:prstClr val="black"/>
              </a:solidFill>
            </a:endParaRPr>
          </a:p>
        </p:txBody>
      </p:sp>
      <p:sp>
        <p:nvSpPr>
          <p:cNvPr id="40" name="TextBox 39"/>
          <p:cNvSpPr txBox="1"/>
          <p:nvPr/>
        </p:nvSpPr>
        <p:spPr>
          <a:xfrm>
            <a:off x="4148830" y="3536520"/>
            <a:ext cx="1728192" cy="1077218"/>
          </a:xfrm>
          <a:prstGeom prst="rect">
            <a:avLst/>
          </a:prstGeom>
          <a:noFill/>
        </p:spPr>
        <p:txBody>
          <a:bodyPr wrap="square" rtlCol="0">
            <a:spAutoFit/>
          </a:bodyPr>
          <a:lstStyle/>
          <a:p>
            <a:pPr algn="ctr"/>
            <a:r>
              <a:rPr lang="en-CA" sz="1600" b="1" dirty="0" smtClean="0">
                <a:solidFill>
                  <a:schemeClr val="bg1"/>
                </a:solidFill>
                <a:latin typeface="Franklin Gothic Book" pitchFamily="34" charset="0"/>
              </a:rPr>
              <a:t>ANALYST</a:t>
            </a:r>
          </a:p>
          <a:p>
            <a:pPr algn="ctr"/>
            <a:endParaRPr lang="en-CA" sz="1600" b="1" dirty="0" smtClean="0">
              <a:solidFill>
                <a:schemeClr val="bg1"/>
              </a:solidFill>
              <a:latin typeface="Franklin Gothic Book" pitchFamily="34" charset="0"/>
            </a:endParaRPr>
          </a:p>
          <a:p>
            <a:pPr algn="ctr"/>
            <a:r>
              <a:rPr lang="en-CA" sz="1600" b="1" dirty="0" smtClean="0">
                <a:solidFill>
                  <a:schemeClr val="bg1"/>
                </a:solidFill>
                <a:latin typeface="Franklin Gothic Book" pitchFamily="34" charset="0"/>
              </a:rPr>
              <a:t>PROJECT MANAGER</a:t>
            </a:r>
            <a:endParaRPr lang="en-CA" sz="1600" b="1" dirty="0">
              <a:solidFill>
                <a:schemeClr val="bg1"/>
              </a:solidFill>
              <a:latin typeface="Franklin Gothic Book" pitchFamily="34" charset="0"/>
            </a:endParaRPr>
          </a:p>
        </p:txBody>
      </p:sp>
      <p:sp>
        <p:nvSpPr>
          <p:cNvPr id="50" name="Donut 49"/>
          <p:cNvSpPr/>
          <p:nvPr/>
        </p:nvSpPr>
        <p:spPr>
          <a:xfrm>
            <a:off x="3043334" y="1325183"/>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51" name="Donut 50"/>
          <p:cNvSpPr/>
          <p:nvPr/>
        </p:nvSpPr>
        <p:spPr>
          <a:xfrm>
            <a:off x="5193158" y="1350350"/>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52" name="Donut 51"/>
          <p:cNvSpPr/>
          <p:nvPr/>
        </p:nvSpPr>
        <p:spPr>
          <a:xfrm>
            <a:off x="4058786" y="3104472"/>
            <a:ext cx="1908000" cy="1908000"/>
          </a:xfrm>
          <a:prstGeom prst="donut">
            <a:avLst>
              <a:gd name="adj" fmla="val 5968"/>
            </a:avLst>
          </a:prstGeom>
          <a:solidFill>
            <a:schemeClr val="accent5">
              <a:lumMod val="20000"/>
              <a:lumOff val="80000"/>
            </a:schemeClr>
          </a:solidFill>
          <a:ln w="12700">
            <a:solidFill>
              <a:schemeClr val="accent4">
                <a:lumMod val="50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8" name="TextBox 37"/>
          <p:cNvSpPr txBox="1"/>
          <p:nvPr/>
        </p:nvSpPr>
        <p:spPr>
          <a:xfrm>
            <a:off x="1589856" y="529516"/>
            <a:ext cx="7086600" cy="523220"/>
          </a:xfrm>
          <a:prstGeom prst="rect">
            <a:avLst/>
          </a:prstGeom>
          <a:noFill/>
        </p:spPr>
        <p:txBody>
          <a:bodyPr wrap="square" rtlCol="0">
            <a:spAutoFit/>
          </a:bodyPr>
          <a:lstStyle/>
          <a:p>
            <a:r>
              <a:rPr lang="en-US" sz="2800" dirty="0" smtClean="0">
                <a:latin typeface="Franklin Gothic Medium Cond" pitchFamily="34" charset="0"/>
              </a:rPr>
              <a:t>Stakeholders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4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par>
                                <p:cTn id="26" presetID="22" presetClass="entr" presetSubtype="1"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up)">
                                      <p:cBhvr>
                                        <p:cTn id="28" dur="5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0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childTnLst>
                                </p:cTn>
                              </p:par>
                            </p:childTnLst>
                          </p:cTn>
                        </p:par>
                        <p:par>
                          <p:cTn id="44" fill="hold">
                            <p:stCondLst>
                              <p:cond delay="4000"/>
                            </p:stCondLst>
                            <p:childTnLst>
                              <p:par>
                                <p:cTn id="45" presetID="47"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22" presetClass="entr" presetSubtype="1"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up)">
                                      <p:cBhvr>
                                        <p:cTn id="52" dur="500"/>
                                        <p:tgtEl>
                                          <p:spTgt spid="37"/>
                                        </p:tgtEl>
                                      </p:cBhvr>
                                    </p:animEffect>
                                  </p:childTnLst>
                                </p:cTn>
                              </p:par>
                              <p:par>
                                <p:cTn id="53" presetID="47"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1000"/>
                                        <p:tgtEl>
                                          <p:spTgt spid="47"/>
                                        </p:tgtEl>
                                      </p:cBhvr>
                                    </p:animEffect>
                                    <p:anim calcmode="lin" valueType="num">
                                      <p:cBhvr>
                                        <p:cTn id="56" dur="1000" fill="hold"/>
                                        <p:tgtEl>
                                          <p:spTgt spid="47"/>
                                        </p:tgtEl>
                                        <p:attrNameLst>
                                          <p:attrName>ppt_x</p:attrName>
                                        </p:attrNameLst>
                                      </p:cBhvr>
                                      <p:tavLst>
                                        <p:tav tm="0">
                                          <p:val>
                                            <p:strVal val="#ppt_x"/>
                                          </p:val>
                                        </p:tav>
                                        <p:tav tm="100000">
                                          <p:val>
                                            <p:strVal val="#ppt_x"/>
                                          </p:val>
                                        </p:tav>
                                      </p:tavLst>
                                    </p:anim>
                                    <p:anim calcmode="lin" valueType="num">
                                      <p:cBhvr>
                                        <p:cTn id="57" dur="1000" fill="hold"/>
                                        <p:tgtEl>
                                          <p:spTgt spid="47"/>
                                        </p:tgtEl>
                                        <p:attrNameLst>
                                          <p:attrName>ppt_y</p:attrName>
                                        </p:attrNameLst>
                                      </p:cBhvr>
                                      <p:tavLst>
                                        <p:tav tm="0">
                                          <p:val>
                                            <p:strVal val="#ppt_y-.1"/>
                                          </p:val>
                                        </p:tav>
                                        <p:tav tm="100000">
                                          <p:val>
                                            <p:strVal val="#ppt_y"/>
                                          </p:val>
                                        </p:tav>
                                      </p:tavLst>
                                    </p:anim>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20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2000"/>
                                        <p:tgtEl>
                                          <p:spTgt spid="4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2000"/>
                                        <p:tgtEl>
                                          <p:spTgt spid="40"/>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up)">
                                      <p:cBhvr>
                                        <p:cTn id="71" dur="500"/>
                                        <p:tgtEl>
                                          <p:spTgt spid="44"/>
                                        </p:tgtEl>
                                      </p:cBhvr>
                                    </p:animEffect>
                                  </p:childTnLst>
                                </p:cTn>
                              </p:par>
                              <p:par>
                                <p:cTn id="72" presetID="42" presetClass="entr" presetSubtype="0" fill="hold"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2000"/>
                                        <p:tgtEl>
                                          <p:spTgt spid="41"/>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2000"/>
                                        <p:tgtEl>
                                          <p:spTgt spid="4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20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2000"/>
                                        <p:tgtEl>
                                          <p:spTgt spid="52"/>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20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fade">
                                      <p:cBhvr>
                                        <p:cTn id="9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3" grpId="0" animBg="1"/>
      <p:bldP spid="22" grpId="0" animBg="1"/>
      <p:bldP spid="10" grpId="0"/>
      <p:bldP spid="29" grpId="0"/>
      <p:bldP spid="31" grpId="0"/>
      <p:bldP spid="33" grpId="0"/>
      <p:bldP spid="36" grpId="0" animBg="1"/>
      <p:bldP spid="37" grpId="0" animBg="1"/>
      <p:bldP spid="41" grpId="0"/>
      <p:bldP spid="43" grpId="0" animBg="1"/>
      <p:bldP spid="43" grpId="1" animBg="1"/>
      <p:bldP spid="42" grpId="0" animBg="1"/>
      <p:bldP spid="44" grpId="0" animBg="1"/>
      <p:bldP spid="30" grpId="0"/>
      <p:bldP spid="32" grpId="0"/>
      <p:bldP spid="49" grpId="0" animBg="1"/>
      <p:bldP spid="49" grpId="1" animBg="1"/>
      <p:bldP spid="40" grpId="0"/>
      <p:bldP spid="52"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502504" y="385500"/>
            <a:ext cx="6172200" cy="307777"/>
          </a:xfrm>
          <a:prstGeom prst="rect">
            <a:avLst/>
          </a:prstGeom>
          <a:noFill/>
        </p:spPr>
        <p:txBody>
          <a:bodyPr wrap="square" rtlCol="0">
            <a:spAutoFit/>
          </a:bodyPr>
          <a:lstStyle/>
          <a:p>
            <a:r>
              <a:rPr lang="en-US" sz="1400" b="1" dirty="0" smtClean="0">
                <a:solidFill>
                  <a:schemeClr val="accent5">
                    <a:lumMod val="75000"/>
                  </a:schemeClr>
                </a:solidFill>
                <a:latin typeface="Avenir 65 Medium" pitchFamily="34" charset="0"/>
              </a:rPr>
              <a:t>NATIONAL OCCUPATIONAL STANDARDS</a:t>
            </a:r>
            <a:endParaRPr lang="en-US" b="1" dirty="0">
              <a:solidFill>
                <a:schemeClr val="accent5">
                  <a:lumMod val="75000"/>
                </a:schemeClr>
              </a:solidFill>
              <a:latin typeface="Avenir 65 Medium" pitchFamily="34" charset="0"/>
            </a:endParaRPr>
          </a:p>
        </p:txBody>
      </p:sp>
      <p:sp>
        <p:nvSpPr>
          <p:cNvPr id="14" name="Frame 13"/>
          <p:cNvSpPr/>
          <p:nvPr/>
        </p:nvSpPr>
        <p:spPr>
          <a:xfrm>
            <a:off x="4114800" y="16002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0" name="Frame 19"/>
          <p:cNvSpPr/>
          <p:nvPr/>
        </p:nvSpPr>
        <p:spPr>
          <a:xfrm>
            <a:off x="4114800" y="45354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4" name="Frame 23"/>
          <p:cNvSpPr/>
          <p:nvPr/>
        </p:nvSpPr>
        <p:spPr>
          <a:xfrm>
            <a:off x="5678400" y="22494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8" name="Frame 27"/>
          <p:cNvSpPr/>
          <p:nvPr/>
        </p:nvSpPr>
        <p:spPr>
          <a:xfrm>
            <a:off x="2554355" y="3849600"/>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2" name="Frame 31"/>
          <p:cNvSpPr/>
          <p:nvPr/>
        </p:nvSpPr>
        <p:spPr>
          <a:xfrm>
            <a:off x="6364200" y="3805204"/>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36" name="Frame 35"/>
          <p:cNvSpPr/>
          <p:nvPr/>
        </p:nvSpPr>
        <p:spPr>
          <a:xfrm>
            <a:off x="1868400" y="2301747"/>
            <a:ext cx="1332000" cy="1332000"/>
          </a:xfrm>
          <a:prstGeom prst="frame">
            <a:avLst>
              <a:gd name="adj1" fmla="val 7317"/>
            </a:avLst>
          </a:prstGeom>
          <a:solidFill>
            <a:schemeClr val="bg1"/>
          </a:solidFill>
          <a:ln w="19050">
            <a:solidFill>
              <a:schemeClr val="accent5">
                <a:lumMod val="7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6" name="Rectangle 15"/>
          <p:cNvSpPr/>
          <p:nvPr/>
        </p:nvSpPr>
        <p:spPr>
          <a:xfrm>
            <a:off x="4206768" y="16921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Flowchart: Off-page Connector 7"/>
          <p:cNvSpPr/>
          <p:nvPr/>
        </p:nvSpPr>
        <p:spPr>
          <a:xfrm>
            <a:off x="4212024" y="16921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4327498" y="1647906"/>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0" name="TextBox 39"/>
          <p:cNvSpPr txBox="1"/>
          <p:nvPr/>
        </p:nvSpPr>
        <p:spPr>
          <a:xfrm>
            <a:off x="4511702" y="1701225"/>
            <a:ext cx="566322" cy="584775"/>
          </a:xfrm>
          <a:prstGeom prst="rect">
            <a:avLst/>
          </a:prstGeom>
          <a:noFill/>
        </p:spPr>
        <p:txBody>
          <a:bodyPr wrap="square" rtlCol="0">
            <a:spAutoFit/>
          </a:bodyPr>
          <a:lstStyle/>
          <a:p>
            <a:pPr algn="ctr"/>
            <a:r>
              <a:rPr lang="en-CA" sz="3200" b="1" dirty="0" smtClean="0">
                <a:solidFill>
                  <a:schemeClr val="bg1"/>
                </a:solidFill>
              </a:rPr>
              <a:t>1</a:t>
            </a:r>
            <a:endParaRPr lang="en-CA" sz="3200" b="1" dirty="0">
              <a:solidFill>
                <a:schemeClr val="bg1"/>
              </a:solidFill>
            </a:endParaRPr>
          </a:p>
        </p:txBody>
      </p:sp>
      <p:sp>
        <p:nvSpPr>
          <p:cNvPr id="25" name="Rectangle 24"/>
          <p:cNvSpPr/>
          <p:nvPr/>
        </p:nvSpPr>
        <p:spPr>
          <a:xfrm>
            <a:off x="5770368" y="23413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Flowchart: Off-page Connector 25"/>
          <p:cNvSpPr/>
          <p:nvPr/>
        </p:nvSpPr>
        <p:spPr>
          <a:xfrm>
            <a:off x="5775624" y="23413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TextBox 42"/>
          <p:cNvSpPr txBox="1"/>
          <p:nvPr/>
        </p:nvSpPr>
        <p:spPr>
          <a:xfrm>
            <a:off x="5891387" y="2317804"/>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4" name="TextBox 43"/>
          <p:cNvSpPr txBox="1"/>
          <p:nvPr/>
        </p:nvSpPr>
        <p:spPr>
          <a:xfrm>
            <a:off x="6075591" y="2371123"/>
            <a:ext cx="566322" cy="584775"/>
          </a:xfrm>
          <a:prstGeom prst="rect">
            <a:avLst/>
          </a:prstGeom>
          <a:noFill/>
        </p:spPr>
        <p:txBody>
          <a:bodyPr wrap="square" rtlCol="0">
            <a:spAutoFit/>
          </a:bodyPr>
          <a:lstStyle/>
          <a:p>
            <a:pPr algn="ctr"/>
            <a:r>
              <a:rPr lang="en-CA" sz="3200" b="1" dirty="0" smtClean="0">
                <a:solidFill>
                  <a:schemeClr val="bg1"/>
                </a:solidFill>
              </a:rPr>
              <a:t>2</a:t>
            </a:r>
            <a:endParaRPr lang="en-CA" sz="3200" b="1" dirty="0">
              <a:solidFill>
                <a:schemeClr val="bg1"/>
              </a:solidFill>
            </a:endParaRPr>
          </a:p>
        </p:txBody>
      </p:sp>
      <p:sp>
        <p:nvSpPr>
          <p:cNvPr id="33" name="Rectangle 32"/>
          <p:cNvSpPr/>
          <p:nvPr/>
        </p:nvSpPr>
        <p:spPr>
          <a:xfrm>
            <a:off x="6456168" y="3897172"/>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Flowchart: Off-page Connector 33"/>
          <p:cNvSpPr/>
          <p:nvPr/>
        </p:nvSpPr>
        <p:spPr>
          <a:xfrm>
            <a:off x="6461424" y="3897172"/>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5" name="TextBox 44"/>
          <p:cNvSpPr txBox="1"/>
          <p:nvPr/>
        </p:nvSpPr>
        <p:spPr>
          <a:xfrm>
            <a:off x="6577187" y="3870298"/>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6" name="TextBox 45"/>
          <p:cNvSpPr txBox="1"/>
          <p:nvPr/>
        </p:nvSpPr>
        <p:spPr>
          <a:xfrm>
            <a:off x="6761391" y="3923617"/>
            <a:ext cx="566322" cy="584775"/>
          </a:xfrm>
          <a:prstGeom prst="rect">
            <a:avLst/>
          </a:prstGeom>
          <a:noFill/>
        </p:spPr>
        <p:txBody>
          <a:bodyPr wrap="square" rtlCol="0">
            <a:spAutoFit/>
          </a:bodyPr>
          <a:lstStyle/>
          <a:p>
            <a:pPr algn="ctr"/>
            <a:r>
              <a:rPr lang="en-CA" sz="3200" b="1" dirty="0" smtClean="0">
                <a:solidFill>
                  <a:schemeClr val="bg1"/>
                </a:solidFill>
              </a:rPr>
              <a:t>3</a:t>
            </a:r>
            <a:endParaRPr lang="en-CA" sz="3200" b="1" dirty="0">
              <a:solidFill>
                <a:schemeClr val="bg1"/>
              </a:solidFill>
            </a:endParaRPr>
          </a:p>
        </p:txBody>
      </p:sp>
      <p:sp>
        <p:nvSpPr>
          <p:cNvPr id="21" name="Rectangle 20"/>
          <p:cNvSpPr/>
          <p:nvPr/>
        </p:nvSpPr>
        <p:spPr>
          <a:xfrm>
            <a:off x="4206768" y="46273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Flowchart: Off-page Connector 21"/>
          <p:cNvSpPr/>
          <p:nvPr/>
        </p:nvSpPr>
        <p:spPr>
          <a:xfrm>
            <a:off x="4212024" y="46273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TextBox 40"/>
          <p:cNvSpPr txBox="1"/>
          <p:nvPr/>
        </p:nvSpPr>
        <p:spPr>
          <a:xfrm>
            <a:off x="4327498" y="4591212"/>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2" name="TextBox 41"/>
          <p:cNvSpPr txBox="1"/>
          <p:nvPr/>
        </p:nvSpPr>
        <p:spPr>
          <a:xfrm>
            <a:off x="4511702" y="4644531"/>
            <a:ext cx="566322" cy="584775"/>
          </a:xfrm>
          <a:prstGeom prst="rect">
            <a:avLst/>
          </a:prstGeom>
          <a:noFill/>
        </p:spPr>
        <p:txBody>
          <a:bodyPr wrap="square" rtlCol="0">
            <a:spAutoFit/>
          </a:bodyPr>
          <a:lstStyle/>
          <a:p>
            <a:pPr algn="ctr"/>
            <a:r>
              <a:rPr lang="en-CA" sz="3200" b="1" dirty="0" smtClean="0">
                <a:solidFill>
                  <a:schemeClr val="bg1"/>
                </a:solidFill>
              </a:rPr>
              <a:t>4</a:t>
            </a:r>
            <a:endParaRPr lang="en-CA" sz="3200" b="1" dirty="0">
              <a:solidFill>
                <a:schemeClr val="bg1"/>
              </a:solidFill>
            </a:endParaRPr>
          </a:p>
        </p:txBody>
      </p:sp>
      <p:sp>
        <p:nvSpPr>
          <p:cNvPr id="29" name="Rectangle 28"/>
          <p:cNvSpPr/>
          <p:nvPr/>
        </p:nvSpPr>
        <p:spPr>
          <a:xfrm>
            <a:off x="2646323" y="3941568"/>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Flowchart: Off-page Connector 29"/>
          <p:cNvSpPr/>
          <p:nvPr/>
        </p:nvSpPr>
        <p:spPr>
          <a:xfrm>
            <a:off x="2651579" y="3941568"/>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TextBox 46"/>
          <p:cNvSpPr txBox="1"/>
          <p:nvPr/>
        </p:nvSpPr>
        <p:spPr>
          <a:xfrm>
            <a:off x="2751151" y="3918004"/>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48" name="TextBox 47"/>
          <p:cNvSpPr txBox="1"/>
          <p:nvPr/>
        </p:nvSpPr>
        <p:spPr>
          <a:xfrm>
            <a:off x="2935355" y="3971323"/>
            <a:ext cx="566322" cy="584775"/>
          </a:xfrm>
          <a:prstGeom prst="rect">
            <a:avLst/>
          </a:prstGeom>
          <a:noFill/>
        </p:spPr>
        <p:txBody>
          <a:bodyPr wrap="square" rtlCol="0">
            <a:spAutoFit/>
          </a:bodyPr>
          <a:lstStyle/>
          <a:p>
            <a:pPr algn="ctr"/>
            <a:r>
              <a:rPr lang="en-CA" sz="3200" b="1" dirty="0" smtClean="0">
                <a:solidFill>
                  <a:schemeClr val="bg1"/>
                </a:solidFill>
              </a:rPr>
              <a:t>5</a:t>
            </a:r>
            <a:endParaRPr lang="en-CA" sz="3200" b="1" dirty="0">
              <a:solidFill>
                <a:schemeClr val="bg1"/>
              </a:solidFill>
            </a:endParaRPr>
          </a:p>
        </p:txBody>
      </p:sp>
      <p:sp>
        <p:nvSpPr>
          <p:cNvPr id="37" name="Rectangle 36"/>
          <p:cNvSpPr/>
          <p:nvPr/>
        </p:nvSpPr>
        <p:spPr>
          <a:xfrm>
            <a:off x="1960368" y="2393715"/>
            <a:ext cx="1152000" cy="1152000"/>
          </a:xfrm>
          <a:prstGeom prst="rect">
            <a:avLst/>
          </a:prstGeom>
          <a:solidFill>
            <a:schemeClr val="accent5">
              <a:lumMod val="75000"/>
              <a:alpha val="50000"/>
            </a:schemeClr>
          </a:solidFill>
          <a:ln w="2857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Flowchart: Off-page Connector 37"/>
          <p:cNvSpPr/>
          <p:nvPr/>
        </p:nvSpPr>
        <p:spPr>
          <a:xfrm>
            <a:off x="1965624" y="2393715"/>
            <a:ext cx="1143000" cy="289032"/>
          </a:xfrm>
          <a:prstGeom prst="flowChartOffpageConnector">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TextBox 48"/>
          <p:cNvSpPr txBox="1"/>
          <p:nvPr/>
        </p:nvSpPr>
        <p:spPr>
          <a:xfrm>
            <a:off x="2081253" y="2349608"/>
            <a:ext cx="930168" cy="246221"/>
          </a:xfrm>
          <a:prstGeom prst="rect">
            <a:avLst/>
          </a:prstGeom>
          <a:noFill/>
        </p:spPr>
        <p:txBody>
          <a:bodyPr wrap="square" rtlCol="0">
            <a:spAutoFit/>
          </a:bodyPr>
          <a:lstStyle/>
          <a:p>
            <a:pPr algn="ctr"/>
            <a:r>
              <a:rPr lang="en-CA" sz="1000" dirty="0" smtClean="0">
                <a:solidFill>
                  <a:schemeClr val="bg1"/>
                </a:solidFill>
              </a:rPr>
              <a:t>STAGE  </a:t>
            </a:r>
            <a:endParaRPr lang="en-CA" sz="1000" dirty="0">
              <a:solidFill>
                <a:schemeClr val="bg1"/>
              </a:solidFill>
            </a:endParaRPr>
          </a:p>
        </p:txBody>
      </p:sp>
      <p:sp>
        <p:nvSpPr>
          <p:cNvPr id="50" name="TextBox 49"/>
          <p:cNvSpPr txBox="1"/>
          <p:nvPr/>
        </p:nvSpPr>
        <p:spPr>
          <a:xfrm>
            <a:off x="2265457" y="2402927"/>
            <a:ext cx="566322" cy="584775"/>
          </a:xfrm>
          <a:prstGeom prst="rect">
            <a:avLst/>
          </a:prstGeom>
          <a:noFill/>
        </p:spPr>
        <p:txBody>
          <a:bodyPr wrap="square" rtlCol="0">
            <a:spAutoFit/>
          </a:bodyPr>
          <a:lstStyle/>
          <a:p>
            <a:pPr algn="ctr"/>
            <a:r>
              <a:rPr lang="en-CA" sz="3200" b="1" dirty="0" smtClean="0">
                <a:solidFill>
                  <a:schemeClr val="bg1"/>
                </a:solidFill>
              </a:rPr>
              <a:t>6</a:t>
            </a:r>
            <a:endParaRPr lang="en-CA" sz="3200" b="1" dirty="0">
              <a:solidFill>
                <a:schemeClr val="bg1"/>
              </a:solidFill>
            </a:endParaRPr>
          </a:p>
        </p:txBody>
      </p:sp>
      <p:sp>
        <p:nvSpPr>
          <p:cNvPr id="54" name="Freeform 53"/>
          <p:cNvSpPr/>
          <p:nvPr/>
        </p:nvSpPr>
        <p:spPr>
          <a:xfrm>
            <a:off x="5526157" y="5144494"/>
            <a:ext cx="1502796" cy="455875"/>
          </a:xfrm>
          <a:custGeom>
            <a:avLst/>
            <a:gdLst>
              <a:gd name="connsiteX0" fmla="*/ 1502796 w 1502796"/>
              <a:gd name="connsiteY0" fmla="*/ 0 h 455875"/>
              <a:gd name="connsiteX1" fmla="*/ 1232452 w 1502796"/>
              <a:gd name="connsiteY1" fmla="*/ 421419 h 455875"/>
              <a:gd name="connsiteX2" fmla="*/ 0 w 1502796"/>
              <a:gd name="connsiteY2" fmla="*/ 206734 h 455875"/>
            </a:gdLst>
            <a:ahLst/>
            <a:cxnLst>
              <a:cxn ang="0">
                <a:pos x="connsiteX0" y="connsiteY0"/>
              </a:cxn>
              <a:cxn ang="0">
                <a:pos x="connsiteX1" y="connsiteY1"/>
              </a:cxn>
              <a:cxn ang="0">
                <a:pos x="connsiteX2" y="connsiteY2"/>
              </a:cxn>
            </a:cxnLst>
            <a:rect l="l" t="t" r="r" b="b"/>
            <a:pathLst>
              <a:path w="1502796" h="455875">
                <a:moveTo>
                  <a:pt x="1502796" y="0"/>
                </a:moveTo>
                <a:cubicBezTo>
                  <a:pt x="1492857" y="193481"/>
                  <a:pt x="1482918" y="386963"/>
                  <a:pt x="1232452" y="421419"/>
                </a:cubicBezTo>
                <a:cubicBezTo>
                  <a:pt x="981986" y="455875"/>
                  <a:pt x="490993" y="331304"/>
                  <a:pt x="0" y="206734"/>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5" name="Freeform 54"/>
          <p:cNvSpPr/>
          <p:nvPr/>
        </p:nvSpPr>
        <p:spPr>
          <a:xfrm rot="10800000">
            <a:off x="2514601" y="1828800"/>
            <a:ext cx="1502796" cy="455875"/>
          </a:xfrm>
          <a:custGeom>
            <a:avLst/>
            <a:gdLst>
              <a:gd name="connsiteX0" fmla="*/ 1502796 w 1502796"/>
              <a:gd name="connsiteY0" fmla="*/ 0 h 455875"/>
              <a:gd name="connsiteX1" fmla="*/ 1232452 w 1502796"/>
              <a:gd name="connsiteY1" fmla="*/ 421419 h 455875"/>
              <a:gd name="connsiteX2" fmla="*/ 0 w 1502796"/>
              <a:gd name="connsiteY2" fmla="*/ 206734 h 455875"/>
            </a:gdLst>
            <a:ahLst/>
            <a:cxnLst>
              <a:cxn ang="0">
                <a:pos x="connsiteX0" y="connsiteY0"/>
              </a:cxn>
              <a:cxn ang="0">
                <a:pos x="connsiteX1" y="connsiteY1"/>
              </a:cxn>
              <a:cxn ang="0">
                <a:pos x="connsiteX2" y="connsiteY2"/>
              </a:cxn>
            </a:cxnLst>
            <a:rect l="l" t="t" r="r" b="b"/>
            <a:pathLst>
              <a:path w="1502796" h="455875">
                <a:moveTo>
                  <a:pt x="1502796" y="0"/>
                </a:moveTo>
                <a:cubicBezTo>
                  <a:pt x="1492857" y="193481"/>
                  <a:pt x="1482918" y="386963"/>
                  <a:pt x="1232452" y="421419"/>
                </a:cubicBezTo>
                <a:cubicBezTo>
                  <a:pt x="981986" y="455875"/>
                  <a:pt x="490993" y="331304"/>
                  <a:pt x="0" y="206734"/>
                </a:cubicBezTo>
              </a:path>
            </a:pathLst>
          </a:custGeom>
          <a:ln w="28575">
            <a:solidFill>
              <a:schemeClr val="accent5">
                <a:lumMod val="75000"/>
              </a:schemeClr>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6" name="Freeform 55"/>
          <p:cNvSpPr/>
          <p:nvPr/>
        </p:nvSpPr>
        <p:spPr>
          <a:xfrm>
            <a:off x="5446643" y="2528515"/>
            <a:ext cx="216000" cy="144000"/>
          </a:xfrm>
          <a:custGeom>
            <a:avLst/>
            <a:gdLst>
              <a:gd name="connsiteX0" fmla="*/ 0 w 182880"/>
              <a:gd name="connsiteY0" fmla="*/ 0 h 111318"/>
              <a:gd name="connsiteX1" fmla="*/ 182880 w 182880"/>
              <a:gd name="connsiteY1" fmla="*/ 111318 h 111318"/>
            </a:gdLst>
            <a:ahLst/>
            <a:cxnLst>
              <a:cxn ang="0">
                <a:pos x="connsiteX0" y="connsiteY0"/>
              </a:cxn>
              <a:cxn ang="0">
                <a:pos x="connsiteX1" y="connsiteY1"/>
              </a:cxn>
            </a:cxnLst>
            <a:rect l="l" t="t" r="r" b="b"/>
            <a:pathLst>
              <a:path w="182880" h="111318">
                <a:moveTo>
                  <a:pt x="0" y="0"/>
                </a:moveTo>
                <a:lnTo>
                  <a:pt x="182880" y="111318"/>
                </a:ln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7" name="Freeform 56"/>
          <p:cNvSpPr/>
          <p:nvPr/>
        </p:nvSpPr>
        <p:spPr>
          <a:xfrm rot="10800000">
            <a:off x="3894152" y="4800600"/>
            <a:ext cx="216000" cy="144000"/>
          </a:xfrm>
          <a:custGeom>
            <a:avLst/>
            <a:gdLst>
              <a:gd name="connsiteX0" fmla="*/ 0 w 182880"/>
              <a:gd name="connsiteY0" fmla="*/ 0 h 111318"/>
              <a:gd name="connsiteX1" fmla="*/ 182880 w 182880"/>
              <a:gd name="connsiteY1" fmla="*/ 111318 h 111318"/>
            </a:gdLst>
            <a:ahLst/>
            <a:cxnLst>
              <a:cxn ang="0">
                <a:pos x="connsiteX0" y="connsiteY0"/>
              </a:cxn>
              <a:cxn ang="0">
                <a:pos x="connsiteX1" y="connsiteY1"/>
              </a:cxn>
            </a:cxnLst>
            <a:rect l="l" t="t" r="r" b="b"/>
            <a:pathLst>
              <a:path w="182880" h="111318">
                <a:moveTo>
                  <a:pt x="0" y="0"/>
                </a:moveTo>
                <a:lnTo>
                  <a:pt x="182880" y="111318"/>
                </a:ln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9" name="Freeform 58"/>
          <p:cNvSpPr/>
          <p:nvPr/>
        </p:nvSpPr>
        <p:spPr>
          <a:xfrm>
            <a:off x="6758609" y="3578087"/>
            <a:ext cx="127221" cy="216000"/>
          </a:xfrm>
          <a:custGeom>
            <a:avLst/>
            <a:gdLst>
              <a:gd name="connsiteX0" fmla="*/ 0 w 127221"/>
              <a:gd name="connsiteY0" fmla="*/ 0 h 182880"/>
              <a:gd name="connsiteX1" fmla="*/ 79513 w 127221"/>
              <a:gd name="connsiteY1" fmla="*/ 95416 h 182880"/>
              <a:gd name="connsiteX2" fmla="*/ 127221 w 127221"/>
              <a:gd name="connsiteY2" fmla="*/ 182880 h 182880"/>
            </a:gdLst>
            <a:ahLst/>
            <a:cxnLst>
              <a:cxn ang="0">
                <a:pos x="connsiteX0" y="connsiteY0"/>
              </a:cxn>
              <a:cxn ang="0">
                <a:pos x="connsiteX1" y="connsiteY1"/>
              </a:cxn>
              <a:cxn ang="0">
                <a:pos x="connsiteX2" y="connsiteY2"/>
              </a:cxn>
            </a:cxnLst>
            <a:rect l="l" t="t" r="r" b="b"/>
            <a:pathLst>
              <a:path w="127221" h="182880">
                <a:moveTo>
                  <a:pt x="0" y="0"/>
                </a:moveTo>
                <a:cubicBezTo>
                  <a:pt x="29155" y="32468"/>
                  <a:pt x="58310" y="64936"/>
                  <a:pt x="79513" y="95416"/>
                </a:cubicBezTo>
                <a:cubicBezTo>
                  <a:pt x="100716" y="125896"/>
                  <a:pt x="113968" y="154388"/>
                  <a:pt x="127221" y="182880"/>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62" name="Freeform 61"/>
          <p:cNvSpPr/>
          <p:nvPr/>
        </p:nvSpPr>
        <p:spPr>
          <a:xfrm rot="10800000">
            <a:off x="2695495" y="3633754"/>
            <a:ext cx="127221" cy="216000"/>
          </a:xfrm>
          <a:custGeom>
            <a:avLst/>
            <a:gdLst>
              <a:gd name="connsiteX0" fmla="*/ 0 w 127221"/>
              <a:gd name="connsiteY0" fmla="*/ 0 h 182880"/>
              <a:gd name="connsiteX1" fmla="*/ 79513 w 127221"/>
              <a:gd name="connsiteY1" fmla="*/ 95416 h 182880"/>
              <a:gd name="connsiteX2" fmla="*/ 127221 w 127221"/>
              <a:gd name="connsiteY2" fmla="*/ 182880 h 182880"/>
            </a:gdLst>
            <a:ahLst/>
            <a:cxnLst>
              <a:cxn ang="0">
                <a:pos x="connsiteX0" y="connsiteY0"/>
              </a:cxn>
              <a:cxn ang="0">
                <a:pos x="connsiteX1" y="connsiteY1"/>
              </a:cxn>
              <a:cxn ang="0">
                <a:pos x="connsiteX2" y="connsiteY2"/>
              </a:cxn>
            </a:cxnLst>
            <a:rect l="l" t="t" r="r" b="b"/>
            <a:pathLst>
              <a:path w="127221" h="182880">
                <a:moveTo>
                  <a:pt x="0" y="0"/>
                </a:moveTo>
                <a:cubicBezTo>
                  <a:pt x="29155" y="32468"/>
                  <a:pt x="58310" y="64936"/>
                  <a:pt x="79513" y="95416"/>
                </a:cubicBezTo>
                <a:cubicBezTo>
                  <a:pt x="100716" y="125896"/>
                  <a:pt x="113968" y="154388"/>
                  <a:pt x="127221" y="182880"/>
                </a:cubicBezTo>
              </a:path>
            </a:pathLst>
          </a:custGeom>
          <a:ln w="28575">
            <a:solidFill>
              <a:schemeClr val="accent5">
                <a:lumMod val="75000"/>
              </a:schemeClr>
            </a:solidFill>
            <a:headEnd type="none" w="med" len="med"/>
            <a:tailEnd type="triangle" w="lg" len="lg"/>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51" name="TextBox 50"/>
          <p:cNvSpPr txBox="1"/>
          <p:nvPr/>
        </p:nvSpPr>
        <p:spPr>
          <a:xfrm>
            <a:off x="4198810" y="2104267"/>
            <a:ext cx="1203298" cy="764889"/>
          </a:xfrm>
          <a:prstGeom prst="rect">
            <a:avLst/>
          </a:prstGeom>
          <a:noFill/>
        </p:spPr>
        <p:txBody>
          <a:bodyPr wrap="square" rtlCol="0">
            <a:spAutoFit/>
          </a:bodyPr>
          <a:lstStyle/>
          <a:p>
            <a:pPr algn="ctr">
              <a:lnSpc>
                <a:spcPts val="1300"/>
              </a:lnSpc>
            </a:pPr>
            <a:r>
              <a:rPr lang="en-CA" sz="1400" b="1" dirty="0" smtClean="0">
                <a:latin typeface="Calibri" pitchFamily="34" charset="0"/>
                <a:cs typeface="Calibri" pitchFamily="34" charset="0"/>
              </a:rPr>
              <a:t>Norm Referencing, Data Collection</a:t>
            </a:r>
            <a:endParaRPr lang="en-CA" sz="1400" b="1" dirty="0">
              <a:latin typeface="Calibri" pitchFamily="34" charset="0"/>
              <a:cs typeface="Calibri" pitchFamily="34" charset="0"/>
            </a:endParaRPr>
          </a:p>
        </p:txBody>
      </p:sp>
      <p:sp>
        <p:nvSpPr>
          <p:cNvPr id="52" name="TextBox 51"/>
          <p:cNvSpPr txBox="1"/>
          <p:nvPr/>
        </p:nvSpPr>
        <p:spPr>
          <a:xfrm>
            <a:off x="5715000" y="2787093"/>
            <a:ext cx="1235102" cy="738664"/>
          </a:xfrm>
          <a:prstGeom prst="rect">
            <a:avLst/>
          </a:prstGeom>
          <a:noFill/>
        </p:spPr>
        <p:txBody>
          <a:bodyPr wrap="square" rtlCol="0">
            <a:spAutoFit/>
          </a:bodyPr>
          <a:lstStyle/>
          <a:p>
            <a:pPr algn="ctr"/>
            <a:r>
              <a:rPr lang="en-CA" sz="1400" b="1" dirty="0" smtClean="0">
                <a:latin typeface="Calibri" pitchFamily="34" charset="0"/>
                <a:cs typeface="Calibri" pitchFamily="34" charset="0"/>
              </a:rPr>
              <a:t>Stakeholder Consultation, Profiling</a:t>
            </a:r>
            <a:endParaRPr lang="en-CA" sz="1400" b="1" dirty="0">
              <a:latin typeface="Calibri" pitchFamily="34" charset="0"/>
              <a:cs typeface="Calibri" pitchFamily="34" charset="0"/>
            </a:endParaRPr>
          </a:p>
        </p:txBody>
      </p:sp>
      <p:sp>
        <p:nvSpPr>
          <p:cNvPr id="53" name="TextBox 52"/>
          <p:cNvSpPr txBox="1"/>
          <p:nvPr/>
        </p:nvSpPr>
        <p:spPr>
          <a:xfrm>
            <a:off x="6400800" y="4335369"/>
            <a:ext cx="1295400" cy="738664"/>
          </a:xfrm>
          <a:prstGeom prst="rect">
            <a:avLst/>
          </a:prstGeom>
          <a:noFill/>
        </p:spPr>
        <p:txBody>
          <a:bodyPr wrap="square" rtlCol="0">
            <a:spAutoFit/>
          </a:bodyPr>
          <a:lstStyle/>
          <a:p>
            <a:pPr algn="ctr"/>
            <a:r>
              <a:rPr lang="en-CA" sz="1400" b="1" dirty="0" smtClean="0">
                <a:latin typeface="Calibri" pitchFamily="34" charset="0"/>
                <a:cs typeface="Calibri" pitchFamily="34" charset="0"/>
              </a:rPr>
              <a:t>Secondary, Corroborating Research</a:t>
            </a:r>
            <a:endParaRPr lang="en-CA" sz="1400" b="1" dirty="0">
              <a:latin typeface="Calibri" pitchFamily="34" charset="0"/>
              <a:cs typeface="Calibri" pitchFamily="34" charset="0"/>
            </a:endParaRPr>
          </a:p>
        </p:txBody>
      </p:sp>
      <p:sp>
        <p:nvSpPr>
          <p:cNvPr id="58" name="TextBox 57"/>
          <p:cNvSpPr txBox="1"/>
          <p:nvPr/>
        </p:nvSpPr>
        <p:spPr>
          <a:xfrm>
            <a:off x="4214853" y="5202899"/>
            <a:ext cx="1143000" cy="307777"/>
          </a:xfrm>
          <a:prstGeom prst="rect">
            <a:avLst/>
          </a:prstGeom>
          <a:noFill/>
        </p:spPr>
        <p:txBody>
          <a:bodyPr wrap="square" rtlCol="0">
            <a:spAutoFit/>
          </a:bodyPr>
          <a:lstStyle/>
          <a:p>
            <a:pPr algn="ctr"/>
            <a:r>
              <a:rPr lang="en-CA" sz="1400" b="1" dirty="0" smtClean="0">
                <a:latin typeface="Calibri" pitchFamily="34" charset="0"/>
                <a:cs typeface="Calibri" pitchFamily="34" charset="0"/>
              </a:rPr>
              <a:t>Validation</a:t>
            </a:r>
            <a:endParaRPr lang="en-CA" sz="1400" b="1" dirty="0">
              <a:latin typeface="Calibri" pitchFamily="34" charset="0"/>
              <a:cs typeface="Calibri" pitchFamily="34" charset="0"/>
            </a:endParaRPr>
          </a:p>
        </p:txBody>
      </p:sp>
      <p:sp>
        <p:nvSpPr>
          <p:cNvPr id="63" name="TextBox 62"/>
          <p:cNvSpPr txBox="1"/>
          <p:nvPr/>
        </p:nvSpPr>
        <p:spPr>
          <a:xfrm>
            <a:off x="2643147" y="4511984"/>
            <a:ext cx="1143000" cy="307777"/>
          </a:xfrm>
          <a:prstGeom prst="rect">
            <a:avLst/>
          </a:prstGeom>
          <a:noFill/>
        </p:spPr>
        <p:txBody>
          <a:bodyPr wrap="square" rtlCol="0">
            <a:spAutoFit/>
          </a:bodyPr>
          <a:lstStyle/>
          <a:p>
            <a:pPr algn="ctr"/>
            <a:r>
              <a:rPr lang="en-CA" sz="1400" b="1" dirty="0" smtClean="0">
                <a:latin typeface="Calibri" pitchFamily="34" charset="0"/>
                <a:cs typeface="Calibri" pitchFamily="34" charset="0"/>
              </a:rPr>
              <a:t>Ratification</a:t>
            </a:r>
            <a:endParaRPr lang="en-CA" sz="1400" b="1" dirty="0">
              <a:latin typeface="Calibri" pitchFamily="34" charset="0"/>
              <a:cs typeface="Calibri" pitchFamily="34" charset="0"/>
            </a:endParaRPr>
          </a:p>
        </p:txBody>
      </p:sp>
      <p:sp>
        <p:nvSpPr>
          <p:cNvPr id="64" name="TextBox 63"/>
          <p:cNvSpPr txBox="1"/>
          <p:nvPr/>
        </p:nvSpPr>
        <p:spPr>
          <a:xfrm>
            <a:off x="1973249" y="2819320"/>
            <a:ext cx="1143000" cy="738664"/>
          </a:xfrm>
          <a:prstGeom prst="rect">
            <a:avLst/>
          </a:prstGeom>
          <a:noFill/>
        </p:spPr>
        <p:txBody>
          <a:bodyPr wrap="square" rtlCol="0">
            <a:spAutoFit/>
          </a:bodyPr>
          <a:lstStyle/>
          <a:p>
            <a:pPr algn="ctr"/>
            <a:r>
              <a:rPr lang="en-CA" sz="1400" b="1" dirty="0" smtClean="0">
                <a:latin typeface="Calibri" pitchFamily="34" charset="0"/>
                <a:cs typeface="Calibri" pitchFamily="34" charset="0"/>
              </a:rPr>
              <a:t>Edit, Translate, Publish</a:t>
            </a:r>
            <a:endParaRPr lang="en-CA" sz="1400" b="1" dirty="0">
              <a:latin typeface="Calibri" pitchFamily="34" charset="0"/>
              <a:cs typeface="Calibri" pitchFamily="34" charset="0"/>
            </a:endParaRPr>
          </a:p>
        </p:txBody>
      </p:sp>
      <p:sp>
        <p:nvSpPr>
          <p:cNvPr id="60" name="Rectangle 5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 name="Rectangle 6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TextBox 64"/>
          <p:cNvSpPr txBox="1"/>
          <p:nvPr/>
        </p:nvSpPr>
        <p:spPr>
          <a:xfrm>
            <a:off x="1475656" y="529516"/>
            <a:ext cx="6264696" cy="523220"/>
          </a:xfrm>
          <a:prstGeom prst="rect">
            <a:avLst/>
          </a:prstGeom>
          <a:noFill/>
        </p:spPr>
        <p:txBody>
          <a:bodyPr wrap="square" rtlCol="0">
            <a:spAutoFit/>
          </a:bodyPr>
          <a:lstStyle/>
          <a:p>
            <a:r>
              <a:rPr lang="en-CA" sz="2800" dirty="0" smtClean="0">
                <a:latin typeface="Franklin Gothic Medium Cond" pitchFamily="34" charset="0"/>
              </a:rPr>
              <a:t>Quality Development Approach</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20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20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2000"/>
                                        <p:tgtEl>
                                          <p:spTgt spid="5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2000"/>
                                        <p:tgtEl>
                                          <p:spTgt spid="5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2000"/>
                                        <p:tgtEl>
                                          <p:spTgt spid="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0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20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2000"/>
                                        <p:tgtEl>
                                          <p:spTgt spid="5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0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2000"/>
                                        <p:tgtEl>
                                          <p:spTgt spid="5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20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000"/>
                                        <p:tgtEl>
                                          <p:spTgt spid="4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0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20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20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000"/>
                                        <p:tgtEl>
                                          <p:spTgt spid="20"/>
                                        </p:tgtEl>
                                      </p:cBhvr>
                                    </p:animEffect>
                                  </p:childTnLst>
                                </p:cTn>
                              </p:par>
                            </p:childTnLst>
                          </p:cTn>
                        </p:par>
                        <p:par>
                          <p:cTn id="70" fill="hold">
                            <p:stCondLst>
                              <p:cond delay="6000"/>
                            </p:stCondLst>
                            <p:childTnLst>
                              <p:par>
                                <p:cTn id="71" presetID="10" presetClass="entr" presetSubtype="0" fill="hold" grpId="0"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2000"/>
                                        <p:tgtEl>
                                          <p:spTgt spid="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20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20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2000"/>
                                        <p:tgtEl>
                                          <p:spTgt spid="3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2000"/>
                                        <p:tgtEl>
                                          <p:spTgt spid="6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2000"/>
                                        <p:tgtEl>
                                          <p:spTgt spid="2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2000"/>
                                        <p:tgtEl>
                                          <p:spTgt spid="28"/>
                                        </p:tgtEl>
                                      </p:cBhvr>
                                    </p:animEffect>
                                  </p:childTnLst>
                                </p:cTn>
                              </p:par>
                            </p:childTnLst>
                          </p:cTn>
                        </p:par>
                        <p:par>
                          <p:cTn id="92" fill="hold">
                            <p:stCondLst>
                              <p:cond delay="8000"/>
                            </p:stCondLst>
                            <p:childTnLst>
                              <p:par>
                                <p:cTn id="93" presetID="10" presetClass="entr" presetSubtype="0" fill="hold" grpId="0" nodeType="after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fade">
                                      <p:cBhvr>
                                        <p:cTn id="95" dur="2000"/>
                                        <p:tgtEl>
                                          <p:spTgt spid="6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0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2000"/>
                                        <p:tgtEl>
                                          <p:spTgt spid="4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2000"/>
                                        <p:tgtEl>
                                          <p:spTgt spid="3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2000"/>
                                        <p:tgtEl>
                                          <p:spTgt spid="6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20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2000"/>
                                        <p:tgtEl>
                                          <p:spTgt spid="36"/>
                                        </p:tgtEl>
                                      </p:cBhvr>
                                    </p:animEffect>
                                  </p:childTnLst>
                                </p:cTn>
                              </p:par>
                            </p:childTnLst>
                          </p:cTn>
                        </p:par>
                        <p:par>
                          <p:cTn id="114" fill="hold">
                            <p:stCondLst>
                              <p:cond delay="10000"/>
                            </p:stCondLst>
                            <p:childTnLst>
                              <p:par>
                                <p:cTn id="115" presetID="10" presetClass="entr" presetSubtype="0" fill="hold" grpId="0" nodeType="afterEffect">
                                  <p:stCondLst>
                                    <p:cond delay="0"/>
                                  </p:stCondLst>
                                  <p:childTnLst>
                                    <p:set>
                                      <p:cBhvr>
                                        <p:cTn id="116" dur="1" fill="hold">
                                          <p:stCondLst>
                                            <p:cond delay="0"/>
                                          </p:stCondLst>
                                        </p:cTn>
                                        <p:tgtEl>
                                          <p:spTgt spid="55"/>
                                        </p:tgtEl>
                                        <p:attrNameLst>
                                          <p:attrName>style.visibility</p:attrName>
                                        </p:attrNameLst>
                                      </p:cBhvr>
                                      <p:to>
                                        <p:strVal val="visible"/>
                                      </p:to>
                                    </p:set>
                                    <p:animEffect transition="in" filter="fade">
                                      <p:cBhvr>
                                        <p:cTn id="117"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8" grpId="0" animBg="1"/>
      <p:bldP spid="32" grpId="0" animBg="1"/>
      <p:bldP spid="36" grpId="0" animBg="1"/>
      <p:bldP spid="25" grpId="0" animBg="1"/>
      <p:bldP spid="26" grpId="0" animBg="1"/>
      <p:bldP spid="43" grpId="0"/>
      <p:bldP spid="44" grpId="0"/>
      <p:bldP spid="33" grpId="0" animBg="1"/>
      <p:bldP spid="34" grpId="0" animBg="1"/>
      <p:bldP spid="45" grpId="0"/>
      <p:bldP spid="46" grpId="0"/>
      <p:bldP spid="21" grpId="0" animBg="1"/>
      <p:bldP spid="22" grpId="0" animBg="1"/>
      <p:bldP spid="41" grpId="0"/>
      <p:bldP spid="42" grpId="0"/>
      <p:bldP spid="29" grpId="0" animBg="1"/>
      <p:bldP spid="30" grpId="0" animBg="1"/>
      <p:bldP spid="47" grpId="0"/>
      <p:bldP spid="48" grpId="0"/>
      <p:bldP spid="37" grpId="0" animBg="1"/>
      <p:bldP spid="38" grpId="0" animBg="1"/>
      <p:bldP spid="49" grpId="0"/>
      <p:bldP spid="50" grpId="0"/>
      <p:bldP spid="54" grpId="0" animBg="1"/>
      <p:bldP spid="55" grpId="0" animBg="1"/>
      <p:bldP spid="56" grpId="0" animBg="1"/>
      <p:bldP spid="57" grpId="0" animBg="1"/>
      <p:bldP spid="59" grpId="0" animBg="1"/>
      <p:bldP spid="62" grpId="0" animBg="1"/>
      <p:bldP spid="52" grpId="0"/>
      <p:bldP spid="53" grpId="0"/>
      <p:bldP spid="58" grpId="0"/>
      <p:bldP spid="63" grpId="0"/>
      <p:bldP spid="64"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 name="Picture 34" descr="iStock_000008404434Medium.jpg"/>
          <p:cNvPicPr>
            <a:picLocks noChangeAspect="1"/>
          </p:cNvPicPr>
          <p:nvPr/>
        </p:nvPicPr>
        <p:blipFill>
          <a:blip r:embed="rId3" cstate="print"/>
          <a:srcRect l="1578" t="20339" r="22685"/>
          <a:stretch>
            <a:fillRect/>
          </a:stretch>
        </p:blipFill>
        <p:spPr>
          <a:xfrm>
            <a:off x="4792129" y="0"/>
            <a:ext cx="4351871" cy="6858000"/>
          </a:xfrm>
          <a:prstGeom prst="rect">
            <a:avLst/>
          </a:prstGeom>
          <a:ln>
            <a:noFill/>
          </a:ln>
        </p:spPr>
      </p:pic>
      <p:sp>
        <p:nvSpPr>
          <p:cNvPr id="39" name="Rectangle 3"/>
          <p:cNvSpPr>
            <a:spLocks noChangeArrowheads="1"/>
          </p:cNvSpPr>
          <p:nvPr/>
        </p:nvSpPr>
        <p:spPr bwMode="auto">
          <a:xfrm>
            <a:off x="4788024" y="0"/>
            <a:ext cx="2054696" cy="6857999"/>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dirty="0"/>
          </a:p>
        </p:txBody>
      </p:sp>
      <p:sp>
        <p:nvSpPr>
          <p:cNvPr id="5" name="TextBox 4"/>
          <p:cNvSpPr txBox="1"/>
          <p:nvPr/>
        </p:nvSpPr>
        <p:spPr>
          <a:xfrm>
            <a:off x="381000" y="2134235"/>
            <a:ext cx="5257800" cy="2308324"/>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Compiled comparative report of relevant, current, exemplar norms</a:t>
            </a:r>
            <a:r>
              <a:rPr lang="en-US" sz="1600" dirty="0" smtClean="0">
                <a:latin typeface="Avenir 45 Book" pitchFamily="34" charset="0"/>
              </a:rPr>
              <a:t>, to serve as a benchmark: </a:t>
            </a:r>
          </a:p>
          <a:p>
            <a:r>
              <a:rPr lang="en-US" sz="1600" dirty="0" smtClean="0">
                <a:latin typeface="Avenir 45 Book" pitchFamily="34" charset="0"/>
              </a:rPr>
              <a:t>defines what is recognized as current practice</a:t>
            </a:r>
          </a:p>
          <a:p>
            <a:endParaRPr lang="en-US" sz="1000" dirty="0" smtClean="0">
              <a:latin typeface="Avenir 45 Book" pitchFamily="34" charset="0"/>
            </a:endParaRPr>
          </a:p>
          <a:p>
            <a:r>
              <a:rPr lang="en-US" sz="1600" b="1" dirty="0" smtClean="0">
                <a:latin typeface="Avenir 45 Book" pitchFamily="34" charset="0"/>
              </a:rPr>
              <a:t>Norms are any form of a </a:t>
            </a:r>
            <a:r>
              <a:rPr lang="en-US" sz="1600" b="1" i="1" dirty="0" smtClean="0">
                <a:latin typeface="Avenir 45 Book" pitchFamily="34" charset="0"/>
              </a:rPr>
              <a:t>standard </a:t>
            </a:r>
            <a:r>
              <a:rPr lang="en-US" sz="1600" b="1" dirty="0" smtClean="0">
                <a:latin typeface="Avenir 45 Book" pitchFamily="34" charset="0"/>
              </a:rPr>
              <a:t>or documented processes, procedures, policies</a:t>
            </a:r>
            <a:r>
              <a:rPr lang="en-US" sz="1600" dirty="0" smtClean="0">
                <a:latin typeface="Avenir 45 Book" pitchFamily="34" charset="0"/>
              </a:rPr>
              <a:t>… the de facto practices recognized by stakeholders as ‘relevant, current, exemplar’</a:t>
            </a:r>
          </a:p>
        </p:txBody>
      </p:sp>
      <p:sp>
        <p:nvSpPr>
          <p:cNvPr id="11" name="Flowchart: Off-page Connector 10"/>
          <p:cNvSpPr/>
          <p:nvPr/>
        </p:nvSpPr>
        <p:spPr>
          <a:xfrm>
            <a:off x="457200" y="218768"/>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accent5">
                    <a:lumMod val="25000"/>
                  </a:schemeClr>
                </a:solidFill>
              </a:rPr>
              <a:t>1</a:t>
            </a:r>
            <a:endParaRPr lang="en-CA" sz="3200" b="1" dirty="0">
              <a:solidFill>
                <a:schemeClr val="accent5">
                  <a:lumMod val="2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Frame 36"/>
          <p:cNvSpPr/>
          <p:nvPr/>
        </p:nvSpPr>
        <p:spPr>
          <a:xfrm>
            <a:off x="381000"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3" name="Rectangle 12"/>
          <p:cNvSpPr/>
          <p:nvPr/>
        </p:nvSpPr>
        <p:spPr>
          <a:xfrm>
            <a:off x="457200" y="209747"/>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Frame 39"/>
          <p:cNvSpPr/>
          <p:nvPr/>
        </p:nvSpPr>
        <p:spPr>
          <a:xfrm>
            <a:off x="6248400" y="3352800"/>
            <a:ext cx="2514600" cy="32004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41" name="Rectangle 40"/>
          <p:cNvSpPr/>
          <p:nvPr/>
        </p:nvSpPr>
        <p:spPr>
          <a:xfrm>
            <a:off x="6400800" y="3505200"/>
            <a:ext cx="2209800" cy="28956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NORM REFERENCING, DATA COLLECTION</a:t>
            </a:r>
            <a:endParaRPr lang="en-US" sz="2800" dirty="0">
              <a:solidFill>
                <a:srgbClr val="7030A0"/>
              </a:solidFill>
              <a:latin typeface="Franklin Gothic Medium Cond" pitchFamily="34" charset="0"/>
            </a:endParaRPr>
          </a:p>
        </p:txBody>
      </p:sp>
      <p:sp>
        <p:nvSpPr>
          <p:cNvPr id="43" name="TextBox 42"/>
          <p:cNvSpPr txBox="1"/>
          <p:nvPr/>
        </p:nvSpPr>
        <p:spPr>
          <a:xfrm>
            <a:off x="409574" y="4563705"/>
            <a:ext cx="5610225" cy="1169551"/>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Helps define the scope  </a:t>
            </a:r>
          </a:p>
          <a:p>
            <a:pPr>
              <a:buFont typeface="Arial" pitchFamily="34" charset="0"/>
              <a:buChar char="•"/>
            </a:pPr>
            <a:r>
              <a:rPr lang="en-US" sz="1600" dirty="0" smtClean="0">
                <a:latin typeface="Avenir 45 Book" pitchFamily="34" charset="0"/>
              </a:rPr>
              <a:t> Helps identify emergent practice</a:t>
            </a:r>
          </a:p>
          <a:p>
            <a:pPr>
              <a:buFont typeface="Arial" pitchFamily="34" charset="0"/>
              <a:buChar char="•"/>
            </a:pPr>
            <a:r>
              <a:rPr lang="en-US" sz="1600" dirty="0" smtClean="0">
                <a:latin typeface="Avenir 45 Book" pitchFamily="34" charset="0"/>
              </a:rPr>
              <a:t> Helps identify possible partnerships, critical stakeholders</a:t>
            </a:r>
          </a:p>
        </p:txBody>
      </p:sp>
      <p:sp>
        <p:nvSpPr>
          <p:cNvPr id="45" name="TextBox 44"/>
          <p:cNvSpPr txBox="1"/>
          <p:nvPr/>
        </p:nvSpPr>
        <p:spPr>
          <a:xfrm>
            <a:off x="6410325" y="3528700"/>
            <a:ext cx="2209800" cy="2846933"/>
          </a:xfrm>
          <a:prstGeom prst="rect">
            <a:avLst/>
          </a:prstGeom>
          <a:noFill/>
        </p:spPr>
        <p:txBody>
          <a:bodyPr wrap="square" rtlCol="0">
            <a:spAutoFit/>
          </a:bodyPr>
          <a:lstStyle/>
          <a:p>
            <a:pPr algn="ctr"/>
            <a:r>
              <a:rPr lang="en-US" sz="1600" b="1" dirty="0" smtClean="0">
                <a:latin typeface="Avenir 45 Book" pitchFamily="34" charset="0"/>
              </a:rPr>
              <a:t>NORMS?</a:t>
            </a:r>
          </a:p>
          <a:p>
            <a:pPr>
              <a:spcAft>
                <a:spcPts val="600"/>
              </a:spcAft>
            </a:pPr>
            <a:endParaRPr lang="en-US" sz="200" dirty="0" smtClean="0">
              <a:latin typeface="Avenir 45 Book" pitchFamily="34" charset="0"/>
            </a:endParaRPr>
          </a:p>
          <a:p>
            <a:pPr>
              <a:spcAft>
                <a:spcPts val="600"/>
              </a:spcAft>
            </a:pPr>
            <a:r>
              <a:rPr lang="en-US" sz="1400" dirty="0" smtClean="0">
                <a:latin typeface="Avenir 45 Book" pitchFamily="34" charset="0"/>
              </a:rPr>
              <a:t>Curriculum</a:t>
            </a:r>
          </a:p>
          <a:p>
            <a:pPr>
              <a:spcAft>
                <a:spcPts val="600"/>
              </a:spcAft>
            </a:pPr>
            <a:r>
              <a:rPr lang="en-US" sz="1400" dirty="0" smtClean="0">
                <a:latin typeface="Avenir 45 Book" pitchFamily="34" charset="0"/>
              </a:rPr>
              <a:t>Company policies or operating manuals</a:t>
            </a:r>
          </a:p>
          <a:p>
            <a:pPr>
              <a:spcAft>
                <a:spcPts val="600"/>
              </a:spcAft>
            </a:pPr>
            <a:r>
              <a:rPr lang="en-US" sz="1400" dirty="0" smtClean="0">
                <a:latin typeface="Avenir 45 Book" pitchFamily="34" charset="0"/>
              </a:rPr>
              <a:t>Regulations</a:t>
            </a:r>
          </a:p>
          <a:p>
            <a:pPr>
              <a:spcAft>
                <a:spcPts val="600"/>
              </a:spcAft>
            </a:pPr>
            <a:r>
              <a:rPr lang="en-US" sz="1400" dirty="0" smtClean="0">
                <a:latin typeface="Avenir 45 Book" pitchFamily="34" charset="0"/>
              </a:rPr>
              <a:t>Occupational standards</a:t>
            </a:r>
          </a:p>
          <a:p>
            <a:pPr>
              <a:spcAft>
                <a:spcPts val="600"/>
              </a:spcAft>
            </a:pPr>
            <a:r>
              <a:rPr lang="en-US" sz="1400" dirty="0" smtClean="0">
                <a:latin typeface="Avenir 45 Book" pitchFamily="34" charset="0"/>
              </a:rPr>
              <a:t>Training manuals</a:t>
            </a:r>
          </a:p>
          <a:p>
            <a:pPr>
              <a:spcAft>
                <a:spcPts val="600"/>
              </a:spcAft>
            </a:pPr>
            <a:r>
              <a:rPr lang="en-US" sz="1400" dirty="0" smtClean="0">
                <a:latin typeface="Avenir 45 Book" pitchFamily="34" charset="0"/>
              </a:rPr>
              <a:t>Job descriptions</a:t>
            </a:r>
          </a:p>
          <a:p>
            <a:pPr>
              <a:spcAft>
                <a:spcPts val="600"/>
              </a:spcAft>
            </a:pPr>
            <a:r>
              <a:rPr lang="en-US" sz="1400" dirty="0" smtClean="0">
                <a:latin typeface="Avenir 45 Book" pitchFamily="34" charset="0"/>
              </a:rPr>
              <a:t>Authentic workplace documents</a:t>
            </a:r>
          </a:p>
        </p:txBody>
      </p:sp>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Rectangle 43"/>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Left)">
                                      <p:cBhvr>
                                        <p:cTn id="7" dur="1000"/>
                                        <p:tgtEl>
                                          <p:spTgt spid="37"/>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slide(fromLeft)">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7" grpId="0" animBg="1"/>
      <p:bldP spid="40" grpId="0" animBg="1"/>
      <p:bldP spid="41" grpId="0" animBg="1"/>
      <p:bldP spid="16" grpId="0"/>
      <p:bldP spid="43" grpId="0"/>
      <p:bldP spid="45"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Oval 19"/>
          <p:cNvSpPr/>
          <p:nvPr/>
        </p:nvSpPr>
        <p:spPr>
          <a:xfrm>
            <a:off x="2133600" y="1517104"/>
            <a:ext cx="1524000" cy="1524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p:cNvSpPr/>
          <p:nvPr/>
        </p:nvSpPr>
        <p:spPr>
          <a:xfrm>
            <a:off x="6379096" y="2060029"/>
            <a:ext cx="936104" cy="4320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2436261" y="2069554"/>
            <a:ext cx="936104" cy="43204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7" name="Straight Connector 6"/>
          <p:cNvCxnSpPr/>
          <p:nvPr/>
        </p:nvCxnSpPr>
        <p:spPr>
          <a:xfrm>
            <a:off x="2895600" y="2279104"/>
            <a:ext cx="3960000" cy="0"/>
          </a:xfrm>
          <a:prstGeom prst="line">
            <a:avLst/>
          </a:prstGeom>
          <a:ln w="57150">
            <a:solidFill>
              <a:schemeClr val="accent5">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55311" y="1860004"/>
            <a:ext cx="936104" cy="261610"/>
          </a:xfrm>
          <a:prstGeom prst="rect">
            <a:avLst/>
          </a:prstGeom>
          <a:noFill/>
        </p:spPr>
        <p:txBody>
          <a:bodyPr wrap="square" rtlCol="0">
            <a:spAutoFit/>
          </a:bodyPr>
          <a:lstStyle/>
          <a:p>
            <a:pPr algn="ctr"/>
            <a:r>
              <a:rPr lang="en-CA" sz="1100" b="1" dirty="0" smtClean="0"/>
              <a:t>ENTRY</a:t>
            </a:r>
            <a:endParaRPr lang="en-CA" sz="1100" b="1" dirty="0"/>
          </a:p>
        </p:txBody>
      </p:sp>
      <p:sp>
        <p:nvSpPr>
          <p:cNvPr id="9" name="TextBox 8"/>
          <p:cNvSpPr txBox="1"/>
          <p:nvPr/>
        </p:nvSpPr>
        <p:spPr>
          <a:xfrm>
            <a:off x="6028795" y="1840954"/>
            <a:ext cx="1688842" cy="261610"/>
          </a:xfrm>
          <a:prstGeom prst="rect">
            <a:avLst/>
          </a:prstGeom>
          <a:noFill/>
        </p:spPr>
        <p:txBody>
          <a:bodyPr wrap="square" rtlCol="0">
            <a:spAutoFit/>
          </a:bodyPr>
          <a:lstStyle/>
          <a:p>
            <a:pPr algn="ctr"/>
            <a:r>
              <a:rPr lang="en-CA" sz="1100" b="1" dirty="0" smtClean="0"/>
              <a:t>FULLY QUALIFIED</a:t>
            </a:r>
            <a:endParaRPr lang="en-CA" sz="1100" b="1" dirty="0"/>
          </a:p>
        </p:txBody>
      </p:sp>
      <p:sp>
        <p:nvSpPr>
          <p:cNvPr id="10" name="TextBox 9"/>
          <p:cNvSpPr txBox="1"/>
          <p:nvPr/>
        </p:nvSpPr>
        <p:spPr>
          <a:xfrm>
            <a:off x="1979712" y="2469604"/>
            <a:ext cx="1801763" cy="430887"/>
          </a:xfrm>
          <a:prstGeom prst="rect">
            <a:avLst/>
          </a:prstGeom>
          <a:noFill/>
        </p:spPr>
        <p:txBody>
          <a:bodyPr wrap="square" rtlCol="0">
            <a:spAutoFit/>
          </a:bodyPr>
          <a:lstStyle/>
          <a:p>
            <a:pPr algn="ctr"/>
            <a:r>
              <a:rPr lang="en-CA" sz="1100" b="1" dirty="0" smtClean="0"/>
              <a:t>ESSENTIAL SKILLS, EMPLOYABILITY SKILLS</a:t>
            </a:r>
          </a:p>
        </p:txBody>
      </p:sp>
      <p:sp>
        <p:nvSpPr>
          <p:cNvPr id="11" name="TextBox 10"/>
          <p:cNvSpPr txBox="1"/>
          <p:nvPr/>
        </p:nvSpPr>
        <p:spPr>
          <a:xfrm>
            <a:off x="6126882" y="2440940"/>
            <a:ext cx="1512168" cy="600164"/>
          </a:xfrm>
          <a:prstGeom prst="rect">
            <a:avLst/>
          </a:prstGeom>
          <a:noFill/>
        </p:spPr>
        <p:txBody>
          <a:bodyPr wrap="square" rtlCol="0">
            <a:spAutoFit/>
          </a:bodyPr>
          <a:lstStyle/>
          <a:p>
            <a:pPr algn="ctr"/>
            <a:r>
              <a:rPr lang="en-CA" sz="1100" b="1" dirty="0" smtClean="0"/>
              <a:t>COMPETENCY IN OCCUPATION </a:t>
            </a:r>
          </a:p>
          <a:p>
            <a:pPr algn="ctr"/>
            <a:endParaRPr lang="en-CA" sz="1100" b="1" dirty="0" smtClean="0"/>
          </a:p>
        </p:txBody>
      </p:sp>
      <p:sp>
        <p:nvSpPr>
          <p:cNvPr id="14" name="TextBox 13"/>
          <p:cNvSpPr txBox="1"/>
          <p:nvPr/>
        </p:nvSpPr>
        <p:spPr>
          <a:xfrm>
            <a:off x="1828800" y="1459954"/>
            <a:ext cx="5867400" cy="369332"/>
          </a:xfrm>
          <a:prstGeom prst="rect">
            <a:avLst/>
          </a:prstGeom>
          <a:noFill/>
        </p:spPr>
        <p:txBody>
          <a:bodyPr wrap="square" rtlCol="0">
            <a:spAutoFit/>
          </a:bodyPr>
          <a:lstStyle/>
          <a:p>
            <a:r>
              <a:rPr lang="en-US" b="1" dirty="0" smtClean="0">
                <a:solidFill>
                  <a:schemeClr val="accent5">
                    <a:lumMod val="50000"/>
                  </a:schemeClr>
                </a:solidFill>
                <a:latin typeface="Avenir 65 Medium" pitchFamily="34" charset="0"/>
              </a:rPr>
              <a:t>Benchmark?</a:t>
            </a:r>
            <a:endParaRPr lang="en-US" b="1" dirty="0">
              <a:solidFill>
                <a:schemeClr val="accent5">
                  <a:lumMod val="50000"/>
                </a:schemeClr>
              </a:solidFill>
              <a:latin typeface="Avenir 65 Medium" pitchFamily="34" charset="0"/>
            </a:endParaRPr>
          </a:p>
        </p:txBody>
      </p:sp>
      <p:sp>
        <p:nvSpPr>
          <p:cNvPr id="16" name="TextBox 15"/>
          <p:cNvSpPr txBox="1"/>
          <p:nvPr/>
        </p:nvSpPr>
        <p:spPr>
          <a:xfrm>
            <a:off x="1763688" y="404664"/>
            <a:ext cx="4648200" cy="523220"/>
          </a:xfrm>
          <a:prstGeom prst="rect">
            <a:avLst/>
          </a:prstGeom>
          <a:noFill/>
        </p:spPr>
        <p:txBody>
          <a:bodyPr wrap="square" rtlCol="0">
            <a:spAutoFit/>
          </a:bodyPr>
          <a:lstStyle/>
          <a:p>
            <a:r>
              <a:rPr lang="en-US" sz="2800" dirty="0" smtClean="0">
                <a:solidFill>
                  <a:schemeClr val="accent4">
                    <a:lumMod val="50000"/>
                  </a:schemeClr>
                </a:solidFill>
                <a:latin typeface="Franklin Gothic Medium Cond" pitchFamily="34" charset="0"/>
              </a:rPr>
              <a:t>Defining the ‘Scope’</a:t>
            </a:r>
            <a:endParaRPr lang="en-US" sz="2800" dirty="0">
              <a:solidFill>
                <a:schemeClr val="accent4">
                  <a:lumMod val="50000"/>
                </a:schemeClr>
              </a:solidFill>
              <a:latin typeface="Franklin Gothic Medium Cond" pitchFamily="34" charset="0"/>
            </a:endParaRPr>
          </a:p>
        </p:txBody>
      </p:sp>
      <p:cxnSp>
        <p:nvCxnSpPr>
          <p:cNvPr id="19" name="Straight Connector 18"/>
          <p:cNvCxnSpPr/>
          <p:nvPr/>
        </p:nvCxnSpPr>
        <p:spPr>
          <a:xfrm>
            <a:off x="3362325" y="2279104"/>
            <a:ext cx="3060000" cy="0"/>
          </a:xfrm>
          <a:prstGeom prst="line">
            <a:avLst/>
          </a:prstGeom>
          <a:ln w="762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28800" y="3357572"/>
            <a:ext cx="5867400" cy="369332"/>
          </a:xfrm>
          <a:prstGeom prst="rect">
            <a:avLst/>
          </a:prstGeom>
          <a:noFill/>
        </p:spPr>
        <p:txBody>
          <a:bodyPr wrap="square" rtlCol="0">
            <a:spAutoFit/>
          </a:bodyPr>
          <a:lstStyle/>
          <a:p>
            <a:r>
              <a:rPr lang="en-US" b="1" dirty="0" smtClean="0">
                <a:solidFill>
                  <a:schemeClr val="accent5">
                    <a:lumMod val="50000"/>
                  </a:schemeClr>
                </a:solidFill>
                <a:latin typeface="Avenir 65 Medium" pitchFamily="34" charset="0"/>
              </a:rPr>
              <a:t>Domain?</a:t>
            </a:r>
            <a:endParaRPr lang="en-US" b="1" dirty="0">
              <a:solidFill>
                <a:schemeClr val="accent5">
                  <a:lumMod val="50000"/>
                </a:schemeClr>
              </a:solidFill>
              <a:latin typeface="Avenir 65 Medium" pitchFamily="34" charset="0"/>
            </a:endParaRPr>
          </a:p>
        </p:txBody>
      </p:sp>
      <p:sp>
        <p:nvSpPr>
          <p:cNvPr id="24" name="TextBox 23"/>
          <p:cNvSpPr txBox="1"/>
          <p:nvPr/>
        </p:nvSpPr>
        <p:spPr>
          <a:xfrm>
            <a:off x="1828800" y="4717504"/>
            <a:ext cx="5867400" cy="369332"/>
          </a:xfrm>
          <a:prstGeom prst="rect">
            <a:avLst/>
          </a:prstGeom>
          <a:noFill/>
        </p:spPr>
        <p:txBody>
          <a:bodyPr wrap="square" rtlCol="0">
            <a:spAutoFit/>
          </a:bodyPr>
          <a:lstStyle/>
          <a:p>
            <a:r>
              <a:rPr lang="en-US" b="1" dirty="0" smtClean="0">
                <a:solidFill>
                  <a:schemeClr val="accent5">
                    <a:lumMod val="50000"/>
                  </a:schemeClr>
                </a:solidFill>
                <a:latin typeface="Avenir 65 Medium" pitchFamily="34" charset="0"/>
              </a:rPr>
              <a:t>Projection?</a:t>
            </a:r>
            <a:endParaRPr lang="en-US" b="1" dirty="0">
              <a:solidFill>
                <a:schemeClr val="accent5">
                  <a:lumMod val="50000"/>
                </a:schemeClr>
              </a:solidFill>
              <a:latin typeface="Avenir 65 Medium" pitchFamily="34" charset="0"/>
            </a:endParaRPr>
          </a:p>
        </p:txBody>
      </p:sp>
      <p:sp>
        <p:nvSpPr>
          <p:cNvPr id="25" name="Rectangle 24"/>
          <p:cNvSpPr/>
          <p:nvPr/>
        </p:nvSpPr>
        <p:spPr>
          <a:xfrm>
            <a:off x="2477210"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p:cNvSpPr/>
          <p:nvPr/>
        </p:nvSpPr>
        <p:spPr>
          <a:xfrm>
            <a:off x="4985325"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Rectangle 26"/>
          <p:cNvSpPr/>
          <p:nvPr/>
        </p:nvSpPr>
        <p:spPr>
          <a:xfrm>
            <a:off x="3733800" y="4279354"/>
            <a:ext cx="104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2474369" y="3726904"/>
            <a:ext cx="3564000"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Rectangle 30"/>
          <p:cNvSpPr/>
          <p:nvPr/>
        </p:nvSpPr>
        <p:spPr>
          <a:xfrm>
            <a:off x="2475316" y="4003129"/>
            <a:ext cx="2448000" cy="180000"/>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ectangle 31"/>
          <p:cNvSpPr/>
          <p:nvPr/>
        </p:nvSpPr>
        <p:spPr>
          <a:xfrm>
            <a:off x="4924425" y="4003129"/>
            <a:ext cx="1101844" cy="180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TextBox 36"/>
          <p:cNvSpPr txBox="1"/>
          <p:nvPr/>
        </p:nvSpPr>
        <p:spPr>
          <a:xfrm>
            <a:off x="6045458" y="3693894"/>
            <a:ext cx="2414974" cy="261610"/>
          </a:xfrm>
          <a:prstGeom prst="rect">
            <a:avLst/>
          </a:prstGeom>
          <a:noFill/>
        </p:spPr>
        <p:txBody>
          <a:bodyPr wrap="square" rtlCol="0">
            <a:spAutoFit/>
          </a:bodyPr>
          <a:lstStyle/>
          <a:p>
            <a:r>
              <a:rPr lang="en-CA" sz="1100" b="1" dirty="0" smtClean="0"/>
              <a:t>OCCUPATION/FIELD OF PRACTICE</a:t>
            </a:r>
            <a:endParaRPr lang="en-CA" sz="1100" b="1" dirty="0"/>
          </a:p>
        </p:txBody>
      </p:sp>
      <p:sp>
        <p:nvSpPr>
          <p:cNvPr id="39" name="TextBox 38"/>
          <p:cNvSpPr txBox="1"/>
          <p:nvPr/>
        </p:nvSpPr>
        <p:spPr>
          <a:xfrm>
            <a:off x="6038850" y="3955504"/>
            <a:ext cx="1885950" cy="261610"/>
          </a:xfrm>
          <a:prstGeom prst="rect">
            <a:avLst/>
          </a:prstGeom>
          <a:noFill/>
        </p:spPr>
        <p:txBody>
          <a:bodyPr wrap="square" rtlCol="0">
            <a:spAutoFit/>
          </a:bodyPr>
          <a:lstStyle/>
          <a:p>
            <a:r>
              <a:rPr lang="en-CA" sz="1100" b="1" dirty="0" smtClean="0"/>
              <a:t>EXTENDED SPECIALTY</a:t>
            </a:r>
            <a:endParaRPr lang="en-CA" sz="1100" b="1" dirty="0"/>
          </a:p>
        </p:txBody>
      </p:sp>
      <p:sp>
        <p:nvSpPr>
          <p:cNvPr id="40" name="TextBox 39"/>
          <p:cNvSpPr txBox="1"/>
          <p:nvPr/>
        </p:nvSpPr>
        <p:spPr>
          <a:xfrm>
            <a:off x="6038850" y="4236819"/>
            <a:ext cx="1885950" cy="261610"/>
          </a:xfrm>
          <a:prstGeom prst="rect">
            <a:avLst/>
          </a:prstGeom>
          <a:noFill/>
        </p:spPr>
        <p:txBody>
          <a:bodyPr wrap="square" rtlCol="0">
            <a:spAutoFit/>
          </a:bodyPr>
          <a:lstStyle/>
          <a:p>
            <a:r>
              <a:rPr lang="en-CA" sz="1100" b="1" dirty="0" smtClean="0"/>
              <a:t>FAMILY OR CLUSTER</a:t>
            </a:r>
            <a:endParaRPr lang="en-CA" sz="1100" b="1" dirty="0"/>
          </a:p>
        </p:txBody>
      </p:sp>
      <p:sp>
        <p:nvSpPr>
          <p:cNvPr id="45" name="TextBox 44"/>
          <p:cNvSpPr txBox="1"/>
          <p:nvPr/>
        </p:nvSpPr>
        <p:spPr>
          <a:xfrm>
            <a:off x="2425080" y="5115001"/>
            <a:ext cx="2088232" cy="338554"/>
          </a:xfrm>
          <a:prstGeom prst="rect">
            <a:avLst/>
          </a:prstGeom>
          <a:noFill/>
        </p:spPr>
        <p:txBody>
          <a:bodyPr wrap="square" rtlCol="0">
            <a:spAutoFit/>
          </a:bodyPr>
          <a:lstStyle/>
          <a:p>
            <a:r>
              <a:rPr lang="en-CA" sz="1600" dirty="0" smtClean="0"/>
              <a:t>Current practice</a:t>
            </a:r>
            <a:endParaRPr lang="en-CA" sz="1600" dirty="0"/>
          </a:p>
        </p:txBody>
      </p:sp>
      <p:sp>
        <p:nvSpPr>
          <p:cNvPr id="46" name="TextBox 45"/>
          <p:cNvSpPr txBox="1"/>
          <p:nvPr/>
        </p:nvSpPr>
        <p:spPr>
          <a:xfrm>
            <a:off x="4945360" y="5115001"/>
            <a:ext cx="2088232" cy="338554"/>
          </a:xfrm>
          <a:prstGeom prst="rect">
            <a:avLst/>
          </a:prstGeom>
          <a:noFill/>
        </p:spPr>
        <p:txBody>
          <a:bodyPr wrap="square" rtlCol="0">
            <a:spAutoFit/>
          </a:bodyPr>
          <a:lstStyle/>
          <a:p>
            <a:r>
              <a:rPr lang="en-CA" sz="1600" dirty="0" smtClean="0"/>
              <a:t>Emergent practice</a:t>
            </a:r>
            <a:endParaRPr lang="en-CA" sz="1600" dirty="0"/>
          </a:p>
        </p:txBody>
      </p:sp>
      <p:sp>
        <p:nvSpPr>
          <p:cNvPr id="47" name="TextBox 46"/>
          <p:cNvSpPr txBox="1"/>
          <p:nvPr/>
        </p:nvSpPr>
        <p:spPr>
          <a:xfrm>
            <a:off x="2425080" y="5474755"/>
            <a:ext cx="2088232" cy="338554"/>
          </a:xfrm>
          <a:prstGeom prst="rect">
            <a:avLst/>
          </a:prstGeom>
          <a:noFill/>
        </p:spPr>
        <p:txBody>
          <a:bodyPr wrap="square" rtlCol="0">
            <a:spAutoFit/>
          </a:bodyPr>
          <a:lstStyle/>
          <a:p>
            <a:r>
              <a:rPr lang="en-CA" sz="1600" dirty="0" smtClean="0"/>
              <a:t>Pan-Canadian</a:t>
            </a:r>
            <a:endParaRPr lang="en-CA" sz="1600" dirty="0"/>
          </a:p>
        </p:txBody>
      </p:sp>
      <p:sp>
        <p:nvSpPr>
          <p:cNvPr id="48" name="TextBox 47"/>
          <p:cNvSpPr txBox="1"/>
          <p:nvPr/>
        </p:nvSpPr>
        <p:spPr>
          <a:xfrm>
            <a:off x="4945360" y="5474755"/>
            <a:ext cx="2088232" cy="338554"/>
          </a:xfrm>
          <a:prstGeom prst="rect">
            <a:avLst/>
          </a:prstGeom>
          <a:noFill/>
        </p:spPr>
        <p:txBody>
          <a:bodyPr wrap="square" rtlCol="0">
            <a:spAutoFit/>
          </a:bodyPr>
          <a:lstStyle/>
          <a:p>
            <a:r>
              <a:rPr lang="en-CA" sz="1600" dirty="0" smtClean="0"/>
              <a:t>International</a:t>
            </a:r>
            <a:endParaRPr lang="en-CA" sz="1600" dirty="0"/>
          </a:p>
        </p:txBody>
      </p:sp>
      <p:cxnSp>
        <p:nvCxnSpPr>
          <p:cNvPr id="49" name="Straight Connector 48"/>
          <p:cNvCxnSpPr/>
          <p:nvPr/>
        </p:nvCxnSpPr>
        <p:spPr>
          <a:xfrm>
            <a:off x="4031028" y="5291675"/>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037720" y="5658407"/>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425080" y="5826750"/>
            <a:ext cx="2088232" cy="338554"/>
          </a:xfrm>
          <a:prstGeom prst="rect">
            <a:avLst/>
          </a:prstGeom>
          <a:noFill/>
        </p:spPr>
        <p:txBody>
          <a:bodyPr wrap="square" rtlCol="0">
            <a:spAutoFit/>
          </a:bodyPr>
          <a:lstStyle/>
          <a:p>
            <a:r>
              <a:rPr lang="en-CA" sz="1600" dirty="0" smtClean="0"/>
              <a:t>Sector-based</a:t>
            </a:r>
            <a:endParaRPr lang="en-CA" sz="1600" dirty="0"/>
          </a:p>
        </p:txBody>
      </p:sp>
      <p:sp>
        <p:nvSpPr>
          <p:cNvPr id="52" name="TextBox 51"/>
          <p:cNvSpPr txBox="1"/>
          <p:nvPr/>
        </p:nvSpPr>
        <p:spPr>
          <a:xfrm>
            <a:off x="4945360" y="5826750"/>
            <a:ext cx="2088232" cy="338554"/>
          </a:xfrm>
          <a:prstGeom prst="rect">
            <a:avLst/>
          </a:prstGeom>
          <a:noFill/>
        </p:spPr>
        <p:txBody>
          <a:bodyPr wrap="square" rtlCol="0">
            <a:spAutoFit/>
          </a:bodyPr>
          <a:lstStyle/>
          <a:p>
            <a:r>
              <a:rPr lang="en-CA" sz="1600" dirty="0" smtClean="0"/>
              <a:t>Sponsor-specific</a:t>
            </a:r>
            <a:endParaRPr lang="en-CA" sz="1600" dirty="0"/>
          </a:p>
        </p:txBody>
      </p:sp>
      <p:cxnSp>
        <p:nvCxnSpPr>
          <p:cNvPr id="53" name="Straight Connector 52"/>
          <p:cNvCxnSpPr/>
          <p:nvPr/>
        </p:nvCxnSpPr>
        <p:spPr>
          <a:xfrm>
            <a:off x="4037720" y="6010402"/>
            <a:ext cx="792088" cy="0"/>
          </a:xfrm>
          <a:prstGeom prst="line">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35"/>
          <p:cNvSpPr/>
          <p:nvPr/>
        </p:nvSpPr>
        <p:spPr>
          <a:xfrm>
            <a:off x="2195736" y="3963119"/>
            <a:ext cx="554461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0" presetClass="path" presetSubtype="0" accel="50000" decel="50000" fill="hold" grpId="0" nodeType="withEffect">
                                  <p:stCondLst>
                                    <p:cond delay="0"/>
                                  </p:stCondLst>
                                  <p:childTnLst>
                                    <p:animMotion origin="layout" path="M -3.33333E-6 4.44444E-6 L 0.43334 4.44444E-6 " pathEditMode="relative" ptsTypes="AA">
                                      <p:cBhvr>
                                        <p:cTn id="9" dur="2000" fill="hold"/>
                                        <p:tgtEl>
                                          <p:spTgt spid="20"/>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dissolv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left)">
                                      <p:cBhvr>
                                        <p:cTn id="60" dur="500"/>
                                        <p:tgtEl>
                                          <p:spTgt spid="4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500"/>
                                        <p:tgtEl>
                                          <p:spTgt spid="47"/>
                                        </p:tgtEl>
                                      </p:cBhvr>
                                    </p:animEffect>
                                  </p:childTnLst>
                                </p:cTn>
                              </p:par>
                              <p:par>
                                <p:cTn id="64" presetID="22" presetClass="entr" presetSubtype="8"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par>
                                <p:cTn id="67" presetID="22" presetClass="entr" presetSubtype="8" fill="hold"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left)">
                                      <p:cBhvr>
                                        <p:cTn id="69" dur="500"/>
                                        <p:tgtEl>
                                          <p:spTgt spid="5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left)">
                                      <p:cBhvr>
                                        <p:cTn id="78" dur="500"/>
                                        <p:tgtEl>
                                          <p:spTgt spid="51"/>
                                        </p:tgtEl>
                                      </p:cBhvr>
                                    </p:animEffect>
                                  </p:childTnLst>
                                </p:cTn>
                              </p:par>
                              <p:par>
                                <p:cTn id="79" presetID="22" presetClass="entr" presetSubtype="8"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wipe(left)">
                                      <p:cBhvr>
                                        <p:cTn id="81" dur="500"/>
                                        <p:tgtEl>
                                          <p:spTgt spid="53"/>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left)">
                                      <p:cBhvr>
                                        <p:cTn id="84" dur="500"/>
                                        <p:tgtEl>
                                          <p:spTgt spid="5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2000"/>
                                        <p:tgtEl>
                                          <p:spTgt spid="45"/>
                                        </p:tgtEl>
                                      </p:cBhvr>
                                    </p:animEffect>
                                    <p:set>
                                      <p:cBhvr>
                                        <p:cTn id="89" dur="1" fill="hold">
                                          <p:stCondLst>
                                            <p:cond delay="1999"/>
                                          </p:stCondLst>
                                        </p:cTn>
                                        <p:tgtEl>
                                          <p:spTgt spid="4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2000"/>
                                        <p:tgtEl>
                                          <p:spTgt spid="49"/>
                                        </p:tgtEl>
                                      </p:cBhvr>
                                    </p:animEffect>
                                    <p:set>
                                      <p:cBhvr>
                                        <p:cTn id="92" dur="1" fill="hold">
                                          <p:stCondLst>
                                            <p:cond delay="1999"/>
                                          </p:stCondLst>
                                        </p:cTn>
                                        <p:tgtEl>
                                          <p:spTgt spid="49"/>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2000"/>
                                        <p:tgtEl>
                                          <p:spTgt spid="50"/>
                                        </p:tgtEl>
                                      </p:cBhvr>
                                    </p:animEffect>
                                    <p:set>
                                      <p:cBhvr>
                                        <p:cTn id="95" dur="1" fill="hold">
                                          <p:stCondLst>
                                            <p:cond delay="1999"/>
                                          </p:stCondLst>
                                        </p:cTn>
                                        <p:tgtEl>
                                          <p:spTgt spid="5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48"/>
                                        </p:tgtEl>
                                      </p:cBhvr>
                                    </p:animEffect>
                                    <p:set>
                                      <p:cBhvr>
                                        <p:cTn id="98" dur="1" fill="hold">
                                          <p:stCondLst>
                                            <p:cond delay="1999"/>
                                          </p:stCondLst>
                                        </p:cTn>
                                        <p:tgtEl>
                                          <p:spTgt spid="48"/>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2000"/>
                                        <p:tgtEl>
                                          <p:spTgt spid="53"/>
                                        </p:tgtEl>
                                      </p:cBhvr>
                                    </p:animEffect>
                                    <p:set>
                                      <p:cBhvr>
                                        <p:cTn id="101" dur="1" fill="hold">
                                          <p:stCondLst>
                                            <p:cond delay="1999"/>
                                          </p:stCondLst>
                                        </p:cTn>
                                        <p:tgtEl>
                                          <p:spTgt spid="5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52"/>
                                        </p:tgtEl>
                                      </p:cBhvr>
                                    </p:animEffect>
                                    <p:set>
                                      <p:cBhvr>
                                        <p:cTn id="104" dur="1" fill="hold">
                                          <p:stCondLst>
                                            <p:cond delay="1999"/>
                                          </p:stCondLst>
                                        </p:cTn>
                                        <p:tgtEl>
                                          <p:spTgt spid="52"/>
                                        </p:tgtEl>
                                        <p:attrNameLst>
                                          <p:attrName>style.visibility</p:attrName>
                                        </p:attrNameLst>
                                      </p:cBhvr>
                                      <p:to>
                                        <p:strVal val="hidden"/>
                                      </p:to>
                                    </p:set>
                                  </p:childTnLst>
                                </p:cTn>
                              </p:par>
                              <p:par>
                                <p:cTn id="105" presetID="0" presetClass="path" presetSubtype="0" accel="50000" decel="50000" fill="hold" grpId="1" nodeType="withEffect">
                                  <p:stCondLst>
                                    <p:cond delay="0"/>
                                  </p:stCondLst>
                                  <p:childTnLst>
                                    <p:animMotion origin="layout" path="M 0 0 L -0.27569 0 " pathEditMode="relative" ptsTypes="AA">
                                      <p:cBhvr>
                                        <p:cTn id="106" dur="2000" fill="hold"/>
                                        <p:tgtEl>
                                          <p:spTgt spid="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3" grpId="0"/>
      <p:bldP spid="24" grpId="0"/>
      <p:bldP spid="25" grpId="0" animBg="1"/>
      <p:bldP spid="26" grpId="0" animBg="1"/>
      <p:bldP spid="27" grpId="0" animBg="1"/>
      <p:bldP spid="28" grpId="0" animBg="1"/>
      <p:bldP spid="31" grpId="0" animBg="1"/>
      <p:bldP spid="32" grpId="0" animBg="1"/>
      <p:bldP spid="37" grpId="0"/>
      <p:bldP spid="39" grpId="0"/>
      <p:bldP spid="40" grpId="0"/>
      <p:bldP spid="45" grpId="0"/>
      <p:bldP spid="45" grpId="1"/>
      <p:bldP spid="46" grpId="0"/>
      <p:bldP spid="46" grpId="1"/>
      <p:bldP spid="47" grpId="0"/>
      <p:bldP spid="48" grpId="0"/>
      <p:bldP spid="48" grpId="1"/>
      <p:bldP spid="51" grpId="0"/>
      <p:bldP spid="52" grpId="0"/>
      <p:bldP spid="52" grpId="1"/>
      <p:bldP spid="36"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431052" y="332656"/>
            <a:ext cx="7086600" cy="523220"/>
          </a:xfrm>
          <a:prstGeom prst="rect">
            <a:avLst/>
          </a:prstGeom>
          <a:noFill/>
        </p:spPr>
        <p:txBody>
          <a:bodyPr wrap="square" rtlCol="0">
            <a:spAutoFit/>
          </a:bodyPr>
          <a:lstStyle/>
          <a:p>
            <a:r>
              <a:rPr lang="en-US" sz="2800" dirty="0" smtClean="0">
                <a:latin typeface="Franklin Gothic Medium Cond" pitchFamily="34" charset="0"/>
              </a:rPr>
              <a:t>Norm Referencing Data informs Scope</a:t>
            </a:r>
          </a:p>
        </p:txBody>
      </p:sp>
      <p:pic>
        <p:nvPicPr>
          <p:cNvPr id="1026" name="Picture 2"/>
          <p:cNvPicPr>
            <a:picLocks noChangeAspect="1" noChangeArrowheads="1"/>
          </p:cNvPicPr>
          <p:nvPr/>
        </p:nvPicPr>
        <p:blipFill>
          <a:blip r:embed="rId3" cstate="print"/>
          <a:srcRect/>
          <a:stretch>
            <a:fillRect/>
          </a:stretch>
        </p:blipFill>
        <p:spPr bwMode="auto">
          <a:xfrm>
            <a:off x="1403648" y="2132856"/>
            <a:ext cx="4207536" cy="3994150"/>
          </a:xfrm>
          <a:prstGeom prst="rect">
            <a:avLst/>
          </a:prstGeom>
          <a:noFill/>
          <a:ln w="9525">
            <a:solidFill>
              <a:schemeClr val="accent5">
                <a:lumMod val="75000"/>
              </a:schemeClr>
            </a:solidFill>
            <a:miter lim="800000"/>
            <a:headEnd/>
            <a:tailEnd/>
          </a:ln>
        </p:spPr>
      </p:pic>
      <p:sp>
        <p:nvSpPr>
          <p:cNvPr id="16" name="TextBox 15"/>
          <p:cNvSpPr txBox="1"/>
          <p:nvPr/>
        </p:nvSpPr>
        <p:spPr>
          <a:xfrm>
            <a:off x="5724128" y="2132856"/>
            <a:ext cx="2895600" cy="3801041"/>
          </a:xfrm>
          <a:prstGeom prst="rect">
            <a:avLst/>
          </a:prstGeom>
          <a:noFill/>
        </p:spPr>
        <p:txBody>
          <a:bodyPr wrap="square" rtlCol="0">
            <a:spAutoFit/>
          </a:bodyPr>
          <a:lstStyle/>
          <a:p>
            <a:pPr>
              <a:spcAft>
                <a:spcPts val="600"/>
              </a:spcAft>
            </a:pPr>
            <a:r>
              <a:rPr lang="en-US" sz="1200" b="1" dirty="0" smtClean="0">
                <a:solidFill>
                  <a:schemeClr val="accent5">
                    <a:lumMod val="75000"/>
                  </a:schemeClr>
                </a:solidFill>
                <a:latin typeface="Avenir 45 Book" pitchFamily="34" charset="0"/>
              </a:rPr>
              <a:t>EXAMPLE</a:t>
            </a:r>
            <a:endParaRPr lang="en-US" sz="800" dirty="0" smtClean="0">
              <a:solidFill>
                <a:schemeClr val="accent5">
                  <a:lumMod val="75000"/>
                </a:schemeClr>
              </a:solidFill>
              <a:latin typeface="Avenir 45 Book" pitchFamily="34" charset="0"/>
            </a:endParaRPr>
          </a:p>
          <a:p>
            <a:pPr>
              <a:spcAft>
                <a:spcPts val="600"/>
              </a:spcAft>
            </a:pPr>
            <a:endParaRPr lang="en-US" sz="300" dirty="0" smtClean="0">
              <a:latin typeface="Avenir 45 Book" pitchFamily="34" charset="0"/>
            </a:endParaRPr>
          </a:p>
          <a:p>
            <a:pPr>
              <a:spcAft>
                <a:spcPts val="1200"/>
              </a:spcAft>
            </a:pPr>
            <a:r>
              <a:rPr lang="en-US" sz="1400" dirty="0" smtClean="0">
                <a:latin typeface="Avenir 45 Book" pitchFamily="34" charset="0"/>
              </a:rPr>
              <a:t>What are the objectives/ uses for the standard?</a:t>
            </a:r>
          </a:p>
          <a:p>
            <a:pPr>
              <a:spcAft>
                <a:spcPts val="1200"/>
              </a:spcAft>
            </a:pPr>
            <a:r>
              <a:rPr lang="en-US" sz="1400" dirty="0" smtClean="0">
                <a:latin typeface="Avenir 45 Book" pitchFamily="34" charset="0"/>
              </a:rPr>
              <a:t>Who are the key stakeholders?</a:t>
            </a:r>
          </a:p>
          <a:p>
            <a:pPr>
              <a:spcAft>
                <a:spcPts val="1200"/>
              </a:spcAft>
            </a:pPr>
            <a:r>
              <a:rPr lang="en-US" sz="1400" dirty="0" smtClean="0">
                <a:latin typeface="Avenir 45 Book" pitchFamily="34" charset="0"/>
              </a:rPr>
              <a:t>What should all the major categories be?</a:t>
            </a:r>
          </a:p>
          <a:p>
            <a:pPr>
              <a:spcAft>
                <a:spcPts val="1200"/>
              </a:spcAft>
            </a:pPr>
            <a:r>
              <a:rPr lang="en-US" sz="1400" dirty="0" smtClean="0">
                <a:latin typeface="Avenir 45 Book" pitchFamily="34" charset="0"/>
              </a:rPr>
              <a:t>What are the necessary related skills for each category?</a:t>
            </a:r>
          </a:p>
          <a:p>
            <a:pPr>
              <a:spcAft>
                <a:spcPts val="1200"/>
              </a:spcAft>
            </a:pPr>
            <a:r>
              <a:rPr lang="en-US" sz="1400" dirty="0" smtClean="0">
                <a:latin typeface="Avenir 45 Book" pitchFamily="34" charset="0"/>
              </a:rPr>
              <a:t>And the </a:t>
            </a:r>
            <a:r>
              <a:rPr lang="en-US" sz="1400" dirty="0" err="1" smtClean="0">
                <a:latin typeface="Avenir 45 Book" pitchFamily="34" charset="0"/>
              </a:rPr>
              <a:t>subskills</a:t>
            </a:r>
            <a:r>
              <a:rPr lang="en-US" sz="1400" dirty="0" smtClean="0">
                <a:latin typeface="Avenir 45 Book" pitchFamily="34" charset="0"/>
              </a:rPr>
              <a:t>?</a:t>
            </a:r>
          </a:p>
          <a:p>
            <a:pPr>
              <a:spcAft>
                <a:spcPts val="1200"/>
              </a:spcAft>
            </a:pPr>
            <a:r>
              <a:rPr lang="en-US" sz="1400" dirty="0" smtClean="0">
                <a:latin typeface="Avenir 45 Book" pitchFamily="34" charset="0"/>
              </a:rPr>
              <a:t>And how much detail and context is needed?</a:t>
            </a:r>
          </a:p>
          <a:p>
            <a:pPr>
              <a:spcAft>
                <a:spcPts val="600"/>
              </a:spcAft>
              <a:buFont typeface="Arial" pitchFamily="34" charset="0"/>
              <a:buChar char="•"/>
            </a:pPr>
            <a:endParaRPr lang="en-US" sz="1600" dirty="0" smtClean="0">
              <a:latin typeface="Avenir 45 Book" pitchFamily="34" charset="0"/>
            </a:endParaRPr>
          </a:p>
        </p:txBody>
      </p:sp>
      <p:sp>
        <p:nvSpPr>
          <p:cNvPr id="8" name="Rectangle 7"/>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1480758" y="836712"/>
            <a:ext cx="4032448" cy="1200329"/>
          </a:xfrm>
          <a:prstGeom prst="rect">
            <a:avLst/>
          </a:prstGeom>
          <a:noFill/>
        </p:spPr>
        <p:txBody>
          <a:bodyPr wrap="square" rtlCol="0">
            <a:spAutoFit/>
          </a:bodyPr>
          <a:lstStyle/>
          <a:p>
            <a:r>
              <a:rPr lang="en-CA" dirty="0" smtClean="0">
                <a:latin typeface="Franklin Gothic Book" pitchFamily="34" charset="0"/>
              </a:rPr>
              <a:t>Linked to:</a:t>
            </a:r>
          </a:p>
          <a:p>
            <a:pPr>
              <a:buFont typeface="Arial" pitchFamily="34" charset="0"/>
              <a:buChar char="•"/>
            </a:pPr>
            <a:r>
              <a:rPr lang="en-CA" dirty="0" smtClean="0">
                <a:latin typeface="Franklin Gothic Book" pitchFamily="34" charset="0"/>
              </a:rPr>
              <a:t>  Objectives</a:t>
            </a:r>
          </a:p>
          <a:p>
            <a:pPr>
              <a:buFont typeface="Arial" pitchFamily="34" charset="0"/>
              <a:buChar char="•"/>
            </a:pPr>
            <a:r>
              <a:rPr lang="en-CA" dirty="0" smtClean="0">
                <a:latin typeface="Franklin Gothic Book" pitchFamily="34" charset="0"/>
              </a:rPr>
              <a:t>  Structure</a:t>
            </a:r>
          </a:p>
          <a:p>
            <a:pPr>
              <a:buFont typeface="Arial" pitchFamily="34" charset="0"/>
              <a:buChar char="•"/>
            </a:pPr>
            <a:r>
              <a:rPr lang="en-CA" dirty="0" smtClean="0">
                <a:latin typeface="Franklin Gothic Book" pitchFamily="34" charset="0"/>
              </a:rPr>
              <a:t>  Specificity</a:t>
            </a: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Picture 6"/>
          <p:cNvPicPr>
            <a:picLocks noChangeAspect="1" noChangeArrowheads="1"/>
          </p:cNvPicPr>
          <p:nvPr/>
        </p:nvPicPr>
        <p:blipFill>
          <a:blip r:embed="rId3" cstate="print"/>
          <a:srcRect l="6458" t="3062" r="79228" b="10665"/>
          <a:stretch>
            <a:fillRect/>
          </a:stretch>
        </p:blipFill>
        <p:spPr bwMode="auto">
          <a:xfrm>
            <a:off x="1115616" y="0"/>
            <a:ext cx="2592288" cy="68580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l="24688" t="8606" r="25936" b="4019"/>
          <a:stretch>
            <a:fillRect/>
          </a:stretch>
        </p:blipFill>
        <p:spPr bwMode="auto">
          <a:xfrm>
            <a:off x="1126249" y="-42532"/>
            <a:ext cx="2592288" cy="6900532"/>
          </a:xfrm>
          <a:prstGeom prst="rect">
            <a:avLst/>
          </a:prstGeom>
          <a:noFill/>
          <a:ln w="9525">
            <a:noFill/>
            <a:miter lim="800000"/>
            <a:headEnd/>
            <a:tailEnd/>
          </a:ln>
        </p:spPr>
      </p:pic>
      <p:sp>
        <p:nvSpPr>
          <p:cNvPr id="9" name="TextBox 8"/>
          <p:cNvSpPr txBox="1"/>
          <p:nvPr/>
        </p:nvSpPr>
        <p:spPr>
          <a:xfrm>
            <a:off x="3870763" y="1772816"/>
            <a:ext cx="4392488" cy="3508653"/>
          </a:xfrm>
          <a:prstGeom prst="rect">
            <a:avLst/>
          </a:prstGeom>
          <a:noFill/>
        </p:spPr>
        <p:txBody>
          <a:bodyPr wrap="square" rtlCol="0">
            <a:spAutoFit/>
          </a:bodyPr>
          <a:lstStyle/>
          <a:p>
            <a:r>
              <a:rPr lang="en-CA" sz="2400" dirty="0" smtClean="0">
                <a:solidFill>
                  <a:schemeClr val="bg1"/>
                </a:solidFill>
                <a:latin typeface="Franklin Gothic Demi" pitchFamily="34" charset="0"/>
              </a:rPr>
              <a:t>Project Overview</a:t>
            </a:r>
          </a:p>
          <a:p>
            <a:r>
              <a:rPr lang="en-CA" dirty="0" smtClean="0">
                <a:solidFill>
                  <a:schemeClr val="bg1"/>
                </a:solidFill>
                <a:latin typeface="Franklin Gothic Book" pitchFamily="34" charset="0"/>
              </a:rPr>
              <a:t>What we set out to do</a:t>
            </a:r>
          </a:p>
          <a:p>
            <a:endParaRPr lang="en-CA"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Setting Standards</a:t>
            </a:r>
          </a:p>
          <a:p>
            <a:r>
              <a:rPr lang="en-CA" dirty="0" smtClean="0">
                <a:solidFill>
                  <a:schemeClr val="bg1"/>
                </a:solidFill>
                <a:latin typeface="Franklin Gothic Book" pitchFamily="34" charset="0"/>
              </a:rPr>
              <a:t>The approach</a:t>
            </a:r>
          </a:p>
          <a:p>
            <a:endParaRPr lang="en-CA" b="1"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The Standards, Profiles</a:t>
            </a:r>
          </a:p>
          <a:p>
            <a:r>
              <a:rPr lang="en-CA" dirty="0" smtClean="0">
                <a:solidFill>
                  <a:schemeClr val="bg1"/>
                </a:solidFill>
                <a:latin typeface="Franklin Gothic Book" pitchFamily="34" charset="0"/>
              </a:rPr>
              <a:t>The outcome</a:t>
            </a:r>
          </a:p>
          <a:p>
            <a:endParaRPr lang="en-CA" dirty="0" smtClean="0">
              <a:solidFill>
                <a:schemeClr val="bg1"/>
              </a:solidFill>
              <a:latin typeface="Franklin Gothic Book" pitchFamily="34" charset="0"/>
            </a:endParaRPr>
          </a:p>
          <a:p>
            <a:r>
              <a:rPr lang="en-CA" sz="2400" dirty="0" smtClean="0">
                <a:solidFill>
                  <a:schemeClr val="bg1"/>
                </a:solidFill>
                <a:latin typeface="Franklin Gothic Demi" pitchFamily="34" charset="0"/>
              </a:rPr>
              <a:t>Using Standards</a:t>
            </a:r>
          </a:p>
          <a:p>
            <a:r>
              <a:rPr lang="en-CA" dirty="0" smtClean="0">
                <a:solidFill>
                  <a:schemeClr val="bg1"/>
                </a:solidFill>
                <a:latin typeface="Franklin Gothic Book" pitchFamily="34" charset="0"/>
              </a:rPr>
              <a:t>Examples on how they are used</a:t>
            </a:r>
          </a:p>
        </p:txBody>
      </p:sp>
      <p:sp>
        <p:nvSpPr>
          <p:cNvPr id="10" name="Rectangle 9"/>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9628"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Picture 2"/>
          <p:cNvPicPr>
            <a:picLocks noChangeAspect="1" noChangeArrowheads="1"/>
          </p:cNvPicPr>
          <p:nvPr/>
        </p:nvPicPr>
        <p:blipFill>
          <a:blip r:embed="rId5" cstate="print"/>
          <a:srcRect/>
          <a:stretch>
            <a:fillRect/>
          </a:stretch>
        </p:blipFill>
        <p:spPr bwMode="auto">
          <a:xfrm>
            <a:off x="8883602" y="1844824"/>
            <a:ext cx="260398" cy="5013176"/>
          </a:xfrm>
          <a:prstGeom prst="rect">
            <a:avLst/>
          </a:prstGeom>
          <a:noFill/>
          <a:ln w="9525">
            <a:noFill/>
            <a:miter lim="800000"/>
            <a:headEnd/>
            <a:tailEnd/>
          </a:ln>
        </p:spPr>
      </p:pic>
      <p:sp>
        <p:nvSpPr>
          <p:cNvPr id="15" name="Rectangle 1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825286" y="-3990"/>
            <a:ext cx="3600400" cy="1569660"/>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CA" sz="9600" dirty="0" smtClean="0">
                <a:solidFill>
                  <a:srgbClr val="F36A03"/>
                </a:solidFill>
                <a:latin typeface="Amienne" pitchFamily="82" charset="0"/>
              </a:rPr>
              <a:t>Agenda</a:t>
            </a:r>
            <a:endParaRPr lang="en-CA" sz="9600" dirty="0">
              <a:solidFill>
                <a:srgbClr val="F36A03"/>
              </a:solidFill>
              <a:latin typeface="Amienne" pitchFamily="82" charset="0"/>
            </a:endParaRPr>
          </a:p>
        </p:txBody>
      </p:sp>
      <p:sp>
        <p:nvSpPr>
          <p:cNvPr id="8" name="TextBox 7"/>
          <p:cNvSpPr txBox="1"/>
          <p:nvPr/>
        </p:nvSpPr>
        <p:spPr>
          <a:xfrm>
            <a:off x="3870763" y="1175486"/>
            <a:ext cx="3168352" cy="307777"/>
          </a:xfrm>
          <a:prstGeom prst="rect">
            <a:avLst/>
          </a:prstGeom>
          <a:noFill/>
        </p:spPr>
        <p:txBody>
          <a:bodyPr wrap="square" rtlCol="0">
            <a:spAutoFit/>
          </a:bodyPr>
          <a:lstStyle/>
          <a:p>
            <a:r>
              <a:rPr lang="en-CA" sz="1400" dirty="0" smtClean="0">
                <a:solidFill>
                  <a:schemeClr val="bg1"/>
                </a:solidFill>
              </a:rPr>
              <a:t> 10 JANUARY 2013</a:t>
            </a:r>
            <a:endParaRPr lang="en-CA" sz="1400" dirty="0">
              <a:solidFill>
                <a:schemeClr val="bg1"/>
              </a:solidFill>
            </a:endParaRPr>
          </a:p>
        </p:txBody>
      </p:sp>
      <p:sp>
        <p:nvSpPr>
          <p:cNvPr id="13" name="Right Brace 12"/>
          <p:cNvSpPr/>
          <p:nvPr/>
        </p:nvSpPr>
        <p:spPr>
          <a:xfrm>
            <a:off x="7308304" y="1844824"/>
            <a:ext cx="504056" cy="2448272"/>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7" name="Right Brace 16"/>
          <p:cNvSpPr/>
          <p:nvPr/>
        </p:nvSpPr>
        <p:spPr>
          <a:xfrm>
            <a:off x="7308304" y="4509120"/>
            <a:ext cx="504056" cy="648072"/>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TextBox 17"/>
          <p:cNvSpPr txBox="1"/>
          <p:nvPr/>
        </p:nvSpPr>
        <p:spPr>
          <a:xfrm>
            <a:off x="7803307" y="2609753"/>
            <a:ext cx="792088" cy="923330"/>
          </a:xfrm>
          <a:prstGeom prst="rect">
            <a:avLst/>
          </a:prstGeom>
          <a:noFill/>
        </p:spPr>
        <p:txBody>
          <a:bodyPr wrap="square" rtlCol="0">
            <a:spAutoFit/>
          </a:bodyPr>
          <a:lstStyle/>
          <a:p>
            <a:pPr algn="ctr"/>
            <a:r>
              <a:rPr lang="en-CA" dirty="0" smtClean="0">
                <a:solidFill>
                  <a:schemeClr val="bg1"/>
                </a:solidFill>
                <a:latin typeface="Franklin Gothic Book" pitchFamily="34" charset="0"/>
              </a:rPr>
              <a:t>PART</a:t>
            </a:r>
          </a:p>
          <a:p>
            <a:pPr algn="ctr"/>
            <a:r>
              <a:rPr lang="en-CA" sz="3600" dirty="0" smtClean="0">
                <a:solidFill>
                  <a:schemeClr val="bg1"/>
                </a:solidFill>
                <a:latin typeface="Franklin Gothic Book" pitchFamily="34" charset="0"/>
              </a:rPr>
              <a:t>1</a:t>
            </a:r>
            <a:endParaRPr lang="en-CA" sz="3600" dirty="0">
              <a:solidFill>
                <a:schemeClr val="bg1"/>
              </a:solidFill>
              <a:latin typeface="Franklin Gothic Book" pitchFamily="34" charset="0"/>
            </a:endParaRPr>
          </a:p>
        </p:txBody>
      </p:sp>
      <p:sp>
        <p:nvSpPr>
          <p:cNvPr id="19" name="TextBox 18"/>
          <p:cNvSpPr txBox="1"/>
          <p:nvPr/>
        </p:nvSpPr>
        <p:spPr>
          <a:xfrm>
            <a:off x="7803307" y="4377878"/>
            <a:ext cx="792088" cy="923330"/>
          </a:xfrm>
          <a:prstGeom prst="rect">
            <a:avLst/>
          </a:prstGeom>
          <a:noFill/>
        </p:spPr>
        <p:txBody>
          <a:bodyPr wrap="square" rtlCol="0">
            <a:spAutoFit/>
          </a:bodyPr>
          <a:lstStyle/>
          <a:p>
            <a:pPr algn="ctr"/>
            <a:r>
              <a:rPr lang="en-CA" dirty="0" smtClean="0">
                <a:solidFill>
                  <a:schemeClr val="bg1"/>
                </a:solidFill>
                <a:latin typeface="Franklin Gothic Book" pitchFamily="34" charset="0"/>
              </a:rPr>
              <a:t>PART</a:t>
            </a:r>
          </a:p>
          <a:p>
            <a:pPr algn="ctr"/>
            <a:r>
              <a:rPr lang="en-CA" sz="3600" dirty="0" smtClean="0">
                <a:solidFill>
                  <a:schemeClr val="bg1"/>
                </a:solidFill>
                <a:latin typeface="Franklin Gothic Book" pitchFamily="34" charset="0"/>
              </a:rPr>
              <a:t>2</a:t>
            </a:r>
            <a:endParaRPr lang="en-CA" sz="3600" dirty="0">
              <a:solidFill>
                <a:schemeClr val="bg1"/>
              </a:solidFill>
              <a:latin typeface="Franklin Gothic Book" pitchFamily="34" charset="0"/>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7" grpId="0" animBg="1"/>
      <p:bldP spid="18" grpId="0"/>
      <p:bldP spid="19"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Content Placeholder 8" descr="ROB_7729.jpg"/>
          <p:cNvPicPr>
            <a:picLocks noChangeAspect="1"/>
          </p:cNvPicPr>
          <p:nvPr/>
        </p:nvPicPr>
        <p:blipFill>
          <a:blip r:embed="rId3" cstate="print"/>
          <a:srcRect l="24095" t="6112" r="26620" b="5137"/>
          <a:stretch>
            <a:fillRect/>
          </a:stretch>
        </p:blipFill>
        <p:spPr>
          <a:xfrm>
            <a:off x="0" y="-5082"/>
            <a:ext cx="4499992" cy="5472608"/>
          </a:xfrm>
          <a:prstGeom prst="rect">
            <a:avLst/>
          </a:prstGeom>
        </p:spPr>
      </p:pic>
      <p:sp>
        <p:nvSpPr>
          <p:cNvPr id="39" name="Rectangle 3"/>
          <p:cNvSpPr>
            <a:spLocks noChangeArrowheads="1"/>
          </p:cNvSpPr>
          <p:nvPr/>
        </p:nvSpPr>
        <p:spPr bwMode="auto">
          <a:xfrm rot="10800000">
            <a:off x="2051720" y="-13427"/>
            <a:ext cx="2501280" cy="5674673"/>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46" name="Rectangle 3"/>
          <p:cNvSpPr>
            <a:spLocks noChangeArrowheads="1"/>
          </p:cNvSpPr>
          <p:nvPr/>
        </p:nvSpPr>
        <p:spPr bwMode="auto">
          <a:xfrm rot="10800000">
            <a:off x="2339752" y="1"/>
            <a:ext cx="2520280" cy="5841714"/>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8" name="Freeform 17"/>
          <p:cNvSpPr/>
          <p:nvPr/>
        </p:nvSpPr>
        <p:spPr>
          <a:xfrm>
            <a:off x="683568" y="762000"/>
            <a:ext cx="3531640" cy="4787822"/>
          </a:xfrm>
          <a:custGeom>
            <a:avLst/>
            <a:gdLst>
              <a:gd name="connsiteX0" fmla="*/ 4637314 w 4637314"/>
              <a:gd name="connsiteY0" fmla="*/ 0 h 4125686"/>
              <a:gd name="connsiteX1" fmla="*/ 4615543 w 4637314"/>
              <a:gd name="connsiteY1" fmla="*/ 4093029 h 4125686"/>
              <a:gd name="connsiteX2" fmla="*/ 0 w 4637314"/>
              <a:gd name="connsiteY2" fmla="*/ 4125686 h 4125686"/>
              <a:gd name="connsiteX3" fmla="*/ 435428 w 4637314"/>
              <a:gd name="connsiteY3" fmla="*/ 4060372 h 4125686"/>
              <a:gd name="connsiteX4" fmla="*/ 1611086 w 4637314"/>
              <a:gd name="connsiteY4" fmla="*/ 3842657 h 4125686"/>
              <a:gd name="connsiteX5" fmla="*/ 2242457 w 4637314"/>
              <a:gd name="connsiteY5" fmla="*/ 3548743 h 4125686"/>
              <a:gd name="connsiteX6" fmla="*/ 2612571 w 4637314"/>
              <a:gd name="connsiteY6" fmla="*/ 3243943 h 4125686"/>
              <a:gd name="connsiteX7" fmla="*/ 3102428 w 4637314"/>
              <a:gd name="connsiteY7" fmla="*/ 2710543 h 4125686"/>
              <a:gd name="connsiteX8" fmla="*/ 3526971 w 4637314"/>
              <a:gd name="connsiteY8" fmla="*/ 2100943 h 4125686"/>
              <a:gd name="connsiteX9" fmla="*/ 3810000 w 4637314"/>
              <a:gd name="connsiteY9" fmla="*/ 1556657 h 4125686"/>
              <a:gd name="connsiteX10" fmla="*/ 4201886 w 4637314"/>
              <a:gd name="connsiteY10" fmla="*/ 838200 h 4125686"/>
              <a:gd name="connsiteX11" fmla="*/ 4386943 w 4637314"/>
              <a:gd name="connsiteY11" fmla="*/ 468086 h 4125686"/>
              <a:gd name="connsiteX12" fmla="*/ 4637314 w 4637314"/>
              <a:gd name="connsiteY12" fmla="*/ 0 h 412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37314" h="4125686">
                <a:moveTo>
                  <a:pt x="4637314" y="0"/>
                </a:moveTo>
                <a:lnTo>
                  <a:pt x="4615543" y="4093029"/>
                </a:lnTo>
                <a:lnTo>
                  <a:pt x="0" y="4125686"/>
                </a:lnTo>
                <a:lnTo>
                  <a:pt x="435428" y="4060372"/>
                </a:lnTo>
                <a:lnTo>
                  <a:pt x="1611086" y="3842657"/>
                </a:lnTo>
                <a:lnTo>
                  <a:pt x="2242457" y="3548743"/>
                </a:lnTo>
                <a:lnTo>
                  <a:pt x="2612571" y="3243943"/>
                </a:lnTo>
                <a:lnTo>
                  <a:pt x="3102428" y="2710543"/>
                </a:lnTo>
                <a:lnTo>
                  <a:pt x="3526971" y="2100943"/>
                </a:lnTo>
                <a:lnTo>
                  <a:pt x="3810000" y="1556657"/>
                </a:lnTo>
                <a:lnTo>
                  <a:pt x="4201886" y="838200"/>
                </a:lnTo>
                <a:lnTo>
                  <a:pt x="4386943" y="468086"/>
                </a:lnTo>
                <a:lnTo>
                  <a:pt x="4637314" y="0"/>
                </a:lnTo>
                <a:close/>
              </a:path>
            </a:pathLst>
          </a:custGeom>
          <a:gradFill flip="none" rotWithShape="1">
            <a:gsLst>
              <a:gs pos="0">
                <a:schemeClr val="tx2">
                  <a:lumMod val="20000"/>
                  <a:lumOff val="80000"/>
                  <a:shade val="30000"/>
                  <a:satMod val="115000"/>
                  <a:alpha val="0"/>
                </a:schemeClr>
              </a:gs>
              <a:gs pos="50000">
                <a:schemeClr val="tx2">
                  <a:lumMod val="20000"/>
                  <a:lumOff val="80000"/>
                  <a:shade val="67500"/>
                  <a:satMod val="115000"/>
                </a:schemeClr>
              </a:gs>
              <a:gs pos="100000">
                <a:schemeClr val="tx2">
                  <a:lumMod val="20000"/>
                  <a:lumOff val="80000"/>
                  <a:shade val="100000"/>
                  <a:satMod val="115000"/>
                </a:schemeClr>
              </a:gs>
            </a:gsLst>
            <a:lin ang="10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rot="21067794">
            <a:off x="-236761" y="1027938"/>
            <a:ext cx="4781390" cy="4430707"/>
          </a:xfrm>
          <a:custGeom>
            <a:avLst/>
            <a:gdLst>
              <a:gd name="connsiteX0" fmla="*/ 0 w 6542314"/>
              <a:gd name="connsiteY0" fmla="*/ 1719943 h 1875971"/>
              <a:gd name="connsiteX1" fmla="*/ 3450771 w 6542314"/>
              <a:gd name="connsiteY1" fmla="*/ 1589314 h 1875971"/>
              <a:gd name="connsiteX2" fmla="*/ 6542314 w 6542314"/>
              <a:gd name="connsiteY2" fmla="*/ 0 h 1875971"/>
            </a:gdLst>
            <a:ahLst/>
            <a:cxnLst>
              <a:cxn ang="0">
                <a:pos x="connsiteX0" y="connsiteY0"/>
              </a:cxn>
              <a:cxn ang="0">
                <a:pos x="connsiteX1" y="connsiteY1"/>
              </a:cxn>
              <a:cxn ang="0">
                <a:pos x="connsiteX2" y="connsiteY2"/>
              </a:cxn>
            </a:cxnLst>
            <a:rect l="l" t="t" r="r" b="b"/>
            <a:pathLst>
              <a:path w="6542314" h="1875971">
                <a:moveTo>
                  <a:pt x="0" y="1719943"/>
                </a:moveTo>
                <a:cubicBezTo>
                  <a:pt x="1180192" y="1797957"/>
                  <a:pt x="2360385" y="1875971"/>
                  <a:pt x="3450771" y="1589314"/>
                </a:cubicBezTo>
                <a:cubicBezTo>
                  <a:pt x="4541157" y="1302657"/>
                  <a:pt x="5541735" y="651328"/>
                  <a:pt x="6542314" y="0"/>
                </a:cubicBezTo>
              </a:path>
            </a:pathLst>
          </a:custGeom>
          <a:ln w="76200" cap="sq">
            <a:solidFill>
              <a:schemeClr val="accent4">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1" name="Straight Connector 10"/>
          <p:cNvCxnSpPr/>
          <p:nvPr/>
        </p:nvCxnSpPr>
        <p:spPr>
          <a:xfrm flipV="1">
            <a:off x="0" y="5461467"/>
            <a:ext cx="4572000" cy="55765"/>
          </a:xfrm>
          <a:prstGeom prst="line">
            <a:avLst/>
          </a:prstGeom>
          <a:ln w="76200" cap="rnd">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339752" y="4571843"/>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Oval 12"/>
          <p:cNvSpPr/>
          <p:nvPr/>
        </p:nvSpPr>
        <p:spPr>
          <a:xfrm>
            <a:off x="2987824" y="3415521"/>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3419872" y="2195579"/>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3767742" y="999907"/>
            <a:ext cx="360040" cy="360040"/>
          </a:xfrm>
          <a:prstGeom prst="ellipse">
            <a:avLst/>
          </a:prstGeom>
          <a:solidFill>
            <a:schemeClr val="bg2">
              <a:lumMod val="10000"/>
            </a:schemeClr>
          </a:solidFill>
          <a:ln>
            <a:solidFill>
              <a:srgbClr val="82D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p:cNvCxnSpPr/>
          <p:nvPr/>
        </p:nvCxnSpPr>
        <p:spPr>
          <a:xfrm>
            <a:off x="3944480" y="1196703"/>
            <a:ext cx="36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0928" y="2381489"/>
            <a:ext cx="72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59708" y="3605625"/>
            <a:ext cx="1152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1576" y="4757753"/>
            <a:ext cx="1800000" cy="0"/>
          </a:xfrm>
          <a:prstGeom prst="line">
            <a:avLst/>
          </a:prstGeom>
          <a:ln w="38100">
            <a:solidFill>
              <a:srgbClr val="82DCEE"/>
            </a:solidFill>
            <a:headEnd type="oval" w="med" len="med"/>
            <a:tailEnd type="oval" w="med" len="med"/>
          </a:ln>
          <a:effectLst>
            <a:outerShdw blurRad="50800" dist="38100" dir="5400000" algn="t"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43400" y="3081752"/>
            <a:ext cx="2768962" cy="1077218"/>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HR PRACTICES, e.g.</a:t>
            </a:r>
            <a:endParaRPr lang="en-CA" sz="1200" b="1" dirty="0" smtClean="0">
              <a:solidFill>
                <a:schemeClr val="accent4">
                  <a:lumMod val="50000"/>
                </a:schemeClr>
              </a:solidFill>
              <a:latin typeface="Calibri" pitchFamily="34" charset="0"/>
              <a:cs typeface="Calibri" pitchFamily="34" charset="0"/>
            </a:endParaRPr>
          </a:p>
          <a:p>
            <a:pPr>
              <a:buFont typeface="Arial" pitchFamily="34" charset="0"/>
              <a:buChar char="•"/>
            </a:pPr>
            <a:r>
              <a:rPr lang="en-CA" sz="1200" b="1" dirty="0" smtClean="0">
                <a:solidFill>
                  <a:schemeClr val="accent4">
                    <a:lumMod val="50000"/>
                  </a:schemeClr>
                </a:solidFill>
                <a:latin typeface="Calibri" pitchFamily="34" charset="0"/>
                <a:cs typeface="Calibri" pitchFamily="34" charset="0"/>
              </a:rPr>
              <a:t> </a:t>
            </a:r>
            <a:r>
              <a:rPr lang="en-CA" sz="1200" dirty="0" smtClean="0">
                <a:solidFill>
                  <a:schemeClr val="accent4">
                    <a:lumMod val="50000"/>
                  </a:schemeClr>
                </a:solidFill>
                <a:latin typeface="Calibri" pitchFamily="34" charset="0"/>
                <a:cs typeface="Calibri" pitchFamily="34" charset="0"/>
              </a:rPr>
              <a:t>JOB DESCRIPTIONS</a:t>
            </a:r>
          </a:p>
          <a:p>
            <a:pPr>
              <a:buFont typeface="Arial" pitchFamily="34" charset="0"/>
              <a:buChar char="•"/>
            </a:pPr>
            <a:r>
              <a:rPr lang="en-CA" sz="1200" dirty="0" smtClean="0">
                <a:solidFill>
                  <a:schemeClr val="accent4">
                    <a:lumMod val="50000"/>
                  </a:schemeClr>
                </a:solidFill>
                <a:latin typeface="Calibri" pitchFamily="34" charset="0"/>
                <a:cs typeface="Calibri" pitchFamily="34" charset="0"/>
              </a:rPr>
              <a:t> TRAINING PLANS</a:t>
            </a:r>
          </a:p>
          <a:p>
            <a:pPr>
              <a:buFont typeface="Arial" pitchFamily="34" charset="0"/>
              <a:buChar char="•"/>
            </a:pPr>
            <a:r>
              <a:rPr lang="en-CA" sz="1200" dirty="0" smtClean="0">
                <a:solidFill>
                  <a:schemeClr val="accent4">
                    <a:lumMod val="50000"/>
                  </a:schemeClr>
                </a:solidFill>
                <a:latin typeface="Calibri" pitchFamily="34" charset="0"/>
                <a:cs typeface="Calibri" pitchFamily="34" charset="0"/>
              </a:rPr>
              <a:t> SELECTION CRITERIA</a:t>
            </a:r>
          </a:p>
          <a:p>
            <a:r>
              <a:rPr lang="en-CA" sz="1400" b="1" dirty="0" smtClean="0">
                <a:solidFill>
                  <a:schemeClr val="accent4">
                    <a:lumMod val="50000"/>
                  </a:schemeClr>
                </a:solidFill>
                <a:latin typeface="Calibri" pitchFamily="34" charset="0"/>
                <a:cs typeface="Calibri" pitchFamily="34" charset="0"/>
              </a:rPr>
              <a:t>ORGANIZATIONAL DEVELOPMENT</a:t>
            </a:r>
            <a:endParaRPr lang="en-CA" sz="1400" b="1" dirty="0">
              <a:solidFill>
                <a:schemeClr val="accent4">
                  <a:lumMod val="50000"/>
                </a:schemeClr>
              </a:solidFill>
              <a:latin typeface="Calibri" pitchFamily="34" charset="0"/>
              <a:cs typeface="Calibri" pitchFamily="34" charset="0"/>
            </a:endParaRPr>
          </a:p>
        </p:txBody>
      </p:sp>
      <p:sp>
        <p:nvSpPr>
          <p:cNvPr id="28" name="TextBox 27"/>
          <p:cNvSpPr txBox="1"/>
          <p:nvPr/>
        </p:nvSpPr>
        <p:spPr>
          <a:xfrm>
            <a:off x="4347594" y="836663"/>
            <a:ext cx="2332720" cy="738664"/>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CERTIFICATION PROGRAMS, POLICY</a:t>
            </a:r>
          </a:p>
          <a:p>
            <a:r>
              <a:rPr lang="en-CA" sz="1400" b="1" dirty="0" smtClean="0">
                <a:solidFill>
                  <a:schemeClr val="accent4">
                    <a:lumMod val="50000"/>
                  </a:schemeClr>
                </a:solidFill>
                <a:latin typeface="Calibri" pitchFamily="34" charset="0"/>
                <a:cs typeface="Calibri" pitchFamily="34" charset="0"/>
              </a:rPr>
              <a:t>WORKER MOBILITY</a:t>
            </a:r>
            <a:endParaRPr lang="en-CA" sz="1400" b="1" dirty="0">
              <a:solidFill>
                <a:schemeClr val="accent4">
                  <a:lumMod val="50000"/>
                </a:schemeClr>
              </a:solidFill>
              <a:latin typeface="Calibri" pitchFamily="34" charset="0"/>
              <a:cs typeface="Calibri" pitchFamily="34" charset="0"/>
            </a:endParaRPr>
          </a:p>
        </p:txBody>
      </p:sp>
      <p:sp>
        <p:nvSpPr>
          <p:cNvPr id="21" name="TextBox 20"/>
          <p:cNvSpPr txBox="1"/>
          <p:nvPr/>
        </p:nvSpPr>
        <p:spPr>
          <a:xfrm>
            <a:off x="4343400" y="4498466"/>
            <a:ext cx="2696954" cy="523220"/>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CAREER INFO/ CAREER PATHING</a:t>
            </a:r>
          </a:p>
          <a:p>
            <a:r>
              <a:rPr lang="en-CA" sz="1400" b="1" dirty="0" smtClean="0">
                <a:solidFill>
                  <a:schemeClr val="accent4">
                    <a:lumMod val="50000"/>
                  </a:schemeClr>
                </a:solidFill>
                <a:latin typeface="Calibri" pitchFamily="34" charset="0"/>
                <a:cs typeface="Calibri" pitchFamily="34" charset="0"/>
              </a:rPr>
              <a:t>JOB ADVERTISEMENTS</a:t>
            </a:r>
            <a:endParaRPr lang="en-CA" sz="1400" b="1" dirty="0">
              <a:solidFill>
                <a:schemeClr val="accent4">
                  <a:lumMod val="50000"/>
                </a:schemeClr>
              </a:solidFill>
              <a:latin typeface="Calibri" pitchFamily="34" charset="0"/>
              <a:cs typeface="Calibri" pitchFamily="34" charset="0"/>
            </a:endParaRPr>
          </a:p>
        </p:txBody>
      </p:sp>
      <p:sp>
        <p:nvSpPr>
          <p:cNvPr id="35" name="TextBox 34"/>
          <p:cNvSpPr txBox="1"/>
          <p:nvPr/>
        </p:nvSpPr>
        <p:spPr>
          <a:xfrm>
            <a:off x="539552" y="5465053"/>
            <a:ext cx="4104456" cy="307777"/>
          </a:xfrm>
          <a:prstGeom prst="rect">
            <a:avLst/>
          </a:prstGeom>
          <a:noFill/>
        </p:spPr>
        <p:txBody>
          <a:bodyPr wrap="square" rtlCol="0">
            <a:spAutoFit/>
          </a:bodyPr>
          <a:lstStyle/>
          <a:p>
            <a:pPr algn="ctr"/>
            <a:r>
              <a:rPr lang="en-CA" sz="1400" b="1" dirty="0" smtClean="0">
                <a:solidFill>
                  <a:schemeClr val="accent4">
                    <a:lumMod val="50000"/>
                  </a:schemeClr>
                </a:solidFill>
                <a:latin typeface="Calibri" pitchFamily="34" charset="0"/>
                <a:cs typeface="Calibri" pitchFamily="34" charset="0"/>
              </a:rPr>
              <a:t>Specificity, Contextual Information</a:t>
            </a:r>
            <a:endParaRPr lang="en-CA" sz="1400" b="1" dirty="0">
              <a:solidFill>
                <a:schemeClr val="accent4">
                  <a:lumMod val="50000"/>
                </a:schemeClr>
              </a:solidFill>
              <a:latin typeface="Calibri" pitchFamily="34" charset="0"/>
              <a:cs typeface="Calibri" pitchFamily="34" charset="0"/>
            </a:endParaRPr>
          </a:p>
        </p:txBody>
      </p:sp>
      <p:sp>
        <p:nvSpPr>
          <p:cNvPr id="27" name="TextBox 26"/>
          <p:cNvSpPr txBox="1"/>
          <p:nvPr/>
        </p:nvSpPr>
        <p:spPr>
          <a:xfrm>
            <a:off x="4343400" y="1896687"/>
            <a:ext cx="2520280" cy="954107"/>
          </a:xfrm>
          <a:prstGeom prst="rect">
            <a:avLst/>
          </a:prstGeom>
          <a:noFill/>
        </p:spPr>
        <p:txBody>
          <a:bodyPr wrap="square" rtlCol="0">
            <a:spAutoFit/>
          </a:bodyPr>
          <a:lstStyle/>
          <a:p>
            <a:r>
              <a:rPr lang="en-CA" sz="1400" b="1" dirty="0" smtClean="0">
                <a:solidFill>
                  <a:schemeClr val="accent4">
                    <a:lumMod val="50000"/>
                  </a:schemeClr>
                </a:solidFill>
                <a:latin typeface="Calibri" pitchFamily="34" charset="0"/>
                <a:cs typeface="Calibri" pitchFamily="34" charset="0"/>
              </a:rPr>
              <a:t>TRAINING PROGRAMS</a:t>
            </a:r>
          </a:p>
          <a:p>
            <a:r>
              <a:rPr lang="en-CA" sz="1400" b="1" dirty="0" smtClean="0">
                <a:solidFill>
                  <a:schemeClr val="accent4">
                    <a:lumMod val="50000"/>
                  </a:schemeClr>
                </a:solidFill>
                <a:latin typeface="Calibri" pitchFamily="34" charset="0"/>
                <a:cs typeface="Calibri" pitchFamily="34" charset="0"/>
              </a:rPr>
              <a:t>CURRICULUM DESIGN</a:t>
            </a:r>
          </a:p>
          <a:p>
            <a:r>
              <a:rPr lang="en-CA" sz="1400" b="1" dirty="0" smtClean="0">
                <a:solidFill>
                  <a:schemeClr val="accent4">
                    <a:lumMod val="50000"/>
                  </a:schemeClr>
                </a:solidFill>
                <a:latin typeface="Calibri" pitchFamily="34" charset="0"/>
                <a:cs typeface="Calibri" pitchFamily="34" charset="0"/>
              </a:rPr>
              <a:t>QUALIFICATION FRAMEWORKS</a:t>
            </a:r>
          </a:p>
          <a:p>
            <a:r>
              <a:rPr lang="en-CA" sz="1400" b="1" dirty="0" smtClean="0">
                <a:solidFill>
                  <a:schemeClr val="accent4">
                    <a:lumMod val="50000"/>
                  </a:schemeClr>
                </a:solidFill>
                <a:latin typeface="Calibri" pitchFamily="34" charset="0"/>
                <a:cs typeface="Calibri" pitchFamily="34" charset="0"/>
              </a:rPr>
              <a:t>ARTICULATION</a:t>
            </a:r>
            <a:endParaRPr lang="en-CA" sz="1400" b="1" dirty="0">
              <a:solidFill>
                <a:schemeClr val="accent4">
                  <a:lumMod val="50000"/>
                </a:schemeClr>
              </a:solidFill>
              <a:latin typeface="Calibri" pitchFamily="34" charset="0"/>
              <a:cs typeface="Calibri" pitchFamily="34" charset="0"/>
            </a:endParaRPr>
          </a:p>
        </p:txBody>
      </p:sp>
      <p:sp>
        <p:nvSpPr>
          <p:cNvPr id="40" name="Rectangle 3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Down Arrow 29"/>
          <p:cNvSpPr/>
          <p:nvPr/>
        </p:nvSpPr>
        <p:spPr>
          <a:xfrm flipV="1">
            <a:off x="6984776" y="169912"/>
            <a:ext cx="1835696" cy="4802764"/>
          </a:xfrm>
          <a:prstGeom prst="downArrow">
            <a:avLst/>
          </a:prstGeom>
          <a:gradFill flip="none" rotWithShape="1">
            <a:gsLst>
              <a:gs pos="0">
                <a:schemeClr val="accent5">
                  <a:lumMod val="7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6941371" y="1986796"/>
            <a:ext cx="1872208" cy="1008112"/>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7088086" y="2102718"/>
            <a:ext cx="1656184" cy="892552"/>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specific to an occupation or </a:t>
            </a:r>
            <a:r>
              <a:rPr lang="en-CA" sz="1300" b="1" i="1" dirty="0" smtClean="0">
                <a:latin typeface="Calibri" pitchFamily="34" charset="0"/>
                <a:cs typeface="Calibri" pitchFamily="34" charset="0"/>
              </a:rPr>
              <a:t>profession; </a:t>
            </a:r>
            <a:r>
              <a:rPr lang="en-CA" sz="1300" b="1" dirty="0" smtClean="0">
                <a:latin typeface="Calibri" pitchFamily="34" charset="0"/>
                <a:cs typeface="Calibri" pitchFamily="34" charset="0"/>
              </a:rPr>
              <a:t>program objectives</a:t>
            </a:r>
            <a:endParaRPr lang="en-CA" sz="1300" b="1" dirty="0">
              <a:latin typeface="Calibri" pitchFamily="34" charset="0"/>
              <a:cs typeface="Calibri" pitchFamily="34" charset="0"/>
            </a:endParaRPr>
          </a:p>
        </p:txBody>
      </p:sp>
      <p:sp>
        <p:nvSpPr>
          <p:cNvPr id="37" name="Oval 36"/>
          <p:cNvSpPr/>
          <p:nvPr/>
        </p:nvSpPr>
        <p:spPr>
          <a:xfrm>
            <a:off x="7092280" y="3217912"/>
            <a:ext cx="1584176" cy="864096"/>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7203638" y="3298912"/>
            <a:ext cx="1389924" cy="692497"/>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specific to one job context</a:t>
            </a:r>
            <a:endParaRPr lang="en-CA" sz="1300" b="1" dirty="0">
              <a:latin typeface="Calibri" pitchFamily="34" charset="0"/>
              <a:cs typeface="Calibri" pitchFamily="34" charset="0"/>
            </a:endParaRPr>
          </a:p>
        </p:txBody>
      </p:sp>
      <p:sp>
        <p:nvSpPr>
          <p:cNvPr id="38" name="Oval 37"/>
          <p:cNvSpPr/>
          <p:nvPr/>
        </p:nvSpPr>
        <p:spPr>
          <a:xfrm>
            <a:off x="7186060" y="4437112"/>
            <a:ext cx="1466126" cy="720080"/>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Box 30"/>
          <p:cNvSpPr txBox="1"/>
          <p:nvPr/>
        </p:nvSpPr>
        <p:spPr>
          <a:xfrm>
            <a:off x="7258068" y="4538937"/>
            <a:ext cx="1296144" cy="492443"/>
          </a:xfrm>
          <a:prstGeom prst="rect">
            <a:avLst/>
          </a:prstGeom>
          <a:noFill/>
        </p:spPr>
        <p:txBody>
          <a:bodyPr wrap="square" rtlCol="0">
            <a:spAutoFit/>
          </a:bodyPr>
          <a:lstStyle/>
          <a:p>
            <a:pPr algn="ctr"/>
            <a:r>
              <a:rPr lang="en-CA" sz="1300" b="1" dirty="0" smtClean="0">
                <a:latin typeface="Calibri" pitchFamily="34" charset="0"/>
                <a:cs typeface="Calibri" pitchFamily="34" charset="0"/>
              </a:rPr>
              <a:t>General descriptions</a:t>
            </a:r>
            <a:endParaRPr lang="en-CA" sz="1300" b="1" dirty="0">
              <a:latin typeface="Calibri" pitchFamily="34" charset="0"/>
              <a:cs typeface="Calibri" pitchFamily="34" charset="0"/>
            </a:endParaRPr>
          </a:p>
        </p:txBody>
      </p:sp>
      <p:sp>
        <p:nvSpPr>
          <p:cNvPr id="43" name="Oval 42"/>
          <p:cNvSpPr/>
          <p:nvPr/>
        </p:nvSpPr>
        <p:spPr>
          <a:xfrm>
            <a:off x="6876256" y="828870"/>
            <a:ext cx="2048882" cy="1008112"/>
          </a:xfrm>
          <a:prstGeom prst="ellipse">
            <a:avLst/>
          </a:prstGeom>
          <a:solidFill>
            <a:schemeClr val="bg1"/>
          </a:solidFill>
          <a:ln>
            <a:noFill/>
          </a:ln>
          <a:effectLst>
            <a:outerShdw blurRad="63500" sx="102000" sy="102000" algn="ct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p:cNvSpPr txBox="1"/>
          <p:nvPr/>
        </p:nvSpPr>
        <p:spPr>
          <a:xfrm>
            <a:off x="6980922" y="1107690"/>
            <a:ext cx="1872208" cy="492443"/>
          </a:xfrm>
          <a:prstGeom prst="rect">
            <a:avLst/>
          </a:prstGeom>
          <a:noFill/>
        </p:spPr>
        <p:txBody>
          <a:bodyPr wrap="square" rtlCol="0">
            <a:spAutoFit/>
          </a:bodyPr>
          <a:lstStyle/>
          <a:p>
            <a:pPr algn="ctr"/>
            <a:r>
              <a:rPr lang="en-CA" sz="1300" b="1" dirty="0" smtClean="0">
                <a:latin typeface="Calibri" pitchFamily="34" charset="0"/>
                <a:cs typeface="Calibri" pitchFamily="34" charset="0"/>
              </a:rPr>
              <a:t>Information to support measurement of people</a:t>
            </a:r>
            <a:endParaRPr lang="en-CA" sz="1300" b="1" dirty="0">
              <a:latin typeface="Calibri" pitchFamily="34" charset="0"/>
              <a:cs typeface="Calibri" pitchFamily="34" charset="0"/>
            </a:endParaRPr>
          </a:p>
        </p:txBody>
      </p:sp>
      <p:sp>
        <p:nvSpPr>
          <p:cNvPr id="45" name="TextBox 44"/>
          <p:cNvSpPr txBox="1"/>
          <p:nvPr/>
        </p:nvSpPr>
        <p:spPr>
          <a:xfrm>
            <a:off x="1043880" y="6074132"/>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Getting the Right Amount of Detail, Context</a:t>
            </a:r>
            <a:endParaRPr lang="en-US" sz="2800" dirty="0">
              <a:solidFill>
                <a:schemeClr val="accent4">
                  <a:lumMod val="75000"/>
                </a:schemeClr>
              </a:solidFill>
              <a:latin typeface="Franklin Gothic Medium Cond" pitchFamily="34"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style.rotation</p:attrName>
                                        </p:attrNameLst>
                                      </p:cBhvr>
                                      <p:tavLst>
                                        <p:tav tm="0">
                                          <p:val>
                                            <p:fltVal val="360"/>
                                          </p:val>
                                        </p:tav>
                                        <p:tav tm="100000">
                                          <p:val>
                                            <p:fltVal val="0"/>
                                          </p:val>
                                        </p:tav>
                                      </p:tavLst>
                                    </p:anim>
                                    <p:animEffect transition="in" filter="fade">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1000"/>
                            </p:stCondLst>
                            <p:childTnLst>
                              <p:par>
                                <p:cTn id="31" presetID="49" presetClass="entr" presetSubtype="0" decel="10000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 calcmode="lin" valueType="num">
                                      <p:cBhvr>
                                        <p:cTn id="35" dur="500" fill="hold"/>
                                        <p:tgtEl>
                                          <p:spTgt spid="14"/>
                                        </p:tgtEl>
                                        <p:attrNameLst>
                                          <p:attrName>style.rotation</p:attrName>
                                        </p:attrNameLst>
                                      </p:cBhvr>
                                      <p:tavLst>
                                        <p:tav tm="0">
                                          <p:val>
                                            <p:fltVal val="360"/>
                                          </p:val>
                                        </p:tav>
                                        <p:tav tm="100000">
                                          <p:val>
                                            <p:fltVal val="0"/>
                                          </p:val>
                                        </p:tav>
                                      </p:tavLst>
                                    </p:anim>
                                    <p:animEffect transition="in" filter="fade">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par>
                          <p:cTn id="43" fill="hold">
                            <p:stCondLst>
                              <p:cond delay="1500"/>
                            </p:stCondLst>
                            <p:childTnLst>
                              <p:par>
                                <p:cTn id="44" presetID="49" presetClass="entr" presetSubtype="0" decel="10000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 calcmode="lin" valueType="num">
                                      <p:cBhvr>
                                        <p:cTn id="48" dur="500" fill="hold"/>
                                        <p:tgtEl>
                                          <p:spTgt spid="15"/>
                                        </p:tgtEl>
                                        <p:attrNameLst>
                                          <p:attrName>style.rotation</p:attrName>
                                        </p:attrNameLst>
                                      </p:cBhvr>
                                      <p:tavLst>
                                        <p:tav tm="0">
                                          <p:val>
                                            <p:fltVal val="360"/>
                                          </p:val>
                                        </p:tav>
                                        <p:tav tm="100000">
                                          <p:val>
                                            <p:fltVal val="0"/>
                                          </p:val>
                                        </p:tav>
                                      </p:tavLst>
                                    </p:anim>
                                    <p:animEffect transition="in" filter="fade">
                                      <p:cBhvr>
                                        <p:cTn id="49" dur="500"/>
                                        <p:tgtEl>
                                          <p:spTgt spid="15"/>
                                        </p:tgtEl>
                                      </p:cBhvr>
                                    </p:animEffect>
                                  </p:childTnLst>
                                </p:cTn>
                              </p:par>
                              <p:par>
                                <p:cTn id="50" presetID="22" presetClass="entr" presetSubtype="8"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anim calcmode="lin" valueType="num">
                                      <p:cBhvr>
                                        <p:cTn id="60" dur="500" fill="hold"/>
                                        <p:tgtEl>
                                          <p:spTgt spid="30"/>
                                        </p:tgtEl>
                                        <p:attrNameLst>
                                          <p:attrName>ppt_x</p:attrName>
                                        </p:attrNameLst>
                                      </p:cBhvr>
                                      <p:tavLst>
                                        <p:tav tm="0">
                                          <p:val>
                                            <p:strVal val="#ppt_x"/>
                                          </p:val>
                                        </p:tav>
                                        <p:tav tm="100000">
                                          <p:val>
                                            <p:strVal val="#ppt_x"/>
                                          </p:val>
                                        </p:tav>
                                      </p:tavLst>
                                    </p:anim>
                                    <p:anim calcmode="lin" valueType="num">
                                      <p:cBhvr>
                                        <p:cTn id="61" dur="500" fill="hold"/>
                                        <p:tgtEl>
                                          <p:spTgt spid="30"/>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childTnLst>
                          </p:cTn>
                        </p:par>
                        <p:par>
                          <p:cTn id="76" fill="hold">
                            <p:stCondLst>
                              <p:cond delay="3500"/>
                            </p:stCondLst>
                            <p:childTnLst>
                              <p:par>
                                <p:cTn id="77" presetID="10" presetClass="entr" presetSubtype="0"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par>
                          <p:cTn id="83" fill="hold">
                            <p:stCondLst>
                              <p:cond delay="4000"/>
                            </p:stCondLst>
                            <p:childTnLst>
                              <p:par>
                                <p:cTn id="84" presetID="10" presetClass="entr" presetSubtype="0" fill="hold" grpId="0" nodeType="after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22" grpId="0"/>
      <p:bldP spid="28" grpId="0"/>
      <p:bldP spid="21" grpId="0"/>
      <p:bldP spid="27" grpId="0"/>
      <p:bldP spid="30" grpId="0" animBg="1"/>
      <p:bldP spid="36" grpId="0" animBg="1"/>
      <p:bldP spid="33" grpId="0"/>
      <p:bldP spid="37" grpId="0" animBg="1"/>
      <p:bldP spid="32" grpId="0"/>
      <p:bldP spid="38" grpId="0" animBg="1"/>
      <p:bldP spid="31" grpId="0"/>
      <p:bldP spid="43" grpId="0" animBg="1"/>
      <p:bldP spid="34"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1867" r="18508"/>
          <a:stretch>
            <a:fillRect/>
          </a:stretch>
        </p:blipFill>
        <p:spPr bwMode="auto">
          <a:xfrm flipH="1">
            <a:off x="5057056" y="0"/>
            <a:ext cx="4086944" cy="6858000"/>
          </a:xfrm>
          <a:prstGeom prst="rect">
            <a:avLst/>
          </a:prstGeom>
          <a:noFill/>
          <a:ln w="9525">
            <a:noFill/>
            <a:miter lim="800000"/>
            <a:headEnd/>
            <a:tailEnd/>
          </a:ln>
          <a:effectLst/>
        </p:spPr>
      </p:pic>
      <p:sp>
        <p:nvSpPr>
          <p:cNvPr id="37" name="Rectangle 3"/>
          <p:cNvSpPr>
            <a:spLocks noChangeArrowheads="1"/>
          </p:cNvSpPr>
          <p:nvPr/>
        </p:nvSpPr>
        <p:spPr bwMode="auto">
          <a:xfrm>
            <a:off x="5004048" y="-13425"/>
            <a:ext cx="2645296" cy="6871425"/>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accent5">
                    <a:lumMod val="25000"/>
                  </a:schemeClr>
                </a:solidFill>
              </a:rPr>
              <a:t>2</a:t>
            </a:r>
            <a:endParaRPr lang="en-CA" sz="3200" b="1" dirty="0">
              <a:solidFill>
                <a:schemeClr val="accent5">
                  <a:lumMod val="2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027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1223042"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Rectangle 9"/>
          <p:cNvSpPr/>
          <p:nvPr/>
        </p:nvSpPr>
        <p:spPr>
          <a:xfrm>
            <a:off x="1303421" y="20973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5426242" cy="954107"/>
          </a:xfrm>
          <a:prstGeom prst="rect">
            <a:avLst/>
          </a:prstGeom>
          <a:noFill/>
        </p:spPr>
        <p:txBody>
          <a:bodyPr wrap="square" rtlCol="0">
            <a:spAutoFit/>
          </a:bodyPr>
          <a:lstStyle/>
          <a:p>
            <a:r>
              <a:rPr lang="en-US" sz="2800" dirty="0" smtClean="0">
                <a:solidFill>
                  <a:srgbClr val="7030A0"/>
                </a:solidFill>
                <a:latin typeface="Franklin Gothic Medium Cond" pitchFamily="34" charset="0"/>
              </a:rPr>
              <a:t>STAKEHOLDER CONSULTATION, PROFILING ACTIVITIES</a:t>
            </a:r>
            <a:endParaRPr lang="en-US" sz="2800" dirty="0">
              <a:solidFill>
                <a:srgbClr val="7030A0"/>
              </a:solidFill>
              <a:latin typeface="Franklin Gothic Medium Cond" pitchFamily="34" charset="0"/>
            </a:endParaRPr>
          </a:p>
        </p:txBody>
      </p:sp>
      <p:sp>
        <p:nvSpPr>
          <p:cNvPr id="36" name="TextBox 35"/>
          <p:cNvSpPr txBox="1"/>
          <p:nvPr/>
        </p:nvSpPr>
        <p:spPr>
          <a:xfrm>
            <a:off x="381000" y="2417222"/>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Getting input and opinion from </a:t>
            </a:r>
            <a:r>
              <a:rPr lang="en-US" sz="1600" b="1" i="1" dirty="0" smtClean="0">
                <a:latin typeface="Avenir 45 Book" pitchFamily="34" charset="0"/>
              </a:rPr>
              <a:t>subject matter experts</a:t>
            </a:r>
            <a:endParaRPr lang="en-US" sz="1600" dirty="0" smtClean="0">
              <a:latin typeface="Avenir 45 Book" pitchFamily="34" charset="0"/>
            </a:endParaRPr>
          </a:p>
        </p:txBody>
      </p:sp>
      <p:sp>
        <p:nvSpPr>
          <p:cNvPr id="39" name="TextBox 38"/>
          <p:cNvSpPr txBox="1"/>
          <p:nvPr/>
        </p:nvSpPr>
        <p:spPr>
          <a:xfrm>
            <a:off x="409574" y="3501643"/>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Inform content and scope</a:t>
            </a:r>
          </a:p>
        </p:txBody>
      </p:sp>
      <p:sp>
        <p:nvSpPr>
          <p:cNvPr id="40" name="Frame 39"/>
          <p:cNvSpPr/>
          <p:nvPr/>
        </p:nvSpPr>
        <p:spPr>
          <a:xfrm>
            <a:off x="6248400" y="3581400"/>
            <a:ext cx="2514600" cy="29718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1" name="Rectangle 40"/>
          <p:cNvSpPr/>
          <p:nvPr/>
        </p:nvSpPr>
        <p:spPr>
          <a:xfrm>
            <a:off x="6400800" y="3733800"/>
            <a:ext cx="2209800" cy="26670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p:cNvSpPr txBox="1"/>
          <p:nvPr/>
        </p:nvSpPr>
        <p:spPr>
          <a:xfrm>
            <a:off x="6410324" y="3759532"/>
            <a:ext cx="2200276" cy="2616101"/>
          </a:xfrm>
          <a:prstGeom prst="rect">
            <a:avLst/>
          </a:prstGeom>
          <a:noFill/>
        </p:spPr>
        <p:txBody>
          <a:bodyPr wrap="square" rtlCol="0">
            <a:spAutoFit/>
          </a:bodyPr>
          <a:lstStyle/>
          <a:p>
            <a:pPr algn="ctr"/>
            <a:r>
              <a:rPr lang="en-US" sz="1600" b="1" dirty="0" smtClean="0">
                <a:latin typeface="Avenir 45 Book" pitchFamily="34" charset="0"/>
              </a:rPr>
              <a:t>SMEs?</a:t>
            </a:r>
          </a:p>
          <a:p>
            <a:pPr>
              <a:spcAft>
                <a:spcPts val="600"/>
              </a:spcAft>
            </a:pPr>
            <a:endParaRPr lang="en-US" sz="200" dirty="0" smtClean="0">
              <a:latin typeface="Avenir 45 Book" pitchFamily="34" charset="0"/>
            </a:endParaRPr>
          </a:p>
          <a:p>
            <a:pPr>
              <a:spcAft>
                <a:spcPts val="600"/>
              </a:spcAft>
            </a:pPr>
            <a:r>
              <a:rPr lang="en-US" sz="1400" dirty="0" smtClean="0">
                <a:latin typeface="Avenir 45 Book" pitchFamily="34" charset="0"/>
              </a:rPr>
              <a:t>‘High performing, experienced’ job incumbents </a:t>
            </a:r>
          </a:p>
          <a:p>
            <a:pPr>
              <a:spcAft>
                <a:spcPts val="600"/>
              </a:spcAft>
            </a:pPr>
            <a:r>
              <a:rPr lang="en-US" sz="1400" dirty="0" smtClean="0">
                <a:latin typeface="Avenir 45 Book" pitchFamily="34" charset="0"/>
              </a:rPr>
              <a:t>Academics or researchers specializing in the field</a:t>
            </a:r>
          </a:p>
          <a:p>
            <a:pPr>
              <a:spcAft>
                <a:spcPts val="600"/>
              </a:spcAft>
            </a:pPr>
            <a:r>
              <a:rPr lang="en-US" sz="1400" dirty="0" smtClean="0">
                <a:latin typeface="Avenir 45 Book" pitchFamily="34" charset="0"/>
              </a:rPr>
              <a:t>Specialists associated with part of the domain</a:t>
            </a:r>
          </a:p>
          <a:p>
            <a:pPr>
              <a:spcAft>
                <a:spcPts val="600"/>
              </a:spcAft>
            </a:pPr>
            <a:r>
              <a:rPr lang="en-US" sz="1400" dirty="0" smtClean="0">
                <a:latin typeface="Avenir 45 Book" pitchFamily="34" charset="0"/>
              </a:rPr>
              <a:t>Policy specialists</a:t>
            </a:r>
          </a:p>
        </p:txBody>
      </p:sp>
      <p:sp>
        <p:nvSpPr>
          <p:cNvPr id="43" name="TextBox 42"/>
          <p:cNvSpPr txBox="1"/>
          <p:nvPr/>
        </p:nvSpPr>
        <p:spPr>
          <a:xfrm>
            <a:off x="409575" y="4389492"/>
            <a:ext cx="5610225" cy="1415772"/>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Facilitated group sessions (in person)</a:t>
            </a:r>
          </a:p>
          <a:p>
            <a:pPr>
              <a:buFont typeface="Arial" pitchFamily="34" charset="0"/>
              <a:buChar char="•"/>
            </a:pPr>
            <a:r>
              <a:rPr lang="en-US" sz="1600" dirty="0" smtClean="0">
                <a:latin typeface="Avenir 45 Book" pitchFamily="34" charset="0"/>
              </a:rPr>
              <a:t> Surveys</a:t>
            </a:r>
          </a:p>
          <a:p>
            <a:pPr>
              <a:buFont typeface="Arial" pitchFamily="34" charset="0"/>
              <a:buChar char="•"/>
            </a:pPr>
            <a:r>
              <a:rPr lang="en-US" sz="1600" dirty="0" smtClean="0">
                <a:latin typeface="Avenir 45 Book" pitchFamily="34" charset="0"/>
              </a:rPr>
              <a:t> Structured interviews</a:t>
            </a:r>
          </a:p>
          <a:p>
            <a:pPr>
              <a:buFont typeface="Arial" pitchFamily="34" charset="0"/>
              <a:buChar char="•"/>
            </a:pPr>
            <a:r>
              <a:rPr lang="en-US" sz="1600" dirty="0" smtClean="0">
                <a:latin typeface="Avenir 45 Book" pitchFamily="34" charset="0"/>
              </a:rPr>
              <a:t> Direct observation</a:t>
            </a: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2000"/>
                                        <p:tgtEl>
                                          <p:spTgt spid="43"/>
                                        </p:tgtEl>
                                      </p:cBhvr>
                                    </p:animEffect>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animBg="1"/>
      <p:bldP spid="41" grpId="0" animBg="1"/>
      <p:bldP spid="42" grpId="0"/>
      <p:bldP spid="43"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 name="Picture Placeholder 4" descr="image-4.jpg"/>
          <p:cNvPicPr>
            <a:picLocks noChangeAspect="1"/>
          </p:cNvPicPr>
          <p:nvPr/>
        </p:nvPicPr>
        <p:blipFill>
          <a:blip r:embed="rId3" cstate="print"/>
          <a:srcRect l="8328" t="24215" r="46968" b="-95"/>
          <a:stretch>
            <a:fillRect/>
          </a:stretch>
        </p:blipFill>
        <p:spPr>
          <a:xfrm>
            <a:off x="3067081" y="0"/>
            <a:ext cx="6076919" cy="6858000"/>
          </a:xfrm>
          <a:prstGeom prst="rect">
            <a:avLst/>
          </a:prstGeom>
        </p:spPr>
      </p:pic>
      <p:sp>
        <p:nvSpPr>
          <p:cNvPr id="43" name="Rectangle 3"/>
          <p:cNvSpPr>
            <a:spLocks noChangeArrowheads="1"/>
          </p:cNvSpPr>
          <p:nvPr/>
        </p:nvSpPr>
        <p:spPr bwMode="auto">
          <a:xfrm>
            <a:off x="3024337" y="0"/>
            <a:ext cx="3096344"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accent5">
                    <a:lumMod val="25000"/>
                  </a:schemeClr>
                </a:solidFill>
              </a:rPr>
              <a:t>3</a:t>
            </a:r>
            <a:endParaRPr lang="en-CA" sz="3200" b="1" dirty="0">
              <a:solidFill>
                <a:schemeClr val="accent5">
                  <a:lumMod val="25000"/>
                </a:schemeClr>
              </a:solidFill>
            </a:endParaRPr>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4</a:t>
            </a:r>
            <a:endParaRPr lang="en-CA" sz="3200" b="1" dirty="0">
              <a:solidFill>
                <a:schemeClr val="bg1">
                  <a:lumMod val="7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75000"/>
                  </a:schemeClr>
                </a:solidFill>
              </a:rPr>
              <a:t>5</a:t>
            </a:r>
            <a:endParaRPr lang="en-CA" sz="3200" b="1" dirty="0">
              <a:solidFill>
                <a:schemeClr val="bg1">
                  <a:lumMod val="7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75000"/>
                  </a:schemeClr>
                </a:solidFill>
              </a:rPr>
              <a:t>6</a:t>
            </a:r>
            <a:endParaRPr lang="en-CA" sz="3200" b="1" dirty="0">
              <a:solidFill>
                <a:schemeClr val="bg1">
                  <a:lumMod val="7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2072768" y="136600"/>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Rectangle 18"/>
          <p:cNvSpPr/>
          <p:nvPr/>
        </p:nvSpPr>
        <p:spPr>
          <a:xfrm>
            <a:off x="2148232" y="208324"/>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381000" y="2326922"/>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Getting further information/data from qualified sources to address </a:t>
            </a:r>
            <a:r>
              <a:rPr lang="en-US" sz="1600" b="1" i="1" dirty="0" smtClean="0">
                <a:latin typeface="Avenir 45 Book" pitchFamily="34" charset="0"/>
              </a:rPr>
              <a:t>gaps</a:t>
            </a:r>
            <a:r>
              <a:rPr lang="en-US" sz="1600" b="1" dirty="0" smtClean="0">
                <a:latin typeface="Avenir 45 Book" pitchFamily="34" charset="0"/>
              </a:rPr>
              <a:t> </a:t>
            </a:r>
            <a:endParaRPr lang="en-US" sz="1600" dirty="0" smtClean="0">
              <a:latin typeface="Avenir 45 Book" pitchFamily="34" charset="0"/>
            </a:endParaRPr>
          </a:p>
        </p:txBody>
      </p:sp>
      <p:sp>
        <p:nvSpPr>
          <p:cNvPr id="40" name="TextBox 39"/>
          <p:cNvSpPr txBox="1"/>
          <p:nvPr/>
        </p:nvSpPr>
        <p:spPr>
          <a:xfrm>
            <a:off x="409575" y="5025950"/>
            <a:ext cx="5610225" cy="923330"/>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Literature review</a:t>
            </a:r>
          </a:p>
          <a:p>
            <a:pPr>
              <a:buFont typeface="Arial" pitchFamily="34" charset="0"/>
              <a:buChar char="•"/>
            </a:pPr>
            <a:r>
              <a:rPr lang="en-US" sz="1600" dirty="0" smtClean="0">
                <a:latin typeface="Avenir 45 Book" pitchFamily="34" charset="0"/>
              </a:rPr>
              <a:t> Structured interviews</a:t>
            </a:r>
          </a:p>
        </p:txBody>
      </p:sp>
      <p:sp>
        <p:nvSpPr>
          <p:cNvPr id="38" name="TextBox 37"/>
          <p:cNvSpPr txBox="1"/>
          <p:nvPr/>
        </p:nvSpPr>
        <p:spPr>
          <a:xfrm>
            <a:off x="364958" y="1276290"/>
            <a:ext cx="5143146" cy="954107"/>
          </a:xfrm>
          <a:prstGeom prst="rect">
            <a:avLst/>
          </a:prstGeom>
          <a:noFill/>
        </p:spPr>
        <p:txBody>
          <a:bodyPr wrap="square" rtlCol="0">
            <a:spAutoFit/>
          </a:bodyPr>
          <a:lstStyle/>
          <a:p>
            <a:r>
              <a:rPr lang="en-US" sz="2800" dirty="0" smtClean="0">
                <a:solidFill>
                  <a:srgbClr val="7030A0"/>
                </a:solidFill>
                <a:latin typeface="Franklin Gothic Medium Cond" pitchFamily="34" charset="0"/>
              </a:rPr>
              <a:t>SECONDARY, CORROBORATING RESEARCH</a:t>
            </a:r>
            <a:endParaRPr lang="en-US" sz="2800" dirty="0">
              <a:solidFill>
                <a:srgbClr val="7030A0"/>
              </a:solidFill>
              <a:latin typeface="Franklin Gothic Medium Cond" pitchFamily="34" charset="0"/>
            </a:endParaRPr>
          </a:p>
        </p:txBody>
      </p:sp>
      <p:sp>
        <p:nvSpPr>
          <p:cNvPr id="39" name="TextBox 38"/>
          <p:cNvSpPr txBox="1"/>
          <p:nvPr/>
        </p:nvSpPr>
        <p:spPr>
          <a:xfrm>
            <a:off x="409574" y="3429000"/>
            <a:ext cx="6143626" cy="1415772"/>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Ensuring data collected from existing sources is accurate, </a:t>
            </a:r>
          </a:p>
          <a:p>
            <a:r>
              <a:rPr lang="en-US" sz="1600" dirty="0" smtClean="0">
                <a:latin typeface="Avenir 45 Book" pitchFamily="34" charset="0"/>
              </a:rPr>
              <a:t>   complete</a:t>
            </a:r>
          </a:p>
          <a:p>
            <a:pPr>
              <a:buFont typeface="Arial" pitchFamily="34" charset="0"/>
              <a:buChar char="•"/>
            </a:pPr>
            <a:r>
              <a:rPr lang="en-US" sz="1600" dirty="0" smtClean="0">
                <a:latin typeface="Avenir 45 Book" pitchFamily="34" charset="0"/>
              </a:rPr>
              <a:t> Obtaining additional data to address areas where there is a</a:t>
            </a:r>
          </a:p>
          <a:p>
            <a:r>
              <a:rPr lang="en-US" sz="1600" dirty="0" smtClean="0">
                <a:latin typeface="Avenir 45 Book" pitchFamily="34" charset="0"/>
              </a:rPr>
              <a:t>   need, e.g. deficiencies</a:t>
            </a:r>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Rectangle 41"/>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40" grpId="0"/>
      <p:bldP spid="38" grpId="0"/>
      <p:bldP spid="39"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a:blip r:embed="rId3" cstate="print"/>
          <a:srcRect l="24001" t="13229" r="19556" b="30476"/>
          <a:stretch>
            <a:fillRect/>
          </a:stretch>
        </p:blipFill>
        <p:spPr bwMode="auto">
          <a:xfrm>
            <a:off x="4572000" y="0"/>
            <a:ext cx="4572000" cy="6858000"/>
          </a:xfrm>
          <a:prstGeom prst="rect">
            <a:avLst/>
          </a:prstGeom>
          <a:noFill/>
          <a:ln w="9525">
            <a:noFill/>
            <a:miter lim="800000"/>
            <a:headEnd/>
            <a:tailEnd/>
          </a:ln>
          <a:effectLst/>
        </p:spPr>
      </p:pic>
      <p:sp>
        <p:nvSpPr>
          <p:cNvPr id="37" name="Rectangle 3"/>
          <p:cNvSpPr>
            <a:spLocks noChangeArrowheads="1"/>
          </p:cNvSpPr>
          <p:nvPr/>
        </p:nvSpPr>
        <p:spPr bwMode="auto">
          <a:xfrm>
            <a:off x="457200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rgbClr val="2D6269"/>
                </a:solidFill>
              </a:rPr>
              <a:t>4</a:t>
            </a:r>
            <a:endParaRPr lang="en-CA" sz="3200" b="1" dirty="0">
              <a:solidFill>
                <a:srgbClr val="2D6269"/>
              </a:solidFill>
            </a:endParaRPr>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65000"/>
                  </a:schemeClr>
                </a:solidFill>
              </a:rPr>
              <a:t>5</a:t>
            </a:r>
            <a:endParaRPr lang="en-CA" sz="3200" b="1" dirty="0">
              <a:solidFill>
                <a:schemeClr val="bg1">
                  <a:lumMod val="6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6</a:t>
            </a:r>
            <a:endParaRPr lang="en-CA" sz="3200" b="1" dirty="0">
              <a:solidFill>
                <a:schemeClr val="bg1">
                  <a:lumMod val="6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2918652"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6" name="Rectangle 25"/>
          <p:cNvSpPr/>
          <p:nvPr/>
        </p:nvSpPr>
        <p:spPr>
          <a:xfrm>
            <a:off x="2994376" y="20884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VALIDATION</a:t>
            </a:r>
            <a:endParaRPr lang="en-US" sz="2800" dirty="0">
              <a:solidFill>
                <a:srgbClr val="7030A0"/>
              </a:solidFill>
              <a:latin typeface="Franklin Gothic Medium Cond" pitchFamily="34" charset="0"/>
            </a:endParaRPr>
          </a:p>
        </p:txBody>
      </p:sp>
      <p:sp>
        <p:nvSpPr>
          <p:cNvPr id="40" name="TextBox 39"/>
          <p:cNvSpPr txBox="1"/>
          <p:nvPr/>
        </p:nvSpPr>
        <p:spPr>
          <a:xfrm>
            <a:off x="381000" y="2096616"/>
            <a:ext cx="53340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Quality assurance process to verify content integrity involving broad, representative SME consultation</a:t>
            </a:r>
            <a:endParaRPr lang="en-US" sz="1600" dirty="0" smtClean="0">
              <a:latin typeface="Avenir 45 Book" pitchFamily="34" charset="0"/>
            </a:endParaRPr>
          </a:p>
        </p:txBody>
      </p:sp>
      <p:sp>
        <p:nvSpPr>
          <p:cNvPr id="41" name="TextBox 40"/>
          <p:cNvSpPr txBox="1"/>
          <p:nvPr/>
        </p:nvSpPr>
        <p:spPr>
          <a:xfrm>
            <a:off x="409574" y="3154487"/>
            <a:ext cx="5610225"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Verify content integrity</a:t>
            </a:r>
          </a:p>
          <a:p>
            <a:pPr>
              <a:buFont typeface="Arial" pitchFamily="34" charset="0"/>
              <a:buChar char="•"/>
            </a:pPr>
            <a:r>
              <a:rPr lang="en-US" sz="1600" dirty="0" smtClean="0">
                <a:latin typeface="Avenir 45 Book" pitchFamily="34" charset="0"/>
              </a:rPr>
              <a:t>  Establish confidence (trust) in content; get </a:t>
            </a:r>
            <a:r>
              <a:rPr lang="en-US" sz="1600" i="1" dirty="0" smtClean="0">
                <a:latin typeface="Avenir 45 Book" pitchFamily="34" charset="0"/>
              </a:rPr>
              <a:t>buy in</a:t>
            </a:r>
            <a:endParaRPr lang="en-US" sz="1600" dirty="0" smtClean="0">
              <a:latin typeface="Avenir 45 Book" pitchFamily="34" charset="0"/>
            </a:endParaRPr>
          </a:p>
        </p:txBody>
      </p:sp>
      <p:sp>
        <p:nvSpPr>
          <p:cNvPr id="42" name="TextBox 41"/>
          <p:cNvSpPr txBox="1"/>
          <p:nvPr/>
        </p:nvSpPr>
        <p:spPr>
          <a:xfrm>
            <a:off x="409575" y="4203665"/>
            <a:ext cx="5610225" cy="1169551"/>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Facilitated consultation with SMEs, e.g. review meeting, </a:t>
            </a:r>
          </a:p>
          <a:p>
            <a:r>
              <a:rPr lang="en-US" sz="1600" dirty="0" smtClean="0">
                <a:latin typeface="Avenir 45 Book" pitchFamily="34" charset="0"/>
              </a:rPr>
              <a:t>   on-line surveys</a:t>
            </a:r>
          </a:p>
          <a:p>
            <a:pPr>
              <a:buFont typeface="Arial" pitchFamily="34" charset="0"/>
              <a:buChar char="•"/>
            </a:pPr>
            <a:r>
              <a:rPr lang="en-US" sz="1600" dirty="0" smtClean="0">
                <a:latin typeface="Avenir 45 Book" pitchFamily="34" charset="0"/>
              </a:rPr>
              <a:t>  Secondary research, e.g. check sources</a:t>
            </a:r>
          </a:p>
        </p:txBody>
      </p:sp>
      <p:sp>
        <p:nvSpPr>
          <p:cNvPr id="39" name="Rectangle 3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42"/>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000"/>
                                        <p:tgtEl>
                                          <p:spTgt spid="41"/>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40" grpId="0"/>
      <p:bldP spid="41" grpId="0"/>
      <p:bldP spid="42"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 name="Picture 49" descr="iStock_000012107884Medium.jpg"/>
          <p:cNvPicPr>
            <a:picLocks noChangeAspect="1"/>
          </p:cNvPicPr>
          <p:nvPr/>
        </p:nvPicPr>
        <p:blipFill>
          <a:blip r:embed="rId3" cstate="print"/>
          <a:srcRect b="26252"/>
          <a:stretch>
            <a:fillRect/>
          </a:stretch>
        </p:blipFill>
        <p:spPr>
          <a:xfrm>
            <a:off x="-1143" y="0"/>
            <a:ext cx="4115943" cy="2716348"/>
          </a:xfrm>
          <a:prstGeom prst="rect">
            <a:avLst/>
          </a:prstGeom>
        </p:spPr>
      </p:pic>
      <p:sp>
        <p:nvSpPr>
          <p:cNvPr id="51" name="Rectangle 16"/>
          <p:cNvSpPr>
            <a:spLocks noChangeArrowheads="1"/>
          </p:cNvSpPr>
          <p:nvPr/>
        </p:nvSpPr>
        <p:spPr bwMode="auto">
          <a:xfrm rot="10800000">
            <a:off x="2286000"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smtClean="0">
                <a:solidFill>
                  <a:schemeClr val="bg1"/>
                </a:solidFill>
                <a:latin typeface="Avenir 45 Book" pitchFamily="34" charset="0"/>
              </a:rPr>
              <a:t>Validation Stages</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BASIC CONVENTIONS</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smtClean="0">
                <a:latin typeface="Avenir 45 Book" pitchFamily="34" charset="0"/>
              </a:rPr>
              <a:t>Content &amp; Scope Integrity</a:t>
            </a:r>
            <a:endParaRPr lang="en-US" sz="1200" b="1" dirty="0">
              <a:latin typeface="Avenir 45 Book" pitchFamily="34" charset="0"/>
            </a:endParaRPr>
          </a:p>
        </p:txBody>
      </p:sp>
      <p:sp>
        <p:nvSpPr>
          <p:cNvPr id="24" name="TextBox 23"/>
          <p:cNvSpPr txBox="1"/>
          <p:nvPr/>
        </p:nvSpPr>
        <p:spPr>
          <a:xfrm>
            <a:off x="4165833" y="2734112"/>
            <a:ext cx="1676400" cy="646331"/>
          </a:xfrm>
          <a:prstGeom prst="rect">
            <a:avLst/>
          </a:prstGeom>
          <a:noFill/>
        </p:spPr>
        <p:txBody>
          <a:bodyPr wrap="square" rtlCol="0">
            <a:spAutoFit/>
          </a:bodyPr>
          <a:lstStyle/>
          <a:p>
            <a:pPr algn="ctr"/>
            <a:r>
              <a:rPr lang="en-US" sz="1200" b="1" dirty="0" smtClean="0">
                <a:latin typeface="Avenir 45 Book" pitchFamily="34" charset="0"/>
              </a:rPr>
              <a:t>Evidence of Application &amp; Program Objectives</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latin typeface="Avenir 45 Book" pitchFamily="34" charset="0"/>
              </a:rPr>
              <a:t>QUALITATIVE REQUIREMENTS</a:t>
            </a:r>
            <a:endParaRPr lang="en-US" sz="1050" b="1" dirty="0">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ACCOUNTABILITY AND INFLUENCE MEASURES</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6324600" y="1600200"/>
            <a:ext cx="2362200" cy="4478149"/>
          </a:xfrm>
          <a:prstGeom prst="rect">
            <a:avLst/>
          </a:prstGeom>
          <a:noFill/>
        </p:spPr>
        <p:txBody>
          <a:bodyPr wrap="square" rtlCol="0">
            <a:spAutoFit/>
          </a:bodyPr>
          <a:lstStyle/>
          <a:p>
            <a:pPr>
              <a:spcAft>
                <a:spcPts val="1200"/>
              </a:spcAft>
              <a:buClr>
                <a:schemeClr val="bg1"/>
              </a:buClr>
              <a:buFont typeface="Webdings" pitchFamily="18" charset="2"/>
              <a:buChar char="g"/>
            </a:pPr>
            <a:r>
              <a:rPr lang="en-CA" sz="1100" b="1" dirty="0" smtClean="0"/>
              <a:t>  Complete</a:t>
            </a:r>
          </a:p>
          <a:p>
            <a:pPr>
              <a:spcAft>
                <a:spcPts val="1200"/>
              </a:spcAft>
              <a:buClr>
                <a:schemeClr val="bg1"/>
              </a:buClr>
              <a:buFont typeface="Webdings" pitchFamily="18" charset="2"/>
              <a:buChar char="g"/>
            </a:pPr>
            <a:r>
              <a:rPr lang="en-CA" sz="1100" b="1" dirty="0" smtClean="0"/>
              <a:t>  Accurate</a:t>
            </a:r>
          </a:p>
          <a:p>
            <a:pPr>
              <a:spcAft>
                <a:spcPts val="1200"/>
              </a:spcAft>
              <a:buClr>
                <a:schemeClr val="bg1"/>
              </a:buClr>
              <a:buFont typeface="Webdings" pitchFamily="18" charset="2"/>
              <a:buChar char="g"/>
            </a:pPr>
            <a:r>
              <a:rPr lang="en-CA" sz="1100" b="1" dirty="0" smtClean="0"/>
              <a:t>  Appropriate specificity</a:t>
            </a:r>
          </a:p>
          <a:p>
            <a:pPr>
              <a:spcAft>
                <a:spcPts val="1200"/>
              </a:spcAft>
              <a:buClr>
                <a:schemeClr val="bg1"/>
              </a:buClr>
              <a:buFont typeface="Webdings" pitchFamily="18" charset="2"/>
              <a:buChar char="g"/>
            </a:pPr>
            <a:r>
              <a:rPr lang="en-CA" sz="1100" b="1" dirty="0" smtClean="0"/>
              <a:t>  Clarity, lack of ambiguity</a:t>
            </a:r>
          </a:p>
          <a:p>
            <a:pPr>
              <a:spcAft>
                <a:spcPts val="0"/>
              </a:spcAft>
              <a:buClr>
                <a:schemeClr val="bg1"/>
              </a:buClr>
              <a:buFont typeface="Webdings" pitchFamily="18" charset="2"/>
              <a:buChar char="g"/>
            </a:pPr>
            <a:r>
              <a:rPr lang="en-CA" sz="1100" b="1" dirty="0" smtClean="0"/>
              <a:t>  Void of complex rhetoric,   </a:t>
            </a:r>
          </a:p>
          <a:p>
            <a:pPr>
              <a:spcAft>
                <a:spcPts val="1200"/>
              </a:spcAft>
              <a:buClr>
                <a:schemeClr val="bg1"/>
              </a:buClr>
            </a:pPr>
            <a:r>
              <a:rPr lang="en-CA" sz="1100" b="1" dirty="0" smtClean="0"/>
              <a:t>      jargon</a:t>
            </a:r>
          </a:p>
          <a:p>
            <a:pPr>
              <a:spcAft>
                <a:spcPts val="1200"/>
              </a:spcAft>
              <a:buClr>
                <a:schemeClr val="bg1"/>
              </a:buClr>
              <a:buFont typeface="Webdings" pitchFamily="18" charset="2"/>
              <a:buChar char="g"/>
            </a:pPr>
            <a:r>
              <a:rPr lang="en-CA" sz="1100" b="1" dirty="0" smtClean="0"/>
              <a:t>  Measurable, attainable</a:t>
            </a:r>
          </a:p>
          <a:p>
            <a:pPr>
              <a:spcAft>
                <a:spcPts val="1200"/>
              </a:spcAft>
              <a:buClr>
                <a:schemeClr val="bg1"/>
              </a:buClr>
              <a:buFont typeface="Webdings" pitchFamily="18" charset="2"/>
              <a:buChar char="g"/>
            </a:pPr>
            <a:r>
              <a:rPr lang="en-CA" sz="1100" b="1" dirty="0" smtClean="0"/>
              <a:t>  Void of redundancy</a:t>
            </a:r>
          </a:p>
          <a:p>
            <a:pPr>
              <a:spcAft>
                <a:spcPts val="0"/>
              </a:spcAft>
              <a:buClr>
                <a:schemeClr val="bg1"/>
              </a:buClr>
              <a:buFont typeface="Webdings" pitchFamily="18" charset="2"/>
              <a:buChar char="g"/>
            </a:pPr>
            <a:r>
              <a:rPr lang="en-CA" sz="1100" b="1" dirty="0" smtClean="0"/>
              <a:t>  Harmony, agreement, </a:t>
            </a:r>
          </a:p>
          <a:p>
            <a:pPr>
              <a:spcAft>
                <a:spcPts val="1200"/>
              </a:spcAft>
              <a:buClr>
                <a:schemeClr val="bg1"/>
              </a:buClr>
            </a:pPr>
            <a:r>
              <a:rPr lang="en-CA" sz="1100" b="1" dirty="0" smtClean="0"/>
              <a:t>      concordance, consistency</a:t>
            </a:r>
          </a:p>
          <a:p>
            <a:pPr>
              <a:spcAft>
                <a:spcPts val="1200"/>
              </a:spcAft>
              <a:buClr>
                <a:schemeClr val="bg1"/>
              </a:buClr>
              <a:buFont typeface="Webdings" pitchFamily="18" charset="2"/>
              <a:buChar char="g"/>
            </a:pPr>
            <a:r>
              <a:rPr lang="en-CA" sz="1100" b="1" dirty="0" smtClean="0"/>
              <a:t>  Focused on objective</a:t>
            </a:r>
          </a:p>
          <a:p>
            <a:pPr>
              <a:spcAft>
                <a:spcPts val="0"/>
              </a:spcAft>
              <a:buClr>
                <a:schemeClr val="bg1"/>
              </a:buClr>
              <a:buFont typeface="Webdings" pitchFamily="18" charset="2"/>
              <a:buChar char="g"/>
            </a:pPr>
            <a:r>
              <a:rPr lang="en-CA" sz="1100" b="1" dirty="0" smtClean="0"/>
              <a:t>  Free of inherent bias; </a:t>
            </a:r>
          </a:p>
          <a:p>
            <a:pPr>
              <a:spcAft>
                <a:spcPts val="1200"/>
              </a:spcAft>
              <a:buClr>
                <a:schemeClr val="bg1"/>
              </a:buClr>
            </a:pPr>
            <a:r>
              <a:rPr lang="en-CA" sz="1100" b="1" dirty="0" smtClean="0"/>
              <a:t>      politically neutral</a:t>
            </a:r>
          </a:p>
          <a:p>
            <a:pPr>
              <a:spcAft>
                <a:spcPts val="1200"/>
              </a:spcAft>
              <a:buClr>
                <a:schemeClr val="bg1"/>
              </a:buClr>
              <a:buFont typeface="Webdings" pitchFamily="18" charset="2"/>
              <a:buChar char="g"/>
            </a:pPr>
            <a:r>
              <a:rPr lang="en-CA" sz="1100" b="1" dirty="0" smtClean="0"/>
              <a:t>  Appropriate scope of domain</a:t>
            </a:r>
          </a:p>
          <a:p>
            <a:pPr>
              <a:spcAft>
                <a:spcPts val="1200"/>
              </a:spcAft>
              <a:buClr>
                <a:schemeClr val="bg1"/>
              </a:buClr>
              <a:buFont typeface="Webdings" pitchFamily="18" charset="2"/>
              <a:buChar char="g"/>
            </a:pPr>
            <a:endParaRPr lang="en-CA" sz="1100" dirty="0"/>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BASIC CONVENTIONS</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1</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37" name="TextBox 36"/>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Validation Framework</a:t>
            </a:r>
            <a:endParaRPr lang="en-US" sz="2800" dirty="0">
              <a:solidFill>
                <a:schemeClr val="accent4">
                  <a:lumMod val="75000"/>
                </a:schemeClr>
              </a:solidFill>
              <a:latin typeface="Franklin Gothic Medium Cond" pitchFamily="34" charset="0"/>
            </a:endParaRPr>
          </a:p>
        </p:txBody>
      </p:sp>
      <p:sp>
        <p:nvSpPr>
          <p:cNvPr id="38" name="TextBox 37"/>
          <p:cNvSpPr txBox="1"/>
          <p:nvPr/>
        </p:nvSpPr>
        <p:spPr>
          <a:xfrm>
            <a:off x="6300747" y="147165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39" name="TextBox 38"/>
          <p:cNvSpPr txBox="1"/>
          <p:nvPr/>
        </p:nvSpPr>
        <p:spPr>
          <a:xfrm>
            <a:off x="6308698" y="178663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0" name="TextBox 39"/>
          <p:cNvSpPr txBox="1"/>
          <p:nvPr/>
        </p:nvSpPr>
        <p:spPr>
          <a:xfrm>
            <a:off x="6308698" y="2107335"/>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1" name="TextBox 40"/>
          <p:cNvSpPr txBox="1"/>
          <p:nvPr/>
        </p:nvSpPr>
        <p:spPr>
          <a:xfrm>
            <a:off x="6308698" y="2430449"/>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308698" y="2745429"/>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TextBox 42"/>
          <p:cNvSpPr txBox="1"/>
          <p:nvPr/>
        </p:nvSpPr>
        <p:spPr>
          <a:xfrm>
            <a:off x="6308698" y="3228894"/>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4" name="TextBox 43"/>
          <p:cNvSpPr txBox="1"/>
          <p:nvPr/>
        </p:nvSpPr>
        <p:spPr>
          <a:xfrm>
            <a:off x="6316649" y="3543874"/>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5" name="TextBox 44"/>
          <p:cNvSpPr txBox="1"/>
          <p:nvPr/>
        </p:nvSpPr>
        <p:spPr>
          <a:xfrm>
            <a:off x="6316649" y="386457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6" name="TextBox 45"/>
          <p:cNvSpPr txBox="1"/>
          <p:nvPr/>
        </p:nvSpPr>
        <p:spPr>
          <a:xfrm>
            <a:off x="6300747" y="4359302"/>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7" name="TextBox 46"/>
          <p:cNvSpPr txBox="1"/>
          <p:nvPr/>
        </p:nvSpPr>
        <p:spPr>
          <a:xfrm>
            <a:off x="6308698" y="4674282"/>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8" name="TextBox 47"/>
          <p:cNvSpPr txBox="1"/>
          <p:nvPr/>
        </p:nvSpPr>
        <p:spPr>
          <a:xfrm>
            <a:off x="6308698" y="515997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9" name="Rectangle 48"/>
          <p:cNvSpPr/>
          <p:nvPr/>
        </p:nvSpPr>
        <p:spPr>
          <a:xfrm>
            <a:off x="489004" y="4527604"/>
            <a:ext cx="1764000" cy="1080000"/>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ectangle 16"/>
          <p:cNvSpPr>
            <a:spLocks noChangeArrowheads="1"/>
          </p:cNvSpPr>
          <p:nvPr/>
        </p:nvSpPr>
        <p:spPr bwMode="auto">
          <a:xfrm rot="16200000">
            <a:off x="-91848" y="2301650"/>
            <a:ext cx="564699"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53" name="Rectangle 52"/>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strVal val="#ppt_w*0.7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anim calcmode="lin" valueType="num">
                                      <p:cBhvr>
                                        <p:cTn id="24" dur="1000" fill="hold"/>
                                        <p:tgtEl>
                                          <p:spTgt spid="40"/>
                                        </p:tgtEl>
                                        <p:attrNameLst>
                                          <p:attrName>ppt_x</p:attrName>
                                        </p:attrNameLst>
                                      </p:cBhvr>
                                      <p:tavLst>
                                        <p:tav tm="0">
                                          <p:val>
                                            <p:strVal val="#ppt_x"/>
                                          </p:val>
                                        </p:tav>
                                        <p:tav tm="100000">
                                          <p:val>
                                            <p:strVal val="#ppt_x"/>
                                          </p:val>
                                        </p:tav>
                                      </p:tavLst>
                                    </p:anim>
                                    <p:anim calcmode="lin" valueType="num">
                                      <p:cBhvr>
                                        <p:cTn id="25" dur="1000" fill="hold"/>
                                        <p:tgtEl>
                                          <p:spTgt spid="4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000"/>
                                        <p:tgtEl>
                                          <p:spTgt spid="41"/>
                                        </p:tgtEl>
                                      </p:cBhvr>
                                    </p:animEffect>
                                    <p:anim calcmode="lin" valueType="num">
                                      <p:cBhvr>
                                        <p:cTn id="29" dur="1000" fill="hold"/>
                                        <p:tgtEl>
                                          <p:spTgt spid="41"/>
                                        </p:tgtEl>
                                        <p:attrNameLst>
                                          <p:attrName>ppt_x</p:attrName>
                                        </p:attrNameLst>
                                      </p:cBhvr>
                                      <p:tavLst>
                                        <p:tav tm="0">
                                          <p:val>
                                            <p:strVal val="#ppt_x"/>
                                          </p:val>
                                        </p:tav>
                                        <p:tav tm="100000">
                                          <p:val>
                                            <p:strVal val="#ppt_x"/>
                                          </p:val>
                                        </p:tav>
                                      </p:tavLst>
                                    </p:anim>
                                    <p:anim calcmode="lin" valueType="num">
                                      <p:cBhvr>
                                        <p:cTn id="30" dur="1000" fill="hold"/>
                                        <p:tgtEl>
                                          <p:spTgt spid="4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anim calcmode="lin" valueType="num">
                                      <p:cBhvr>
                                        <p:cTn id="44" dur="1000" fill="hold"/>
                                        <p:tgtEl>
                                          <p:spTgt spid="44"/>
                                        </p:tgtEl>
                                        <p:attrNameLst>
                                          <p:attrName>ppt_x</p:attrName>
                                        </p:attrNameLst>
                                      </p:cBhvr>
                                      <p:tavLst>
                                        <p:tav tm="0">
                                          <p:val>
                                            <p:strVal val="#ppt_x"/>
                                          </p:val>
                                        </p:tav>
                                        <p:tav tm="100000">
                                          <p:val>
                                            <p:strVal val="#ppt_x"/>
                                          </p:val>
                                        </p:tav>
                                      </p:tavLst>
                                    </p:anim>
                                    <p:anim calcmode="lin" valueType="num">
                                      <p:cBhvr>
                                        <p:cTn id="45" dur="1000" fill="hold"/>
                                        <p:tgtEl>
                                          <p:spTgt spid="4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anim calcmode="lin" valueType="num">
                                      <p:cBhvr>
                                        <p:cTn id="54" dur="1000" fill="hold"/>
                                        <p:tgtEl>
                                          <p:spTgt spid="46"/>
                                        </p:tgtEl>
                                        <p:attrNameLst>
                                          <p:attrName>ppt_x</p:attrName>
                                        </p:attrNameLst>
                                      </p:cBhvr>
                                      <p:tavLst>
                                        <p:tav tm="0">
                                          <p:val>
                                            <p:strVal val="#ppt_x"/>
                                          </p:val>
                                        </p:tav>
                                        <p:tav tm="100000">
                                          <p:val>
                                            <p:strVal val="#ppt_x"/>
                                          </p:val>
                                        </p:tav>
                                      </p:tavLst>
                                    </p:anim>
                                    <p:anim calcmode="lin" valueType="num">
                                      <p:cBhvr>
                                        <p:cTn id="55" dur="1000" fill="hold"/>
                                        <p:tgtEl>
                                          <p:spTgt spid="4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0"/>
                                        <p:tgtEl>
                                          <p:spTgt spid="47"/>
                                        </p:tgtEl>
                                      </p:cBhvr>
                                    </p:animEffect>
                                    <p:anim calcmode="lin" valueType="num">
                                      <p:cBhvr>
                                        <p:cTn id="59" dur="1000" fill="hold"/>
                                        <p:tgtEl>
                                          <p:spTgt spid="47"/>
                                        </p:tgtEl>
                                        <p:attrNameLst>
                                          <p:attrName>ppt_x</p:attrName>
                                        </p:attrNameLst>
                                      </p:cBhvr>
                                      <p:tavLst>
                                        <p:tav tm="0">
                                          <p:val>
                                            <p:strVal val="#ppt_x"/>
                                          </p:val>
                                        </p:tav>
                                        <p:tav tm="100000">
                                          <p:val>
                                            <p:strVal val="#ppt_x"/>
                                          </p:val>
                                        </p:tav>
                                      </p:tavLst>
                                    </p:anim>
                                    <p:anim calcmode="lin" valueType="num">
                                      <p:cBhvr>
                                        <p:cTn id="60" dur="1000" fill="hold"/>
                                        <p:tgtEl>
                                          <p:spTgt spid="4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1000"/>
                                        <p:tgtEl>
                                          <p:spTgt spid="48"/>
                                        </p:tgtEl>
                                      </p:cBhvr>
                                    </p:animEffect>
                                    <p:anim calcmode="lin" valueType="num">
                                      <p:cBhvr>
                                        <p:cTn id="64" dur="1000" fill="hold"/>
                                        <p:tgtEl>
                                          <p:spTgt spid="48"/>
                                        </p:tgtEl>
                                        <p:attrNameLst>
                                          <p:attrName>ppt_x</p:attrName>
                                        </p:attrNameLst>
                                      </p:cBhvr>
                                      <p:tavLst>
                                        <p:tav tm="0">
                                          <p:val>
                                            <p:strVal val="#ppt_x"/>
                                          </p:val>
                                        </p:tav>
                                        <p:tav tm="100000">
                                          <p:val>
                                            <p:strVal val="#ppt_x"/>
                                          </p:val>
                                        </p:tav>
                                      </p:tavLst>
                                    </p:anim>
                                    <p:anim calcmode="lin" valueType="num">
                                      <p:cBhvr>
                                        <p:cTn id="65" dur="1000" fill="hold"/>
                                        <p:tgtEl>
                                          <p:spTgt spid="4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1000"/>
                                        <p:tgtEl>
                                          <p:spTgt spid="5"/>
                                        </p:tgtEl>
                                      </p:cBhvr>
                                    </p:animEffect>
                                    <p:anim calcmode="lin" valueType="num">
                                      <p:cBhvr>
                                        <p:cTn id="69" dur="1000" fill="hold"/>
                                        <p:tgtEl>
                                          <p:spTgt spid="5"/>
                                        </p:tgtEl>
                                        <p:attrNameLst>
                                          <p:attrName>ppt_x</p:attrName>
                                        </p:attrNameLst>
                                      </p:cBhvr>
                                      <p:tavLst>
                                        <p:tav tm="0">
                                          <p:val>
                                            <p:strVal val="#ppt_x"/>
                                          </p:val>
                                        </p:tav>
                                        <p:tav tm="100000">
                                          <p:val>
                                            <p:strVal val="#ppt_x"/>
                                          </p:val>
                                        </p:tav>
                                      </p:tavLst>
                                    </p:anim>
                                    <p:anim calcmode="lin" valueType="num">
                                      <p:cBhvr>
                                        <p:cTn id="70" dur="1000" fill="hold"/>
                                        <p:tgtEl>
                                          <p:spTgt spid="5"/>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par>
                          <p:cTn id="91" fill="hold">
                            <p:stCondLst>
                              <p:cond delay="2000"/>
                            </p:stCondLst>
                            <p:childTnLst>
                              <p:par>
                                <p:cTn id="92" presetID="10" presetClass="exit" presetSubtype="0" fill="hold" grpId="1" nodeType="afterEffect">
                                  <p:stCondLst>
                                    <p:cond delay="0"/>
                                  </p:stCondLst>
                                  <p:childTnLst>
                                    <p:animEffect transition="out" filter="fade">
                                      <p:cBhvr>
                                        <p:cTn id="93" dur="2000"/>
                                        <p:tgtEl>
                                          <p:spTgt spid="49"/>
                                        </p:tgtEl>
                                      </p:cBhvr>
                                    </p:animEffect>
                                    <p:set>
                                      <p:cBhvr>
                                        <p:cTn id="94" dur="1" fill="hold">
                                          <p:stCondLst>
                                            <p:cond delay="1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 grpId="0"/>
      <p:bldP spid="35" grpId="0" animBg="1"/>
      <p:bldP spid="36" grpId="0"/>
      <p:bldP spid="34" grpId="0"/>
      <p:bldP spid="38" grpId="0"/>
      <p:bldP spid="39" grpId="0"/>
      <p:bldP spid="40" grpId="0"/>
      <p:bldP spid="41" grpId="0"/>
      <p:bldP spid="42" grpId="0"/>
      <p:bldP spid="43" grpId="0"/>
      <p:bldP spid="44" grpId="0"/>
      <p:bldP spid="45" grpId="0"/>
      <p:bldP spid="46" grpId="0"/>
      <p:bldP spid="47" grpId="0"/>
      <p:bldP spid="48" grpId="0"/>
      <p:bldP spid="49" grpId="0" animBg="1"/>
      <p:bldP spid="49" grpId="1"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 name="Picture 4"/>
          <p:cNvPicPr>
            <a:picLocks noChangeAspect="1" noChangeArrowheads="1"/>
          </p:cNvPicPr>
          <p:nvPr/>
        </p:nvPicPr>
        <p:blipFill>
          <a:blip r:embed="rId3" cstate="print"/>
          <a:srcRect l="6982" r="-3091"/>
          <a:stretch>
            <a:fillRect/>
          </a:stretch>
        </p:blipFill>
        <p:spPr bwMode="auto">
          <a:xfrm>
            <a:off x="0" y="0"/>
            <a:ext cx="4644008" cy="3212976"/>
          </a:xfrm>
          <a:prstGeom prst="rect">
            <a:avLst/>
          </a:prstGeom>
          <a:noFill/>
          <a:ln w="9525">
            <a:noFill/>
            <a:miter lim="800000"/>
            <a:headEnd/>
            <a:tailEnd/>
          </a:ln>
          <a:effectLst/>
        </p:spPr>
      </p:pic>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smtClean="0">
                <a:solidFill>
                  <a:schemeClr val="bg1"/>
                </a:solidFill>
                <a:latin typeface="Avenir 45 Book" pitchFamily="34" charset="0"/>
              </a:rPr>
              <a:t>Validation Stages</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BASIC CONVENTIONS</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smtClean="0">
                <a:latin typeface="Avenir 45 Book" pitchFamily="34" charset="0"/>
              </a:rPr>
              <a:t>Content &amp; Scope Integrity</a:t>
            </a:r>
            <a:endParaRPr lang="en-US" sz="1200" b="1" dirty="0">
              <a:latin typeface="Avenir 45 Book" pitchFamily="34" charset="0"/>
            </a:endParaRPr>
          </a:p>
        </p:txBody>
      </p:sp>
      <p:sp>
        <p:nvSpPr>
          <p:cNvPr id="24" name="TextBox 23"/>
          <p:cNvSpPr txBox="1"/>
          <p:nvPr/>
        </p:nvSpPr>
        <p:spPr>
          <a:xfrm>
            <a:off x="4165833" y="2734112"/>
            <a:ext cx="1676400" cy="646331"/>
          </a:xfrm>
          <a:prstGeom prst="rect">
            <a:avLst/>
          </a:prstGeom>
          <a:noFill/>
        </p:spPr>
        <p:txBody>
          <a:bodyPr wrap="square" rtlCol="0">
            <a:spAutoFit/>
          </a:bodyPr>
          <a:lstStyle/>
          <a:p>
            <a:pPr algn="ctr"/>
            <a:r>
              <a:rPr lang="en-US" sz="1200" b="1" dirty="0" smtClean="0">
                <a:latin typeface="Avenir 45 Book" pitchFamily="34" charset="0"/>
              </a:rPr>
              <a:t>Evidence of Application &amp; Program Objectives</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QUALITATIVE REQUIREMENTS</a:t>
            </a:r>
            <a:endParaRPr lang="en-US" sz="1050" b="1" dirty="0">
              <a:solidFill>
                <a:schemeClr val="bg1"/>
              </a:solidFill>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ACCOUNTABILITY AND INFLUENCE MEASURES</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QUALITATIVE REQUIREMENTS</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2</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6" name="TextBox 5"/>
          <p:cNvSpPr txBox="1"/>
          <p:nvPr/>
        </p:nvSpPr>
        <p:spPr>
          <a:xfrm>
            <a:off x="6248400" y="1676400"/>
            <a:ext cx="2514600" cy="4016484"/>
          </a:xfrm>
          <a:prstGeom prst="rect">
            <a:avLst/>
          </a:prstGeom>
          <a:noFill/>
        </p:spPr>
        <p:txBody>
          <a:bodyPr wrap="square" rtlCol="0">
            <a:spAutoFit/>
          </a:bodyPr>
          <a:lstStyle/>
          <a:p>
            <a:pPr>
              <a:spcAft>
                <a:spcPts val="0"/>
              </a:spcAft>
              <a:buClr>
                <a:schemeClr val="bg1"/>
              </a:buClr>
              <a:buFont typeface="Webdings" pitchFamily="18" charset="2"/>
              <a:buChar char="g"/>
            </a:pPr>
            <a:r>
              <a:rPr lang="en-CA" sz="1100" b="1" dirty="0" smtClean="0">
                <a:solidFill>
                  <a:schemeClr val="bg1"/>
                </a:solidFill>
              </a:rPr>
              <a:t>  Verification of appropriate data </a:t>
            </a:r>
          </a:p>
          <a:p>
            <a:pPr>
              <a:spcAft>
                <a:spcPts val="0"/>
              </a:spcAft>
              <a:buClr>
                <a:schemeClr val="bg1"/>
              </a:buClr>
            </a:pPr>
            <a:r>
              <a:rPr lang="en-CA" sz="1100" b="1" dirty="0" smtClean="0">
                <a:solidFill>
                  <a:schemeClr val="bg1"/>
                </a:solidFill>
              </a:rPr>
              <a:t>      sources and collection   </a:t>
            </a:r>
          </a:p>
          <a:p>
            <a:pPr>
              <a:spcAft>
                <a:spcPts val="1200"/>
              </a:spcAft>
              <a:buClr>
                <a:schemeClr val="bg1"/>
              </a:buClr>
            </a:pPr>
            <a:r>
              <a:rPr lang="en-CA" sz="1100" b="1" dirty="0" smtClean="0">
                <a:solidFill>
                  <a:schemeClr val="bg1"/>
                </a:solidFill>
              </a:rPr>
              <a:t>      methods (primary, secondary)</a:t>
            </a:r>
          </a:p>
          <a:p>
            <a:pPr>
              <a:spcAft>
                <a:spcPts val="0"/>
              </a:spcAft>
              <a:buClr>
                <a:schemeClr val="bg1"/>
              </a:buClr>
              <a:buFont typeface="Webdings" pitchFamily="18" charset="2"/>
              <a:buChar char="g"/>
            </a:pPr>
            <a:r>
              <a:rPr lang="fr-FR" sz="1100" b="1" dirty="0" smtClean="0">
                <a:solidFill>
                  <a:schemeClr val="bg1"/>
                </a:solidFill>
              </a:rPr>
              <a:t>  </a:t>
            </a:r>
            <a:r>
              <a:rPr lang="fr-FR" sz="1100" b="1" dirty="0" err="1" smtClean="0">
                <a:solidFill>
                  <a:schemeClr val="bg1"/>
                </a:solidFill>
              </a:rPr>
              <a:t>Appropriate</a:t>
            </a:r>
            <a:r>
              <a:rPr lang="fr-FR" sz="1100" b="1" dirty="0" smtClean="0">
                <a:solidFill>
                  <a:schemeClr val="bg1"/>
                </a:solidFill>
              </a:rPr>
              <a:t> projection </a:t>
            </a:r>
            <a:r>
              <a:rPr lang="fr-FR" sz="1100" b="1" dirty="0" err="1" smtClean="0">
                <a:solidFill>
                  <a:schemeClr val="bg1"/>
                </a:solidFill>
              </a:rPr>
              <a:t>e.g</a:t>
            </a:r>
            <a:r>
              <a:rPr lang="fr-FR" sz="1100" b="1" dirty="0" smtClean="0">
                <a:solidFill>
                  <a:schemeClr val="bg1"/>
                </a:solidFill>
              </a:rPr>
              <a:t>. </a:t>
            </a:r>
          </a:p>
          <a:p>
            <a:pPr>
              <a:spcAft>
                <a:spcPts val="0"/>
              </a:spcAft>
              <a:buClr>
                <a:schemeClr val="bg1"/>
              </a:buClr>
            </a:pPr>
            <a:r>
              <a:rPr lang="fr-FR" sz="1100" b="1" dirty="0" smtClean="0">
                <a:solidFill>
                  <a:schemeClr val="bg1"/>
                </a:solidFill>
              </a:rPr>
              <a:t>      </a:t>
            </a:r>
            <a:r>
              <a:rPr lang="fr-FR" sz="1100" b="1" dirty="0" err="1" smtClean="0">
                <a:solidFill>
                  <a:schemeClr val="bg1"/>
                </a:solidFill>
              </a:rPr>
              <a:t>current</a:t>
            </a:r>
            <a:r>
              <a:rPr lang="fr-FR" sz="1100" b="1" dirty="0" smtClean="0">
                <a:solidFill>
                  <a:schemeClr val="bg1"/>
                </a:solidFill>
              </a:rPr>
              <a:t> versus future/ </a:t>
            </a:r>
          </a:p>
          <a:p>
            <a:pPr>
              <a:spcAft>
                <a:spcPts val="1200"/>
              </a:spcAft>
              <a:buClr>
                <a:schemeClr val="bg1"/>
              </a:buClr>
            </a:pPr>
            <a:r>
              <a:rPr lang="fr-FR" sz="1100" b="1" i="1" dirty="0" smtClean="0">
                <a:solidFill>
                  <a:schemeClr val="bg1"/>
                </a:solidFill>
              </a:rPr>
              <a:t>      </a:t>
            </a:r>
            <a:r>
              <a:rPr lang="fr-FR" sz="1100" b="1" i="1" dirty="0" err="1" smtClean="0">
                <a:solidFill>
                  <a:schemeClr val="bg1"/>
                </a:solidFill>
              </a:rPr>
              <a:t>aspirational</a:t>
            </a:r>
            <a:endParaRPr lang="fr-FR" sz="1100" b="1" i="1" dirty="0" smtClean="0">
              <a:solidFill>
                <a:schemeClr val="bg1"/>
              </a:solidFill>
            </a:endParaRPr>
          </a:p>
          <a:p>
            <a:pPr>
              <a:spcAft>
                <a:spcPts val="1200"/>
              </a:spcAft>
              <a:buClr>
                <a:schemeClr val="bg1"/>
              </a:buClr>
              <a:buFont typeface="Webdings" pitchFamily="18" charset="2"/>
              <a:buChar char="g"/>
            </a:pPr>
            <a:r>
              <a:rPr lang="en-CA" sz="1100" b="1" dirty="0" smtClean="0">
                <a:solidFill>
                  <a:schemeClr val="bg1"/>
                </a:solidFill>
              </a:rPr>
              <a:t>  Appropriate Level/ Benchmark </a:t>
            </a:r>
          </a:p>
          <a:p>
            <a:pPr>
              <a:spcAft>
                <a:spcPts val="0"/>
              </a:spcAft>
              <a:buClr>
                <a:schemeClr val="bg1"/>
              </a:buClr>
              <a:buFont typeface="Webdings" pitchFamily="18" charset="2"/>
              <a:buChar char="g"/>
            </a:pPr>
            <a:r>
              <a:rPr lang="en-CA" sz="1100" b="1" dirty="0" smtClean="0">
                <a:solidFill>
                  <a:schemeClr val="bg1"/>
                </a:solidFill>
              </a:rPr>
              <a:t>  Cross-validation with related </a:t>
            </a:r>
          </a:p>
          <a:p>
            <a:pPr>
              <a:spcAft>
                <a:spcPts val="1200"/>
              </a:spcAft>
              <a:buClr>
                <a:schemeClr val="bg1"/>
              </a:buClr>
            </a:pPr>
            <a:r>
              <a:rPr lang="en-CA" sz="1100" b="1" dirty="0" smtClean="0">
                <a:solidFill>
                  <a:schemeClr val="bg1"/>
                </a:solidFill>
              </a:rPr>
              <a:t>      skills index, e.g.</a:t>
            </a:r>
          </a:p>
          <a:p>
            <a:pPr marL="144000">
              <a:spcAft>
                <a:spcPts val="0"/>
              </a:spcAft>
              <a:buClr>
                <a:schemeClr val="bg1"/>
              </a:buClr>
              <a:buFont typeface="Wingdings" pitchFamily="2" charset="2"/>
              <a:buChar char="¨"/>
            </a:pPr>
            <a:r>
              <a:rPr lang="en-CA" sz="1100" dirty="0" smtClean="0">
                <a:solidFill>
                  <a:schemeClr val="bg1"/>
                </a:solidFill>
              </a:rPr>
              <a:t>  Occupational Language </a:t>
            </a:r>
          </a:p>
          <a:p>
            <a:pPr marL="144000">
              <a:spcAft>
                <a:spcPts val="1200"/>
              </a:spcAft>
              <a:buClr>
                <a:schemeClr val="bg1"/>
              </a:buClr>
            </a:pPr>
            <a:r>
              <a:rPr lang="en-CA" sz="1100" dirty="0" smtClean="0">
                <a:solidFill>
                  <a:schemeClr val="bg1"/>
                </a:solidFill>
              </a:rPr>
              <a:t>     Analysis</a:t>
            </a:r>
          </a:p>
          <a:p>
            <a:pPr marL="144000">
              <a:spcAft>
                <a:spcPts val="1200"/>
              </a:spcAft>
              <a:buClr>
                <a:schemeClr val="bg1"/>
              </a:buClr>
              <a:buFont typeface="Wingdings" pitchFamily="2" charset="2"/>
              <a:buChar char="¨"/>
            </a:pPr>
            <a:r>
              <a:rPr lang="en-CA" sz="1100" dirty="0" smtClean="0">
                <a:solidFill>
                  <a:schemeClr val="bg1"/>
                </a:solidFill>
              </a:rPr>
              <a:t>  Essential Skills Profile</a:t>
            </a:r>
          </a:p>
          <a:p>
            <a:pPr marL="144000">
              <a:spcAft>
                <a:spcPts val="1200"/>
              </a:spcAft>
              <a:buClr>
                <a:schemeClr val="bg1"/>
              </a:buClr>
              <a:buFont typeface="Wingdings" pitchFamily="2" charset="2"/>
              <a:buChar char="¨"/>
            </a:pPr>
            <a:r>
              <a:rPr lang="en-CA" sz="1100" dirty="0" smtClean="0">
                <a:solidFill>
                  <a:schemeClr val="bg1"/>
                </a:solidFill>
              </a:rPr>
              <a:t>  Regulations</a:t>
            </a:r>
          </a:p>
          <a:p>
            <a:pPr marL="144000">
              <a:spcAft>
                <a:spcPts val="1200"/>
              </a:spcAft>
              <a:buClr>
                <a:schemeClr val="bg1"/>
              </a:buClr>
              <a:buFont typeface="Wingdings" pitchFamily="2" charset="2"/>
              <a:buChar char="¨"/>
            </a:pPr>
            <a:r>
              <a:rPr lang="en-CA" sz="1100" dirty="0" smtClean="0">
                <a:solidFill>
                  <a:schemeClr val="bg1"/>
                </a:solidFill>
              </a:rPr>
              <a:t>  Qualified norm references</a:t>
            </a:r>
          </a:p>
          <a:p>
            <a:pPr>
              <a:spcAft>
                <a:spcPts val="1200"/>
              </a:spcAft>
              <a:buClr>
                <a:schemeClr val="bg1"/>
              </a:buClr>
              <a:buFont typeface="Webdings" pitchFamily="18" charset="2"/>
              <a:buChar char="g"/>
            </a:pPr>
            <a:endParaRPr lang="en-CA" sz="1100" dirty="0">
              <a:solidFill>
                <a:schemeClr val="bg1"/>
              </a:solidFill>
            </a:endParaRPr>
          </a:p>
        </p:txBody>
      </p:sp>
      <p:sp>
        <p:nvSpPr>
          <p:cNvPr id="37" name="Rectangle 36"/>
          <p:cNvSpPr/>
          <p:nvPr/>
        </p:nvSpPr>
        <p:spPr>
          <a:xfrm>
            <a:off x="6510870" y="3886200"/>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p:cNvSpPr/>
          <p:nvPr/>
        </p:nvSpPr>
        <p:spPr>
          <a:xfrm>
            <a:off x="6510864" y="4377264"/>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6510870" y="4694763"/>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6510870" y="5016501"/>
            <a:ext cx="76200" cy="762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p:cNvSpPr txBox="1"/>
          <p:nvPr/>
        </p:nvSpPr>
        <p:spPr>
          <a:xfrm>
            <a:off x="6232498" y="154454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240449" y="285343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TextBox 42"/>
          <p:cNvSpPr txBox="1"/>
          <p:nvPr/>
        </p:nvSpPr>
        <p:spPr>
          <a:xfrm>
            <a:off x="6240449" y="2188176"/>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4" name="TextBox 43"/>
          <p:cNvSpPr txBox="1"/>
          <p:nvPr/>
        </p:nvSpPr>
        <p:spPr>
          <a:xfrm>
            <a:off x="6240449" y="3174135"/>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6" name="Rectangle 45"/>
          <p:cNvSpPr/>
          <p:nvPr/>
        </p:nvSpPr>
        <p:spPr>
          <a:xfrm>
            <a:off x="2314355" y="4098897"/>
            <a:ext cx="1764000" cy="1487555"/>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16"/>
          <p:cNvSpPr>
            <a:spLocks noChangeArrowheads="1"/>
          </p:cNvSpPr>
          <p:nvPr/>
        </p:nvSpPr>
        <p:spPr bwMode="auto">
          <a:xfrm rot="10800000">
            <a:off x="2608594"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8" name="Rectangle 16"/>
          <p:cNvSpPr>
            <a:spLocks noChangeArrowheads="1"/>
          </p:cNvSpPr>
          <p:nvPr/>
        </p:nvSpPr>
        <p:spPr bwMode="auto">
          <a:xfrm rot="16200000">
            <a:off x="-404429" y="2465277"/>
            <a:ext cx="1189858"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5" name="TextBox 44"/>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Validation Framework</a:t>
            </a:r>
            <a:endParaRPr lang="en-US" sz="2800" dirty="0">
              <a:solidFill>
                <a:schemeClr val="accent4">
                  <a:lumMod val="75000"/>
                </a:schemeClr>
              </a:solidFill>
              <a:latin typeface="Franklin Gothic Medium Cond" pitchFamily="34" charset="0"/>
            </a:endParaRPr>
          </a:p>
        </p:txBody>
      </p:sp>
      <p:sp>
        <p:nvSpPr>
          <p:cNvPr id="49" name="Rectangle 48"/>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strVal val="#ppt_w*0.70"/>
                                          </p:val>
                                        </p:tav>
                                        <p:tav tm="100000">
                                          <p:val>
                                            <p:strVal val="#ppt_w"/>
                                          </p:val>
                                        </p:tav>
                                      </p:tavLst>
                                    </p:anim>
                                    <p:anim calcmode="lin" valueType="num">
                                      <p:cBhvr>
                                        <p:cTn id="8" dur="1000" fill="hold"/>
                                        <p:tgtEl>
                                          <p:spTgt spid="46"/>
                                        </p:tgtEl>
                                        <p:attrNameLst>
                                          <p:attrName>ppt_h</p:attrName>
                                        </p:attrNameLst>
                                      </p:cBhvr>
                                      <p:tavLst>
                                        <p:tav tm="0">
                                          <p:val>
                                            <p:strVal val="#ppt_h"/>
                                          </p:val>
                                        </p:tav>
                                        <p:tav tm="100000">
                                          <p:val>
                                            <p:strVal val="#ppt_h"/>
                                          </p:val>
                                        </p:tav>
                                      </p:tavLst>
                                    </p:anim>
                                    <p:animEffect transition="in" filter="fade">
                                      <p:cBhvr>
                                        <p:cTn id="9" dur="1000"/>
                                        <p:tgtEl>
                                          <p:spTgt spid="4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anim calcmode="lin" valueType="num">
                                      <p:cBhvr>
                                        <p:cTn id="64" dur="1000" fill="hold"/>
                                        <p:tgtEl>
                                          <p:spTgt spid="38"/>
                                        </p:tgtEl>
                                        <p:attrNameLst>
                                          <p:attrName>ppt_x</p:attrName>
                                        </p:attrNameLst>
                                      </p:cBhvr>
                                      <p:tavLst>
                                        <p:tav tm="0">
                                          <p:val>
                                            <p:strVal val="#ppt_x"/>
                                          </p:val>
                                        </p:tav>
                                        <p:tav tm="100000">
                                          <p:val>
                                            <p:strVal val="#ppt_x"/>
                                          </p:val>
                                        </p:tav>
                                      </p:tavLst>
                                    </p:anim>
                                    <p:anim calcmode="lin" valueType="num">
                                      <p:cBhvr>
                                        <p:cTn id="65" dur="1000" fill="hold"/>
                                        <p:tgtEl>
                                          <p:spTgt spid="3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1000"/>
                                        <p:tgtEl>
                                          <p:spTgt spid="39"/>
                                        </p:tgtEl>
                                      </p:cBhvr>
                                    </p:animEffect>
                                    <p:anim calcmode="lin" valueType="num">
                                      <p:cBhvr>
                                        <p:cTn id="69" dur="1000" fill="hold"/>
                                        <p:tgtEl>
                                          <p:spTgt spid="39"/>
                                        </p:tgtEl>
                                        <p:attrNameLst>
                                          <p:attrName>ppt_x</p:attrName>
                                        </p:attrNameLst>
                                      </p:cBhvr>
                                      <p:tavLst>
                                        <p:tav tm="0">
                                          <p:val>
                                            <p:strVal val="#ppt_x"/>
                                          </p:val>
                                        </p:tav>
                                        <p:tav tm="100000">
                                          <p:val>
                                            <p:strVal val="#ppt_x"/>
                                          </p:val>
                                        </p:tav>
                                      </p:tavLst>
                                    </p:anim>
                                    <p:anim calcmode="lin" valueType="num">
                                      <p:cBhvr>
                                        <p:cTn id="70" dur="1000" fill="hold"/>
                                        <p:tgtEl>
                                          <p:spTgt spid="3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1000"/>
                                        <p:tgtEl>
                                          <p:spTgt spid="40"/>
                                        </p:tgtEl>
                                      </p:cBhvr>
                                    </p:animEffect>
                                    <p:anim calcmode="lin" valueType="num">
                                      <p:cBhvr>
                                        <p:cTn id="74" dur="1000" fill="hold"/>
                                        <p:tgtEl>
                                          <p:spTgt spid="40"/>
                                        </p:tgtEl>
                                        <p:attrNameLst>
                                          <p:attrName>ppt_x</p:attrName>
                                        </p:attrNameLst>
                                      </p:cBhvr>
                                      <p:tavLst>
                                        <p:tav tm="0">
                                          <p:val>
                                            <p:strVal val="#ppt_x"/>
                                          </p:val>
                                        </p:tav>
                                        <p:tav tm="100000">
                                          <p:val>
                                            <p:strVal val="#ppt_x"/>
                                          </p:val>
                                        </p:tav>
                                      </p:tavLst>
                                    </p:anim>
                                    <p:anim calcmode="lin" valueType="num">
                                      <p:cBhvr>
                                        <p:cTn id="75" dur="1000" fill="hold"/>
                                        <p:tgtEl>
                                          <p:spTgt spid="40"/>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10" presetClass="exit" presetSubtype="0" fill="hold" grpId="1" nodeType="afterEffect">
                                  <p:stCondLst>
                                    <p:cond delay="0"/>
                                  </p:stCondLst>
                                  <p:childTnLst>
                                    <p:animEffect transition="out" filter="fade">
                                      <p:cBhvr>
                                        <p:cTn id="78" dur="2000"/>
                                        <p:tgtEl>
                                          <p:spTgt spid="46"/>
                                        </p:tgtEl>
                                      </p:cBhvr>
                                    </p:animEffect>
                                    <p:set>
                                      <p:cBhvr>
                                        <p:cTn id="79" dur="1" fill="hold">
                                          <p:stCondLst>
                                            <p:cond delay="1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p:bldP spid="34" grpId="0"/>
      <p:bldP spid="6" grpId="0"/>
      <p:bldP spid="37" grpId="0" animBg="1"/>
      <p:bldP spid="38" grpId="0" animBg="1"/>
      <p:bldP spid="39" grpId="0" animBg="1"/>
      <p:bldP spid="40" grpId="0" animBg="1"/>
      <p:bldP spid="41" grpId="0"/>
      <p:bldP spid="42" grpId="0"/>
      <p:bldP spid="43" grpId="0"/>
      <p:bldP spid="44" grpId="0"/>
      <p:bldP spid="46" grpId="0" animBg="1"/>
      <p:bldP spid="46" grpId="1"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8" name="Picture 2"/>
          <p:cNvPicPr>
            <a:picLocks noChangeAspect="1" noChangeArrowheads="1"/>
          </p:cNvPicPr>
          <p:nvPr/>
        </p:nvPicPr>
        <p:blipFill>
          <a:blip r:embed="rId3" cstate="print"/>
          <a:srcRect l="4189" t="13436" r="24597" b="30915"/>
          <a:stretch>
            <a:fillRect/>
          </a:stretch>
        </p:blipFill>
        <p:spPr bwMode="auto">
          <a:xfrm flipH="1">
            <a:off x="0" y="0"/>
            <a:ext cx="5724128" cy="2974302"/>
          </a:xfrm>
          <a:prstGeom prst="rect">
            <a:avLst/>
          </a:prstGeom>
          <a:noFill/>
          <a:ln w="9525">
            <a:noFill/>
            <a:miter lim="800000"/>
            <a:headEnd/>
            <a:tailEnd/>
          </a:ln>
          <a:effectLst/>
        </p:spPr>
      </p:pic>
      <p:sp>
        <p:nvSpPr>
          <p:cNvPr id="32" name="Rectangle 31"/>
          <p:cNvSpPr/>
          <p:nvPr/>
        </p:nvSpPr>
        <p:spPr>
          <a:xfrm>
            <a:off x="381000" y="2286000"/>
            <a:ext cx="5639499" cy="3420611"/>
          </a:xfrm>
          <a:prstGeom prst="rect">
            <a:avLst/>
          </a:prstGeom>
          <a:solidFill>
            <a:schemeClr val="accent5">
              <a:lumMod val="10000"/>
            </a:schemeClr>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457200" y="2667000"/>
            <a:ext cx="5486400" cy="2971800"/>
          </a:xfrm>
          <a:prstGeom prst="rect">
            <a:avLst/>
          </a:prstGeom>
          <a:solidFill>
            <a:schemeClr val="bg1">
              <a:lumMod val="85000"/>
            </a:schemeClr>
          </a:solidFill>
          <a:ln w="127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33400" y="4572000"/>
            <a:ext cx="1676400" cy="990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2362200" y="4114800"/>
            <a:ext cx="1676400" cy="1447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191000" y="3429000"/>
            <a:ext cx="1676400" cy="2133600"/>
          </a:xfrm>
          <a:prstGeom prst="rect">
            <a:avLst/>
          </a:prstGeom>
          <a:gradFill flip="none" rotWithShape="1">
            <a:gsLst>
              <a:gs pos="0">
                <a:srgbClr val="317277">
                  <a:shade val="30000"/>
                  <a:satMod val="115000"/>
                </a:srgbClr>
              </a:gs>
              <a:gs pos="50000">
                <a:srgbClr val="317277">
                  <a:shade val="67500"/>
                  <a:satMod val="115000"/>
                </a:srgbClr>
              </a:gs>
              <a:gs pos="100000">
                <a:srgbClr val="317277">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457200" y="2328446"/>
            <a:ext cx="5486399" cy="338554"/>
          </a:xfrm>
          <a:prstGeom prst="rect">
            <a:avLst/>
          </a:prstGeom>
          <a:noFill/>
        </p:spPr>
        <p:txBody>
          <a:bodyPr wrap="square" rtlCol="0">
            <a:spAutoFit/>
          </a:bodyPr>
          <a:lstStyle/>
          <a:p>
            <a:pPr algn="ctr"/>
            <a:r>
              <a:rPr lang="en-US" sz="1600" dirty="0" smtClean="0">
                <a:solidFill>
                  <a:schemeClr val="bg1"/>
                </a:solidFill>
                <a:latin typeface="Avenir 45 Book" pitchFamily="34" charset="0"/>
              </a:rPr>
              <a:t>Validation Stages</a:t>
            </a:r>
            <a:endParaRPr lang="en-US" sz="1600" dirty="0">
              <a:solidFill>
                <a:schemeClr val="bg1"/>
              </a:solidFill>
              <a:latin typeface="Avenir 45 Book" pitchFamily="34" charset="0"/>
            </a:endParaRPr>
          </a:p>
        </p:txBody>
      </p:sp>
      <p:sp>
        <p:nvSpPr>
          <p:cNvPr id="20" name="Freeform 19"/>
          <p:cNvSpPr/>
          <p:nvPr/>
        </p:nvSpPr>
        <p:spPr>
          <a:xfrm>
            <a:off x="562062" y="4267200"/>
            <a:ext cx="5184397" cy="1210112"/>
          </a:xfrm>
          <a:custGeom>
            <a:avLst/>
            <a:gdLst>
              <a:gd name="connsiteX0" fmla="*/ 0 w 5184397"/>
              <a:gd name="connsiteY0" fmla="*/ 2013358 h 2013358"/>
              <a:gd name="connsiteX1" fmla="*/ 2625755 w 5184397"/>
              <a:gd name="connsiteY1" fmla="*/ 1392573 h 2013358"/>
              <a:gd name="connsiteX2" fmla="*/ 5184397 w 5184397"/>
              <a:gd name="connsiteY2" fmla="*/ 0 h 2013358"/>
            </a:gdLst>
            <a:ahLst/>
            <a:cxnLst>
              <a:cxn ang="0">
                <a:pos x="connsiteX0" y="connsiteY0"/>
              </a:cxn>
              <a:cxn ang="0">
                <a:pos x="connsiteX1" y="connsiteY1"/>
              </a:cxn>
              <a:cxn ang="0">
                <a:pos x="connsiteX2" y="connsiteY2"/>
              </a:cxn>
            </a:cxnLst>
            <a:rect l="l" t="t" r="r" b="b"/>
            <a:pathLst>
              <a:path w="5184397" h="2013358">
                <a:moveTo>
                  <a:pt x="0" y="2013358"/>
                </a:moveTo>
                <a:cubicBezTo>
                  <a:pt x="880844" y="1870745"/>
                  <a:pt x="1761689" y="1728133"/>
                  <a:pt x="2625755" y="1392573"/>
                </a:cubicBezTo>
                <a:cubicBezTo>
                  <a:pt x="3489821" y="1057013"/>
                  <a:pt x="4337109" y="528506"/>
                  <a:pt x="5184397" y="0"/>
                </a:cubicBezTo>
              </a:path>
            </a:pathLst>
          </a:custGeom>
          <a:ln w="76200">
            <a:headEnd type="none" w="med" len="med"/>
            <a:tailEnd type="triangle" w="med" len="me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TextBox 21"/>
          <p:cNvSpPr txBox="1"/>
          <p:nvPr/>
        </p:nvSpPr>
        <p:spPr>
          <a:xfrm>
            <a:off x="762000" y="4572000"/>
            <a:ext cx="1219200" cy="415498"/>
          </a:xfrm>
          <a:prstGeom prst="rect">
            <a:avLst/>
          </a:prstGeom>
          <a:noFill/>
        </p:spPr>
        <p:txBody>
          <a:bodyPr wrap="square" rtlCol="0">
            <a:spAutoFit/>
          </a:bodyPr>
          <a:lstStyle/>
          <a:p>
            <a:pPr algn="ctr"/>
            <a:r>
              <a:rPr lang="en-US" sz="1050" b="1" dirty="0" smtClean="0">
                <a:latin typeface="Avenir 45 Book" pitchFamily="34" charset="0"/>
              </a:rPr>
              <a:t>BASIC CONVENTIONS</a:t>
            </a:r>
            <a:endParaRPr lang="en-US" sz="1050" b="1" dirty="0">
              <a:latin typeface="Avenir 45 Book" pitchFamily="34" charset="0"/>
            </a:endParaRPr>
          </a:p>
        </p:txBody>
      </p:sp>
      <p:sp>
        <p:nvSpPr>
          <p:cNvPr id="23" name="TextBox 22"/>
          <p:cNvSpPr txBox="1"/>
          <p:nvPr/>
        </p:nvSpPr>
        <p:spPr>
          <a:xfrm>
            <a:off x="1066800" y="3081556"/>
            <a:ext cx="2395756" cy="276999"/>
          </a:xfrm>
          <a:prstGeom prst="rect">
            <a:avLst/>
          </a:prstGeom>
          <a:noFill/>
        </p:spPr>
        <p:txBody>
          <a:bodyPr wrap="square" rtlCol="0">
            <a:spAutoFit/>
          </a:bodyPr>
          <a:lstStyle/>
          <a:p>
            <a:pPr algn="ctr"/>
            <a:r>
              <a:rPr lang="en-US" sz="1200" b="1" dirty="0" smtClean="0">
                <a:latin typeface="Avenir 45 Book" pitchFamily="34" charset="0"/>
              </a:rPr>
              <a:t>Content &amp; Scope Integrity</a:t>
            </a:r>
            <a:endParaRPr lang="en-US" sz="1200" b="1" dirty="0">
              <a:latin typeface="Avenir 45 Book" pitchFamily="34" charset="0"/>
            </a:endParaRPr>
          </a:p>
        </p:txBody>
      </p:sp>
      <p:sp>
        <p:nvSpPr>
          <p:cNvPr id="24" name="TextBox 23"/>
          <p:cNvSpPr txBox="1"/>
          <p:nvPr/>
        </p:nvSpPr>
        <p:spPr>
          <a:xfrm>
            <a:off x="4165833" y="2734112"/>
            <a:ext cx="1676400" cy="646331"/>
          </a:xfrm>
          <a:prstGeom prst="rect">
            <a:avLst/>
          </a:prstGeom>
          <a:noFill/>
        </p:spPr>
        <p:txBody>
          <a:bodyPr wrap="square" rtlCol="0">
            <a:spAutoFit/>
          </a:bodyPr>
          <a:lstStyle/>
          <a:p>
            <a:pPr algn="ctr"/>
            <a:r>
              <a:rPr lang="en-US" sz="1200" b="1" dirty="0" smtClean="0">
                <a:latin typeface="Avenir 45 Book" pitchFamily="34" charset="0"/>
              </a:rPr>
              <a:t>Evidence of Application &amp; Program Objectives</a:t>
            </a:r>
            <a:endParaRPr lang="en-US" sz="1200" b="1" dirty="0">
              <a:latin typeface="Avenir 45 Book" pitchFamily="34" charset="0"/>
            </a:endParaRPr>
          </a:p>
        </p:txBody>
      </p:sp>
      <p:sp>
        <p:nvSpPr>
          <p:cNvPr id="15" name="TextBox 14"/>
          <p:cNvSpPr txBox="1"/>
          <p:nvPr/>
        </p:nvSpPr>
        <p:spPr>
          <a:xfrm>
            <a:off x="5334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1</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6" name="TextBox 15"/>
          <p:cNvSpPr txBox="1"/>
          <p:nvPr/>
        </p:nvSpPr>
        <p:spPr>
          <a:xfrm>
            <a:off x="2362200"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2</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17" name="TextBox 16"/>
          <p:cNvSpPr txBox="1"/>
          <p:nvPr/>
        </p:nvSpPr>
        <p:spPr>
          <a:xfrm>
            <a:off x="4224556" y="4956081"/>
            <a:ext cx="762000" cy="707886"/>
          </a:xfrm>
          <a:prstGeom prst="rect">
            <a:avLst/>
          </a:prstGeom>
          <a:noFill/>
        </p:spPr>
        <p:txBody>
          <a:bodyPr wrap="square" rtlCol="0">
            <a:spAutoFit/>
          </a:bodyPr>
          <a:lstStyle/>
          <a:p>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rPr>
              <a:t>3</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venir 65 Medium" pitchFamily="34" charset="0"/>
            </a:endParaRPr>
          </a:p>
        </p:txBody>
      </p:sp>
      <p:sp>
        <p:nvSpPr>
          <p:cNvPr id="25" name="TextBox 24"/>
          <p:cNvSpPr txBox="1"/>
          <p:nvPr/>
        </p:nvSpPr>
        <p:spPr>
          <a:xfrm>
            <a:off x="2362200" y="4114800"/>
            <a:ext cx="1676400" cy="415498"/>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QUALITATIVE REQUIREMENTS</a:t>
            </a:r>
            <a:endParaRPr lang="en-US" sz="1050" b="1" dirty="0">
              <a:solidFill>
                <a:schemeClr val="bg1"/>
              </a:solidFill>
              <a:latin typeface="Avenir 45 Book" pitchFamily="34" charset="0"/>
            </a:endParaRPr>
          </a:p>
        </p:txBody>
      </p:sp>
      <p:sp>
        <p:nvSpPr>
          <p:cNvPr id="26" name="TextBox 25"/>
          <p:cNvSpPr txBox="1"/>
          <p:nvPr/>
        </p:nvSpPr>
        <p:spPr>
          <a:xfrm>
            <a:off x="4191000" y="3429000"/>
            <a:ext cx="1676400" cy="577081"/>
          </a:xfrm>
          <a:prstGeom prst="rect">
            <a:avLst/>
          </a:prstGeom>
          <a:noFill/>
        </p:spPr>
        <p:txBody>
          <a:bodyPr wrap="square" rtlCol="0">
            <a:spAutoFit/>
          </a:bodyPr>
          <a:lstStyle/>
          <a:p>
            <a:pPr algn="ctr"/>
            <a:r>
              <a:rPr lang="en-US" sz="1050" b="1" dirty="0" smtClean="0">
                <a:solidFill>
                  <a:schemeClr val="bg1"/>
                </a:solidFill>
                <a:latin typeface="Avenir 45 Book" pitchFamily="34" charset="0"/>
              </a:rPr>
              <a:t>ACCOUNTABILITY AND INFLUENCE MEASURES</a:t>
            </a:r>
            <a:endParaRPr lang="en-US" sz="1050" b="1" dirty="0">
              <a:solidFill>
                <a:schemeClr val="bg1"/>
              </a:solidFill>
              <a:latin typeface="Avenir 45 Book" pitchFamily="34" charset="0"/>
            </a:endParaRPr>
          </a:p>
        </p:txBody>
      </p:sp>
      <p:cxnSp>
        <p:nvCxnSpPr>
          <p:cNvPr id="30" name="Straight Connector 29"/>
          <p:cNvCxnSpPr/>
          <p:nvPr/>
        </p:nvCxnSpPr>
        <p:spPr>
          <a:xfrm>
            <a:off x="550178" y="3358555"/>
            <a:ext cx="3456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16167" y="3352800"/>
            <a:ext cx="1620000" cy="0"/>
          </a:xfrm>
          <a:prstGeom prst="line">
            <a:avLst/>
          </a:prstGeom>
          <a:ln w="127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248400" y="1143000"/>
            <a:ext cx="2514600" cy="4572000"/>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Rectangle 34"/>
          <p:cNvSpPr/>
          <p:nvPr/>
        </p:nvSpPr>
        <p:spPr>
          <a:xfrm>
            <a:off x="6324600" y="914400"/>
            <a:ext cx="2362200" cy="609600"/>
          </a:xfrm>
          <a:prstGeom prst="rect">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6553201" y="940068"/>
            <a:ext cx="1904999" cy="523220"/>
          </a:xfrm>
          <a:prstGeom prst="rect">
            <a:avLst/>
          </a:prstGeom>
          <a:noFill/>
        </p:spPr>
        <p:txBody>
          <a:bodyPr wrap="square" rtlCol="0">
            <a:spAutoFit/>
          </a:bodyPr>
          <a:lstStyle/>
          <a:p>
            <a:pPr algn="ctr"/>
            <a:r>
              <a:rPr lang="en-US" sz="1400" dirty="0" smtClean="0">
                <a:solidFill>
                  <a:schemeClr val="bg1"/>
                </a:solidFill>
                <a:latin typeface="Avenir 45 Book" pitchFamily="34" charset="0"/>
              </a:rPr>
              <a:t>ACCOUNTABILITY AND INFLUENCE</a:t>
            </a:r>
            <a:endParaRPr lang="en-US" sz="1400" dirty="0">
              <a:solidFill>
                <a:schemeClr val="bg1"/>
              </a:solidFill>
              <a:latin typeface="Avenir 45 Book" pitchFamily="34" charset="0"/>
            </a:endParaRPr>
          </a:p>
        </p:txBody>
      </p:sp>
      <p:sp>
        <p:nvSpPr>
          <p:cNvPr id="34" name="TextBox 33"/>
          <p:cNvSpPr txBox="1"/>
          <p:nvPr/>
        </p:nvSpPr>
        <p:spPr>
          <a:xfrm>
            <a:off x="5715000" y="711770"/>
            <a:ext cx="762000" cy="1015663"/>
          </a:xfrm>
          <a:prstGeom prst="rect">
            <a:avLst/>
          </a:prstGeom>
          <a:noFill/>
        </p:spPr>
        <p:txBody>
          <a:bodyPr wrap="square" rtlCol="0">
            <a:spAutoFit/>
          </a:bodyPr>
          <a:lstStyle/>
          <a:p>
            <a:r>
              <a:rPr lang="en-US" sz="6000" dirty="0" smtClean="0">
                <a:ln w="18415" cmpd="sng">
                  <a:solidFill>
                    <a:srgbClr val="FFFFFF"/>
                  </a:solidFill>
                  <a:prstDash val="solid"/>
                </a:ln>
                <a:effectLst>
                  <a:outerShdw blurRad="63500" dir="3600000" algn="tl" rotWithShape="0">
                    <a:srgbClr val="000000">
                      <a:alpha val="70000"/>
                    </a:srgbClr>
                  </a:outerShdw>
                </a:effectLst>
                <a:latin typeface="Avenir 65 Medium" pitchFamily="34" charset="0"/>
              </a:rPr>
              <a:t>3</a:t>
            </a:r>
            <a:endParaRPr lang="en-US" sz="6000" dirty="0">
              <a:ln w="18415" cmpd="sng">
                <a:solidFill>
                  <a:srgbClr val="FFFFFF"/>
                </a:solidFill>
                <a:prstDash val="solid"/>
              </a:ln>
              <a:effectLst>
                <a:outerShdw blurRad="63500" dir="3600000" algn="tl" rotWithShape="0">
                  <a:srgbClr val="000000">
                    <a:alpha val="70000"/>
                  </a:srgbClr>
                </a:outerShdw>
              </a:effectLst>
              <a:latin typeface="Avenir 65 Medium" pitchFamily="34" charset="0"/>
            </a:endParaRPr>
          </a:p>
        </p:txBody>
      </p:sp>
      <p:sp>
        <p:nvSpPr>
          <p:cNvPr id="7" name="TextBox 6"/>
          <p:cNvSpPr txBox="1"/>
          <p:nvPr/>
        </p:nvSpPr>
        <p:spPr>
          <a:xfrm>
            <a:off x="6292790" y="1676400"/>
            <a:ext cx="2438400" cy="4031873"/>
          </a:xfrm>
          <a:prstGeom prst="rect">
            <a:avLst/>
          </a:prstGeom>
          <a:noFill/>
        </p:spPr>
        <p:txBody>
          <a:bodyPr wrap="square" rtlCol="0">
            <a:spAutoFit/>
          </a:bodyPr>
          <a:lstStyle/>
          <a:p>
            <a:pPr>
              <a:spcAft>
                <a:spcPts val="0"/>
              </a:spcAft>
              <a:buClr>
                <a:schemeClr val="bg1"/>
              </a:buClr>
              <a:buFont typeface="Webdings" pitchFamily="18" charset="2"/>
              <a:buChar char="g"/>
            </a:pPr>
            <a:r>
              <a:rPr lang="en-CA" sz="1200" b="1" dirty="0" smtClean="0">
                <a:solidFill>
                  <a:schemeClr val="bg1"/>
                </a:solidFill>
                <a:latin typeface="Franklin Gothic Book" pitchFamily="34" charset="0"/>
              </a:rPr>
              <a:t>  Evidence / demonstration that </a:t>
            </a:r>
          </a:p>
          <a:p>
            <a:pPr>
              <a:spcAft>
                <a:spcPts val="1200"/>
              </a:spcAft>
              <a:buClr>
                <a:schemeClr val="bg1"/>
              </a:buClr>
            </a:pPr>
            <a:r>
              <a:rPr lang="en-CA" sz="1200" b="1" dirty="0" smtClean="0">
                <a:solidFill>
                  <a:schemeClr val="bg1"/>
                </a:solidFill>
                <a:latin typeface="Franklin Gothic Book" pitchFamily="34" charset="0"/>
              </a:rPr>
              <a:t>      standard fits need, e.g.</a:t>
            </a:r>
          </a:p>
          <a:p>
            <a:pPr marL="144000">
              <a:spcAft>
                <a:spcPts val="0"/>
              </a:spcAft>
              <a:buClr>
                <a:schemeClr val="bg1"/>
              </a:buClr>
              <a:buFont typeface="Wingdings" pitchFamily="2" charset="2"/>
              <a:buChar char="¨"/>
            </a:pPr>
            <a:r>
              <a:rPr lang="en-CA" sz="1200" dirty="0" smtClean="0">
                <a:solidFill>
                  <a:schemeClr val="bg1"/>
                </a:solidFill>
                <a:latin typeface="Franklin Gothic Book" pitchFamily="34" charset="0"/>
              </a:rPr>
              <a:t>  Assessment of people:</a:t>
            </a:r>
          </a:p>
          <a:p>
            <a:pPr marL="144000">
              <a:spcAft>
                <a:spcPts val="0"/>
              </a:spcAft>
              <a:buClr>
                <a:schemeClr val="bg1"/>
              </a:buClr>
            </a:pPr>
            <a:r>
              <a:rPr lang="en-CA" sz="1200" dirty="0" smtClean="0">
                <a:solidFill>
                  <a:schemeClr val="bg1"/>
                </a:solidFill>
                <a:latin typeface="Franklin Gothic Book" pitchFamily="34" charset="0"/>
              </a:rPr>
              <a:t>     -- informs testing </a:t>
            </a:r>
          </a:p>
          <a:p>
            <a:pPr marL="144000">
              <a:spcAft>
                <a:spcPts val="0"/>
              </a:spcAft>
              <a:buClr>
                <a:schemeClr val="bg1"/>
              </a:buClr>
            </a:pPr>
            <a:r>
              <a:rPr lang="en-CA" sz="1200" dirty="0" smtClean="0">
                <a:solidFill>
                  <a:schemeClr val="bg1"/>
                </a:solidFill>
                <a:latin typeface="Franklin Gothic Book" pitchFamily="34" charset="0"/>
              </a:rPr>
              <a:t>        specifications/ </a:t>
            </a:r>
          </a:p>
          <a:p>
            <a:pPr marL="144000">
              <a:spcAft>
                <a:spcPts val="0"/>
              </a:spcAft>
              <a:buClr>
                <a:schemeClr val="bg1"/>
              </a:buClr>
            </a:pPr>
            <a:r>
              <a:rPr lang="en-CA" sz="1200" dirty="0" smtClean="0">
                <a:solidFill>
                  <a:schemeClr val="bg1"/>
                </a:solidFill>
                <a:latin typeface="Franklin Gothic Book" pitchFamily="34" charset="0"/>
              </a:rPr>
              <a:t>        blueprint-specificity </a:t>
            </a:r>
          </a:p>
          <a:p>
            <a:pPr marL="144000">
              <a:spcAft>
                <a:spcPts val="0"/>
              </a:spcAft>
              <a:buClr>
                <a:schemeClr val="bg1"/>
              </a:buClr>
            </a:pPr>
            <a:r>
              <a:rPr lang="en-CA" sz="1200" dirty="0" smtClean="0">
                <a:solidFill>
                  <a:schemeClr val="bg1"/>
                </a:solidFill>
                <a:latin typeface="Franklin Gothic Book" pitchFamily="34" charset="0"/>
              </a:rPr>
              <a:t>        supports test item writing, </a:t>
            </a:r>
          </a:p>
          <a:p>
            <a:pPr marL="144000">
              <a:spcAft>
                <a:spcPts val="0"/>
              </a:spcAft>
              <a:buClr>
                <a:schemeClr val="bg1"/>
              </a:buClr>
            </a:pPr>
            <a:r>
              <a:rPr lang="en-CA" sz="1200" dirty="0" smtClean="0">
                <a:solidFill>
                  <a:schemeClr val="bg1"/>
                </a:solidFill>
                <a:latin typeface="Franklin Gothic Book" pitchFamily="34" charset="0"/>
              </a:rPr>
              <a:t>        validation</a:t>
            </a:r>
          </a:p>
          <a:p>
            <a:pPr marL="144000">
              <a:spcAft>
                <a:spcPts val="0"/>
              </a:spcAft>
              <a:buClr>
                <a:schemeClr val="bg1"/>
              </a:buClr>
            </a:pPr>
            <a:endParaRPr lang="en-CA" sz="1200" dirty="0" smtClean="0">
              <a:solidFill>
                <a:schemeClr val="bg1"/>
              </a:solidFill>
              <a:latin typeface="Franklin Gothic Book" pitchFamily="34" charset="0"/>
            </a:endParaRPr>
          </a:p>
          <a:p>
            <a:pPr marL="144000">
              <a:buClr>
                <a:schemeClr val="bg1"/>
              </a:buClr>
              <a:buFont typeface="Wingdings" pitchFamily="2" charset="2"/>
              <a:buChar char="¨"/>
            </a:pPr>
            <a:r>
              <a:rPr lang="en-CA" sz="1200" dirty="0" smtClean="0">
                <a:solidFill>
                  <a:schemeClr val="bg1"/>
                </a:solidFill>
                <a:latin typeface="Franklin Gothic Book" pitchFamily="34" charset="0"/>
              </a:rPr>
              <a:t>  Curriculum development:</a:t>
            </a:r>
          </a:p>
          <a:p>
            <a:pPr marL="144000">
              <a:buClr>
                <a:schemeClr val="bg1"/>
              </a:buClr>
            </a:pPr>
            <a:r>
              <a:rPr lang="en-CA" sz="1200" dirty="0" smtClean="0">
                <a:solidFill>
                  <a:schemeClr val="bg1"/>
                </a:solidFill>
                <a:latin typeface="Franklin Gothic Book" pitchFamily="34" charset="0"/>
              </a:rPr>
              <a:t>     -- learning outcomes</a:t>
            </a:r>
          </a:p>
          <a:p>
            <a:pPr marL="360000" lvl="1">
              <a:spcAft>
                <a:spcPts val="1200"/>
              </a:spcAft>
              <a:buClr>
                <a:schemeClr val="bg1"/>
              </a:buClr>
            </a:pPr>
            <a:r>
              <a:rPr lang="en-CA" sz="1200" dirty="0" smtClean="0">
                <a:solidFill>
                  <a:schemeClr val="bg1"/>
                </a:solidFill>
                <a:latin typeface="Franklin Gothic Book" pitchFamily="34" charset="0"/>
              </a:rPr>
              <a:t>-- instructional design</a:t>
            </a:r>
          </a:p>
          <a:p>
            <a:pPr>
              <a:spcAft>
                <a:spcPts val="0"/>
              </a:spcAft>
              <a:buClr>
                <a:schemeClr val="bg1"/>
              </a:buClr>
              <a:buFont typeface="Webdings" pitchFamily="18" charset="2"/>
              <a:buChar char="g"/>
            </a:pPr>
            <a:r>
              <a:rPr lang="en-CA" sz="1200" b="1" dirty="0" smtClean="0">
                <a:solidFill>
                  <a:schemeClr val="bg1"/>
                </a:solidFill>
                <a:latin typeface="Franklin Gothic Book" pitchFamily="34" charset="0"/>
              </a:rPr>
              <a:t>  Evidence the standard </a:t>
            </a:r>
          </a:p>
          <a:p>
            <a:pPr>
              <a:spcAft>
                <a:spcPts val="1200"/>
              </a:spcAft>
              <a:buClr>
                <a:schemeClr val="bg1"/>
              </a:buClr>
            </a:pPr>
            <a:r>
              <a:rPr lang="en-CA" sz="1200" b="1" dirty="0" smtClean="0">
                <a:solidFill>
                  <a:schemeClr val="bg1"/>
                </a:solidFill>
                <a:latin typeface="Franklin Gothic Book" pitchFamily="34" charset="0"/>
              </a:rPr>
              <a:t>      supports the context, e.g. </a:t>
            </a:r>
          </a:p>
          <a:p>
            <a:pPr marL="180000">
              <a:spcAft>
                <a:spcPts val="0"/>
              </a:spcAft>
              <a:buClr>
                <a:schemeClr val="bg1"/>
              </a:buClr>
              <a:buFont typeface="Wingdings" pitchFamily="2" charset="2"/>
              <a:buChar char="¨"/>
            </a:pPr>
            <a:r>
              <a:rPr lang="en-CA" sz="1200" dirty="0" smtClean="0">
                <a:solidFill>
                  <a:schemeClr val="bg1"/>
                </a:solidFill>
                <a:latin typeface="Franklin Gothic Book" pitchFamily="34" charset="0"/>
              </a:rPr>
              <a:t>  Applicable in range of </a:t>
            </a:r>
          </a:p>
          <a:p>
            <a:pPr marL="180000">
              <a:spcAft>
                <a:spcPts val="0"/>
              </a:spcAft>
              <a:buClr>
                <a:schemeClr val="bg1"/>
              </a:buClr>
            </a:pPr>
            <a:r>
              <a:rPr lang="en-CA" sz="1200" dirty="0" smtClean="0">
                <a:solidFill>
                  <a:schemeClr val="bg1"/>
                </a:solidFill>
                <a:latin typeface="Franklin Gothic Book" pitchFamily="34" charset="0"/>
              </a:rPr>
              <a:t>     intended contexts (work </a:t>
            </a:r>
          </a:p>
          <a:p>
            <a:pPr marL="180000">
              <a:spcAft>
                <a:spcPts val="1200"/>
              </a:spcAft>
              <a:buClr>
                <a:schemeClr val="bg1"/>
              </a:buClr>
            </a:pPr>
            <a:r>
              <a:rPr lang="en-CA" sz="1200" dirty="0" smtClean="0">
                <a:solidFill>
                  <a:schemeClr val="bg1"/>
                </a:solidFill>
                <a:latin typeface="Franklin Gothic Book" pitchFamily="34" charset="0"/>
              </a:rPr>
              <a:t>     environments, countries…) </a:t>
            </a:r>
          </a:p>
          <a:p>
            <a:pPr>
              <a:spcAft>
                <a:spcPts val="1200"/>
              </a:spcAft>
              <a:buClr>
                <a:schemeClr val="bg1"/>
              </a:buClr>
              <a:buFont typeface="Webdings" pitchFamily="18" charset="2"/>
              <a:buChar char="g"/>
            </a:pPr>
            <a:endParaRPr lang="en-CA" sz="1200" dirty="0">
              <a:solidFill>
                <a:schemeClr val="bg1"/>
              </a:solidFill>
              <a:latin typeface="Franklin Gothic Book" pitchFamily="34" charset="0"/>
            </a:endParaRPr>
          </a:p>
        </p:txBody>
      </p:sp>
      <p:sp>
        <p:nvSpPr>
          <p:cNvPr id="41" name="TextBox 40"/>
          <p:cNvSpPr txBox="1"/>
          <p:nvPr/>
        </p:nvSpPr>
        <p:spPr>
          <a:xfrm>
            <a:off x="6268943" y="1547853"/>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2" name="TextBox 41"/>
          <p:cNvSpPr txBox="1"/>
          <p:nvPr/>
        </p:nvSpPr>
        <p:spPr>
          <a:xfrm>
            <a:off x="6272253" y="4057908"/>
            <a:ext cx="533400" cy="523220"/>
          </a:xfrm>
          <a:prstGeom prst="rect">
            <a:avLst/>
          </a:prstGeom>
          <a:noFill/>
        </p:spPr>
        <p:txBody>
          <a:bodyPr wrap="square" rtlCol="0">
            <a:spAutoFit/>
          </a:bodyPr>
          <a:lstStyle/>
          <a:p>
            <a:r>
              <a:rPr lang="en-CA" sz="2800" b="1" dirty="0" smtClean="0">
                <a:solidFill>
                  <a:srgbClr val="FF0000"/>
                </a:solidFill>
                <a:sym typeface="Wingdings 2"/>
              </a:rPr>
              <a:t></a:t>
            </a:r>
            <a:endParaRPr lang="en-CA" sz="2800" b="1" dirty="0">
              <a:solidFill>
                <a:srgbClr val="FF0000"/>
              </a:solidFill>
            </a:endParaRPr>
          </a:p>
        </p:txBody>
      </p:sp>
      <p:sp>
        <p:nvSpPr>
          <p:cNvPr id="43" name="Rectangle 42"/>
          <p:cNvSpPr/>
          <p:nvPr/>
        </p:nvSpPr>
        <p:spPr>
          <a:xfrm>
            <a:off x="4143155" y="3376654"/>
            <a:ext cx="1764000" cy="2233652"/>
          </a:xfrm>
          <a:prstGeom prst="rect">
            <a:avLst/>
          </a:prstGeom>
          <a:noFill/>
          <a:ln>
            <a:solidFill>
              <a:srgbClr val="99CC00"/>
            </a:solidFill>
            <a:miter lim="800000"/>
          </a:ln>
          <a:effectLst>
            <a:glow rad="101600">
              <a:srgbClr val="99CC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16"/>
          <p:cNvSpPr>
            <a:spLocks noChangeArrowheads="1"/>
          </p:cNvSpPr>
          <p:nvPr/>
        </p:nvSpPr>
        <p:spPr bwMode="auto">
          <a:xfrm rot="10800000">
            <a:off x="3832730" y="0"/>
            <a:ext cx="1891398" cy="2286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5" name="Rectangle 16"/>
          <p:cNvSpPr>
            <a:spLocks noChangeArrowheads="1"/>
          </p:cNvSpPr>
          <p:nvPr/>
        </p:nvSpPr>
        <p:spPr bwMode="auto">
          <a:xfrm rot="16200000">
            <a:off x="-673594" y="1942356"/>
            <a:ext cx="1728192" cy="381000"/>
          </a:xfrm>
          <a:prstGeom prst="rect">
            <a:avLst/>
          </a:prstGeom>
          <a:gradFill rotWithShape="1">
            <a:gsLst>
              <a:gs pos="0">
                <a:schemeClr val="bg1"/>
              </a:gs>
              <a:gs pos="100000">
                <a:schemeClr val="bg1">
                  <a:alpha val="0"/>
                </a:schemeClr>
              </a:gs>
            </a:gsLst>
            <a:lin ang="0" scaled="1"/>
          </a:gradFill>
          <a:ln w="9525">
            <a:noFill/>
            <a:miter lim="800000"/>
            <a:headEnd/>
            <a:tailEnd/>
          </a:ln>
        </p:spPr>
        <p:txBody>
          <a:bodyPr wrap="none" anchor="ctr"/>
          <a:lstStyle/>
          <a:p>
            <a:endParaRPr lang="en-CA"/>
          </a:p>
        </p:txBody>
      </p:sp>
      <p:sp>
        <p:nvSpPr>
          <p:cNvPr id="40" name="TextBox 39"/>
          <p:cNvSpPr txBox="1"/>
          <p:nvPr/>
        </p:nvSpPr>
        <p:spPr>
          <a:xfrm>
            <a:off x="755576" y="5949280"/>
            <a:ext cx="7848600" cy="523220"/>
          </a:xfrm>
          <a:prstGeom prst="rect">
            <a:avLst/>
          </a:prstGeom>
          <a:noFill/>
        </p:spPr>
        <p:txBody>
          <a:bodyPr wrap="square" rtlCol="0">
            <a:spAutoFit/>
          </a:bodyPr>
          <a:lstStyle/>
          <a:p>
            <a:pPr algn="ctr"/>
            <a:r>
              <a:rPr lang="en-US" sz="2800" dirty="0" smtClean="0">
                <a:solidFill>
                  <a:schemeClr val="accent4">
                    <a:lumMod val="75000"/>
                  </a:schemeClr>
                </a:solidFill>
                <a:latin typeface="Franklin Gothic Medium Cond" pitchFamily="34" charset="0"/>
              </a:rPr>
              <a:t>Validation Framework</a:t>
            </a:r>
            <a:endParaRPr lang="en-US" sz="2800" dirty="0">
              <a:solidFill>
                <a:schemeClr val="accent4">
                  <a:lumMod val="75000"/>
                </a:schemeClr>
              </a:solidFill>
              <a:latin typeface="Franklin Gothic Medium Cond" pitchFamily="34" charset="0"/>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anim calcmode="lin" valueType="num">
                                      <p:cBhvr>
                                        <p:cTn id="39" dur="1000" fill="hold"/>
                                        <p:tgtEl>
                                          <p:spTgt spid="35"/>
                                        </p:tgtEl>
                                        <p:attrNameLst>
                                          <p:attrName>ppt_x</p:attrName>
                                        </p:attrNameLst>
                                      </p:cBhvr>
                                      <p:tavLst>
                                        <p:tav tm="0">
                                          <p:val>
                                            <p:strVal val="#ppt_x"/>
                                          </p:val>
                                        </p:tav>
                                        <p:tav tm="100000">
                                          <p:val>
                                            <p:strVal val="#ppt_x"/>
                                          </p:val>
                                        </p:tav>
                                      </p:tavLst>
                                    </p:anim>
                                    <p:anim calcmode="lin" valueType="num">
                                      <p:cBhvr>
                                        <p:cTn id="40" dur="1000" fill="hold"/>
                                        <p:tgtEl>
                                          <p:spTgt spid="3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0" presetClass="exit" presetSubtype="0" fill="hold" grpId="1" nodeType="afterEffect">
                                  <p:stCondLst>
                                    <p:cond delay="0"/>
                                  </p:stCondLst>
                                  <p:childTnLst>
                                    <p:animEffect transition="out" filter="fade">
                                      <p:cBhvr>
                                        <p:cTn id="48" dur="2000"/>
                                        <p:tgtEl>
                                          <p:spTgt spid="43"/>
                                        </p:tgtEl>
                                      </p:cBhvr>
                                    </p:animEffect>
                                    <p:set>
                                      <p:cBhvr>
                                        <p:cTn id="49" dur="1" fill="hold">
                                          <p:stCondLst>
                                            <p:cond delay="19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p:bldP spid="34" grpId="0"/>
      <p:bldP spid="7" grpId="0"/>
      <p:bldP spid="41" grpId="0"/>
      <p:bldP spid="42" grpId="0"/>
      <p:bldP spid="43" grpId="0" animBg="1"/>
      <p:bldP spid="43" grpId="1"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srcRect l="18576" t="9852" r="42581" b="7703"/>
          <a:stretch>
            <a:fillRect/>
          </a:stretch>
        </p:blipFill>
        <p:spPr bwMode="auto">
          <a:xfrm flipH="1">
            <a:off x="4283968" y="0"/>
            <a:ext cx="4860032" cy="6858000"/>
          </a:xfrm>
          <a:prstGeom prst="rect">
            <a:avLst/>
          </a:prstGeom>
          <a:noFill/>
          <a:ln w="9525">
            <a:noFill/>
            <a:miter lim="800000"/>
            <a:headEnd/>
            <a:tailEnd/>
          </a:ln>
          <a:effectLst/>
        </p:spPr>
      </p:pic>
      <p:sp>
        <p:nvSpPr>
          <p:cNvPr id="37" name="Rectangle 3"/>
          <p:cNvSpPr>
            <a:spLocks noChangeArrowheads="1"/>
          </p:cNvSpPr>
          <p:nvPr/>
        </p:nvSpPr>
        <p:spPr bwMode="auto">
          <a:xfrm>
            <a:off x="4283968" y="0"/>
            <a:ext cx="26642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500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31314"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4</a:t>
            </a:r>
            <a:endParaRPr lang="en-CA" sz="3200" b="1" dirty="0">
              <a:solidFill>
                <a:schemeClr val="bg1">
                  <a:lumMod val="6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rgbClr val="2D6269"/>
                </a:solidFill>
              </a:rPr>
              <a:t>5</a:t>
            </a:r>
            <a:endParaRPr lang="en-CA" sz="3200" b="1" dirty="0">
              <a:solidFill>
                <a:srgbClr val="2D6269"/>
              </a:solidFill>
            </a:endParaRPr>
          </a:p>
        </p:txBody>
      </p:sp>
      <p:sp>
        <p:nvSpPr>
          <p:cNvPr id="31" name="Flowchart: Off-page Connector 30"/>
          <p:cNvSpPr/>
          <p:nvPr/>
        </p:nvSpPr>
        <p:spPr>
          <a:xfrm>
            <a:off x="4679248"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chemeClr val="bg1">
                    <a:lumMod val="65000"/>
                  </a:schemeClr>
                </a:solidFill>
              </a:rPr>
              <a:t>6</a:t>
            </a:r>
            <a:endParaRPr lang="en-CA" sz="3200" b="1" dirty="0">
              <a:solidFill>
                <a:schemeClr val="bg1">
                  <a:lumMod val="65000"/>
                </a:schemeClr>
              </a:solidFill>
            </a:endParaRPr>
          </a:p>
        </p:txBody>
      </p:sp>
      <p:sp>
        <p:nvSpPr>
          <p:cNvPr id="34" name="Rectangle 33"/>
          <p:cNvSpPr/>
          <p:nvPr/>
        </p:nvSpPr>
        <p:spPr>
          <a:xfrm>
            <a:off x="4676420"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Frame 34"/>
          <p:cNvSpPr/>
          <p:nvPr/>
        </p:nvSpPr>
        <p:spPr>
          <a:xfrm>
            <a:off x="3760694"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Rectangle 29"/>
          <p:cNvSpPr/>
          <p:nvPr/>
        </p:nvSpPr>
        <p:spPr>
          <a:xfrm>
            <a:off x="3835398" y="209621"/>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RATIFICATION</a:t>
            </a:r>
            <a:endParaRPr lang="en-US" sz="2800" dirty="0">
              <a:solidFill>
                <a:srgbClr val="7030A0"/>
              </a:solidFill>
              <a:latin typeface="Franklin Gothic Medium Cond" pitchFamily="34" charset="0"/>
            </a:endParaRPr>
          </a:p>
        </p:txBody>
      </p:sp>
      <p:sp>
        <p:nvSpPr>
          <p:cNvPr id="36" name="TextBox 35"/>
          <p:cNvSpPr txBox="1"/>
          <p:nvPr/>
        </p:nvSpPr>
        <p:spPr>
          <a:xfrm>
            <a:off x="381000" y="2009656"/>
            <a:ext cx="52578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Advisory committee (policy and decision makers) verify due process (quality standards) followed</a:t>
            </a:r>
            <a:endParaRPr lang="en-US" sz="1600" dirty="0" smtClean="0">
              <a:latin typeface="Avenir 45 Book" pitchFamily="34" charset="0"/>
            </a:endParaRPr>
          </a:p>
        </p:txBody>
      </p:sp>
      <p:sp>
        <p:nvSpPr>
          <p:cNvPr id="39" name="TextBox 38"/>
          <p:cNvSpPr txBox="1"/>
          <p:nvPr/>
        </p:nvSpPr>
        <p:spPr>
          <a:xfrm>
            <a:off x="409575" y="3094077"/>
            <a:ext cx="5242546" cy="1415772"/>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Verification and sign off that objectives met, due  </a:t>
            </a:r>
          </a:p>
          <a:p>
            <a:r>
              <a:rPr lang="en-US" sz="1600" dirty="0" smtClean="0">
                <a:latin typeface="Avenir 45 Book" pitchFamily="34" charset="0"/>
              </a:rPr>
              <a:t>    process followed, i.e. compliance with quality </a:t>
            </a:r>
          </a:p>
          <a:p>
            <a:r>
              <a:rPr lang="en-US" sz="1600" dirty="0" smtClean="0">
                <a:latin typeface="Avenir 45 Book" pitchFamily="34" charset="0"/>
              </a:rPr>
              <a:t>    standards</a:t>
            </a:r>
          </a:p>
          <a:p>
            <a:pPr>
              <a:buFont typeface="Arial" pitchFamily="34" charset="0"/>
              <a:buChar char="•"/>
            </a:pPr>
            <a:r>
              <a:rPr lang="en-US" sz="1600" dirty="0" smtClean="0">
                <a:latin typeface="Avenir 45 Book" pitchFamily="34" charset="0"/>
              </a:rPr>
              <a:t>  Mechanism for </a:t>
            </a:r>
            <a:r>
              <a:rPr lang="en-US" sz="1600" u="sng" dirty="0" smtClean="0">
                <a:latin typeface="Avenir 45 Book" pitchFamily="34" charset="0"/>
              </a:rPr>
              <a:t>endorsement</a:t>
            </a:r>
            <a:r>
              <a:rPr lang="en-US" sz="1600" dirty="0" smtClean="0">
                <a:latin typeface="Avenir 45 Book" pitchFamily="34" charset="0"/>
              </a:rPr>
              <a:t> of the standard  </a:t>
            </a:r>
          </a:p>
        </p:txBody>
      </p:sp>
      <p:sp>
        <p:nvSpPr>
          <p:cNvPr id="40" name="TextBox 39"/>
          <p:cNvSpPr txBox="1"/>
          <p:nvPr/>
        </p:nvSpPr>
        <p:spPr>
          <a:xfrm>
            <a:off x="409575" y="4624100"/>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HOW</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Sign-off form</a:t>
            </a:r>
          </a:p>
        </p:txBody>
      </p:sp>
      <p:sp>
        <p:nvSpPr>
          <p:cNvPr id="45" name="Frame 44"/>
          <p:cNvSpPr/>
          <p:nvPr/>
        </p:nvSpPr>
        <p:spPr>
          <a:xfrm>
            <a:off x="6248400" y="3352800"/>
            <a:ext cx="2514600" cy="3200400"/>
          </a:xfrm>
          <a:prstGeom prst="frame">
            <a:avLst>
              <a:gd name="adj1" fmla="val 4780"/>
            </a:avLst>
          </a:prstGeom>
          <a:solidFill>
            <a:schemeClr val="bg1"/>
          </a:solidFill>
          <a:ln w="19050">
            <a:solidFill>
              <a:schemeClr val="accent5">
                <a:lumMod val="25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6" name="Rectangle 45"/>
          <p:cNvSpPr/>
          <p:nvPr/>
        </p:nvSpPr>
        <p:spPr>
          <a:xfrm>
            <a:off x="6400800" y="3505200"/>
            <a:ext cx="2209800" cy="2895600"/>
          </a:xfrm>
          <a:prstGeom prst="rect">
            <a:avLst/>
          </a:prstGeom>
          <a:solidFill>
            <a:schemeClr val="bg2">
              <a:lumMod val="20000"/>
              <a:lumOff val="80000"/>
            </a:schemeClr>
          </a:solidFill>
          <a:ln w="12700">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p:cNvSpPr txBox="1"/>
          <p:nvPr/>
        </p:nvSpPr>
        <p:spPr>
          <a:xfrm>
            <a:off x="6416298" y="3505200"/>
            <a:ext cx="2200276" cy="2939266"/>
          </a:xfrm>
          <a:prstGeom prst="rect">
            <a:avLst/>
          </a:prstGeom>
          <a:noFill/>
        </p:spPr>
        <p:txBody>
          <a:bodyPr wrap="square" rtlCol="0">
            <a:spAutoFit/>
          </a:bodyPr>
          <a:lstStyle/>
          <a:p>
            <a:pPr algn="ctr"/>
            <a:r>
              <a:rPr lang="en-US" sz="1600" b="1" dirty="0" smtClean="0">
                <a:latin typeface="Avenir 45 Book" pitchFamily="34" charset="0"/>
              </a:rPr>
              <a:t>Due Process?</a:t>
            </a:r>
          </a:p>
          <a:p>
            <a:pPr>
              <a:spcAft>
                <a:spcPts val="600"/>
              </a:spcAft>
            </a:pPr>
            <a:endParaRPr lang="en-US" sz="200" dirty="0" smtClean="0">
              <a:latin typeface="Avenir 45 Book" pitchFamily="34" charset="0"/>
            </a:endParaRPr>
          </a:p>
          <a:p>
            <a:pPr>
              <a:spcAft>
                <a:spcPts val="600"/>
              </a:spcAft>
            </a:pPr>
            <a:r>
              <a:rPr lang="en-US" sz="1400" dirty="0" smtClean="0">
                <a:latin typeface="Avenir 45 Book" pitchFamily="34" charset="0"/>
              </a:rPr>
              <a:t>Agreed-upon principles (12) followed, e.g. </a:t>
            </a:r>
            <a:endParaRPr lang="en-US" sz="1200" dirty="0" smtClean="0">
              <a:latin typeface="Avenir 45 Book" pitchFamily="34" charset="0"/>
            </a:endParaRPr>
          </a:p>
          <a:p>
            <a:pPr>
              <a:spcAft>
                <a:spcPts val="0"/>
              </a:spcAft>
              <a:buFont typeface="Arial" pitchFamily="34" charset="0"/>
              <a:buChar char="•"/>
            </a:pPr>
            <a:r>
              <a:rPr lang="en-US" sz="1200" dirty="0" smtClean="0">
                <a:latin typeface="Avenir 45 Book" pitchFamily="34" charset="0"/>
              </a:rPr>
              <a:t>  representation achieved</a:t>
            </a:r>
          </a:p>
          <a:p>
            <a:pPr>
              <a:spcAft>
                <a:spcPts val="600"/>
              </a:spcAft>
              <a:buFont typeface="Arial" pitchFamily="34" charset="0"/>
              <a:buChar char="•"/>
            </a:pPr>
            <a:r>
              <a:rPr lang="en-US" sz="1200" dirty="0" smtClean="0">
                <a:latin typeface="Avenir 45 Book" pitchFamily="34" charset="0"/>
              </a:rPr>
              <a:t>  consensus approach used</a:t>
            </a:r>
          </a:p>
          <a:p>
            <a:pPr>
              <a:spcAft>
                <a:spcPts val="600"/>
              </a:spcAft>
            </a:pPr>
            <a:endParaRPr lang="en-US" sz="600" dirty="0" smtClean="0">
              <a:latin typeface="Avenir 45 Book" pitchFamily="34" charset="0"/>
            </a:endParaRPr>
          </a:p>
          <a:p>
            <a:pPr>
              <a:spcAft>
                <a:spcPts val="600"/>
              </a:spcAft>
            </a:pPr>
            <a:r>
              <a:rPr lang="en-US" sz="1400" dirty="0" smtClean="0">
                <a:latin typeface="Avenir 45 Book" pitchFamily="34" charset="0"/>
              </a:rPr>
              <a:t>Validation (content and scope integrity) achieved, e.g.</a:t>
            </a:r>
            <a:endParaRPr lang="en-US" sz="1200" dirty="0" smtClean="0">
              <a:latin typeface="Avenir 45 Book" pitchFamily="34" charset="0"/>
            </a:endParaRPr>
          </a:p>
          <a:p>
            <a:pPr>
              <a:spcAft>
                <a:spcPts val="0"/>
              </a:spcAft>
              <a:buFont typeface="Arial" pitchFamily="34" charset="0"/>
              <a:buChar char="•"/>
            </a:pPr>
            <a:r>
              <a:rPr lang="en-US" sz="1200" dirty="0" smtClean="0">
                <a:latin typeface="Avenir 45 Book" pitchFamily="34" charset="0"/>
              </a:rPr>
              <a:t>   verification that qualified </a:t>
            </a:r>
          </a:p>
          <a:p>
            <a:pPr>
              <a:spcAft>
                <a:spcPts val="0"/>
              </a:spcAft>
            </a:pPr>
            <a:r>
              <a:rPr lang="en-US" sz="1200" dirty="0" smtClean="0">
                <a:latin typeface="Avenir 45 Book" pitchFamily="34" charset="0"/>
              </a:rPr>
              <a:t>    data sources used</a:t>
            </a:r>
          </a:p>
          <a:p>
            <a:pPr>
              <a:spcAft>
                <a:spcPts val="600"/>
              </a:spcAft>
              <a:buFont typeface="Arial" pitchFamily="34" charset="0"/>
              <a:buChar char="•"/>
            </a:pPr>
            <a:r>
              <a:rPr lang="en-US" sz="1200" dirty="0" smtClean="0">
                <a:latin typeface="Avenir 45 Book" pitchFamily="34" charset="0"/>
              </a:rPr>
              <a:t>   basic conventions met </a:t>
            </a:r>
            <a:endParaRPr lang="en-US" sz="1400" dirty="0" smtClean="0">
              <a:latin typeface="Avenir 45 Book" pitchFamily="34" charset="0"/>
            </a:endParaRPr>
          </a:p>
        </p:txBody>
      </p:sp>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par>
                          <p:cTn id="24" fill="hold">
                            <p:stCondLst>
                              <p:cond delay="600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1000"/>
                                        <p:tgtEl>
                                          <p:spTgt spid="46"/>
                                        </p:tgtEl>
                                      </p:cBhvr>
                                    </p:animEffect>
                                    <p:anim calcmode="lin" valueType="num">
                                      <p:cBhvr>
                                        <p:cTn id="33" dur="1000" fill="hold"/>
                                        <p:tgtEl>
                                          <p:spTgt spid="46"/>
                                        </p:tgtEl>
                                        <p:attrNameLst>
                                          <p:attrName>ppt_x</p:attrName>
                                        </p:attrNameLst>
                                      </p:cBhvr>
                                      <p:tavLst>
                                        <p:tav tm="0">
                                          <p:val>
                                            <p:strVal val="#ppt_x"/>
                                          </p:val>
                                        </p:tav>
                                        <p:tav tm="100000">
                                          <p:val>
                                            <p:strVal val="#ppt_x"/>
                                          </p:val>
                                        </p:tav>
                                      </p:tavLst>
                                    </p:anim>
                                    <p:anim calcmode="lin" valueType="num">
                                      <p:cBhvr>
                                        <p:cTn id="34" dur="1000" fill="hold"/>
                                        <p:tgtEl>
                                          <p:spTgt spid="4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p:bldP spid="45" grpId="0" animBg="1"/>
      <p:bldP spid="46" grpId="0" animBg="1"/>
      <p:bldP spid="47"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058" name="Picture 2" descr="http://www.blogcdn.com/jobs.aol.com/articles/media/2009/05/childcare.jpg"/>
          <p:cNvPicPr>
            <a:picLocks noChangeAspect="1" noChangeArrowheads="1"/>
          </p:cNvPicPr>
          <p:nvPr/>
        </p:nvPicPr>
        <p:blipFill>
          <a:blip r:embed="rId3" cstate="print"/>
          <a:srcRect r="11910"/>
          <a:stretch>
            <a:fillRect/>
          </a:stretch>
        </p:blipFill>
        <p:spPr bwMode="auto">
          <a:xfrm>
            <a:off x="4613076" y="0"/>
            <a:ext cx="4530924" cy="6858000"/>
          </a:xfrm>
          <a:prstGeom prst="rect">
            <a:avLst/>
          </a:prstGeom>
          <a:noFill/>
        </p:spPr>
      </p:pic>
      <p:sp>
        <p:nvSpPr>
          <p:cNvPr id="37" name="Rectangle 3"/>
          <p:cNvSpPr>
            <a:spLocks noChangeArrowheads="1"/>
          </p:cNvSpPr>
          <p:nvPr/>
        </p:nvSpPr>
        <p:spPr bwMode="auto">
          <a:xfrm>
            <a:off x="457200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a:p>
        </p:txBody>
      </p:sp>
      <p:sp>
        <p:nvSpPr>
          <p:cNvPr id="11" name="Flowchart: Off-page Connector 10"/>
          <p:cNvSpPr/>
          <p:nvPr/>
        </p:nvSpPr>
        <p:spPr>
          <a:xfrm>
            <a:off x="457200" y="218768"/>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457200" y="209747"/>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p:cNvSpPr txBox="1"/>
          <p:nvPr/>
        </p:nvSpPr>
        <p:spPr>
          <a:xfrm>
            <a:off x="503904" y="199535"/>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5" name="TextBox 14"/>
          <p:cNvSpPr txBox="1"/>
          <p:nvPr/>
        </p:nvSpPr>
        <p:spPr>
          <a:xfrm>
            <a:off x="404365" y="453930"/>
            <a:ext cx="914400" cy="584775"/>
          </a:xfrm>
          <a:prstGeom prst="rect">
            <a:avLst/>
          </a:prstGeom>
          <a:noFill/>
        </p:spPr>
        <p:txBody>
          <a:bodyPr wrap="square" rtlCol="0">
            <a:spAutoFit/>
          </a:bodyPr>
          <a:lstStyle/>
          <a:p>
            <a:pPr algn="ctr"/>
            <a:r>
              <a:rPr lang="en-CA" sz="3200" b="1" dirty="0" smtClean="0">
                <a:solidFill>
                  <a:schemeClr val="bg1">
                    <a:lumMod val="65000"/>
                  </a:schemeClr>
                </a:solidFill>
              </a:rPr>
              <a:t>1</a:t>
            </a:r>
            <a:endParaRPr lang="en-CA" sz="3200" b="1" dirty="0">
              <a:solidFill>
                <a:schemeClr val="bg1">
                  <a:lumMod val="65000"/>
                </a:schemeClr>
              </a:solidFill>
            </a:endParaRPr>
          </a:p>
        </p:txBody>
      </p:sp>
      <p:sp>
        <p:nvSpPr>
          <p:cNvPr id="12" name="Flowchart: Off-page Connector 11"/>
          <p:cNvSpPr/>
          <p:nvPr/>
        </p:nvSpPr>
        <p:spPr>
          <a:xfrm>
            <a:off x="1296018" y="216583"/>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342722" y="20299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10" name="Rectangle 9"/>
          <p:cNvSpPr/>
          <p:nvPr/>
        </p:nvSpPr>
        <p:spPr>
          <a:xfrm>
            <a:off x="1303421" y="20973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p:cNvSpPr txBox="1"/>
          <p:nvPr/>
        </p:nvSpPr>
        <p:spPr>
          <a:xfrm>
            <a:off x="1393548" y="457200"/>
            <a:ext cx="635206" cy="584775"/>
          </a:xfrm>
          <a:prstGeom prst="rect">
            <a:avLst/>
          </a:prstGeom>
          <a:noFill/>
        </p:spPr>
        <p:txBody>
          <a:bodyPr wrap="square" rtlCol="0">
            <a:spAutoFit/>
          </a:bodyPr>
          <a:lstStyle/>
          <a:p>
            <a:pPr algn="ctr"/>
            <a:r>
              <a:rPr lang="en-CA" sz="3200" b="1" dirty="0" smtClean="0">
                <a:solidFill>
                  <a:schemeClr val="bg1">
                    <a:lumMod val="65000"/>
                  </a:schemeClr>
                </a:solidFill>
              </a:rPr>
              <a:t>2</a:t>
            </a:r>
            <a:endParaRPr lang="en-CA" sz="3200" b="1" dirty="0">
              <a:solidFill>
                <a:schemeClr val="bg1">
                  <a:lumMod val="65000"/>
                </a:schemeClr>
              </a:solidFill>
            </a:endParaRPr>
          </a:p>
        </p:txBody>
      </p:sp>
      <p:sp>
        <p:nvSpPr>
          <p:cNvPr id="20" name="Flowchart: Off-page Connector 19"/>
          <p:cNvSpPr/>
          <p:nvPr/>
        </p:nvSpPr>
        <p:spPr>
          <a:xfrm>
            <a:off x="2151890" y="218226"/>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p:nvSpPr>
        <p:spPr>
          <a:xfrm>
            <a:off x="2190128" y="199391"/>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2" name="TextBox 21"/>
          <p:cNvSpPr txBox="1"/>
          <p:nvPr/>
        </p:nvSpPr>
        <p:spPr>
          <a:xfrm>
            <a:off x="2286000" y="456419"/>
            <a:ext cx="566322" cy="584775"/>
          </a:xfrm>
          <a:prstGeom prst="rect">
            <a:avLst/>
          </a:prstGeom>
          <a:noFill/>
        </p:spPr>
        <p:txBody>
          <a:bodyPr wrap="square" rtlCol="0">
            <a:spAutoFit/>
          </a:bodyPr>
          <a:lstStyle/>
          <a:p>
            <a:pPr algn="ctr"/>
            <a:r>
              <a:rPr lang="en-CA" sz="3200" b="1" dirty="0" smtClean="0">
                <a:solidFill>
                  <a:schemeClr val="bg1">
                    <a:lumMod val="65000"/>
                  </a:schemeClr>
                </a:solidFill>
              </a:rPr>
              <a:t>3</a:t>
            </a:r>
            <a:endParaRPr lang="en-CA" sz="3200" b="1" dirty="0">
              <a:solidFill>
                <a:schemeClr val="bg1">
                  <a:lumMod val="65000"/>
                </a:schemeClr>
              </a:solidFill>
            </a:endParaRPr>
          </a:p>
        </p:txBody>
      </p:sp>
      <p:sp>
        <p:nvSpPr>
          <p:cNvPr id="19" name="Rectangle 18"/>
          <p:cNvSpPr/>
          <p:nvPr/>
        </p:nvSpPr>
        <p:spPr>
          <a:xfrm>
            <a:off x="2148232" y="208324"/>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lowchart: Off-page Connector 22"/>
          <p:cNvSpPr/>
          <p:nvPr/>
        </p:nvSpPr>
        <p:spPr>
          <a:xfrm>
            <a:off x="2997204" y="218832"/>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3035442"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5" name="TextBox 24"/>
          <p:cNvSpPr txBox="1"/>
          <p:nvPr/>
        </p:nvSpPr>
        <p:spPr>
          <a:xfrm>
            <a:off x="3124200" y="457200"/>
            <a:ext cx="566322" cy="584775"/>
          </a:xfrm>
          <a:prstGeom prst="rect">
            <a:avLst/>
          </a:prstGeom>
          <a:noFill/>
        </p:spPr>
        <p:txBody>
          <a:bodyPr wrap="square" rtlCol="0">
            <a:spAutoFit/>
          </a:bodyPr>
          <a:lstStyle/>
          <a:p>
            <a:pPr algn="ctr"/>
            <a:r>
              <a:rPr lang="en-CA" sz="3200" b="1" dirty="0" smtClean="0">
                <a:solidFill>
                  <a:schemeClr val="bg1">
                    <a:lumMod val="65000"/>
                  </a:schemeClr>
                </a:solidFill>
              </a:rPr>
              <a:t>4</a:t>
            </a:r>
            <a:endParaRPr lang="en-CA" sz="3200" b="1" dirty="0">
              <a:solidFill>
                <a:schemeClr val="bg1">
                  <a:lumMod val="65000"/>
                </a:schemeClr>
              </a:solidFill>
            </a:endParaRPr>
          </a:p>
        </p:txBody>
      </p:sp>
      <p:sp>
        <p:nvSpPr>
          <p:cNvPr id="26" name="Rectangle 25"/>
          <p:cNvSpPr/>
          <p:nvPr/>
        </p:nvSpPr>
        <p:spPr>
          <a:xfrm>
            <a:off x="2994376" y="208846"/>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Flowchart: Off-page Connector 26"/>
          <p:cNvSpPr/>
          <p:nvPr/>
        </p:nvSpPr>
        <p:spPr>
          <a:xfrm>
            <a:off x="3838226" y="219607"/>
            <a:ext cx="838200" cy="257286"/>
          </a:xfrm>
          <a:prstGeom prst="flowChartOffpageConnector">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29" name="TextBox 28"/>
          <p:cNvSpPr txBox="1"/>
          <p:nvPr/>
        </p:nvSpPr>
        <p:spPr>
          <a:xfrm>
            <a:off x="3972336" y="457402"/>
            <a:ext cx="566322" cy="584775"/>
          </a:xfrm>
          <a:prstGeom prst="rect">
            <a:avLst/>
          </a:prstGeom>
          <a:noFill/>
        </p:spPr>
        <p:txBody>
          <a:bodyPr wrap="square" rtlCol="0">
            <a:spAutoFit/>
          </a:bodyPr>
          <a:lstStyle/>
          <a:p>
            <a:pPr algn="ctr"/>
            <a:r>
              <a:rPr lang="en-CA" sz="3200" b="1" dirty="0" smtClean="0">
                <a:solidFill>
                  <a:schemeClr val="bg1">
                    <a:lumMod val="65000"/>
                  </a:schemeClr>
                </a:solidFill>
              </a:rPr>
              <a:t>5</a:t>
            </a:r>
            <a:endParaRPr lang="en-CA" sz="3200" b="1" dirty="0">
              <a:solidFill>
                <a:schemeClr val="bg1">
                  <a:lumMod val="65000"/>
                </a:schemeClr>
              </a:solidFill>
            </a:endParaRPr>
          </a:p>
        </p:txBody>
      </p:sp>
      <p:sp>
        <p:nvSpPr>
          <p:cNvPr id="30" name="Rectangle 29"/>
          <p:cNvSpPr/>
          <p:nvPr/>
        </p:nvSpPr>
        <p:spPr>
          <a:xfrm>
            <a:off x="3835398" y="209621"/>
            <a:ext cx="838200" cy="838200"/>
          </a:xfrm>
          <a:prstGeom prst="rect">
            <a:avLst/>
          </a:prstGeom>
          <a:noFill/>
          <a:ln w="19050">
            <a:solidFill>
              <a:schemeClr val="bg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Flowchart: Off-page Connector 30"/>
          <p:cNvSpPr/>
          <p:nvPr/>
        </p:nvSpPr>
        <p:spPr>
          <a:xfrm>
            <a:off x="4679248" y="218832"/>
            <a:ext cx="838200" cy="257286"/>
          </a:xfrm>
          <a:prstGeom prst="flowChartOffpageConnector">
            <a:avLst/>
          </a:prstGeom>
          <a:solidFill>
            <a:schemeClr val="accent4">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3" name="TextBox 32"/>
          <p:cNvSpPr txBox="1"/>
          <p:nvPr/>
        </p:nvSpPr>
        <p:spPr>
          <a:xfrm>
            <a:off x="4813358" y="456627"/>
            <a:ext cx="566322" cy="584775"/>
          </a:xfrm>
          <a:prstGeom prst="rect">
            <a:avLst/>
          </a:prstGeom>
          <a:noFill/>
        </p:spPr>
        <p:txBody>
          <a:bodyPr wrap="square" rtlCol="0">
            <a:spAutoFit/>
          </a:bodyPr>
          <a:lstStyle/>
          <a:p>
            <a:pPr algn="ctr"/>
            <a:r>
              <a:rPr lang="en-CA" sz="3200" b="1" dirty="0" smtClean="0">
                <a:solidFill>
                  <a:srgbClr val="2D6269"/>
                </a:solidFill>
              </a:rPr>
              <a:t>6</a:t>
            </a:r>
            <a:endParaRPr lang="en-CA" sz="3200" b="1" dirty="0">
              <a:solidFill>
                <a:srgbClr val="2D6269"/>
              </a:solidFill>
            </a:endParaRPr>
          </a:p>
        </p:txBody>
      </p:sp>
      <p:sp>
        <p:nvSpPr>
          <p:cNvPr id="35" name="Frame 34"/>
          <p:cNvSpPr/>
          <p:nvPr/>
        </p:nvSpPr>
        <p:spPr>
          <a:xfrm>
            <a:off x="4594412" y="132758"/>
            <a:ext cx="990600" cy="990600"/>
          </a:xfrm>
          <a:prstGeom prst="frame">
            <a:avLst>
              <a:gd name="adj1" fmla="val 7317"/>
            </a:avLst>
          </a:prstGeom>
          <a:solidFill>
            <a:schemeClr val="bg1"/>
          </a:solidFill>
          <a:ln w="19050">
            <a:solidFill>
              <a:srgbClr val="0070C0"/>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4" name="Rectangle 33"/>
          <p:cNvSpPr/>
          <p:nvPr/>
        </p:nvSpPr>
        <p:spPr>
          <a:xfrm>
            <a:off x="4676420" y="208846"/>
            <a:ext cx="838200" cy="838200"/>
          </a:xfrm>
          <a:prstGeom prst="rect">
            <a:avLst/>
          </a:prstGeom>
          <a:no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364958" y="1276290"/>
            <a:ext cx="6248400" cy="523220"/>
          </a:xfrm>
          <a:prstGeom prst="rect">
            <a:avLst/>
          </a:prstGeom>
          <a:noFill/>
        </p:spPr>
        <p:txBody>
          <a:bodyPr wrap="square" rtlCol="0">
            <a:spAutoFit/>
          </a:bodyPr>
          <a:lstStyle/>
          <a:p>
            <a:r>
              <a:rPr lang="en-US" sz="2800" dirty="0" smtClean="0">
                <a:solidFill>
                  <a:srgbClr val="7030A0"/>
                </a:solidFill>
                <a:latin typeface="Franklin Gothic Medium Cond" pitchFamily="34" charset="0"/>
              </a:rPr>
              <a:t>EDIT, TRANSLATE, PUBLISH</a:t>
            </a:r>
            <a:endParaRPr lang="en-US" sz="2800" dirty="0">
              <a:solidFill>
                <a:srgbClr val="7030A0"/>
              </a:solidFill>
              <a:latin typeface="Franklin Gothic Medium Cond" pitchFamily="34" charset="0"/>
            </a:endParaRPr>
          </a:p>
        </p:txBody>
      </p:sp>
      <p:sp>
        <p:nvSpPr>
          <p:cNvPr id="36" name="TextBox 35"/>
          <p:cNvSpPr txBox="1"/>
          <p:nvPr/>
        </p:nvSpPr>
        <p:spPr>
          <a:xfrm>
            <a:off x="381000" y="2161128"/>
            <a:ext cx="5943600" cy="923330"/>
          </a:xfrm>
          <a:prstGeom prst="rect">
            <a:avLst/>
          </a:prstGeom>
          <a:noFill/>
        </p:spPr>
        <p:txBody>
          <a:bodyPr wrap="square" rtlCol="0">
            <a:spAutoFit/>
          </a:bodyPr>
          <a:lstStyle/>
          <a:p>
            <a:r>
              <a:rPr lang="en-US" sz="1200" b="1" dirty="0" smtClean="0">
                <a:solidFill>
                  <a:srgbClr val="0070C0"/>
                </a:solidFill>
                <a:latin typeface="Avenir 45 Book" pitchFamily="34" charset="0"/>
              </a:rPr>
              <a:t>WHAT</a:t>
            </a:r>
          </a:p>
          <a:p>
            <a:endParaRPr lang="en-US" sz="1000" b="1" dirty="0" smtClean="0">
              <a:latin typeface="Avenir 45 Book" pitchFamily="34" charset="0"/>
            </a:endParaRPr>
          </a:p>
          <a:p>
            <a:r>
              <a:rPr lang="en-US" sz="1600" b="1" dirty="0" smtClean="0">
                <a:latin typeface="Avenir 45 Book" pitchFamily="34" charset="0"/>
              </a:rPr>
              <a:t>Substantive edit, adaptation to second official language, and design work to achieved publish-ready document</a:t>
            </a:r>
            <a:endParaRPr lang="en-US" sz="1600" dirty="0" smtClean="0">
              <a:latin typeface="Avenir 45 Book" pitchFamily="34" charset="0"/>
            </a:endParaRPr>
          </a:p>
        </p:txBody>
      </p:sp>
      <p:sp>
        <p:nvSpPr>
          <p:cNvPr id="39" name="TextBox 38"/>
          <p:cNvSpPr txBox="1"/>
          <p:nvPr/>
        </p:nvSpPr>
        <p:spPr>
          <a:xfrm>
            <a:off x="409574" y="3245549"/>
            <a:ext cx="5610225" cy="677108"/>
          </a:xfrm>
          <a:prstGeom prst="rect">
            <a:avLst/>
          </a:prstGeom>
          <a:noFill/>
        </p:spPr>
        <p:txBody>
          <a:bodyPr wrap="square" rtlCol="0">
            <a:spAutoFit/>
          </a:bodyPr>
          <a:lstStyle/>
          <a:p>
            <a:r>
              <a:rPr lang="en-US" sz="1200" b="1" dirty="0" smtClean="0">
                <a:solidFill>
                  <a:srgbClr val="0070C0"/>
                </a:solidFill>
                <a:latin typeface="Avenir 45 Book" pitchFamily="34" charset="0"/>
              </a:rPr>
              <a:t>WHY</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Prepare for launch/broadcast</a:t>
            </a:r>
          </a:p>
        </p:txBody>
      </p:sp>
      <p:sp>
        <p:nvSpPr>
          <p:cNvPr id="40" name="TextBox 39"/>
          <p:cNvSpPr txBox="1"/>
          <p:nvPr/>
        </p:nvSpPr>
        <p:spPr>
          <a:xfrm>
            <a:off x="409575" y="4133398"/>
            <a:ext cx="5991225" cy="1815882"/>
          </a:xfrm>
          <a:prstGeom prst="rect">
            <a:avLst/>
          </a:prstGeom>
          <a:noFill/>
        </p:spPr>
        <p:txBody>
          <a:bodyPr wrap="square" rtlCol="0">
            <a:spAutoFit/>
          </a:bodyPr>
          <a:lstStyle/>
          <a:p>
            <a:r>
              <a:rPr lang="en-US" sz="1200" b="1" dirty="0" smtClean="0">
                <a:solidFill>
                  <a:srgbClr val="0070C0"/>
                </a:solidFill>
                <a:latin typeface="Avenir 45 Book" pitchFamily="34" charset="0"/>
              </a:rPr>
              <a:t>AND…</a:t>
            </a:r>
            <a:endParaRPr lang="en-US" sz="1200" dirty="0" smtClean="0">
              <a:solidFill>
                <a:srgbClr val="0070C0"/>
              </a:solidFill>
              <a:latin typeface="Avenir 45 Book" pitchFamily="34" charset="0"/>
            </a:endParaRPr>
          </a:p>
          <a:p>
            <a:endParaRPr lang="en-US" sz="1000" dirty="0" smtClean="0">
              <a:latin typeface="Avenir 45 Book" pitchFamily="34" charset="0"/>
            </a:endParaRPr>
          </a:p>
          <a:p>
            <a:pPr>
              <a:buFont typeface="Arial" pitchFamily="34" charset="0"/>
              <a:buChar char="•"/>
            </a:pPr>
            <a:r>
              <a:rPr lang="en-US" sz="1600" dirty="0" smtClean="0">
                <a:latin typeface="Avenir 45 Book" pitchFamily="34" charset="0"/>
              </a:rPr>
              <a:t>  Identification of opportunities: </a:t>
            </a:r>
            <a:endParaRPr lang="en-US" sz="1400" dirty="0" smtClean="0">
              <a:latin typeface="Avenir 45 Book" pitchFamily="34" charset="0"/>
            </a:endParaRPr>
          </a:p>
          <a:p>
            <a:pPr marL="180000">
              <a:buFont typeface="Wingdings" pitchFamily="2" charset="2"/>
              <a:buChar char="ü"/>
            </a:pPr>
            <a:r>
              <a:rPr lang="en-US" sz="1400" dirty="0" smtClean="0">
                <a:latin typeface="Avenir 45 Book" pitchFamily="34" charset="0"/>
              </a:rPr>
              <a:t> programs, products, services</a:t>
            </a:r>
          </a:p>
          <a:p>
            <a:pPr marL="180000">
              <a:buFont typeface="Wingdings" pitchFamily="2" charset="2"/>
              <a:buChar char="ü"/>
            </a:pPr>
            <a:r>
              <a:rPr lang="en-US" sz="1400" dirty="0" smtClean="0">
                <a:latin typeface="Avenir 45 Book" pitchFamily="34" charset="0"/>
              </a:rPr>
              <a:t> markets, key accounts…</a:t>
            </a:r>
          </a:p>
          <a:p>
            <a:pPr marL="180000"/>
            <a:endParaRPr lang="en-US" sz="1400" dirty="0" smtClean="0">
              <a:latin typeface="Avenir 45 Book" pitchFamily="34" charset="0"/>
            </a:endParaRPr>
          </a:p>
          <a:p>
            <a:pPr>
              <a:buFont typeface="Arial" pitchFamily="34" charset="0"/>
              <a:buChar char="•"/>
            </a:pPr>
            <a:r>
              <a:rPr lang="en-US" sz="1600" dirty="0" smtClean="0">
                <a:latin typeface="Avenir 45 Book" pitchFamily="34" charset="0"/>
              </a:rPr>
              <a:t>  Promotion and marketing considerations</a:t>
            </a:r>
          </a:p>
          <a:p>
            <a:pPr>
              <a:buFont typeface="Arial" pitchFamily="34" charset="0"/>
              <a:buChar char="•"/>
            </a:pPr>
            <a:r>
              <a:rPr lang="en-US" sz="1600" dirty="0" smtClean="0">
                <a:latin typeface="Avenir 45 Book" pitchFamily="34" charset="0"/>
              </a:rPr>
              <a:t>  </a:t>
            </a:r>
            <a:r>
              <a:rPr lang="en-US" sz="1600" dirty="0" err="1" smtClean="0">
                <a:latin typeface="Avenir 45 Book" pitchFamily="34" charset="0"/>
              </a:rPr>
              <a:t>Fulfilment</a:t>
            </a:r>
            <a:r>
              <a:rPr lang="en-US" sz="1600" dirty="0" smtClean="0">
                <a:latin typeface="Avenir 45 Book" pitchFamily="34" charset="0"/>
              </a:rPr>
              <a:t> requirements: storefront et al</a:t>
            </a:r>
          </a:p>
        </p:txBody>
      </p:sp>
      <p:sp>
        <p:nvSpPr>
          <p:cNvPr id="41" name="Rectangle 40"/>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Rectangle 43"/>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slide(fromLeft)">
                                      <p:cBhvr>
                                        <p:cTn id="7" dur="1000"/>
                                        <p:tgtEl>
                                          <p:spTgt spid="3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Left)">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36" grpId="0"/>
      <p:bldP spid="39" grpId="0"/>
      <p:bldP spid="40"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260648"/>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Child Care Development &amp; Care</a:t>
            </a:r>
            <a:endParaRPr lang="en-CA" dirty="0"/>
          </a:p>
        </p:txBody>
      </p:sp>
      <p:sp>
        <p:nvSpPr>
          <p:cNvPr id="9" name="Rounded Rectangle 8"/>
          <p:cNvSpPr/>
          <p:nvPr/>
        </p:nvSpPr>
        <p:spPr>
          <a:xfrm>
            <a:off x="34918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Collaborate with Others</a:t>
            </a:r>
            <a:endParaRPr lang="en-CA" dirty="0"/>
          </a:p>
        </p:txBody>
      </p:sp>
      <p:sp>
        <p:nvSpPr>
          <p:cNvPr id="11" name="Rounded Rectangle 10"/>
          <p:cNvSpPr/>
          <p:nvPr/>
        </p:nvSpPr>
        <p:spPr>
          <a:xfrm>
            <a:off x="52920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Human Resources</a:t>
            </a:r>
            <a:endParaRPr lang="en-CA" dirty="0"/>
          </a:p>
        </p:txBody>
      </p:sp>
      <p:sp>
        <p:nvSpPr>
          <p:cNvPr id="12" name="Rounded Rectangle 11"/>
          <p:cNvSpPr/>
          <p:nvPr/>
        </p:nvSpPr>
        <p:spPr>
          <a:xfrm>
            <a:off x="70922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Financial Management</a:t>
            </a:r>
            <a:endParaRPr lang="en-CA" dirty="0"/>
          </a:p>
        </p:txBody>
      </p:sp>
      <p:sp>
        <p:nvSpPr>
          <p:cNvPr id="13" name="Rounded Rectangle 12"/>
          <p:cNvSpPr/>
          <p:nvPr/>
        </p:nvSpPr>
        <p:spPr>
          <a:xfrm>
            <a:off x="16916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Operations</a:t>
            </a:r>
            <a:endParaRPr lang="en-CA" dirty="0"/>
          </a:p>
        </p:txBody>
      </p:sp>
      <p:sp>
        <p:nvSpPr>
          <p:cNvPr id="14" name="Rounded Rectangle 13"/>
          <p:cNvSpPr/>
          <p:nvPr/>
        </p:nvSpPr>
        <p:spPr>
          <a:xfrm>
            <a:off x="34918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Health and Safety</a:t>
            </a:r>
            <a:endParaRPr lang="en-CA" dirty="0"/>
          </a:p>
        </p:txBody>
      </p:sp>
      <p:sp>
        <p:nvSpPr>
          <p:cNvPr id="15" name="Rounded Rectangle 14"/>
          <p:cNvSpPr/>
          <p:nvPr/>
        </p:nvSpPr>
        <p:spPr>
          <a:xfrm>
            <a:off x="52920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Leadership</a:t>
            </a:r>
            <a:endParaRPr lang="en-CA" dirty="0"/>
          </a:p>
        </p:txBody>
      </p:sp>
      <p:sp>
        <p:nvSpPr>
          <p:cNvPr id="16" name="Rounded Rectangle 15"/>
          <p:cNvSpPr/>
          <p:nvPr/>
        </p:nvSpPr>
        <p:spPr>
          <a:xfrm>
            <a:off x="70922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Communi</a:t>
            </a:r>
            <a:r>
              <a:rPr lang="en-CA" dirty="0" smtClean="0"/>
              <a:t>- </a:t>
            </a:r>
            <a:r>
              <a:rPr lang="en-CA" dirty="0" err="1" smtClean="0"/>
              <a:t>cations</a:t>
            </a:r>
            <a:endParaRPr lang="en-CA" dirty="0"/>
          </a:p>
        </p:txBody>
      </p:sp>
      <p:sp>
        <p:nvSpPr>
          <p:cNvPr id="17" name="TextBox 16"/>
          <p:cNvSpPr txBox="1"/>
          <p:nvPr/>
        </p:nvSpPr>
        <p:spPr>
          <a:xfrm>
            <a:off x="1691680" y="2233439"/>
            <a:ext cx="1800200" cy="1107996"/>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Develop and implement children’s programs</a:t>
            </a:r>
          </a:p>
          <a:p>
            <a:pPr>
              <a:spcAft>
                <a:spcPts val="1200"/>
              </a:spcAft>
            </a:pPr>
            <a:r>
              <a:rPr lang="en-CA" sz="1400" dirty="0" smtClean="0">
                <a:latin typeface="Franklin Gothic Medium Cond" pitchFamily="34" charset="0"/>
              </a:rPr>
              <a:t>Protect and respect the rights of children</a:t>
            </a:r>
            <a:endParaRPr lang="en-CA" sz="1400" dirty="0">
              <a:latin typeface="Franklin Gothic Medium Cond" pitchFamily="34" charset="0"/>
            </a:endParaRPr>
          </a:p>
        </p:txBody>
      </p:sp>
      <p:sp>
        <p:nvSpPr>
          <p:cNvPr id="18" name="TextBox 17"/>
          <p:cNvSpPr txBox="1"/>
          <p:nvPr/>
        </p:nvSpPr>
        <p:spPr>
          <a:xfrm>
            <a:off x="3448447" y="2229247"/>
            <a:ext cx="1800200" cy="677108"/>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Collaborate with others</a:t>
            </a:r>
          </a:p>
          <a:p>
            <a:pPr>
              <a:spcAft>
                <a:spcPts val="1200"/>
              </a:spcAft>
            </a:pPr>
            <a:endParaRPr lang="en-CA" sz="1400" dirty="0">
              <a:latin typeface="Franklin Gothic Medium Cond" pitchFamily="34" charset="0"/>
            </a:endParaRPr>
          </a:p>
        </p:txBody>
      </p:sp>
      <p:sp>
        <p:nvSpPr>
          <p:cNvPr id="19" name="TextBox 18"/>
          <p:cNvSpPr txBox="1"/>
          <p:nvPr/>
        </p:nvSpPr>
        <p:spPr>
          <a:xfrm>
            <a:off x="5253980" y="2228106"/>
            <a:ext cx="1800200" cy="104644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Hire staff</a:t>
            </a:r>
          </a:p>
          <a:p>
            <a:pPr>
              <a:spcAft>
                <a:spcPts val="1200"/>
              </a:spcAft>
            </a:pPr>
            <a:r>
              <a:rPr lang="en-CA" sz="1400" dirty="0" smtClean="0">
                <a:latin typeface="Franklin Gothic Medium Cond" pitchFamily="34" charset="0"/>
              </a:rPr>
              <a:t>Manage staff</a:t>
            </a:r>
          </a:p>
          <a:p>
            <a:pPr>
              <a:spcAft>
                <a:spcPts val="1200"/>
              </a:spcAft>
            </a:pPr>
            <a:endParaRPr lang="en-CA" sz="1400" dirty="0">
              <a:latin typeface="Franklin Gothic Medium Cond" pitchFamily="34" charset="0"/>
            </a:endParaRPr>
          </a:p>
        </p:txBody>
      </p:sp>
      <p:sp>
        <p:nvSpPr>
          <p:cNvPr id="20" name="TextBox 19"/>
          <p:cNvSpPr txBox="1"/>
          <p:nvPr/>
        </p:nvSpPr>
        <p:spPr>
          <a:xfrm>
            <a:off x="7010747" y="2223914"/>
            <a:ext cx="1800200" cy="892552"/>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Prepare budget</a:t>
            </a:r>
          </a:p>
          <a:p>
            <a:pPr>
              <a:spcAft>
                <a:spcPts val="1200"/>
              </a:spcAft>
            </a:pPr>
            <a:r>
              <a:rPr lang="en-CA" sz="1400" dirty="0" smtClean="0">
                <a:latin typeface="Franklin Gothic Medium Cond" pitchFamily="34" charset="0"/>
              </a:rPr>
              <a:t>Manage revenues and expenditures</a:t>
            </a:r>
            <a:endParaRPr lang="en-CA" sz="1400" dirty="0">
              <a:latin typeface="Franklin Gothic Medium Cond" pitchFamily="34" charset="0"/>
            </a:endParaRPr>
          </a:p>
        </p:txBody>
      </p:sp>
      <p:sp>
        <p:nvSpPr>
          <p:cNvPr id="21" name="TextBox 20"/>
          <p:cNvSpPr txBox="1"/>
          <p:nvPr/>
        </p:nvSpPr>
        <p:spPr>
          <a:xfrm>
            <a:off x="1691680" y="4625260"/>
            <a:ext cx="1800200" cy="2062103"/>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Manage legal requirements</a:t>
            </a:r>
          </a:p>
          <a:p>
            <a:pPr>
              <a:spcAft>
                <a:spcPts val="1200"/>
              </a:spcAft>
            </a:pPr>
            <a:r>
              <a:rPr lang="en-CA" sz="1400" dirty="0" smtClean="0">
                <a:latin typeface="Franklin Gothic Medium Cond" pitchFamily="34" charset="0"/>
              </a:rPr>
              <a:t>Participate in planning activities</a:t>
            </a:r>
          </a:p>
          <a:p>
            <a:pPr>
              <a:spcAft>
                <a:spcPts val="1200"/>
              </a:spcAft>
            </a:pPr>
            <a:r>
              <a:rPr lang="en-CA" sz="1400" dirty="0" smtClean="0">
                <a:latin typeface="Franklin Gothic Medium Cond" pitchFamily="34" charset="0"/>
              </a:rPr>
              <a:t>Manage administration</a:t>
            </a:r>
          </a:p>
          <a:p>
            <a:pPr>
              <a:spcAft>
                <a:spcPts val="1200"/>
              </a:spcAft>
            </a:pPr>
            <a:r>
              <a:rPr lang="en-CA" sz="1400" dirty="0" smtClean="0">
                <a:latin typeface="Franklin Gothic Medium Cond" pitchFamily="34" charset="0"/>
              </a:rPr>
              <a:t>Manage equipment and facilities</a:t>
            </a:r>
            <a:endParaRPr lang="en-CA" sz="1400" dirty="0">
              <a:latin typeface="Franklin Gothic Medium Cond" pitchFamily="34" charset="0"/>
            </a:endParaRPr>
          </a:p>
        </p:txBody>
      </p:sp>
      <p:sp>
        <p:nvSpPr>
          <p:cNvPr id="22" name="TextBox 21"/>
          <p:cNvSpPr txBox="1"/>
          <p:nvPr/>
        </p:nvSpPr>
        <p:spPr>
          <a:xfrm>
            <a:off x="3448447" y="4621068"/>
            <a:ext cx="1800200" cy="1692771"/>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Create a safe and healthy environment</a:t>
            </a:r>
          </a:p>
          <a:p>
            <a:pPr>
              <a:spcAft>
                <a:spcPts val="1200"/>
              </a:spcAft>
            </a:pPr>
            <a:r>
              <a:rPr lang="en-CA" sz="1400" dirty="0" smtClean="0">
                <a:latin typeface="Franklin Gothic Medium Cond" pitchFamily="34" charset="0"/>
              </a:rPr>
              <a:t>Oversee nutrition program</a:t>
            </a:r>
          </a:p>
          <a:p>
            <a:pPr>
              <a:spcAft>
                <a:spcPts val="1200"/>
              </a:spcAft>
            </a:pPr>
            <a:r>
              <a:rPr lang="en-CA" sz="1400" dirty="0" smtClean="0">
                <a:latin typeface="Franklin Gothic Medium Cond" pitchFamily="34" charset="0"/>
              </a:rPr>
              <a:t>Oversee security and emergency response</a:t>
            </a:r>
            <a:endParaRPr lang="en-CA" sz="1400" dirty="0">
              <a:latin typeface="Franklin Gothic Medium Cond" pitchFamily="34" charset="0"/>
            </a:endParaRPr>
          </a:p>
        </p:txBody>
      </p:sp>
      <p:sp>
        <p:nvSpPr>
          <p:cNvPr id="23" name="TextBox 22"/>
          <p:cNvSpPr txBox="1"/>
          <p:nvPr/>
        </p:nvSpPr>
        <p:spPr>
          <a:xfrm>
            <a:off x="5253980" y="4619927"/>
            <a:ext cx="1800200" cy="307777"/>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Provide leadership</a:t>
            </a:r>
            <a:endParaRPr lang="en-CA" sz="1400" dirty="0">
              <a:latin typeface="Franklin Gothic Medium Cond" pitchFamily="34" charset="0"/>
            </a:endParaRPr>
          </a:p>
        </p:txBody>
      </p:sp>
      <p:sp>
        <p:nvSpPr>
          <p:cNvPr id="24" name="TextBox 23"/>
          <p:cNvSpPr txBox="1"/>
          <p:nvPr/>
        </p:nvSpPr>
        <p:spPr>
          <a:xfrm>
            <a:off x="7010747" y="4615735"/>
            <a:ext cx="1800200" cy="52322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Use communications skills</a:t>
            </a:r>
            <a:endParaRPr lang="en-CA" sz="1400" dirty="0">
              <a:latin typeface="Franklin Gothic Medium Cond" pitchFamily="34" charset="0"/>
            </a:endParaRPr>
          </a:p>
        </p:txBody>
      </p:sp>
      <p:sp>
        <p:nvSpPr>
          <p:cNvPr id="25" name="TextBox 24"/>
          <p:cNvSpPr txBox="1"/>
          <p:nvPr/>
        </p:nvSpPr>
        <p:spPr>
          <a:xfrm>
            <a:off x="1656168" y="655776"/>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26" name="Rectangle 2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32-Point Star 27"/>
          <p:cNvSpPr/>
          <p:nvPr/>
        </p:nvSpPr>
        <p:spPr>
          <a:xfrm>
            <a:off x="5940152" y="5229200"/>
            <a:ext cx="2592288" cy="1628800"/>
          </a:xfrm>
          <a:prstGeom prst="star32">
            <a:avLst>
              <a:gd name="adj" fmla="val 40578"/>
            </a:avLst>
          </a:prstGeom>
          <a:solidFill>
            <a:schemeClr val="accent6">
              <a:lumMod val="20000"/>
              <a:lumOff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6156176" y="5517232"/>
            <a:ext cx="2160240" cy="1015663"/>
          </a:xfrm>
          <a:prstGeom prst="rect">
            <a:avLst/>
          </a:prstGeom>
          <a:noFill/>
        </p:spPr>
        <p:txBody>
          <a:bodyPr wrap="square" rtlCol="0">
            <a:spAutoFit/>
          </a:bodyPr>
          <a:lstStyle/>
          <a:p>
            <a:pPr algn="ctr"/>
            <a:r>
              <a:rPr lang="en-CA" sz="2000" dirty="0" smtClean="0">
                <a:solidFill>
                  <a:schemeClr val="accent6">
                    <a:lumMod val="50000"/>
                  </a:schemeClr>
                </a:solidFill>
                <a:latin typeface="Franklin Gothic Medium" pitchFamily="34" charset="0"/>
              </a:rPr>
              <a:t>8 Sections</a:t>
            </a:r>
          </a:p>
          <a:p>
            <a:pPr algn="ctr"/>
            <a:r>
              <a:rPr lang="en-CA" sz="2000" dirty="0" smtClean="0">
                <a:solidFill>
                  <a:schemeClr val="accent6">
                    <a:lumMod val="50000"/>
                  </a:schemeClr>
                </a:solidFill>
                <a:latin typeface="Franklin Gothic Medium" pitchFamily="34" charset="0"/>
              </a:rPr>
              <a:t>16 Tasks</a:t>
            </a:r>
          </a:p>
          <a:p>
            <a:pPr algn="ctr"/>
            <a:r>
              <a:rPr lang="en-CA" sz="2000" dirty="0" smtClean="0">
                <a:solidFill>
                  <a:schemeClr val="accent6">
                    <a:lumMod val="50000"/>
                  </a:schemeClr>
                </a:solidFill>
                <a:latin typeface="Franklin Gothic Medium" pitchFamily="34" charset="0"/>
              </a:rPr>
              <a:t>68 Subtasks</a:t>
            </a:r>
            <a:endParaRPr lang="en-CA" sz="2000" dirty="0">
              <a:solidFill>
                <a:schemeClr val="accent6">
                  <a:lumMod val="50000"/>
                </a:schemeClr>
              </a:solidFill>
              <a:latin typeface="Franklin Gothic Medium" pitchFamily="34"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print"/>
          <a:srcRect l="27995" t="13229" r="28007" b="30476"/>
          <a:stretch>
            <a:fillRect/>
          </a:stretch>
        </p:blipFill>
        <p:spPr bwMode="auto">
          <a:xfrm>
            <a:off x="5580112" y="0"/>
            <a:ext cx="3563888" cy="6858000"/>
          </a:xfrm>
          <a:prstGeom prst="rect">
            <a:avLst/>
          </a:prstGeom>
          <a:noFill/>
          <a:ln w="9525">
            <a:noFill/>
            <a:miter lim="800000"/>
            <a:headEnd/>
            <a:tailEnd/>
          </a:ln>
          <a:effectLst/>
        </p:spPr>
      </p:pic>
      <p:sp>
        <p:nvSpPr>
          <p:cNvPr id="23" name="Rectangle 3"/>
          <p:cNvSpPr>
            <a:spLocks noChangeArrowheads="1"/>
          </p:cNvSpPr>
          <p:nvPr/>
        </p:nvSpPr>
        <p:spPr bwMode="auto">
          <a:xfrm>
            <a:off x="5541640" y="0"/>
            <a:ext cx="2054696" cy="6858000"/>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en-CA" dirty="0"/>
          </a:p>
        </p:txBody>
      </p:sp>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1673574" y="260648"/>
            <a:ext cx="5274690" cy="1077218"/>
          </a:xfrm>
          <a:prstGeom prst="rect">
            <a:avLst/>
          </a:prstGeom>
          <a:noFill/>
        </p:spPr>
        <p:txBody>
          <a:bodyPr wrap="square" rtlCol="0">
            <a:spAutoFit/>
          </a:bodyPr>
          <a:lstStyle/>
          <a:p>
            <a:r>
              <a:rPr lang="en-CA" sz="3200" dirty="0" smtClean="0">
                <a:solidFill>
                  <a:srgbClr val="4C2363"/>
                </a:solidFill>
                <a:latin typeface="Franklin Gothic Demi" pitchFamily="34" charset="0"/>
              </a:rPr>
              <a:t>Child Care Human Resources Sector Council</a:t>
            </a:r>
            <a:endParaRPr lang="en-CA" sz="3200" dirty="0">
              <a:solidFill>
                <a:srgbClr val="4C2363"/>
              </a:solidFill>
            </a:endParaRPr>
          </a:p>
        </p:txBody>
      </p:sp>
      <p:sp>
        <p:nvSpPr>
          <p:cNvPr id="6" name="Rectangle 5"/>
          <p:cNvSpPr/>
          <p:nvPr/>
        </p:nvSpPr>
        <p:spPr>
          <a:xfrm>
            <a:off x="1691680" y="1916832"/>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p:cNvSpPr/>
          <p:nvPr/>
        </p:nvSpPr>
        <p:spPr>
          <a:xfrm>
            <a:off x="4067944" y="1916832"/>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p:cNvSpPr/>
          <p:nvPr/>
        </p:nvSpPr>
        <p:spPr>
          <a:xfrm>
            <a:off x="1691680" y="4293336"/>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4067944" y="4293336"/>
            <a:ext cx="2160240" cy="2160000"/>
          </a:xfrm>
          <a:prstGeom prst="rect">
            <a:avLst/>
          </a:prstGeom>
          <a:solidFill>
            <a:srgbClr val="4C2363"/>
          </a:solidFill>
          <a:ln>
            <a:solidFill>
              <a:schemeClr val="accent4">
                <a:lumMod val="50000"/>
              </a:schemeClr>
            </a:solidFill>
            <a:miter lim="800000"/>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1664521" y="1475492"/>
            <a:ext cx="5976664" cy="369332"/>
          </a:xfrm>
          <a:prstGeom prst="rect">
            <a:avLst/>
          </a:prstGeom>
          <a:noFill/>
        </p:spPr>
        <p:txBody>
          <a:bodyPr wrap="square" rtlCol="0">
            <a:spAutoFit/>
          </a:bodyPr>
          <a:lstStyle/>
          <a:p>
            <a:r>
              <a:rPr lang="en-CA" dirty="0" smtClean="0">
                <a:latin typeface="Franklin Gothic Book" pitchFamily="34" charset="0"/>
              </a:rPr>
              <a:t>Addresses human resource issues through:</a:t>
            </a:r>
            <a:endParaRPr lang="en-CA" dirty="0">
              <a:latin typeface="Franklin Gothic Book" pitchFamily="34" charset="0"/>
            </a:endParaRPr>
          </a:p>
        </p:txBody>
      </p:sp>
      <p:sp>
        <p:nvSpPr>
          <p:cNvPr id="11" name="TextBox 10"/>
          <p:cNvSpPr txBox="1"/>
          <p:nvPr/>
        </p:nvSpPr>
        <p:spPr>
          <a:xfrm>
            <a:off x="1817590" y="2132856"/>
            <a:ext cx="1944216" cy="400110"/>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Resources</a:t>
            </a:r>
            <a:endParaRPr lang="en-CA" sz="2000" dirty="0">
              <a:solidFill>
                <a:schemeClr val="bg1"/>
              </a:solidFill>
              <a:latin typeface="Franklin Gothic Medium" pitchFamily="34" charset="0"/>
            </a:endParaRPr>
          </a:p>
        </p:txBody>
      </p:sp>
      <p:sp>
        <p:nvSpPr>
          <p:cNvPr id="12" name="TextBox 11"/>
          <p:cNvSpPr txBox="1"/>
          <p:nvPr/>
        </p:nvSpPr>
        <p:spPr>
          <a:xfrm>
            <a:off x="4184801" y="2132856"/>
            <a:ext cx="1944216" cy="400110"/>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Research</a:t>
            </a:r>
            <a:endParaRPr lang="en-CA" sz="2000" dirty="0">
              <a:solidFill>
                <a:schemeClr val="bg1"/>
              </a:solidFill>
              <a:latin typeface="Franklin Gothic Medium" pitchFamily="34" charset="0"/>
            </a:endParaRPr>
          </a:p>
        </p:txBody>
      </p:sp>
      <p:sp>
        <p:nvSpPr>
          <p:cNvPr id="13" name="TextBox 12"/>
          <p:cNvSpPr txBox="1"/>
          <p:nvPr/>
        </p:nvSpPr>
        <p:spPr>
          <a:xfrm>
            <a:off x="1817590" y="4344124"/>
            <a:ext cx="1944216" cy="707886"/>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Collective Approach</a:t>
            </a:r>
            <a:endParaRPr lang="en-CA" sz="2000" dirty="0">
              <a:solidFill>
                <a:schemeClr val="bg1"/>
              </a:solidFill>
              <a:latin typeface="Franklin Gothic Medium" pitchFamily="34" charset="0"/>
            </a:endParaRPr>
          </a:p>
        </p:txBody>
      </p:sp>
      <p:sp>
        <p:nvSpPr>
          <p:cNvPr id="16" name="TextBox 15"/>
          <p:cNvSpPr txBox="1"/>
          <p:nvPr/>
        </p:nvSpPr>
        <p:spPr>
          <a:xfrm>
            <a:off x="4184801" y="4551511"/>
            <a:ext cx="1944216" cy="400110"/>
          </a:xfrm>
          <a:prstGeom prst="rect">
            <a:avLst/>
          </a:prstGeom>
          <a:noFill/>
        </p:spPr>
        <p:txBody>
          <a:bodyPr wrap="square" rtlCol="0">
            <a:spAutoFit/>
          </a:bodyPr>
          <a:lstStyle/>
          <a:p>
            <a:pPr algn="ctr"/>
            <a:r>
              <a:rPr lang="en-CA" sz="2000" dirty="0" smtClean="0">
                <a:solidFill>
                  <a:schemeClr val="bg1"/>
                </a:solidFill>
                <a:latin typeface="Franklin Gothic Medium" pitchFamily="34" charset="0"/>
              </a:rPr>
              <a:t>Strategies</a:t>
            </a:r>
            <a:endParaRPr lang="en-CA" sz="2000" dirty="0">
              <a:solidFill>
                <a:schemeClr val="bg1"/>
              </a:solidFill>
              <a:latin typeface="Franklin Gothic Medium" pitchFamily="34" charset="0"/>
            </a:endParaRPr>
          </a:p>
        </p:txBody>
      </p:sp>
      <p:pic>
        <p:nvPicPr>
          <p:cNvPr id="17" name="Picture 2"/>
          <p:cNvPicPr>
            <a:picLocks noChangeAspect="1" noChangeArrowheads="1"/>
          </p:cNvPicPr>
          <p:nvPr/>
        </p:nvPicPr>
        <p:blipFill>
          <a:blip r:embed="rId4"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
        <p:nvSpPr>
          <p:cNvPr id="18" name="Oval 17"/>
          <p:cNvSpPr/>
          <p:nvPr/>
        </p:nvSpPr>
        <p:spPr>
          <a:xfrm>
            <a:off x="2267744" y="2780928"/>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p:cNvSpPr/>
          <p:nvPr/>
        </p:nvSpPr>
        <p:spPr>
          <a:xfrm>
            <a:off x="4589690" y="2780928"/>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2267744" y="5157192"/>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p:cNvSpPr/>
          <p:nvPr/>
        </p:nvSpPr>
        <p:spPr>
          <a:xfrm>
            <a:off x="4589690" y="5157192"/>
            <a:ext cx="1080120" cy="1080120"/>
          </a:xfrm>
          <a:prstGeom prst="ellipse">
            <a:avLst/>
          </a:prstGeom>
          <a:solidFill>
            <a:schemeClr val="accent5">
              <a:lumMod val="20000"/>
              <a:lumOff val="80000"/>
            </a:schemeClr>
          </a:solidFill>
          <a:ln>
            <a:solidFill>
              <a:schemeClr val="accent5">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Freeform 23"/>
          <p:cNvSpPr/>
          <p:nvPr/>
        </p:nvSpPr>
        <p:spPr>
          <a:xfrm>
            <a:off x="4699671" y="2943333"/>
            <a:ext cx="952356" cy="824685"/>
          </a:xfrm>
          <a:custGeom>
            <a:avLst/>
            <a:gdLst>
              <a:gd name="connsiteX0" fmla="*/ 0 w 952356"/>
              <a:gd name="connsiteY0" fmla="*/ 169078 h 824685"/>
              <a:gd name="connsiteX1" fmla="*/ 434771 w 952356"/>
              <a:gd name="connsiteY1" fmla="*/ 0 h 824685"/>
              <a:gd name="connsiteX2" fmla="*/ 952356 w 952356"/>
              <a:gd name="connsiteY2" fmla="*/ 483079 h 824685"/>
              <a:gd name="connsiteX3" fmla="*/ 855740 w 952356"/>
              <a:gd name="connsiteY3" fmla="*/ 621102 h 824685"/>
              <a:gd name="connsiteX4" fmla="*/ 383013 w 952356"/>
              <a:gd name="connsiteY4" fmla="*/ 824685 h 824685"/>
              <a:gd name="connsiteX5" fmla="*/ 0 w 952356"/>
              <a:gd name="connsiteY5" fmla="*/ 169078 h 82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356" h="824685">
                <a:moveTo>
                  <a:pt x="0" y="169078"/>
                </a:moveTo>
                <a:lnTo>
                  <a:pt x="434771" y="0"/>
                </a:lnTo>
                <a:lnTo>
                  <a:pt x="952356" y="483079"/>
                </a:lnTo>
                <a:lnTo>
                  <a:pt x="855740" y="621102"/>
                </a:lnTo>
                <a:lnTo>
                  <a:pt x="383013" y="824685"/>
                </a:lnTo>
                <a:lnTo>
                  <a:pt x="0" y="16907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098" name="Picture 2" descr="http://www.probeauty.org/images/icon_market_shipment_study.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44008" y="2924944"/>
            <a:ext cx="1008112" cy="867081"/>
          </a:xfrm>
          <a:prstGeom prst="rect">
            <a:avLst/>
          </a:prstGeom>
          <a:noFill/>
        </p:spPr>
      </p:pic>
      <p:pic>
        <p:nvPicPr>
          <p:cNvPr id="4100" name="Picture 4" descr="http://www.mtmconsulting.co.uk/img/strategy-icon.jpg"/>
          <p:cNvPicPr>
            <a:picLocks noChangeAspect="1" noChangeArrowheads="1"/>
          </p:cNvPicPr>
          <p:nvPr/>
        </p:nvPicPr>
        <p:blipFill>
          <a:blip r:embed="rId6" cstate="print">
            <a:clrChange>
              <a:clrFrom>
                <a:srgbClr val="FFFFFF"/>
              </a:clrFrom>
              <a:clrTo>
                <a:srgbClr val="FFFFFF">
                  <a:alpha val="0"/>
                </a:srgbClr>
              </a:clrTo>
            </a:clrChange>
            <a:grayscl/>
          </a:blip>
          <a:srcRect/>
          <a:stretch>
            <a:fillRect/>
          </a:stretch>
        </p:blipFill>
        <p:spPr bwMode="auto">
          <a:xfrm>
            <a:off x="4716016" y="5012608"/>
            <a:ext cx="792088" cy="1187227"/>
          </a:xfrm>
          <a:prstGeom prst="rect">
            <a:avLst/>
          </a:prstGeom>
          <a:noFill/>
        </p:spPr>
      </p:pic>
      <p:sp>
        <p:nvSpPr>
          <p:cNvPr id="25" name="Down Arrow 24"/>
          <p:cNvSpPr/>
          <p:nvPr/>
        </p:nvSpPr>
        <p:spPr>
          <a:xfrm>
            <a:off x="2636837" y="5301208"/>
            <a:ext cx="360040"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Down Arrow 25"/>
          <p:cNvSpPr/>
          <p:nvPr/>
        </p:nvSpPr>
        <p:spPr>
          <a:xfrm flipV="1">
            <a:off x="2636837" y="5733256"/>
            <a:ext cx="360040" cy="36004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Down Arrow 26"/>
          <p:cNvSpPr/>
          <p:nvPr/>
        </p:nvSpPr>
        <p:spPr>
          <a:xfrm rot="16200000">
            <a:off x="2412176" y="5517232"/>
            <a:ext cx="360040" cy="36004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Down Arrow 27"/>
          <p:cNvSpPr/>
          <p:nvPr/>
        </p:nvSpPr>
        <p:spPr>
          <a:xfrm rot="16200000" flipV="1">
            <a:off x="2852860" y="5517233"/>
            <a:ext cx="360040" cy="36004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102" name="Picture 6" descr="http://www.smashingapps.com/wp-content/uploads/2009/07/20-amazing-adobe-illustrator-tutorials-for-creating-icon.jpg"/>
          <p:cNvPicPr>
            <a:picLocks noChangeAspect="1" noChangeArrowheads="1"/>
          </p:cNvPicPr>
          <p:nvPr/>
        </p:nvPicPr>
        <p:blipFill>
          <a:blip r:embed="rId7" cstate="print">
            <a:clrChange>
              <a:clrFrom>
                <a:srgbClr val="FFFFFF"/>
              </a:clrFrom>
              <a:clrTo>
                <a:srgbClr val="FFFFFF">
                  <a:alpha val="0"/>
                </a:srgbClr>
              </a:clrTo>
            </a:clrChange>
            <a:grayscl/>
          </a:blip>
          <a:srcRect/>
          <a:stretch>
            <a:fillRect/>
          </a:stretch>
        </p:blipFill>
        <p:spPr bwMode="auto">
          <a:xfrm>
            <a:off x="2195736" y="2924944"/>
            <a:ext cx="1224136" cy="763861"/>
          </a:xfrm>
          <a:prstGeom prst="rect">
            <a:avLst/>
          </a:prstGeom>
          <a:noFill/>
        </p:spPr>
      </p:pic>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548680"/>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Child Care Development &amp; Care</a:t>
            </a:r>
            <a:endParaRPr lang="en-CA" dirty="0"/>
          </a:p>
        </p:txBody>
      </p:sp>
      <p:sp>
        <p:nvSpPr>
          <p:cNvPr id="9" name="Rounded Rectangle 8"/>
          <p:cNvSpPr/>
          <p:nvPr/>
        </p:nvSpPr>
        <p:spPr>
          <a:xfrm>
            <a:off x="34918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Collaborate with Others</a:t>
            </a:r>
            <a:endParaRPr lang="en-CA" dirty="0"/>
          </a:p>
        </p:txBody>
      </p:sp>
      <p:sp>
        <p:nvSpPr>
          <p:cNvPr id="11" name="Rounded Rectangle 10"/>
          <p:cNvSpPr/>
          <p:nvPr/>
        </p:nvSpPr>
        <p:spPr>
          <a:xfrm>
            <a:off x="52920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Human Resources</a:t>
            </a:r>
            <a:endParaRPr lang="en-CA" dirty="0"/>
          </a:p>
        </p:txBody>
      </p:sp>
      <p:sp>
        <p:nvSpPr>
          <p:cNvPr id="12" name="Rounded Rectangle 11"/>
          <p:cNvSpPr/>
          <p:nvPr/>
        </p:nvSpPr>
        <p:spPr>
          <a:xfrm>
            <a:off x="70922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Financial Management</a:t>
            </a:r>
            <a:endParaRPr lang="en-CA" dirty="0"/>
          </a:p>
        </p:txBody>
      </p:sp>
      <p:sp>
        <p:nvSpPr>
          <p:cNvPr id="13" name="Rounded Rectangle 12"/>
          <p:cNvSpPr/>
          <p:nvPr/>
        </p:nvSpPr>
        <p:spPr>
          <a:xfrm>
            <a:off x="16916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Operations</a:t>
            </a:r>
            <a:endParaRPr lang="en-CA" dirty="0"/>
          </a:p>
        </p:txBody>
      </p:sp>
      <p:sp>
        <p:nvSpPr>
          <p:cNvPr id="14" name="Rounded Rectangle 13"/>
          <p:cNvSpPr/>
          <p:nvPr/>
        </p:nvSpPr>
        <p:spPr>
          <a:xfrm>
            <a:off x="34918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Health and Safety</a:t>
            </a:r>
            <a:endParaRPr lang="en-CA" dirty="0"/>
          </a:p>
        </p:txBody>
      </p:sp>
      <p:sp>
        <p:nvSpPr>
          <p:cNvPr id="15" name="Rounded Rectangle 14"/>
          <p:cNvSpPr/>
          <p:nvPr/>
        </p:nvSpPr>
        <p:spPr>
          <a:xfrm>
            <a:off x="52920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Leadership</a:t>
            </a:r>
            <a:endParaRPr lang="en-CA" dirty="0"/>
          </a:p>
        </p:txBody>
      </p:sp>
      <p:sp>
        <p:nvSpPr>
          <p:cNvPr id="16" name="Rounded Rectangle 15"/>
          <p:cNvSpPr/>
          <p:nvPr/>
        </p:nvSpPr>
        <p:spPr>
          <a:xfrm>
            <a:off x="7092280" y="3645024"/>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err="1" smtClean="0"/>
              <a:t>Communi</a:t>
            </a:r>
            <a:r>
              <a:rPr lang="en-CA" dirty="0" smtClean="0"/>
              <a:t>- </a:t>
            </a:r>
            <a:r>
              <a:rPr lang="en-CA" dirty="0" err="1" smtClean="0"/>
              <a:t>cations</a:t>
            </a:r>
            <a:endParaRPr lang="en-CA" dirty="0"/>
          </a:p>
        </p:txBody>
      </p:sp>
      <p:sp>
        <p:nvSpPr>
          <p:cNvPr id="17" name="TextBox 16"/>
          <p:cNvSpPr txBox="1"/>
          <p:nvPr/>
        </p:nvSpPr>
        <p:spPr>
          <a:xfrm>
            <a:off x="1691680" y="2233439"/>
            <a:ext cx="1800200" cy="1107996"/>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Develop and implement children’s programs</a:t>
            </a:r>
          </a:p>
          <a:p>
            <a:pPr>
              <a:spcAft>
                <a:spcPts val="1200"/>
              </a:spcAft>
            </a:pPr>
            <a:r>
              <a:rPr lang="en-CA" sz="1400" dirty="0" smtClean="0">
                <a:latin typeface="Franklin Gothic Medium Cond" pitchFamily="34" charset="0"/>
              </a:rPr>
              <a:t>Protect and respect the rights of children</a:t>
            </a:r>
            <a:endParaRPr lang="en-CA" sz="1400" dirty="0">
              <a:latin typeface="Franklin Gothic Medium Cond" pitchFamily="34" charset="0"/>
            </a:endParaRPr>
          </a:p>
        </p:txBody>
      </p:sp>
      <p:sp>
        <p:nvSpPr>
          <p:cNvPr id="18" name="TextBox 17"/>
          <p:cNvSpPr txBox="1"/>
          <p:nvPr/>
        </p:nvSpPr>
        <p:spPr>
          <a:xfrm>
            <a:off x="3448447" y="2229247"/>
            <a:ext cx="1800200" cy="677108"/>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Collaborate with others</a:t>
            </a:r>
          </a:p>
          <a:p>
            <a:pPr>
              <a:spcAft>
                <a:spcPts val="1200"/>
              </a:spcAft>
            </a:pPr>
            <a:endParaRPr lang="en-CA" sz="1400" dirty="0">
              <a:latin typeface="Franklin Gothic Medium Cond" pitchFamily="34" charset="0"/>
            </a:endParaRPr>
          </a:p>
        </p:txBody>
      </p:sp>
      <p:sp>
        <p:nvSpPr>
          <p:cNvPr id="19" name="TextBox 18"/>
          <p:cNvSpPr txBox="1"/>
          <p:nvPr/>
        </p:nvSpPr>
        <p:spPr>
          <a:xfrm>
            <a:off x="5253980" y="2228106"/>
            <a:ext cx="1800200" cy="104644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Hire staff</a:t>
            </a:r>
          </a:p>
          <a:p>
            <a:pPr>
              <a:spcAft>
                <a:spcPts val="1200"/>
              </a:spcAft>
            </a:pPr>
            <a:r>
              <a:rPr lang="en-CA" sz="1400" dirty="0" smtClean="0">
                <a:latin typeface="Franklin Gothic Medium Cond" pitchFamily="34" charset="0"/>
              </a:rPr>
              <a:t>Manage staff</a:t>
            </a:r>
          </a:p>
          <a:p>
            <a:pPr>
              <a:spcAft>
                <a:spcPts val="1200"/>
              </a:spcAft>
            </a:pPr>
            <a:endParaRPr lang="en-CA" sz="1400" dirty="0">
              <a:latin typeface="Franklin Gothic Medium Cond" pitchFamily="34" charset="0"/>
            </a:endParaRPr>
          </a:p>
        </p:txBody>
      </p:sp>
      <p:sp>
        <p:nvSpPr>
          <p:cNvPr id="20" name="TextBox 19"/>
          <p:cNvSpPr txBox="1"/>
          <p:nvPr/>
        </p:nvSpPr>
        <p:spPr>
          <a:xfrm>
            <a:off x="7010747" y="2223914"/>
            <a:ext cx="1800200" cy="892552"/>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Prepare budget</a:t>
            </a:r>
          </a:p>
          <a:p>
            <a:pPr>
              <a:spcAft>
                <a:spcPts val="1200"/>
              </a:spcAft>
            </a:pPr>
            <a:r>
              <a:rPr lang="en-CA" sz="1400" dirty="0" smtClean="0">
                <a:latin typeface="Franklin Gothic Medium Cond" pitchFamily="34" charset="0"/>
              </a:rPr>
              <a:t>Manage revenues and expenditures</a:t>
            </a:r>
            <a:endParaRPr lang="en-CA" sz="1400" dirty="0">
              <a:latin typeface="Franklin Gothic Medium Cond" pitchFamily="34" charset="0"/>
            </a:endParaRPr>
          </a:p>
        </p:txBody>
      </p:sp>
      <p:sp>
        <p:nvSpPr>
          <p:cNvPr id="21" name="TextBox 20"/>
          <p:cNvSpPr txBox="1"/>
          <p:nvPr/>
        </p:nvSpPr>
        <p:spPr>
          <a:xfrm>
            <a:off x="1691680" y="4625260"/>
            <a:ext cx="1800200" cy="2062103"/>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Manage legal requirements</a:t>
            </a:r>
          </a:p>
          <a:p>
            <a:pPr>
              <a:spcAft>
                <a:spcPts val="1200"/>
              </a:spcAft>
            </a:pPr>
            <a:r>
              <a:rPr lang="en-CA" sz="1400" dirty="0" smtClean="0">
                <a:latin typeface="Franklin Gothic Medium Cond" pitchFamily="34" charset="0"/>
              </a:rPr>
              <a:t>Participate in planning activities</a:t>
            </a:r>
          </a:p>
          <a:p>
            <a:pPr>
              <a:spcAft>
                <a:spcPts val="1200"/>
              </a:spcAft>
            </a:pPr>
            <a:r>
              <a:rPr lang="en-CA" sz="1400" dirty="0" smtClean="0">
                <a:latin typeface="Franklin Gothic Medium Cond" pitchFamily="34" charset="0"/>
              </a:rPr>
              <a:t>Manage administration</a:t>
            </a:r>
          </a:p>
          <a:p>
            <a:pPr>
              <a:spcAft>
                <a:spcPts val="1200"/>
              </a:spcAft>
            </a:pPr>
            <a:r>
              <a:rPr lang="en-CA" sz="1400" dirty="0" smtClean="0">
                <a:latin typeface="Franklin Gothic Medium Cond" pitchFamily="34" charset="0"/>
              </a:rPr>
              <a:t>Manage equipment and facilities</a:t>
            </a:r>
            <a:endParaRPr lang="en-CA" sz="1400" dirty="0">
              <a:latin typeface="Franklin Gothic Medium Cond" pitchFamily="34" charset="0"/>
            </a:endParaRPr>
          </a:p>
        </p:txBody>
      </p:sp>
      <p:sp>
        <p:nvSpPr>
          <p:cNvPr id="22" name="TextBox 21"/>
          <p:cNvSpPr txBox="1"/>
          <p:nvPr/>
        </p:nvSpPr>
        <p:spPr>
          <a:xfrm>
            <a:off x="3448447" y="4621068"/>
            <a:ext cx="1800200" cy="1692771"/>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Create a safe and healthy environment</a:t>
            </a:r>
          </a:p>
          <a:p>
            <a:pPr>
              <a:spcAft>
                <a:spcPts val="1200"/>
              </a:spcAft>
            </a:pPr>
            <a:r>
              <a:rPr lang="en-CA" sz="1400" dirty="0" smtClean="0">
                <a:latin typeface="Franklin Gothic Medium Cond" pitchFamily="34" charset="0"/>
              </a:rPr>
              <a:t>Oversee nutrition program</a:t>
            </a:r>
          </a:p>
          <a:p>
            <a:pPr>
              <a:spcAft>
                <a:spcPts val="1200"/>
              </a:spcAft>
            </a:pPr>
            <a:r>
              <a:rPr lang="en-CA" sz="1400" dirty="0" smtClean="0">
                <a:latin typeface="Franklin Gothic Medium Cond" pitchFamily="34" charset="0"/>
              </a:rPr>
              <a:t>Oversee security and emergency response</a:t>
            </a:r>
            <a:endParaRPr lang="en-CA" sz="1400" dirty="0">
              <a:latin typeface="Franklin Gothic Medium Cond" pitchFamily="34" charset="0"/>
            </a:endParaRPr>
          </a:p>
        </p:txBody>
      </p:sp>
      <p:sp>
        <p:nvSpPr>
          <p:cNvPr id="23" name="TextBox 22"/>
          <p:cNvSpPr txBox="1"/>
          <p:nvPr/>
        </p:nvSpPr>
        <p:spPr>
          <a:xfrm>
            <a:off x="5253980" y="4619927"/>
            <a:ext cx="1800200" cy="307777"/>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Provide leadership</a:t>
            </a:r>
            <a:endParaRPr lang="en-CA" sz="1400" dirty="0">
              <a:latin typeface="Franklin Gothic Medium Cond" pitchFamily="34" charset="0"/>
            </a:endParaRPr>
          </a:p>
        </p:txBody>
      </p:sp>
      <p:sp>
        <p:nvSpPr>
          <p:cNvPr id="24" name="TextBox 23"/>
          <p:cNvSpPr txBox="1"/>
          <p:nvPr/>
        </p:nvSpPr>
        <p:spPr>
          <a:xfrm>
            <a:off x="7010747" y="4615735"/>
            <a:ext cx="1800200" cy="52322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Use communications skills</a:t>
            </a:r>
            <a:endParaRPr lang="en-CA" sz="1400" dirty="0">
              <a:latin typeface="Franklin Gothic Medium Cond" pitchFamily="34" charset="0"/>
            </a:endParaRPr>
          </a:p>
        </p:txBody>
      </p:sp>
      <p:cxnSp>
        <p:nvCxnSpPr>
          <p:cNvPr id="27" name="Straight Connector 26"/>
          <p:cNvCxnSpPr/>
          <p:nvPr/>
        </p:nvCxnSpPr>
        <p:spPr>
          <a:xfrm>
            <a:off x="3275856" y="2492896"/>
            <a:ext cx="396000" cy="0"/>
          </a:xfrm>
          <a:prstGeom prst="line">
            <a:avLst/>
          </a:prstGeom>
          <a:ln w="285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79912" y="2322746"/>
            <a:ext cx="5112568" cy="646331"/>
          </a:xfrm>
          <a:prstGeom prst="rect">
            <a:avLst/>
          </a:prstGeom>
          <a:noFill/>
        </p:spPr>
        <p:txBody>
          <a:bodyPr wrap="square" rtlCol="0">
            <a:spAutoFit/>
          </a:bodyPr>
          <a:lstStyle/>
          <a:p>
            <a:r>
              <a:rPr lang="en-CA" dirty="0" smtClean="0">
                <a:latin typeface="Franklin Gothic Medium Cond" pitchFamily="34" charset="0"/>
              </a:rPr>
              <a:t>1.1   Implement a Philosophy of Early Childhood Education </a:t>
            </a:r>
          </a:p>
          <a:p>
            <a:r>
              <a:rPr lang="en-CA" dirty="0" smtClean="0">
                <a:latin typeface="Franklin Gothic Medium Cond" pitchFamily="34" charset="0"/>
              </a:rPr>
              <a:t>          and Care</a:t>
            </a:r>
            <a:endParaRPr lang="en-CA" dirty="0">
              <a:latin typeface="Franklin Gothic Medium Cond" pitchFamily="34" charset="0"/>
            </a:endParaRPr>
          </a:p>
        </p:txBody>
      </p:sp>
      <p:sp>
        <p:nvSpPr>
          <p:cNvPr id="28" name="TextBox 27"/>
          <p:cNvSpPr txBox="1"/>
          <p:nvPr/>
        </p:nvSpPr>
        <p:spPr>
          <a:xfrm>
            <a:off x="3779912" y="2871986"/>
            <a:ext cx="5112568" cy="1200329"/>
          </a:xfrm>
          <a:prstGeom prst="rect">
            <a:avLst/>
          </a:prstGeom>
          <a:noFill/>
        </p:spPr>
        <p:txBody>
          <a:bodyPr wrap="square" rtlCol="0">
            <a:spAutoFit/>
          </a:bodyPr>
          <a:lstStyle/>
          <a:p>
            <a:r>
              <a:rPr lang="en-CA" dirty="0" smtClean="0">
                <a:latin typeface="Franklin Gothic Medium Cond" pitchFamily="34" charset="0"/>
              </a:rPr>
              <a:t>1.2   Implement a Curriculum</a:t>
            </a:r>
          </a:p>
          <a:p>
            <a:endParaRPr lang="en-CA" dirty="0" smtClean="0">
              <a:latin typeface="Franklin Gothic Medium Cond" pitchFamily="34" charset="0"/>
            </a:endParaRPr>
          </a:p>
          <a:p>
            <a:r>
              <a:rPr lang="en-CA" dirty="0" smtClean="0">
                <a:latin typeface="Franklin Gothic Medium Cond" pitchFamily="34" charset="0"/>
              </a:rPr>
              <a:t>1.4   Provide Programming Supports to Staff</a:t>
            </a:r>
          </a:p>
          <a:p>
            <a:r>
              <a:rPr lang="en-CA" dirty="0" smtClean="0">
                <a:latin typeface="Franklin Gothic Medium Cond" pitchFamily="34" charset="0"/>
              </a:rPr>
              <a:t>1.5   Evaluate Programs</a:t>
            </a:r>
            <a:endParaRPr lang="en-CA" dirty="0">
              <a:latin typeface="Franklin Gothic Medium Cond" pitchFamily="34" charset="0"/>
            </a:endParaRPr>
          </a:p>
        </p:txBody>
      </p:sp>
      <p:sp>
        <p:nvSpPr>
          <p:cNvPr id="29" name="Rectangle 28"/>
          <p:cNvSpPr/>
          <p:nvPr/>
        </p:nvSpPr>
        <p:spPr>
          <a:xfrm>
            <a:off x="1331640" y="2780928"/>
            <a:ext cx="20162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TextBox 29"/>
          <p:cNvSpPr txBox="1"/>
          <p:nvPr/>
        </p:nvSpPr>
        <p:spPr>
          <a:xfrm>
            <a:off x="3779912" y="3150493"/>
            <a:ext cx="5112568" cy="369332"/>
          </a:xfrm>
          <a:prstGeom prst="rect">
            <a:avLst/>
          </a:prstGeom>
          <a:noFill/>
        </p:spPr>
        <p:txBody>
          <a:bodyPr wrap="square" rtlCol="0">
            <a:spAutoFit/>
          </a:bodyPr>
          <a:lstStyle/>
          <a:p>
            <a:r>
              <a:rPr lang="en-CA" dirty="0" smtClean="0">
                <a:latin typeface="Franklin Gothic Medium Cond" pitchFamily="34" charset="0"/>
              </a:rPr>
              <a:t>1.3   Provide a Child-Centred Learning Environment </a:t>
            </a:r>
          </a:p>
        </p:txBody>
      </p:sp>
      <p:sp>
        <p:nvSpPr>
          <p:cNvPr id="26" name="Rectangle 2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grpId="0" nodeType="afterEffect">
                                  <p:stCondLst>
                                    <p:cond delay="0"/>
                                  </p:stCondLst>
                                  <p:childTnLst>
                                    <p:anim calcmode="lin" valueType="num">
                                      <p:cBhvr>
                                        <p:cTn id="6" dur="1000"/>
                                        <p:tgtEl>
                                          <p:spTgt spid="9"/>
                                        </p:tgtEl>
                                        <p:attrNameLst>
                                          <p:attrName>ppt_w</p:attrName>
                                        </p:attrNameLst>
                                      </p:cBhvr>
                                      <p:tavLst>
                                        <p:tav tm="0">
                                          <p:val>
                                            <p:strVal val="ppt_w"/>
                                          </p:val>
                                        </p:tav>
                                        <p:tav tm="100000">
                                          <p:val>
                                            <p:strVal val="ppt_w*0.70"/>
                                          </p:val>
                                        </p:tav>
                                      </p:tavLst>
                                    </p:anim>
                                    <p:anim calcmode="lin" valueType="num">
                                      <p:cBhvr>
                                        <p:cTn id="7" dur="1000"/>
                                        <p:tgtEl>
                                          <p:spTgt spid="9"/>
                                        </p:tgtEl>
                                        <p:attrNameLst>
                                          <p:attrName>ppt_h</p:attrName>
                                        </p:attrNameLst>
                                      </p:cBhvr>
                                      <p:tavLst>
                                        <p:tav tm="0">
                                          <p:val>
                                            <p:strVal val="ppt_h"/>
                                          </p:val>
                                        </p:tav>
                                        <p:tav tm="100000">
                                          <p:val>
                                            <p:strVal val="ppt_h"/>
                                          </p:val>
                                        </p:tav>
                                      </p:tavLst>
                                    </p:anim>
                                    <p:animEffect transition="out" filter="fade">
                                      <p:cBhvr>
                                        <p:cTn id="8" dur="1000"/>
                                        <p:tgtEl>
                                          <p:spTgt spid="9"/>
                                        </p:tgtEl>
                                      </p:cBhvr>
                                    </p:animEffect>
                                    <p:set>
                                      <p:cBhvr>
                                        <p:cTn id="9" dur="1" fill="hold">
                                          <p:stCondLst>
                                            <p:cond delay="999"/>
                                          </p:stCondLst>
                                        </p:cTn>
                                        <p:tgtEl>
                                          <p:spTgt spid="9"/>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11"/>
                                        </p:tgtEl>
                                        <p:attrNameLst>
                                          <p:attrName>ppt_w</p:attrName>
                                        </p:attrNameLst>
                                      </p:cBhvr>
                                      <p:tavLst>
                                        <p:tav tm="0">
                                          <p:val>
                                            <p:strVal val="ppt_w"/>
                                          </p:val>
                                        </p:tav>
                                        <p:tav tm="100000">
                                          <p:val>
                                            <p:strVal val="ppt_w*0.70"/>
                                          </p:val>
                                        </p:tav>
                                      </p:tavLst>
                                    </p:anim>
                                    <p:anim calcmode="lin" valueType="num">
                                      <p:cBhvr>
                                        <p:cTn id="12" dur="1000"/>
                                        <p:tgtEl>
                                          <p:spTgt spid="11"/>
                                        </p:tgtEl>
                                        <p:attrNameLst>
                                          <p:attrName>ppt_h</p:attrName>
                                        </p:attrNameLst>
                                      </p:cBhvr>
                                      <p:tavLst>
                                        <p:tav tm="0">
                                          <p:val>
                                            <p:strVal val="ppt_h"/>
                                          </p:val>
                                        </p:tav>
                                        <p:tav tm="100000">
                                          <p:val>
                                            <p:strVal val="ppt_h"/>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1000"/>
                                        <p:tgtEl>
                                          <p:spTgt spid="12"/>
                                        </p:tgtEl>
                                        <p:attrNameLst>
                                          <p:attrName>ppt_w</p:attrName>
                                        </p:attrNameLst>
                                      </p:cBhvr>
                                      <p:tavLst>
                                        <p:tav tm="0">
                                          <p:val>
                                            <p:strVal val="ppt_w"/>
                                          </p:val>
                                        </p:tav>
                                        <p:tav tm="100000">
                                          <p:val>
                                            <p:strVal val="ppt_w*0.70"/>
                                          </p:val>
                                        </p:tav>
                                      </p:tavLst>
                                    </p:anim>
                                    <p:anim calcmode="lin" valueType="num">
                                      <p:cBhvr>
                                        <p:cTn id="17" dur="1000"/>
                                        <p:tgtEl>
                                          <p:spTgt spid="12"/>
                                        </p:tgtEl>
                                        <p:attrNameLst>
                                          <p:attrName>ppt_h</p:attrName>
                                        </p:attrNameLst>
                                      </p:cBhvr>
                                      <p:tavLst>
                                        <p:tav tm="0">
                                          <p:val>
                                            <p:strVal val="ppt_h"/>
                                          </p:val>
                                        </p:tav>
                                        <p:tav tm="100000">
                                          <p:val>
                                            <p:strVal val="ppt_h"/>
                                          </p:val>
                                        </p:tav>
                                      </p:tavLst>
                                    </p:anim>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19"/>
                                        </p:tgtEl>
                                        <p:attrNameLst>
                                          <p:attrName>ppt_w</p:attrName>
                                        </p:attrNameLst>
                                      </p:cBhvr>
                                      <p:tavLst>
                                        <p:tav tm="0">
                                          <p:val>
                                            <p:strVal val="ppt_w"/>
                                          </p:val>
                                        </p:tav>
                                        <p:tav tm="100000">
                                          <p:val>
                                            <p:strVal val="ppt_w*0.70"/>
                                          </p:val>
                                        </p:tav>
                                      </p:tavLst>
                                    </p:anim>
                                    <p:anim calcmode="lin" valueType="num">
                                      <p:cBhvr>
                                        <p:cTn id="22" dur="1000"/>
                                        <p:tgtEl>
                                          <p:spTgt spid="19"/>
                                        </p:tgtEl>
                                        <p:attrNameLst>
                                          <p:attrName>ppt_h</p:attrName>
                                        </p:attrNameLst>
                                      </p:cBhvr>
                                      <p:tavLst>
                                        <p:tav tm="0">
                                          <p:val>
                                            <p:strVal val="ppt_h"/>
                                          </p:val>
                                        </p:tav>
                                        <p:tav tm="100000">
                                          <p:val>
                                            <p:strVal val="ppt_h"/>
                                          </p:val>
                                        </p:tav>
                                      </p:tavLst>
                                    </p:anim>
                                    <p:animEffect transition="out" filter="fade">
                                      <p:cBhvr>
                                        <p:cTn id="23" dur="1000"/>
                                        <p:tgtEl>
                                          <p:spTgt spid="19"/>
                                        </p:tgtEl>
                                      </p:cBhvr>
                                    </p:animEffect>
                                    <p:set>
                                      <p:cBhvr>
                                        <p:cTn id="24" dur="1" fill="hold">
                                          <p:stCondLst>
                                            <p:cond delay="999"/>
                                          </p:stCondLst>
                                        </p:cTn>
                                        <p:tgtEl>
                                          <p:spTgt spid="19"/>
                                        </p:tgtEl>
                                        <p:attrNameLst>
                                          <p:attrName>style.visibility</p:attrName>
                                        </p:attrNameLst>
                                      </p:cBhvr>
                                      <p:to>
                                        <p:strVal val="hidden"/>
                                      </p:to>
                                    </p:set>
                                  </p:childTnLst>
                                </p:cTn>
                              </p:par>
                              <p:par>
                                <p:cTn id="25" presetID="55" presetClass="exit" presetSubtype="0" fill="hold" grpId="0" nodeType="withEffect">
                                  <p:stCondLst>
                                    <p:cond delay="0"/>
                                  </p:stCondLst>
                                  <p:childTnLst>
                                    <p:anim calcmode="lin" valueType="num">
                                      <p:cBhvr>
                                        <p:cTn id="26" dur="1000"/>
                                        <p:tgtEl>
                                          <p:spTgt spid="18"/>
                                        </p:tgtEl>
                                        <p:attrNameLst>
                                          <p:attrName>ppt_w</p:attrName>
                                        </p:attrNameLst>
                                      </p:cBhvr>
                                      <p:tavLst>
                                        <p:tav tm="0">
                                          <p:val>
                                            <p:strVal val="ppt_w"/>
                                          </p:val>
                                        </p:tav>
                                        <p:tav tm="100000">
                                          <p:val>
                                            <p:strVal val="ppt_w*0.70"/>
                                          </p:val>
                                        </p:tav>
                                      </p:tavLst>
                                    </p:anim>
                                    <p:anim calcmode="lin" valueType="num">
                                      <p:cBhvr>
                                        <p:cTn id="27" dur="1000"/>
                                        <p:tgtEl>
                                          <p:spTgt spid="18"/>
                                        </p:tgtEl>
                                        <p:attrNameLst>
                                          <p:attrName>ppt_h</p:attrName>
                                        </p:attrNameLst>
                                      </p:cBhvr>
                                      <p:tavLst>
                                        <p:tav tm="0">
                                          <p:val>
                                            <p:strVal val="ppt_h"/>
                                          </p:val>
                                        </p:tav>
                                        <p:tav tm="100000">
                                          <p:val>
                                            <p:strVal val="ppt_h"/>
                                          </p:val>
                                        </p:tav>
                                      </p:tavLst>
                                    </p:anim>
                                    <p:animEffect transition="out" filter="fade">
                                      <p:cBhvr>
                                        <p:cTn id="28" dur="1000"/>
                                        <p:tgtEl>
                                          <p:spTgt spid="18"/>
                                        </p:tgtEl>
                                      </p:cBhvr>
                                    </p:animEffect>
                                    <p:set>
                                      <p:cBhvr>
                                        <p:cTn id="29" dur="1" fill="hold">
                                          <p:stCondLst>
                                            <p:cond delay="999"/>
                                          </p:stCondLst>
                                        </p:cTn>
                                        <p:tgtEl>
                                          <p:spTgt spid="18"/>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1000"/>
                                        <p:tgtEl>
                                          <p:spTgt spid="20"/>
                                        </p:tgtEl>
                                        <p:attrNameLst>
                                          <p:attrName>ppt_w</p:attrName>
                                        </p:attrNameLst>
                                      </p:cBhvr>
                                      <p:tavLst>
                                        <p:tav tm="0">
                                          <p:val>
                                            <p:strVal val="ppt_w"/>
                                          </p:val>
                                        </p:tav>
                                        <p:tav tm="100000">
                                          <p:val>
                                            <p:strVal val="ppt_w*0.70"/>
                                          </p:val>
                                        </p:tav>
                                      </p:tavLst>
                                    </p:anim>
                                    <p:anim calcmode="lin" valueType="num">
                                      <p:cBhvr>
                                        <p:cTn id="32" dur="1000"/>
                                        <p:tgtEl>
                                          <p:spTgt spid="20"/>
                                        </p:tgtEl>
                                        <p:attrNameLst>
                                          <p:attrName>ppt_h</p:attrName>
                                        </p:attrNameLst>
                                      </p:cBhvr>
                                      <p:tavLst>
                                        <p:tav tm="0">
                                          <p:val>
                                            <p:strVal val="ppt_h"/>
                                          </p:val>
                                        </p:tav>
                                        <p:tav tm="100000">
                                          <p:val>
                                            <p:strVal val="ppt_h"/>
                                          </p:val>
                                        </p:tav>
                                      </p:tavLst>
                                    </p:anim>
                                    <p:animEffect transition="out" filter="fade">
                                      <p:cBhvr>
                                        <p:cTn id="33" dur="1000"/>
                                        <p:tgtEl>
                                          <p:spTgt spid="20"/>
                                        </p:tgtEl>
                                      </p:cBhvr>
                                    </p:animEffect>
                                    <p:set>
                                      <p:cBhvr>
                                        <p:cTn id="34" dur="1" fill="hold">
                                          <p:stCondLst>
                                            <p:cond delay="999"/>
                                          </p:stCondLst>
                                        </p:cTn>
                                        <p:tgtEl>
                                          <p:spTgt spid="20"/>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16"/>
                                        </p:tgtEl>
                                        <p:attrNameLst>
                                          <p:attrName>ppt_w</p:attrName>
                                        </p:attrNameLst>
                                      </p:cBhvr>
                                      <p:tavLst>
                                        <p:tav tm="0">
                                          <p:val>
                                            <p:strVal val="ppt_w"/>
                                          </p:val>
                                        </p:tav>
                                        <p:tav tm="100000">
                                          <p:val>
                                            <p:strVal val="ppt_w*0.70"/>
                                          </p:val>
                                        </p:tav>
                                      </p:tavLst>
                                    </p:anim>
                                    <p:anim calcmode="lin" valueType="num">
                                      <p:cBhvr>
                                        <p:cTn id="37" dur="1000"/>
                                        <p:tgtEl>
                                          <p:spTgt spid="16"/>
                                        </p:tgtEl>
                                        <p:attrNameLst>
                                          <p:attrName>ppt_h</p:attrName>
                                        </p:attrNameLst>
                                      </p:cBhvr>
                                      <p:tavLst>
                                        <p:tav tm="0">
                                          <p:val>
                                            <p:strVal val="ppt_h"/>
                                          </p:val>
                                        </p:tav>
                                        <p:tav tm="100000">
                                          <p:val>
                                            <p:strVal val="ppt_h"/>
                                          </p:val>
                                        </p:tav>
                                      </p:tavLst>
                                    </p:anim>
                                    <p:animEffect transition="out" filter="fade">
                                      <p:cBhvr>
                                        <p:cTn id="38" dur="1000"/>
                                        <p:tgtEl>
                                          <p:spTgt spid="16"/>
                                        </p:tgtEl>
                                      </p:cBhvr>
                                    </p:animEffect>
                                    <p:set>
                                      <p:cBhvr>
                                        <p:cTn id="39" dur="1" fill="hold">
                                          <p:stCondLst>
                                            <p:cond delay="999"/>
                                          </p:stCondLst>
                                        </p:cTn>
                                        <p:tgtEl>
                                          <p:spTgt spid="16"/>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5"/>
                                        </p:tgtEl>
                                        <p:attrNameLst>
                                          <p:attrName>ppt_w</p:attrName>
                                        </p:attrNameLst>
                                      </p:cBhvr>
                                      <p:tavLst>
                                        <p:tav tm="0">
                                          <p:val>
                                            <p:strVal val="ppt_w"/>
                                          </p:val>
                                        </p:tav>
                                        <p:tav tm="100000">
                                          <p:val>
                                            <p:strVal val="ppt_w*0.70"/>
                                          </p:val>
                                        </p:tav>
                                      </p:tavLst>
                                    </p:anim>
                                    <p:anim calcmode="lin" valueType="num">
                                      <p:cBhvr>
                                        <p:cTn id="42" dur="1000"/>
                                        <p:tgtEl>
                                          <p:spTgt spid="15"/>
                                        </p:tgtEl>
                                        <p:attrNameLst>
                                          <p:attrName>ppt_h</p:attrName>
                                        </p:attrNameLst>
                                      </p:cBhvr>
                                      <p:tavLst>
                                        <p:tav tm="0">
                                          <p:val>
                                            <p:strVal val="ppt_h"/>
                                          </p:val>
                                        </p:tav>
                                        <p:tav tm="100000">
                                          <p:val>
                                            <p:strVal val="ppt_h"/>
                                          </p:val>
                                        </p:tav>
                                      </p:tavLst>
                                    </p:anim>
                                    <p:animEffect transition="out" filter="fade">
                                      <p:cBhvr>
                                        <p:cTn id="43" dur="1000"/>
                                        <p:tgtEl>
                                          <p:spTgt spid="15"/>
                                        </p:tgtEl>
                                      </p:cBhvr>
                                    </p:animEffect>
                                    <p:set>
                                      <p:cBhvr>
                                        <p:cTn id="44" dur="1" fill="hold">
                                          <p:stCondLst>
                                            <p:cond delay="999"/>
                                          </p:stCondLst>
                                        </p:cTn>
                                        <p:tgtEl>
                                          <p:spTgt spid="15"/>
                                        </p:tgtEl>
                                        <p:attrNameLst>
                                          <p:attrName>style.visibility</p:attrName>
                                        </p:attrNameLst>
                                      </p:cBhvr>
                                      <p:to>
                                        <p:strVal val="hidden"/>
                                      </p:to>
                                    </p:set>
                                  </p:childTnLst>
                                </p:cTn>
                              </p:par>
                              <p:par>
                                <p:cTn id="45" presetID="55" presetClass="exit" presetSubtype="0" fill="hold" grpId="0" nodeType="withEffect">
                                  <p:stCondLst>
                                    <p:cond delay="0"/>
                                  </p:stCondLst>
                                  <p:childTnLst>
                                    <p:anim calcmode="lin" valueType="num">
                                      <p:cBhvr>
                                        <p:cTn id="46" dur="1000"/>
                                        <p:tgtEl>
                                          <p:spTgt spid="14"/>
                                        </p:tgtEl>
                                        <p:attrNameLst>
                                          <p:attrName>ppt_w</p:attrName>
                                        </p:attrNameLst>
                                      </p:cBhvr>
                                      <p:tavLst>
                                        <p:tav tm="0">
                                          <p:val>
                                            <p:strVal val="ppt_w"/>
                                          </p:val>
                                        </p:tav>
                                        <p:tav tm="100000">
                                          <p:val>
                                            <p:strVal val="ppt_w*0.70"/>
                                          </p:val>
                                        </p:tav>
                                      </p:tavLst>
                                    </p:anim>
                                    <p:anim calcmode="lin" valueType="num">
                                      <p:cBhvr>
                                        <p:cTn id="47" dur="1000"/>
                                        <p:tgtEl>
                                          <p:spTgt spid="14"/>
                                        </p:tgtEl>
                                        <p:attrNameLst>
                                          <p:attrName>ppt_h</p:attrName>
                                        </p:attrNameLst>
                                      </p:cBhvr>
                                      <p:tavLst>
                                        <p:tav tm="0">
                                          <p:val>
                                            <p:strVal val="ppt_h"/>
                                          </p:val>
                                        </p:tav>
                                        <p:tav tm="100000">
                                          <p:val>
                                            <p:strVal val="ppt_h"/>
                                          </p:val>
                                        </p:tav>
                                      </p:tavLst>
                                    </p:anim>
                                    <p:animEffect transition="out" filter="fade">
                                      <p:cBhvr>
                                        <p:cTn id="48" dur="1000"/>
                                        <p:tgtEl>
                                          <p:spTgt spid="14"/>
                                        </p:tgtEl>
                                      </p:cBhvr>
                                    </p:animEffect>
                                    <p:set>
                                      <p:cBhvr>
                                        <p:cTn id="49" dur="1" fill="hold">
                                          <p:stCondLst>
                                            <p:cond delay="999"/>
                                          </p:stCondLst>
                                        </p:cTn>
                                        <p:tgtEl>
                                          <p:spTgt spid="14"/>
                                        </p:tgtEl>
                                        <p:attrNameLst>
                                          <p:attrName>style.visibility</p:attrName>
                                        </p:attrNameLst>
                                      </p:cBhvr>
                                      <p:to>
                                        <p:strVal val="hidden"/>
                                      </p:to>
                                    </p:set>
                                  </p:childTnLst>
                                </p:cTn>
                              </p:par>
                              <p:par>
                                <p:cTn id="50" presetID="55" presetClass="exit" presetSubtype="0" fill="hold" grpId="0" nodeType="withEffect">
                                  <p:stCondLst>
                                    <p:cond delay="0"/>
                                  </p:stCondLst>
                                  <p:childTnLst>
                                    <p:anim calcmode="lin" valueType="num">
                                      <p:cBhvr>
                                        <p:cTn id="51" dur="1000"/>
                                        <p:tgtEl>
                                          <p:spTgt spid="13"/>
                                        </p:tgtEl>
                                        <p:attrNameLst>
                                          <p:attrName>ppt_w</p:attrName>
                                        </p:attrNameLst>
                                      </p:cBhvr>
                                      <p:tavLst>
                                        <p:tav tm="0">
                                          <p:val>
                                            <p:strVal val="ppt_w"/>
                                          </p:val>
                                        </p:tav>
                                        <p:tav tm="100000">
                                          <p:val>
                                            <p:strVal val="ppt_w*0.70"/>
                                          </p:val>
                                        </p:tav>
                                      </p:tavLst>
                                    </p:anim>
                                    <p:anim calcmode="lin" valueType="num">
                                      <p:cBhvr>
                                        <p:cTn id="52" dur="1000"/>
                                        <p:tgtEl>
                                          <p:spTgt spid="13"/>
                                        </p:tgtEl>
                                        <p:attrNameLst>
                                          <p:attrName>ppt_h</p:attrName>
                                        </p:attrNameLst>
                                      </p:cBhvr>
                                      <p:tavLst>
                                        <p:tav tm="0">
                                          <p:val>
                                            <p:strVal val="ppt_h"/>
                                          </p:val>
                                        </p:tav>
                                        <p:tav tm="100000">
                                          <p:val>
                                            <p:strVal val="ppt_h"/>
                                          </p:val>
                                        </p:tav>
                                      </p:tavLst>
                                    </p:anim>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par>
                                <p:cTn id="55" presetID="55" presetClass="exit" presetSubtype="0" fill="hold" grpId="0" nodeType="withEffect">
                                  <p:stCondLst>
                                    <p:cond delay="0"/>
                                  </p:stCondLst>
                                  <p:childTnLst>
                                    <p:anim calcmode="lin" valueType="num">
                                      <p:cBhvr>
                                        <p:cTn id="56" dur="1000"/>
                                        <p:tgtEl>
                                          <p:spTgt spid="21"/>
                                        </p:tgtEl>
                                        <p:attrNameLst>
                                          <p:attrName>ppt_w</p:attrName>
                                        </p:attrNameLst>
                                      </p:cBhvr>
                                      <p:tavLst>
                                        <p:tav tm="0">
                                          <p:val>
                                            <p:strVal val="ppt_w"/>
                                          </p:val>
                                        </p:tav>
                                        <p:tav tm="100000">
                                          <p:val>
                                            <p:strVal val="ppt_w*0.70"/>
                                          </p:val>
                                        </p:tav>
                                      </p:tavLst>
                                    </p:anim>
                                    <p:anim calcmode="lin" valueType="num">
                                      <p:cBhvr>
                                        <p:cTn id="57" dur="1000"/>
                                        <p:tgtEl>
                                          <p:spTgt spid="21"/>
                                        </p:tgtEl>
                                        <p:attrNameLst>
                                          <p:attrName>ppt_h</p:attrName>
                                        </p:attrNameLst>
                                      </p:cBhvr>
                                      <p:tavLst>
                                        <p:tav tm="0">
                                          <p:val>
                                            <p:strVal val="ppt_h"/>
                                          </p:val>
                                        </p:tav>
                                        <p:tav tm="100000">
                                          <p:val>
                                            <p:strVal val="ppt_h"/>
                                          </p:val>
                                        </p:tav>
                                      </p:tavLst>
                                    </p:anim>
                                    <p:animEffect transition="out" filter="fade">
                                      <p:cBhvr>
                                        <p:cTn id="58" dur="1000"/>
                                        <p:tgtEl>
                                          <p:spTgt spid="21"/>
                                        </p:tgtEl>
                                      </p:cBhvr>
                                    </p:animEffect>
                                    <p:set>
                                      <p:cBhvr>
                                        <p:cTn id="59" dur="1" fill="hold">
                                          <p:stCondLst>
                                            <p:cond delay="999"/>
                                          </p:stCondLst>
                                        </p:cTn>
                                        <p:tgtEl>
                                          <p:spTgt spid="21"/>
                                        </p:tgtEl>
                                        <p:attrNameLst>
                                          <p:attrName>style.visibility</p:attrName>
                                        </p:attrNameLst>
                                      </p:cBhvr>
                                      <p:to>
                                        <p:strVal val="hidden"/>
                                      </p:to>
                                    </p:set>
                                  </p:childTnLst>
                                </p:cTn>
                              </p:par>
                              <p:par>
                                <p:cTn id="60" presetID="55" presetClass="exit" presetSubtype="0" fill="hold" grpId="0" nodeType="withEffect">
                                  <p:stCondLst>
                                    <p:cond delay="0"/>
                                  </p:stCondLst>
                                  <p:childTnLst>
                                    <p:anim calcmode="lin" valueType="num">
                                      <p:cBhvr>
                                        <p:cTn id="61" dur="1000"/>
                                        <p:tgtEl>
                                          <p:spTgt spid="22"/>
                                        </p:tgtEl>
                                        <p:attrNameLst>
                                          <p:attrName>ppt_w</p:attrName>
                                        </p:attrNameLst>
                                      </p:cBhvr>
                                      <p:tavLst>
                                        <p:tav tm="0">
                                          <p:val>
                                            <p:strVal val="ppt_w"/>
                                          </p:val>
                                        </p:tav>
                                        <p:tav tm="100000">
                                          <p:val>
                                            <p:strVal val="ppt_w*0.70"/>
                                          </p:val>
                                        </p:tav>
                                      </p:tavLst>
                                    </p:anim>
                                    <p:anim calcmode="lin" valueType="num">
                                      <p:cBhvr>
                                        <p:cTn id="62" dur="1000"/>
                                        <p:tgtEl>
                                          <p:spTgt spid="22"/>
                                        </p:tgtEl>
                                        <p:attrNameLst>
                                          <p:attrName>ppt_h</p:attrName>
                                        </p:attrNameLst>
                                      </p:cBhvr>
                                      <p:tavLst>
                                        <p:tav tm="0">
                                          <p:val>
                                            <p:strVal val="ppt_h"/>
                                          </p:val>
                                        </p:tav>
                                        <p:tav tm="100000">
                                          <p:val>
                                            <p:strVal val="ppt_h"/>
                                          </p:val>
                                        </p:tav>
                                      </p:tavLst>
                                    </p:anim>
                                    <p:animEffect transition="out" filter="fade">
                                      <p:cBhvr>
                                        <p:cTn id="63" dur="1000"/>
                                        <p:tgtEl>
                                          <p:spTgt spid="22"/>
                                        </p:tgtEl>
                                      </p:cBhvr>
                                    </p:animEffect>
                                    <p:set>
                                      <p:cBhvr>
                                        <p:cTn id="64" dur="1" fill="hold">
                                          <p:stCondLst>
                                            <p:cond delay="999"/>
                                          </p:stCondLst>
                                        </p:cTn>
                                        <p:tgtEl>
                                          <p:spTgt spid="22"/>
                                        </p:tgtEl>
                                        <p:attrNameLst>
                                          <p:attrName>style.visibility</p:attrName>
                                        </p:attrNameLst>
                                      </p:cBhvr>
                                      <p:to>
                                        <p:strVal val="hidden"/>
                                      </p:to>
                                    </p:set>
                                  </p:childTnLst>
                                </p:cTn>
                              </p:par>
                              <p:par>
                                <p:cTn id="65" presetID="55" presetClass="exit" presetSubtype="0" fill="hold" grpId="0" nodeType="withEffect">
                                  <p:stCondLst>
                                    <p:cond delay="0"/>
                                  </p:stCondLst>
                                  <p:childTnLst>
                                    <p:anim calcmode="lin" valueType="num">
                                      <p:cBhvr>
                                        <p:cTn id="66" dur="1000"/>
                                        <p:tgtEl>
                                          <p:spTgt spid="23"/>
                                        </p:tgtEl>
                                        <p:attrNameLst>
                                          <p:attrName>ppt_w</p:attrName>
                                        </p:attrNameLst>
                                      </p:cBhvr>
                                      <p:tavLst>
                                        <p:tav tm="0">
                                          <p:val>
                                            <p:strVal val="ppt_w"/>
                                          </p:val>
                                        </p:tav>
                                        <p:tav tm="100000">
                                          <p:val>
                                            <p:strVal val="ppt_w*0.70"/>
                                          </p:val>
                                        </p:tav>
                                      </p:tavLst>
                                    </p:anim>
                                    <p:anim calcmode="lin" valueType="num">
                                      <p:cBhvr>
                                        <p:cTn id="67" dur="1000"/>
                                        <p:tgtEl>
                                          <p:spTgt spid="23"/>
                                        </p:tgtEl>
                                        <p:attrNameLst>
                                          <p:attrName>ppt_h</p:attrName>
                                        </p:attrNameLst>
                                      </p:cBhvr>
                                      <p:tavLst>
                                        <p:tav tm="0">
                                          <p:val>
                                            <p:strVal val="ppt_h"/>
                                          </p:val>
                                        </p:tav>
                                        <p:tav tm="100000">
                                          <p:val>
                                            <p:strVal val="ppt_h"/>
                                          </p:val>
                                        </p:tav>
                                      </p:tavLst>
                                    </p:anim>
                                    <p:animEffect transition="out" filter="fade">
                                      <p:cBhvr>
                                        <p:cTn id="68" dur="1000"/>
                                        <p:tgtEl>
                                          <p:spTgt spid="23"/>
                                        </p:tgtEl>
                                      </p:cBhvr>
                                    </p:animEffect>
                                    <p:set>
                                      <p:cBhvr>
                                        <p:cTn id="69" dur="1" fill="hold">
                                          <p:stCondLst>
                                            <p:cond delay="999"/>
                                          </p:stCondLst>
                                        </p:cTn>
                                        <p:tgtEl>
                                          <p:spTgt spid="23"/>
                                        </p:tgtEl>
                                        <p:attrNameLst>
                                          <p:attrName>style.visibility</p:attrName>
                                        </p:attrNameLst>
                                      </p:cBhvr>
                                      <p:to>
                                        <p:strVal val="hidden"/>
                                      </p:to>
                                    </p:set>
                                  </p:childTnLst>
                                </p:cTn>
                              </p:par>
                              <p:par>
                                <p:cTn id="70" presetID="55" presetClass="exit" presetSubtype="0" fill="hold" grpId="0" nodeType="withEffect">
                                  <p:stCondLst>
                                    <p:cond delay="0"/>
                                  </p:stCondLst>
                                  <p:childTnLst>
                                    <p:anim calcmode="lin" valueType="num">
                                      <p:cBhvr>
                                        <p:cTn id="71" dur="1000"/>
                                        <p:tgtEl>
                                          <p:spTgt spid="24"/>
                                        </p:tgtEl>
                                        <p:attrNameLst>
                                          <p:attrName>ppt_w</p:attrName>
                                        </p:attrNameLst>
                                      </p:cBhvr>
                                      <p:tavLst>
                                        <p:tav tm="0">
                                          <p:val>
                                            <p:strVal val="ppt_w"/>
                                          </p:val>
                                        </p:tav>
                                        <p:tav tm="100000">
                                          <p:val>
                                            <p:strVal val="ppt_w*0.70"/>
                                          </p:val>
                                        </p:tav>
                                      </p:tavLst>
                                    </p:anim>
                                    <p:anim calcmode="lin" valueType="num">
                                      <p:cBhvr>
                                        <p:cTn id="72" dur="1000"/>
                                        <p:tgtEl>
                                          <p:spTgt spid="24"/>
                                        </p:tgtEl>
                                        <p:attrNameLst>
                                          <p:attrName>ppt_h</p:attrName>
                                        </p:attrNameLst>
                                      </p:cBhvr>
                                      <p:tavLst>
                                        <p:tav tm="0">
                                          <p:val>
                                            <p:strVal val="ppt_h"/>
                                          </p:val>
                                        </p:tav>
                                        <p:tav tm="100000">
                                          <p:val>
                                            <p:strVal val="ppt_h"/>
                                          </p:val>
                                        </p:tav>
                                      </p:tavLst>
                                    </p:anim>
                                    <p:animEffect transition="out" filter="fade">
                                      <p:cBhvr>
                                        <p:cTn id="73" dur="1000"/>
                                        <p:tgtEl>
                                          <p:spTgt spid="24"/>
                                        </p:tgtEl>
                                      </p:cBhvr>
                                    </p:animEffect>
                                    <p:set>
                                      <p:cBhvr>
                                        <p:cTn id="74" dur="1" fill="hold">
                                          <p:stCondLst>
                                            <p:cond delay="999"/>
                                          </p:stCondLst>
                                        </p:cTn>
                                        <p:tgtEl>
                                          <p:spTgt spid="24"/>
                                        </p:tgtEl>
                                        <p:attrNameLst>
                                          <p:attrName>style.visibility</p:attrName>
                                        </p:attrNameLst>
                                      </p:cBhvr>
                                      <p:to>
                                        <p:strVal val="hidden"/>
                                      </p:to>
                                    </p:set>
                                  </p:childTnLst>
                                </p:cTn>
                              </p:par>
                            </p:childTnLst>
                          </p:cTn>
                        </p:par>
                        <p:par>
                          <p:cTn id="75" fill="hold">
                            <p:stCondLst>
                              <p:cond delay="1000"/>
                            </p:stCondLst>
                            <p:childTnLst>
                              <p:par>
                                <p:cTn id="76" presetID="22" presetClass="entr" presetSubtype="8" fill="hold" nodeType="after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dissolve">
                                      <p:cBhvr>
                                        <p:cTn id="81" dur="500"/>
                                        <p:tgtEl>
                                          <p:spTgt spid="29"/>
                                        </p:tgtEl>
                                      </p:cBhvr>
                                    </p:animEffect>
                                  </p:childTnLst>
                                </p:cTn>
                              </p:par>
                              <p:par>
                                <p:cTn id="82" presetID="42"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anim calcmode="lin" valueType="num">
                                      <p:cBhvr>
                                        <p:cTn id="95" dur="1000" fill="hold"/>
                                        <p:tgtEl>
                                          <p:spTgt spid="30"/>
                                        </p:tgtEl>
                                        <p:attrNameLst>
                                          <p:attrName>ppt_x</p:attrName>
                                        </p:attrNameLst>
                                      </p:cBhvr>
                                      <p:tavLst>
                                        <p:tav tm="0">
                                          <p:val>
                                            <p:strVal val="#ppt_x"/>
                                          </p:val>
                                        </p:tav>
                                        <p:tav tm="100000">
                                          <p:val>
                                            <p:strVal val="#ppt_x"/>
                                          </p:val>
                                        </p:tav>
                                      </p:tavLst>
                                    </p:anim>
                                    <p:anim calcmode="lin" valueType="num">
                                      <p:cBhvr>
                                        <p:cTn id="9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8" grpId="0"/>
      <p:bldP spid="19" grpId="0"/>
      <p:bldP spid="20" grpId="0"/>
      <p:bldP spid="21" grpId="0"/>
      <p:bldP spid="22" grpId="0"/>
      <p:bldP spid="23" grpId="0"/>
      <p:bldP spid="24" grpId="0"/>
      <p:bldP spid="25" grpId="0"/>
      <p:bldP spid="28" grpId="0"/>
      <p:bldP spid="29" grpId="0" animBg="1"/>
      <p:bldP spid="30"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http://www.4dfitness.com/Content/Images/FitYourLifestyle/icon-working.png"/>
          <p:cNvPicPr>
            <a:picLocks noChangeAspect="1" noChangeArrowheads="1"/>
          </p:cNvPicPr>
          <p:nvPr/>
        </p:nvPicPr>
        <p:blipFill>
          <a:blip r:embed="rId3" cstate="print">
            <a:duotone>
              <a:schemeClr val="accent1">
                <a:shade val="45000"/>
                <a:satMod val="135000"/>
              </a:schemeClr>
              <a:prstClr val="white"/>
            </a:duotone>
          </a:blip>
          <a:srcRect b="17314"/>
          <a:stretch>
            <a:fillRect/>
          </a:stretch>
        </p:blipFill>
        <p:spPr bwMode="auto">
          <a:xfrm>
            <a:off x="2080295" y="3854171"/>
            <a:ext cx="1053345" cy="870973"/>
          </a:xfrm>
          <a:prstGeom prst="rect">
            <a:avLst/>
          </a:prstGeom>
          <a:noFill/>
        </p:spPr>
      </p:pic>
      <p:pic>
        <p:nvPicPr>
          <p:cNvPr id="1026" name="Picture 2" descr="http://www.psdgraphics.com/file/light-bulb-icon.jpg"/>
          <p:cNvPicPr>
            <a:picLocks noChangeAspect="1" noChangeArrowheads="1"/>
          </p:cNvPicPr>
          <p:nvPr/>
        </p:nvPicPr>
        <p:blipFill>
          <a:blip r:embed="rId4" cstate="print"/>
          <a:srcRect l="20084" r="22742"/>
          <a:stretch>
            <a:fillRect/>
          </a:stretch>
        </p:blipFill>
        <p:spPr bwMode="auto">
          <a:xfrm>
            <a:off x="2142778" y="3736082"/>
            <a:ext cx="773252" cy="1080120"/>
          </a:xfrm>
          <a:prstGeom prst="rect">
            <a:avLst/>
          </a:prstGeom>
          <a:noFill/>
        </p:spPr>
      </p:pic>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1640938" y="548680"/>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7" name="Rounded Rectangle 6"/>
          <p:cNvSpPr/>
          <p:nvPr/>
        </p:nvSpPr>
        <p:spPr>
          <a:xfrm>
            <a:off x="1691680" y="1268760"/>
            <a:ext cx="1656184" cy="936104"/>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Child Care Development &amp; Care</a:t>
            </a:r>
            <a:endParaRPr lang="en-CA" dirty="0"/>
          </a:p>
        </p:txBody>
      </p:sp>
      <p:sp>
        <p:nvSpPr>
          <p:cNvPr id="17" name="TextBox 16"/>
          <p:cNvSpPr txBox="1"/>
          <p:nvPr/>
        </p:nvSpPr>
        <p:spPr>
          <a:xfrm>
            <a:off x="1691680" y="2233439"/>
            <a:ext cx="1800200" cy="523220"/>
          </a:xfrm>
          <a:prstGeom prst="rect">
            <a:avLst/>
          </a:prstGeom>
          <a:noFill/>
        </p:spPr>
        <p:txBody>
          <a:bodyPr wrap="square" rtlCol="0">
            <a:spAutoFit/>
          </a:bodyPr>
          <a:lstStyle/>
          <a:p>
            <a:pPr>
              <a:spcAft>
                <a:spcPts val="1200"/>
              </a:spcAft>
            </a:pPr>
            <a:r>
              <a:rPr lang="en-CA" sz="1400" dirty="0" smtClean="0">
                <a:latin typeface="Franklin Gothic Medium Cond" pitchFamily="34" charset="0"/>
              </a:rPr>
              <a:t>Develop and implement children’s programs</a:t>
            </a:r>
          </a:p>
        </p:txBody>
      </p:sp>
      <p:cxnSp>
        <p:nvCxnSpPr>
          <p:cNvPr id="27" name="Straight Connector 26"/>
          <p:cNvCxnSpPr/>
          <p:nvPr/>
        </p:nvCxnSpPr>
        <p:spPr>
          <a:xfrm>
            <a:off x="3275856" y="2492896"/>
            <a:ext cx="396000" cy="0"/>
          </a:xfrm>
          <a:prstGeom prst="line">
            <a:avLst/>
          </a:prstGeom>
          <a:ln w="285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79912" y="2322746"/>
            <a:ext cx="5112568" cy="646331"/>
          </a:xfrm>
          <a:prstGeom prst="rect">
            <a:avLst/>
          </a:prstGeom>
          <a:noFill/>
        </p:spPr>
        <p:txBody>
          <a:bodyPr wrap="square" rtlCol="0">
            <a:spAutoFit/>
          </a:bodyPr>
          <a:lstStyle/>
          <a:p>
            <a:r>
              <a:rPr lang="en-CA" dirty="0" smtClean="0">
                <a:latin typeface="Franklin Gothic Medium Cond" pitchFamily="34" charset="0"/>
              </a:rPr>
              <a:t>1.1   Implement a Philosophy of Early Childhood Education </a:t>
            </a:r>
          </a:p>
          <a:p>
            <a:r>
              <a:rPr lang="en-CA" dirty="0" smtClean="0">
                <a:latin typeface="Franklin Gothic Medium Cond" pitchFamily="34" charset="0"/>
              </a:rPr>
              <a:t>          and Care</a:t>
            </a:r>
            <a:endParaRPr lang="en-CA" dirty="0">
              <a:latin typeface="Franklin Gothic Medium Cond" pitchFamily="34" charset="0"/>
            </a:endParaRPr>
          </a:p>
        </p:txBody>
      </p:sp>
      <p:sp>
        <p:nvSpPr>
          <p:cNvPr id="26" name="TextBox 25"/>
          <p:cNvSpPr txBox="1"/>
          <p:nvPr/>
        </p:nvSpPr>
        <p:spPr>
          <a:xfrm>
            <a:off x="3779912" y="2871986"/>
            <a:ext cx="5112568" cy="1200329"/>
          </a:xfrm>
          <a:prstGeom prst="rect">
            <a:avLst/>
          </a:prstGeom>
          <a:noFill/>
        </p:spPr>
        <p:txBody>
          <a:bodyPr wrap="square" rtlCol="0">
            <a:spAutoFit/>
          </a:bodyPr>
          <a:lstStyle/>
          <a:p>
            <a:r>
              <a:rPr lang="en-CA" dirty="0" smtClean="0">
                <a:latin typeface="Franklin Gothic Medium Cond" pitchFamily="34" charset="0"/>
              </a:rPr>
              <a:t>1.2   Implement a Curriculum</a:t>
            </a:r>
          </a:p>
          <a:p>
            <a:endParaRPr lang="en-CA" dirty="0" smtClean="0">
              <a:latin typeface="Franklin Gothic Medium Cond" pitchFamily="34" charset="0"/>
            </a:endParaRPr>
          </a:p>
          <a:p>
            <a:r>
              <a:rPr lang="en-CA" dirty="0" smtClean="0">
                <a:latin typeface="Franklin Gothic Medium Cond" pitchFamily="34" charset="0"/>
              </a:rPr>
              <a:t>1.4   Provide Programming Supports to Staff</a:t>
            </a:r>
          </a:p>
          <a:p>
            <a:r>
              <a:rPr lang="en-CA" dirty="0" smtClean="0">
                <a:latin typeface="Franklin Gothic Medium Cond" pitchFamily="34" charset="0"/>
              </a:rPr>
              <a:t>1.5   Evaluate Programs</a:t>
            </a:r>
            <a:endParaRPr lang="en-CA" dirty="0">
              <a:latin typeface="Franklin Gothic Medium Cond" pitchFamily="34" charset="0"/>
            </a:endParaRPr>
          </a:p>
        </p:txBody>
      </p:sp>
      <p:sp>
        <p:nvSpPr>
          <p:cNvPr id="29" name="TextBox 28"/>
          <p:cNvSpPr txBox="1"/>
          <p:nvPr/>
        </p:nvSpPr>
        <p:spPr>
          <a:xfrm>
            <a:off x="3779912" y="3150493"/>
            <a:ext cx="5112568" cy="369332"/>
          </a:xfrm>
          <a:prstGeom prst="rect">
            <a:avLst/>
          </a:prstGeom>
          <a:noFill/>
        </p:spPr>
        <p:txBody>
          <a:bodyPr wrap="square" rtlCol="0">
            <a:spAutoFit/>
          </a:bodyPr>
          <a:lstStyle/>
          <a:p>
            <a:r>
              <a:rPr lang="en-CA" dirty="0" smtClean="0">
                <a:latin typeface="Franklin Gothic Medium Cond" pitchFamily="34" charset="0"/>
              </a:rPr>
              <a:t>1.3   Provide a Child-Centred Learning Environment </a:t>
            </a:r>
          </a:p>
        </p:txBody>
      </p:sp>
      <p:sp>
        <p:nvSpPr>
          <p:cNvPr id="30" name="TextBox 29"/>
          <p:cNvSpPr txBox="1"/>
          <p:nvPr/>
        </p:nvSpPr>
        <p:spPr>
          <a:xfrm>
            <a:off x="3736479" y="2132856"/>
            <a:ext cx="5256584" cy="4585871"/>
          </a:xfrm>
          <a:prstGeom prst="rect">
            <a:avLst/>
          </a:prstGeom>
          <a:noFill/>
        </p:spPr>
        <p:txBody>
          <a:bodyPr wrap="square" rtlCol="0">
            <a:spAutoFit/>
          </a:bodyPr>
          <a:lstStyle/>
          <a:p>
            <a:r>
              <a:rPr lang="en-CA" sz="2000" dirty="0" smtClean="0">
                <a:solidFill>
                  <a:schemeClr val="accent5">
                    <a:lumMod val="75000"/>
                  </a:schemeClr>
                </a:solidFill>
                <a:latin typeface="Franklin Gothic Medium Cond" pitchFamily="34" charset="0"/>
              </a:rPr>
              <a:t>Required core knowledge:</a:t>
            </a:r>
          </a:p>
          <a:p>
            <a:r>
              <a:rPr lang="en-CA" sz="1600" i="1" dirty="0" smtClean="0">
                <a:latin typeface="Franklin Gothic Book" pitchFamily="34" charset="0"/>
              </a:rPr>
              <a:t>Child care administrators know:</a:t>
            </a:r>
          </a:p>
          <a:p>
            <a:endParaRPr lang="en-CA" sz="1600" i="1" dirty="0" smtClean="0">
              <a:latin typeface="Franklin Gothic Book" pitchFamily="34" charset="0"/>
            </a:endParaRPr>
          </a:p>
          <a:p>
            <a:pPr>
              <a:buFont typeface="Arial" pitchFamily="34" charset="0"/>
              <a:buChar char="•"/>
            </a:pPr>
            <a:r>
              <a:rPr lang="en-CA" sz="1600" i="1" dirty="0" smtClean="0">
                <a:latin typeface="Franklin Gothic Book" pitchFamily="34" charset="0"/>
              </a:rPr>
              <a:t>  </a:t>
            </a:r>
            <a:r>
              <a:rPr lang="en-CA" sz="1600" b="1" dirty="0" smtClean="0">
                <a:latin typeface="Franklin Gothic Book" pitchFamily="34" charset="0"/>
              </a:rPr>
              <a:t>benefits of routines, transitions, planned activities, curriculum and appropriate equipment and materials</a:t>
            </a:r>
          </a:p>
          <a:p>
            <a:pPr>
              <a:buFont typeface="Arial" pitchFamily="34" charset="0"/>
              <a:buChar char="•"/>
            </a:pPr>
            <a:r>
              <a:rPr lang="en-CA" sz="1600" b="1" i="1" dirty="0" smtClean="0">
                <a:latin typeface="Franklin Gothic Book" pitchFamily="34" charset="0"/>
              </a:rPr>
              <a:t>  </a:t>
            </a:r>
            <a:r>
              <a:rPr lang="en-CA" sz="1600" b="1" dirty="0" smtClean="0">
                <a:latin typeface="Franklin Gothic Book" pitchFamily="34" charset="0"/>
              </a:rPr>
              <a:t>importance of</a:t>
            </a:r>
            <a:r>
              <a:rPr lang="en-CA" sz="1600" dirty="0" smtClean="0">
                <a:latin typeface="Franklin Gothic Book" pitchFamily="34" charset="0"/>
              </a:rPr>
              <a:t>:</a:t>
            </a:r>
          </a:p>
          <a:p>
            <a:r>
              <a:rPr lang="en-CA" sz="1600" dirty="0" smtClean="0">
                <a:latin typeface="Franklin Gothic Book" pitchFamily="34" charset="0"/>
              </a:rPr>
              <a:t>    -  individualizes learning for each child</a:t>
            </a:r>
          </a:p>
          <a:p>
            <a:r>
              <a:rPr lang="en-CA" sz="1600" dirty="0" smtClean="0">
                <a:latin typeface="Franklin Gothic Book" pitchFamily="34" charset="0"/>
              </a:rPr>
              <a:t>    -  meeting emotional needs of each child</a:t>
            </a:r>
          </a:p>
          <a:p>
            <a:r>
              <a:rPr lang="en-CA" sz="1600" dirty="0" smtClean="0">
                <a:latin typeface="Franklin Gothic Book" pitchFamily="34" charset="0"/>
              </a:rPr>
              <a:t>    -  long periods of uninterrupted play learning</a:t>
            </a:r>
          </a:p>
          <a:p>
            <a:r>
              <a:rPr lang="en-CA" sz="1600" dirty="0" smtClean="0">
                <a:latin typeface="Franklin Gothic Book" pitchFamily="34" charset="0"/>
              </a:rPr>
              <a:t>    -  family within the environment</a:t>
            </a:r>
            <a:br>
              <a:rPr lang="en-CA" sz="1600" dirty="0" smtClean="0">
                <a:latin typeface="Franklin Gothic Book" pitchFamily="34" charset="0"/>
              </a:rPr>
            </a:br>
            <a:r>
              <a:rPr lang="en-CA" sz="1600" dirty="0" smtClean="0">
                <a:latin typeface="Franklin Gothic Book" pitchFamily="34" charset="0"/>
              </a:rPr>
              <a:t>    -  respect for diversity of children and families</a:t>
            </a:r>
          </a:p>
          <a:p>
            <a:r>
              <a:rPr lang="en-CA" sz="1600" dirty="0" smtClean="0">
                <a:latin typeface="Franklin Gothic Book" pitchFamily="34" charset="0"/>
              </a:rPr>
              <a:t>    -  staff’s role in enhancing children’s learning</a:t>
            </a:r>
          </a:p>
          <a:p>
            <a:r>
              <a:rPr lang="en-CA" sz="1600" dirty="0" smtClean="0">
                <a:latin typeface="Franklin Gothic Book" pitchFamily="34" charset="0"/>
              </a:rPr>
              <a:t>    -  facility design and layout</a:t>
            </a:r>
          </a:p>
          <a:p>
            <a:r>
              <a:rPr lang="en-CA" sz="1600" dirty="0" smtClean="0">
                <a:latin typeface="Franklin Gothic Book" pitchFamily="34" charset="0"/>
              </a:rPr>
              <a:t>    -  appropriate materials and equipment</a:t>
            </a:r>
          </a:p>
          <a:p>
            <a:r>
              <a:rPr lang="en-CA" sz="1600" dirty="0" smtClean="0">
                <a:latin typeface="Franklin Gothic Book" pitchFamily="34" charset="0"/>
              </a:rPr>
              <a:t>    -  the outdoors and how it contributes to children’s </a:t>
            </a:r>
          </a:p>
          <a:p>
            <a:r>
              <a:rPr lang="en-CA" sz="1600" dirty="0" smtClean="0">
                <a:latin typeface="Franklin Gothic Book" pitchFamily="34" charset="0"/>
              </a:rPr>
              <a:t>       mental and physical health</a:t>
            </a:r>
          </a:p>
          <a:p>
            <a:pPr>
              <a:buFont typeface="Arial" pitchFamily="34" charset="0"/>
              <a:buChar char="•"/>
            </a:pPr>
            <a:r>
              <a:rPr lang="en-CA" sz="1600" dirty="0" smtClean="0">
                <a:latin typeface="Franklin Gothic Book" pitchFamily="34" charset="0"/>
              </a:rPr>
              <a:t>  </a:t>
            </a:r>
            <a:r>
              <a:rPr lang="en-CA" sz="1600" b="1" dirty="0" smtClean="0">
                <a:latin typeface="Franklin Gothic Book" pitchFamily="34" charset="0"/>
              </a:rPr>
              <a:t>legal requirements </a:t>
            </a:r>
            <a:r>
              <a:rPr lang="en-CA" sz="1600" dirty="0" smtClean="0">
                <a:latin typeface="Franklin Gothic Book" pitchFamily="34" charset="0"/>
              </a:rPr>
              <a:t>for indoor and outdoor areas of child care centres</a:t>
            </a:r>
          </a:p>
        </p:txBody>
      </p:sp>
      <p:sp>
        <p:nvSpPr>
          <p:cNvPr id="31" name="TextBox 30"/>
          <p:cNvSpPr txBox="1"/>
          <p:nvPr/>
        </p:nvSpPr>
        <p:spPr>
          <a:xfrm>
            <a:off x="3736479" y="2132856"/>
            <a:ext cx="5328592" cy="4832092"/>
          </a:xfrm>
          <a:prstGeom prst="rect">
            <a:avLst/>
          </a:prstGeom>
          <a:noFill/>
        </p:spPr>
        <p:txBody>
          <a:bodyPr wrap="square" rtlCol="0">
            <a:spAutoFit/>
          </a:bodyPr>
          <a:lstStyle/>
          <a:p>
            <a:r>
              <a:rPr lang="en-CA" sz="2000" dirty="0" smtClean="0">
                <a:solidFill>
                  <a:schemeClr val="accent5">
                    <a:lumMod val="75000"/>
                  </a:schemeClr>
                </a:solidFill>
                <a:latin typeface="Franklin Gothic Medium Cond" pitchFamily="34" charset="0"/>
              </a:rPr>
              <a:t>Required skills and abilities:</a:t>
            </a:r>
          </a:p>
          <a:p>
            <a:r>
              <a:rPr lang="en-CA" sz="1600" i="1" dirty="0" smtClean="0">
                <a:latin typeface="Franklin Gothic Book" pitchFamily="34" charset="0"/>
              </a:rPr>
              <a:t>Child care administrators are able to:</a:t>
            </a:r>
          </a:p>
          <a:p>
            <a:endParaRPr lang="en-CA" sz="1600" i="1" dirty="0" smtClean="0">
              <a:latin typeface="Franklin Gothic Book" pitchFamily="34" charset="0"/>
            </a:endParaRPr>
          </a:p>
          <a:p>
            <a:pPr marL="342900" indent="-342900">
              <a:buAutoNum type="alphaLcParenBoth"/>
            </a:pPr>
            <a:r>
              <a:rPr lang="en-CA" sz="1600" b="1" dirty="0" smtClean="0">
                <a:latin typeface="Franklin Gothic Book" pitchFamily="34" charset="0"/>
              </a:rPr>
              <a:t>Ensure a caring and nurturing environment for all children</a:t>
            </a:r>
          </a:p>
          <a:p>
            <a:pPr marL="342900" indent="-342900">
              <a:buAutoNum type="alphaLcParenBoth"/>
            </a:pPr>
            <a:r>
              <a:rPr lang="en-CA" sz="1600" b="1" dirty="0" smtClean="0">
                <a:latin typeface="Franklin Gothic Book" pitchFamily="34" charset="0"/>
              </a:rPr>
              <a:t>Maintain relationships with families, staff and children</a:t>
            </a:r>
          </a:p>
          <a:p>
            <a:pPr marL="342900" indent="-342900">
              <a:buAutoNum type="alphaLcParenBoth"/>
            </a:pPr>
            <a:r>
              <a:rPr lang="en-CA" sz="1600" b="1" dirty="0" smtClean="0">
                <a:latin typeface="Franklin Gothic Book" pitchFamily="34" charset="0"/>
              </a:rPr>
              <a:t>Ensure staff understand their roles</a:t>
            </a:r>
            <a:r>
              <a:rPr lang="en-CA" sz="1600" dirty="0" smtClean="0">
                <a:latin typeface="Franklin Gothic Book" pitchFamily="34" charset="0"/>
              </a:rPr>
              <a:t>, for example, to:</a:t>
            </a:r>
          </a:p>
          <a:p>
            <a:pPr marL="800100" lvl="1" indent="-342900">
              <a:buFont typeface="Arial" pitchFamily="34" charset="0"/>
              <a:buChar char="•"/>
            </a:pPr>
            <a:r>
              <a:rPr lang="en-CA" sz="1600" dirty="0" smtClean="0">
                <a:latin typeface="Franklin Gothic Book" pitchFamily="34" charset="0"/>
              </a:rPr>
              <a:t>Promote philosophy and core values of organization</a:t>
            </a:r>
          </a:p>
          <a:p>
            <a:pPr marL="800100" lvl="1" indent="-342900">
              <a:buFont typeface="Arial" pitchFamily="34" charset="0"/>
              <a:buChar char="•"/>
            </a:pPr>
            <a:r>
              <a:rPr lang="en-CA" sz="1600" dirty="0" smtClean="0">
                <a:latin typeface="Franklin Gothic Book" pitchFamily="34" charset="0"/>
              </a:rPr>
              <a:t>Work as a team member...</a:t>
            </a:r>
          </a:p>
          <a:p>
            <a:pPr marL="342900" indent="-342900">
              <a:buAutoNum type="alphaLcParenBoth"/>
            </a:pPr>
            <a:r>
              <a:rPr lang="en-CA" sz="1600" b="1" dirty="0" smtClean="0">
                <a:latin typeface="Franklin Gothic Book" pitchFamily="34" charset="0"/>
              </a:rPr>
              <a:t>Monitor the day-to-day activities in the organization</a:t>
            </a:r>
            <a:r>
              <a:rPr lang="en-CA" sz="1600" dirty="0" smtClean="0">
                <a:latin typeface="Franklin Gothic Book" pitchFamily="34" charset="0"/>
              </a:rPr>
              <a:t>:</a:t>
            </a:r>
          </a:p>
          <a:p>
            <a:pPr marL="800100" lvl="1" indent="-342900">
              <a:buFont typeface="Arial" pitchFamily="34" charset="0"/>
              <a:buChar char="•"/>
            </a:pPr>
            <a:r>
              <a:rPr lang="en-CA" sz="1600" dirty="0" smtClean="0">
                <a:latin typeface="Franklin Gothic Book" pitchFamily="34" charset="0"/>
              </a:rPr>
              <a:t>Observe interactions in the learning environment</a:t>
            </a:r>
          </a:p>
          <a:p>
            <a:pPr marL="800100" lvl="1" indent="-342900">
              <a:buFont typeface="Arial" pitchFamily="34" charset="0"/>
              <a:buChar char="•"/>
            </a:pPr>
            <a:r>
              <a:rPr lang="en-CA" sz="1600" dirty="0" smtClean="0">
                <a:latin typeface="Franklin Gothic Book" pitchFamily="34" charset="0"/>
              </a:rPr>
              <a:t>Document children’s learning</a:t>
            </a:r>
          </a:p>
          <a:p>
            <a:pPr marL="800100" lvl="1" indent="-342900">
              <a:buFont typeface="Arial" pitchFamily="34" charset="0"/>
              <a:buChar char="•"/>
            </a:pPr>
            <a:r>
              <a:rPr lang="en-CA" sz="1600" dirty="0" smtClean="0">
                <a:latin typeface="Franklin Gothic Book" pitchFamily="34" charset="0"/>
              </a:rPr>
              <a:t>Create an environment of collaboration:</a:t>
            </a:r>
          </a:p>
          <a:p>
            <a:pPr marL="1257300" lvl="2" indent="-342900">
              <a:buFontTx/>
              <a:buChar char="-"/>
            </a:pPr>
            <a:r>
              <a:rPr lang="en-CA" sz="1600" dirty="0" smtClean="0">
                <a:latin typeface="Franklin Gothic Book" pitchFamily="34" charset="0"/>
              </a:rPr>
              <a:t>Help staff and families assess needs of child</a:t>
            </a:r>
          </a:p>
          <a:p>
            <a:pPr marL="1257300" lvl="2" indent="-342900">
              <a:buFontTx/>
              <a:buChar char="-"/>
            </a:pPr>
            <a:r>
              <a:rPr lang="en-CA" sz="1600" dirty="0" smtClean="0">
                <a:latin typeface="Franklin Gothic Book" pitchFamily="34" charset="0"/>
              </a:rPr>
              <a:t>Make suggestions for improvement...</a:t>
            </a:r>
          </a:p>
          <a:p>
            <a:pPr marL="342900" indent="-342900">
              <a:buAutoNum type="alphaLcParenBoth"/>
            </a:pPr>
            <a:r>
              <a:rPr lang="en-CA" sz="1600" b="1" dirty="0" smtClean="0">
                <a:latin typeface="Franklin Gothic Book" pitchFamily="34" charset="0"/>
              </a:rPr>
              <a:t>Ensure facility and outdoor areas comply with legislative requirements</a:t>
            </a:r>
          </a:p>
          <a:p>
            <a:pPr marL="342900" indent="-342900">
              <a:buAutoNum type="alphaLcParenBoth"/>
            </a:pPr>
            <a:endParaRPr lang="en-CA" sz="1600" dirty="0" smtClean="0">
              <a:latin typeface="Franklin Gothic Book" pitchFamily="34" charset="0"/>
            </a:endParaRPr>
          </a:p>
        </p:txBody>
      </p:sp>
      <p:sp>
        <p:nvSpPr>
          <p:cNvPr id="36" name="Oval 35"/>
          <p:cNvSpPr/>
          <p:nvPr/>
        </p:nvSpPr>
        <p:spPr>
          <a:xfrm>
            <a:off x="1941612" y="3645024"/>
            <a:ext cx="1224136" cy="1224136"/>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smtClean="0">
                <a:solidFill>
                  <a:schemeClr val="accent5">
                    <a:lumMod val="50000"/>
                  </a:schemeClr>
                </a:solidFill>
                <a:latin typeface="Franklin Gothic Heavy" pitchFamily="34" charset="0"/>
              </a:rPr>
              <a:t>K</a:t>
            </a:r>
            <a:endParaRPr lang="en-CA" sz="3600" dirty="0">
              <a:solidFill>
                <a:schemeClr val="accent5">
                  <a:lumMod val="50000"/>
                </a:schemeClr>
              </a:solidFill>
              <a:latin typeface="Franklin Gothic Heavy" pitchFamily="34" charset="0"/>
            </a:endParaRPr>
          </a:p>
        </p:txBody>
      </p:sp>
      <p:sp>
        <p:nvSpPr>
          <p:cNvPr id="37" name="Oval 36"/>
          <p:cNvSpPr/>
          <p:nvPr/>
        </p:nvSpPr>
        <p:spPr>
          <a:xfrm>
            <a:off x="1951137" y="3645024"/>
            <a:ext cx="1224136" cy="1224136"/>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smtClean="0">
                <a:solidFill>
                  <a:schemeClr val="accent5">
                    <a:lumMod val="50000"/>
                  </a:schemeClr>
                </a:solidFill>
                <a:latin typeface="Franklin Gothic Heavy" pitchFamily="34" charset="0"/>
              </a:rPr>
              <a:t>P</a:t>
            </a:r>
            <a:endParaRPr lang="en-CA" sz="3600" dirty="0">
              <a:solidFill>
                <a:schemeClr val="accent5">
                  <a:lumMod val="50000"/>
                </a:schemeClr>
              </a:solidFill>
              <a:latin typeface="Franklin Gothic Heavy" pitchFamily="34" charset="0"/>
            </a:endParaRPr>
          </a:p>
        </p:txBody>
      </p:sp>
      <p:pic>
        <p:nvPicPr>
          <p:cNvPr id="19" name="Picture 2"/>
          <p:cNvPicPr>
            <a:picLocks noChangeAspect="1" noChangeArrowheads="1"/>
          </p:cNvPicPr>
          <p:nvPr/>
        </p:nvPicPr>
        <p:blipFill>
          <a:blip r:embed="rId5"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25"/>
                                        </p:tgtEl>
                                      </p:cBhvr>
                                    </p:animEffect>
                                    <p:anim calcmode="lin" valueType="num">
                                      <p:cBhvr>
                                        <p:cTn id="7" dur="1000"/>
                                        <p:tgtEl>
                                          <p:spTgt spid="25"/>
                                        </p:tgtEl>
                                        <p:attrNameLst>
                                          <p:attrName>ppt_x</p:attrName>
                                        </p:attrNameLst>
                                      </p:cBhvr>
                                      <p:tavLst>
                                        <p:tav tm="0">
                                          <p:val>
                                            <p:strVal val="ppt_x"/>
                                          </p:val>
                                        </p:tav>
                                        <p:tav tm="100000">
                                          <p:val>
                                            <p:strVal val="ppt_x"/>
                                          </p:val>
                                        </p:tav>
                                      </p:tavLst>
                                    </p:anim>
                                    <p:anim calcmode="lin" valueType="num">
                                      <p:cBhvr>
                                        <p:cTn id="8" dur="1000"/>
                                        <p:tgtEl>
                                          <p:spTgt spid="25"/>
                                        </p:tgtEl>
                                        <p:attrNameLst>
                                          <p:attrName>ppt_y</p:attrName>
                                        </p:attrNameLst>
                                      </p:cBhvr>
                                      <p:tavLst>
                                        <p:tav tm="0">
                                          <p:val>
                                            <p:strVal val="ppt_y"/>
                                          </p:val>
                                        </p:tav>
                                        <p:tav tm="100000">
                                          <p:val>
                                            <p:strVal val="ppt_y+.1"/>
                                          </p:val>
                                        </p:tav>
                                      </p:tavLst>
                                    </p:anim>
                                    <p:set>
                                      <p:cBhvr>
                                        <p:cTn id="9" dur="1" fill="hold">
                                          <p:stCondLst>
                                            <p:cond delay="999"/>
                                          </p:stCondLst>
                                        </p:cTn>
                                        <p:tgtEl>
                                          <p:spTgt spid="25"/>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6"/>
                                        </p:tgtEl>
                                      </p:cBhvr>
                                    </p:animEffect>
                                    <p:anim calcmode="lin" valueType="num">
                                      <p:cBhvr>
                                        <p:cTn id="12" dur="1000"/>
                                        <p:tgtEl>
                                          <p:spTgt spid="26"/>
                                        </p:tgtEl>
                                        <p:attrNameLst>
                                          <p:attrName>ppt_x</p:attrName>
                                        </p:attrNameLst>
                                      </p:cBhvr>
                                      <p:tavLst>
                                        <p:tav tm="0">
                                          <p:val>
                                            <p:strVal val="ppt_x"/>
                                          </p:val>
                                        </p:tav>
                                        <p:tav tm="100000">
                                          <p:val>
                                            <p:strVal val="ppt_x"/>
                                          </p:val>
                                        </p:tav>
                                      </p:tavLst>
                                    </p:anim>
                                    <p:anim calcmode="lin" valueType="num">
                                      <p:cBhvr>
                                        <p:cTn id="13" dur="1000"/>
                                        <p:tgtEl>
                                          <p:spTgt spid="26"/>
                                        </p:tgtEl>
                                        <p:attrNameLst>
                                          <p:attrName>ppt_y</p:attrName>
                                        </p:attrNameLst>
                                      </p:cBhvr>
                                      <p:tavLst>
                                        <p:tav tm="0">
                                          <p:val>
                                            <p:strVal val="ppt_y"/>
                                          </p:val>
                                        </p:tav>
                                        <p:tav tm="100000">
                                          <p:val>
                                            <p:strVal val="ppt_y+.1"/>
                                          </p:val>
                                        </p:tav>
                                      </p:tavLst>
                                    </p:anim>
                                    <p:set>
                                      <p:cBhvr>
                                        <p:cTn id="14" dur="1" fill="hold">
                                          <p:stCondLst>
                                            <p:cond delay="999"/>
                                          </p:stCondLst>
                                        </p:cTn>
                                        <p:tgtEl>
                                          <p:spTgt spid="26"/>
                                        </p:tgtEl>
                                        <p:attrNameLst>
                                          <p:attrName>style.visibility</p:attrName>
                                        </p:attrNameLst>
                                      </p:cBhvr>
                                      <p:to>
                                        <p:strVal val="hidden"/>
                                      </p:to>
                                    </p:set>
                                  </p:childTnLst>
                                </p:cTn>
                              </p:par>
                              <p:par>
                                <p:cTn id="15" presetID="0" presetClass="path" presetSubtype="0" accel="50000" decel="50000" fill="hold" grpId="0" nodeType="withEffect">
                                  <p:stCondLst>
                                    <p:cond delay="0"/>
                                  </p:stCondLst>
                                  <p:childTnLst>
                                    <p:animMotion origin="layout" path="M -5.55556E-7 -7.40741E-7 L -5.55556E-7 -0.24166 " pathEditMode="relative" ptsTypes="AA">
                                      <p:cBhvr>
                                        <p:cTn id="16" dur="2000" fill="hold"/>
                                        <p:tgtEl>
                                          <p:spTgt spid="29"/>
                                        </p:tgtEl>
                                        <p:attrNameLst>
                                          <p:attrName>ppt_x</p:attrName>
                                          <p:attrName>ppt_y</p:attrName>
                                        </p:attrNameLst>
                                      </p:cBhvr>
                                    </p:animMotion>
                                  </p:childTnLst>
                                </p:cTn>
                              </p:par>
                            </p:childTnLst>
                          </p:cTn>
                        </p:par>
                        <p:par>
                          <p:cTn id="17" fill="hold">
                            <p:stCondLst>
                              <p:cond delay="2000"/>
                            </p:stCondLst>
                            <p:childTnLst>
                              <p:par>
                                <p:cTn id="18" presetID="42"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2000"/>
                                        <p:tgtEl>
                                          <p:spTgt spid="10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36"/>
                                        </p:tgtEl>
                                      </p:cBhvr>
                                    </p:animEffect>
                                    <p:set>
                                      <p:cBhvr>
                                        <p:cTn id="36" dur="1" fill="hold">
                                          <p:stCondLst>
                                            <p:cond delay="1999"/>
                                          </p:stCondLst>
                                        </p:cTn>
                                        <p:tgtEl>
                                          <p:spTgt spid="3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1026"/>
                                        </p:tgtEl>
                                      </p:cBhvr>
                                    </p:animEffect>
                                    <p:set>
                                      <p:cBhvr>
                                        <p:cTn id="39" dur="1" fill="hold">
                                          <p:stCondLst>
                                            <p:cond delay="1999"/>
                                          </p:stCondLst>
                                        </p:cTn>
                                        <p:tgtEl>
                                          <p:spTgt spid="102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2000"/>
                                        <p:tgtEl>
                                          <p:spTgt spid="37"/>
                                        </p:tgtEl>
                                      </p:cBhvr>
                                    </p:animEffect>
                                  </p:childTnLst>
                                </p:cTn>
                              </p:par>
                              <p:par>
                                <p:cTn id="48" presetID="10"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0" grpId="1"/>
      <p:bldP spid="31" grpId="0"/>
      <p:bldP spid="36" grpId="0" animBg="1"/>
      <p:bldP spid="36" grpId="1" animBg="1"/>
      <p:bldP spid="37"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1605955" y="308273"/>
            <a:ext cx="6984776" cy="1200329"/>
          </a:xfrm>
          <a:prstGeom prst="rect">
            <a:avLst/>
          </a:prstGeom>
          <a:noFill/>
        </p:spPr>
        <p:txBody>
          <a:bodyPr wrap="square" rtlCol="0">
            <a:spAutoFit/>
          </a:bodyPr>
          <a:lstStyle/>
          <a:p>
            <a:r>
              <a:rPr lang="en-CA" sz="7200" dirty="0" smtClean="0">
                <a:solidFill>
                  <a:schemeClr val="accent6">
                    <a:lumMod val="75000"/>
                  </a:schemeClr>
                </a:solidFill>
                <a:latin typeface="Amienne" pitchFamily="82" charset="0"/>
              </a:rPr>
              <a:t>Additional Highlights</a:t>
            </a:r>
            <a:endParaRPr lang="en-CA" sz="7200" dirty="0">
              <a:solidFill>
                <a:schemeClr val="accent6">
                  <a:lumMod val="75000"/>
                </a:schemeClr>
              </a:solidFill>
              <a:latin typeface="Amienne" pitchFamily="82" charset="0"/>
            </a:endParaRPr>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1049586"/>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9" name="TextBox 8"/>
          <p:cNvSpPr txBox="1"/>
          <p:nvPr/>
        </p:nvSpPr>
        <p:spPr>
          <a:xfrm>
            <a:off x="1656168" y="1444714"/>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899592"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2771800"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Oval 16"/>
          <p:cNvSpPr/>
          <p:nvPr/>
        </p:nvSpPr>
        <p:spPr>
          <a:xfrm>
            <a:off x="4644008"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Oval 17"/>
          <p:cNvSpPr/>
          <p:nvPr/>
        </p:nvSpPr>
        <p:spPr>
          <a:xfrm>
            <a:off x="6516416"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9" name="Oval 18"/>
          <p:cNvSpPr/>
          <p:nvPr/>
        </p:nvSpPr>
        <p:spPr>
          <a:xfrm>
            <a:off x="6516416"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899592"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Oval 22"/>
          <p:cNvSpPr/>
          <p:nvPr/>
        </p:nvSpPr>
        <p:spPr>
          <a:xfrm>
            <a:off x="2771800"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Oval 24"/>
          <p:cNvSpPr/>
          <p:nvPr/>
        </p:nvSpPr>
        <p:spPr>
          <a:xfrm>
            <a:off x="4644008"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Oval 25"/>
          <p:cNvSpPr/>
          <p:nvPr/>
        </p:nvSpPr>
        <p:spPr>
          <a:xfrm>
            <a:off x="6516416"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Oval 26"/>
          <p:cNvSpPr/>
          <p:nvPr/>
        </p:nvSpPr>
        <p:spPr>
          <a:xfrm>
            <a:off x="6516416"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808534" y="2721694"/>
            <a:ext cx="1944216" cy="923330"/>
          </a:xfrm>
          <a:prstGeom prst="rect">
            <a:avLst/>
          </a:prstGeom>
          <a:noFill/>
        </p:spPr>
        <p:txBody>
          <a:bodyPr wrap="square" rtlCol="0">
            <a:spAutoFit/>
          </a:bodyPr>
          <a:lstStyle/>
          <a:p>
            <a:pPr algn="ctr"/>
            <a:r>
              <a:rPr lang="en-CA" dirty="0" smtClean="0">
                <a:latin typeface="Franklin Gothic Medium Cond" pitchFamily="34" charset="0"/>
              </a:rPr>
              <a:t>Emphasis on LEADERSHIP and MANAGEMENT</a:t>
            </a:r>
            <a:endParaRPr lang="en-CA" dirty="0">
              <a:latin typeface="Franklin Gothic Medium Cond" pitchFamily="34" charset="0"/>
            </a:endParaRPr>
          </a:p>
        </p:txBody>
      </p:sp>
      <p:sp>
        <p:nvSpPr>
          <p:cNvPr id="30" name="TextBox 29"/>
          <p:cNvSpPr txBox="1"/>
          <p:nvPr/>
        </p:nvSpPr>
        <p:spPr>
          <a:xfrm>
            <a:off x="2699792" y="2712169"/>
            <a:ext cx="1944216" cy="923330"/>
          </a:xfrm>
          <a:prstGeom prst="rect">
            <a:avLst/>
          </a:prstGeom>
          <a:noFill/>
        </p:spPr>
        <p:txBody>
          <a:bodyPr wrap="square" rtlCol="0">
            <a:spAutoFit/>
          </a:bodyPr>
          <a:lstStyle/>
          <a:p>
            <a:pPr algn="ctr"/>
            <a:r>
              <a:rPr lang="en-CA" dirty="0" smtClean="0">
                <a:latin typeface="Franklin Gothic Medium Cond" pitchFamily="34" charset="0"/>
              </a:rPr>
              <a:t>PLAIN LANGUAGE and avoidance of redundancy</a:t>
            </a:r>
            <a:endParaRPr lang="en-CA" dirty="0">
              <a:latin typeface="Franklin Gothic Medium Cond" pitchFamily="34" charset="0"/>
            </a:endParaRPr>
          </a:p>
        </p:txBody>
      </p:sp>
      <p:sp>
        <p:nvSpPr>
          <p:cNvPr id="32" name="TextBox 31"/>
          <p:cNvSpPr txBox="1"/>
          <p:nvPr/>
        </p:nvSpPr>
        <p:spPr>
          <a:xfrm>
            <a:off x="4668391" y="2636912"/>
            <a:ext cx="1800200" cy="1200329"/>
          </a:xfrm>
          <a:prstGeom prst="rect">
            <a:avLst/>
          </a:prstGeom>
          <a:noFill/>
        </p:spPr>
        <p:txBody>
          <a:bodyPr wrap="square" rtlCol="0">
            <a:spAutoFit/>
          </a:bodyPr>
          <a:lstStyle/>
          <a:p>
            <a:pPr algn="ctr"/>
            <a:r>
              <a:rPr lang="en-CA" dirty="0" smtClean="0">
                <a:latin typeface="Franklin Gothic Medium Cond" pitchFamily="34" charset="0"/>
              </a:rPr>
              <a:t>REORGANIZED with a focus on categorizing of skills</a:t>
            </a:r>
            <a:endParaRPr lang="en-CA" dirty="0">
              <a:latin typeface="Franklin Gothic Medium Cond" pitchFamily="34" charset="0"/>
            </a:endParaRPr>
          </a:p>
        </p:txBody>
      </p:sp>
      <p:sp>
        <p:nvSpPr>
          <p:cNvPr id="33" name="TextBox 32"/>
          <p:cNvSpPr txBox="1"/>
          <p:nvPr/>
        </p:nvSpPr>
        <p:spPr>
          <a:xfrm>
            <a:off x="6444208" y="2430413"/>
            <a:ext cx="1944216" cy="1477328"/>
          </a:xfrm>
          <a:prstGeom prst="rect">
            <a:avLst/>
          </a:prstGeom>
          <a:noFill/>
        </p:spPr>
        <p:txBody>
          <a:bodyPr wrap="square" rtlCol="0">
            <a:spAutoFit/>
          </a:bodyPr>
          <a:lstStyle/>
          <a:p>
            <a:pPr algn="ctr"/>
            <a:r>
              <a:rPr lang="en-CA" dirty="0" smtClean="0">
                <a:latin typeface="Franklin Gothic Medium Cond" pitchFamily="34" charset="0"/>
              </a:rPr>
              <a:t>FAMILY and COMMUNITY involvement key in the research and development</a:t>
            </a:r>
            <a:endParaRPr lang="en-CA" dirty="0">
              <a:latin typeface="Franklin Gothic Medium Cond" pitchFamily="34" charset="0"/>
            </a:endParaRPr>
          </a:p>
        </p:txBody>
      </p:sp>
      <p:sp>
        <p:nvSpPr>
          <p:cNvPr id="34" name="TextBox 33"/>
          <p:cNvSpPr txBox="1"/>
          <p:nvPr/>
        </p:nvSpPr>
        <p:spPr>
          <a:xfrm>
            <a:off x="808534" y="4514453"/>
            <a:ext cx="1944216" cy="1200329"/>
          </a:xfrm>
          <a:prstGeom prst="rect">
            <a:avLst/>
          </a:prstGeom>
          <a:noFill/>
        </p:spPr>
        <p:txBody>
          <a:bodyPr wrap="square" rtlCol="0">
            <a:spAutoFit/>
          </a:bodyPr>
          <a:lstStyle/>
          <a:p>
            <a:pPr algn="ctr"/>
            <a:r>
              <a:rPr lang="en-CA" dirty="0" smtClean="0">
                <a:latin typeface="Franklin Gothic Medium Cond" pitchFamily="34" charset="0"/>
              </a:rPr>
              <a:t>Added focus on BUSINESS PLANNING &amp; DEVELOPMENT</a:t>
            </a:r>
            <a:endParaRPr lang="en-CA" dirty="0">
              <a:latin typeface="Franklin Gothic Medium Cond" pitchFamily="34" charset="0"/>
            </a:endParaRPr>
          </a:p>
        </p:txBody>
      </p:sp>
      <p:sp>
        <p:nvSpPr>
          <p:cNvPr id="35" name="TextBox 34"/>
          <p:cNvSpPr txBox="1"/>
          <p:nvPr/>
        </p:nvSpPr>
        <p:spPr>
          <a:xfrm>
            <a:off x="2699792" y="4656385"/>
            <a:ext cx="1944216" cy="923330"/>
          </a:xfrm>
          <a:prstGeom prst="rect">
            <a:avLst/>
          </a:prstGeom>
          <a:noFill/>
        </p:spPr>
        <p:txBody>
          <a:bodyPr wrap="square" rtlCol="0">
            <a:spAutoFit/>
          </a:bodyPr>
          <a:lstStyle/>
          <a:p>
            <a:pPr algn="ctr"/>
            <a:r>
              <a:rPr lang="en-CA" dirty="0" smtClean="0">
                <a:latin typeface="Franklin Gothic Medium Cond" pitchFamily="34" charset="0"/>
              </a:rPr>
              <a:t>Benchmarked against recognized practices</a:t>
            </a:r>
            <a:endParaRPr lang="en-CA" dirty="0">
              <a:latin typeface="Franklin Gothic Medium Cond" pitchFamily="34" charset="0"/>
            </a:endParaRPr>
          </a:p>
        </p:txBody>
      </p:sp>
      <p:sp>
        <p:nvSpPr>
          <p:cNvPr id="36" name="TextBox 35"/>
          <p:cNvSpPr txBox="1"/>
          <p:nvPr/>
        </p:nvSpPr>
        <p:spPr>
          <a:xfrm>
            <a:off x="4649341" y="4672186"/>
            <a:ext cx="1819250" cy="923330"/>
          </a:xfrm>
          <a:prstGeom prst="rect">
            <a:avLst/>
          </a:prstGeom>
          <a:noFill/>
        </p:spPr>
        <p:txBody>
          <a:bodyPr wrap="square" rtlCol="0">
            <a:spAutoFit/>
          </a:bodyPr>
          <a:lstStyle/>
          <a:p>
            <a:pPr algn="ctr"/>
            <a:r>
              <a:rPr lang="en-CA" dirty="0" smtClean="0">
                <a:latin typeface="Franklin Gothic Medium Cond" pitchFamily="34" charset="0"/>
              </a:rPr>
              <a:t>Added rich level of CONTEXT and SPECIFICITY</a:t>
            </a:r>
            <a:endParaRPr lang="en-CA" dirty="0">
              <a:latin typeface="Franklin Gothic Medium Cond" pitchFamily="34" charset="0"/>
            </a:endParaRPr>
          </a:p>
        </p:txBody>
      </p:sp>
      <p:sp>
        <p:nvSpPr>
          <p:cNvPr id="37" name="TextBox 36"/>
          <p:cNvSpPr txBox="1"/>
          <p:nvPr/>
        </p:nvSpPr>
        <p:spPr>
          <a:xfrm>
            <a:off x="6520408" y="4537695"/>
            <a:ext cx="1819250" cy="1200329"/>
          </a:xfrm>
          <a:prstGeom prst="rect">
            <a:avLst/>
          </a:prstGeom>
          <a:noFill/>
        </p:spPr>
        <p:txBody>
          <a:bodyPr wrap="square" rtlCol="0">
            <a:spAutoFit/>
          </a:bodyPr>
          <a:lstStyle/>
          <a:p>
            <a:pPr algn="ctr"/>
            <a:r>
              <a:rPr lang="en-CA" dirty="0" smtClean="0">
                <a:latin typeface="Franklin Gothic Medium Cond" pitchFamily="34" charset="0"/>
              </a:rPr>
              <a:t>FLEXIBLE, ADAPTABLE: represents a field of practice</a:t>
            </a:r>
            <a:endParaRPr lang="en-CA" dirty="0">
              <a:latin typeface="Franklin Gothic Medium Cond"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1605955" y="308273"/>
            <a:ext cx="6984776" cy="1200329"/>
          </a:xfrm>
          <a:prstGeom prst="rect">
            <a:avLst/>
          </a:prstGeom>
          <a:noFill/>
        </p:spPr>
        <p:txBody>
          <a:bodyPr wrap="square" rtlCol="0">
            <a:spAutoFit/>
          </a:bodyPr>
          <a:lstStyle/>
          <a:p>
            <a:r>
              <a:rPr lang="en-CA" sz="7200" dirty="0" smtClean="0">
                <a:solidFill>
                  <a:schemeClr val="accent6">
                    <a:lumMod val="75000"/>
                  </a:schemeClr>
                </a:solidFill>
                <a:latin typeface="Amienne" pitchFamily="82" charset="0"/>
              </a:rPr>
              <a:t>Additional Highlights</a:t>
            </a:r>
            <a:endParaRPr lang="en-CA" sz="7200" dirty="0">
              <a:solidFill>
                <a:schemeClr val="accent6">
                  <a:lumMod val="75000"/>
                </a:schemeClr>
              </a:solidFill>
              <a:latin typeface="Amienne" pitchFamily="82" charset="0"/>
            </a:endParaRPr>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1049586"/>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9" name="TextBox 8"/>
          <p:cNvSpPr txBox="1"/>
          <p:nvPr/>
        </p:nvSpPr>
        <p:spPr>
          <a:xfrm>
            <a:off x="1656168" y="1444714"/>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899592"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5" name="Oval 14"/>
          <p:cNvSpPr/>
          <p:nvPr/>
        </p:nvSpPr>
        <p:spPr>
          <a:xfrm>
            <a:off x="2771800" y="4211763"/>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7" name="Oval 16"/>
          <p:cNvSpPr/>
          <p:nvPr/>
        </p:nvSpPr>
        <p:spPr>
          <a:xfrm>
            <a:off x="4644008"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8" name="Oval 17"/>
          <p:cNvSpPr/>
          <p:nvPr/>
        </p:nvSpPr>
        <p:spPr>
          <a:xfrm>
            <a:off x="6516416"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9" name="Oval 18"/>
          <p:cNvSpPr/>
          <p:nvPr/>
        </p:nvSpPr>
        <p:spPr>
          <a:xfrm>
            <a:off x="6516416" y="4221288"/>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1" name="Oval 20"/>
          <p:cNvSpPr/>
          <p:nvPr/>
        </p:nvSpPr>
        <p:spPr>
          <a:xfrm>
            <a:off x="899592"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3" name="Oval 22"/>
          <p:cNvSpPr/>
          <p:nvPr/>
        </p:nvSpPr>
        <p:spPr>
          <a:xfrm>
            <a:off x="2771800" y="4211763"/>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5" name="Oval 24"/>
          <p:cNvSpPr/>
          <p:nvPr/>
        </p:nvSpPr>
        <p:spPr>
          <a:xfrm>
            <a:off x="4644008"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6" name="Oval 25"/>
          <p:cNvSpPr/>
          <p:nvPr/>
        </p:nvSpPr>
        <p:spPr>
          <a:xfrm>
            <a:off x="6516416"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7" name="Oval 26"/>
          <p:cNvSpPr/>
          <p:nvPr/>
        </p:nvSpPr>
        <p:spPr>
          <a:xfrm>
            <a:off x="6516416" y="4221288"/>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9" name="TextBox 28"/>
          <p:cNvSpPr txBox="1"/>
          <p:nvPr/>
        </p:nvSpPr>
        <p:spPr>
          <a:xfrm>
            <a:off x="808534" y="2721694"/>
            <a:ext cx="1944216" cy="923330"/>
          </a:xfrm>
          <a:prstGeom prst="rect">
            <a:avLst/>
          </a:prstGeom>
          <a:noFill/>
        </p:spPr>
        <p:txBody>
          <a:bodyPr wrap="square" rtlCol="0">
            <a:spAutoFit/>
          </a:bodyPr>
          <a:lstStyle/>
          <a:p>
            <a:pPr algn="ctr"/>
            <a:r>
              <a:rPr lang="en-CA" dirty="0" smtClean="0">
                <a:latin typeface="Franklin Gothic Medium Cond" pitchFamily="34" charset="0"/>
              </a:rPr>
              <a:t>Emphasis on LEADERSHIP and MANAGEMENT</a:t>
            </a:r>
            <a:endParaRPr lang="en-CA" dirty="0">
              <a:latin typeface="Franklin Gothic Medium Cond" pitchFamily="34" charset="0"/>
            </a:endParaRPr>
          </a:p>
        </p:txBody>
      </p:sp>
      <p:sp>
        <p:nvSpPr>
          <p:cNvPr id="30" name="TextBox 29"/>
          <p:cNvSpPr txBox="1"/>
          <p:nvPr/>
        </p:nvSpPr>
        <p:spPr>
          <a:xfrm>
            <a:off x="2699792" y="2712169"/>
            <a:ext cx="1944216" cy="923330"/>
          </a:xfrm>
          <a:prstGeom prst="rect">
            <a:avLst/>
          </a:prstGeom>
          <a:noFill/>
        </p:spPr>
        <p:txBody>
          <a:bodyPr wrap="square" rtlCol="0">
            <a:spAutoFit/>
          </a:bodyPr>
          <a:lstStyle/>
          <a:p>
            <a:pPr algn="ctr"/>
            <a:r>
              <a:rPr lang="en-CA" dirty="0" smtClean="0">
                <a:latin typeface="Franklin Gothic Medium Cond" pitchFamily="34" charset="0"/>
              </a:rPr>
              <a:t>PLAIN LANGUAGE and avoidance of redundancy</a:t>
            </a:r>
            <a:endParaRPr lang="en-CA" dirty="0">
              <a:latin typeface="Franklin Gothic Medium Cond" pitchFamily="34" charset="0"/>
            </a:endParaRPr>
          </a:p>
        </p:txBody>
      </p:sp>
      <p:sp>
        <p:nvSpPr>
          <p:cNvPr id="32" name="TextBox 31"/>
          <p:cNvSpPr txBox="1"/>
          <p:nvPr/>
        </p:nvSpPr>
        <p:spPr>
          <a:xfrm>
            <a:off x="4668391" y="2636912"/>
            <a:ext cx="1800200" cy="1200329"/>
          </a:xfrm>
          <a:prstGeom prst="rect">
            <a:avLst/>
          </a:prstGeom>
          <a:noFill/>
        </p:spPr>
        <p:txBody>
          <a:bodyPr wrap="square" rtlCol="0">
            <a:spAutoFit/>
          </a:bodyPr>
          <a:lstStyle/>
          <a:p>
            <a:pPr algn="ctr"/>
            <a:r>
              <a:rPr lang="en-CA" dirty="0" smtClean="0">
                <a:latin typeface="Franklin Gothic Medium Cond" pitchFamily="34" charset="0"/>
              </a:rPr>
              <a:t>REORGANIZED with a focus on categorizing of skills</a:t>
            </a:r>
            <a:endParaRPr lang="en-CA" dirty="0">
              <a:latin typeface="Franklin Gothic Medium Cond" pitchFamily="34" charset="0"/>
            </a:endParaRPr>
          </a:p>
        </p:txBody>
      </p:sp>
      <p:sp>
        <p:nvSpPr>
          <p:cNvPr id="33" name="TextBox 32"/>
          <p:cNvSpPr txBox="1"/>
          <p:nvPr/>
        </p:nvSpPr>
        <p:spPr>
          <a:xfrm>
            <a:off x="6444208" y="2430413"/>
            <a:ext cx="1944216" cy="1477328"/>
          </a:xfrm>
          <a:prstGeom prst="rect">
            <a:avLst/>
          </a:prstGeom>
          <a:noFill/>
        </p:spPr>
        <p:txBody>
          <a:bodyPr wrap="square" rtlCol="0">
            <a:spAutoFit/>
          </a:bodyPr>
          <a:lstStyle/>
          <a:p>
            <a:pPr algn="ctr"/>
            <a:r>
              <a:rPr lang="en-CA" dirty="0" smtClean="0">
                <a:latin typeface="Franklin Gothic Medium Cond" pitchFamily="34" charset="0"/>
              </a:rPr>
              <a:t>FAMILY and COMMUNITY involvement key in the research and development</a:t>
            </a:r>
            <a:endParaRPr lang="en-CA" dirty="0">
              <a:latin typeface="Franklin Gothic Medium Cond" pitchFamily="34" charset="0"/>
            </a:endParaRPr>
          </a:p>
        </p:txBody>
      </p:sp>
      <p:sp>
        <p:nvSpPr>
          <p:cNvPr id="34" name="TextBox 33"/>
          <p:cNvSpPr txBox="1"/>
          <p:nvPr/>
        </p:nvSpPr>
        <p:spPr>
          <a:xfrm>
            <a:off x="808534" y="4514453"/>
            <a:ext cx="1944216" cy="1200329"/>
          </a:xfrm>
          <a:prstGeom prst="rect">
            <a:avLst/>
          </a:prstGeom>
          <a:noFill/>
        </p:spPr>
        <p:txBody>
          <a:bodyPr wrap="square" rtlCol="0">
            <a:spAutoFit/>
          </a:bodyPr>
          <a:lstStyle/>
          <a:p>
            <a:pPr algn="ctr"/>
            <a:r>
              <a:rPr lang="en-CA" dirty="0" smtClean="0">
                <a:latin typeface="Franklin Gothic Medium Cond" pitchFamily="34" charset="0"/>
              </a:rPr>
              <a:t>Added focus on BUSINESS PLANNING &amp; DEVELOPMENT</a:t>
            </a:r>
            <a:endParaRPr lang="en-CA" dirty="0">
              <a:latin typeface="Franklin Gothic Medium Cond" pitchFamily="34" charset="0"/>
            </a:endParaRPr>
          </a:p>
        </p:txBody>
      </p:sp>
      <p:sp>
        <p:nvSpPr>
          <p:cNvPr id="35" name="TextBox 34"/>
          <p:cNvSpPr txBox="1"/>
          <p:nvPr/>
        </p:nvSpPr>
        <p:spPr>
          <a:xfrm>
            <a:off x="2699792" y="4656385"/>
            <a:ext cx="1944216" cy="923330"/>
          </a:xfrm>
          <a:prstGeom prst="rect">
            <a:avLst/>
          </a:prstGeom>
          <a:noFill/>
        </p:spPr>
        <p:txBody>
          <a:bodyPr wrap="square" rtlCol="0">
            <a:spAutoFit/>
          </a:bodyPr>
          <a:lstStyle/>
          <a:p>
            <a:pPr algn="ctr"/>
            <a:r>
              <a:rPr lang="en-CA" dirty="0" smtClean="0">
                <a:latin typeface="Franklin Gothic Medium Cond" pitchFamily="34" charset="0"/>
              </a:rPr>
              <a:t>Benchmarked against recognized practices</a:t>
            </a:r>
            <a:endParaRPr lang="en-CA" dirty="0">
              <a:latin typeface="Franklin Gothic Medium Cond" pitchFamily="34" charset="0"/>
            </a:endParaRPr>
          </a:p>
        </p:txBody>
      </p:sp>
      <p:sp>
        <p:nvSpPr>
          <p:cNvPr id="36" name="TextBox 35"/>
          <p:cNvSpPr txBox="1"/>
          <p:nvPr/>
        </p:nvSpPr>
        <p:spPr>
          <a:xfrm>
            <a:off x="4649341" y="4672186"/>
            <a:ext cx="1819250" cy="923330"/>
          </a:xfrm>
          <a:prstGeom prst="rect">
            <a:avLst/>
          </a:prstGeom>
          <a:noFill/>
        </p:spPr>
        <p:txBody>
          <a:bodyPr wrap="square" rtlCol="0">
            <a:spAutoFit/>
          </a:bodyPr>
          <a:lstStyle/>
          <a:p>
            <a:pPr algn="ctr"/>
            <a:r>
              <a:rPr lang="en-CA" dirty="0" smtClean="0">
                <a:latin typeface="Franklin Gothic Medium Cond" pitchFamily="34" charset="0"/>
              </a:rPr>
              <a:t>Added rich level of CONTEXT and SPECIFICITY</a:t>
            </a:r>
            <a:endParaRPr lang="en-CA" dirty="0">
              <a:latin typeface="Franklin Gothic Medium Cond" pitchFamily="34" charset="0"/>
            </a:endParaRPr>
          </a:p>
        </p:txBody>
      </p:sp>
      <p:sp>
        <p:nvSpPr>
          <p:cNvPr id="37" name="TextBox 36"/>
          <p:cNvSpPr txBox="1"/>
          <p:nvPr/>
        </p:nvSpPr>
        <p:spPr>
          <a:xfrm>
            <a:off x="6520408" y="4537695"/>
            <a:ext cx="1819250" cy="1200329"/>
          </a:xfrm>
          <a:prstGeom prst="rect">
            <a:avLst/>
          </a:prstGeom>
          <a:noFill/>
        </p:spPr>
        <p:txBody>
          <a:bodyPr wrap="square" rtlCol="0">
            <a:spAutoFit/>
          </a:bodyPr>
          <a:lstStyle/>
          <a:p>
            <a:pPr algn="ctr"/>
            <a:r>
              <a:rPr lang="en-CA" dirty="0" smtClean="0">
                <a:latin typeface="Franklin Gothic Medium Cond" pitchFamily="34" charset="0"/>
              </a:rPr>
              <a:t>FLEXIBLE, ADAPTABLE: represents a field of practice</a:t>
            </a:r>
            <a:endParaRPr lang="en-CA" dirty="0">
              <a:latin typeface="Franklin Gothic Medium Cond" pitchFamily="34" charset="0"/>
            </a:endParaRPr>
          </a:p>
        </p:txBody>
      </p:sp>
      <p:sp>
        <p:nvSpPr>
          <p:cNvPr id="38" name="Rounded Rectangle 37"/>
          <p:cNvSpPr/>
          <p:nvPr/>
        </p:nvSpPr>
        <p:spPr>
          <a:xfrm>
            <a:off x="2987824" y="62068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Child Care Development &amp; Care</a:t>
            </a:r>
            <a:endParaRPr lang="en-CA" sz="1400" dirty="0">
              <a:latin typeface="Franklin Gothic Medium Cond" pitchFamily="34" charset="0"/>
            </a:endParaRPr>
          </a:p>
        </p:txBody>
      </p:sp>
      <p:sp>
        <p:nvSpPr>
          <p:cNvPr id="39" name="Rounded Rectangle 38"/>
          <p:cNvSpPr/>
          <p:nvPr/>
        </p:nvSpPr>
        <p:spPr>
          <a:xfrm>
            <a:off x="2987824" y="134076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Collaborate with Others</a:t>
            </a:r>
            <a:endParaRPr lang="en-CA" sz="1400" dirty="0">
              <a:latin typeface="Franklin Gothic Medium Cond" pitchFamily="34" charset="0"/>
            </a:endParaRPr>
          </a:p>
        </p:txBody>
      </p:sp>
      <p:sp>
        <p:nvSpPr>
          <p:cNvPr id="40" name="Rounded Rectangle 39"/>
          <p:cNvSpPr/>
          <p:nvPr/>
        </p:nvSpPr>
        <p:spPr>
          <a:xfrm>
            <a:off x="2987824" y="206084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Human Resources</a:t>
            </a:r>
            <a:endParaRPr lang="en-CA" sz="1400" dirty="0">
              <a:latin typeface="Franklin Gothic Medium Cond" pitchFamily="34" charset="0"/>
            </a:endParaRPr>
          </a:p>
        </p:txBody>
      </p:sp>
      <p:sp>
        <p:nvSpPr>
          <p:cNvPr id="41" name="Rounded Rectangle 40"/>
          <p:cNvSpPr/>
          <p:nvPr/>
        </p:nvSpPr>
        <p:spPr>
          <a:xfrm>
            <a:off x="2987824" y="278092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Financial Management</a:t>
            </a:r>
            <a:endParaRPr lang="en-CA" sz="1400" dirty="0">
              <a:latin typeface="Franklin Gothic Medium Cond" pitchFamily="34" charset="0"/>
            </a:endParaRPr>
          </a:p>
        </p:txBody>
      </p:sp>
      <p:sp>
        <p:nvSpPr>
          <p:cNvPr id="42" name="Rounded Rectangle 41"/>
          <p:cNvSpPr/>
          <p:nvPr/>
        </p:nvSpPr>
        <p:spPr>
          <a:xfrm>
            <a:off x="2987824" y="350100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Operations</a:t>
            </a:r>
            <a:endParaRPr lang="en-CA" sz="1400" dirty="0">
              <a:latin typeface="Franklin Gothic Medium Cond" pitchFamily="34" charset="0"/>
            </a:endParaRPr>
          </a:p>
        </p:txBody>
      </p:sp>
      <p:sp>
        <p:nvSpPr>
          <p:cNvPr id="43" name="Rounded Rectangle 42"/>
          <p:cNvSpPr/>
          <p:nvPr/>
        </p:nvSpPr>
        <p:spPr>
          <a:xfrm>
            <a:off x="2987824" y="422108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Health and Safety</a:t>
            </a:r>
            <a:endParaRPr lang="en-CA" sz="1400" dirty="0">
              <a:latin typeface="Franklin Gothic Medium Cond" pitchFamily="34" charset="0"/>
            </a:endParaRPr>
          </a:p>
        </p:txBody>
      </p:sp>
      <p:sp>
        <p:nvSpPr>
          <p:cNvPr id="44" name="Rounded Rectangle 43"/>
          <p:cNvSpPr/>
          <p:nvPr/>
        </p:nvSpPr>
        <p:spPr>
          <a:xfrm>
            <a:off x="2987824" y="494116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smtClean="0">
                <a:latin typeface="Franklin Gothic Medium Cond" pitchFamily="34" charset="0"/>
              </a:rPr>
              <a:t>Leadership</a:t>
            </a:r>
            <a:endParaRPr lang="en-CA" sz="1400" dirty="0">
              <a:latin typeface="Franklin Gothic Medium Cond" pitchFamily="34" charset="0"/>
            </a:endParaRPr>
          </a:p>
        </p:txBody>
      </p:sp>
      <p:sp>
        <p:nvSpPr>
          <p:cNvPr id="45" name="Rounded Rectangle 44"/>
          <p:cNvSpPr/>
          <p:nvPr/>
        </p:nvSpPr>
        <p:spPr>
          <a:xfrm>
            <a:off x="2987824" y="5661248"/>
            <a:ext cx="1296144" cy="648072"/>
          </a:xfrm>
          <a:prstGeom prst="roundRect">
            <a:avLst/>
          </a:prstGeom>
          <a:solidFill>
            <a:schemeClr val="accent5">
              <a:lumMod val="75000"/>
            </a:schemeClr>
          </a:solidFill>
          <a:ln w="38100">
            <a:solidFill>
              <a:srgbClr val="391A4A"/>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dirty="0" err="1" smtClean="0">
                <a:latin typeface="Franklin Gothic Medium Cond" pitchFamily="34" charset="0"/>
              </a:rPr>
              <a:t>Communi</a:t>
            </a:r>
            <a:r>
              <a:rPr lang="en-CA" sz="1400" dirty="0" smtClean="0">
                <a:latin typeface="Franklin Gothic Medium Cond" pitchFamily="34" charset="0"/>
              </a:rPr>
              <a:t>- </a:t>
            </a:r>
            <a:r>
              <a:rPr lang="en-CA" sz="1400" dirty="0" err="1" smtClean="0">
                <a:latin typeface="Franklin Gothic Medium Cond" pitchFamily="34" charset="0"/>
              </a:rPr>
              <a:t>cations</a:t>
            </a:r>
            <a:endParaRPr lang="en-CA" sz="1400" dirty="0">
              <a:latin typeface="Franklin Gothic Medium Cond" pitchFamily="34" charset="0"/>
            </a:endParaRPr>
          </a:p>
        </p:txBody>
      </p:sp>
      <p:sp>
        <p:nvSpPr>
          <p:cNvPr id="46" name="Rounded Rectangle 45"/>
          <p:cNvSpPr/>
          <p:nvPr/>
        </p:nvSpPr>
        <p:spPr>
          <a:xfrm>
            <a:off x="4355976" y="6206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ounded Rectangle 46"/>
          <p:cNvSpPr/>
          <p:nvPr/>
        </p:nvSpPr>
        <p:spPr>
          <a:xfrm>
            <a:off x="5076128" y="6206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ounded Rectangle 47"/>
          <p:cNvSpPr/>
          <p:nvPr/>
        </p:nvSpPr>
        <p:spPr>
          <a:xfrm>
            <a:off x="4355976" y="134084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ounded Rectangle 48"/>
          <p:cNvSpPr/>
          <p:nvPr/>
        </p:nvSpPr>
        <p:spPr>
          <a:xfrm>
            <a:off x="4355976" y="20609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ounded Rectangle 49"/>
          <p:cNvSpPr/>
          <p:nvPr/>
        </p:nvSpPr>
        <p:spPr>
          <a:xfrm>
            <a:off x="5076128" y="20609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ounded Rectangle 50"/>
          <p:cNvSpPr/>
          <p:nvPr/>
        </p:nvSpPr>
        <p:spPr>
          <a:xfrm>
            <a:off x="4355976" y="278092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ounded Rectangle 51"/>
          <p:cNvSpPr/>
          <p:nvPr/>
        </p:nvSpPr>
        <p:spPr>
          <a:xfrm>
            <a:off x="5076128" y="278092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ounded Rectangle 52"/>
          <p:cNvSpPr/>
          <p:nvPr/>
        </p:nvSpPr>
        <p:spPr>
          <a:xfrm>
            <a:off x="4355976" y="350108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ounded Rectangle 53"/>
          <p:cNvSpPr/>
          <p:nvPr/>
        </p:nvSpPr>
        <p:spPr>
          <a:xfrm>
            <a:off x="5076128" y="350108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ounded Rectangle 54"/>
          <p:cNvSpPr/>
          <p:nvPr/>
        </p:nvSpPr>
        <p:spPr>
          <a:xfrm>
            <a:off x="5796136"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ounded Rectangle 55"/>
          <p:cNvSpPr/>
          <p:nvPr/>
        </p:nvSpPr>
        <p:spPr>
          <a:xfrm>
            <a:off x="6516288"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ounded Rectangle 56"/>
          <p:cNvSpPr/>
          <p:nvPr/>
        </p:nvSpPr>
        <p:spPr>
          <a:xfrm>
            <a:off x="7236368" y="350100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Rounded Rectangle 57"/>
          <p:cNvSpPr/>
          <p:nvPr/>
        </p:nvSpPr>
        <p:spPr>
          <a:xfrm>
            <a:off x="4355976" y="422116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Rounded Rectangle 58"/>
          <p:cNvSpPr/>
          <p:nvPr/>
        </p:nvSpPr>
        <p:spPr>
          <a:xfrm>
            <a:off x="5076128" y="422116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Rounded Rectangle 59"/>
          <p:cNvSpPr/>
          <p:nvPr/>
        </p:nvSpPr>
        <p:spPr>
          <a:xfrm>
            <a:off x="5796136" y="422108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Rounded Rectangle 60"/>
          <p:cNvSpPr/>
          <p:nvPr/>
        </p:nvSpPr>
        <p:spPr>
          <a:xfrm>
            <a:off x="4355976" y="4941168"/>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2" name="Rounded Rectangle 61"/>
          <p:cNvSpPr/>
          <p:nvPr/>
        </p:nvSpPr>
        <p:spPr>
          <a:xfrm>
            <a:off x="4355976" y="5661320"/>
            <a:ext cx="648000" cy="648000"/>
          </a:xfrm>
          <a:prstGeom prst="roundRect">
            <a:avLst/>
          </a:prstGeom>
          <a:solidFill>
            <a:schemeClr val="accent5">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5" name="Round Same Side Corner Rectangle 334"/>
          <p:cNvSpPr/>
          <p:nvPr/>
        </p:nvSpPr>
        <p:spPr>
          <a:xfrm flipV="1">
            <a:off x="4373562" y="891134"/>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6" name="Round Same Side Corner Rectangle 335"/>
          <p:cNvSpPr/>
          <p:nvPr/>
        </p:nvSpPr>
        <p:spPr>
          <a:xfrm flipV="1">
            <a:off x="5092339" y="69269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7" name="Rounded Rectangle 336"/>
          <p:cNvSpPr/>
          <p:nvPr/>
        </p:nvSpPr>
        <p:spPr>
          <a:xfrm flipV="1">
            <a:off x="4372304" y="2060848"/>
            <a:ext cx="612000" cy="630486"/>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8" name="Round Same Side Corner Rectangle 337"/>
          <p:cNvSpPr/>
          <p:nvPr/>
        </p:nvSpPr>
        <p:spPr>
          <a:xfrm flipV="1">
            <a:off x="5098831" y="2276872"/>
            <a:ext cx="612000" cy="41572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9" name="Round Same Side Corner Rectangle 338"/>
          <p:cNvSpPr/>
          <p:nvPr/>
        </p:nvSpPr>
        <p:spPr>
          <a:xfrm flipV="1">
            <a:off x="4376593" y="3051374"/>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0" name="Round Same Side Corner Rectangle 339"/>
          <p:cNvSpPr/>
          <p:nvPr/>
        </p:nvSpPr>
        <p:spPr>
          <a:xfrm flipV="1">
            <a:off x="5098831" y="285293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1" name="Rounded Rectangle 340"/>
          <p:cNvSpPr/>
          <p:nvPr/>
        </p:nvSpPr>
        <p:spPr>
          <a:xfrm flipV="1">
            <a:off x="4372718" y="3501008"/>
            <a:ext cx="612000" cy="63865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2" name="Rounded Rectangle 341"/>
          <p:cNvSpPr/>
          <p:nvPr/>
        </p:nvSpPr>
        <p:spPr>
          <a:xfrm flipV="1">
            <a:off x="5098831" y="3501008"/>
            <a:ext cx="612000" cy="639908"/>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3" name="Rounded Rectangle 342"/>
          <p:cNvSpPr/>
          <p:nvPr/>
        </p:nvSpPr>
        <p:spPr>
          <a:xfrm flipV="1">
            <a:off x="5812464" y="3501008"/>
            <a:ext cx="612000" cy="631744"/>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4" name="Round Same Side Corner Rectangle 343"/>
          <p:cNvSpPr/>
          <p:nvPr/>
        </p:nvSpPr>
        <p:spPr>
          <a:xfrm flipV="1">
            <a:off x="6538991" y="3645024"/>
            <a:ext cx="612000" cy="48898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5" name="Round Same Side Corner Rectangle 344"/>
          <p:cNvSpPr/>
          <p:nvPr/>
        </p:nvSpPr>
        <p:spPr>
          <a:xfrm flipV="1">
            <a:off x="7256040" y="3772712"/>
            <a:ext cx="612000" cy="360040"/>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6" name="Round Same Side Corner Rectangle 345"/>
          <p:cNvSpPr/>
          <p:nvPr/>
        </p:nvSpPr>
        <p:spPr>
          <a:xfrm flipV="1">
            <a:off x="4376593" y="1412776"/>
            <a:ext cx="612000" cy="559736"/>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7" name="Rounded Rectangle 346"/>
          <p:cNvSpPr/>
          <p:nvPr/>
        </p:nvSpPr>
        <p:spPr>
          <a:xfrm flipV="1">
            <a:off x="4372718" y="4221088"/>
            <a:ext cx="612000" cy="63865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8" name="Round Same Side Corner Rectangle 347"/>
          <p:cNvSpPr/>
          <p:nvPr/>
        </p:nvSpPr>
        <p:spPr>
          <a:xfrm flipV="1">
            <a:off x="5094956" y="4361229"/>
            <a:ext cx="612000" cy="495892"/>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9" name="Rounded Rectangle 348"/>
          <p:cNvSpPr/>
          <p:nvPr/>
        </p:nvSpPr>
        <p:spPr>
          <a:xfrm flipV="1">
            <a:off x="5812464" y="4221088"/>
            <a:ext cx="612000" cy="631744"/>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0" name="Rounded Rectangle 349"/>
          <p:cNvSpPr/>
          <p:nvPr/>
        </p:nvSpPr>
        <p:spPr>
          <a:xfrm flipV="1">
            <a:off x="4375539" y="4952793"/>
            <a:ext cx="612000" cy="623580"/>
          </a:xfrm>
          <a:prstGeom prst="round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1" name="Round Same Side Corner Rectangle 350"/>
          <p:cNvSpPr/>
          <p:nvPr/>
        </p:nvSpPr>
        <p:spPr>
          <a:xfrm flipV="1">
            <a:off x="4375539" y="5741420"/>
            <a:ext cx="612000" cy="551572"/>
          </a:xfrm>
          <a:prstGeom prst="round2SameRect">
            <a:avLst/>
          </a:prstGeom>
          <a:solidFill>
            <a:schemeClr val="accent5">
              <a:lumMod val="7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TextBox 72"/>
          <p:cNvSpPr txBox="1"/>
          <p:nvPr/>
        </p:nvSpPr>
        <p:spPr>
          <a:xfrm>
            <a:off x="6084168" y="2060848"/>
            <a:ext cx="2304256" cy="923330"/>
          </a:xfrm>
          <a:prstGeom prst="rect">
            <a:avLst/>
          </a:prstGeom>
          <a:noFill/>
        </p:spPr>
        <p:txBody>
          <a:bodyPr wrap="square" rtlCol="0">
            <a:spAutoFit/>
          </a:bodyPr>
          <a:lstStyle/>
          <a:p>
            <a:r>
              <a:rPr lang="en-CA" dirty="0" smtClean="0"/>
              <a:t>= job role of the Child Care Administrator at sample facility</a:t>
            </a:r>
            <a:endParaRPr lang="en-CA"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4.07407E-6 L -0.61181 -0.28055 " pathEditMode="relative" rAng="0" ptsTypes="AA">
                                      <p:cBhvr>
                                        <p:cTn id="6" dur="2000" fill="hold"/>
                                        <p:tgtEl>
                                          <p:spTgt spid="37"/>
                                        </p:tgtEl>
                                        <p:attrNameLst>
                                          <p:attrName>ppt_x</p:attrName>
                                          <p:attrName>ppt_y</p:attrName>
                                        </p:attrNameLst>
                                      </p:cBhvr>
                                      <p:rCtr x="-306" y="-140"/>
                                    </p:animMotion>
                                  </p:childTnLst>
                                </p:cTn>
                              </p:par>
                              <p:par>
                                <p:cTn id="7" presetID="9" presetClass="exit" presetSubtype="0" fill="hold" grpId="0" nodeType="withEffect">
                                  <p:stCondLst>
                                    <p:cond delay="0"/>
                                  </p:stCondLst>
                                  <p:childTnLst>
                                    <p:animEffect transition="out" filter="dissolve">
                                      <p:cBhvr>
                                        <p:cTn id="8" dur="500"/>
                                        <p:tgtEl>
                                          <p:spTgt spid="29"/>
                                        </p:tgtEl>
                                      </p:cBhvr>
                                    </p:animEffect>
                                    <p:set>
                                      <p:cBhvr>
                                        <p:cTn id="9" dur="1" fill="hold">
                                          <p:stCondLst>
                                            <p:cond delay="499"/>
                                          </p:stCondLst>
                                        </p:cTn>
                                        <p:tgtEl>
                                          <p:spTgt spid="29"/>
                                        </p:tgtEl>
                                        <p:attrNameLst>
                                          <p:attrName>style.visibility</p:attrName>
                                        </p:attrNameLst>
                                      </p:cBhvr>
                                      <p:to>
                                        <p:strVal val="hidden"/>
                                      </p:to>
                                    </p:set>
                                  </p:childTnLst>
                                </p:cTn>
                              </p:par>
                              <p:par>
                                <p:cTn id="10" presetID="9" presetClass="exit" presetSubtype="0" fill="hold" grpId="0" nodeType="withEffect">
                                  <p:stCondLst>
                                    <p:cond delay="0"/>
                                  </p:stCondLst>
                                  <p:childTnLst>
                                    <p:animEffect transition="out" filter="dissolv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000"/>
                                        <p:tgtEl>
                                          <p:spTgt spid="22"/>
                                        </p:tgtEl>
                                      </p:cBhvr>
                                    </p:animEffect>
                                    <p:set>
                                      <p:cBhvr>
                                        <p:cTn id="30" dur="1" fill="hold">
                                          <p:stCondLst>
                                            <p:cond delay="1999"/>
                                          </p:stCondLst>
                                        </p:cTn>
                                        <p:tgtEl>
                                          <p:spTgt spid="22"/>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2000"/>
                                        <p:tgtEl>
                                          <p:spTgt spid="24"/>
                                        </p:tgtEl>
                                      </p:cBhvr>
                                    </p:animEffect>
                                    <p:set>
                                      <p:cBhvr>
                                        <p:cTn id="33" dur="1" fill="hold">
                                          <p:stCondLst>
                                            <p:cond delay="1999"/>
                                          </p:stCondLst>
                                        </p:cTn>
                                        <p:tgtEl>
                                          <p:spTgt spid="24"/>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26"/>
                                        </p:tgtEl>
                                      </p:cBhvr>
                                    </p:animEffect>
                                    <p:set>
                                      <p:cBhvr>
                                        <p:cTn id="36" dur="1" fill="hold">
                                          <p:stCondLst>
                                            <p:cond delay="1999"/>
                                          </p:stCondLst>
                                        </p:cTn>
                                        <p:tgtEl>
                                          <p:spTgt spid="26"/>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2000"/>
                                        <p:tgtEl>
                                          <p:spTgt spid="21"/>
                                        </p:tgtEl>
                                      </p:cBhvr>
                                    </p:animEffect>
                                    <p:set>
                                      <p:cBhvr>
                                        <p:cTn id="39" dur="1" fill="hold">
                                          <p:stCondLst>
                                            <p:cond delay="1999"/>
                                          </p:stCondLst>
                                        </p:cTn>
                                        <p:tgtEl>
                                          <p:spTgt spid="2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2000"/>
                                        <p:tgtEl>
                                          <p:spTgt spid="23"/>
                                        </p:tgtEl>
                                      </p:cBhvr>
                                    </p:animEffect>
                                    <p:set>
                                      <p:cBhvr>
                                        <p:cTn id="42" dur="1" fill="hold">
                                          <p:stCondLst>
                                            <p:cond delay="1999"/>
                                          </p:stCondLst>
                                        </p:cTn>
                                        <p:tgtEl>
                                          <p:spTgt spid="2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25"/>
                                        </p:tgtEl>
                                      </p:cBhvr>
                                    </p:animEffect>
                                    <p:set>
                                      <p:cBhvr>
                                        <p:cTn id="45" dur="1" fill="hold">
                                          <p:stCondLst>
                                            <p:cond delay="1999"/>
                                          </p:stCondLst>
                                        </p:cTn>
                                        <p:tgtEl>
                                          <p:spTgt spid="2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27"/>
                                        </p:tgtEl>
                                      </p:cBhvr>
                                    </p:animEffect>
                                    <p:set>
                                      <p:cBhvr>
                                        <p:cTn id="48" dur="1" fill="hold">
                                          <p:stCondLst>
                                            <p:cond delay="1999"/>
                                          </p:stCondLst>
                                        </p:cTn>
                                        <p:tgtEl>
                                          <p:spTgt spid="27"/>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par>
                          <p:cTn id="63" fill="hold">
                            <p:stCondLst>
                              <p:cond delay="2000"/>
                            </p:stCondLst>
                            <p:childTnLst>
                              <p:par>
                                <p:cTn id="64" presetID="40" presetClass="exit" presetSubtype="0" fill="hold" grpId="0" nodeType="afterEffect">
                                  <p:stCondLst>
                                    <p:cond delay="0"/>
                                  </p:stCondLst>
                                  <p:iterate type="lt">
                                    <p:tmPct val="10000"/>
                                  </p:iterate>
                                  <p:childTnLst>
                                    <p:animEffect transition="out" filter="fade">
                                      <p:cBhvr>
                                        <p:cTn id="65" dur="500"/>
                                        <p:tgtEl>
                                          <p:spTgt spid="11"/>
                                        </p:tgtEl>
                                      </p:cBhvr>
                                    </p:animEffect>
                                    <p:anim calcmode="lin" valueType="num">
                                      <p:cBhvr>
                                        <p:cTn id="66" dur="500"/>
                                        <p:tgtEl>
                                          <p:spTgt spid="11"/>
                                        </p:tgtEl>
                                        <p:attrNameLst>
                                          <p:attrName>ppt_x</p:attrName>
                                        </p:attrNameLst>
                                      </p:cBhvr>
                                      <p:tavLst>
                                        <p:tav tm="0">
                                          <p:val>
                                            <p:strVal val="ppt_x"/>
                                          </p:val>
                                        </p:tav>
                                        <p:tav tm="100000">
                                          <p:val>
                                            <p:strVal val="ppt_x-.1"/>
                                          </p:val>
                                        </p:tav>
                                      </p:tavLst>
                                    </p:anim>
                                    <p:anim calcmode="lin" valueType="num">
                                      <p:cBhvr>
                                        <p:cTn id="67" dur="500"/>
                                        <p:tgtEl>
                                          <p:spTgt spid="11"/>
                                        </p:tgtEl>
                                        <p:attrNameLst>
                                          <p:attrName>ppt_y</p:attrName>
                                        </p:attrNameLst>
                                      </p:cBhvr>
                                      <p:tavLst>
                                        <p:tav tm="0">
                                          <p:val>
                                            <p:strVal val="ppt_y"/>
                                          </p:val>
                                        </p:tav>
                                        <p:tav tm="100000">
                                          <p:val>
                                            <p:strVal val="ppt_y"/>
                                          </p:val>
                                        </p:tav>
                                      </p:tavLst>
                                    </p:anim>
                                    <p:set>
                                      <p:cBhvr>
                                        <p:cTn id="68" dur="1" fill="hold">
                                          <p:stCondLst>
                                            <p:cond delay="499"/>
                                          </p:stCondLst>
                                        </p:cTn>
                                        <p:tgtEl>
                                          <p:spTgt spid="11"/>
                                        </p:tgtEl>
                                        <p:attrNameLst>
                                          <p:attrName>style.visibility</p:attrName>
                                        </p:attrNameLst>
                                      </p:cBhvr>
                                      <p:to>
                                        <p:strVal val="hidden"/>
                                      </p:to>
                                    </p:set>
                                  </p:childTnLst>
                                </p:cTn>
                              </p:par>
                              <p:par>
                                <p:cTn id="69" presetID="40" presetClass="exit" presetSubtype="0" fill="hold" grpId="0" nodeType="withEffect">
                                  <p:stCondLst>
                                    <p:cond delay="0"/>
                                  </p:stCondLst>
                                  <p:iterate type="lt">
                                    <p:tmPct val="10000"/>
                                  </p:iterate>
                                  <p:childTnLst>
                                    <p:animEffect transition="out" filter="fade">
                                      <p:cBhvr>
                                        <p:cTn id="70" dur="1000"/>
                                        <p:tgtEl>
                                          <p:spTgt spid="8"/>
                                        </p:tgtEl>
                                      </p:cBhvr>
                                    </p:animEffect>
                                    <p:anim calcmode="lin" valueType="num">
                                      <p:cBhvr>
                                        <p:cTn id="71" dur="1000"/>
                                        <p:tgtEl>
                                          <p:spTgt spid="8"/>
                                        </p:tgtEl>
                                        <p:attrNameLst>
                                          <p:attrName>ppt_x</p:attrName>
                                        </p:attrNameLst>
                                      </p:cBhvr>
                                      <p:tavLst>
                                        <p:tav tm="0">
                                          <p:val>
                                            <p:strVal val="ppt_x"/>
                                          </p:val>
                                        </p:tav>
                                        <p:tav tm="100000">
                                          <p:val>
                                            <p:strVal val="ppt_x-.1"/>
                                          </p:val>
                                        </p:tav>
                                      </p:tavLst>
                                    </p:anim>
                                    <p:anim calcmode="lin" valueType="num">
                                      <p:cBhvr>
                                        <p:cTn id="72" dur="1000"/>
                                        <p:tgtEl>
                                          <p:spTgt spid="8"/>
                                        </p:tgtEl>
                                        <p:attrNameLst>
                                          <p:attrName>ppt_y</p:attrName>
                                        </p:attrNameLst>
                                      </p:cBhvr>
                                      <p:tavLst>
                                        <p:tav tm="0">
                                          <p:val>
                                            <p:strVal val="ppt_y"/>
                                          </p:val>
                                        </p:tav>
                                        <p:tav tm="100000">
                                          <p:val>
                                            <p:strVal val="ppt_y"/>
                                          </p:val>
                                        </p:tav>
                                      </p:tavLst>
                                    </p:anim>
                                    <p:set>
                                      <p:cBhvr>
                                        <p:cTn id="73" dur="1" fill="hold">
                                          <p:stCondLst>
                                            <p:cond delay="999"/>
                                          </p:stCondLst>
                                        </p:cTn>
                                        <p:tgtEl>
                                          <p:spTgt spid="8"/>
                                        </p:tgtEl>
                                        <p:attrNameLst>
                                          <p:attrName>style.visibility</p:attrName>
                                        </p:attrNameLst>
                                      </p:cBhvr>
                                      <p:to>
                                        <p:strVal val="hidden"/>
                                      </p:to>
                                    </p:set>
                                  </p:childTnLst>
                                </p:cTn>
                              </p:par>
                              <p:par>
                                <p:cTn id="74" presetID="40" presetClass="exit" presetSubtype="0" fill="hold" grpId="0" nodeType="withEffect">
                                  <p:stCondLst>
                                    <p:cond delay="0"/>
                                  </p:stCondLst>
                                  <p:iterate type="lt">
                                    <p:tmPct val="10000"/>
                                  </p:iterate>
                                  <p:childTnLst>
                                    <p:animEffect transition="out" filter="fade">
                                      <p:cBhvr>
                                        <p:cTn id="75" dur="1000"/>
                                        <p:tgtEl>
                                          <p:spTgt spid="9"/>
                                        </p:tgtEl>
                                      </p:cBhvr>
                                    </p:animEffect>
                                    <p:anim calcmode="lin" valueType="num">
                                      <p:cBhvr>
                                        <p:cTn id="76" dur="1000"/>
                                        <p:tgtEl>
                                          <p:spTgt spid="9"/>
                                        </p:tgtEl>
                                        <p:attrNameLst>
                                          <p:attrName>ppt_x</p:attrName>
                                        </p:attrNameLst>
                                      </p:cBhvr>
                                      <p:tavLst>
                                        <p:tav tm="0">
                                          <p:val>
                                            <p:strVal val="ppt_x"/>
                                          </p:val>
                                        </p:tav>
                                        <p:tav tm="100000">
                                          <p:val>
                                            <p:strVal val="ppt_x-.1"/>
                                          </p:val>
                                        </p:tav>
                                      </p:tavLst>
                                    </p:anim>
                                    <p:anim calcmode="lin" valueType="num">
                                      <p:cBhvr>
                                        <p:cTn id="77" dur="1000"/>
                                        <p:tgtEl>
                                          <p:spTgt spid="9"/>
                                        </p:tgtEl>
                                        <p:attrNameLst>
                                          <p:attrName>ppt_y</p:attrName>
                                        </p:attrNameLst>
                                      </p:cBhvr>
                                      <p:tavLst>
                                        <p:tav tm="0">
                                          <p:val>
                                            <p:strVal val="ppt_y"/>
                                          </p:val>
                                        </p:tav>
                                        <p:tav tm="100000">
                                          <p:val>
                                            <p:strVal val="ppt_y"/>
                                          </p:val>
                                        </p:tav>
                                      </p:tavLst>
                                    </p:anim>
                                    <p:set>
                                      <p:cBhvr>
                                        <p:cTn id="78" dur="1" fill="hold">
                                          <p:stCondLst>
                                            <p:cond delay="999"/>
                                          </p:stCondLst>
                                        </p:cTn>
                                        <p:tgtEl>
                                          <p:spTgt spid="9"/>
                                        </p:tgtEl>
                                        <p:attrNameLst>
                                          <p:attrName>style.visibility</p:attrName>
                                        </p:attrNameLst>
                                      </p:cBhvr>
                                      <p:to>
                                        <p:strVal val="hidden"/>
                                      </p:to>
                                    </p:set>
                                  </p:childTnLst>
                                </p:cTn>
                              </p:par>
                            </p:childTnLst>
                          </p:cTn>
                        </p:par>
                        <p:par>
                          <p:cTn id="79" fill="hold">
                            <p:stCondLst>
                              <p:cond delay="5800"/>
                            </p:stCondLst>
                            <p:childTnLst>
                              <p:par>
                                <p:cTn id="80" presetID="42" presetClass="entr" presetSubtype="0"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1000"/>
                                        <p:tgtEl>
                                          <p:spTgt spid="39"/>
                                        </p:tgtEl>
                                      </p:cBhvr>
                                    </p:animEffect>
                                    <p:anim calcmode="lin" valueType="num">
                                      <p:cBhvr>
                                        <p:cTn id="88" dur="1000" fill="hold"/>
                                        <p:tgtEl>
                                          <p:spTgt spid="39"/>
                                        </p:tgtEl>
                                        <p:attrNameLst>
                                          <p:attrName>ppt_x</p:attrName>
                                        </p:attrNameLst>
                                      </p:cBhvr>
                                      <p:tavLst>
                                        <p:tav tm="0">
                                          <p:val>
                                            <p:strVal val="#ppt_x"/>
                                          </p:val>
                                        </p:tav>
                                        <p:tav tm="100000">
                                          <p:val>
                                            <p:strVal val="#ppt_x"/>
                                          </p:val>
                                        </p:tav>
                                      </p:tavLst>
                                    </p:anim>
                                    <p:anim calcmode="lin" valueType="num">
                                      <p:cBhvr>
                                        <p:cTn id="89" dur="1000" fill="hold"/>
                                        <p:tgtEl>
                                          <p:spTgt spid="3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1000"/>
                                        <p:tgtEl>
                                          <p:spTgt spid="40"/>
                                        </p:tgtEl>
                                      </p:cBhvr>
                                    </p:animEffect>
                                    <p:anim calcmode="lin" valueType="num">
                                      <p:cBhvr>
                                        <p:cTn id="93" dur="1000" fill="hold"/>
                                        <p:tgtEl>
                                          <p:spTgt spid="40"/>
                                        </p:tgtEl>
                                        <p:attrNameLst>
                                          <p:attrName>ppt_x</p:attrName>
                                        </p:attrNameLst>
                                      </p:cBhvr>
                                      <p:tavLst>
                                        <p:tav tm="0">
                                          <p:val>
                                            <p:strVal val="#ppt_x"/>
                                          </p:val>
                                        </p:tav>
                                        <p:tav tm="100000">
                                          <p:val>
                                            <p:strVal val="#ppt_x"/>
                                          </p:val>
                                        </p:tav>
                                      </p:tavLst>
                                    </p:anim>
                                    <p:anim calcmode="lin" valueType="num">
                                      <p:cBhvr>
                                        <p:cTn id="94" dur="1000" fill="hold"/>
                                        <p:tgtEl>
                                          <p:spTgt spid="4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1000"/>
                                        <p:tgtEl>
                                          <p:spTgt spid="41"/>
                                        </p:tgtEl>
                                      </p:cBhvr>
                                    </p:animEffect>
                                    <p:anim calcmode="lin" valueType="num">
                                      <p:cBhvr>
                                        <p:cTn id="98" dur="1000" fill="hold"/>
                                        <p:tgtEl>
                                          <p:spTgt spid="41"/>
                                        </p:tgtEl>
                                        <p:attrNameLst>
                                          <p:attrName>ppt_x</p:attrName>
                                        </p:attrNameLst>
                                      </p:cBhvr>
                                      <p:tavLst>
                                        <p:tav tm="0">
                                          <p:val>
                                            <p:strVal val="#ppt_x"/>
                                          </p:val>
                                        </p:tav>
                                        <p:tav tm="100000">
                                          <p:val>
                                            <p:strVal val="#ppt_x"/>
                                          </p:val>
                                        </p:tav>
                                      </p:tavLst>
                                    </p:anim>
                                    <p:anim calcmode="lin" valueType="num">
                                      <p:cBhvr>
                                        <p:cTn id="99" dur="1000" fill="hold"/>
                                        <p:tgtEl>
                                          <p:spTgt spid="4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1000"/>
                                        <p:tgtEl>
                                          <p:spTgt spid="42"/>
                                        </p:tgtEl>
                                      </p:cBhvr>
                                    </p:animEffect>
                                    <p:anim calcmode="lin" valueType="num">
                                      <p:cBhvr>
                                        <p:cTn id="103" dur="1000" fill="hold"/>
                                        <p:tgtEl>
                                          <p:spTgt spid="42"/>
                                        </p:tgtEl>
                                        <p:attrNameLst>
                                          <p:attrName>ppt_x</p:attrName>
                                        </p:attrNameLst>
                                      </p:cBhvr>
                                      <p:tavLst>
                                        <p:tav tm="0">
                                          <p:val>
                                            <p:strVal val="#ppt_x"/>
                                          </p:val>
                                        </p:tav>
                                        <p:tav tm="100000">
                                          <p:val>
                                            <p:strVal val="#ppt_x"/>
                                          </p:val>
                                        </p:tav>
                                      </p:tavLst>
                                    </p:anim>
                                    <p:anim calcmode="lin" valueType="num">
                                      <p:cBhvr>
                                        <p:cTn id="104" dur="1000" fill="hold"/>
                                        <p:tgtEl>
                                          <p:spTgt spid="4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1000"/>
                                        <p:tgtEl>
                                          <p:spTgt spid="43"/>
                                        </p:tgtEl>
                                      </p:cBhvr>
                                    </p:animEffect>
                                    <p:anim calcmode="lin" valueType="num">
                                      <p:cBhvr>
                                        <p:cTn id="108" dur="1000" fill="hold"/>
                                        <p:tgtEl>
                                          <p:spTgt spid="43"/>
                                        </p:tgtEl>
                                        <p:attrNameLst>
                                          <p:attrName>ppt_x</p:attrName>
                                        </p:attrNameLst>
                                      </p:cBhvr>
                                      <p:tavLst>
                                        <p:tav tm="0">
                                          <p:val>
                                            <p:strVal val="#ppt_x"/>
                                          </p:val>
                                        </p:tav>
                                        <p:tav tm="100000">
                                          <p:val>
                                            <p:strVal val="#ppt_x"/>
                                          </p:val>
                                        </p:tav>
                                      </p:tavLst>
                                    </p:anim>
                                    <p:anim calcmode="lin" valueType="num">
                                      <p:cBhvr>
                                        <p:cTn id="109" dur="1000" fill="hold"/>
                                        <p:tgtEl>
                                          <p:spTgt spid="4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1000"/>
                                        <p:tgtEl>
                                          <p:spTgt spid="44"/>
                                        </p:tgtEl>
                                      </p:cBhvr>
                                    </p:animEffect>
                                    <p:anim calcmode="lin" valueType="num">
                                      <p:cBhvr>
                                        <p:cTn id="113" dur="1000" fill="hold"/>
                                        <p:tgtEl>
                                          <p:spTgt spid="44"/>
                                        </p:tgtEl>
                                        <p:attrNameLst>
                                          <p:attrName>ppt_x</p:attrName>
                                        </p:attrNameLst>
                                      </p:cBhvr>
                                      <p:tavLst>
                                        <p:tav tm="0">
                                          <p:val>
                                            <p:strVal val="#ppt_x"/>
                                          </p:val>
                                        </p:tav>
                                        <p:tav tm="100000">
                                          <p:val>
                                            <p:strVal val="#ppt_x"/>
                                          </p:val>
                                        </p:tav>
                                      </p:tavLst>
                                    </p:anim>
                                    <p:anim calcmode="lin" valueType="num">
                                      <p:cBhvr>
                                        <p:cTn id="114" dur="1000" fill="hold"/>
                                        <p:tgtEl>
                                          <p:spTgt spid="4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1000"/>
                                        <p:tgtEl>
                                          <p:spTgt spid="45"/>
                                        </p:tgtEl>
                                      </p:cBhvr>
                                    </p:animEffect>
                                    <p:anim calcmode="lin" valueType="num">
                                      <p:cBhvr>
                                        <p:cTn id="118" dur="1000" fill="hold"/>
                                        <p:tgtEl>
                                          <p:spTgt spid="45"/>
                                        </p:tgtEl>
                                        <p:attrNameLst>
                                          <p:attrName>ppt_x</p:attrName>
                                        </p:attrNameLst>
                                      </p:cBhvr>
                                      <p:tavLst>
                                        <p:tav tm="0">
                                          <p:val>
                                            <p:strVal val="#ppt_x"/>
                                          </p:val>
                                        </p:tav>
                                        <p:tav tm="100000">
                                          <p:val>
                                            <p:strVal val="#ppt_x"/>
                                          </p:val>
                                        </p:tav>
                                      </p:tavLst>
                                    </p:anim>
                                    <p:anim calcmode="lin" valueType="num">
                                      <p:cBhvr>
                                        <p:cTn id="119" dur="1000" fill="hold"/>
                                        <p:tgtEl>
                                          <p:spTgt spid="4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1000"/>
                                        <p:tgtEl>
                                          <p:spTgt spid="46"/>
                                        </p:tgtEl>
                                      </p:cBhvr>
                                    </p:animEffect>
                                    <p:anim calcmode="lin" valueType="num">
                                      <p:cBhvr>
                                        <p:cTn id="123" dur="1000" fill="hold"/>
                                        <p:tgtEl>
                                          <p:spTgt spid="46"/>
                                        </p:tgtEl>
                                        <p:attrNameLst>
                                          <p:attrName>ppt_x</p:attrName>
                                        </p:attrNameLst>
                                      </p:cBhvr>
                                      <p:tavLst>
                                        <p:tav tm="0">
                                          <p:val>
                                            <p:strVal val="#ppt_x"/>
                                          </p:val>
                                        </p:tav>
                                        <p:tav tm="100000">
                                          <p:val>
                                            <p:strVal val="#ppt_x"/>
                                          </p:val>
                                        </p:tav>
                                      </p:tavLst>
                                    </p:anim>
                                    <p:anim calcmode="lin" valueType="num">
                                      <p:cBhvr>
                                        <p:cTn id="124" dur="1000" fill="hold"/>
                                        <p:tgtEl>
                                          <p:spTgt spid="4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1000"/>
                                        <p:tgtEl>
                                          <p:spTgt spid="47"/>
                                        </p:tgtEl>
                                      </p:cBhvr>
                                    </p:animEffect>
                                    <p:anim calcmode="lin" valueType="num">
                                      <p:cBhvr>
                                        <p:cTn id="128" dur="1000" fill="hold"/>
                                        <p:tgtEl>
                                          <p:spTgt spid="47"/>
                                        </p:tgtEl>
                                        <p:attrNameLst>
                                          <p:attrName>ppt_x</p:attrName>
                                        </p:attrNameLst>
                                      </p:cBhvr>
                                      <p:tavLst>
                                        <p:tav tm="0">
                                          <p:val>
                                            <p:strVal val="#ppt_x"/>
                                          </p:val>
                                        </p:tav>
                                        <p:tav tm="100000">
                                          <p:val>
                                            <p:strVal val="#ppt_x"/>
                                          </p:val>
                                        </p:tav>
                                      </p:tavLst>
                                    </p:anim>
                                    <p:anim calcmode="lin" valueType="num">
                                      <p:cBhvr>
                                        <p:cTn id="129" dur="1000" fill="hold"/>
                                        <p:tgtEl>
                                          <p:spTgt spid="4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fade">
                                      <p:cBhvr>
                                        <p:cTn id="132" dur="1000"/>
                                        <p:tgtEl>
                                          <p:spTgt spid="48"/>
                                        </p:tgtEl>
                                      </p:cBhvr>
                                    </p:animEffect>
                                    <p:anim calcmode="lin" valueType="num">
                                      <p:cBhvr>
                                        <p:cTn id="133" dur="1000" fill="hold"/>
                                        <p:tgtEl>
                                          <p:spTgt spid="48"/>
                                        </p:tgtEl>
                                        <p:attrNameLst>
                                          <p:attrName>ppt_x</p:attrName>
                                        </p:attrNameLst>
                                      </p:cBhvr>
                                      <p:tavLst>
                                        <p:tav tm="0">
                                          <p:val>
                                            <p:strVal val="#ppt_x"/>
                                          </p:val>
                                        </p:tav>
                                        <p:tav tm="100000">
                                          <p:val>
                                            <p:strVal val="#ppt_x"/>
                                          </p:val>
                                        </p:tav>
                                      </p:tavLst>
                                    </p:anim>
                                    <p:anim calcmode="lin" valueType="num">
                                      <p:cBhvr>
                                        <p:cTn id="134" dur="1000" fill="hold"/>
                                        <p:tgtEl>
                                          <p:spTgt spid="48"/>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9"/>
                                        </p:tgtEl>
                                        <p:attrNameLst>
                                          <p:attrName>style.visibility</p:attrName>
                                        </p:attrNameLst>
                                      </p:cBhvr>
                                      <p:to>
                                        <p:strVal val="visible"/>
                                      </p:to>
                                    </p:set>
                                    <p:animEffect transition="in" filter="fade">
                                      <p:cBhvr>
                                        <p:cTn id="137" dur="1000"/>
                                        <p:tgtEl>
                                          <p:spTgt spid="49"/>
                                        </p:tgtEl>
                                      </p:cBhvr>
                                    </p:animEffect>
                                    <p:anim calcmode="lin" valueType="num">
                                      <p:cBhvr>
                                        <p:cTn id="138" dur="1000" fill="hold"/>
                                        <p:tgtEl>
                                          <p:spTgt spid="49"/>
                                        </p:tgtEl>
                                        <p:attrNameLst>
                                          <p:attrName>ppt_x</p:attrName>
                                        </p:attrNameLst>
                                      </p:cBhvr>
                                      <p:tavLst>
                                        <p:tav tm="0">
                                          <p:val>
                                            <p:strVal val="#ppt_x"/>
                                          </p:val>
                                        </p:tav>
                                        <p:tav tm="100000">
                                          <p:val>
                                            <p:strVal val="#ppt_x"/>
                                          </p:val>
                                        </p:tav>
                                      </p:tavLst>
                                    </p:anim>
                                    <p:anim calcmode="lin" valueType="num">
                                      <p:cBhvr>
                                        <p:cTn id="139" dur="1000" fill="hold"/>
                                        <p:tgtEl>
                                          <p:spTgt spid="49"/>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fade">
                                      <p:cBhvr>
                                        <p:cTn id="142" dur="1000"/>
                                        <p:tgtEl>
                                          <p:spTgt spid="50"/>
                                        </p:tgtEl>
                                      </p:cBhvr>
                                    </p:animEffect>
                                    <p:anim calcmode="lin" valueType="num">
                                      <p:cBhvr>
                                        <p:cTn id="143" dur="1000" fill="hold"/>
                                        <p:tgtEl>
                                          <p:spTgt spid="50"/>
                                        </p:tgtEl>
                                        <p:attrNameLst>
                                          <p:attrName>ppt_x</p:attrName>
                                        </p:attrNameLst>
                                      </p:cBhvr>
                                      <p:tavLst>
                                        <p:tav tm="0">
                                          <p:val>
                                            <p:strVal val="#ppt_x"/>
                                          </p:val>
                                        </p:tav>
                                        <p:tav tm="100000">
                                          <p:val>
                                            <p:strVal val="#ppt_x"/>
                                          </p:val>
                                        </p:tav>
                                      </p:tavLst>
                                    </p:anim>
                                    <p:anim calcmode="lin" valueType="num">
                                      <p:cBhvr>
                                        <p:cTn id="144" dur="1000" fill="hold"/>
                                        <p:tgtEl>
                                          <p:spTgt spid="50"/>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1"/>
                                        </p:tgtEl>
                                        <p:attrNameLst>
                                          <p:attrName>style.visibility</p:attrName>
                                        </p:attrNameLst>
                                      </p:cBhvr>
                                      <p:to>
                                        <p:strVal val="visible"/>
                                      </p:to>
                                    </p:set>
                                    <p:animEffect transition="in" filter="fade">
                                      <p:cBhvr>
                                        <p:cTn id="147" dur="1000"/>
                                        <p:tgtEl>
                                          <p:spTgt spid="51"/>
                                        </p:tgtEl>
                                      </p:cBhvr>
                                    </p:animEffect>
                                    <p:anim calcmode="lin" valueType="num">
                                      <p:cBhvr>
                                        <p:cTn id="148" dur="1000" fill="hold"/>
                                        <p:tgtEl>
                                          <p:spTgt spid="51"/>
                                        </p:tgtEl>
                                        <p:attrNameLst>
                                          <p:attrName>ppt_x</p:attrName>
                                        </p:attrNameLst>
                                      </p:cBhvr>
                                      <p:tavLst>
                                        <p:tav tm="0">
                                          <p:val>
                                            <p:strVal val="#ppt_x"/>
                                          </p:val>
                                        </p:tav>
                                        <p:tav tm="100000">
                                          <p:val>
                                            <p:strVal val="#ppt_x"/>
                                          </p:val>
                                        </p:tav>
                                      </p:tavLst>
                                    </p:anim>
                                    <p:anim calcmode="lin" valueType="num">
                                      <p:cBhvr>
                                        <p:cTn id="149" dur="1000" fill="hold"/>
                                        <p:tgtEl>
                                          <p:spTgt spid="51"/>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52"/>
                                        </p:tgtEl>
                                        <p:attrNameLst>
                                          <p:attrName>style.visibility</p:attrName>
                                        </p:attrNameLst>
                                      </p:cBhvr>
                                      <p:to>
                                        <p:strVal val="visible"/>
                                      </p:to>
                                    </p:set>
                                    <p:animEffect transition="in" filter="fade">
                                      <p:cBhvr>
                                        <p:cTn id="152" dur="1000"/>
                                        <p:tgtEl>
                                          <p:spTgt spid="52"/>
                                        </p:tgtEl>
                                      </p:cBhvr>
                                    </p:animEffect>
                                    <p:anim calcmode="lin" valueType="num">
                                      <p:cBhvr>
                                        <p:cTn id="153" dur="1000" fill="hold"/>
                                        <p:tgtEl>
                                          <p:spTgt spid="52"/>
                                        </p:tgtEl>
                                        <p:attrNameLst>
                                          <p:attrName>ppt_x</p:attrName>
                                        </p:attrNameLst>
                                      </p:cBhvr>
                                      <p:tavLst>
                                        <p:tav tm="0">
                                          <p:val>
                                            <p:strVal val="#ppt_x"/>
                                          </p:val>
                                        </p:tav>
                                        <p:tav tm="100000">
                                          <p:val>
                                            <p:strVal val="#ppt_x"/>
                                          </p:val>
                                        </p:tav>
                                      </p:tavLst>
                                    </p:anim>
                                    <p:anim calcmode="lin" valueType="num">
                                      <p:cBhvr>
                                        <p:cTn id="154" dur="1000" fill="hold"/>
                                        <p:tgtEl>
                                          <p:spTgt spid="52"/>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53"/>
                                        </p:tgtEl>
                                        <p:attrNameLst>
                                          <p:attrName>style.visibility</p:attrName>
                                        </p:attrNameLst>
                                      </p:cBhvr>
                                      <p:to>
                                        <p:strVal val="visible"/>
                                      </p:to>
                                    </p:set>
                                    <p:animEffect transition="in" filter="fade">
                                      <p:cBhvr>
                                        <p:cTn id="157" dur="1000"/>
                                        <p:tgtEl>
                                          <p:spTgt spid="53"/>
                                        </p:tgtEl>
                                      </p:cBhvr>
                                    </p:animEffect>
                                    <p:anim calcmode="lin" valueType="num">
                                      <p:cBhvr>
                                        <p:cTn id="158" dur="1000" fill="hold"/>
                                        <p:tgtEl>
                                          <p:spTgt spid="53"/>
                                        </p:tgtEl>
                                        <p:attrNameLst>
                                          <p:attrName>ppt_x</p:attrName>
                                        </p:attrNameLst>
                                      </p:cBhvr>
                                      <p:tavLst>
                                        <p:tav tm="0">
                                          <p:val>
                                            <p:strVal val="#ppt_x"/>
                                          </p:val>
                                        </p:tav>
                                        <p:tav tm="100000">
                                          <p:val>
                                            <p:strVal val="#ppt_x"/>
                                          </p:val>
                                        </p:tav>
                                      </p:tavLst>
                                    </p:anim>
                                    <p:anim calcmode="lin" valueType="num">
                                      <p:cBhvr>
                                        <p:cTn id="159" dur="1000" fill="hold"/>
                                        <p:tgtEl>
                                          <p:spTgt spid="53"/>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54"/>
                                        </p:tgtEl>
                                        <p:attrNameLst>
                                          <p:attrName>style.visibility</p:attrName>
                                        </p:attrNameLst>
                                      </p:cBhvr>
                                      <p:to>
                                        <p:strVal val="visible"/>
                                      </p:to>
                                    </p:set>
                                    <p:animEffect transition="in" filter="fade">
                                      <p:cBhvr>
                                        <p:cTn id="162" dur="1000"/>
                                        <p:tgtEl>
                                          <p:spTgt spid="54"/>
                                        </p:tgtEl>
                                      </p:cBhvr>
                                    </p:animEffect>
                                    <p:anim calcmode="lin" valueType="num">
                                      <p:cBhvr>
                                        <p:cTn id="163" dur="1000" fill="hold"/>
                                        <p:tgtEl>
                                          <p:spTgt spid="54"/>
                                        </p:tgtEl>
                                        <p:attrNameLst>
                                          <p:attrName>ppt_x</p:attrName>
                                        </p:attrNameLst>
                                      </p:cBhvr>
                                      <p:tavLst>
                                        <p:tav tm="0">
                                          <p:val>
                                            <p:strVal val="#ppt_x"/>
                                          </p:val>
                                        </p:tav>
                                        <p:tav tm="100000">
                                          <p:val>
                                            <p:strVal val="#ppt_x"/>
                                          </p:val>
                                        </p:tav>
                                      </p:tavLst>
                                    </p:anim>
                                    <p:anim calcmode="lin" valueType="num">
                                      <p:cBhvr>
                                        <p:cTn id="164" dur="1000" fill="hold"/>
                                        <p:tgtEl>
                                          <p:spTgt spid="54"/>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55"/>
                                        </p:tgtEl>
                                        <p:attrNameLst>
                                          <p:attrName>style.visibility</p:attrName>
                                        </p:attrNameLst>
                                      </p:cBhvr>
                                      <p:to>
                                        <p:strVal val="visible"/>
                                      </p:to>
                                    </p:set>
                                    <p:animEffect transition="in" filter="fade">
                                      <p:cBhvr>
                                        <p:cTn id="167" dur="1000"/>
                                        <p:tgtEl>
                                          <p:spTgt spid="55"/>
                                        </p:tgtEl>
                                      </p:cBhvr>
                                    </p:animEffect>
                                    <p:anim calcmode="lin" valueType="num">
                                      <p:cBhvr>
                                        <p:cTn id="168" dur="1000" fill="hold"/>
                                        <p:tgtEl>
                                          <p:spTgt spid="55"/>
                                        </p:tgtEl>
                                        <p:attrNameLst>
                                          <p:attrName>ppt_x</p:attrName>
                                        </p:attrNameLst>
                                      </p:cBhvr>
                                      <p:tavLst>
                                        <p:tav tm="0">
                                          <p:val>
                                            <p:strVal val="#ppt_x"/>
                                          </p:val>
                                        </p:tav>
                                        <p:tav tm="100000">
                                          <p:val>
                                            <p:strVal val="#ppt_x"/>
                                          </p:val>
                                        </p:tav>
                                      </p:tavLst>
                                    </p:anim>
                                    <p:anim calcmode="lin" valueType="num">
                                      <p:cBhvr>
                                        <p:cTn id="169" dur="1000" fill="hold"/>
                                        <p:tgtEl>
                                          <p:spTgt spid="55"/>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56"/>
                                        </p:tgtEl>
                                        <p:attrNameLst>
                                          <p:attrName>style.visibility</p:attrName>
                                        </p:attrNameLst>
                                      </p:cBhvr>
                                      <p:to>
                                        <p:strVal val="visible"/>
                                      </p:to>
                                    </p:set>
                                    <p:animEffect transition="in" filter="fade">
                                      <p:cBhvr>
                                        <p:cTn id="172" dur="1000"/>
                                        <p:tgtEl>
                                          <p:spTgt spid="56"/>
                                        </p:tgtEl>
                                      </p:cBhvr>
                                    </p:animEffect>
                                    <p:anim calcmode="lin" valueType="num">
                                      <p:cBhvr>
                                        <p:cTn id="173" dur="1000" fill="hold"/>
                                        <p:tgtEl>
                                          <p:spTgt spid="56"/>
                                        </p:tgtEl>
                                        <p:attrNameLst>
                                          <p:attrName>ppt_x</p:attrName>
                                        </p:attrNameLst>
                                      </p:cBhvr>
                                      <p:tavLst>
                                        <p:tav tm="0">
                                          <p:val>
                                            <p:strVal val="#ppt_x"/>
                                          </p:val>
                                        </p:tav>
                                        <p:tav tm="100000">
                                          <p:val>
                                            <p:strVal val="#ppt_x"/>
                                          </p:val>
                                        </p:tav>
                                      </p:tavLst>
                                    </p:anim>
                                    <p:anim calcmode="lin" valueType="num">
                                      <p:cBhvr>
                                        <p:cTn id="174" dur="1000" fill="hold"/>
                                        <p:tgtEl>
                                          <p:spTgt spid="56"/>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fade">
                                      <p:cBhvr>
                                        <p:cTn id="177" dur="1000"/>
                                        <p:tgtEl>
                                          <p:spTgt spid="57"/>
                                        </p:tgtEl>
                                      </p:cBhvr>
                                    </p:animEffect>
                                    <p:anim calcmode="lin" valueType="num">
                                      <p:cBhvr>
                                        <p:cTn id="178" dur="1000" fill="hold"/>
                                        <p:tgtEl>
                                          <p:spTgt spid="57"/>
                                        </p:tgtEl>
                                        <p:attrNameLst>
                                          <p:attrName>ppt_x</p:attrName>
                                        </p:attrNameLst>
                                      </p:cBhvr>
                                      <p:tavLst>
                                        <p:tav tm="0">
                                          <p:val>
                                            <p:strVal val="#ppt_x"/>
                                          </p:val>
                                        </p:tav>
                                        <p:tav tm="100000">
                                          <p:val>
                                            <p:strVal val="#ppt_x"/>
                                          </p:val>
                                        </p:tav>
                                      </p:tavLst>
                                    </p:anim>
                                    <p:anim calcmode="lin" valueType="num">
                                      <p:cBhvr>
                                        <p:cTn id="179" dur="1000" fill="hold"/>
                                        <p:tgtEl>
                                          <p:spTgt spid="57"/>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58"/>
                                        </p:tgtEl>
                                        <p:attrNameLst>
                                          <p:attrName>style.visibility</p:attrName>
                                        </p:attrNameLst>
                                      </p:cBhvr>
                                      <p:to>
                                        <p:strVal val="visible"/>
                                      </p:to>
                                    </p:set>
                                    <p:animEffect transition="in" filter="fade">
                                      <p:cBhvr>
                                        <p:cTn id="182" dur="1000"/>
                                        <p:tgtEl>
                                          <p:spTgt spid="58"/>
                                        </p:tgtEl>
                                      </p:cBhvr>
                                    </p:animEffect>
                                    <p:anim calcmode="lin" valueType="num">
                                      <p:cBhvr>
                                        <p:cTn id="183" dur="1000" fill="hold"/>
                                        <p:tgtEl>
                                          <p:spTgt spid="58"/>
                                        </p:tgtEl>
                                        <p:attrNameLst>
                                          <p:attrName>ppt_x</p:attrName>
                                        </p:attrNameLst>
                                      </p:cBhvr>
                                      <p:tavLst>
                                        <p:tav tm="0">
                                          <p:val>
                                            <p:strVal val="#ppt_x"/>
                                          </p:val>
                                        </p:tav>
                                        <p:tav tm="100000">
                                          <p:val>
                                            <p:strVal val="#ppt_x"/>
                                          </p:val>
                                        </p:tav>
                                      </p:tavLst>
                                    </p:anim>
                                    <p:anim calcmode="lin" valueType="num">
                                      <p:cBhvr>
                                        <p:cTn id="184" dur="1000" fill="hold"/>
                                        <p:tgtEl>
                                          <p:spTgt spid="58"/>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fade">
                                      <p:cBhvr>
                                        <p:cTn id="187" dur="1000"/>
                                        <p:tgtEl>
                                          <p:spTgt spid="59"/>
                                        </p:tgtEl>
                                      </p:cBhvr>
                                    </p:animEffect>
                                    <p:anim calcmode="lin" valueType="num">
                                      <p:cBhvr>
                                        <p:cTn id="188" dur="1000" fill="hold"/>
                                        <p:tgtEl>
                                          <p:spTgt spid="59"/>
                                        </p:tgtEl>
                                        <p:attrNameLst>
                                          <p:attrName>ppt_x</p:attrName>
                                        </p:attrNameLst>
                                      </p:cBhvr>
                                      <p:tavLst>
                                        <p:tav tm="0">
                                          <p:val>
                                            <p:strVal val="#ppt_x"/>
                                          </p:val>
                                        </p:tav>
                                        <p:tav tm="100000">
                                          <p:val>
                                            <p:strVal val="#ppt_x"/>
                                          </p:val>
                                        </p:tav>
                                      </p:tavLst>
                                    </p:anim>
                                    <p:anim calcmode="lin" valueType="num">
                                      <p:cBhvr>
                                        <p:cTn id="189" dur="1000" fill="hold"/>
                                        <p:tgtEl>
                                          <p:spTgt spid="59"/>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60"/>
                                        </p:tgtEl>
                                        <p:attrNameLst>
                                          <p:attrName>style.visibility</p:attrName>
                                        </p:attrNameLst>
                                      </p:cBhvr>
                                      <p:to>
                                        <p:strVal val="visible"/>
                                      </p:to>
                                    </p:set>
                                    <p:animEffect transition="in" filter="fade">
                                      <p:cBhvr>
                                        <p:cTn id="192" dur="1000"/>
                                        <p:tgtEl>
                                          <p:spTgt spid="60"/>
                                        </p:tgtEl>
                                      </p:cBhvr>
                                    </p:animEffect>
                                    <p:anim calcmode="lin" valueType="num">
                                      <p:cBhvr>
                                        <p:cTn id="193" dur="1000" fill="hold"/>
                                        <p:tgtEl>
                                          <p:spTgt spid="60"/>
                                        </p:tgtEl>
                                        <p:attrNameLst>
                                          <p:attrName>ppt_x</p:attrName>
                                        </p:attrNameLst>
                                      </p:cBhvr>
                                      <p:tavLst>
                                        <p:tav tm="0">
                                          <p:val>
                                            <p:strVal val="#ppt_x"/>
                                          </p:val>
                                        </p:tav>
                                        <p:tav tm="100000">
                                          <p:val>
                                            <p:strVal val="#ppt_x"/>
                                          </p:val>
                                        </p:tav>
                                      </p:tavLst>
                                    </p:anim>
                                    <p:anim calcmode="lin" valueType="num">
                                      <p:cBhvr>
                                        <p:cTn id="194" dur="1000" fill="hold"/>
                                        <p:tgtEl>
                                          <p:spTgt spid="60"/>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61"/>
                                        </p:tgtEl>
                                        <p:attrNameLst>
                                          <p:attrName>style.visibility</p:attrName>
                                        </p:attrNameLst>
                                      </p:cBhvr>
                                      <p:to>
                                        <p:strVal val="visible"/>
                                      </p:to>
                                    </p:set>
                                    <p:animEffect transition="in" filter="fade">
                                      <p:cBhvr>
                                        <p:cTn id="197" dur="1000"/>
                                        <p:tgtEl>
                                          <p:spTgt spid="61"/>
                                        </p:tgtEl>
                                      </p:cBhvr>
                                    </p:animEffect>
                                    <p:anim calcmode="lin" valueType="num">
                                      <p:cBhvr>
                                        <p:cTn id="198" dur="1000" fill="hold"/>
                                        <p:tgtEl>
                                          <p:spTgt spid="61"/>
                                        </p:tgtEl>
                                        <p:attrNameLst>
                                          <p:attrName>ppt_x</p:attrName>
                                        </p:attrNameLst>
                                      </p:cBhvr>
                                      <p:tavLst>
                                        <p:tav tm="0">
                                          <p:val>
                                            <p:strVal val="#ppt_x"/>
                                          </p:val>
                                        </p:tav>
                                        <p:tav tm="100000">
                                          <p:val>
                                            <p:strVal val="#ppt_x"/>
                                          </p:val>
                                        </p:tav>
                                      </p:tavLst>
                                    </p:anim>
                                    <p:anim calcmode="lin" valueType="num">
                                      <p:cBhvr>
                                        <p:cTn id="199" dur="1000" fill="hold"/>
                                        <p:tgtEl>
                                          <p:spTgt spid="61"/>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62"/>
                                        </p:tgtEl>
                                        <p:attrNameLst>
                                          <p:attrName>style.visibility</p:attrName>
                                        </p:attrNameLst>
                                      </p:cBhvr>
                                      <p:to>
                                        <p:strVal val="visible"/>
                                      </p:to>
                                    </p:set>
                                    <p:animEffect transition="in" filter="fade">
                                      <p:cBhvr>
                                        <p:cTn id="202" dur="1000"/>
                                        <p:tgtEl>
                                          <p:spTgt spid="62"/>
                                        </p:tgtEl>
                                      </p:cBhvr>
                                    </p:animEffect>
                                    <p:anim calcmode="lin" valueType="num">
                                      <p:cBhvr>
                                        <p:cTn id="203" dur="1000" fill="hold"/>
                                        <p:tgtEl>
                                          <p:spTgt spid="62"/>
                                        </p:tgtEl>
                                        <p:attrNameLst>
                                          <p:attrName>ppt_x</p:attrName>
                                        </p:attrNameLst>
                                      </p:cBhvr>
                                      <p:tavLst>
                                        <p:tav tm="0">
                                          <p:val>
                                            <p:strVal val="#ppt_x"/>
                                          </p:val>
                                        </p:tav>
                                        <p:tav tm="100000">
                                          <p:val>
                                            <p:strVal val="#ppt_x"/>
                                          </p:val>
                                        </p:tav>
                                      </p:tavLst>
                                    </p:anim>
                                    <p:anim calcmode="lin" valueType="num">
                                      <p:cBhvr>
                                        <p:cTn id="204" dur="1000" fill="hold"/>
                                        <p:tgtEl>
                                          <p:spTgt spid="62"/>
                                        </p:tgtEl>
                                        <p:attrNameLst>
                                          <p:attrName>ppt_y</p:attrName>
                                        </p:attrNameLst>
                                      </p:cBhvr>
                                      <p:tavLst>
                                        <p:tav tm="0">
                                          <p:val>
                                            <p:strVal val="#ppt_y+.1"/>
                                          </p:val>
                                        </p:tav>
                                        <p:tav tm="100000">
                                          <p:val>
                                            <p:strVal val="#ppt_y"/>
                                          </p:val>
                                        </p:tav>
                                      </p:tavLst>
                                    </p:anim>
                                  </p:childTnLst>
                                </p:cTn>
                              </p:par>
                            </p:childTnLst>
                          </p:cTn>
                        </p:par>
                        <p:par>
                          <p:cTn id="205" fill="hold">
                            <p:stCondLst>
                              <p:cond delay="6800"/>
                            </p:stCondLst>
                            <p:childTnLst>
                              <p:par>
                                <p:cTn id="206" presetID="22" presetClass="entr" presetSubtype="4" fill="hold" grpId="0" nodeType="after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down)">
                                      <p:cBhvr>
                                        <p:cTn id="208" dur="2000"/>
                                        <p:tgtEl>
                                          <p:spTgt spid="351"/>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350"/>
                                        </p:tgtEl>
                                        <p:attrNameLst>
                                          <p:attrName>style.visibility</p:attrName>
                                        </p:attrNameLst>
                                      </p:cBhvr>
                                      <p:to>
                                        <p:strVal val="visible"/>
                                      </p:to>
                                    </p:set>
                                    <p:animEffect transition="in" filter="wipe(down)">
                                      <p:cBhvr>
                                        <p:cTn id="211" dur="2000"/>
                                        <p:tgtEl>
                                          <p:spTgt spid="350"/>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347"/>
                                        </p:tgtEl>
                                        <p:attrNameLst>
                                          <p:attrName>style.visibility</p:attrName>
                                        </p:attrNameLst>
                                      </p:cBhvr>
                                      <p:to>
                                        <p:strVal val="visible"/>
                                      </p:to>
                                    </p:set>
                                    <p:animEffect transition="in" filter="wipe(down)">
                                      <p:cBhvr>
                                        <p:cTn id="214" dur="2000"/>
                                        <p:tgtEl>
                                          <p:spTgt spid="347"/>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348"/>
                                        </p:tgtEl>
                                        <p:attrNameLst>
                                          <p:attrName>style.visibility</p:attrName>
                                        </p:attrNameLst>
                                      </p:cBhvr>
                                      <p:to>
                                        <p:strVal val="visible"/>
                                      </p:to>
                                    </p:set>
                                    <p:animEffect transition="in" filter="wipe(down)">
                                      <p:cBhvr>
                                        <p:cTn id="217" dur="2000"/>
                                        <p:tgtEl>
                                          <p:spTgt spid="348"/>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349"/>
                                        </p:tgtEl>
                                        <p:attrNameLst>
                                          <p:attrName>style.visibility</p:attrName>
                                        </p:attrNameLst>
                                      </p:cBhvr>
                                      <p:to>
                                        <p:strVal val="visible"/>
                                      </p:to>
                                    </p:set>
                                    <p:animEffect transition="in" filter="wipe(down)">
                                      <p:cBhvr>
                                        <p:cTn id="220" dur="2000"/>
                                        <p:tgtEl>
                                          <p:spTgt spid="349"/>
                                        </p:tgtEl>
                                      </p:cBhvr>
                                    </p:animEffect>
                                  </p:childTnLst>
                                </p:cTn>
                              </p:par>
                              <p:par>
                                <p:cTn id="221" presetID="22" presetClass="entr" presetSubtype="4" fill="hold" grpId="0" nodeType="withEffect">
                                  <p:stCondLst>
                                    <p:cond delay="0"/>
                                  </p:stCondLst>
                                  <p:childTnLst>
                                    <p:set>
                                      <p:cBhvr>
                                        <p:cTn id="222" dur="1" fill="hold">
                                          <p:stCondLst>
                                            <p:cond delay="0"/>
                                          </p:stCondLst>
                                        </p:cTn>
                                        <p:tgtEl>
                                          <p:spTgt spid="345"/>
                                        </p:tgtEl>
                                        <p:attrNameLst>
                                          <p:attrName>style.visibility</p:attrName>
                                        </p:attrNameLst>
                                      </p:cBhvr>
                                      <p:to>
                                        <p:strVal val="visible"/>
                                      </p:to>
                                    </p:set>
                                    <p:animEffect transition="in" filter="wipe(down)">
                                      <p:cBhvr>
                                        <p:cTn id="223" dur="2000"/>
                                        <p:tgtEl>
                                          <p:spTgt spid="345"/>
                                        </p:tgtEl>
                                      </p:cBhvr>
                                    </p:animEffect>
                                  </p:childTnLst>
                                </p:cTn>
                              </p:par>
                              <p:par>
                                <p:cTn id="224" presetID="22" presetClass="entr" presetSubtype="4" fill="hold" grpId="0" nodeType="withEffect">
                                  <p:stCondLst>
                                    <p:cond delay="0"/>
                                  </p:stCondLst>
                                  <p:childTnLst>
                                    <p:set>
                                      <p:cBhvr>
                                        <p:cTn id="225" dur="1" fill="hold">
                                          <p:stCondLst>
                                            <p:cond delay="0"/>
                                          </p:stCondLst>
                                        </p:cTn>
                                        <p:tgtEl>
                                          <p:spTgt spid="344"/>
                                        </p:tgtEl>
                                        <p:attrNameLst>
                                          <p:attrName>style.visibility</p:attrName>
                                        </p:attrNameLst>
                                      </p:cBhvr>
                                      <p:to>
                                        <p:strVal val="visible"/>
                                      </p:to>
                                    </p:set>
                                    <p:animEffect transition="in" filter="wipe(down)">
                                      <p:cBhvr>
                                        <p:cTn id="226" dur="2000"/>
                                        <p:tgtEl>
                                          <p:spTgt spid="344"/>
                                        </p:tgtEl>
                                      </p:cBhvr>
                                    </p:animEffect>
                                  </p:childTnLst>
                                </p:cTn>
                              </p:par>
                              <p:par>
                                <p:cTn id="227" presetID="22" presetClass="entr" presetSubtype="4" fill="hold" grpId="0" nodeType="withEffect">
                                  <p:stCondLst>
                                    <p:cond delay="0"/>
                                  </p:stCondLst>
                                  <p:childTnLst>
                                    <p:set>
                                      <p:cBhvr>
                                        <p:cTn id="228" dur="1" fill="hold">
                                          <p:stCondLst>
                                            <p:cond delay="0"/>
                                          </p:stCondLst>
                                        </p:cTn>
                                        <p:tgtEl>
                                          <p:spTgt spid="343"/>
                                        </p:tgtEl>
                                        <p:attrNameLst>
                                          <p:attrName>style.visibility</p:attrName>
                                        </p:attrNameLst>
                                      </p:cBhvr>
                                      <p:to>
                                        <p:strVal val="visible"/>
                                      </p:to>
                                    </p:set>
                                    <p:animEffect transition="in" filter="wipe(down)">
                                      <p:cBhvr>
                                        <p:cTn id="229" dur="2000"/>
                                        <p:tgtEl>
                                          <p:spTgt spid="343"/>
                                        </p:tgtEl>
                                      </p:cBhvr>
                                    </p:animEffect>
                                  </p:childTnLst>
                                </p:cTn>
                              </p:par>
                              <p:par>
                                <p:cTn id="230" presetID="22" presetClass="entr" presetSubtype="4" fill="hold" grpId="0" nodeType="withEffect">
                                  <p:stCondLst>
                                    <p:cond delay="0"/>
                                  </p:stCondLst>
                                  <p:childTnLst>
                                    <p:set>
                                      <p:cBhvr>
                                        <p:cTn id="231" dur="1" fill="hold">
                                          <p:stCondLst>
                                            <p:cond delay="0"/>
                                          </p:stCondLst>
                                        </p:cTn>
                                        <p:tgtEl>
                                          <p:spTgt spid="342"/>
                                        </p:tgtEl>
                                        <p:attrNameLst>
                                          <p:attrName>style.visibility</p:attrName>
                                        </p:attrNameLst>
                                      </p:cBhvr>
                                      <p:to>
                                        <p:strVal val="visible"/>
                                      </p:to>
                                    </p:set>
                                    <p:animEffect transition="in" filter="wipe(down)">
                                      <p:cBhvr>
                                        <p:cTn id="232" dur="2000"/>
                                        <p:tgtEl>
                                          <p:spTgt spid="342"/>
                                        </p:tgtEl>
                                      </p:cBhvr>
                                    </p:animEffect>
                                  </p:childTnLst>
                                </p:cTn>
                              </p:par>
                              <p:par>
                                <p:cTn id="233" presetID="22" presetClass="entr" presetSubtype="4" fill="hold" grpId="0" nodeType="withEffect">
                                  <p:stCondLst>
                                    <p:cond delay="0"/>
                                  </p:stCondLst>
                                  <p:childTnLst>
                                    <p:set>
                                      <p:cBhvr>
                                        <p:cTn id="234" dur="1" fill="hold">
                                          <p:stCondLst>
                                            <p:cond delay="0"/>
                                          </p:stCondLst>
                                        </p:cTn>
                                        <p:tgtEl>
                                          <p:spTgt spid="341"/>
                                        </p:tgtEl>
                                        <p:attrNameLst>
                                          <p:attrName>style.visibility</p:attrName>
                                        </p:attrNameLst>
                                      </p:cBhvr>
                                      <p:to>
                                        <p:strVal val="visible"/>
                                      </p:to>
                                    </p:set>
                                    <p:animEffect transition="in" filter="wipe(down)">
                                      <p:cBhvr>
                                        <p:cTn id="235" dur="2000"/>
                                        <p:tgtEl>
                                          <p:spTgt spid="341"/>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339"/>
                                        </p:tgtEl>
                                        <p:attrNameLst>
                                          <p:attrName>style.visibility</p:attrName>
                                        </p:attrNameLst>
                                      </p:cBhvr>
                                      <p:to>
                                        <p:strVal val="visible"/>
                                      </p:to>
                                    </p:set>
                                    <p:animEffect transition="in" filter="wipe(down)">
                                      <p:cBhvr>
                                        <p:cTn id="238" dur="2000"/>
                                        <p:tgtEl>
                                          <p:spTgt spid="339"/>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340"/>
                                        </p:tgtEl>
                                        <p:attrNameLst>
                                          <p:attrName>style.visibility</p:attrName>
                                        </p:attrNameLst>
                                      </p:cBhvr>
                                      <p:to>
                                        <p:strVal val="visible"/>
                                      </p:to>
                                    </p:set>
                                    <p:animEffect transition="in" filter="wipe(down)">
                                      <p:cBhvr>
                                        <p:cTn id="241" dur="2000"/>
                                        <p:tgtEl>
                                          <p:spTgt spid="340"/>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338"/>
                                        </p:tgtEl>
                                        <p:attrNameLst>
                                          <p:attrName>style.visibility</p:attrName>
                                        </p:attrNameLst>
                                      </p:cBhvr>
                                      <p:to>
                                        <p:strVal val="visible"/>
                                      </p:to>
                                    </p:set>
                                    <p:animEffect transition="in" filter="wipe(down)">
                                      <p:cBhvr>
                                        <p:cTn id="244" dur="2000"/>
                                        <p:tgtEl>
                                          <p:spTgt spid="338"/>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337"/>
                                        </p:tgtEl>
                                        <p:attrNameLst>
                                          <p:attrName>style.visibility</p:attrName>
                                        </p:attrNameLst>
                                      </p:cBhvr>
                                      <p:to>
                                        <p:strVal val="visible"/>
                                      </p:to>
                                    </p:set>
                                    <p:animEffect transition="in" filter="wipe(down)">
                                      <p:cBhvr>
                                        <p:cTn id="247" dur="2000"/>
                                        <p:tgtEl>
                                          <p:spTgt spid="337"/>
                                        </p:tgtEl>
                                      </p:cBhvr>
                                    </p:animEffect>
                                  </p:childTnLst>
                                </p:cTn>
                              </p:par>
                              <p:par>
                                <p:cTn id="248" presetID="22" presetClass="entr" presetSubtype="4" fill="hold" grpId="0" nodeType="withEffect">
                                  <p:stCondLst>
                                    <p:cond delay="0"/>
                                  </p:stCondLst>
                                  <p:childTnLst>
                                    <p:set>
                                      <p:cBhvr>
                                        <p:cTn id="249" dur="1" fill="hold">
                                          <p:stCondLst>
                                            <p:cond delay="0"/>
                                          </p:stCondLst>
                                        </p:cTn>
                                        <p:tgtEl>
                                          <p:spTgt spid="346"/>
                                        </p:tgtEl>
                                        <p:attrNameLst>
                                          <p:attrName>style.visibility</p:attrName>
                                        </p:attrNameLst>
                                      </p:cBhvr>
                                      <p:to>
                                        <p:strVal val="visible"/>
                                      </p:to>
                                    </p:set>
                                    <p:animEffect transition="in" filter="wipe(down)">
                                      <p:cBhvr>
                                        <p:cTn id="250" dur="2000"/>
                                        <p:tgtEl>
                                          <p:spTgt spid="346"/>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335"/>
                                        </p:tgtEl>
                                        <p:attrNameLst>
                                          <p:attrName>style.visibility</p:attrName>
                                        </p:attrNameLst>
                                      </p:cBhvr>
                                      <p:to>
                                        <p:strVal val="visible"/>
                                      </p:to>
                                    </p:set>
                                    <p:animEffect transition="in" filter="wipe(down)">
                                      <p:cBhvr>
                                        <p:cTn id="253" dur="2000"/>
                                        <p:tgtEl>
                                          <p:spTgt spid="335"/>
                                        </p:tgtEl>
                                      </p:cBhvr>
                                    </p:animEffect>
                                  </p:childTnLst>
                                </p:cTn>
                              </p:par>
                              <p:par>
                                <p:cTn id="254" presetID="22" presetClass="entr" presetSubtype="4" fill="hold" grpId="0" nodeType="withEffect">
                                  <p:stCondLst>
                                    <p:cond delay="0"/>
                                  </p:stCondLst>
                                  <p:childTnLst>
                                    <p:set>
                                      <p:cBhvr>
                                        <p:cTn id="255" dur="1" fill="hold">
                                          <p:stCondLst>
                                            <p:cond delay="0"/>
                                          </p:stCondLst>
                                        </p:cTn>
                                        <p:tgtEl>
                                          <p:spTgt spid="336"/>
                                        </p:tgtEl>
                                        <p:attrNameLst>
                                          <p:attrName>style.visibility</p:attrName>
                                        </p:attrNameLst>
                                      </p:cBhvr>
                                      <p:to>
                                        <p:strVal val="visible"/>
                                      </p:to>
                                    </p:set>
                                    <p:animEffect transition="in" filter="wipe(down)">
                                      <p:cBhvr>
                                        <p:cTn id="256" dur="2000"/>
                                        <p:tgtEl>
                                          <p:spTgt spid="336"/>
                                        </p:tgtEl>
                                      </p:cBhvr>
                                    </p:animEffect>
                                  </p:childTnLst>
                                </p:cTn>
                              </p:par>
                            </p:childTnLst>
                          </p:cTn>
                        </p:par>
                        <p:par>
                          <p:cTn id="257" fill="hold">
                            <p:stCondLst>
                              <p:cond delay="8800"/>
                            </p:stCondLst>
                            <p:childTnLst>
                              <p:par>
                                <p:cTn id="258" presetID="22" presetClass="entr" presetSubtype="8" fill="hold" grpId="0" nodeType="afterEffect">
                                  <p:stCondLst>
                                    <p:cond delay="0"/>
                                  </p:stCondLst>
                                  <p:childTnLst>
                                    <p:set>
                                      <p:cBhvr>
                                        <p:cTn id="259" dur="1" fill="hold">
                                          <p:stCondLst>
                                            <p:cond delay="0"/>
                                          </p:stCondLst>
                                        </p:cTn>
                                        <p:tgtEl>
                                          <p:spTgt spid="73"/>
                                        </p:tgtEl>
                                        <p:attrNameLst>
                                          <p:attrName>style.visibility</p:attrName>
                                        </p:attrNameLst>
                                      </p:cBhvr>
                                      <p:to>
                                        <p:strVal val="visible"/>
                                      </p:to>
                                    </p:set>
                                    <p:animEffect transition="in" filter="wipe(left)">
                                      <p:cBhvr>
                                        <p:cTn id="26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9" grpId="0"/>
      <p:bldP spid="30" grpId="0"/>
      <p:bldP spid="32" grpId="0"/>
      <p:bldP spid="33" grpId="0"/>
      <p:bldP spid="34" grpId="0"/>
      <p:bldP spid="35" grpId="0"/>
      <p:bldP spid="36" grpId="0"/>
      <p:bldP spid="37" grpId="0"/>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73"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ounded Rectangle 14"/>
          <p:cNvSpPr/>
          <p:nvPr/>
        </p:nvSpPr>
        <p:spPr>
          <a:xfrm>
            <a:off x="5076056" y="809553"/>
            <a:ext cx="2304256" cy="792088"/>
          </a:xfrm>
          <a:prstGeom prst="roundRect">
            <a:avLst>
              <a:gd name="adj" fmla="val 2924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ounded Rectangle 12"/>
          <p:cNvSpPr/>
          <p:nvPr/>
        </p:nvSpPr>
        <p:spPr>
          <a:xfrm>
            <a:off x="1331640" y="809969"/>
            <a:ext cx="2304256" cy="792088"/>
          </a:xfrm>
          <a:prstGeom prst="roundRect">
            <a:avLst>
              <a:gd name="adj" fmla="val 2924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73574" y="116632"/>
            <a:ext cx="5274690" cy="584775"/>
          </a:xfrm>
          <a:prstGeom prst="rect">
            <a:avLst/>
          </a:prstGeom>
          <a:noFill/>
        </p:spPr>
        <p:txBody>
          <a:bodyPr wrap="square" rtlCol="0">
            <a:spAutoFit/>
          </a:bodyPr>
          <a:lstStyle/>
          <a:p>
            <a:r>
              <a:rPr lang="en-CA" sz="3200" dirty="0" smtClean="0">
                <a:solidFill>
                  <a:srgbClr val="4C2363"/>
                </a:solidFill>
                <a:latin typeface="Franklin Gothic Demi" pitchFamily="34" charset="0"/>
              </a:rPr>
              <a:t>+Profiles</a:t>
            </a:r>
            <a:endParaRPr lang="en-CA" sz="3200" dirty="0">
              <a:solidFill>
                <a:srgbClr val="4C2363"/>
              </a:solidFill>
            </a:endParaRPr>
          </a:p>
        </p:txBody>
      </p:sp>
      <p:sp>
        <p:nvSpPr>
          <p:cNvPr id="9" name="Rounded Rectangle 8"/>
          <p:cNvSpPr/>
          <p:nvPr/>
        </p:nvSpPr>
        <p:spPr>
          <a:xfrm>
            <a:off x="1331640" y="1196753"/>
            <a:ext cx="3600400" cy="4392488"/>
          </a:xfrm>
          <a:prstGeom prst="roundRect">
            <a:avLst>
              <a:gd name="adj" fmla="val 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5076056" y="1196752"/>
            <a:ext cx="3600400" cy="5544615"/>
          </a:xfrm>
          <a:prstGeom prst="roundRect">
            <a:avLst>
              <a:gd name="adj" fmla="val 0"/>
            </a:avLst>
          </a:prstGeom>
          <a:solidFill>
            <a:srgbClr val="4C2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1539027" y="764704"/>
            <a:ext cx="1800200" cy="461665"/>
          </a:xfrm>
          <a:prstGeom prst="rect">
            <a:avLst/>
          </a:prstGeom>
          <a:noFill/>
        </p:spPr>
        <p:txBody>
          <a:bodyPr wrap="square" rtlCol="0">
            <a:spAutoFit/>
          </a:bodyPr>
          <a:lstStyle/>
          <a:p>
            <a:pPr algn="ctr"/>
            <a:r>
              <a:rPr lang="en-CA" sz="2400" dirty="0" smtClean="0">
                <a:solidFill>
                  <a:schemeClr val="bg1"/>
                </a:solidFill>
                <a:latin typeface="Franklin Gothic Demi Cond" pitchFamily="34" charset="0"/>
              </a:rPr>
              <a:t>Infant </a:t>
            </a:r>
            <a:endParaRPr lang="en-CA" sz="2400" dirty="0">
              <a:solidFill>
                <a:schemeClr val="bg1"/>
              </a:solidFill>
              <a:latin typeface="Franklin Gothic Demi Cond" pitchFamily="34" charset="0"/>
            </a:endParaRPr>
          </a:p>
        </p:txBody>
      </p:sp>
      <p:sp>
        <p:nvSpPr>
          <p:cNvPr id="18" name="TextBox 17"/>
          <p:cNvSpPr txBox="1"/>
          <p:nvPr/>
        </p:nvSpPr>
        <p:spPr>
          <a:xfrm>
            <a:off x="5355451" y="764704"/>
            <a:ext cx="1800200" cy="461665"/>
          </a:xfrm>
          <a:prstGeom prst="rect">
            <a:avLst/>
          </a:prstGeom>
          <a:noFill/>
        </p:spPr>
        <p:txBody>
          <a:bodyPr wrap="square" rtlCol="0">
            <a:spAutoFit/>
          </a:bodyPr>
          <a:lstStyle/>
          <a:p>
            <a:pPr algn="ctr"/>
            <a:r>
              <a:rPr lang="en-CA" sz="2400" dirty="0" smtClean="0">
                <a:solidFill>
                  <a:schemeClr val="bg1"/>
                </a:solidFill>
                <a:latin typeface="Franklin Gothic Demi Cond" pitchFamily="34" charset="0"/>
              </a:rPr>
              <a:t>School Age</a:t>
            </a:r>
            <a:endParaRPr lang="en-CA" sz="2400" dirty="0">
              <a:solidFill>
                <a:schemeClr val="bg1"/>
              </a:solidFill>
              <a:latin typeface="Franklin Gothic Demi Cond" pitchFamily="34" charset="0"/>
            </a:endParaRPr>
          </a:p>
        </p:txBody>
      </p:sp>
      <p:sp>
        <p:nvSpPr>
          <p:cNvPr id="17" name="Rectangle 16"/>
          <p:cNvSpPr/>
          <p:nvPr/>
        </p:nvSpPr>
        <p:spPr>
          <a:xfrm>
            <a:off x="1403648" y="1268760"/>
            <a:ext cx="3456384" cy="4248472"/>
          </a:xfrm>
          <a:prstGeom prst="rect">
            <a:avLst/>
          </a:prstGeom>
          <a:solidFill>
            <a:schemeClr val="bg1">
              <a:lumMod val="85000"/>
            </a:schemeClr>
          </a:solidFill>
          <a:ln>
            <a:solidFill>
              <a:srgbClr val="82DCEE"/>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5148064" y="1268760"/>
            <a:ext cx="3456384" cy="5400600"/>
          </a:xfrm>
          <a:prstGeom prst="rect">
            <a:avLst/>
          </a:prstGeom>
          <a:solidFill>
            <a:schemeClr val="bg1">
              <a:lumMod val="85000"/>
            </a:schemeClr>
          </a:solidFill>
          <a:ln>
            <a:solidFill>
              <a:srgbClr val="82DCEE"/>
            </a:solidFill>
            <a:miter lim="800000"/>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p:cNvSpPr txBox="1"/>
          <p:nvPr/>
        </p:nvSpPr>
        <p:spPr>
          <a:xfrm>
            <a:off x="5237762" y="1367511"/>
            <a:ext cx="3240360" cy="5201424"/>
          </a:xfrm>
          <a:prstGeom prst="rect">
            <a:avLst/>
          </a:prstGeom>
          <a:noFill/>
        </p:spPr>
        <p:txBody>
          <a:bodyPr wrap="square" rtlCol="0">
            <a:spAutoFit/>
          </a:bodyPr>
          <a:lstStyle/>
          <a:p>
            <a:pPr>
              <a:spcAft>
                <a:spcPts val="1200"/>
              </a:spcAft>
            </a:pPr>
            <a:r>
              <a:rPr lang="en-CA" dirty="0" smtClean="0"/>
              <a:t>Facilitate the development and behaviour of children</a:t>
            </a:r>
          </a:p>
          <a:p>
            <a:pPr>
              <a:spcAft>
                <a:spcPts val="1200"/>
              </a:spcAft>
            </a:pPr>
            <a:r>
              <a:rPr lang="en-CA" dirty="0" smtClean="0"/>
              <a:t>Develop, implement and evaluate programs</a:t>
            </a:r>
          </a:p>
          <a:p>
            <a:pPr>
              <a:spcAft>
                <a:spcPts val="1200"/>
              </a:spcAft>
            </a:pPr>
            <a:r>
              <a:rPr lang="en-CA" dirty="0" smtClean="0"/>
              <a:t>Support the holistic development of children</a:t>
            </a:r>
          </a:p>
          <a:p>
            <a:pPr>
              <a:spcAft>
                <a:spcPts val="1200"/>
              </a:spcAft>
            </a:pPr>
            <a:r>
              <a:rPr lang="en-CA" dirty="0" smtClean="0"/>
              <a:t>Meet health, safety and well-being needs</a:t>
            </a:r>
          </a:p>
          <a:p>
            <a:pPr>
              <a:spcAft>
                <a:spcPts val="1200"/>
              </a:spcAft>
            </a:pPr>
            <a:r>
              <a:rPr lang="en-CA" dirty="0" smtClean="0"/>
              <a:t>Meet nutritional needs</a:t>
            </a:r>
          </a:p>
          <a:p>
            <a:pPr>
              <a:spcAft>
                <a:spcPts val="1200"/>
              </a:spcAft>
            </a:pPr>
            <a:r>
              <a:rPr lang="en-CA" dirty="0" smtClean="0"/>
              <a:t>Guide children’s behaviour</a:t>
            </a:r>
          </a:p>
          <a:p>
            <a:pPr>
              <a:spcAft>
                <a:spcPts val="1200"/>
              </a:spcAft>
            </a:pPr>
            <a:r>
              <a:rPr lang="en-CA" dirty="0" smtClean="0"/>
              <a:t>Develop and maintain a safe environment</a:t>
            </a:r>
          </a:p>
          <a:p>
            <a:pPr>
              <a:spcAft>
                <a:spcPts val="1200"/>
              </a:spcAft>
            </a:pPr>
            <a:r>
              <a:rPr lang="en-CA" dirty="0" smtClean="0"/>
              <a:t>Use digital technology</a:t>
            </a:r>
          </a:p>
          <a:p>
            <a:pPr>
              <a:spcAft>
                <a:spcPts val="1200"/>
              </a:spcAft>
            </a:pPr>
            <a:r>
              <a:rPr lang="en-CA" dirty="0" smtClean="0"/>
              <a:t>Collaborate with schools</a:t>
            </a:r>
            <a:endParaRPr lang="en-CA" dirty="0"/>
          </a:p>
        </p:txBody>
      </p:sp>
      <p:sp>
        <p:nvSpPr>
          <p:cNvPr id="21" name="TextBox 20"/>
          <p:cNvSpPr txBox="1"/>
          <p:nvPr/>
        </p:nvSpPr>
        <p:spPr>
          <a:xfrm>
            <a:off x="1502815" y="1367927"/>
            <a:ext cx="3240360" cy="4062651"/>
          </a:xfrm>
          <a:prstGeom prst="rect">
            <a:avLst/>
          </a:prstGeom>
          <a:noFill/>
        </p:spPr>
        <p:txBody>
          <a:bodyPr wrap="square" rtlCol="0">
            <a:spAutoFit/>
          </a:bodyPr>
          <a:lstStyle/>
          <a:p>
            <a:pPr>
              <a:spcAft>
                <a:spcPts val="1200"/>
              </a:spcAft>
            </a:pPr>
            <a:r>
              <a:rPr lang="en-CA" dirty="0" smtClean="0"/>
              <a:t>Facilitate the development and behaviour of infants</a:t>
            </a:r>
          </a:p>
          <a:p>
            <a:pPr>
              <a:spcAft>
                <a:spcPts val="1200"/>
              </a:spcAft>
            </a:pPr>
            <a:r>
              <a:rPr lang="en-CA" dirty="0" smtClean="0"/>
              <a:t>Develop, implement and evaluate programs</a:t>
            </a:r>
          </a:p>
          <a:p>
            <a:pPr>
              <a:spcAft>
                <a:spcPts val="1200"/>
              </a:spcAft>
            </a:pPr>
            <a:r>
              <a:rPr lang="en-CA" dirty="0" smtClean="0"/>
              <a:t>Support the holistic development of infants</a:t>
            </a:r>
          </a:p>
          <a:p>
            <a:pPr>
              <a:spcAft>
                <a:spcPts val="1200"/>
              </a:spcAft>
            </a:pPr>
            <a:r>
              <a:rPr lang="en-CA" dirty="0" smtClean="0"/>
              <a:t>Meet health, safety and well-being needs</a:t>
            </a:r>
          </a:p>
          <a:p>
            <a:pPr>
              <a:spcAft>
                <a:spcPts val="1200"/>
              </a:spcAft>
            </a:pPr>
            <a:r>
              <a:rPr lang="en-CA" dirty="0" smtClean="0"/>
              <a:t>Meet nutritional needs</a:t>
            </a:r>
          </a:p>
          <a:p>
            <a:pPr>
              <a:spcAft>
                <a:spcPts val="1200"/>
              </a:spcAft>
            </a:pPr>
            <a:r>
              <a:rPr lang="en-CA" dirty="0" smtClean="0"/>
              <a:t>Operate and maintain facilities</a:t>
            </a:r>
          </a:p>
          <a:p>
            <a:pPr>
              <a:spcAft>
                <a:spcPts val="1200"/>
              </a:spcAft>
            </a:pPr>
            <a:r>
              <a:rPr lang="en-CA" dirty="0" smtClean="0"/>
              <a:t>Advocate for the profession</a:t>
            </a:r>
            <a:endParaRPr lang="en-CA" dirty="0"/>
          </a:p>
        </p:txBody>
      </p:sp>
      <p:sp>
        <p:nvSpPr>
          <p:cNvPr id="24" name="TextBox 23"/>
          <p:cNvSpPr txBox="1"/>
          <p:nvPr/>
        </p:nvSpPr>
        <p:spPr>
          <a:xfrm>
            <a:off x="3626843" y="620688"/>
            <a:ext cx="1656184" cy="646331"/>
          </a:xfrm>
          <a:prstGeom prst="rect">
            <a:avLst/>
          </a:prstGeom>
          <a:noFill/>
        </p:spPr>
        <p:txBody>
          <a:bodyPr wrap="square" rtlCol="0">
            <a:spAutoFit/>
          </a:bodyPr>
          <a:lstStyle/>
          <a:p>
            <a:r>
              <a:rPr lang="en-CA" dirty="0" smtClean="0"/>
              <a:t>7 major tasks</a:t>
            </a:r>
          </a:p>
          <a:p>
            <a:r>
              <a:rPr lang="en-CA" dirty="0" smtClean="0"/>
              <a:t>18 sub-tasks</a:t>
            </a:r>
          </a:p>
        </p:txBody>
      </p:sp>
      <p:sp>
        <p:nvSpPr>
          <p:cNvPr id="25" name="TextBox 24"/>
          <p:cNvSpPr txBox="1"/>
          <p:nvPr/>
        </p:nvSpPr>
        <p:spPr>
          <a:xfrm>
            <a:off x="7353153" y="620688"/>
            <a:ext cx="1656184" cy="646331"/>
          </a:xfrm>
          <a:prstGeom prst="rect">
            <a:avLst/>
          </a:prstGeom>
          <a:noFill/>
        </p:spPr>
        <p:txBody>
          <a:bodyPr wrap="square" rtlCol="0">
            <a:spAutoFit/>
          </a:bodyPr>
          <a:lstStyle/>
          <a:p>
            <a:r>
              <a:rPr lang="en-CA" dirty="0" smtClean="0"/>
              <a:t>9 major tasks</a:t>
            </a:r>
          </a:p>
          <a:p>
            <a:r>
              <a:rPr lang="en-CA" dirty="0" smtClean="0"/>
              <a:t>29 sub-tasks</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Picture 2" descr="http://www.salonservices.ca/images/PurpleSphere.jpg"/>
          <p:cNvPicPr>
            <a:picLocks noChangeAspect="1" noChangeArrowheads="1"/>
          </p:cNvPicPr>
          <p:nvPr/>
        </p:nvPicPr>
        <p:blipFill>
          <a:blip r:embed="rId3" cstate="print"/>
          <a:srcRect/>
          <a:stretch>
            <a:fillRect/>
          </a:stretch>
        </p:blipFill>
        <p:spPr bwMode="auto">
          <a:xfrm>
            <a:off x="6490911" y="1455909"/>
            <a:ext cx="2857500" cy="2857500"/>
          </a:xfrm>
          <a:prstGeom prst="rect">
            <a:avLst/>
          </a:prstGeom>
          <a:noFill/>
        </p:spPr>
      </p:pic>
      <p:pic>
        <p:nvPicPr>
          <p:cNvPr id="35" name="Picture 2" descr="http://www.salonservices.ca/images/PurpleSphere.jpg"/>
          <p:cNvPicPr>
            <a:picLocks noChangeAspect="1" noChangeArrowheads="1"/>
          </p:cNvPicPr>
          <p:nvPr/>
        </p:nvPicPr>
        <p:blipFill>
          <a:blip r:embed="rId3" cstate="print"/>
          <a:srcRect/>
          <a:stretch>
            <a:fillRect/>
          </a:stretch>
        </p:blipFill>
        <p:spPr bwMode="auto">
          <a:xfrm>
            <a:off x="4882852" y="1484784"/>
            <a:ext cx="2857500" cy="2857500"/>
          </a:xfrm>
          <a:prstGeom prst="rect">
            <a:avLst/>
          </a:prstGeom>
          <a:noFill/>
        </p:spPr>
      </p:pic>
      <p:pic>
        <p:nvPicPr>
          <p:cNvPr id="34" name="Picture 2" descr="http://www.salonservices.ca/images/PurpleSphere.jpg"/>
          <p:cNvPicPr>
            <a:picLocks noChangeAspect="1" noChangeArrowheads="1"/>
          </p:cNvPicPr>
          <p:nvPr/>
        </p:nvPicPr>
        <p:blipFill>
          <a:blip r:embed="rId3" cstate="print"/>
          <a:srcRect/>
          <a:stretch>
            <a:fillRect/>
          </a:stretch>
        </p:blipFill>
        <p:spPr bwMode="auto">
          <a:xfrm>
            <a:off x="3515763" y="1556792"/>
            <a:ext cx="2857500" cy="2857500"/>
          </a:xfrm>
          <a:prstGeom prst="rect">
            <a:avLst/>
          </a:prstGeom>
          <a:noFill/>
        </p:spPr>
      </p:pic>
      <p:pic>
        <p:nvPicPr>
          <p:cNvPr id="33" name="Picture 2" descr="http://www.salonservices.ca/images/PurpleSphere.jpg"/>
          <p:cNvPicPr>
            <a:picLocks noChangeAspect="1" noChangeArrowheads="1"/>
          </p:cNvPicPr>
          <p:nvPr/>
        </p:nvPicPr>
        <p:blipFill>
          <a:blip r:embed="rId3" cstate="print"/>
          <a:srcRect/>
          <a:stretch>
            <a:fillRect/>
          </a:stretch>
        </p:blipFill>
        <p:spPr bwMode="auto">
          <a:xfrm>
            <a:off x="1887391" y="1556792"/>
            <a:ext cx="2857500" cy="2857500"/>
          </a:xfrm>
          <a:prstGeom prst="rect">
            <a:avLst/>
          </a:prstGeom>
          <a:noFill/>
        </p:spPr>
      </p:pic>
      <p:pic>
        <p:nvPicPr>
          <p:cNvPr id="23554" name="Picture 2" descr="http://www.salonservices.ca/images/PurpleSphere.jpg"/>
          <p:cNvPicPr>
            <a:picLocks noChangeAspect="1" noChangeArrowheads="1"/>
          </p:cNvPicPr>
          <p:nvPr/>
        </p:nvPicPr>
        <p:blipFill>
          <a:blip r:embed="rId3" cstate="print"/>
          <a:srcRect/>
          <a:stretch>
            <a:fillRect/>
          </a:stretch>
        </p:blipFill>
        <p:spPr bwMode="auto">
          <a:xfrm>
            <a:off x="179512" y="1579612"/>
            <a:ext cx="2857500" cy="2857500"/>
          </a:xfrm>
          <a:prstGeom prst="rect">
            <a:avLst/>
          </a:prstGeom>
          <a:noFill/>
        </p:spPr>
      </p:pic>
      <p:sp>
        <p:nvSpPr>
          <p:cNvPr id="5" name="Freeform 4"/>
          <p:cNvSpPr/>
          <p:nvPr/>
        </p:nvSpPr>
        <p:spPr>
          <a:xfrm>
            <a:off x="227637" y="1340768"/>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Freeform 7"/>
          <p:cNvSpPr/>
          <p:nvPr/>
        </p:nvSpPr>
        <p:spPr>
          <a:xfrm flipH="1">
            <a:off x="3900045" y="1484784"/>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flipH="1">
            <a:off x="6852373" y="1484784"/>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Freeform 12"/>
          <p:cNvSpPr/>
          <p:nvPr/>
        </p:nvSpPr>
        <p:spPr>
          <a:xfrm flipH="1">
            <a:off x="5268197" y="1556792"/>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Freeform 15"/>
          <p:cNvSpPr/>
          <p:nvPr/>
        </p:nvSpPr>
        <p:spPr>
          <a:xfrm>
            <a:off x="2113191" y="1412776"/>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1235749"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4" action="ppaction://hlinksldjump"/>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1" name="TextBox 20"/>
          <p:cNvSpPr txBox="1"/>
          <p:nvPr/>
        </p:nvSpPr>
        <p:spPr>
          <a:xfrm>
            <a:off x="2839175"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5" action="ppaction://hlinksldjump"/>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2" name="TextBox 21"/>
          <p:cNvSpPr txBox="1"/>
          <p:nvPr/>
        </p:nvSpPr>
        <p:spPr>
          <a:xfrm>
            <a:off x="4600875"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6" action="ppaction://hlinksldjump"/>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3" name="TextBox 22"/>
          <p:cNvSpPr txBox="1"/>
          <p:nvPr/>
        </p:nvSpPr>
        <p:spPr>
          <a:xfrm>
            <a:off x="5844261"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7" action="ppaction://hlinksldjump"/>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4" name="TextBox 23"/>
          <p:cNvSpPr txBox="1"/>
          <p:nvPr/>
        </p:nvSpPr>
        <p:spPr>
          <a:xfrm>
            <a:off x="7572453" y="2420888"/>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hlinkClick r:id="rId8" action="ppaction://hlinksldjump"/>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6" name="TextBox 25"/>
          <p:cNvSpPr txBox="1"/>
          <p:nvPr/>
        </p:nvSpPr>
        <p:spPr>
          <a:xfrm>
            <a:off x="709228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7" name="TextBox 26"/>
          <p:cNvSpPr txBox="1"/>
          <p:nvPr/>
        </p:nvSpPr>
        <p:spPr>
          <a:xfrm>
            <a:off x="5436096" y="251023"/>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8" name="TextBox 27"/>
          <p:cNvSpPr txBox="1"/>
          <p:nvPr/>
        </p:nvSpPr>
        <p:spPr>
          <a:xfrm>
            <a:off x="387117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9" name="TextBox 28"/>
          <p:cNvSpPr txBox="1"/>
          <p:nvPr/>
        </p:nvSpPr>
        <p:spPr>
          <a:xfrm>
            <a:off x="2286994"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30" name="TextBox 29"/>
          <p:cNvSpPr txBox="1"/>
          <p:nvPr/>
        </p:nvSpPr>
        <p:spPr>
          <a:xfrm>
            <a:off x="611560" y="260648"/>
            <a:ext cx="1872208" cy="830997"/>
          </a:xfrm>
          <a:prstGeom prst="rect">
            <a:avLst/>
          </a:prstGeom>
          <a:noFill/>
        </p:spPr>
        <p:txBody>
          <a:bodyPr wrap="square" rtlCol="0">
            <a:spAutoFit/>
          </a:bodyPr>
          <a:lstStyle/>
          <a:p>
            <a:pPr algn="ctr"/>
            <a:r>
              <a:rPr lang="en-CA" sz="2400" dirty="0" smtClean="0">
                <a:solidFill>
                  <a:schemeClr val="bg1"/>
                </a:solidFill>
                <a:latin typeface="Franklin Gothic Medium Cond" pitchFamily="34" charset="0"/>
              </a:rPr>
              <a:t>Title Here    and Here</a:t>
            </a:r>
            <a:endParaRPr lang="en-CA" sz="2400" dirty="0">
              <a:solidFill>
                <a:schemeClr val="bg1"/>
              </a:solidFill>
              <a:latin typeface="Franklin Gothic Medium Cond" pitchFamily="34" charset="0"/>
            </a:endParaRPr>
          </a:p>
        </p:txBody>
      </p:sp>
      <p:sp>
        <p:nvSpPr>
          <p:cNvPr id="25" name="TextBox 24"/>
          <p:cNvSpPr txBox="1"/>
          <p:nvPr/>
        </p:nvSpPr>
        <p:spPr>
          <a:xfrm>
            <a:off x="251520" y="332656"/>
            <a:ext cx="8640960" cy="523220"/>
          </a:xfrm>
          <a:prstGeom prst="rect">
            <a:avLst/>
          </a:prstGeom>
          <a:noFill/>
        </p:spPr>
        <p:txBody>
          <a:bodyPr wrap="square" rtlCol="0">
            <a:spAutoFit/>
          </a:bodyPr>
          <a:lstStyle/>
          <a:p>
            <a:pPr algn="ctr"/>
            <a:r>
              <a:rPr lang="en-CA" sz="2800" dirty="0" smtClean="0">
                <a:solidFill>
                  <a:srgbClr val="A71EB2"/>
                </a:solidFill>
                <a:latin typeface="Franklin Gothic Demi Cond" pitchFamily="34" charset="0"/>
              </a:rPr>
              <a:t>Working with the Standards</a:t>
            </a:r>
            <a:endParaRPr lang="en-CA" sz="2800" dirty="0">
              <a:solidFill>
                <a:srgbClr val="A71EB2"/>
              </a:solidFill>
              <a:latin typeface="Franklin Gothic Demi Cond" pitchFamily="34" charset="0"/>
            </a:endParaRPr>
          </a:p>
        </p:txBody>
      </p:sp>
      <p:sp>
        <p:nvSpPr>
          <p:cNvPr id="31" name="TextBox 30"/>
          <p:cNvSpPr txBox="1"/>
          <p:nvPr/>
        </p:nvSpPr>
        <p:spPr>
          <a:xfrm>
            <a:off x="2692290" y="724949"/>
            <a:ext cx="3672408" cy="646331"/>
          </a:xfrm>
          <a:prstGeom prst="rect">
            <a:avLst/>
          </a:prstGeom>
          <a:noFill/>
        </p:spPr>
        <p:txBody>
          <a:bodyPr wrap="square" rtlCol="0">
            <a:spAutoFit/>
          </a:bodyPr>
          <a:lstStyle/>
          <a:p>
            <a:pPr algn="ctr"/>
            <a:r>
              <a:rPr lang="en-CA" sz="3600" dirty="0" smtClean="0">
                <a:latin typeface="Franklin Gothic Demi Cond" pitchFamily="34" charset="0"/>
              </a:rPr>
              <a:t>Learning Outcomes</a:t>
            </a:r>
            <a:endParaRPr lang="en-CA" sz="3600" dirty="0">
              <a:latin typeface="Franklin Gothic Demi Cond" pitchFamily="34" charset="0"/>
            </a:endParaRPr>
          </a:p>
        </p:txBody>
      </p:sp>
      <p:sp>
        <p:nvSpPr>
          <p:cNvPr id="32" name="TextBox 31"/>
          <p:cNvSpPr txBox="1"/>
          <p:nvPr/>
        </p:nvSpPr>
        <p:spPr>
          <a:xfrm>
            <a:off x="1043608" y="710802"/>
            <a:ext cx="6984776" cy="646331"/>
          </a:xfrm>
          <a:prstGeom prst="rect">
            <a:avLst/>
          </a:prstGeom>
          <a:noFill/>
        </p:spPr>
        <p:txBody>
          <a:bodyPr wrap="square" rtlCol="0">
            <a:spAutoFit/>
          </a:bodyPr>
          <a:lstStyle/>
          <a:p>
            <a:pPr algn="ctr"/>
            <a:r>
              <a:rPr lang="en-CA" sz="3600" dirty="0" smtClean="0">
                <a:latin typeface="Franklin Gothic Demi Cond" pitchFamily="34" charset="0"/>
              </a:rPr>
              <a:t>Performance Appraisals</a:t>
            </a:r>
            <a:endParaRPr lang="en-CA" sz="3600" dirty="0">
              <a:latin typeface="Franklin Gothic Demi Cond" pitchFamily="34" charset="0"/>
            </a:endParaRPr>
          </a:p>
        </p:txBody>
      </p:sp>
      <p:sp>
        <p:nvSpPr>
          <p:cNvPr id="37" name="TextBox 36"/>
          <p:cNvSpPr txBox="1"/>
          <p:nvPr/>
        </p:nvSpPr>
        <p:spPr>
          <a:xfrm>
            <a:off x="1043608" y="683643"/>
            <a:ext cx="6984776" cy="646331"/>
          </a:xfrm>
          <a:prstGeom prst="rect">
            <a:avLst/>
          </a:prstGeom>
          <a:noFill/>
        </p:spPr>
        <p:txBody>
          <a:bodyPr wrap="square" rtlCol="0">
            <a:spAutoFit/>
          </a:bodyPr>
          <a:lstStyle/>
          <a:p>
            <a:pPr algn="ctr"/>
            <a:r>
              <a:rPr lang="en-CA" sz="3600" dirty="0" smtClean="0">
                <a:latin typeface="Franklin Gothic Demi Cond" pitchFamily="34" charset="0"/>
              </a:rPr>
              <a:t>Job Descriptions</a:t>
            </a:r>
            <a:endParaRPr lang="en-CA" sz="3600" dirty="0">
              <a:latin typeface="Franklin Gothic Demi Cond" pitchFamily="34" charset="0"/>
            </a:endParaRPr>
          </a:p>
        </p:txBody>
      </p:sp>
      <p:sp>
        <p:nvSpPr>
          <p:cNvPr id="38" name="TextBox 37"/>
          <p:cNvSpPr txBox="1"/>
          <p:nvPr/>
        </p:nvSpPr>
        <p:spPr>
          <a:xfrm>
            <a:off x="1043608" y="710802"/>
            <a:ext cx="6984776" cy="646331"/>
          </a:xfrm>
          <a:prstGeom prst="rect">
            <a:avLst/>
          </a:prstGeom>
          <a:noFill/>
        </p:spPr>
        <p:txBody>
          <a:bodyPr wrap="square" rtlCol="0">
            <a:spAutoFit/>
          </a:bodyPr>
          <a:lstStyle/>
          <a:p>
            <a:pPr algn="ctr"/>
            <a:r>
              <a:rPr lang="en-CA" sz="3600" dirty="0" smtClean="0">
                <a:latin typeface="Franklin Gothic Demi Cond" pitchFamily="34" charset="0"/>
              </a:rPr>
              <a:t>Prior Learning Assessment</a:t>
            </a:r>
            <a:endParaRPr lang="en-CA" sz="3600" dirty="0">
              <a:latin typeface="Franklin Gothic Demi Cond" pitchFamily="34" charset="0"/>
            </a:endParaRPr>
          </a:p>
        </p:txBody>
      </p:sp>
      <p:sp>
        <p:nvSpPr>
          <p:cNvPr id="39" name="TextBox 38"/>
          <p:cNvSpPr txBox="1"/>
          <p:nvPr/>
        </p:nvSpPr>
        <p:spPr>
          <a:xfrm>
            <a:off x="1043608" y="692696"/>
            <a:ext cx="6984776" cy="646331"/>
          </a:xfrm>
          <a:prstGeom prst="rect">
            <a:avLst/>
          </a:prstGeom>
          <a:noFill/>
        </p:spPr>
        <p:txBody>
          <a:bodyPr wrap="square" rtlCol="0">
            <a:spAutoFit/>
          </a:bodyPr>
          <a:lstStyle/>
          <a:p>
            <a:pPr algn="ctr"/>
            <a:r>
              <a:rPr lang="en-CA" sz="3600" dirty="0" smtClean="0">
                <a:latin typeface="Franklin Gothic Demi Cond" pitchFamily="34" charset="0"/>
              </a:rPr>
              <a:t>Certification Program</a:t>
            </a:r>
            <a:endParaRPr lang="en-CA" sz="3600" dirty="0">
              <a:latin typeface="Franklin Gothic Demi Cond"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iterate type="lt">
                                    <p:tmPct val="0"/>
                                  </p:iterate>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xit" presetSubtype="0" fill="hold" nodeType="clickEffect">
                                  <p:stCondLst>
                                    <p:cond delay="0"/>
                                  </p:stCondLst>
                                  <p:iterate type="lt">
                                    <p:tmPct val="0"/>
                                  </p:iterate>
                                  <p:childTnLst>
                                    <p:animEffect transition="out" filter="fade">
                                      <p:cBhvr>
                                        <p:cTn id="16" dur="1000"/>
                                        <p:tgtEl>
                                          <p:spTgt spid="23554"/>
                                        </p:tgtEl>
                                      </p:cBhvr>
                                    </p:animEffect>
                                    <p:anim calcmode="lin" valueType="num">
                                      <p:cBhvr>
                                        <p:cTn id="17" dur="1000"/>
                                        <p:tgtEl>
                                          <p:spTgt spid="23554"/>
                                        </p:tgtEl>
                                        <p:attrNameLst>
                                          <p:attrName>ppt_x</p:attrName>
                                        </p:attrNameLst>
                                      </p:cBhvr>
                                      <p:tavLst>
                                        <p:tav tm="0">
                                          <p:val>
                                            <p:strVal val="ppt_x"/>
                                          </p:val>
                                        </p:tav>
                                        <p:tav tm="100000">
                                          <p:val>
                                            <p:strVal val="ppt_x"/>
                                          </p:val>
                                        </p:tav>
                                      </p:tavLst>
                                    </p:anim>
                                    <p:anim calcmode="lin" valueType="num">
                                      <p:cBhvr>
                                        <p:cTn id="18" dur="100" decel="100000"/>
                                        <p:tgtEl>
                                          <p:spTgt spid="23554"/>
                                        </p:tgtEl>
                                        <p:attrNameLst>
                                          <p:attrName>ppt_y</p:attrName>
                                        </p:attrNameLst>
                                      </p:cBhvr>
                                      <p:tavLst>
                                        <p:tav tm="0">
                                          <p:val>
                                            <p:strVal val="ppt_y"/>
                                          </p:val>
                                        </p:tav>
                                        <p:tav tm="100000">
                                          <p:val>
                                            <p:strVal val="ppt_y-.03"/>
                                          </p:val>
                                        </p:tav>
                                      </p:tavLst>
                                    </p:anim>
                                    <p:anim calcmode="lin" valueType="num">
                                      <p:cBhvr>
                                        <p:cTn id="19" dur="900" accel="100000">
                                          <p:stCondLst>
                                            <p:cond delay="100"/>
                                          </p:stCondLst>
                                        </p:cTn>
                                        <p:tgtEl>
                                          <p:spTgt spid="23554"/>
                                        </p:tgtEl>
                                        <p:attrNameLst>
                                          <p:attrName>ppt_y</p:attrName>
                                        </p:attrNameLst>
                                      </p:cBhvr>
                                      <p:tavLst>
                                        <p:tav tm="0">
                                          <p:val>
                                            <p:strVal val="ppt_y"/>
                                          </p:val>
                                        </p:tav>
                                        <p:tav tm="100000">
                                          <p:val>
                                            <p:strVal val="ppt_y+1"/>
                                          </p:val>
                                        </p:tav>
                                      </p:tavLst>
                                    </p:anim>
                                    <p:set>
                                      <p:cBhvr>
                                        <p:cTn id="20" dur="1" fill="hold">
                                          <p:stCondLst>
                                            <p:cond delay="999"/>
                                          </p:stCondLst>
                                        </p:cTn>
                                        <p:tgtEl>
                                          <p:spTgt spid="235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000"/>
                                        <p:tgtEl>
                                          <p:spTgt spid="31"/>
                                        </p:tgtEl>
                                      </p:cBhvr>
                                    </p:animEffect>
                                    <p:set>
                                      <p:cBhvr>
                                        <p:cTn id="23" dur="1" fill="hold">
                                          <p:stCondLst>
                                            <p:cond delay="1999"/>
                                          </p:stCondLst>
                                        </p:cTn>
                                        <p:tgtEl>
                                          <p:spTgt spid="31"/>
                                        </p:tgtEl>
                                        <p:attrNameLst>
                                          <p:attrName>style.visibility</p:attrName>
                                        </p:attrNameLst>
                                      </p:cBhvr>
                                      <p:to>
                                        <p:strVal val="hidden"/>
                                      </p:to>
                                    </p:set>
                                  </p:childTnLst>
                                </p:cTn>
                              </p:par>
                              <p:par>
                                <p:cTn id="24" presetID="47" presetClass="entr" presetSubtype="0" fill="hold" nodeType="withEffect">
                                  <p:stCondLst>
                                    <p:cond delay="0"/>
                                  </p:stCondLst>
                                  <p:iterate type="lt">
                                    <p:tmPct val="0"/>
                                  </p:iterate>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xit" presetSubtype="0" fill="hold" nodeType="clickEffect">
                                  <p:stCondLst>
                                    <p:cond delay="0"/>
                                  </p:stCondLst>
                                  <p:iterate type="lt">
                                    <p:tmPct val="0"/>
                                  </p:iterate>
                                  <p:childTnLst>
                                    <p:animEffect transition="out" filter="fade">
                                      <p:cBhvr>
                                        <p:cTn id="35" dur="1000"/>
                                        <p:tgtEl>
                                          <p:spTgt spid="33"/>
                                        </p:tgtEl>
                                      </p:cBhvr>
                                    </p:animEffect>
                                    <p:anim calcmode="lin" valueType="num">
                                      <p:cBhvr>
                                        <p:cTn id="36" dur="1000"/>
                                        <p:tgtEl>
                                          <p:spTgt spid="33"/>
                                        </p:tgtEl>
                                        <p:attrNameLst>
                                          <p:attrName>ppt_x</p:attrName>
                                        </p:attrNameLst>
                                      </p:cBhvr>
                                      <p:tavLst>
                                        <p:tav tm="0">
                                          <p:val>
                                            <p:strVal val="ppt_x"/>
                                          </p:val>
                                        </p:tav>
                                        <p:tav tm="100000">
                                          <p:val>
                                            <p:strVal val="ppt_x"/>
                                          </p:val>
                                        </p:tav>
                                      </p:tavLst>
                                    </p:anim>
                                    <p:anim calcmode="lin" valueType="num">
                                      <p:cBhvr>
                                        <p:cTn id="37" dur="100" decel="100000"/>
                                        <p:tgtEl>
                                          <p:spTgt spid="33"/>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33"/>
                                        </p:tgtEl>
                                        <p:attrNameLst>
                                          <p:attrName>ppt_y</p:attrName>
                                        </p:attrNameLst>
                                      </p:cBhvr>
                                      <p:tavLst>
                                        <p:tav tm="0">
                                          <p:val>
                                            <p:strVal val="ppt_y"/>
                                          </p:val>
                                        </p:tav>
                                        <p:tav tm="100000">
                                          <p:val>
                                            <p:strVal val="ppt_y+1"/>
                                          </p:val>
                                        </p:tav>
                                      </p:tavLst>
                                    </p:anim>
                                    <p:set>
                                      <p:cBhvr>
                                        <p:cTn id="39" dur="1" fill="hold">
                                          <p:stCondLst>
                                            <p:cond delay="999"/>
                                          </p:stCondLst>
                                        </p:cTn>
                                        <p:tgtEl>
                                          <p:spTgt spid="3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32"/>
                                        </p:tgtEl>
                                      </p:cBhvr>
                                    </p:animEffect>
                                    <p:set>
                                      <p:cBhvr>
                                        <p:cTn id="42" dur="1" fill="hold">
                                          <p:stCondLst>
                                            <p:cond delay="1999"/>
                                          </p:stCondLst>
                                        </p:cTn>
                                        <p:tgtEl>
                                          <p:spTgt spid="32"/>
                                        </p:tgtEl>
                                        <p:attrNameLst>
                                          <p:attrName>style.visibility</p:attrName>
                                        </p:attrNameLst>
                                      </p:cBhvr>
                                      <p:to>
                                        <p:strVal val="hidden"/>
                                      </p:to>
                                    </p:set>
                                  </p:childTnLst>
                                </p:cTn>
                              </p:par>
                              <p:par>
                                <p:cTn id="43" presetID="47" presetClass="entr" presetSubtype="0" fill="hold" nodeType="withEffect">
                                  <p:stCondLst>
                                    <p:cond delay="0"/>
                                  </p:stCondLst>
                                  <p:iterate type="lt">
                                    <p:tmPct val="0"/>
                                  </p:iterate>
                                  <p:childTnLst>
                                    <p:set>
                                      <p:cBhvr>
                                        <p:cTn id="44" dur="1" fill="hold">
                                          <p:stCondLst>
                                            <p:cond delay="0"/>
                                          </p:stCondLst>
                                        </p:cTn>
                                        <p:tgtEl>
                                          <p:spTgt spid="34"/>
                                        </p:tgtEl>
                                        <p:attrNameLst>
                                          <p:attrName>style.visibility</p:attrName>
                                        </p:attrNameLst>
                                      </p:cBhvr>
                                      <p:to>
                                        <p:strVal val="visible"/>
                                      </p:to>
                                    </p:set>
                                    <p:animEffect transition="in" filter="fade">
                                      <p:cBhvr>
                                        <p:cTn id="45" dur="1000"/>
                                        <p:tgtEl>
                                          <p:spTgt spid="34"/>
                                        </p:tgtEl>
                                      </p:cBhvr>
                                    </p:animEffect>
                                    <p:anim calcmode="lin" valueType="num">
                                      <p:cBhvr>
                                        <p:cTn id="46" dur="1000" fill="hold"/>
                                        <p:tgtEl>
                                          <p:spTgt spid="34"/>
                                        </p:tgtEl>
                                        <p:attrNameLst>
                                          <p:attrName>ppt_x</p:attrName>
                                        </p:attrNameLst>
                                      </p:cBhvr>
                                      <p:tavLst>
                                        <p:tav tm="0">
                                          <p:val>
                                            <p:strVal val="#ppt_x"/>
                                          </p:val>
                                        </p:tav>
                                        <p:tav tm="100000">
                                          <p:val>
                                            <p:strVal val="#ppt_x"/>
                                          </p:val>
                                        </p:tav>
                                      </p:tavLst>
                                    </p:anim>
                                    <p:anim calcmode="lin" valueType="num">
                                      <p:cBhvr>
                                        <p:cTn id="47" dur="1000" fill="hold"/>
                                        <p:tgtEl>
                                          <p:spTgt spid="34"/>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0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xit" presetSubtype="0" fill="hold" nodeType="clickEffect">
                                  <p:stCondLst>
                                    <p:cond delay="0"/>
                                  </p:stCondLst>
                                  <p:iterate type="lt">
                                    <p:tmPct val="0"/>
                                  </p:iterate>
                                  <p:childTnLst>
                                    <p:animEffect transition="out" filter="fade">
                                      <p:cBhvr>
                                        <p:cTn id="54" dur="1000"/>
                                        <p:tgtEl>
                                          <p:spTgt spid="34"/>
                                        </p:tgtEl>
                                      </p:cBhvr>
                                    </p:animEffect>
                                    <p:anim calcmode="lin" valueType="num">
                                      <p:cBhvr>
                                        <p:cTn id="55" dur="1000"/>
                                        <p:tgtEl>
                                          <p:spTgt spid="34"/>
                                        </p:tgtEl>
                                        <p:attrNameLst>
                                          <p:attrName>ppt_x</p:attrName>
                                        </p:attrNameLst>
                                      </p:cBhvr>
                                      <p:tavLst>
                                        <p:tav tm="0">
                                          <p:val>
                                            <p:strVal val="ppt_x"/>
                                          </p:val>
                                        </p:tav>
                                        <p:tav tm="100000">
                                          <p:val>
                                            <p:strVal val="ppt_x"/>
                                          </p:val>
                                        </p:tav>
                                      </p:tavLst>
                                    </p:anim>
                                    <p:anim calcmode="lin" valueType="num">
                                      <p:cBhvr>
                                        <p:cTn id="56" dur="100" decel="100000"/>
                                        <p:tgtEl>
                                          <p:spTgt spid="34"/>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34"/>
                                        </p:tgtEl>
                                        <p:attrNameLst>
                                          <p:attrName>ppt_y</p:attrName>
                                        </p:attrNameLst>
                                      </p:cBhvr>
                                      <p:tavLst>
                                        <p:tav tm="0">
                                          <p:val>
                                            <p:strVal val="ppt_y"/>
                                          </p:val>
                                        </p:tav>
                                        <p:tav tm="100000">
                                          <p:val>
                                            <p:strVal val="ppt_y+1"/>
                                          </p:val>
                                        </p:tav>
                                      </p:tavLst>
                                    </p:anim>
                                    <p:set>
                                      <p:cBhvr>
                                        <p:cTn id="58" dur="1" fill="hold">
                                          <p:stCondLst>
                                            <p:cond delay="999"/>
                                          </p:stCondLst>
                                        </p:cTn>
                                        <p:tgtEl>
                                          <p:spTgt spid="3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2000"/>
                                        <p:tgtEl>
                                          <p:spTgt spid="37"/>
                                        </p:tgtEl>
                                      </p:cBhvr>
                                    </p:animEffect>
                                    <p:set>
                                      <p:cBhvr>
                                        <p:cTn id="61" dur="1" fill="hold">
                                          <p:stCondLst>
                                            <p:cond delay="1999"/>
                                          </p:stCondLst>
                                        </p:cTn>
                                        <p:tgtEl>
                                          <p:spTgt spid="37"/>
                                        </p:tgtEl>
                                        <p:attrNameLst>
                                          <p:attrName>style.visibility</p:attrName>
                                        </p:attrNameLst>
                                      </p:cBhvr>
                                      <p:to>
                                        <p:strVal val="hidden"/>
                                      </p:to>
                                    </p:set>
                                  </p:childTnLst>
                                </p:cTn>
                              </p:par>
                              <p:par>
                                <p:cTn id="62" presetID="47" presetClass="entr" presetSubtype="0" fill="hold" nodeType="withEffect">
                                  <p:stCondLst>
                                    <p:cond delay="0"/>
                                  </p:stCondLst>
                                  <p:iterate type="lt">
                                    <p:tmPct val="0"/>
                                  </p:iterate>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anim calcmode="lin" valueType="num">
                                      <p:cBhvr>
                                        <p:cTn id="65" dur="1000" fill="hold"/>
                                        <p:tgtEl>
                                          <p:spTgt spid="35"/>
                                        </p:tgtEl>
                                        <p:attrNameLst>
                                          <p:attrName>ppt_x</p:attrName>
                                        </p:attrNameLst>
                                      </p:cBhvr>
                                      <p:tavLst>
                                        <p:tav tm="0">
                                          <p:val>
                                            <p:strVal val="#ppt_x"/>
                                          </p:val>
                                        </p:tav>
                                        <p:tav tm="100000">
                                          <p:val>
                                            <p:strVal val="#ppt_x"/>
                                          </p:val>
                                        </p:tav>
                                      </p:tavLst>
                                    </p:anim>
                                    <p:anim calcmode="lin" valueType="num">
                                      <p:cBhvr>
                                        <p:cTn id="66" dur="1000" fill="hold"/>
                                        <p:tgtEl>
                                          <p:spTgt spid="35"/>
                                        </p:tgtEl>
                                        <p:attrNameLst>
                                          <p:attrName>ppt_y</p:attrName>
                                        </p:attrNameLst>
                                      </p:cBhvr>
                                      <p:tavLst>
                                        <p:tav tm="0">
                                          <p:val>
                                            <p:strVal val="#ppt_y-.1"/>
                                          </p:val>
                                        </p:tav>
                                        <p:tav tm="100000">
                                          <p:val>
                                            <p:strVal val="#ppt_y"/>
                                          </p:val>
                                        </p:tav>
                                      </p:tavLst>
                                    </p:anim>
                                  </p:childTnLst>
                                </p:cTn>
                              </p:par>
                              <p:par>
                                <p:cTn id="67" presetID="10"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20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37" presetClass="exit" presetSubtype="0" fill="hold" nodeType="clickEffect">
                                  <p:stCondLst>
                                    <p:cond delay="0"/>
                                  </p:stCondLst>
                                  <p:iterate type="lt">
                                    <p:tmPct val="0"/>
                                  </p:iterate>
                                  <p:childTnLst>
                                    <p:animEffect transition="out" filter="fade">
                                      <p:cBhvr>
                                        <p:cTn id="73" dur="1000"/>
                                        <p:tgtEl>
                                          <p:spTgt spid="35"/>
                                        </p:tgtEl>
                                      </p:cBhvr>
                                    </p:animEffect>
                                    <p:anim calcmode="lin" valueType="num">
                                      <p:cBhvr>
                                        <p:cTn id="74" dur="1000"/>
                                        <p:tgtEl>
                                          <p:spTgt spid="35"/>
                                        </p:tgtEl>
                                        <p:attrNameLst>
                                          <p:attrName>ppt_x</p:attrName>
                                        </p:attrNameLst>
                                      </p:cBhvr>
                                      <p:tavLst>
                                        <p:tav tm="0">
                                          <p:val>
                                            <p:strVal val="ppt_x"/>
                                          </p:val>
                                        </p:tav>
                                        <p:tav tm="100000">
                                          <p:val>
                                            <p:strVal val="ppt_x"/>
                                          </p:val>
                                        </p:tav>
                                      </p:tavLst>
                                    </p:anim>
                                    <p:anim calcmode="lin" valueType="num">
                                      <p:cBhvr>
                                        <p:cTn id="75" dur="100" decel="100000"/>
                                        <p:tgtEl>
                                          <p:spTgt spid="35"/>
                                        </p:tgtEl>
                                        <p:attrNameLst>
                                          <p:attrName>ppt_y</p:attrName>
                                        </p:attrNameLst>
                                      </p:cBhvr>
                                      <p:tavLst>
                                        <p:tav tm="0">
                                          <p:val>
                                            <p:strVal val="ppt_y"/>
                                          </p:val>
                                        </p:tav>
                                        <p:tav tm="100000">
                                          <p:val>
                                            <p:strVal val="ppt_y-.03"/>
                                          </p:val>
                                        </p:tav>
                                      </p:tavLst>
                                    </p:anim>
                                    <p:anim calcmode="lin" valueType="num">
                                      <p:cBhvr>
                                        <p:cTn id="76" dur="900" accel="100000">
                                          <p:stCondLst>
                                            <p:cond delay="100"/>
                                          </p:stCondLst>
                                        </p:cTn>
                                        <p:tgtEl>
                                          <p:spTgt spid="35"/>
                                        </p:tgtEl>
                                        <p:attrNameLst>
                                          <p:attrName>ppt_y</p:attrName>
                                        </p:attrNameLst>
                                      </p:cBhvr>
                                      <p:tavLst>
                                        <p:tav tm="0">
                                          <p:val>
                                            <p:strVal val="ppt_y"/>
                                          </p:val>
                                        </p:tav>
                                        <p:tav tm="100000">
                                          <p:val>
                                            <p:strVal val="ppt_y+1"/>
                                          </p:val>
                                        </p:tav>
                                      </p:tavLst>
                                    </p:anim>
                                    <p:set>
                                      <p:cBhvr>
                                        <p:cTn id="77" dur="1" fill="hold">
                                          <p:stCondLst>
                                            <p:cond delay="999"/>
                                          </p:stCondLst>
                                        </p:cTn>
                                        <p:tgtEl>
                                          <p:spTgt spid="3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2000"/>
                                        <p:tgtEl>
                                          <p:spTgt spid="38"/>
                                        </p:tgtEl>
                                      </p:cBhvr>
                                    </p:animEffect>
                                    <p:set>
                                      <p:cBhvr>
                                        <p:cTn id="80" dur="1" fill="hold">
                                          <p:stCondLst>
                                            <p:cond delay="1999"/>
                                          </p:stCondLst>
                                        </p:cTn>
                                        <p:tgtEl>
                                          <p:spTgt spid="38"/>
                                        </p:tgtEl>
                                        <p:attrNameLst>
                                          <p:attrName>style.visibility</p:attrName>
                                        </p:attrNameLst>
                                      </p:cBhvr>
                                      <p:to>
                                        <p:strVal val="hidden"/>
                                      </p:to>
                                    </p:set>
                                  </p:childTnLst>
                                </p:cTn>
                              </p:par>
                              <p:par>
                                <p:cTn id="81" presetID="47" presetClass="entr" presetSubtype="0" fill="hold" nodeType="withEffect">
                                  <p:stCondLst>
                                    <p:cond delay="0"/>
                                  </p:stCondLst>
                                  <p:iterate type="lt">
                                    <p:tmPct val="0"/>
                                  </p:iterate>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par>
                                <p:cTn id="86" presetID="10" presetClass="entr" presetSubtype="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2000"/>
                                        <p:tgtEl>
                                          <p:spTgt spid="39"/>
                                        </p:tgtEl>
                                      </p:cBhvr>
                                    </p:animEffect>
                                  </p:childTnLst>
                                </p:cTn>
                              </p:par>
                            </p:childTnLst>
                          </p:cTn>
                        </p:par>
                      </p:childTnLst>
                    </p:cTn>
                  </p:par>
                  <p:par>
                    <p:cTn id="89" fill="hold">
                      <p:stCondLst>
                        <p:cond delay="indefinite"/>
                      </p:stCondLst>
                      <p:childTnLst>
                        <p:par>
                          <p:cTn id="90" fill="hold">
                            <p:stCondLst>
                              <p:cond delay="0"/>
                            </p:stCondLst>
                            <p:childTnLst>
                              <p:par>
                                <p:cTn id="91" presetID="37" presetClass="exit" presetSubtype="0" fill="hold" nodeType="clickEffect">
                                  <p:stCondLst>
                                    <p:cond delay="0"/>
                                  </p:stCondLst>
                                  <p:iterate type="lt">
                                    <p:tmPct val="0"/>
                                  </p:iterate>
                                  <p:childTnLst>
                                    <p:animEffect transition="out" filter="fade">
                                      <p:cBhvr>
                                        <p:cTn id="92" dur="1000"/>
                                        <p:tgtEl>
                                          <p:spTgt spid="36"/>
                                        </p:tgtEl>
                                      </p:cBhvr>
                                    </p:animEffect>
                                    <p:anim calcmode="lin" valueType="num">
                                      <p:cBhvr>
                                        <p:cTn id="93" dur="1000"/>
                                        <p:tgtEl>
                                          <p:spTgt spid="36"/>
                                        </p:tgtEl>
                                        <p:attrNameLst>
                                          <p:attrName>ppt_x</p:attrName>
                                        </p:attrNameLst>
                                      </p:cBhvr>
                                      <p:tavLst>
                                        <p:tav tm="0">
                                          <p:val>
                                            <p:strVal val="ppt_x"/>
                                          </p:val>
                                        </p:tav>
                                        <p:tav tm="100000">
                                          <p:val>
                                            <p:strVal val="ppt_x"/>
                                          </p:val>
                                        </p:tav>
                                      </p:tavLst>
                                    </p:anim>
                                    <p:anim calcmode="lin" valueType="num">
                                      <p:cBhvr>
                                        <p:cTn id="94" dur="100" decel="100000"/>
                                        <p:tgtEl>
                                          <p:spTgt spid="36"/>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36"/>
                                        </p:tgtEl>
                                        <p:attrNameLst>
                                          <p:attrName>ppt_y</p:attrName>
                                        </p:attrNameLst>
                                      </p:cBhvr>
                                      <p:tavLst>
                                        <p:tav tm="0">
                                          <p:val>
                                            <p:strVal val="ppt_y"/>
                                          </p:val>
                                        </p:tav>
                                        <p:tav tm="100000">
                                          <p:val>
                                            <p:strVal val="ppt_y+1"/>
                                          </p:val>
                                        </p:tav>
                                      </p:tavLst>
                                    </p:anim>
                                    <p:set>
                                      <p:cBhvr>
                                        <p:cTn id="96" dur="1" fill="hold">
                                          <p:stCondLst>
                                            <p:cond delay="999"/>
                                          </p:stCondLst>
                                        </p:cTn>
                                        <p:tgtEl>
                                          <p:spTgt spid="36"/>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000"/>
                                        <p:tgtEl>
                                          <p:spTgt spid="39"/>
                                        </p:tgtEl>
                                      </p:cBhvr>
                                    </p:animEffect>
                                    <p:set>
                                      <p:cBhvr>
                                        <p:cTn id="99" dur="1" fill="hold">
                                          <p:stCondLst>
                                            <p:cond delay="1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7" grpId="0"/>
      <p:bldP spid="37" grpId="1"/>
      <p:bldP spid="38" grpId="0"/>
      <p:bldP spid="38" grpId="1"/>
      <p:bldP spid="39" grpId="0"/>
      <p:bldP spid="39" grpId="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http://www.wantjobgotjob.com/images/sce/day_care.jpg"/>
          <p:cNvPicPr>
            <a:picLocks noChangeAspect="1" noChangeArrowheads="1"/>
          </p:cNvPicPr>
          <p:nvPr/>
        </p:nvPicPr>
        <p:blipFill>
          <a:blip r:embed="rId3" cstate="print"/>
          <a:srcRect l="59202" t="12614" r="11275"/>
          <a:stretch>
            <a:fillRect/>
          </a:stretch>
        </p:blipFill>
        <p:spPr bwMode="auto">
          <a:xfrm flipH="1">
            <a:off x="0" y="0"/>
            <a:ext cx="3491880" cy="6858000"/>
          </a:xfrm>
          <a:prstGeom prst="rect">
            <a:avLst/>
          </a:prstGeom>
          <a:noFill/>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35336" y="1052736"/>
            <a:ext cx="5328592" cy="461665"/>
          </a:xfrm>
          <a:prstGeom prst="rect">
            <a:avLst/>
          </a:prstGeom>
          <a:noFill/>
        </p:spPr>
        <p:txBody>
          <a:bodyPr wrap="square" rtlCol="0">
            <a:spAutoFit/>
          </a:bodyPr>
          <a:lstStyle/>
          <a:p>
            <a:r>
              <a:rPr lang="en-CA" sz="2400" dirty="0" smtClean="0">
                <a:latin typeface="Franklin Gothic Medium Cond" pitchFamily="34" charset="0"/>
              </a:rPr>
              <a:t>And the Link to Learning Taxonomies...</a:t>
            </a: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Learning Outcomes, Curriculum</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3707904" y="2204864"/>
            <a:ext cx="4824536" cy="3174202"/>
          </a:xfrm>
          <a:prstGeom prst="rect">
            <a:avLst/>
          </a:prstGeom>
          <a:noFill/>
        </p:spPr>
        <p:txBody>
          <a:bodyPr wrap="square" rtlCol="0">
            <a:spAutoFit/>
          </a:bodyPr>
          <a:lstStyle/>
          <a:p>
            <a:pPr marL="342900" lvl="0" indent="-342900">
              <a:lnSpc>
                <a:spcPct val="115000"/>
              </a:lnSpc>
              <a:spcAft>
                <a:spcPts val="0"/>
              </a:spcAft>
              <a:buFont typeface="Symbol"/>
              <a:buChar char=""/>
            </a:pPr>
            <a:r>
              <a:rPr lang="en-CA" i="1" dirty="0" smtClean="0">
                <a:latin typeface="Franklin Gothic Book" pitchFamily="34" charset="0"/>
                <a:ea typeface="Calibri"/>
                <a:cs typeface="Times New Roman"/>
              </a:rPr>
              <a:t>How have you created learning outcomes for your courses in the past?  What are they based on?</a:t>
            </a:r>
            <a:endParaRPr lang="en-CA" dirty="0" smtClean="0">
              <a:latin typeface="Franklin Gothic Book" pitchFamily="34" charset="0"/>
              <a:ea typeface="Calibri"/>
              <a:cs typeface="Times New Roman"/>
            </a:endParaRPr>
          </a:p>
          <a:p>
            <a:pPr marL="342900" lvl="0" indent="-342900">
              <a:lnSpc>
                <a:spcPct val="115000"/>
              </a:lnSpc>
              <a:spcAft>
                <a:spcPts val="1000"/>
              </a:spcAft>
              <a:buFont typeface="Symbol"/>
              <a:buChar char=""/>
            </a:pPr>
            <a:endParaRPr lang="en-CA" i="1" dirty="0" smtClean="0">
              <a:latin typeface="Franklin Gothic Book" pitchFamily="34" charset="0"/>
              <a:ea typeface="Calibri"/>
              <a:cs typeface="Times New Roman"/>
            </a:endParaRPr>
          </a:p>
          <a:p>
            <a:pPr marL="342900" lvl="0" indent="-342900">
              <a:lnSpc>
                <a:spcPct val="115000"/>
              </a:lnSpc>
              <a:spcAft>
                <a:spcPts val="1000"/>
              </a:spcAft>
              <a:buFont typeface="Symbol"/>
              <a:buChar char=""/>
            </a:pPr>
            <a:r>
              <a:rPr lang="en-CA" i="1" dirty="0" smtClean="0">
                <a:latin typeface="Franklin Gothic Book" pitchFamily="34" charset="0"/>
                <a:ea typeface="Calibri"/>
                <a:cs typeface="Times New Roman"/>
              </a:rPr>
              <a:t>Based on your past experience how would a document like the National Occupational Standard assist you with creating learning outcomes?</a:t>
            </a:r>
            <a:endParaRPr lang="en-CA" dirty="0" smtClean="0">
              <a:latin typeface="Franklin Gothic Book" pitchFamily="34" charset="0"/>
              <a:ea typeface="Calibri"/>
              <a:cs typeface="Times New Roman"/>
            </a:endParaRPr>
          </a:p>
          <a:p>
            <a:endParaRPr lang="en-CA" dirty="0">
              <a:latin typeface="Franklin Gothic Medium" pitchFamily="34" charset="0"/>
            </a:endParaRPr>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4" name="Freeform 13"/>
          <p:cNvSpPr/>
          <p:nvPr/>
        </p:nvSpPr>
        <p:spPr>
          <a:xfrm>
            <a:off x="1331640" y="3645024"/>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339752" y="4725144"/>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http://www.wantjobgotjob.com/images/sce/day_care.jpg"/>
          <p:cNvPicPr>
            <a:picLocks noChangeAspect="1" noChangeArrowheads="1"/>
          </p:cNvPicPr>
          <p:nvPr/>
        </p:nvPicPr>
        <p:blipFill>
          <a:blip r:embed="rId3" cstate="print"/>
          <a:srcRect l="59202" t="12614" r="11275"/>
          <a:stretch>
            <a:fillRect/>
          </a:stretch>
        </p:blipFill>
        <p:spPr bwMode="auto">
          <a:xfrm flipH="1">
            <a:off x="0" y="0"/>
            <a:ext cx="3491880" cy="6858000"/>
          </a:xfrm>
          <a:prstGeom prst="rect">
            <a:avLst/>
          </a:prstGeom>
          <a:noFill/>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35336" y="1052736"/>
            <a:ext cx="5328592" cy="461665"/>
          </a:xfrm>
          <a:prstGeom prst="rect">
            <a:avLst/>
          </a:prstGeom>
          <a:noFill/>
        </p:spPr>
        <p:txBody>
          <a:bodyPr wrap="square" rtlCol="0">
            <a:spAutoFit/>
          </a:bodyPr>
          <a:lstStyle/>
          <a:p>
            <a:r>
              <a:rPr lang="en-CA" sz="2400" dirty="0" smtClean="0">
                <a:latin typeface="Franklin Gothic Medium Cond" pitchFamily="34" charset="0"/>
              </a:rPr>
              <a:t>And the Link to Learning Taxonomies...</a:t>
            </a: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Learning Outcomes, Curriculum</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TextBox 21"/>
          <p:cNvSpPr txBox="1"/>
          <p:nvPr/>
        </p:nvSpPr>
        <p:spPr>
          <a:xfrm>
            <a:off x="3707904" y="2204864"/>
            <a:ext cx="4824536" cy="2585323"/>
          </a:xfrm>
          <a:prstGeom prst="rect">
            <a:avLst/>
          </a:prstGeom>
          <a:noFill/>
        </p:spPr>
        <p:txBody>
          <a:bodyPr wrap="square" rtlCol="0">
            <a:spAutoFit/>
          </a:bodyPr>
          <a:lstStyle/>
          <a:p>
            <a:r>
              <a:rPr lang="en-CA" b="1" dirty="0" smtClean="0">
                <a:latin typeface="Franklin Gothic Medium" pitchFamily="34" charset="0"/>
              </a:rPr>
              <a:t>Learning taxonomies </a:t>
            </a:r>
            <a:r>
              <a:rPr lang="en-CA" dirty="0" smtClean="0">
                <a:latin typeface="Franklin Gothic Medium" pitchFamily="34" charset="0"/>
              </a:rPr>
              <a:t>help educators make decisions about how their students will learn, and how that learning can be assessed</a:t>
            </a:r>
          </a:p>
          <a:p>
            <a:endParaRPr lang="en-CA" dirty="0" smtClean="0">
              <a:latin typeface="Franklin Gothic Medium" pitchFamily="34" charset="0"/>
            </a:endParaRPr>
          </a:p>
          <a:p>
            <a:r>
              <a:rPr lang="en-CA" b="1" dirty="0" smtClean="0">
                <a:latin typeface="Franklin Gothic Medium" pitchFamily="34" charset="0"/>
              </a:rPr>
              <a:t>Learning outcomes </a:t>
            </a:r>
            <a:r>
              <a:rPr lang="en-CA" dirty="0" smtClean="0">
                <a:latin typeface="Franklin Gothic Medium" pitchFamily="34" charset="0"/>
              </a:rPr>
              <a:t>should be clear which levels of accomplishment are envisaged for the learner</a:t>
            </a:r>
          </a:p>
          <a:p>
            <a:endParaRPr lang="en-CA" dirty="0" smtClean="0">
              <a:latin typeface="Franklin Gothic Medium" pitchFamily="34" charset="0"/>
            </a:endParaRPr>
          </a:p>
          <a:p>
            <a:endParaRPr lang="en-CA" dirty="0">
              <a:latin typeface="Franklin Gothic Medium" pitchFamily="34" charset="0"/>
            </a:endParaRPr>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4" name="Freeform 13"/>
          <p:cNvSpPr/>
          <p:nvPr/>
        </p:nvSpPr>
        <p:spPr>
          <a:xfrm>
            <a:off x="1331640" y="3645024"/>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339752" y="4725144"/>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7" name="Picture 3"/>
          <p:cNvPicPr>
            <a:picLocks noChangeAspect="1" noChangeArrowheads="1"/>
          </p:cNvPicPr>
          <p:nvPr/>
        </p:nvPicPr>
        <p:blipFill>
          <a:blip r:embed="rId3" cstate="print"/>
          <a:srcRect/>
          <a:stretch>
            <a:fillRect/>
          </a:stretch>
        </p:blipFill>
        <p:spPr bwMode="auto">
          <a:xfrm>
            <a:off x="2483768" y="3501649"/>
            <a:ext cx="6162574" cy="3356992"/>
          </a:xfrm>
          <a:prstGeom prst="rect">
            <a:avLst/>
          </a:prstGeom>
          <a:noFill/>
          <a:ln w="9525">
            <a:noFill/>
            <a:miter lim="800000"/>
            <a:headEnd/>
            <a:tailEnd/>
          </a:ln>
        </p:spPr>
      </p:pic>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4" cstate="print"/>
          <a:srcRect/>
          <a:stretch>
            <a:fillRect/>
          </a:stretch>
        </p:blipFill>
        <p:spPr bwMode="auto">
          <a:xfrm>
            <a:off x="2454889" y="425773"/>
            <a:ext cx="6192000" cy="3398750"/>
          </a:xfrm>
          <a:prstGeom prst="rect">
            <a:avLst/>
          </a:prstGeom>
          <a:noFill/>
          <a:ln w="9525">
            <a:noFill/>
            <a:miter lim="800000"/>
            <a:headEnd/>
            <a:tailEnd/>
          </a:ln>
        </p:spPr>
      </p:pic>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7" name="Freeform 26"/>
          <p:cNvSpPr/>
          <p:nvPr/>
        </p:nvSpPr>
        <p:spPr>
          <a:xfrm>
            <a:off x="7680" y="1764525"/>
            <a:ext cx="2332072" cy="303262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ed Rectangle 11"/>
          <p:cNvSpPr/>
          <p:nvPr/>
        </p:nvSpPr>
        <p:spPr>
          <a:xfrm>
            <a:off x="1835696" y="1196752"/>
            <a:ext cx="2880320" cy="720080"/>
          </a:xfrm>
          <a:prstGeom prst="round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Remembering </a:t>
            </a:r>
            <a:endParaRPr lang="en-CA" sz="2400" dirty="0">
              <a:solidFill>
                <a:schemeClr val="accent6">
                  <a:lumMod val="50000"/>
                </a:schemeClr>
              </a:solidFill>
              <a:latin typeface="Franklin Gothic Medium Cond" pitchFamily="34" charset="0"/>
            </a:endParaRPr>
          </a:p>
        </p:txBody>
      </p:sp>
      <p:sp>
        <p:nvSpPr>
          <p:cNvPr id="13" name="Rounded Rectangle 12"/>
          <p:cNvSpPr/>
          <p:nvPr/>
        </p:nvSpPr>
        <p:spPr>
          <a:xfrm>
            <a:off x="5508104" y="1196752"/>
            <a:ext cx="2880320" cy="720080"/>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Awareness</a:t>
            </a:r>
            <a:endParaRPr lang="en-CA" sz="2400" dirty="0">
              <a:solidFill>
                <a:schemeClr val="accent4">
                  <a:lumMod val="50000"/>
                </a:schemeClr>
              </a:solidFill>
              <a:latin typeface="Franklin Gothic Medium Cond" pitchFamily="34" charset="0"/>
            </a:endParaRPr>
          </a:p>
        </p:txBody>
      </p:sp>
      <p:sp>
        <p:nvSpPr>
          <p:cNvPr id="14" name="Rounded Rectangle 13"/>
          <p:cNvSpPr/>
          <p:nvPr/>
        </p:nvSpPr>
        <p:spPr>
          <a:xfrm>
            <a:off x="1835696" y="2132856"/>
            <a:ext cx="2880320" cy="720080"/>
          </a:xfrm>
          <a:prstGeom prst="roundRect">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Understanding</a:t>
            </a:r>
            <a:endParaRPr lang="en-CA" sz="2400" dirty="0">
              <a:solidFill>
                <a:schemeClr val="accent6">
                  <a:lumMod val="50000"/>
                </a:schemeClr>
              </a:solidFill>
              <a:latin typeface="Franklin Gothic Medium Cond" pitchFamily="34" charset="0"/>
            </a:endParaRPr>
          </a:p>
        </p:txBody>
      </p:sp>
      <p:sp>
        <p:nvSpPr>
          <p:cNvPr id="15" name="Rounded Rectangle 14"/>
          <p:cNvSpPr/>
          <p:nvPr/>
        </p:nvSpPr>
        <p:spPr>
          <a:xfrm>
            <a:off x="5508104" y="2132856"/>
            <a:ext cx="2880320" cy="720080"/>
          </a:xfrm>
          <a:prstGeom prst="round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Readiness</a:t>
            </a:r>
            <a:endParaRPr lang="en-CA" sz="2400" dirty="0">
              <a:solidFill>
                <a:schemeClr val="accent4">
                  <a:lumMod val="50000"/>
                </a:schemeClr>
              </a:solidFill>
              <a:latin typeface="Franklin Gothic Medium Cond" pitchFamily="34" charset="0"/>
            </a:endParaRPr>
          </a:p>
        </p:txBody>
      </p:sp>
      <p:sp>
        <p:nvSpPr>
          <p:cNvPr id="16" name="Rounded Rectangle 15"/>
          <p:cNvSpPr/>
          <p:nvPr/>
        </p:nvSpPr>
        <p:spPr>
          <a:xfrm>
            <a:off x="1835696" y="3068960"/>
            <a:ext cx="2880320" cy="720080"/>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Applying</a:t>
            </a:r>
            <a:endParaRPr lang="en-CA" sz="2400" dirty="0">
              <a:solidFill>
                <a:schemeClr val="accent6">
                  <a:lumMod val="50000"/>
                </a:schemeClr>
              </a:solidFill>
              <a:latin typeface="Franklin Gothic Medium Cond" pitchFamily="34" charset="0"/>
            </a:endParaRPr>
          </a:p>
        </p:txBody>
      </p:sp>
      <p:sp>
        <p:nvSpPr>
          <p:cNvPr id="17" name="Rounded Rectangle 16"/>
          <p:cNvSpPr/>
          <p:nvPr/>
        </p:nvSpPr>
        <p:spPr>
          <a:xfrm>
            <a:off x="5508104" y="3068960"/>
            <a:ext cx="2880320" cy="72008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Basic Proficiency</a:t>
            </a:r>
            <a:endParaRPr lang="en-CA" sz="2400" dirty="0">
              <a:solidFill>
                <a:schemeClr val="accent4">
                  <a:lumMod val="50000"/>
                </a:schemeClr>
              </a:solidFill>
              <a:latin typeface="Franklin Gothic Medium Cond" pitchFamily="34" charset="0"/>
            </a:endParaRPr>
          </a:p>
        </p:txBody>
      </p:sp>
      <p:sp>
        <p:nvSpPr>
          <p:cNvPr id="18" name="Rounded Rectangle 17"/>
          <p:cNvSpPr/>
          <p:nvPr/>
        </p:nvSpPr>
        <p:spPr>
          <a:xfrm>
            <a:off x="1835696" y="4005064"/>
            <a:ext cx="2880320" cy="720080"/>
          </a:xfrm>
          <a:prstGeom prst="round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Analysing</a:t>
            </a:r>
            <a:endParaRPr lang="en-CA" sz="2400" dirty="0">
              <a:latin typeface="Franklin Gothic Medium Cond" pitchFamily="34" charset="0"/>
            </a:endParaRPr>
          </a:p>
        </p:txBody>
      </p:sp>
      <p:sp>
        <p:nvSpPr>
          <p:cNvPr id="19" name="Rounded Rectangle 18"/>
          <p:cNvSpPr/>
          <p:nvPr/>
        </p:nvSpPr>
        <p:spPr>
          <a:xfrm>
            <a:off x="5508104" y="4005064"/>
            <a:ext cx="2880320" cy="720080"/>
          </a:xfrm>
          <a:prstGeom prst="roundRect">
            <a:avLst/>
          </a:prstGeom>
          <a:solidFill>
            <a:schemeClr val="accent4">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dirty="0" smtClean="0">
                <a:latin typeface="Franklin Gothic Medium Cond" pitchFamily="34" charset="0"/>
              </a:rPr>
              <a:t>Professional Proficiency</a:t>
            </a:r>
            <a:endParaRPr lang="en-CA" sz="2300" dirty="0">
              <a:latin typeface="Franklin Gothic Medium Cond" pitchFamily="34" charset="0"/>
            </a:endParaRPr>
          </a:p>
        </p:txBody>
      </p:sp>
      <p:sp>
        <p:nvSpPr>
          <p:cNvPr id="20" name="Rounded Rectangle 19"/>
          <p:cNvSpPr/>
          <p:nvPr/>
        </p:nvSpPr>
        <p:spPr>
          <a:xfrm>
            <a:off x="1835696" y="4941168"/>
            <a:ext cx="2880320" cy="720080"/>
          </a:xfrm>
          <a:prstGeom prst="roundRect">
            <a:avLst/>
          </a:prstGeom>
          <a:solidFill>
            <a:schemeClr val="accent6">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Evaluating</a:t>
            </a:r>
            <a:endParaRPr lang="en-CA" sz="2400" dirty="0">
              <a:latin typeface="Franklin Gothic Medium Cond" pitchFamily="34" charset="0"/>
            </a:endParaRPr>
          </a:p>
        </p:txBody>
      </p:sp>
      <p:sp>
        <p:nvSpPr>
          <p:cNvPr id="21" name="Rounded Rectangle 20"/>
          <p:cNvSpPr/>
          <p:nvPr/>
        </p:nvSpPr>
        <p:spPr>
          <a:xfrm>
            <a:off x="5508104" y="4941168"/>
            <a:ext cx="2880320" cy="720080"/>
          </a:xfrm>
          <a:prstGeom prst="roundRect">
            <a:avLst/>
          </a:prstGeom>
          <a:solidFill>
            <a:schemeClr val="accent4">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Adaptable Proficiency</a:t>
            </a:r>
            <a:endParaRPr lang="en-CA" sz="2400" dirty="0">
              <a:latin typeface="Franklin Gothic Medium Cond" pitchFamily="34" charset="0"/>
            </a:endParaRPr>
          </a:p>
        </p:txBody>
      </p:sp>
      <p:sp>
        <p:nvSpPr>
          <p:cNvPr id="22" name="Rounded Rectangle 21"/>
          <p:cNvSpPr/>
          <p:nvPr/>
        </p:nvSpPr>
        <p:spPr>
          <a:xfrm>
            <a:off x="1835696" y="5877272"/>
            <a:ext cx="2880320" cy="720080"/>
          </a:xfrm>
          <a:prstGeom prst="roundRect">
            <a:avLst/>
          </a:prstGeom>
          <a:solidFill>
            <a:srgbClr val="6F350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Creating</a:t>
            </a:r>
            <a:endParaRPr lang="en-CA" sz="2400" dirty="0">
              <a:latin typeface="Franklin Gothic Medium Cond" pitchFamily="34" charset="0"/>
            </a:endParaRPr>
          </a:p>
        </p:txBody>
      </p:sp>
      <p:sp>
        <p:nvSpPr>
          <p:cNvPr id="23" name="Rounded Rectangle 22"/>
          <p:cNvSpPr/>
          <p:nvPr/>
        </p:nvSpPr>
        <p:spPr>
          <a:xfrm>
            <a:off x="5508104" y="5877272"/>
            <a:ext cx="2880320" cy="720080"/>
          </a:xfrm>
          <a:prstGeom prst="roundRect">
            <a:avLst/>
          </a:prstGeom>
          <a:solidFill>
            <a:srgbClr val="291F3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Creative Proficiency</a:t>
            </a:r>
            <a:endParaRPr lang="en-CA" sz="2400" dirty="0">
              <a:latin typeface="Franklin Gothic Medium Cond" pitchFamily="34" charset="0"/>
            </a:endParaRPr>
          </a:p>
        </p:txBody>
      </p:sp>
      <p:sp>
        <p:nvSpPr>
          <p:cNvPr id="24" name="TextBox 23"/>
          <p:cNvSpPr txBox="1"/>
          <p:nvPr/>
        </p:nvSpPr>
        <p:spPr>
          <a:xfrm>
            <a:off x="1376216" y="1319862"/>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K1</a:t>
            </a:r>
            <a:endParaRPr lang="en-CA" sz="2400" dirty="0">
              <a:solidFill>
                <a:schemeClr val="accent6">
                  <a:lumMod val="50000"/>
                </a:schemeClr>
              </a:solidFill>
              <a:latin typeface="Franklin Gothic Medium Cond" pitchFamily="34" charset="0"/>
            </a:endParaRPr>
          </a:p>
        </p:txBody>
      </p:sp>
      <p:sp>
        <p:nvSpPr>
          <p:cNvPr id="27" name="TextBox 26"/>
          <p:cNvSpPr txBox="1"/>
          <p:nvPr/>
        </p:nvSpPr>
        <p:spPr>
          <a:xfrm>
            <a:off x="1376216" y="2256399"/>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K2</a:t>
            </a:r>
            <a:endParaRPr lang="en-CA" sz="2400" dirty="0">
              <a:solidFill>
                <a:schemeClr val="accent6">
                  <a:lumMod val="50000"/>
                </a:schemeClr>
              </a:solidFill>
              <a:latin typeface="Franklin Gothic Medium Cond" pitchFamily="34" charset="0"/>
            </a:endParaRPr>
          </a:p>
        </p:txBody>
      </p:sp>
      <p:sp>
        <p:nvSpPr>
          <p:cNvPr id="28" name="TextBox 27"/>
          <p:cNvSpPr txBox="1"/>
          <p:nvPr/>
        </p:nvSpPr>
        <p:spPr>
          <a:xfrm>
            <a:off x="1376216" y="3192503"/>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K3</a:t>
            </a:r>
            <a:endParaRPr lang="en-CA" sz="2400" dirty="0">
              <a:solidFill>
                <a:schemeClr val="accent6">
                  <a:lumMod val="50000"/>
                </a:schemeClr>
              </a:solidFill>
              <a:latin typeface="Franklin Gothic Medium Cond" pitchFamily="34" charset="0"/>
            </a:endParaRPr>
          </a:p>
        </p:txBody>
      </p:sp>
      <p:sp>
        <p:nvSpPr>
          <p:cNvPr id="29" name="TextBox 28"/>
          <p:cNvSpPr txBox="1"/>
          <p:nvPr/>
        </p:nvSpPr>
        <p:spPr>
          <a:xfrm>
            <a:off x="1368216" y="4136607"/>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K4</a:t>
            </a:r>
            <a:endParaRPr lang="en-CA" sz="2400" dirty="0">
              <a:solidFill>
                <a:schemeClr val="accent6">
                  <a:lumMod val="50000"/>
                </a:schemeClr>
              </a:solidFill>
              <a:latin typeface="Franklin Gothic Medium Cond" pitchFamily="34" charset="0"/>
            </a:endParaRPr>
          </a:p>
        </p:txBody>
      </p:sp>
      <p:sp>
        <p:nvSpPr>
          <p:cNvPr id="30" name="TextBox 29"/>
          <p:cNvSpPr txBox="1"/>
          <p:nvPr/>
        </p:nvSpPr>
        <p:spPr>
          <a:xfrm>
            <a:off x="1368216" y="5055134"/>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K5</a:t>
            </a:r>
            <a:endParaRPr lang="en-CA" sz="2400" dirty="0">
              <a:solidFill>
                <a:schemeClr val="accent6">
                  <a:lumMod val="50000"/>
                </a:schemeClr>
              </a:solidFill>
              <a:latin typeface="Franklin Gothic Medium Cond" pitchFamily="34" charset="0"/>
            </a:endParaRPr>
          </a:p>
        </p:txBody>
      </p:sp>
      <p:sp>
        <p:nvSpPr>
          <p:cNvPr id="31" name="TextBox 30"/>
          <p:cNvSpPr txBox="1"/>
          <p:nvPr/>
        </p:nvSpPr>
        <p:spPr>
          <a:xfrm>
            <a:off x="1376216" y="5991671"/>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K6</a:t>
            </a:r>
            <a:endParaRPr lang="en-CA" sz="2400" dirty="0">
              <a:solidFill>
                <a:schemeClr val="accent6">
                  <a:lumMod val="50000"/>
                </a:schemeClr>
              </a:solidFill>
              <a:latin typeface="Franklin Gothic Medium Cond" pitchFamily="34" charset="0"/>
            </a:endParaRPr>
          </a:p>
        </p:txBody>
      </p:sp>
      <p:sp>
        <p:nvSpPr>
          <p:cNvPr id="32" name="TextBox 31"/>
          <p:cNvSpPr txBox="1"/>
          <p:nvPr/>
        </p:nvSpPr>
        <p:spPr>
          <a:xfrm>
            <a:off x="5076056" y="1319862"/>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S1</a:t>
            </a:r>
            <a:endParaRPr lang="en-CA" sz="2400" dirty="0">
              <a:solidFill>
                <a:schemeClr val="accent4">
                  <a:lumMod val="50000"/>
                </a:schemeClr>
              </a:solidFill>
              <a:latin typeface="Franklin Gothic Medium Cond" pitchFamily="34" charset="0"/>
            </a:endParaRPr>
          </a:p>
        </p:txBody>
      </p:sp>
      <p:sp>
        <p:nvSpPr>
          <p:cNvPr id="33" name="TextBox 32"/>
          <p:cNvSpPr txBox="1"/>
          <p:nvPr/>
        </p:nvSpPr>
        <p:spPr>
          <a:xfrm>
            <a:off x="5076056" y="2256399"/>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S2</a:t>
            </a:r>
            <a:endParaRPr lang="en-CA" sz="2400" dirty="0">
              <a:solidFill>
                <a:schemeClr val="accent4">
                  <a:lumMod val="50000"/>
                </a:schemeClr>
              </a:solidFill>
              <a:latin typeface="Franklin Gothic Medium Cond" pitchFamily="34" charset="0"/>
            </a:endParaRPr>
          </a:p>
        </p:txBody>
      </p:sp>
      <p:sp>
        <p:nvSpPr>
          <p:cNvPr id="34" name="TextBox 33"/>
          <p:cNvSpPr txBox="1"/>
          <p:nvPr/>
        </p:nvSpPr>
        <p:spPr>
          <a:xfrm>
            <a:off x="5076056" y="3192503"/>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S3</a:t>
            </a:r>
            <a:endParaRPr lang="en-CA" sz="2400" dirty="0">
              <a:solidFill>
                <a:schemeClr val="accent4">
                  <a:lumMod val="50000"/>
                </a:schemeClr>
              </a:solidFill>
              <a:latin typeface="Franklin Gothic Medium Cond" pitchFamily="34" charset="0"/>
            </a:endParaRPr>
          </a:p>
        </p:txBody>
      </p:sp>
      <p:sp>
        <p:nvSpPr>
          <p:cNvPr id="35" name="TextBox 34"/>
          <p:cNvSpPr txBox="1"/>
          <p:nvPr/>
        </p:nvSpPr>
        <p:spPr>
          <a:xfrm>
            <a:off x="5068056" y="4136607"/>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S4</a:t>
            </a:r>
            <a:endParaRPr lang="en-CA" sz="2400" dirty="0">
              <a:solidFill>
                <a:schemeClr val="accent4">
                  <a:lumMod val="50000"/>
                </a:schemeClr>
              </a:solidFill>
              <a:latin typeface="Franklin Gothic Medium Cond" pitchFamily="34" charset="0"/>
            </a:endParaRPr>
          </a:p>
        </p:txBody>
      </p:sp>
      <p:sp>
        <p:nvSpPr>
          <p:cNvPr id="36" name="TextBox 35"/>
          <p:cNvSpPr txBox="1"/>
          <p:nvPr/>
        </p:nvSpPr>
        <p:spPr>
          <a:xfrm>
            <a:off x="5068056" y="5055134"/>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S5</a:t>
            </a:r>
            <a:endParaRPr lang="en-CA" sz="2400" dirty="0">
              <a:solidFill>
                <a:schemeClr val="accent4">
                  <a:lumMod val="50000"/>
                </a:schemeClr>
              </a:solidFill>
              <a:latin typeface="Franklin Gothic Medium Cond" pitchFamily="34" charset="0"/>
            </a:endParaRPr>
          </a:p>
        </p:txBody>
      </p:sp>
      <p:sp>
        <p:nvSpPr>
          <p:cNvPr id="37" name="TextBox 36"/>
          <p:cNvSpPr txBox="1"/>
          <p:nvPr/>
        </p:nvSpPr>
        <p:spPr>
          <a:xfrm>
            <a:off x="5076056" y="5991671"/>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S6</a:t>
            </a:r>
            <a:endParaRPr lang="en-CA" sz="2400" dirty="0">
              <a:solidFill>
                <a:schemeClr val="accent4">
                  <a:lumMod val="50000"/>
                </a:schemeClr>
              </a:solidFill>
              <a:latin typeface="Franklin Gothic Medium Cond" pitchFamily="34" charset="0"/>
            </a:endParaRPr>
          </a:p>
        </p:txBody>
      </p:sp>
      <p:sp>
        <p:nvSpPr>
          <p:cNvPr id="38" name="TextBox 37"/>
          <p:cNvSpPr txBox="1"/>
          <p:nvPr/>
        </p:nvSpPr>
        <p:spPr>
          <a:xfrm>
            <a:off x="1763688" y="332656"/>
            <a:ext cx="5028755" cy="523220"/>
          </a:xfrm>
          <a:prstGeom prst="rect">
            <a:avLst/>
          </a:prstGeom>
          <a:noFill/>
        </p:spPr>
        <p:txBody>
          <a:bodyPr wrap="square" rtlCol="0">
            <a:spAutoFit/>
          </a:bodyPr>
          <a:lstStyle/>
          <a:p>
            <a:r>
              <a:rPr lang="en-CA" sz="2800" dirty="0" smtClean="0">
                <a:solidFill>
                  <a:schemeClr val="accent6">
                    <a:lumMod val="50000"/>
                  </a:schemeClr>
                </a:solidFill>
                <a:latin typeface="Franklin Gothic Demi Cond" pitchFamily="34" charset="0"/>
              </a:rPr>
              <a:t>Adapted Blooms Framework</a:t>
            </a:r>
            <a:endParaRPr lang="en-CA" sz="2800" dirty="0">
              <a:solidFill>
                <a:schemeClr val="accent6">
                  <a:lumMod val="50000"/>
                </a:schemeClr>
              </a:solidFill>
              <a:latin typeface="Franklin Gothic Demi Cond" pitchFamily="34" charset="0"/>
            </a:endParaRPr>
          </a:p>
        </p:txBody>
      </p:sp>
      <p:sp>
        <p:nvSpPr>
          <p:cNvPr id="40" name="TextBox 39"/>
          <p:cNvSpPr txBox="1"/>
          <p:nvPr/>
        </p:nvSpPr>
        <p:spPr>
          <a:xfrm>
            <a:off x="1944280" y="836712"/>
            <a:ext cx="2664296" cy="307777"/>
          </a:xfrm>
          <a:prstGeom prst="rect">
            <a:avLst/>
          </a:prstGeom>
          <a:noFill/>
        </p:spPr>
        <p:txBody>
          <a:bodyPr wrap="square" rtlCol="0">
            <a:spAutoFit/>
          </a:bodyPr>
          <a:lstStyle/>
          <a:p>
            <a:pPr algn="ctr"/>
            <a:r>
              <a:rPr lang="en-CA" sz="1400" dirty="0" smtClean="0">
                <a:latin typeface="Franklin Gothic Demi Cond" pitchFamily="34" charset="0"/>
              </a:rPr>
              <a:t>KNOWLEGE</a:t>
            </a:r>
            <a:endParaRPr lang="en-CA" sz="1400" dirty="0">
              <a:latin typeface="Franklin Gothic Demi Cond" pitchFamily="34" charset="0"/>
            </a:endParaRPr>
          </a:p>
        </p:txBody>
      </p:sp>
      <p:sp>
        <p:nvSpPr>
          <p:cNvPr id="41" name="TextBox 40"/>
          <p:cNvSpPr txBox="1"/>
          <p:nvPr/>
        </p:nvSpPr>
        <p:spPr>
          <a:xfrm>
            <a:off x="5436096" y="836712"/>
            <a:ext cx="3006048" cy="307777"/>
          </a:xfrm>
          <a:prstGeom prst="rect">
            <a:avLst/>
          </a:prstGeom>
          <a:noFill/>
        </p:spPr>
        <p:txBody>
          <a:bodyPr wrap="square" rtlCol="0">
            <a:spAutoFit/>
          </a:bodyPr>
          <a:lstStyle/>
          <a:p>
            <a:pPr algn="ctr"/>
            <a:r>
              <a:rPr lang="en-CA" sz="1400" dirty="0" smtClean="0">
                <a:latin typeface="Franklin Gothic Demi Cond" pitchFamily="34" charset="0"/>
              </a:rPr>
              <a:t>SKILLS/PERFORMANCE</a:t>
            </a:r>
            <a:endParaRPr lang="en-CA" sz="1400" dirty="0">
              <a:latin typeface="Franklin Gothic Demi Cond" pitchFamily="34" charset="0"/>
            </a:endParaRPr>
          </a:p>
        </p:txBody>
      </p:sp>
      <p:pic>
        <p:nvPicPr>
          <p:cNvPr id="43009" name="Picture 1"/>
          <p:cNvPicPr>
            <a:picLocks noChangeAspect="1" noChangeArrowheads="1"/>
          </p:cNvPicPr>
          <p:nvPr/>
        </p:nvPicPr>
        <p:blipFill>
          <a:blip r:embed="rId3" cstate="print"/>
          <a:srcRect/>
          <a:stretch>
            <a:fillRect/>
          </a:stretch>
        </p:blipFill>
        <p:spPr bwMode="auto">
          <a:xfrm>
            <a:off x="1475656" y="2120900"/>
            <a:ext cx="7327900" cy="47371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fade">
                                      <p:cBhvr>
                                        <p:cTn id="7" dur="1000"/>
                                        <p:tgtEl>
                                          <p:spTgt spid="43009"/>
                                        </p:tgtEl>
                                      </p:cBhvr>
                                    </p:animEffect>
                                    <p:anim calcmode="lin" valueType="num">
                                      <p:cBhvr>
                                        <p:cTn id="8" dur="1000" fill="hold"/>
                                        <p:tgtEl>
                                          <p:spTgt spid="43009"/>
                                        </p:tgtEl>
                                        <p:attrNameLst>
                                          <p:attrName>ppt_x</p:attrName>
                                        </p:attrNameLst>
                                      </p:cBhvr>
                                      <p:tavLst>
                                        <p:tav tm="0">
                                          <p:val>
                                            <p:strVal val="#ppt_x"/>
                                          </p:val>
                                        </p:tav>
                                        <p:tav tm="100000">
                                          <p:val>
                                            <p:strVal val="#ppt_x"/>
                                          </p:val>
                                        </p:tav>
                                      </p:tavLst>
                                    </p:anim>
                                    <p:anim calcmode="lin" valueType="num">
                                      <p:cBhvr>
                                        <p:cTn id="9" dur="1000" fill="hold"/>
                                        <p:tgtEl>
                                          <p:spTgt spid="430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p:cNvSpPr txBox="1"/>
          <p:nvPr/>
        </p:nvSpPr>
        <p:spPr>
          <a:xfrm>
            <a:off x="1673574" y="260648"/>
            <a:ext cx="5274690" cy="1077218"/>
          </a:xfrm>
          <a:prstGeom prst="rect">
            <a:avLst/>
          </a:prstGeom>
          <a:noFill/>
        </p:spPr>
        <p:txBody>
          <a:bodyPr wrap="square" rtlCol="0">
            <a:spAutoFit/>
          </a:bodyPr>
          <a:lstStyle/>
          <a:p>
            <a:r>
              <a:rPr lang="en-CA" sz="3200" dirty="0" smtClean="0">
                <a:solidFill>
                  <a:srgbClr val="4C2363"/>
                </a:solidFill>
                <a:latin typeface="Franklin Gothic Demi" pitchFamily="34" charset="0"/>
              </a:rPr>
              <a:t>Child Care Human Resources Sector Council</a:t>
            </a:r>
            <a:endParaRPr lang="en-CA" sz="3200" dirty="0">
              <a:solidFill>
                <a:srgbClr val="4C2363"/>
              </a:solidFill>
            </a:endParaRPr>
          </a:p>
        </p:txBody>
      </p:sp>
      <p:pic>
        <p:nvPicPr>
          <p:cNvPr id="20" name="Picture 2"/>
          <p:cNvPicPr>
            <a:picLocks noChangeAspect="1" noChangeArrowheads="1"/>
          </p:cNvPicPr>
          <p:nvPr/>
        </p:nvPicPr>
        <p:blipFill>
          <a:blip r:embed="rId3" cstate="print"/>
          <a:srcRect/>
          <a:stretch>
            <a:fillRect/>
          </a:stretch>
        </p:blipFill>
        <p:spPr bwMode="auto">
          <a:xfrm>
            <a:off x="0" y="-27384"/>
            <a:ext cx="1110467" cy="5013176"/>
          </a:xfrm>
          <a:prstGeom prst="rect">
            <a:avLst/>
          </a:prstGeom>
          <a:noFill/>
          <a:ln w="9525">
            <a:noFill/>
            <a:miter lim="800000"/>
            <a:headEnd/>
            <a:tailEnd/>
          </a:ln>
          <a:effectLst>
            <a:innerShdw blurRad="63500" dist="50800" dir="18900000">
              <a:prstClr val="black">
                <a:alpha val="50000"/>
              </a:prstClr>
            </a:innerShdw>
          </a:effectLst>
        </p:spPr>
      </p:pic>
      <p:sp>
        <p:nvSpPr>
          <p:cNvPr id="21" name="Oval 20"/>
          <p:cNvSpPr/>
          <p:nvPr/>
        </p:nvSpPr>
        <p:spPr>
          <a:xfrm>
            <a:off x="4139952" y="1772816"/>
            <a:ext cx="2016224" cy="4104456"/>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p:cNvSpPr/>
          <p:nvPr/>
        </p:nvSpPr>
        <p:spPr>
          <a:xfrm rot="4231923">
            <a:off x="4317342" y="2219126"/>
            <a:ext cx="2016224" cy="4104456"/>
          </a:xfrm>
          <a:prstGeom prst="ellipse">
            <a:avLst/>
          </a:prstGeom>
          <a:solidFill>
            <a:schemeClr val="accent5">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p:cNvSpPr/>
          <p:nvPr/>
        </p:nvSpPr>
        <p:spPr>
          <a:xfrm rot="19555953">
            <a:off x="3956302" y="2580227"/>
            <a:ext cx="2016224" cy="4104456"/>
          </a:xfrm>
          <a:prstGeom prst="ellipse">
            <a:avLst/>
          </a:prstGeom>
          <a:solidFill>
            <a:schemeClr val="accent3">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rot="2269932">
            <a:off x="3531300" y="2280859"/>
            <a:ext cx="2016224" cy="4104456"/>
          </a:xfrm>
          <a:prstGeom prst="ellipse">
            <a:avLst/>
          </a:prstGeom>
          <a:solidFill>
            <a:schemeClr val="accent4">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rot="17452091">
            <a:off x="3690076" y="1815233"/>
            <a:ext cx="2016224" cy="4104456"/>
          </a:xfrm>
          <a:prstGeom prst="ellipse">
            <a:avLst/>
          </a:prstGeom>
          <a:solidFill>
            <a:schemeClr val="accent6">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p:cNvSpPr txBox="1"/>
          <p:nvPr/>
        </p:nvSpPr>
        <p:spPr>
          <a:xfrm>
            <a:off x="1664521" y="1475492"/>
            <a:ext cx="5976664" cy="369332"/>
          </a:xfrm>
          <a:prstGeom prst="rect">
            <a:avLst/>
          </a:prstGeom>
          <a:noFill/>
        </p:spPr>
        <p:txBody>
          <a:bodyPr wrap="square" rtlCol="0">
            <a:spAutoFit/>
          </a:bodyPr>
          <a:lstStyle/>
          <a:p>
            <a:r>
              <a:rPr lang="en-CA" dirty="0" smtClean="0">
                <a:latin typeface="Franklin Gothic Book" pitchFamily="34" charset="0"/>
              </a:rPr>
              <a:t>Works with:</a:t>
            </a:r>
            <a:endParaRPr lang="en-CA" dirty="0">
              <a:latin typeface="Franklin Gothic Book" pitchFamily="34" charset="0"/>
            </a:endParaRPr>
          </a:p>
        </p:txBody>
      </p:sp>
      <p:sp>
        <p:nvSpPr>
          <p:cNvPr id="27" name="Oval 26"/>
          <p:cNvSpPr/>
          <p:nvPr/>
        </p:nvSpPr>
        <p:spPr>
          <a:xfrm>
            <a:off x="5020301" y="1988840"/>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Oval 27"/>
          <p:cNvSpPr/>
          <p:nvPr/>
        </p:nvSpPr>
        <p:spPr>
          <a:xfrm>
            <a:off x="6804248" y="357301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Oval 28"/>
          <p:cNvSpPr/>
          <p:nvPr/>
        </p:nvSpPr>
        <p:spPr>
          <a:xfrm>
            <a:off x="5735279" y="5915827"/>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Oval 29"/>
          <p:cNvSpPr/>
          <p:nvPr/>
        </p:nvSpPr>
        <p:spPr>
          <a:xfrm>
            <a:off x="3425921" y="5483779"/>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Oval 30"/>
          <p:cNvSpPr/>
          <p:nvPr/>
        </p:nvSpPr>
        <p:spPr>
          <a:xfrm>
            <a:off x="3026379" y="3147017"/>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3" name="Straight Connector 32"/>
          <p:cNvCxnSpPr/>
          <p:nvPr/>
        </p:nvCxnSpPr>
        <p:spPr>
          <a:xfrm flipV="1">
            <a:off x="5146301" y="1844824"/>
            <a:ext cx="577827" cy="252000"/>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773834" y="1484784"/>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EARLY CHILDHOOD EDUCATORS</a:t>
            </a:r>
            <a:endParaRPr lang="en-CA" sz="1600" dirty="0">
              <a:solidFill>
                <a:srgbClr val="652876"/>
              </a:solidFill>
              <a:latin typeface="Franklin Gothic Demi" pitchFamily="34" charset="0"/>
            </a:endParaRPr>
          </a:p>
        </p:txBody>
      </p:sp>
      <p:sp>
        <p:nvSpPr>
          <p:cNvPr id="35" name="TextBox 34"/>
          <p:cNvSpPr txBox="1"/>
          <p:nvPr/>
        </p:nvSpPr>
        <p:spPr>
          <a:xfrm>
            <a:off x="6732240" y="4077072"/>
            <a:ext cx="2160240" cy="1077218"/>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NATIONAL/ PROVINCIAL CHILD CARE AND LABOUR  ORGANIZATIONS</a:t>
            </a:r>
            <a:endParaRPr lang="en-CA" sz="1600" dirty="0">
              <a:solidFill>
                <a:srgbClr val="652876"/>
              </a:solidFill>
              <a:latin typeface="Franklin Gothic Demi" pitchFamily="34" charset="0"/>
            </a:endParaRPr>
          </a:p>
        </p:txBody>
      </p:sp>
      <p:cxnSp>
        <p:nvCxnSpPr>
          <p:cNvPr id="36" name="Straight Connector 35"/>
          <p:cNvCxnSpPr/>
          <p:nvPr/>
        </p:nvCxnSpPr>
        <p:spPr>
          <a:xfrm>
            <a:off x="6948264" y="3692151"/>
            <a:ext cx="576064" cy="32406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866381" y="5926978"/>
            <a:ext cx="721843" cy="10798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372200" y="5662989"/>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EMPLOYERS, ADMINISTRATORS</a:t>
            </a:r>
            <a:endParaRPr lang="en-CA" sz="1600" dirty="0">
              <a:solidFill>
                <a:srgbClr val="652876"/>
              </a:solidFill>
              <a:latin typeface="Franklin Gothic Demi" pitchFamily="34" charset="0"/>
            </a:endParaRPr>
          </a:p>
        </p:txBody>
      </p:sp>
      <p:sp>
        <p:nvSpPr>
          <p:cNvPr id="42" name="TextBox 41"/>
          <p:cNvSpPr txBox="1"/>
          <p:nvPr/>
        </p:nvSpPr>
        <p:spPr>
          <a:xfrm>
            <a:off x="1187624" y="5879013"/>
            <a:ext cx="2160240" cy="584775"/>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POST-SECONDARY EDUCATION</a:t>
            </a:r>
            <a:endParaRPr lang="en-CA" sz="1600" dirty="0">
              <a:solidFill>
                <a:srgbClr val="652876"/>
              </a:solidFill>
              <a:latin typeface="Franklin Gothic Demi" pitchFamily="34" charset="0"/>
            </a:endParaRPr>
          </a:p>
        </p:txBody>
      </p:sp>
      <p:sp>
        <p:nvSpPr>
          <p:cNvPr id="43" name="TextBox 42"/>
          <p:cNvSpPr txBox="1"/>
          <p:nvPr/>
        </p:nvSpPr>
        <p:spPr>
          <a:xfrm>
            <a:off x="1115616" y="3851756"/>
            <a:ext cx="2160240" cy="338554"/>
          </a:xfrm>
          <a:prstGeom prst="rect">
            <a:avLst/>
          </a:prstGeom>
          <a:noFill/>
        </p:spPr>
        <p:txBody>
          <a:bodyPr wrap="square" rtlCol="0">
            <a:spAutoFit/>
          </a:bodyPr>
          <a:lstStyle/>
          <a:p>
            <a:pPr algn="ctr"/>
            <a:r>
              <a:rPr lang="en-CA" sz="1600" dirty="0" smtClean="0">
                <a:solidFill>
                  <a:srgbClr val="652876"/>
                </a:solidFill>
                <a:latin typeface="Franklin Gothic Demi" pitchFamily="34" charset="0"/>
              </a:rPr>
              <a:t>GOVERNMENT</a:t>
            </a:r>
            <a:endParaRPr lang="en-CA" sz="1600" dirty="0">
              <a:solidFill>
                <a:srgbClr val="652876"/>
              </a:solidFill>
              <a:latin typeface="Franklin Gothic Demi" pitchFamily="34" charset="0"/>
            </a:endParaRPr>
          </a:p>
        </p:txBody>
      </p:sp>
      <p:cxnSp>
        <p:nvCxnSpPr>
          <p:cNvPr id="44" name="Straight Connector 43"/>
          <p:cNvCxnSpPr/>
          <p:nvPr/>
        </p:nvCxnSpPr>
        <p:spPr>
          <a:xfrm flipV="1">
            <a:off x="2830894" y="5611542"/>
            <a:ext cx="721843" cy="107984"/>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627784" y="3271310"/>
            <a:ext cx="504056" cy="540032"/>
          </a:xfrm>
          <a:prstGeom prst="line">
            <a:avLst/>
          </a:prstGeom>
          <a:ln w="19050">
            <a:solidFill>
              <a:srgbClr val="4C236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48" name="Picture 6"/>
          <p:cNvPicPr>
            <a:picLocks noChangeAspect="1" noChangeArrowheads="1"/>
          </p:cNvPicPr>
          <p:nvPr/>
        </p:nvPicPr>
        <p:blipFill>
          <a:blip r:embed="rId4" cstate="print">
            <a:clrChange>
              <a:clrFrom>
                <a:srgbClr val="FFFFFF"/>
              </a:clrFrom>
              <a:clrTo>
                <a:srgbClr val="FFFFFF">
                  <a:alpha val="0"/>
                </a:srgbClr>
              </a:clrTo>
            </a:clrChange>
            <a:lum bright="70000" contrast="-70000"/>
          </a:blip>
          <a:srcRect l="-1270" t="-3981" r="72782" b="-3420"/>
          <a:stretch>
            <a:fillRect/>
          </a:stretch>
        </p:blipFill>
        <p:spPr bwMode="auto">
          <a:xfrm>
            <a:off x="3824516" y="2708920"/>
            <a:ext cx="1827604" cy="3024336"/>
          </a:xfrm>
          <a:prstGeom prst="rect">
            <a:avLst/>
          </a:prstGeom>
          <a:noFill/>
          <a:ln w="9525">
            <a:noFill/>
            <a:miter lim="800000"/>
            <a:headEnd/>
            <a:tailEnd/>
          </a:ln>
          <a:effectLst>
            <a:outerShdw blurRad="50800" dist="38100" dir="13500000" algn="br" rotWithShape="0">
              <a:prstClr val="black">
                <a:alpha val="40000"/>
              </a:prstClr>
            </a:outerShdw>
          </a:effectLst>
        </p:spPr>
      </p:pic>
    </p:spTree>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Flowchart: Document 8"/>
          <p:cNvSpPr/>
          <p:nvPr/>
        </p:nvSpPr>
        <p:spPr>
          <a:xfrm rot="10800000">
            <a:off x="1213912" y="4697712"/>
            <a:ext cx="7632848" cy="936104"/>
          </a:xfrm>
          <a:prstGeom prst="flowChartDocumen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1160192" y="4941168"/>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586160" y="4823440"/>
            <a:ext cx="28803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p:cNvSpPr txBox="1"/>
          <p:nvPr/>
        </p:nvSpPr>
        <p:spPr>
          <a:xfrm>
            <a:off x="1331640" y="4987042"/>
            <a:ext cx="7416824" cy="1754326"/>
          </a:xfrm>
          <a:prstGeom prst="rect">
            <a:avLst/>
          </a:prstGeom>
          <a:noFill/>
        </p:spPr>
        <p:txBody>
          <a:bodyPr wrap="square" rtlCol="0">
            <a:spAutoFit/>
          </a:bodyPr>
          <a:lstStyle/>
          <a:p>
            <a:pPr>
              <a:defRPr/>
            </a:pPr>
            <a:r>
              <a:rPr lang="en-US" dirty="0" smtClean="0"/>
              <a:t>How much?</a:t>
            </a:r>
          </a:p>
          <a:p>
            <a:pPr>
              <a:defRPr/>
            </a:pPr>
            <a:r>
              <a:rPr lang="en-US" dirty="0" smtClean="0"/>
              <a:t>What level?</a:t>
            </a:r>
          </a:p>
          <a:p>
            <a:pPr>
              <a:defRPr/>
            </a:pPr>
            <a:r>
              <a:rPr lang="en-US" dirty="0" smtClean="0"/>
              <a:t>What tasks should be performed to be competent?</a:t>
            </a:r>
          </a:p>
          <a:p>
            <a:pPr>
              <a:defRPr/>
            </a:pPr>
            <a:endParaRPr lang="en-CA" dirty="0" smtClean="0"/>
          </a:p>
          <a:p>
            <a:pPr>
              <a:defRPr/>
            </a:pPr>
            <a:r>
              <a:rPr lang="en-US" dirty="0" smtClean="0"/>
              <a:t>How does the existing program compare to the workplace requirements?</a:t>
            </a:r>
          </a:p>
          <a:p>
            <a:pPr>
              <a:defRPr/>
            </a:pPr>
            <a:r>
              <a:rPr lang="en-US" dirty="0" smtClean="0"/>
              <a:t>How does the program compare to other programs (training, certification)?</a:t>
            </a:r>
            <a:endParaRPr lang="en-CA" dirty="0"/>
          </a:p>
        </p:txBody>
      </p:sp>
      <p:pic>
        <p:nvPicPr>
          <p:cNvPr id="15" name="Picture 2"/>
          <p:cNvPicPr>
            <a:picLocks noChangeAspect="1" noChangeArrowheads="1"/>
          </p:cNvPicPr>
          <p:nvPr/>
        </p:nvPicPr>
        <p:blipFill>
          <a:blip r:embed="rId3" cstate="print"/>
          <a:srcRect l="2121" t="45333"/>
          <a:stretch>
            <a:fillRect/>
          </a:stretch>
        </p:blipFill>
        <p:spPr bwMode="auto">
          <a:xfrm>
            <a:off x="1115616" y="1124745"/>
            <a:ext cx="7751213" cy="2376264"/>
          </a:xfrm>
          <a:prstGeom prst="rect">
            <a:avLst/>
          </a:prstGeom>
          <a:noFill/>
          <a:ln w="9525">
            <a:noFill/>
            <a:miter lim="800000"/>
            <a:headEnd/>
            <a:tailEnd/>
          </a:ln>
        </p:spPr>
      </p:pic>
      <p:sp>
        <p:nvSpPr>
          <p:cNvPr id="16" name="Rectangle 15"/>
          <p:cNvSpPr/>
          <p:nvPr/>
        </p:nvSpPr>
        <p:spPr>
          <a:xfrm>
            <a:off x="1259632" y="1124744"/>
            <a:ext cx="129614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1259632" y="602998"/>
            <a:ext cx="5028755" cy="461665"/>
          </a:xfrm>
          <a:prstGeom prst="rect">
            <a:avLst/>
          </a:prstGeom>
          <a:noFill/>
        </p:spPr>
        <p:txBody>
          <a:bodyPr wrap="square" rtlCol="0">
            <a:spAutoFit/>
          </a:bodyPr>
          <a:lstStyle/>
          <a:p>
            <a:r>
              <a:rPr lang="en-CA" sz="2400" dirty="0" smtClean="0">
                <a:solidFill>
                  <a:srgbClr val="7030A0"/>
                </a:solidFill>
                <a:latin typeface="Franklin Gothic Demi Cond" pitchFamily="34" charset="0"/>
              </a:rPr>
              <a:t>Learning Outcomes, Curriculum</a:t>
            </a:r>
            <a:endParaRPr lang="en-CA" sz="2400" dirty="0">
              <a:solidFill>
                <a:srgbClr val="7030A0"/>
              </a:solidFill>
              <a:latin typeface="Franklin Gothic Demi Cond" pitchFamily="34" charset="0"/>
            </a:endParaRPr>
          </a:p>
        </p:txBody>
      </p:sp>
      <p:sp>
        <p:nvSpPr>
          <p:cNvPr id="14" name="TextBox 13"/>
          <p:cNvSpPr txBox="1"/>
          <p:nvPr/>
        </p:nvSpPr>
        <p:spPr>
          <a:xfrm>
            <a:off x="1259632" y="377232"/>
            <a:ext cx="5328592" cy="369332"/>
          </a:xfrm>
          <a:prstGeom prst="rect">
            <a:avLst/>
          </a:prstGeom>
          <a:noFill/>
        </p:spPr>
        <p:txBody>
          <a:bodyPr wrap="square" rtlCol="0">
            <a:spAutoFit/>
          </a:bodyPr>
          <a:lstStyle/>
          <a:p>
            <a:r>
              <a:rPr lang="en-CA" dirty="0" smtClean="0">
                <a:solidFill>
                  <a:schemeClr val="accent6">
                    <a:lumMod val="50000"/>
                  </a:schemeClr>
                </a:solidFill>
                <a:latin typeface="Franklin Gothic Medium Cond" pitchFamily="34" charset="0"/>
              </a:rPr>
              <a:t>Applying the Occupational Standard to Inform</a:t>
            </a:r>
          </a:p>
        </p:txBody>
      </p:sp>
      <p:pic>
        <p:nvPicPr>
          <p:cNvPr id="17" name="Picture 3"/>
          <p:cNvPicPr>
            <a:picLocks noChangeAspect="1" noChangeArrowheads="1"/>
          </p:cNvPicPr>
          <p:nvPr/>
        </p:nvPicPr>
        <p:blipFill>
          <a:blip r:embed="rId4" cstate="print"/>
          <a:srcRect l="2047" b="12385"/>
          <a:stretch>
            <a:fillRect/>
          </a:stretch>
        </p:blipFill>
        <p:spPr bwMode="auto">
          <a:xfrm>
            <a:off x="1115616" y="3078013"/>
            <a:ext cx="7757878" cy="3779987"/>
          </a:xfrm>
          <a:prstGeom prst="rect">
            <a:avLst/>
          </a:prstGeom>
          <a:noFill/>
          <a:ln w="9525">
            <a:noFill/>
            <a:miter lim="800000"/>
            <a:headEnd/>
            <a:tailEnd/>
          </a:ln>
        </p:spPr>
      </p:pic>
      <p:sp>
        <p:nvSpPr>
          <p:cNvPr id="18" name="Flowchart: Document 17"/>
          <p:cNvSpPr/>
          <p:nvPr/>
        </p:nvSpPr>
        <p:spPr>
          <a:xfrm rot="10800000">
            <a:off x="1098791" y="4850112"/>
            <a:ext cx="7776000" cy="2007888"/>
          </a:xfrm>
          <a:prstGeom prst="flowChartDocument">
            <a:avLst/>
          </a:prstGeom>
          <a:solidFill>
            <a:schemeClr val="bg1">
              <a:lumMod val="95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p:cNvSpPr txBox="1"/>
          <p:nvPr/>
        </p:nvSpPr>
        <p:spPr>
          <a:xfrm>
            <a:off x="1547664" y="5517232"/>
            <a:ext cx="6526441" cy="1169551"/>
          </a:xfrm>
          <a:prstGeom prst="rect">
            <a:avLst/>
          </a:prstGeom>
          <a:noFill/>
        </p:spPr>
        <p:txBody>
          <a:bodyPr wrap="square" rtlCol="0">
            <a:spAutoFit/>
          </a:bodyPr>
          <a:lstStyle/>
          <a:p>
            <a:pPr>
              <a:spcBef>
                <a:spcPts val="600"/>
              </a:spcBef>
              <a:defRPr/>
            </a:pPr>
            <a:r>
              <a:rPr lang="en-US" sz="2000" b="1" dirty="0" smtClean="0"/>
              <a:t>How much?</a:t>
            </a:r>
          </a:p>
          <a:p>
            <a:pPr>
              <a:spcBef>
                <a:spcPts val="600"/>
              </a:spcBef>
              <a:defRPr/>
            </a:pPr>
            <a:r>
              <a:rPr lang="en-US" sz="2000" b="1" dirty="0" smtClean="0"/>
              <a:t>What level?</a:t>
            </a:r>
          </a:p>
          <a:p>
            <a:pPr>
              <a:spcBef>
                <a:spcPts val="600"/>
              </a:spcBef>
              <a:defRPr/>
            </a:pPr>
            <a:r>
              <a:rPr lang="en-US" sz="2000" b="1" dirty="0" smtClean="0"/>
              <a:t>What tasks should be performed to be competent?</a:t>
            </a:r>
            <a:endParaRPr lang="en-CA" sz="2000" b="1" dirty="0"/>
          </a:p>
        </p:txBody>
      </p:sp>
      <p:sp>
        <p:nvSpPr>
          <p:cNvPr id="20" name="TextBox 19"/>
          <p:cNvSpPr txBox="1"/>
          <p:nvPr/>
        </p:nvSpPr>
        <p:spPr>
          <a:xfrm>
            <a:off x="1547664" y="5373216"/>
            <a:ext cx="7416824" cy="1477328"/>
          </a:xfrm>
          <a:prstGeom prst="rect">
            <a:avLst/>
          </a:prstGeom>
          <a:noFill/>
        </p:spPr>
        <p:txBody>
          <a:bodyPr wrap="square" rtlCol="0">
            <a:spAutoFit/>
          </a:bodyPr>
          <a:lstStyle/>
          <a:p>
            <a:pPr>
              <a:spcAft>
                <a:spcPts val="1200"/>
              </a:spcAft>
              <a:defRPr/>
            </a:pPr>
            <a:r>
              <a:rPr lang="en-US" sz="2000" b="1" dirty="0" smtClean="0"/>
              <a:t>How does the existing program compare to the workplace requirements?</a:t>
            </a:r>
          </a:p>
          <a:p>
            <a:pPr>
              <a:spcAft>
                <a:spcPts val="1200"/>
              </a:spcAft>
              <a:defRPr/>
            </a:pPr>
            <a:r>
              <a:rPr lang="en-US" sz="2000" b="1" dirty="0" smtClean="0"/>
              <a:t>How does the program compare to other programs (training, certification)?</a:t>
            </a:r>
            <a:endParaRPr lang="en-CA" sz="2000" b="1"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9"/>
                                        </p:tgtEl>
                                      </p:cBhvr>
                                    </p:animEffect>
                                    <p:anim calcmode="lin" valueType="num">
                                      <p:cBhvr>
                                        <p:cTn id="19" dur="1000"/>
                                        <p:tgtEl>
                                          <p:spTgt spid="19"/>
                                        </p:tgtEl>
                                        <p:attrNameLst>
                                          <p:attrName>ppt_x</p:attrName>
                                        </p:attrNameLst>
                                      </p:cBhvr>
                                      <p:tavLst>
                                        <p:tav tm="0">
                                          <p:val>
                                            <p:strVal val="ppt_x"/>
                                          </p:val>
                                        </p:tav>
                                        <p:tav tm="100000">
                                          <p:val>
                                            <p:strVal val="ppt_x"/>
                                          </p:val>
                                        </p:tav>
                                      </p:tavLst>
                                    </p:anim>
                                    <p:anim calcmode="lin" valueType="num">
                                      <p:cBhvr>
                                        <p:cTn id="20" dur="1000"/>
                                        <p:tgtEl>
                                          <p:spTgt spid="19"/>
                                        </p:tgtEl>
                                        <p:attrNameLst>
                                          <p:attrName>ppt_y</p:attrName>
                                        </p:attrNameLst>
                                      </p:cBhvr>
                                      <p:tavLst>
                                        <p:tav tm="0">
                                          <p:val>
                                            <p:strVal val="ppt_y"/>
                                          </p:val>
                                        </p:tav>
                                        <p:tav tm="100000">
                                          <p:val>
                                            <p:strVal val="ppt_y+.1"/>
                                          </p:val>
                                        </p:tav>
                                      </p:tavLst>
                                    </p:anim>
                                    <p:set>
                                      <p:cBhvr>
                                        <p:cTn id="21" dur="1" fill="hold">
                                          <p:stCondLst>
                                            <p:cond delay="999"/>
                                          </p:stCondLst>
                                        </p:cTn>
                                        <p:tgtEl>
                                          <p:spTgt spid="19"/>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9" grpId="1"/>
      <p:bldP spid="20"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1115616" y="0"/>
            <a:ext cx="7776864"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p:cNvSpPr txBox="1"/>
          <p:nvPr/>
        </p:nvSpPr>
        <p:spPr>
          <a:xfrm>
            <a:off x="5940152" y="747014"/>
            <a:ext cx="2304256" cy="923330"/>
          </a:xfrm>
          <a:prstGeom prst="rect">
            <a:avLst/>
          </a:prstGeom>
          <a:noFill/>
        </p:spPr>
        <p:txBody>
          <a:bodyPr wrap="square" rtlCol="0">
            <a:spAutoFit/>
          </a:bodyPr>
          <a:lstStyle/>
          <a:p>
            <a:r>
              <a:rPr lang="en-CA" dirty="0" smtClean="0"/>
              <a:t>Comprehensible</a:t>
            </a:r>
          </a:p>
          <a:p>
            <a:r>
              <a:rPr lang="en-CA" dirty="0" smtClean="0"/>
              <a:t>Appropriate</a:t>
            </a:r>
          </a:p>
          <a:p>
            <a:r>
              <a:rPr lang="en-CA" dirty="0" smtClean="0"/>
              <a:t>Attainable</a:t>
            </a:r>
          </a:p>
        </p:txBody>
      </p:sp>
      <p:pic>
        <p:nvPicPr>
          <p:cNvPr id="132098" name="Picture 2"/>
          <p:cNvPicPr>
            <a:picLocks noChangeAspect="1" noChangeArrowheads="1"/>
          </p:cNvPicPr>
          <p:nvPr/>
        </p:nvPicPr>
        <p:blipFill>
          <a:blip r:embed="rId3" cstate="print"/>
          <a:srcRect/>
          <a:stretch>
            <a:fillRect/>
          </a:stretch>
        </p:blipFill>
        <p:spPr bwMode="auto">
          <a:xfrm>
            <a:off x="1403648" y="2247900"/>
            <a:ext cx="7340600" cy="46101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TextBox 7"/>
          <p:cNvSpPr txBox="1"/>
          <p:nvPr/>
        </p:nvSpPr>
        <p:spPr>
          <a:xfrm>
            <a:off x="1403648" y="260648"/>
            <a:ext cx="5274690" cy="400110"/>
          </a:xfrm>
          <a:prstGeom prst="rect">
            <a:avLst/>
          </a:prstGeom>
          <a:noFill/>
        </p:spPr>
        <p:txBody>
          <a:bodyPr wrap="square" rtlCol="0">
            <a:spAutoFit/>
          </a:bodyPr>
          <a:lstStyle/>
          <a:p>
            <a:r>
              <a:rPr lang="en-CA" sz="2000" dirty="0" smtClean="0">
                <a:solidFill>
                  <a:srgbClr val="4C2363"/>
                </a:solidFill>
                <a:latin typeface="Franklin Gothic Demi" pitchFamily="34" charset="0"/>
              </a:rPr>
              <a:t>Learning Outcomes</a:t>
            </a:r>
            <a:endParaRPr lang="en-CA" sz="2000" dirty="0">
              <a:solidFill>
                <a:srgbClr val="4C2363"/>
              </a:solidFill>
            </a:endParaRPr>
          </a:p>
        </p:txBody>
      </p:sp>
      <p:sp>
        <p:nvSpPr>
          <p:cNvPr id="9" name="TextBox 8"/>
          <p:cNvSpPr txBox="1"/>
          <p:nvPr/>
        </p:nvSpPr>
        <p:spPr>
          <a:xfrm>
            <a:off x="1241526" y="747014"/>
            <a:ext cx="3744416" cy="1200329"/>
          </a:xfrm>
          <a:prstGeom prst="rect">
            <a:avLst/>
          </a:prstGeom>
          <a:noFill/>
        </p:spPr>
        <p:txBody>
          <a:bodyPr wrap="square" rtlCol="0">
            <a:spAutoFit/>
          </a:bodyPr>
          <a:lstStyle/>
          <a:p>
            <a:pPr marL="180000">
              <a:buFont typeface="Arial" pitchFamily="34" charset="0"/>
              <a:buChar char="•"/>
            </a:pPr>
            <a:r>
              <a:rPr lang="en-CA" b="1" dirty="0" smtClean="0"/>
              <a:t>  ACTION VERB </a:t>
            </a:r>
            <a:r>
              <a:rPr lang="en-CA" dirty="0" smtClean="0"/>
              <a:t>: How</a:t>
            </a:r>
          </a:p>
          <a:p>
            <a:pPr marL="180000">
              <a:buFont typeface="Arial" pitchFamily="34" charset="0"/>
              <a:buChar char="•"/>
            </a:pPr>
            <a:r>
              <a:rPr lang="en-CA" b="1" dirty="0" smtClean="0"/>
              <a:t>  MEASURABLE OUTCOME </a:t>
            </a:r>
            <a:r>
              <a:rPr lang="en-CA" dirty="0" smtClean="0"/>
              <a:t>: What</a:t>
            </a:r>
          </a:p>
          <a:p>
            <a:pPr lvl="1"/>
            <a:r>
              <a:rPr lang="en-CA" i="1" dirty="0" smtClean="0"/>
              <a:t>and sometimes</a:t>
            </a:r>
          </a:p>
          <a:p>
            <a:pPr marL="180000">
              <a:buFont typeface="Arial" pitchFamily="34" charset="0"/>
              <a:buChar char="•"/>
            </a:pPr>
            <a:r>
              <a:rPr lang="en-CA" b="1" dirty="0" smtClean="0"/>
              <a:t>  CONDITIONS</a:t>
            </a:r>
            <a:r>
              <a:rPr lang="en-CA" dirty="0" smtClean="0"/>
              <a:t> : Why, or What</a:t>
            </a:r>
            <a:endParaRPr lang="en-CA" dirty="0"/>
          </a:p>
        </p:txBody>
      </p:sp>
      <p:sp>
        <p:nvSpPr>
          <p:cNvPr id="13" name="Rectangle 12"/>
          <p:cNvSpPr/>
          <p:nvPr/>
        </p:nvSpPr>
        <p:spPr>
          <a:xfrm>
            <a:off x="1619672" y="3429000"/>
            <a:ext cx="6984776" cy="3429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19672" y="3284984"/>
            <a:ext cx="6696744" cy="3077766"/>
          </a:xfrm>
          <a:prstGeom prst="rect">
            <a:avLst/>
          </a:prstGeom>
          <a:noFill/>
        </p:spPr>
        <p:txBody>
          <a:bodyPr wrap="square" rtlCol="0">
            <a:spAutoFit/>
          </a:bodyPr>
          <a:lstStyle/>
          <a:p>
            <a:pPr lvl="0"/>
            <a:r>
              <a:rPr lang="en-CA" sz="1200" dirty="0" smtClean="0">
                <a:solidFill>
                  <a:prstClr val="black"/>
                </a:solidFill>
              </a:rPr>
              <a:t> </a:t>
            </a:r>
            <a:endParaRPr lang="en-CA" sz="1600" dirty="0" smtClean="0">
              <a:solidFill>
                <a:prstClr val="black"/>
              </a:solidFill>
            </a:endParaRPr>
          </a:p>
          <a:p>
            <a:pPr lvl="0"/>
            <a:r>
              <a:rPr lang="en-CA" sz="1600" dirty="0" smtClean="0">
                <a:solidFill>
                  <a:prstClr val="black"/>
                </a:solidFill>
              </a:rPr>
              <a:t>Possible Learning Outcome:</a:t>
            </a:r>
          </a:p>
          <a:p>
            <a:pPr lvl="0"/>
            <a:r>
              <a:rPr lang="en-CA" sz="1600" dirty="0" smtClean="0">
                <a:solidFill>
                  <a:prstClr val="black"/>
                </a:solidFill>
              </a:rPr>
              <a:t>By the end of this course participants will be able to:</a:t>
            </a:r>
          </a:p>
          <a:p>
            <a:pPr lvl="0"/>
            <a:r>
              <a:rPr lang="en-CA" sz="1600" dirty="0" smtClean="0">
                <a:solidFill>
                  <a:prstClr val="black"/>
                </a:solidFill>
              </a:rPr>
              <a:t>Construct policies and procedures for emergency situations</a:t>
            </a:r>
          </a:p>
          <a:p>
            <a:pPr lvl="0"/>
            <a:r>
              <a:rPr lang="en-CA" sz="1600" dirty="0" smtClean="0">
                <a:solidFill>
                  <a:prstClr val="black"/>
                </a:solidFill>
              </a:rPr>
              <a:t> </a:t>
            </a:r>
          </a:p>
          <a:p>
            <a:pPr lvl="0"/>
            <a:r>
              <a:rPr lang="en-CA" sz="1600" dirty="0" smtClean="0">
                <a:solidFill>
                  <a:prstClr val="black"/>
                </a:solidFill>
              </a:rPr>
              <a:t>Learning Objectives Supporting the learning outcome:</a:t>
            </a:r>
          </a:p>
          <a:p>
            <a:pPr lvl="0">
              <a:defRPr/>
            </a:pPr>
            <a:r>
              <a:rPr lang="en-CA" sz="1600" dirty="0" smtClean="0">
                <a:solidFill>
                  <a:prstClr val="black"/>
                </a:solidFill>
              </a:rPr>
              <a:t>By the end of this course participants will be able to:</a:t>
            </a:r>
          </a:p>
          <a:p>
            <a:pPr lvl="0">
              <a:buFont typeface="Arial" pitchFamily="34" charset="0"/>
              <a:buChar char="•"/>
            </a:pPr>
            <a:r>
              <a:rPr lang="en-CA" sz="1600" dirty="0" smtClean="0">
                <a:solidFill>
                  <a:prstClr val="black"/>
                </a:solidFill>
              </a:rPr>
              <a:t>Develop emergency policies and preparation </a:t>
            </a:r>
          </a:p>
          <a:p>
            <a:pPr lvl="0">
              <a:buFont typeface="Arial" pitchFamily="34" charset="0"/>
              <a:buChar char="•"/>
            </a:pPr>
            <a:r>
              <a:rPr lang="en-CA" sz="1600" dirty="0" smtClean="0">
                <a:solidFill>
                  <a:prstClr val="black"/>
                </a:solidFill>
              </a:rPr>
              <a:t>Identify possible community partners for assistance in emergency situations</a:t>
            </a:r>
          </a:p>
          <a:p>
            <a:pPr lvl="0">
              <a:buFont typeface="Arial" pitchFamily="34" charset="0"/>
              <a:buChar char="•"/>
            </a:pPr>
            <a:r>
              <a:rPr lang="en-CA" sz="1600" dirty="0" smtClean="0">
                <a:solidFill>
                  <a:prstClr val="black"/>
                </a:solidFill>
              </a:rPr>
              <a:t>Develop an emergency response plan</a:t>
            </a:r>
          </a:p>
          <a:p>
            <a:pPr lvl="0">
              <a:buFont typeface="Arial" pitchFamily="34" charset="0"/>
              <a:buChar char="•"/>
            </a:pPr>
            <a:r>
              <a:rPr lang="en-CA" sz="1600" dirty="0" smtClean="0">
                <a:solidFill>
                  <a:prstClr val="black"/>
                </a:solidFill>
              </a:rPr>
              <a:t>Develop an emergency communication plan</a:t>
            </a:r>
          </a:p>
          <a:p>
            <a:pPr lvl="0">
              <a:buFont typeface="Arial" pitchFamily="34" charset="0"/>
              <a:buChar char="•"/>
            </a:pPr>
            <a:r>
              <a:rPr lang="en-CA" sz="1600" dirty="0" smtClean="0">
                <a:solidFill>
                  <a:prstClr val="black"/>
                </a:solidFill>
              </a:rPr>
              <a:t>Develop a reporting and recording process</a:t>
            </a:r>
          </a:p>
        </p:txBody>
      </p:sp>
      <p:sp>
        <p:nvSpPr>
          <p:cNvPr id="14" name="TextBox 13"/>
          <p:cNvSpPr txBox="1"/>
          <p:nvPr/>
        </p:nvSpPr>
        <p:spPr>
          <a:xfrm>
            <a:off x="7461789" y="2987660"/>
            <a:ext cx="1008112" cy="369332"/>
          </a:xfrm>
          <a:prstGeom prst="rect">
            <a:avLst/>
          </a:prstGeom>
          <a:noFill/>
        </p:spPr>
        <p:txBody>
          <a:bodyPr wrap="square" rtlCol="0">
            <a:spAutoFit/>
          </a:bodyPr>
          <a:lstStyle/>
          <a:p>
            <a:pPr algn="ctr"/>
            <a:r>
              <a:rPr lang="en-CA" b="1" dirty="0" smtClean="0"/>
              <a:t>5/6</a:t>
            </a:r>
            <a:endParaRPr lang="en-CA" b="1" dirty="0"/>
          </a:p>
        </p:txBody>
      </p:sp>
      <p:sp>
        <p:nvSpPr>
          <p:cNvPr id="15" name="TextBox 14"/>
          <p:cNvSpPr txBox="1"/>
          <p:nvPr/>
        </p:nvSpPr>
        <p:spPr>
          <a:xfrm>
            <a:off x="1619672" y="3429000"/>
            <a:ext cx="6552728" cy="1200329"/>
          </a:xfrm>
          <a:prstGeom prst="rect">
            <a:avLst/>
          </a:prstGeom>
          <a:noFill/>
        </p:spPr>
        <p:txBody>
          <a:bodyPr wrap="square" rtlCol="0">
            <a:spAutoFit/>
          </a:bodyPr>
          <a:lstStyle/>
          <a:p>
            <a:r>
              <a:rPr lang="en-CA" dirty="0" smtClean="0"/>
              <a:t>Task 14: Oversee Security and Emergency Response</a:t>
            </a:r>
          </a:p>
          <a:p>
            <a:r>
              <a:rPr lang="en-CA" dirty="0" smtClean="0"/>
              <a:t>	14.1 implement security measures</a:t>
            </a:r>
          </a:p>
          <a:p>
            <a:r>
              <a:rPr lang="en-CA" dirty="0" smtClean="0"/>
              <a:t>	14.2 prepare for emergency situations</a:t>
            </a:r>
          </a:p>
          <a:p>
            <a:r>
              <a:rPr lang="en-CA" dirty="0" smtClean="0"/>
              <a:t>	14.3 respond to incidents and emergencies</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048672" cy="2585323"/>
          </a:xfrm>
          <a:prstGeom prst="rect">
            <a:avLst/>
          </a:prstGeom>
          <a:noFill/>
        </p:spPr>
        <p:txBody>
          <a:bodyPr wrap="square" rtlCol="0">
            <a:spAutoFit/>
          </a:bodyPr>
          <a:lstStyle/>
          <a:p>
            <a:r>
              <a:rPr lang="en-US" sz="1400" dirty="0" smtClean="0">
                <a:solidFill>
                  <a:srgbClr val="652876"/>
                </a:solidFill>
                <a:latin typeface="Franklin Gothic Demi" pitchFamily="34" charset="0"/>
              </a:rPr>
              <a:t>LEARNING OUTCOME</a:t>
            </a:r>
          </a:p>
          <a:p>
            <a:endParaRPr lang="en-US" sz="2000" dirty="0" smtClean="0">
              <a:solidFill>
                <a:prstClr val="black"/>
              </a:solidFill>
              <a:latin typeface="Franklin Gothic Book" pitchFamily="34" charset="0"/>
            </a:endParaRPr>
          </a:p>
          <a:p>
            <a:r>
              <a:rPr lang="en-US" dirty="0" smtClean="0">
                <a:solidFill>
                  <a:prstClr val="black"/>
                </a:solidFill>
                <a:latin typeface="Franklin Gothic Book" pitchFamily="34" charset="0"/>
              </a:rPr>
              <a:t>Using a skill statement from the standards, write a learning outcome that would be at an appropriate level for your course or program. </a:t>
            </a:r>
          </a:p>
          <a:p>
            <a:endParaRPr lang="en-US" dirty="0" smtClean="0">
              <a:solidFill>
                <a:prstClr val="black"/>
              </a:solidFill>
              <a:latin typeface="Franklin Gothic Book" pitchFamily="34" charset="0"/>
            </a:endParaRPr>
          </a:p>
          <a:p>
            <a:r>
              <a:rPr lang="en-US" dirty="0" smtClean="0">
                <a:solidFill>
                  <a:prstClr val="black"/>
                </a:solidFill>
                <a:latin typeface="Franklin Gothic Book" pitchFamily="34" charset="0"/>
              </a:rPr>
              <a:t>Indicate the taxonomic level for knowledge and/or performance.</a:t>
            </a:r>
          </a:p>
          <a:p>
            <a:endParaRPr lang="en-US" sz="2000" dirty="0">
              <a:solidFill>
                <a:prstClr val="black"/>
              </a:solidFill>
              <a:latin typeface="Franklin Gothic Book" pitchFamily="34" charset="0"/>
            </a:endParaRPr>
          </a:p>
        </p:txBody>
      </p:sp>
      <p:sp>
        <p:nvSpPr>
          <p:cNvPr id="2" name="TextBox 1"/>
          <p:cNvSpPr txBox="1"/>
          <p:nvPr/>
        </p:nvSpPr>
        <p:spPr>
          <a:xfrm>
            <a:off x="2267295" y="4319805"/>
            <a:ext cx="6444208" cy="2277547"/>
          </a:xfrm>
          <a:prstGeom prst="rect">
            <a:avLst/>
          </a:prstGeom>
          <a:noFill/>
        </p:spPr>
        <p:txBody>
          <a:bodyPr wrap="square" rtlCol="0">
            <a:spAutoFit/>
          </a:bodyPr>
          <a:lstStyle/>
          <a:p>
            <a:r>
              <a:rPr lang="en-CA" sz="1400" dirty="0" smtClean="0">
                <a:solidFill>
                  <a:srgbClr val="652876"/>
                </a:solidFill>
                <a:latin typeface="Franklin Gothic Demi" pitchFamily="34" charset="0"/>
              </a:rPr>
              <a:t>LEARNING ACTIVITIES, LEARNER ASSESSMENT</a:t>
            </a:r>
          </a:p>
          <a:p>
            <a:endParaRPr lang="en-CA" sz="2000" dirty="0" smtClean="0">
              <a:solidFill>
                <a:prstClr val="black"/>
              </a:solidFill>
              <a:latin typeface="Franklin Gothic Book" pitchFamily="34" charset="0"/>
            </a:endParaRPr>
          </a:p>
          <a:p>
            <a:r>
              <a:rPr lang="en-CA" dirty="0" smtClean="0">
                <a:solidFill>
                  <a:prstClr val="black"/>
                </a:solidFill>
                <a:latin typeface="Franklin Gothic Book" pitchFamily="34" charset="0"/>
              </a:rPr>
              <a:t>Discuss activities that you could use that would help students learn this skill</a:t>
            </a:r>
          </a:p>
          <a:p>
            <a:endParaRPr lang="en-CA" dirty="0" smtClean="0">
              <a:solidFill>
                <a:prstClr val="black"/>
              </a:solidFill>
              <a:latin typeface="Franklin Gothic Book" pitchFamily="34" charset="0"/>
            </a:endParaRPr>
          </a:p>
          <a:p>
            <a:r>
              <a:rPr lang="en-CA" dirty="0" smtClean="0">
                <a:solidFill>
                  <a:prstClr val="black"/>
                </a:solidFill>
                <a:latin typeface="Franklin Gothic Book" pitchFamily="34" charset="0"/>
              </a:rPr>
              <a:t>Discuss how you would assess the skill so that students are able to demonstrate achievement of the outcome and competence against the standard</a:t>
            </a:r>
            <a:endParaRPr lang="en-CA"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design curriculum and develop learning outcomes</a:t>
            </a:r>
            <a:endParaRPr lang="en-US" sz="2400" dirty="0">
              <a:solidFill>
                <a:prstClr val="black"/>
              </a:solidFill>
              <a:latin typeface="Franklin Gothic Medium" pitchFamily="34" charset="0"/>
            </a:endParaRPr>
          </a:p>
        </p:txBody>
      </p:sp>
      <p:sp>
        <p:nvSpPr>
          <p:cNvPr id="18" name="Freeform 17"/>
          <p:cNvSpPr/>
          <p:nvPr/>
        </p:nvSpPr>
        <p:spPr>
          <a:xfrm>
            <a:off x="251520" y="1124744"/>
            <a:ext cx="1323960" cy="159246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 name="Freeform 42"/>
          <p:cNvSpPr/>
          <p:nvPr/>
        </p:nvSpPr>
        <p:spPr>
          <a:xfrm rot="5400000" flipH="1">
            <a:off x="590418" y="2777608"/>
            <a:ext cx="3699934" cy="956733"/>
          </a:xfrm>
          <a:custGeom>
            <a:avLst/>
            <a:gdLst>
              <a:gd name="connsiteX0" fmla="*/ 33867 w 3699934"/>
              <a:gd name="connsiteY0" fmla="*/ 0 h 956733"/>
              <a:gd name="connsiteX1" fmla="*/ 3310467 w 3699934"/>
              <a:gd name="connsiteY1" fmla="*/ 16933 h 956733"/>
              <a:gd name="connsiteX2" fmla="*/ 3699934 w 3699934"/>
              <a:gd name="connsiteY2" fmla="*/ 956733 h 956733"/>
              <a:gd name="connsiteX3" fmla="*/ 0 w 3699934"/>
              <a:gd name="connsiteY3" fmla="*/ 220133 h 956733"/>
              <a:gd name="connsiteX4" fmla="*/ 33867 w 3699934"/>
              <a:gd name="connsiteY4" fmla="*/ 0 h 95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934" h="956733">
                <a:moveTo>
                  <a:pt x="33867" y="0"/>
                </a:moveTo>
                <a:lnTo>
                  <a:pt x="3310467" y="16933"/>
                </a:lnTo>
                <a:lnTo>
                  <a:pt x="3699934" y="956733"/>
                </a:lnTo>
                <a:lnTo>
                  <a:pt x="0" y="220133"/>
                </a:lnTo>
                <a:lnTo>
                  <a:pt x="33867" y="0"/>
                </a:lnTo>
                <a:close/>
              </a:path>
            </a:pathLst>
          </a:custGeom>
          <a:gradFill flip="none" rotWithShape="1">
            <a:gsLst>
              <a:gs pos="0">
                <a:srgbClr val="6F3505">
                  <a:shade val="30000"/>
                  <a:satMod val="115000"/>
                </a:srgbClr>
              </a:gs>
              <a:gs pos="50000">
                <a:srgbClr val="6F3505">
                  <a:shade val="67500"/>
                  <a:satMod val="115000"/>
                </a:srgbClr>
              </a:gs>
              <a:gs pos="100000">
                <a:srgbClr val="6F350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Oval 43"/>
          <p:cNvSpPr/>
          <p:nvPr/>
        </p:nvSpPr>
        <p:spPr>
          <a:xfrm rot="4785668" flipH="1">
            <a:off x="-338288" y="2977989"/>
            <a:ext cx="4897911" cy="785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ectangle 3"/>
          <p:cNvSpPr/>
          <p:nvPr/>
        </p:nvSpPr>
        <p:spPr>
          <a:xfrm>
            <a:off x="2957501" y="1808261"/>
            <a:ext cx="3240000" cy="324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p:cNvSpPr/>
          <p:nvPr/>
        </p:nvSpPr>
        <p:spPr>
          <a:xfrm>
            <a:off x="4044454" y="288875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p:cNvSpPr/>
          <p:nvPr/>
        </p:nvSpPr>
        <p:spPr>
          <a:xfrm>
            <a:off x="4046534" y="181767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Rectangle 18"/>
          <p:cNvSpPr/>
          <p:nvPr/>
        </p:nvSpPr>
        <p:spPr>
          <a:xfrm>
            <a:off x="404653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p:cNvSpPr/>
          <p:nvPr/>
        </p:nvSpPr>
        <p:spPr>
          <a:xfrm>
            <a:off x="5111754" y="289083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p:cNvSpPr/>
          <p:nvPr/>
        </p:nvSpPr>
        <p:spPr>
          <a:xfrm>
            <a:off x="5118104" y="181132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511810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Rectangle 22"/>
          <p:cNvSpPr/>
          <p:nvPr/>
        </p:nvSpPr>
        <p:spPr>
          <a:xfrm>
            <a:off x="2968614" y="3960816"/>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Rectangle 23"/>
          <p:cNvSpPr/>
          <p:nvPr/>
        </p:nvSpPr>
        <p:spPr>
          <a:xfrm>
            <a:off x="2962264" y="1819831"/>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Rectangle 24"/>
          <p:cNvSpPr/>
          <p:nvPr/>
        </p:nvSpPr>
        <p:spPr>
          <a:xfrm>
            <a:off x="2968614" y="2890834"/>
            <a:ext cx="1080000" cy="108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4" name="Straight Arrow Connector 13"/>
          <p:cNvCxnSpPr/>
          <p:nvPr/>
        </p:nvCxnSpPr>
        <p:spPr>
          <a:xfrm rot="5400000">
            <a:off x="3432961" y="3393281"/>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374885" y="3463925"/>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941626" y="2897184"/>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28926" y="3940178"/>
            <a:ext cx="3357586" cy="158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1790165" y="4296656"/>
            <a:ext cx="1428760" cy="369332"/>
          </a:xfrm>
          <a:prstGeom prst="rect">
            <a:avLst/>
          </a:prstGeom>
          <a:noFill/>
        </p:spPr>
        <p:txBody>
          <a:bodyPr wrap="square" rtlCol="0">
            <a:spAutoFit/>
          </a:bodyPr>
          <a:lstStyle/>
          <a:p>
            <a:r>
              <a:rPr lang="en-US" b="1" dirty="0" smtClean="0">
                <a:latin typeface="Arial Narrow" pitchFamily="34" charset="0"/>
              </a:rPr>
              <a:t>LEVEL</a:t>
            </a:r>
            <a:endParaRPr lang="en-CA" b="1" dirty="0">
              <a:latin typeface="Arial Narrow" pitchFamily="34" charset="0"/>
            </a:endParaRPr>
          </a:p>
        </p:txBody>
      </p:sp>
      <p:sp>
        <p:nvSpPr>
          <p:cNvPr id="47" name="TextBox 46"/>
          <p:cNvSpPr txBox="1"/>
          <p:nvPr/>
        </p:nvSpPr>
        <p:spPr>
          <a:xfrm rot="15960000">
            <a:off x="1881366" y="4005212"/>
            <a:ext cx="1723284" cy="307777"/>
          </a:xfrm>
          <a:prstGeom prst="rect">
            <a:avLst/>
          </a:prstGeom>
          <a:noFill/>
        </p:spPr>
        <p:txBody>
          <a:bodyPr wrap="square" rtlCol="0">
            <a:spAutoFit/>
          </a:bodyPr>
          <a:lstStyle/>
          <a:p>
            <a:r>
              <a:rPr lang="en-US" sz="1400" dirty="0" smtClean="0">
                <a:solidFill>
                  <a:schemeClr val="bg1"/>
                </a:solidFill>
              </a:rPr>
              <a:t>LOW</a:t>
            </a:r>
            <a:endParaRPr lang="en-CA" sz="1400" dirty="0">
              <a:solidFill>
                <a:schemeClr val="bg1"/>
              </a:solidFill>
            </a:endParaRPr>
          </a:p>
        </p:txBody>
      </p:sp>
      <p:sp>
        <p:nvSpPr>
          <p:cNvPr id="48" name="TextBox 47"/>
          <p:cNvSpPr txBox="1"/>
          <p:nvPr/>
        </p:nvSpPr>
        <p:spPr>
          <a:xfrm rot="16020000">
            <a:off x="1704237" y="2544303"/>
            <a:ext cx="1928826" cy="307777"/>
          </a:xfrm>
          <a:prstGeom prst="rect">
            <a:avLst/>
          </a:prstGeom>
          <a:noFill/>
        </p:spPr>
        <p:txBody>
          <a:bodyPr wrap="square" rtlCol="0">
            <a:spAutoFit/>
          </a:bodyPr>
          <a:lstStyle/>
          <a:p>
            <a:pPr algn="r"/>
            <a:r>
              <a:rPr lang="en-US" sz="1400" dirty="0" smtClean="0">
                <a:solidFill>
                  <a:schemeClr val="bg1"/>
                </a:solidFill>
              </a:rPr>
              <a:t>HIGH</a:t>
            </a:r>
            <a:endParaRPr lang="en-CA" sz="1400" dirty="0">
              <a:solidFill>
                <a:schemeClr val="bg1"/>
              </a:solidFill>
            </a:endParaRPr>
          </a:p>
        </p:txBody>
      </p:sp>
      <p:cxnSp>
        <p:nvCxnSpPr>
          <p:cNvPr id="49" name="Straight Connector 48"/>
          <p:cNvCxnSpPr/>
          <p:nvPr/>
        </p:nvCxnSpPr>
        <p:spPr>
          <a:xfrm rot="-5880000">
            <a:off x="1817574" y="3250586"/>
            <a:ext cx="1785950" cy="142876"/>
          </a:xfrm>
          <a:prstGeom prst="line">
            <a:avLst/>
          </a:prstGeom>
          <a:ln w="28575" cap="rnd">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331640" y="285728"/>
            <a:ext cx="6192688" cy="830997"/>
          </a:xfrm>
          <a:prstGeom prst="rect">
            <a:avLst/>
          </a:prstGeom>
          <a:noFill/>
        </p:spPr>
        <p:txBody>
          <a:bodyPr wrap="square" rtlCol="0">
            <a:spAutoFit/>
          </a:bodyPr>
          <a:lstStyle/>
          <a:p>
            <a:r>
              <a:rPr lang="en-US" sz="2400" dirty="0" smtClean="0"/>
              <a:t>Mapping </a:t>
            </a:r>
            <a:r>
              <a:rPr lang="en-US" sz="2400" b="1" dirty="0" smtClean="0"/>
              <a:t>Course </a:t>
            </a:r>
            <a:r>
              <a:rPr lang="en-US" sz="2400" b="1" dirty="0" smtClean="0">
                <a:latin typeface="Franklin Gothic Medium" pitchFamily="34" charset="0"/>
              </a:rPr>
              <a:t>Outcomes</a:t>
            </a:r>
            <a:r>
              <a:rPr lang="en-US" sz="2400" b="1" dirty="0" smtClean="0"/>
              <a:t> </a:t>
            </a:r>
            <a:r>
              <a:rPr lang="en-US" sz="2400" dirty="0" smtClean="0"/>
              <a:t>Against </a:t>
            </a:r>
            <a:r>
              <a:rPr lang="en-US" sz="2400" b="1" dirty="0" smtClean="0"/>
              <a:t>Occupational Standards: </a:t>
            </a:r>
            <a:r>
              <a:rPr lang="en-US" sz="2400" dirty="0" smtClean="0"/>
              <a:t>A gap analysis tool</a:t>
            </a:r>
            <a:endParaRPr lang="en-CA" sz="2400" b="1" dirty="0"/>
          </a:p>
        </p:txBody>
      </p:sp>
      <p:sp>
        <p:nvSpPr>
          <p:cNvPr id="63" name="TextBox 62"/>
          <p:cNvSpPr txBox="1"/>
          <p:nvPr/>
        </p:nvSpPr>
        <p:spPr>
          <a:xfrm>
            <a:off x="3357554" y="1285860"/>
            <a:ext cx="2428892" cy="369332"/>
          </a:xfrm>
          <a:prstGeom prst="rect">
            <a:avLst/>
          </a:prstGeom>
          <a:noFill/>
        </p:spPr>
        <p:txBody>
          <a:bodyPr wrap="square" rtlCol="0">
            <a:spAutoFit/>
          </a:bodyPr>
          <a:lstStyle/>
          <a:p>
            <a:pPr algn="ctr"/>
            <a:r>
              <a:rPr lang="en-US" b="1" dirty="0" smtClean="0">
                <a:solidFill>
                  <a:srgbClr val="C00000"/>
                </a:solidFill>
              </a:rPr>
              <a:t>Equivalent</a:t>
            </a:r>
            <a:endParaRPr lang="en-CA" b="1" dirty="0">
              <a:solidFill>
                <a:srgbClr val="C00000"/>
              </a:solidFill>
            </a:endParaRPr>
          </a:p>
        </p:txBody>
      </p:sp>
      <p:sp>
        <p:nvSpPr>
          <p:cNvPr id="64" name="TextBox 63"/>
          <p:cNvSpPr txBox="1"/>
          <p:nvPr/>
        </p:nvSpPr>
        <p:spPr>
          <a:xfrm>
            <a:off x="1714480" y="1285860"/>
            <a:ext cx="5786478" cy="369332"/>
          </a:xfrm>
          <a:prstGeom prst="rect">
            <a:avLst/>
          </a:prstGeom>
          <a:noFill/>
        </p:spPr>
        <p:txBody>
          <a:bodyPr wrap="square" rtlCol="0">
            <a:spAutoFit/>
          </a:bodyPr>
          <a:lstStyle/>
          <a:p>
            <a:pPr algn="ctr"/>
            <a:r>
              <a:rPr lang="en-US" b="1" dirty="0" smtClean="0">
                <a:solidFill>
                  <a:srgbClr val="C00000"/>
                </a:solidFill>
              </a:rPr>
              <a:t>Same Content Area, Higher Level </a:t>
            </a:r>
            <a:endParaRPr lang="en-CA" dirty="0">
              <a:solidFill>
                <a:srgbClr val="C00000"/>
              </a:solidFill>
            </a:endParaRPr>
          </a:p>
        </p:txBody>
      </p:sp>
      <p:sp>
        <p:nvSpPr>
          <p:cNvPr id="65" name="TextBox 64"/>
          <p:cNvSpPr txBox="1"/>
          <p:nvPr/>
        </p:nvSpPr>
        <p:spPr>
          <a:xfrm>
            <a:off x="1907704" y="1340768"/>
            <a:ext cx="5786478" cy="369332"/>
          </a:xfrm>
          <a:prstGeom prst="rect">
            <a:avLst/>
          </a:prstGeom>
          <a:noFill/>
        </p:spPr>
        <p:txBody>
          <a:bodyPr wrap="square" rtlCol="0">
            <a:spAutoFit/>
          </a:bodyPr>
          <a:lstStyle/>
          <a:p>
            <a:pPr algn="ctr"/>
            <a:r>
              <a:rPr lang="en-US" b="1" dirty="0" smtClean="0">
                <a:solidFill>
                  <a:srgbClr val="C00000"/>
                </a:solidFill>
              </a:rPr>
              <a:t>Same Content Area, Lower Level </a:t>
            </a:r>
            <a:endParaRPr lang="en-CA" dirty="0">
              <a:solidFill>
                <a:srgbClr val="C00000"/>
              </a:solidFill>
            </a:endParaRPr>
          </a:p>
        </p:txBody>
      </p:sp>
      <p:sp>
        <p:nvSpPr>
          <p:cNvPr id="66" name="TextBox 65"/>
          <p:cNvSpPr txBox="1"/>
          <p:nvPr/>
        </p:nvSpPr>
        <p:spPr>
          <a:xfrm>
            <a:off x="1763688" y="1340768"/>
            <a:ext cx="5786478" cy="369332"/>
          </a:xfrm>
          <a:prstGeom prst="rect">
            <a:avLst/>
          </a:prstGeom>
          <a:noFill/>
        </p:spPr>
        <p:txBody>
          <a:bodyPr wrap="square" rtlCol="0">
            <a:spAutoFit/>
          </a:bodyPr>
          <a:lstStyle/>
          <a:p>
            <a:pPr algn="ctr"/>
            <a:r>
              <a:rPr lang="en-US" b="1" dirty="0" smtClean="0">
                <a:solidFill>
                  <a:srgbClr val="C00000"/>
                </a:solidFill>
              </a:rPr>
              <a:t>Narrower Content Area, Similar Level </a:t>
            </a:r>
            <a:endParaRPr lang="en-CA" dirty="0">
              <a:solidFill>
                <a:srgbClr val="C00000"/>
              </a:solidFill>
            </a:endParaRPr>
          </a:p>
        </p:txBody>
      </p:sp>
      <p:sp>
        <p:nvSpPr>
          <p:cNvPr id="67" name="TextBox 66"/>
          <p:cNvSpPr txBox="1"/>
          <p:nvPr/>
        </p:nvSpPr>
        <p:spPr>
          <a:xfrm>
            <a:off x="1835696" y="1340768"/>
            <a:ext cx="5786478" cy="369332"/>
          </a:xfrm>
          <a:prstGeom prst="rect">
            <a:avLst/>
          </a:prstGeom>
          <a:noFill/>
        </p:spPr>
        <p:txBody>
          <a:bodyPr wrap="square" rtlCol="0">
            <a:spAutoFit/>
          </a:bodyPr>
          <a:lstStyle/>
          <a:p>
            <a:pPr algn="ctr"/>
            <a:r>
              <a:rPr lang="en-US" b="1" dirty="0" smtClean="0">
                <a:solidFill>
                  <a:srgbClr val="C00000"/>
                </a:solidFill>
              </a:rPr>
              <a:t>Similar Content Area, Broader Scope </a:t>
            </a:r>
            <a:endParaRPr lang="en-CA" dirty="0">
              <a:solidFill>
                <a:srgbClr val="C00000"/>
              </a:solidFill>
            </a:endParaRPr>
          </a:p>
        </p:txBody>
      </p:sp>
      <p:sp>
        <p:nvSpPr>
          <p:cNvPr id="69" name="TextBox 68"/>
          <p:cNvSpPr txBox="1"/>
          <p:nvPr/>
        </p:nvSpPr>
        <p:spPr>
          <a:xfrm>
            <a:off x="1835696" y="1340768"/>
            <a:ext cx="5786478" cy="369332"/>
          </a:xfrm>
          <a:prstGeom prst="rect">
            <a:avLst/>
          </a:prstGeom>
          <a:noFill/>
        </p:spPr>
        <p:txBody>
          <a:bodyPr wrap="square" rtlCol="0">
            <a:spAutoFit/>
          </a:bodyPr>
          <a:lstStyle/>
          <a:p>
            <a:pPr algn="ctr"/>
            <a:r>
              <a:rPr lang="en-US" b="1" dirty="0" smtClean="0">
                <a:solidFill>
                  <a:srgbClr val="C00000"/>
                </a:solidFill>
              </a:rPr>
              <a:t>Narrower Content Area, Higher Level</a:t>
            </a:r>
            <a:endParaRPr lang="en-CA" dirty="0">
              <a:solidFill>
                <a:srgbClr val="C00000"/>
              </a:solidFill>
            </a:endParaRPr>
          </a:p>
        </p:txBody>
      </p:sp>
      <p:sp>
        <p:nvSpPr>
          <p:cNvPr id="70" name="TextBox 69"/>
          <p:cNvSpPr txBox="1"/>
          <p:nvPr/>
        </p:nvSpPr>
        <p:spPr>
          <a:xfrm>
            <a:off x="1835696" y="1268760"/>
            <a:ext cx="5786478" cy="369332"/>
          </a:xfrm>
          <a:prstGeom prst="rect">
            <a:avLst/>
          </a:prstGeom>
          <a:noFill/>
        </p:spPr>
        <p:txBody>
          <a:bodyPr wrap="square" rtlCol="0">
            <a:spAutoFit/>
          </a:bodyPr>
          <a:lstStyle/>
          <a:p>
            <a:pPr algn="ctr"/>
            <a:r>
              <a:rPr lang="en-US" b="1" dirty="0" smtClean="0">
                <a:solidFill>
                  <a:srgbClr val="C00000"/>
                </a:solidFill>
              </a:rPr>
              <a:t>Narrower Content Area, Lower Level</a:t>
            </a:r>
            <a:endParaRPr lang="en-CA" dirty="0">
              <a:solidFill>
                <a:srgbClr val="C00000"/>
              </a:solidFill>
            </a:endParaRPr>
          </a:p>
        </p:txBody>
      </p:sp>
      <p:sp>
        <p:nvSpPr>
          <p:cNvPr id="71" name="TextBox 70"/>
          <p:cNvSpPr txBox="1"/>
          <p:nvPr/>
        </p:nvSpPr>
        <p:spPr>
          <a:xfrm>
            <a:off x="1619672" y="1268760"/>
            <a:ext cx="5786478" cy="369332"/>
          </a:xfrm>
          <a:prstGeom prst="rect">
            <a:avLst/>
          </a:prstGeom>
          <a:noFill/>
        </p:spPr>
        <p:txBody>
          <a:bodyPr wrap="square" rtlCol="0">
            <a:spAutoFit/>
          </a:bodyPr>
          <a:lstStyle/>
          <a:p>
            <a:pPr algn="ctr"/>
            <a:r>
              <a:rPr lang="en-US" b="1" dirty="0" smtClean="0">
                <a:solidFill>
                  <a:srgbClr val="C00000"/>
                </a:solidFill>
              </a:rPr>
              <a:t>Broader Content Area, Higher Level</a:t>
            </a:r>
            <a:endParaRPr lang="en-CA" dirty="0">
              <a:solidFill>
                <a:srgbClr val="C00000"/>
              </a:solidFill>
            </a:endParaRPr>
          </a:p>
        </p:txBody>
      </p:sp>
      <p:sp>
        <p:nvSpPr>
          <p:cNvPr id="72" name="TextBox 71"/>
          <p:cNvSpPr txBox="1"/>
          <p:nvPr/>
        </p:nvSpPr>
        <p:spPr>
          <a:xfrm>
            <a:off x="1619672" y="1340768"/>
            <a:ext cx="5786478" cy="369332"/>
          </a:xfrm>
          <a:prstGeom prst="rect">
            <a:avLst/>
          </a:prstGeom>
          <a:noFill/>
        </p:spPr>
        <p:txBody>
          <a:bodyPr wrap="square" rtlCol="0">
            <a:spAutoFit/>
          </a:bodyPr>
          <a:lstStyle/>
          <a:p>
            <a:pPr algn="ctr"/>
            <a:r>
              <a:rPr lang="en-US" b="1" dirty="0" smtClean="0">
                <a:solidFill>
                  <a:srgbClr val="C00000"/>
                </a:solidFill>
              </a:rPr>
              <a:t>Broader Content Area, Lower Level</a:t>
            </a:r>
            <a:endParaRPr lang="en-CA" dirty="0">
              <a:solidFill>
                <a:srgbClr val="C00000"/>
              </a:solidFill>
            </a:endParaRPr>
          </a:p>
        </p:txBody>
      </p:sp>
      <p:sp>
        <p:nvSpPr>
          <p:cNvPr id="73" name="TextBox 72"/>
          <p:cNvSpPr txBox="1"/>
          <p:nvPr/>
        </p:nvSpPr>
        <p:spPr>
          <a:xfrm>
            <a:off x="2987824" y="1268760"/>
            <a:ext cx="3490938" cy="369332"/>
          </a:xfrm>
          <a:prstGeom prst="rect">
            <a:avLst/>
          </a:prstGeom>
          <a:noFill/>
        </p:spPr>
        <p:txBody>
          <a:bodyPr wrap="square" rtlCol="0">
            <a:spAutoFit/>
          </a:bodyPr>
          <a:lstStyle/>
          <a:p>
            <a:pPr algn="ctr"/>
            <a:r>
              <a:rPr lang="en-US" b="1" dirty="0" smtClean="0">
                <a:solidFill>
                  <a:srgbClr val="C00000"/>
                </a:solidFill>
              </a:rPr>
              <a:t>No Comparable Areas</a:t>
            </a:r>
            <a:endParaRPr lang="en-CA" dirty="0">
              <a:solidFill>
                <a:srgbClr val="C00000"/>
              </a:solidFill>
            </a:endParaRPr>
          </a:p>
        </p:txBody>
      </p:sp>
      <p:sp>
        <p:nvSpPr>
          <p:cNvPr id="39" name="Freeform 38"/>
          <p:cNvSpPr/>
          <p:nvPr/>
        </p:nvSpPr>
        <p:spPr>
          <a:xfrm>
            <a:off x="2912533" y="5075767"/>
            <a:ext cx="3699934" cy="956733"/>
          </a:xfrm>
          <a:custGeom>
            <a:avLst/>
            <a:gdLst>
              <a:gd name="connsiteX0" fmla="*/ 33867 w 3699934"/>
              <a:gd name="connsiteY0" fmla="*/ 0 h 956733"/>
              <a:gd name="connsiteX1" fmla="*/ 3310467 w 3699934"/>
              <a:gd name="connsiteY1" fmla="*/ 16933 h 956733"/>
              <a:gd name="connsiteX2" fmla="*/ 3699934 w 3699934"/>
              <a:gd name="connsiteY2" fmla="*/ 956733 h 956733"/>
              <a:gd name="connsiteX3" fmla="*/ 0 w 3699934"/>
              <a:gd name="connsiteY3" fmla="*/ 220133 h 956733"/>
              <a:gd name="connsiteX4" fmla="*/ 33867 w 3699934"/>
              <a:gd name="connsiteY4" fmla="*/ 0 h 95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934" h="956733">
                <a:moveTo>
                  <a:pt x="33867" y="0"/>
                </a:moveTo>
                <a:lnTo>
                  <a:pt x="3310467" y="16933"/>
                </a:lnTo>
                <a:lnTo>
                  <a:pt x="3699934" y="956733"/>
                </a:lnTo>
                <a:lnTo>
                  <a:pt x="0" y="220133"/>
                </a:lnTo>
                <a:lnTo>
                  <a:pt x="33867" y="0"/>
                </a:lnTo>
                <a:close/>
              </a:path>
            </a:pathLst>
          </a:cu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Oval 39"/>
          <p:cNvSpPr/>
          <p:nvPr/>
        </p:nvSpPr>
        <p:spPr>
          <a:xfrm rot="614332">
            <a:off x="1945995" y="5402894"/>
            <a:ext cx="4897911" cy="7858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extBox 37"/>
          <p:cNvSpPr txBox="1"/>
          <p:nvPr/>
        </p:nvSpPr>
        <p:spPr>
          <a:xfrm>
            <a:off x="2812366" y="5206483"/>
            <a:ext cx="1428760" cy="369332"/>
          </a:xfrm>
          <a:prstGeom prst="rect">
            <a:avLst/>
          </a:prstGeom>
          <a:noFill/>
        </p:spPr>
        <p:txBody>
          <a:bodyPr wrap="square" rtlCol="0">
            <a:spAutoFit/>
          </a:bodyPr>
          <a:lstStyle/>
          <a:p>
            <a:r>
              <a:rPr lang="en-US" b="1" dirty="0" smtClean="0">
                <a:latin typeface="Arial Narrow" pitchFamily="34" charset="0"/>
              </a:rPr>
              <a:t>SCOPE</a:t>
            </a:r>
            <a:endParaRPr lang="en-CA" b="1" dirty="0">
              <a:latin typeface="Arial Narrow" pitchFamily="34" charset="0"/>
            </a:endParaRPr>
          </a:p>
        </p:txBody>
      </p:sp>
      <p:sp>
        <p:nvSpPr>
          <p:cNvPr id="34" name="TextBox 33"/>
          <p:cNvSpPr txBox="1"/>
          <p:nvPr/>
        </p:nvSpPr>
        <p:spPr>
          <a:xfrm rot="240000">
            <a:off x="3211515" y="5048924"/>
            <a:ext cx="1723284" cy="307777"/>
          </a:xfrm>
          <a:prstGeom prst="rect">
            <a:avLst/>
          </a:prstGeom>
          <a:noFill/>
        </p:spPr>
        <p:txBody>
          <a:bodyPr wrap="square" rtlCol="0">
            <a:spAutoFit/>
          </a:bodyPr>
          <a:lstStyle/>
          <a:p>
            <a:r>
              <a:rPr lang="en-US" sz="1400" dirty="0" smtClean="0">
                <a:solidFill>
                  <a:schemeClr val="bg1"/>
                </a:solidFill>
              </a:rPr>
              <a:t>NARROW</a:t>
            </a:r>
            <a:endParaRPr lang="en-CA" sz="1400" dirty="0">
              <a:solidFill>
                <a:schemeClr val="bg1"/>
              </a:solidFill>
            </a:endParaRPr>
          </a:p>
        </p:txBody>
      </p:sp>
      <p:sp>
        <p:nvSpPr>
          <p:cNvPr id="35" name="TextBox 34"/>
          <p:cNvSpPr txBox="1"/>
          <p:nvPr/>
        </p:nvSpPr>
        <p:spPr>
          <a:xfrm rot="300000">
            <a:off x="4412197" y="5186969"/>
            <a:ext cx="1928826" cy="307777"/>
          </a:xfrm>
          <a:prstGeom prst="rect">
            <a:avLst/>
          </a:prstGeom>
          <a:noFill/>
        </p:spPr>
        <p:txBody>
          <a:bodyPr wrap="square" rtlCol="0">
            <a:spAutoFit/>
          </a:bodyPr>
          <a:lstStyle/>
          <a:p>
            <a:pPr algn="r"/>
            <a:r>
              <a:rPr lang="en-US" sz="1400" dirty="0" smtClean="0">
                <a:solidFill>
                  <a:schemeClr val="bg1"/>
                </a:solidFill>
              </a:rPr>
              <a:t>BROAD</a:t>
            </a:r>
            <a:endParaRPr lang="en-CA" sz="1400" dirty="0">
              <a:solidFill>
                <a:schemeClr val="bg1"/>
              </a:solidFill>
            </a:endParaRPr>
          </a:p>
        </p:txBody>
      </p:sp>
      <p:cxnSp>
        <p:nvCxnSpPr>
          <p:cNvPr id="45" name="Straight Connector 44"/>
          <p:cNvCxnSpPr/>
          <p:nvPr/>
        </p:nvCxnSpPr>
        <p:spPr>
          <a:xfrm rot="60000">
            <a:off x="4094441" y="5221755"/>
            <a:ext cx="1548000" cy="142876"/>
          </a:xfrm>
          <a:prstGeom prst="line">
            <a:avLst/>
          </a:prstGeom>
          <a:ln w="28575" cap="rnd">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285852" y="1142984"/>
            <a:ext cx="1643074" cy="435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2" name="Rectangle 51"/>
          <p:cNvSpPr/>
          <p:nvPr/>
        </p:nvSpPr>
        <p:spPr>
          <a:xfrm rot="5400000">
            <a:off x="4000496" y="3714752"/>
            <a:ext cx="1643074" cy="4357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Rectangle 40"/>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Rectangle 4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6"/>
                                        </p:tgtEl>
                                      </p:cBhvr>
                                    </p:animEffect>
                                    <p:set>
                                      <p:cBhvr>
                                        <p:cTn id="7" dur="1" fill="hold">
                                          <p:stCondLst>
                                            <p:cond delay="499"/>
                                          </p:stCondLst>
                                        </p:cTn>
                                        <p:tgtEl>
                                          <p:spTgt spid="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2"/>
                                        </p:tgtEl>
                                      </p:cBhvr>
                                    </p:animEffect>
                                    <p:set>
                                      <p:cBhvr>
                                        <p:cTn id="12" dur="1" fill="hold">
                                          <p:stCondLst>
                                            <p:cond delay="499"/>
                                          </p:stCondLst>
                                        </p:cTn>
                                        <p:tgtEl>
                                          <p:spTgt spid="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xit" presetSubtype="0" fill="hold" grpId="1" nodeType="clickEffect">
                                  <p:stCondLst>
                                    <p:cond delay="0"/>
                                  </p:stCondLst>
                                  <p:childTnLst>
                                    <p:animEffect transition="out" filter="fade">
                                      <p:cBhvr>
                                        <p:cTn id="24" dur="1000"/>
                                        <p:tgtEl>
                                          <p:spTgt spid="10"/>
                                        </p:tgtEl>
                                      </p:cBhvr>
                                    </p:animEffect>
                                    <p:anim calcmode="lin" valueType="num">
                                      <p:cBhvr>
                                        <p:cTn id="25" dur="1000"/>
                                        <p:tgtEl>
                                          <p:spTgt spid="10"/>
                                        </p:tgtEl>
                                        <p:attrNameLst>
                                          <p:attrName>ppt_x</p:attrName>
                                        </p:attrNameLst>
                                      </p:cBhvr>
                                      <p:tavLst>
                                        <p:tav tm="0">
                                          <p:val>
                                            <p:strVal val="ppt_x"/>
                                          </p:val>
                                        </p:tav>
                                        <p:tav tm="100000">
                                          <p:val>
                                            <p:strVal val="ppt_x"/>
                                          </p:val>
                                        </p:tav>
                                      </p:tavLst>
                                    </p:anim>
                                    <p:anim calcmode="lin" valueType="num">
                                      <p:cBhvr>
                                        <p:cTn id="26" dur="1000"/>
                                        <p:tgtEl>
                                          <p:spTgt spid="10"/>
                                        </p:tgtEl>
                                        <p:attrNameLst>
                                          <p:attrName>ppt_y</p:attrName>
                                        </p:attrNameLst>
                                      </p:cBhvr>
                                      <p:tavLst>
                                        <p:tav tm="0">
                                          <p:val>
                                            <p:strVal val="ppt_y"/>
                                          </p:val>
                                        </p:tav>
                                        <p:tav tm="100000">
                                          <p:val>
                                            <p:strVal val="ppt_y-.1"/>
                                          </p:val>
                                        </p:tav>
                                      </p:tavLst>
                                    </p:anim>
                                    <p:set>
                                      <p:cBhvr>
                                        <p:cTn id="27" dur="1" fill="hold">
                                          <p:stCondLst>
                                            <p:cond delay="999"/>
                                          </p:stCondLst>
                                        </p:cTn>
                                        <p:tgtEl>
                                          <p:spTgt spid="10"/>
                                        </p:tgtEl>
                                        <p:attrNameLst>
                                          <p:attrName>style.visibility</p:attrName>
                                        </p:attrNameLst>
                                      </p:cBhvr>
                                      <p:to>
                                        <p:strVal val="hidden"/>
                                      </p:to>
                                    </p:set>
                                  </p:childTnLst>
                                </p:cTn>
                              </p:par>
                              <p:par>
                                <p:cTn id="28" presetID="37" presetClass="exit" presetSubtype="0" fill="hold" grpId="1" nodeType="withEffect">
                                  <p:stCondLst>
                                    <p:cond delay="0"/>
                                  </p:stCondLst>
                                  <p:childTnLst>
                                    <p:animEffect transition="out" filter="fade">
                                      <p:cBhvr>
                                        <p:cTn id="29" dur="1000"/>
                                        <p:tgtEl>
                                          <p:spTgt spid="63"/>
                                        </p:tgtEl>
                                      </p:cBhvr>
                                    </p:animEffect>
                                    <p:anim calcmode="lin" valueType="num">
                                      <p:cBhvr>
                                        <p:cTn id="30" dur="1000"/>
                                        <p:tgtEl>
                                          <p:spTgt spid="63"/>
                                        </p:tgtEl>
                                        <p:attrNameLst>
                                          <p:attrName>ppt_x</p:attrName>
                                        </p:attrNameLst>
                                      </p:cBhvr>
                                      <p:tavLst>
                                        <p:tav tm="0">
                                          <p:val>
                                            <p:strVal val="ppt_x"/>
                                          </p:val>
                                        </p:tav>
                                        <p:tav tm="100000">
                                          <p:val>
                                            <p:strVal val="ppt_x"/>
                                          </p:val>
                                        </p:tav>
                                      </p:tavLst>
                                    </p:anim>
                                    <p:anim calcmode="lin" valueType="num">
                                      <p:cBhvr>
                                        <p:cTn id="31" dur="100" decel="100000"/>
                                        <p:tgtEl>
                                          <p:spTgt spid="63"/>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63"/>
                                        </p:tgtEl>
                                        <p:attrNameLst>
                                          <p:attrName>ppt_y</p:attrName>
                                        </p:attrNameLst>
                                      </p:cBhvr>
                                      <p:tavLst>
                                        <p:tav tm="0">
                                          <p:val>
                                            <p:strVal val="ppt_y"/>
                                          </p:val>
                                        </p:tav>
                                        <p:tav tm="100000">
                                          <p:val>
                                            <p:strVal val="ppt_y+1"/>
                                          </p:val>
                                        </p:tav>
                                      </p:tavLst>
                                    </p:anim>
                                    <p:set>
                                      <p:cBhvr>
                                        <p:cTn id="33" dur="1" fill="hold">
                                          <p:stCondLst>
                                            <p:cond delay="999"/>
                                          </p:stCondLst>
                                        </p:cTn>
                                        <p:tgtEl>
                                          <p:spTgt spid="63"/>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10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par>
                                <p:cTn id="49" presetID="37" presetClass="exit" presetSubtype="0" fill="hold" grpId="1" nodeType="withEffect">
                                  <p:stCondLst>
                                    <p:cond delay="0"/>
                                  </p:stCondLst>
                                  <p:childTnLst>
                                    <p:animEffect transition="out" filter="fade">
                                      <p:cBhvr>
                                        <p:cTn id="50" dur="1000"/>
                                        <p:tgtEl>
                                          <p:spTgt spid="64"/>
                                        </p:tgtEl>
                                      </p:cBhvr>
                                    </p:animEffect>
                                    <p:anim calcmode="lin" valueType="num">
                                      <p:cBhvr>
                                        <p:cTn id="51" dur="1000"/>
                                        <p:tgtEl>
                                          <p:spTgt spid="64"/>
                                        </p:tgtEl>
                                        <p:attrNameLst>
                                          <p:attrName>ppt_x</p:attrName>
                                        </p:attrNameLst>
                                      </p:cBhvr>
                                      <p:tavLst>
                                        <p:tav tm="0">
                                          <p:val>
                                            <p:strVal val="ppt_x"/>
                                          </p:val>
                                        </p:tav>
                                        <p:tav tm="100000">
                                          <p:val>
                                            <p:strVal val="ppt_x"/>
                                          </p:val>
                                        </p:tav>
                                      </p:tavLst>
                                    </p:anim>
                                    <p:anim calcmode="lin" valueType="num">
                                      <p:cBhvr>
                                        <p:cTn id="52" dur="100" decel="100000"/>
                                        <p:tgtEl>
                                          <p:spTgt spid="64"/>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64"/>
                                        </p:tgtEl>
                                        <p:attrNameLst>
                                          <p:attrName>ppt_y</p:attrName>
                                        </p:attrNameLst>
                                      </p:cBhvr>
                                      <p:tavLst>
                                        <p:tav tm="0">
                                          <p:val>
                                            <p:strVal val="ppt_y"/>
                                          </p:val>
                                        </p:tav>
                                        <p:tav tm="100000">
                                          <p:val>
                                            <p:strVal val="ppt_y+1"/>
                                          </p:val>
                                        </p:tav>
                                      </p:tavLst>
                                    </p:anim>
                                    <p:set>
                                      <p:cBhvr>
                                        <p:cTn id="54" dur="1" fill="hold">
                                          <p:stCondLst>
                                            <p:cond delay="999"/>
                                          </p:stCondLst>
                                        </p:cTn>
                                        <p:tgtEl>
                                          <p:spTgt spid="64"/>
                                        </p:tgtEl>
                                        <p:attrNameLst>
                                          <p:attrName>style.visibility</p:attrName>
                                        </p:attrNameLst>
                                      </p:cBhvr>
                                      <p:to>
                                        <p:strVal val="hidden"/>
                                      </p:to>
                                    </p:set>
                                  </p:childTnLst>
                                </p:cTn>
                              </p:par>
                              <p:par>
                                <p:cTn id="55" presetID="47"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2000"/>
                                        <p:tgtEl>
                                          <p:spTgt spid="19"/>
                                        </p:tgtEl>
                                      </p:cBhvr>
                                    </p:animEffect>
                                    <p:set>
                                      <p:cBhvr>
                                        <p:cTn id="67" dur="1" fill="hold">
                                          <p:stCondLst>
                                            <p:cond delay="1999"/>
                                          </p:stCondLst>
                                        </p:cTn>
                                        <p:tgtEl>
                                          <p:spTgt spid="19"/>
                                        </p:tgtEl>
                                        <p:attrNameLst>
                                          <p:attrName>style.visibility</p:attrName>
                                        </p:attrNameLst>
                                      </p:cBhvr>
                                      <p:to>
                                        <p:strVal val="hidden"/>
                                      </p:to>
                                    </p:set>
                                  </p:childTnLst>
                                </p:cTn>
                              </p:par>
                              <p:par>
                                <p:cTn id="68" presetID="37" presetClass="exit" presetSubtype="0" fill="hold" grpId="1" nodeType="withEffect">
                                  <p:stCondLst>
                                    <p:cond delay="0"/>
                                  </p:stCondLst>
                                  <p:childTnLst>
                                    <p:animEffect transition="out" filter="fade">
                                      <p:cBhvr>
                                        <p:cTn id="69" dur="1000"/>
                                        <p:tgtEl>
                                          <p:spTgt spid="65"/>
                                        </p:tgtEl>
                                      </p:cBhvr>
                                    </p:animEffect>
                                    <p:anim calcmode="lin" valueType="num">
                                      <p:cBhvr>
                                        <p:cTn id="70" dur="1000"/>
                                        <p:tgtEl>
                                          <p:spTgt spid="65"/>
                                        </p:tgtEl>
                                        <p:attrNameLst>
                                          <p:attrName>ppt_x</p:attrName>
                                        </p:attrNameLst>
                                      </p:cBhvr>
                                      <p:tavLst>
                                        <p:tav tm="0">
                                          <p:val>
                                            <p:strVal val="ppt_x"/>
                                          </p:val>
                                        </p:tav>
                                        <p:tav tm="100000">
                                          <p:val>
                                            <p:strVal val="ppt_x"/>
                                          </p:val>
                                        </p:tav>
                                      </p:tavLst>
                                    </p:anim>
                                    <p:anim calcmode="lin" valueType="num">
                                      <p:cBhvr>
                                        <p:cTn id="71" dur="100" decel="100000"/>
                                        <p:tgtEl>
                                          <p:spTgt spid="65"/>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65"/>
                                        </p:tgtEl>
                                        <p:attrNameLst>
                                          <p:attrName>ppt_y</p:attrName>
                                        </p:attrNameLst>
                                      </p:cBhvr>
                                      <p:tavLst>
                                        <p:tav tm="0">
                                          <p:val>
                                            <p:strVal val="ppt_y"/>
                                          </p:val>
                                        </p:tav>
                                        <p:tav tm="100000">
                                          <p:val>
                                            <p:strVal val="ppt_y+1"/>
                                          </p:val>
                                        </p:tav>
                                      </p:tavLst>
                                    </p:anim>
                                    <p:set>
                                      <p:cBhvr>
                                        <p:cTn id="73" dur="1" fill="hold">
                                          <p:stCondLst>
                                            <p:cond delay="999"/>
                                          </p:stCondLst>
                                        </p:cTn>
                                        <p:tgtEl>
                                          <p:spTgt spid="65"/>
                                        </p:tgtEl>
                                        <p:attrNameLst>
                                          <p:attrName>style.visibility</p:attrName>
                                        </p:attrNameLst>
                                      </p:cBhvr>
                                      <p:to>
                                        <p:strVal val="hidden"/>
                                      </p:to>
                                    </p:set>
                                  </p:childTnLst>
                                </p:cTn>
                              </p:par>
                              <p:par>
                                <p:cTn id="74" presetID="42"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fade">
                                      <p:cBhvr>
                                        <p:cTn id="81" dur="1000"/>
                                        <p:tgtEl>
                                          <p:spTgt spid="66"/>
                                        </p:tgtEl>
                                      </p:cBhvr>
                                    </p:animEffect>
                                  </p:childTnLst>
                                </p:cTn>
                              </p:par>
                            </p:childTnLst>
                          </p:cTn>
                        </p:par>
                      </p:childTnLst>
                    </p:cTn>
                  </p:par>
                  <p:par>
                    <p:cTn id="82" fill="hold">
                      <p:stCondLst>
                        <p:cond delay="indefinite"/>
                      </p:stCondLst>
                      <p:childTnLst>
                        <p:par>
                          <p:cTn id="83" fill="hold">
                            <p:stCondLst>
                              <p:cond delay="0"/>
                            </p:stCondLst>
                            <p:childTnLst>
                              <p:par>
                                <p:cTn id="84" presetID="29" presetClass="exit" presetSubtype="0" fill="hold" grpId="1" nodeType="clickEffect">
                                  <p:stCondLst>
                                    <p:cond delay="0"/>
                                  </p:stCondLst>
                                  <p:childTnLst>
                                    <p:anim calcmode="lin" valueType="num">
                                      <p:cBhvr>
                                        <p:cTn id="85" dur="1000"/>
                                        <p:tgtEl>
                                          <p:spTgt spid="25"/>
                                        </p:tgtEl>
                                        <p:attrNameLst>
                                          <p:attrName>ppt_x</p:attrName>
                                        </p:attrNameLst>
                                      </p:cBhvr>
                                      <p:tavLst>
                                        <p:tav tm="0">
                                          <p:val>
                                            <p:strVal val="ppt_x"/>
                                          </p:val>
                                        </p:tav>
                                        <p:tav tm="100000">
                                          <p:val>
                                            <p:strVal val="ppt_x-.2"/>
                                          </p:val>
                                        </p:tav>
                                      </p:tavLst>
                                    </p:anim>
                                    <p:anim calcmode="lin" valueType="num">
                                      <p:cBhvr>
                                        <p:cTn id="86" dur="1000"/>
                                        <p:tgtEl>
                                          <p:spTgt spid="25"/>
                                        </p:tgtEl>
                                        <p:attrNameLst>
                                          <p:attrName>ppt_y</p:attrName>
                                        </p:attrNameLst>
                                      </p:cBhvr>
                                      <p:tavLst>
                                        <p:tav tm="0">
                                          <p:val>
                                            <p:strVal val="ppt_y"/>
                                          </p:val>
                                        </p:tav>
                                        <p:tav tm="100000">
                                          <p:val>
                                            <p:strVal val="ppt_y"/>
                                          </p:val>
                                        </p:tav>
                                      </p:tavLst>
                                    </p:anim>
                                    <p:animEffect transition="out" filter="fade">
                                      <p:cBhvr>
                                        <p:cTn id="87" dur="1000"/>
                                        <p:tgtEl>
                                          <p:spTgt spid="25"/>
                                        </p:tgtEl>
                                      </p:cBhvr>
                                    </p:animEffect>
                                    <p:set>
                                      <p:cBhvr>
                                        <p:cTn id="88" dur="1" fill="hold">
                                          <p:stCondLst>
                                            <p:cond delay="999"/>
                                          </p:stCondLst>
                                        </p:cTn>
                                        <p:tgtEl>
                                          <p:spTgt spid="25"/>
                                        </p:tgtEl>
                                        <p:attrNameLst>
                                          <p:attrName>style.visibility</p:attrName>
                                        </p:attrNameLst>
                                      </p:cBhvr>
                                      <p:to>
                                        <p:strVal val="hidden"/>
                                      </p:to>
                                    </p:set>
                                  </p:childTnLst>
                                </p:cTn>
                              </p:par>
                              <p:par>
                                <p:cTn id="89" presetID="37" presetClass="exit" presetSubtype="0" fill="hold" grpId="1" nodeType="withEffect">
                                  <p:stCondLst>
                                    <p:cond delay="0"/>
                                  </p:stCondLst>
                                  <p:childTnLst>
                                    <p:animEffect transition="out" filter="fade">
                                      <p:cBhvr>
                                        <p:cTn id="90" dur="1000"/>
                                        <p:tgtEl>
                                          <p:spTgt spid="66"/>
                                        </p:tgtEl>
                                      </p:cBhvr>
                                    </p:animEffect>
                                    <p:anim calcmode="lin" valueType="num">
                                      <p:cBhvr>
                                        <p:cTn id="91" dur="1000"/>
                                        <p:tgtEl>
                                          <p:spTgt spid="66"/>
                                        </p:tgtEl>
                                        <p:attrNameLst>
                                          <p:attrName>ppt_x</p:attrName>
                                        </p:attrNameLst>
                                      </p:cBhvr>
                                      <p:tavLst>
                                        <p:tav tm="0">
                                          <p:val>
                                            <p:strVal val="ppt_x"/>
                                          </p:val>
                                        </p:tav>
                                        <p:tav tm="100000">
                                          <p:val>
                                            <p:strVal val="ppt_x"/>
                                          </p:val>
                                        </p:tav>
                                      </p:tavLst>
                                    </p:anim>
                                    <p:anim calcmode="lin" valueType="num">
                                      <p:cBhvr>
                                        <p:cTn id="92" dur="100" decel="100000"/>
                                        <p:tgtEl>
                                          <p:spTgt spid="66"/>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66"/>
                                        </p:tgtEl>
                                        <p:attrNameLst>
                                          <p:attrName>ppt_y</p:attrName>
                                        </p:attrNameLst>
                                      </p:cBhvr>
                                      <p:tavLst>
                                        <p:tav tm="0">
                                          <p:val>
                                            <p:strVal val="ppt_y"/>
                                          </p:val>
                                        </p:tav>
                                        <p:tav tm="100000">
                                          <p:val>
                                            <p:strVal val="ppt_y+1"/>
                                          </p:val>
                                        </p:tav>
                                      </p:tavLst>
                                    </p:anim>
                                    <p:set>
                                      <p:cBhvr>
                                        <p:cTn id="94" dur="1" fill="hold">
                                          <p:stCondLst>
                                            <p:cond delay="999"/>
                                          </p:stCondLst>
                                        </p:cTn>
                                        <p:tgtEl>
                                          <p:spTgt spid="66"/>
                                        </p:tgtEl>
                                        <p:attrNameLst>
                                          <p:attrName>style.visibility</p:attrName>
                                        </p:attrNameLst>
                                      </p:cBhvr>
                                      <p:to>
                                        <p:strVal val="hidden"/>
                                      </p:to>
                                    </p:set>
                                  </p:childTnLst>
                                </p:cTn>
                              </p:par>
                              <p:par>
                                <p:cTn id="95" presetID="2" presetClass="entr" presetSubtype="2"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additive="base">
                                        <p:cTn id="97" dur="500" fill="hold"/>
                                        <p:tgtEl>
                                          <p:spTgt spid="20"/>
                                        </p:tgtEl>
                                        <p:attrNameLst>
                                          <p:attrName>ppt_x</p:attrName>
                                        </p:attrNameLst>
                                      </p:cBhvr>
                                      <p:tavLst>
                                        <p:tav tm="0">
                                          <p:val>
                                            <p:strVal val="1+#ppt_w/2"/>
                                          </p:val>
                                        </p:tav>
                                        <p:tav tm="100000">
                                          <p:val>
                                            <p:strVal val="#ppt_x"/>
                                          </p:val>
                                        </p:tav>
                                      </p:tavLst>
                                    </p:anim>
                                    <p:anim calcmode="lin" valueType="num">
                                      <p:cBhvr additive="base">
                                        <p:cTn id="98" dur="500" fill="hold"/>
                                        <p:tgtEl>
                                          <p:spTgt spid="20"/>
                                        </p:tgtEl>
                                        <p:attrNameLst>
                                          <p:attrName>ppt_y</p:attrName>
                                        </p:attrNameLst>
                                      </p:cBhvr>
                                      <p:tavLst>
                                        <p:tav tm="0">
                                          <p:val>
                                            <p:strVal val="#ppt_y"/>
                                          </p:val>
                                        </p:tav>
                                        <p:tav tm="100000">
                                          <p:val>
                                            <p:strVal val="#ppt_y"/>
                                          </p:val>
                                        </p:tav>
                                      </p:tavLst>
                                    </p:anim>
                                  </p:childTnLst>
                                </p:cTn>
                              </p:par>
                              <p:par>
                                <p:cTn id="99" presetID="10"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1000"/>
                                        <p:tgtEl>
                                          <p:spTgt spid="6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xit" presetSubtype="0" fill="hold" grpId="1" nodeType="click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par>
                                <p:cTn id="109" presetID="37" presetClass="exit" presetSubtype="0" fill="hold" grpId="1" nodeType="withEffect">
                                  <p:stCondLst>
                                    <p:cond delay="0"/>
                                  </p:stCondLst>
                                  <p:childTnLst>
                                    <p:animEffect transition="out" filter="fade">
                                      <p:cBhvr>
                                        <p:cTn id="110" dur="1000"/>
                                        <p:tgtEl>
                                          <p:spTgt spid="67"/>
                                        </p:tgtEl>
                                      </p:cBhvr>
                                    </p:animEffect>
                                    <p:anim calcmode="lin" valueType="num">
                                      <p:cBhvr>
                                        <p:cTn id="111" dur="1000"/>
                                        <p:tgtEl>
                                          <p:spTgt spid="67"/>
                                        </p:tgtEl>
                                        <p:attrNameLst>
                                          <p:attrName>ppt_x</p:attrName>
                                        </p:attrNameLst>
                                      </p:cBhvr>
                                      <p:tavLst>
                                        <p:tav tm="0">
                                          <p:val>
                                            <p:strVal val="ppt_x"/>
                                          </p:val>
                                        </p:tav>
                                        <p:tav tm="100000">
                                          <p:val>
                                            <p:strVal val="ppt_x"/>
                                          </p:val>
                                        </p:tav>
                                      </p:tavLst>
                                    </p:anim>
                                    <p:anim calcmode="lin" valueType="num">
                                      <p:cBhvr>
                                        <p:cTn id="112" dur="100" decel="100000"/>
                                        <p:tgtEl>
                                          <p:spTgt spid="67"/>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67"/>
                                        </p:tgtEl>
                                        <p:attrNameLst>
                                          <p:attrName>ppt_y</p:attrName>
                                        </p:attrNameLst>
                                      </p:cBhvr>
                                      <p:tavLst>
                                        <p:tav tm="0">
                                          <p:val>
                                            <p:strVal val="ppt_y"/>
                                          </p:val>
                                        </p:tav>
                                        <p:tav tm="100000">
                                          <p:val>
                                            <p:strVal val="ppt_y+1"/>
                                          </p:val>
                                        </p:tav>
                                      </p:tavLst>
                                    </p:anim>
                                    <p:set>
                                      <p:cBhvr>
                                        <p:cTn id="114" dur="1" fill="hold">
                                          <p:stCondLst>
                                            <p:cond delay="999"/>
                                          </p:stCondLst>
                                        </p:cTn>
                                        <p:tgtEl>
                                          <p:spTgt spid="67"/>
                                        </p:tgtEl>
                                        <p:attrNameLst>
                                          <p:attrName>style.visibility</p:attrName>
                                        </p:attrNameLst>
                                      </p:cBhvr>
                                      <p:to>
                                        <p:strVal val="hidden"/>
                                      </p:to>
                                    </p:set>
                                  </p:childTnLst>
                                </p:cTn>
                              </p:par>
                              <p:par>
                                <p:cTn id="115" presetID="42" presetClass="entr" presetSubtype="0"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1000"/>
                                        <p:tgtEl>
                                          <p:spTgt spid="21"/>
                                        </p:tgtEl>
                                      </p:cBhvr>
                                    </p:animEffect>
                                    <p:anim calcmode="lin" valueType="num">
                                      <p:cBhvr>
                                        <p:cTn id="118" dur="1000" fill="hold"/>
                                        <p:tgtEl>
                                          <p:spTgt spid="21"/>
                                        </p:tgtEl>
                                        <p:attrNameLst>
                                          <p:attrName>ppt_x</p:attrName>
                                        </p:attrNameLst>
                                      </p:cBhvr>
                                      <p:tavLst>
                                        <p:tav tm="0">
                                          <p:val>
                                            <p:strVal val="#ppt_x"/>
                                          </p:val>
                                        </p:tav>
                                        <p:tav tm="100000">
                                          <p:val>
                                            <p:strVal val="#ppt_x"/>
                                          </p:val>
                                        </p:tav>
                                      </p:tavLst>
                                    </p:anim>
                                    <p:anim calcmode="lin" valueType="num">
                                      <p:cBhvr>
                                        <p:cTn id="119" dur="1000" fill="hold"/>
                                        <p:tgtEl>
                                          <p:spTgt spid="21"/>
                                        </p:tgtEl>
                                        <p:attrNameLst>
                                          <p:attrName>ppt_y</p:attrName>
                                        </p:attrNameLst>
                                      </p:cBhvr>
                                      <p:tavLst>
                                        <p:tav tm="0">
                                          <p:val>
                                            <p:strVal val="#ppt_y+.1"/>
                                          </p:val>
                                        </p:tav>
                                        <p:tav tm="100000">
                                          <p:val>
                                            <p:strVal val="#ppt_y"/>
                                          </p:val>
                                        </p:tav>
                                      </p:tavLst>
                                    </p:anim>
                                  </p:childTnLst>
                                </p:cTn>
                              </p:par>
                              <p:par>
                                <p:cTn id="120" presetID="10" presetClass="entr" presetSubtype="0"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1000"/>
                                        <p:tgtEl>
                                          <p:spTgt spid="71"/>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exit" presetSubtype="0" fill="hold" grpId="1" nodeType="clickEffect">
                                  <p:stCondLst>
                                    <p:cond delay="0"/>
                                  </p:stCondLst>
                                  <p:childTnLst>
                                    <p:animEffect transition="out" filter="fade">
                                      <p:cBhvr>
                                        <p:cTn id="126" dur="1000"/>
                                        <p:tgtEl>
                                          <p:spTgt spid="21"/>
                                        </p:tgtEl>
                                      </p:cBhvr>
                                    </p:animEffect>
                                    <p:anim calcmode="lin" valueType="num">
                                      <p:cBhvr>
                                        <p:cTn id="127" dur="1000"/>
                                        <p:tgtEl>
                                          <p:spTgt spid="21"/>
                                        </p:tgtEl>
                                        <p:attrNameLst>
                                          <p:attrName>ppt_x</p:attrName>
                                        </p:attrNameLst>
                                      </p:cBhvr>
                                      <p:tavLst>
                                        <p:tav tm="0">
                                          <p:val>
                                            <p:strVal val="ppt_x"/>
                                          </p:val>
                                        </p:tav>
                                        <p:tav tm="100000">
                                          <p:val>
                                            <p:strVal val="ppt_x"/>
                                          </p:val>
                                        </p:tav>
                                      </p:tavLst>
                                    </p:anim>
                                    <p:anim calcmode="lin" valueType="num">
                                      <p:cBhvr>
                                        <p:cTn id="128" dur="1000"/>
                                        <p:tgtEl>
                                          <p:spTgt spid="21"/>
                                        </p:tgtEl>
                                        <p:attrNameLst>
                                          <p:attrName>ppt_y</p:attrName>
                                        </p:attrNameLst>
                                      </p:cBhvr>
                                      <p:tavLst>
                                        <p:tav tm="0">
                                          <p:val>
                                            <p:strVal val="ppt_y"/>
                                          </p:val>
                                        </p:tav>
                                        <p:tav tm="100000">
                                          <p:val>
                                            <p:strVal val="ppt_y+.1"/>
                                          </p:val>
                                        </p:tav>
                                      </p:tavLst>
                                    </p:anim>
                                    <p:set>
                                      <p:cBhvr>
                                        <p:cTn id="129" dur="1" fill="hold">
                                          <p:stCondLst>
                                            <p:cond delay="999"/>
                                          </p:stCondLst>
                                        </p:cTn>
                                        <p:tgtEl>
                                          <p:spTgt spid="21"/>
                                        </p:tgtEl>
                                        <p:attrNameLst>
                                          <p:attrName>style.visibility</p:attrName>
                                        </p:attrNameLst>
                                      </p:cBhvr>
                                      <p:to>
                                        <p:strVal val="hidden"/>
                                      </p:to>
                                    </p:set>
                                  </p:childTnLst>
                                </p:cTn>
                              </p:par>
                              <p:par>
                                <p:cTn id="130" presetID="37" presetClass="exit" presetSubtype="0" fill="hold" grpId="1" nodeType="withEffect">
                                  <p:stCondLst>
                                    <p:cond delay="0"/>
                                  </p:stCondLst>
                                  <p:childTnLst>
                                    <p:animEffect transition="out" filter="fade">
                                      <p:cBhvr>
                                        <p:cTn id="131" dur="1000"/>
                                        <p:tgtEl>
                                          <p:spTgt spid="71"/>
                                        </p:tgtEl>
                                      </p:cBhvr>
                                    </p:animEffect>
                                    <p:anim calcmode="lin" valueType="num">
                                      <p:cBhvr>
                                        <p:cTn id="132" dur="1000"/>
                                        <p:tgtEl>
                                          <p:spTgt spid="71"/>
                                        </p:tgtEl>
                                        <p:attrNameLst>
                                          <p:attrName>ppt_x</p:attrName>
                                        </p:attrNameLst>
                                      </p:cBhvr>
                                      <p:tavLst>
                                        <p:tav tm="0">
                                          <p:val>
                                            <p:strVal val="ppt_x"/>
                                          </p:val>
                                        </p:tav>
                                        <p:tav tm="100000">
                                          <p:val>
                                            <p:strVal val="ppt_x"/>
                                          </p:val>
                                        </p:tav>
                                      </p:tavLst>
                                    </p:anim>
                                    <p:anim calcmode="lin" valueType="num">
                                      <p:cBhvr>
                                        <p:cTn id="133" dur="100" decel="100000"/>
                                        <p:tgtEl>
                                          <p:spTgt spid="71"/>
                                        </p:tgtEl>
                                        <p:attrNameLst>
                                          <p:attrName>ppt_y</p:attrName>
                                        </p:attrNameLst>
                                      </p:cBhvr>
                                      <p:tavLst>
                                        <p:tav tm="0">
                                          <p:val>
                                            <p:strVal val="ppt_y"/>
                                          </p:val>
                                        </p:tav>
                                        <p:tav tm="100000">
                                          <p:val>
                                            <p:strVal val="ppt_y-.03"/>
                                          </p:val>
                                        </p:tav>
                                      </p:tavLst>
                                    </p:anim>
                                    <p:anim calcmode="lin" valueType="num">
                                      <p:cBhvr>
                                        <p:cTn id="134" dur="900" accel="100000">
                                          <p:stCondLst>
                                            <p:cond delay="100"/>
                                          </p:stCondLst>
                                        </p:cTn>
                                        <p:tgtEl>
                                          <p:spTgt spid="71"/>
                                        </p:tgtEl>
                                        <p:attrNameLst>
                                          <p:attrName>ppt_y</p:attrName>
                                        </p:attrNameLst>
                                      </p:cBhvr>
                                      <p:tavLst>
                                        <p:tav tm="0">
                                          <p:val>
                                            <p:strVal val="ppt_y"/>
                                          </p:val>
                                        </p:tav>
                                        <p:tav tm="100000">
                                          <p:val>
                                            <p:strVal val="ppt_y+1"/>
                                          </p:val>
                                        </p:tav>
                                      </p:tavLst>
                                    </p:anim>
                                    <p:set>
                                      <p:cBhvr>
                                        <p:cTn id="135" dur="1" fill="hold">
                                          <p:stCondLst>
                                            <p:cond delay="999"/>
                                          </p:stCondLst>
                                        </p:cTn>
                                        <p:tgtEl>
                                          <p:spTgt spid="71"/>
                                        </p:tgtEl>
                                        <p:attrNameLst>
                                          <p:attrName>style.visibility</p:attrName>
                                        </p:attrNameLst>
                                      </p:cBhvr>
                                      <p:to>
                                        <p:strVal val="hidden"/>
                                      </p:to>
                                    </p:set>
                                  </p:childTnLst>
                                </p:cTn>
                              </p:par>
                              <p:par>
                                <p:cTn id="136" presetID="47" presetClass="entr" presetSubtype="0" fill="hold" grpId="0" nodeType="with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fade">
                                      <p:cBhvr>
                                        <p:cTn id="138" dur="1000"/>
                                        <p:tgtEl>
                                          <p:spTgt spid="22"/>
                                        </p:tgtEl>
                                      </p:cBhvr>
                                    </p:animEffect>
                                    <p:anim calcmode="lin" valueType="num">
                                      <p:cBhvr>
                                        <p:cTn id="139" dur="1000" fill="hold"/>
                                        <p:tgtEl>
                                          <p:spTgt spid="22"/>
                                        </p:tgtEl>
                                        <p:attrNameLst>
                                          <p:attrName>ppt_x</p:attrName>
                                        </p:attrNameLst>
                                      </p:cBhvr>
                                      <p:tavLst>
                                        <p:tav tm="0">
                                          <p:val>
                                            <p:strVal val="#ppt_x"/>
                                          </p:val>
                                        </p:tav>
                                        <p:tav tm="100000">
                                          <p:val>
                                            <p:strVal val="#ppt_x"/>
                                          </p:val>
                                        </p:tav>
                                      </p:tavLst>
                                    </p:anim>
                                    <p:anim calcmode="lin" valueType="num">
                                      <p:cBhvr>
                                        <p:cTn id="140" dur="1000" fill="hold"/>
                                        <p:tgtEl>
                                          <p:spTgt spid="22"/>
                                        </p:tgtEl>
                                        <p:attrNameLst>
                                          <p:attrName>ppt_y</p:attrName>
                                        </p:attrNameLst>
                                      </p:cBhvr>
                                      <p:tavLst>
                                        <p:tav tm="0">
                                          <p:val>
                                            <p:strVal val="#ppt_y-.1"/>
                                          </p:val>
                                        </p:tav>
                                        <p:tav tm="100000">
                                          <p:val>
                                            <p:strVal val="#ppt_y"/>
                                          </p:val>
                                        </p:tav>
                                      </p:tavLst>
                                    </p:anim>
                                  </p:childTnLst>
                                </p:cTn>
                              </p:par>
                              <p:par>
                                <p:cTn id="141" presetID="10" presetClass="entr" presetSubtype="0" fill="hold" grpId="0" nodeType="with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fade">
                                      <p:cBhvr>
                                        <p:cTn id="143" dur="1000"/>
                                        <p:tgtEl>
                                          <p:spTgt spid="72"/>
                                        </p:tgtEl>
                                      </p:cBhvr>
                                    </p:animEffect>
                                  </p:childTnLst>
                                </p:cTn>
                              </p:par>
                            </p:childTnLst>
                          </p:cTn>
                        </p:par>
                      </p:childTnLst>
                    </p:cTn>
                  </p:par>
                  <p:par>
                    <p:cTn id="144" fill="hold">
                      <p:stCondLst>
                        <p:cond delay="indefinite"/>
                      </p:stCondLst>
                      <p:childTnLst>
                        <p:par>
                          <p:cTn id="145" fill="hold">
                            <p:stCondLst>
                              <p:cond delay="0"/>
                            </p:stCondLst>
                            <p:childTnLst>
                              <p:par>
                                <p:cTn id="146" presetID="29" presetClass="exit" presetSubtype="0" fill="hold" grpId="1" nodeType="clickEffect">
                                  <p:stCondLst>
                                    <p:cond delay="0"/>
                                  </p:stCondLst>
                                  <p:childTnLst>
                                    <p:anim calcmode="lin" valueType="num">
                                      <p:cBhvr>
                                        <p:cTn id="147" dur="1000"/>
                                        <p:tgtEl>
                                          <p:spTgt spid="22"/>
                                        </p:tgtEl>
                                        <p:attrNameLst>
                                          <p:attrName>ppt_x</p:attrName>
                                        </p:attrNameLst>
                                      </p:cBhvr>
                                      <p:tavLst>
                                        <p:tav tm="0">
                                          <p:val>
                                            <p:strVal val="ppt_x"/>
                                          </p:val>
                                        </p:tav>
                                        <p:tav tm="100000">
                                          <p:val>
                                            <p:strVal val="ppt_x-.2"/>
                                          </p:val>
                                        </p:tav>
                                      </p:tavLst>
                                    </p:anim>
                                    <p:anim calcmode="lin" valueType="num">
                                      <p:cBhvr>
                                        <p:cTn id="148" dur="1000"/>
                                        <p:tgtEl>
                                          <p:spTgt spid="22"/>
                                        </p:tgtEl>
                                        <p:attrNameLst>
                                          <p:attrName>ppt_y</p:attrName>
                                        </p:attrNameLst>
                                      </p:cBhvr>
                                      <p:tavLst>
                                        <p:tav tm="0">
                                          <p:val>
                                            <p:strVal val="ppt_y"/>
                                          </p:val>
                                        </p:tav>
                                        <p:tav tm="100000">
                                          <p:val>
                                            <p:strVal val="ppt_y"/>
                                          </p:val>
                                        </p:tav>
                                      </p:tavLst>
                                    </p:anim>
                                    <p:animEffect transition="out" filter="fade">
                                      <p:cBhvr>
                                        <p:cTn id="149" dur="1000"/>
                                        <p:tgtEl>
                                          <p:spTgt spid="22"/>
                                        </p:tgtEl>
                                      </p:cBhvr>
                                    </p:animEffect>
                                    <p:set>
                                      <p:cBhvr>
                                        <p:cTn id="150" dur="1" fill="hold">
                                          <p:stCondLst>
                                            <p:cond delay="999"/>
                                          </p:stCondLst>
                                        </p:cTn>
                                        <p:tgtEl>
                                          <p:spTgt spid="22"/>
                                        </p:tgtEl>
                                        <p:attrNameLst>
                                          <p:attrName>style.visibility</p:attrName>
                                        </p:attrNameLst>
                                      </p:cBhvr>
                                      <p:to>
                                        <p:strVal val="hidden"/>
                                      </p:to>
                                    </p:set>
                                  </p:childTnLst>
                                </p:cTn>
                              </p:par>
                              <p:par>
                                <p:cTn id="151" presetID="37" presetClass="exit" presetSubtype="0" fill="hold" grpId="1" nodeType="withEffect">
                                  <p:stCondLst>
                                    <p:cond delay="0"/>
                                  </p:stCondLst>
                                  <p:childTnLst>
                                    <p:animEffect transition="out" filter="fade">
                                      <p:cBhvr>
                                        <p:cTn id="152" dur="1000"/>
                                        <p:tgtEl>
                                          <p:spTgt spid="72"/>
                                        </p:tgtEl>
                                      </p:cBhvr>
                                    </p:animEffect>
                                    <p:anim calcmode="lin" valueType="num">
                                      <p:cBhvr>
                                        <p:cTn id="153" dur="1000"/>
                                        <p:tgtEl>
                                          <p:spTgt spid="72"/>
                                        </p:tgtEl>
                                        <p:attrNameLst>
                                          <p:attrName>ppt_x</p:attrName>
                                        </p:attrNameLst>
                                      </p:cBhvr>
                                      <p:tavLst>
                                        <p:tav tm="0">
                                          <p:val>
                                            <p:strVal val="ppt_x"/>
                                          </p:val>
                                        </p:tav>
                                        <p:tav tm="100000">
                                          <p:val>
                                            <p:strVal val="ppt_x"/>
                                          </p:val>
                                        </p:tav>
                                      </p:tavLst>
                                    </p:anim>
                                    <p:anim calcmode="lin" valueType="num">
                                      <p:cBhvr>
                                        <p:cTn id="154" dur="100" decel="100000"/>
                                        <p:tgtEl>
                                          <p:spTgt spid="72"/>
                                        </p:tgtEl>
                                        <p:attrNameLst>
                                          <p:attrName>ppt_y</p:attrName>
                                        </p:attrNameLst>
                                      </p:cBhvr>
                                      <p:tavLst>
                                        <p:tav tm="0">
                                          <p:val>
                                            <p:strVal val="ppt_y"/>
                                          </p:val>
                                        </p:tav>
                                        <p:tav tm="100000">
                                          <p:val>
                                            <p:strVal val="ppt_y-.03"/>
                                          </p:val>
                                        </p:tav>
                                      </p:tavLst>
                                    </p:anim>
                                    <p:anim calcmode="lin" valueType="num">
                                      <p:cBhvr>
                                        <p:cTn id="155" dur="900" accel="100000">
                                          <p:stCondLst>
                                            <p:cond delay="100"/>
                                          </p:stCondLst>
                                        </p:cTn>
                                        <p:tgtEl>
                                          <p:spTgt spid="72"/>
                                        </p:tgtEl>
                                        <p:attrNameLst>
                                          <p:attrName>ppt_y</p:attrName>
                                        </p:attrNameLst>
                                      </p:cBhvr>
                                      <p:tavLst>
                                        <p:tav tm="0">
                                          <p:val>
                                            <p:strVal val="ppt_y"/>
                                          </p:val>
                                        </p:tav>
                                        <p:tav tm="100000">
                                          <p:val>
                                            <p:strVal val="ppt_y+1"/>
                                          </p:val>
                                        </p:tav>
                                      </p:tavLst>
                                    </p:anim>
                                    <p:set>
                                      <p:cBhvr>
                                        <p:cTn id="156" dur="1" fill="hold">
                                          <p:stCondLst>
                                            <p:cond delay="999"/>
                                          </p:stCondLst>
                                        </p:cTn>
                                        <p:tgtEl>
                                          <p:spTgt spid="72"/>
                                        </p:tgtEl>
                                        <p:attrNameLst>
                                          <p:attrName>style.visibility</p:attrName>
                                        </p:attrNameLst>
                                      </p:cBhvr>
                                      <p:to>
                                        <p:strVal val="hidden"/>
                                      </p:to>
                                    </p:set>
                                  </p:childTnLst>
                                </p:cTn>
                              </p:par>
                              <p:par>
                                <p:cTn id="157" presetID="2" presetClass="entr" presetSubtype="2" fill="hold" grpId="0" nodeType="withEffect">
                                  <p:stCondLst>
                                    <p:cond delay="0"/>
                                  </p:stCondLst>
                                  <p:childTnLst>
                                    <p:set>
                                      <p:cBhvr>
                                        <p:cTn id="158" dur="1" fill="hold">
                                          <p:stCondLst>
                                            <p:cond delay="0"/>
                                          </p:stCondLst>
                                        </p:cTn>
                                        <p:tgtEl>
                                          <p:spTgt spid="23"/>
                                        </p:tgtEl>
                                        <p:attrNameLst>
                                          <p:attrName>style.visibility</p:attrName>
                                        </p:attrNameLst>
                                      </p:cBhvr>
                                      <p:to>
                                        <p:strVal val="visible"/>
                                      </p:to>
                                    </p:set>
                                    <p:anim calcmode="lin" valueType="num">
                                      <p:cBhvr additive="base">
                                        <p:cTn id="159" dur="500" fill="hold"/>
                                        <p:tgtEl>
                                          <p:spTgt spid="23"/>
                                        </p:tgtEl>
                                        <p:attrNameLst>
                                          <p:attrName>ppt_x</p:attrName>
                                        </p:attrNameLst>
                                      </p:cBhvr>
                                      <p:tavLst>
                                        <p:tav tm="0">
                                          <p:val>
                                            <p:strVal val="1+#ppt_w/2"/>
                                          </p:val>
                                        </p:tav>
                                        <p:tav tm="100000">
                                          <p:val>
                                            <p:strVal val="#ppt_x"/>
                                          </p:val>
                                        </p:tav>
                                      </p:tavLst>
                                    </p:anim>
                                    <p:anim calcmode="lin" valueType="num">
                                      <p:cBhvr additive="base">
                                        <p:cTn id="160" dur="500" fill="hold"/>
                                        <p:tgtEl>
                                          <p:spTgt spid="23"/>
                                        </p:tgtEl>
                                        <p:attrNameLst>
                                          <p:attrName>ppt_y</p:attrName>
                                        </p:attrNameLst>
                                      </p:cBhvr>
                                      <p:tavLst>
                                        <p:tav tm="0">
                                          <p:val>
                                            <p:strVal val="#ppt_y"/>
                                          </p:val>
                                        </p:tav>
                                        <p:tav tm="100000">
                                          <p:val>
                                            <p:strVal val="#ppt_y"/>
                                          </p:val>
                                        </p:tav>
                                      </p:tavLst>
                                    </p:anim>
                                  </p:childTnLst>
                                </p:cTn>
                              </p:par>
                              <p:par>
                                <p:cTn id="161" presetID="10" presetClass="entr" presetSubtype="0" fill="hold" grpId="0" nodeType="withEffect">
                                  <p:stCondLst>
                                    <p:cond delay="0"/>
                                  </p:stCondLst>
                                  <p:childTnLst>
                                    <p:set>
                                      <p:cBhvr>
                                        <p:cTn id="162" dur="1" fill="hold">
                                          <p:stCondLst>
                                            <p:cond delay="0"/>
                                          </p:stCondLst>
                                        </p:cTn>
                                        <p:tgtEl>
                                          <p:spTgt spid="70"/>
                                        </p:tgtEl>
                                        <p:attrNameLst>
                                          <p:attrName>style.visibility</p:attrName>
                                        </p:attrNameLst>
                                      </p:cBhvr>
                                      <p:to>
                                        <p:strVal val="visible"/>
                                      </p:to>
                                    </p:set>
                                    <p:animEffect transition="in" filter="fade">
                                      <p:cBhvr>
                                        <p:cTn id="163" dur="1000"/>
                                        <p:tgtEl>
                                          <p:spTgt spid="70"/>
                                        </p:tgtEl>
                                      </p:cBhvr>
                                    </p:animEffect>
                                  </p:childTnLst>
                                </p:cTn>
                              </p:par>
                            </p:childTnLst>
                          </p:cTn>
                        </p:par>
                      </p:childTnLst>
                    </p:cTn>
                  </p:par>
                  <p:par>
                    <p:cTn id="164" fill="hold">
                      <p:stCondLst>
                        <p:cond delay="indefinite"/>
                      </p:stCondLst>
                      <p:childTnLst>
                        <p:par>
                          <p:cTn id="165" fill="hold">
                            <p:stCondLst>
                              <p:cond delay="0"/>
                            </p:stCondLst>
                            <p:childTnLst>
                              <p:par>
                                <p:cTn id="166" presetID="47" presetClass="exit" presetSubtype="0" fill="hold" grpId="1" nodeType="clickEffect">
                                  <p:stCondLst>
                                    <p:cond delay="0"/>
                                  </p:stCondLst>
                                  <p:childTnLst>
                                    <p:animEffect transition="out" filter="fade">
                                      <p:cBhvr>
                                        <p:cTn id="167" dur="1000"/>
                                        <p:tgtEl>
                                          <p:spTgt spid="23"/>
                                        </p:tgtEl>
                                      </p:cBhvr>
                                    </p:animEffect>
                                    <p:anim calcmode="lin" valueType="num">
                                      <p:cBhvr>
                                        <p:cTn id="168" dur="1000"/>
                                        <p:tgtEl>
                                          <p:spTgt spid="23"/>
                                        </p:tgtEl>
                                        <p:attrNameLst>
                                          <p:attrName>ppt_x</p:attrName>
                                        </p:attrNameLst>
                                      </p:cBhvr>
                                      <p:tavLst>
                                        <p:tav tm="0">
                                          <p:val>
                                            <p:strVal val="ppt_x"/>
                                          </p:val>
                                        </p:tav>
                                        <p:tav tm="100000">
                                          <p:val>
                                            <p:strVal val="ppt_x"/>
                                          </p:val>
                                        </p:tav>
                                      </p:tavLst>
                                    </p:anim>
                                    <p:anim calcmode="lin" valueType="num">
                                      <p:cBhvr>
                                        <p:cTn id="169" dur="1000"/>
                                        <p:tgtEl>
                                          <p:spTgt spid="23"/>
                                        </p:tgtEl>
                                        <p:attrNameLst>
                                          <p:attrName>ppt_y</p:attrName>
                                        </p:attrNameLst>
                                      </p:cBhvr>
                                      <p:tavLst>
                                        <p:tav tm="0">
                                          <p:val>
                                            <p:strVal val="ppt_y"/>
                                          </p:val>
                                        </p:tav>
                                        <p:tav tm="100000">
                                          <p:val>
                                            <p:strVal val="ppt_y-.1"/>
                                          </p:val>
                                        </p:tav>
                                      </p:tavLst>
                                    </p:anim>
                                    <p:set>
                                      <p:cBhvr>
                                        <p:cTn id="170" dur="1" fill="hold">
                                          <p:stCondLst>
                                            <p:cond delay="999"/>
                                          </p:stCondLst>
                                        </p:cTn>
                                        <p:tgtEl>
                                          <p:spTgt spid="23"/>
                                        </p:tgtEl>
                                        <p:attrNameLst>
                                          <p:attrName>style.visibility</p:attrName>
                                        </p:attrNameLst>
                                      </p:cBhvr>
                                      <p:to>
                                        <p:strVal val="hidden"/>
                                      </p:to>
                                    </p:set>
                                  </p:childTnLst>
                                </p:cTn>
                              </p:par>
                              <p:par>
                                <p:cTn id="171" presetID="37" presetClass="exit" presetSubtype="0" fill="hold" grpId="1" nodeType="withEffect">
                                  <p:stCondLst>
                                    <p:cond delay="0"/>
                                  </p:stCondLst>
                                  <p:childTnLst>
                                    <p:animEffect transition="out" filter="fade">
                                      <p:cBhvr>
                                        <p:cTn id="172" dur="1000"/>
                                        <p:tgtEl>
                                          <p:spTgt spid="70"/>
                                        </p:tgtEl>
                                      </p:cBhvr>
                                    </p:animEffect>
                                    <p:anim calcmode="lin" valueType="num">
                                      <p:cBhvr>
                                        <p:cTn id="173" dur="1000"/>
                                        <p:tgtEl>
                                          <p:spTgt spid="70"/>
                                        </p:tgtEl>
                                        <p:attrNameLst>
                                          <p:attrName>ppt_x</p:attrName>
                                        </p:attrNameLst>
                                      </p:cBhvr>
                                      <p:tavLst>
                                        <p:tav tm="0">
                                          <p:val>
                                            <p:strVal val="ppt_x"/>
                                          </p:val>
                                        </p:tav>
                                        <p:tav tm="100000">
                                          <p:val>
                                            <p:strVal val="ppt_x"/>
                                          </p:val>
                                        </p:tav>
                                      </p:tavLst>
                                    </p:anim>
                                    <p:anim calcmode="lin" valueType="num">
                                      <p:cBhvr>
                                        <p:cTn id="174" dur="100" decel="100000"/>
                                        <p:tgtEl>
                                          <p:spTgt spid="70"/>
                                        </p:tgtEl>
                                        <p:attrNameLst>
                                          <p:attrName>ppt_y</p:attrName>
                                        </p:attrNameLst>
                                      </p:cBhvr>
                                      <p:tavLst>
                                        <p:tav tm="0">
                                          <p:val>
                                            <p:strVal val="ppt_y"/>
                                          </p:val>
                                        </p:tav>
                                        <p:tav tm="100000">
                                          <p:val>
                                            <p:strVal val="ppt_y-.03"/>
                                          </p:val>
                                        </p:tav>
                                      </p:tavLst>
                                    </p:anim>
                                    <p:anim calcmode="lin" valueType="num">
                                      <p:cBhvr>
                                        <p:cTn id="175" dur="900" accel="100000">
                                          <p:stCondLst>
                                            <p:cond delay="100"/>
                                          </p:stCondLst>
                                        </p:cTn>
                                        <p:tgtEl>
                                          <p:spTgt spid="70"/>
                                        </p:tgtEl>
                                        <p:attrNameLst>
                                          <p:attrName>ppt_y</p:attrName>
                                        </p:attrNameLst>
                                      </p:cBhvr>
                                      <p:tavLst>
                                        <p:tav tm="0">
                                          <p:val>
                                            <p:strVal val="ppt_y"/>
                                          </p:val>
                                        </p:tav>
                                        <p:tav tm="100000">
                                          <p:val>
                                            <p:strVal val="ppt_y+1"/>
                                          </p:val>
                                        </p:tav>
                                      </p:tavLst>
                                    </p:anim>
                                    <p:set>
                                      <p:cBhvr>
                                        <p:cTn id="176" dur="1" fill="hold">
                                          <p:stCondLst>
                                            <p:cond delay="999"/>
                                          </p:stCondLst>
                                        </p:cTn>
                                        <p:tgtEl>
                                          <p:spTgt spid="70"/>
                                        </p:tgtEl>
                                        <p:attrNameLst>
                                          <p:attrName>style.visibility</p:attrName>
                                        </p:attrNameLst>
                                      </p:cBhvr>
                                      <p:to>
                                        <p:strVal val="hidden"/>
                                      </p:to>
                                    </p:set>
                                  </p:childTnLst>
                                </p:cTn>
                              </p:par>
                              <p:par>
                                <p:cTn id="177" presetID="42" presetClass="entr" presetSubtype="0" fill="hold" grpId="0" nodeType="withEffect">
                                  <p:stCondLst>
                                    <p:cond delay="0"/>
                                  </p:stCondLst>
                                  <p:childTnLst>
                                    <p:set>
                                      <p:cBhvr>
                                        <p:cTn id="178" dur="1" fill="hold">
                                          <p:stCondLst>
                                            <p:cond delay="0"/>
                                          </p:stCondLst>
                                        </p:cTn>
                                        <p:tgtEl>
                                          <p:spTgt spid="24"/>
                                        </p:tgtEl>
                                        <p:attrNameLst>
                                          <p:attrName>style.visibility</p:attrName>
                                        </p:attrNameLst>
                                      </p:cBhvr>
                                      <p:to>
                                        <p:strVal val="visible"/>
                                      </p:to>
                                    </p:set>
                                    <p:animEffect transition="in" filter="fade">
                                      <p:cBhvr>
                                        <p:cTn id="179" dur="1000"/>
                                        <p:tgtEl>
                                          <p:spTgt spid="24"/>
                                        </p:tgtEl>
                                      </p:cBhvr>
                                    </p:animEffect>
                                    <p:anim calcmode="lin" valueType="num">
                                      <p:cBhvr>
                                        <p:cTn id="180" dur="1000" fill="hold"/>
                                        <p:tgtEl>
                                          <p:spTgt spid="24"/>
                                        </p:tgtEl>
                                        <p:attrNameLst>
                                          <p:attrName>ppt_x</p:attrName>
                                        </p:attrNameLst>
                                      </p:cBhvr>
                                      <p:tavLst>
                                        <p:tav tm="0">
                                          <p:val>
                                            <p:strVal val="#ppt_x"/>
                                          </p:val>
                                        </p:tav>
                                        <p:tav tm="100000">
                                          <p:val>
                                            <p:strVal val="#ppt_x"/>
                                          </p:val>
                                        </p:tav>
                                      </p:tavLst>
                                    </p:anim>
                                    <p:anim calcmode="lin" valueType="num">
                                      <p:cBhvr>
                                        <p:cTn id="181" dur="1000" fill="hold"/>
                                        <p:tgtEl>
                                          <p:spTgt spid="24"/>
                                        </p:tgtEl>
                                        <p:attrNameLst>
                                          <p:attrName>ppt_y</p:attrName>
                                        </p:attrNameLst>
                                      </p:cBhvr>
                                      <p:tavLst>
                                        <p:tav tm="0">
                                          <p:val>
                                            <p:strVal val="#ppt_y+.1"/>
                                          </p:val>
                                        </p:tav>
                                        <p:tav tm="100000">
                                          <p:val>
                                            <p:strVal val="#ppt_y"/>
                                          </p:val>
                                        </p:tav>
                                      </p:tavLst>
                                    </p:anim>
                                  </p:childTnLst>
                                </p:cTn>
                              </p:par>
                              <p:par>
                                <p:cTn id="182" presetID="10" presetClass="entr" presetSubtype="0" fill="hold" grpId="0" nodeType="withEffect">
                                  <p:stCondLst>
                                    <p:cond delay="0"/>
                                  </p:stCondLst>
                                  <p:childTnLst>
                                    <p:set>
                                      <p:cBhvr>
                                        <p:cTn id="183" dur="1" fill="hold">
                                          <p:stCondLst>
                                            <p:cond delay="0"/>
                                          </p:stCondLst>
                                        </p:cTn>
                                        <p:tgtEl>
                                          <p:spTgt spid="69"/>
                                        </p:tgtEl>
                                        <p:attrNameLst>
                                          <p:attrName>style.visibility</p:attrName>
                                        </p:attrNameLst>
                                      </p:cBhvr>
                                      <p:to>
                                        <p:strVal val="visible"/>
                                      </p:to>
                                    </p:set>
                                    <p:animEffect transition="in" filter="fade">
                                      <p:cBhvr>
                                        <p:cTn id="184" dur="1000"/>
                                        <p:tgtEl>
                                          <p:spTgt spid="69"/>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2000"/>
                                        <p:tgtEl>
                                          <p:spTgt spid="24"/>
                                        </p:tgtEl>
                                      </p:cBhvr>
                                    </p:animEffect>
                                    <p:set>
                                      <p:cBhvr>
                                        <p:cTn id="189" dur="1" fill="hold">
                                          <p:stCondLst>
                                            <p:cond delay="1999"/>
                                          </p:stCondLst>
                                        </p:cTn>
                                        <p:tgtEl>
                                          <p:spTgt spid="24"/>
                                        </p:tgtEl>
                                        <p:attrNameLst>
                                          <p:attrName>style.visibility</p:attrName>
                                        </p:attrNameLst>
                                      </p:cBhvr>
                                      <p:to>
                                        <p:strVal val="hidden"/>
                                      </p:to>
                                    </p:set>
                                  </p:childTnLst>
                                </p:cTn>
                              </p:par>
                              <p:par>
                                <p:cTn id="190" presetID="37" presetClass="exit" presetSubtype="0" fill="hold" grpId="1" nodeType="withEffect">
                                  <p:stCondLst>
                                    <p:cond delay="0"/>
                                  </p:stCondLst>
                                  <p:childTnLst>
                                    <p:animEffect transition="out" filter="fade">
                                      <p:cBhvr>
                                        <p:cTn id="191" dur="1000"/>
                                        <p:tgtEl>
                                          <p:spTgt spid="69"/>
                                        </p:tgtEl>
                                      </p:cBhvr>
                                    </p:animEffect>
                                    <p:anim calcmode="lin" valueType="num">
                                      <p:cBhvr>
                                        <p:cTn id="192" dur="1000"/>
                                        <p:tgtEl>
                                          <p:spTgt spid="69"/>
                                        </p:tgtEl>
                                        <p:attrNameLst>
                                          <p:attrName>ppt_x</p:attrName>
                                        </p:attrNameLst>
                                      </p:cBhvr>
                                      <p:tavLst>
                                        <p:tav tm="0">
                                          <p:val>
                                            <p:strVal val="ppt_x"/>
                                          </p:val>
                                        </p:tav>
                                        <p:tav tm="100000">
                                          <p:val>
                                            <p:strVal val="ppt_x"/>
                                          </p:val>
                                        </p:tav>
                                      </p:tavLst>
                                    </p:anim>
                                    <p:anim calcmode="lin" valueType="num">
                                      <p:cBhvr>
                                        <p:cTn id="193" dur="100" decel="100000"/>
                                        <p:tgtEl>
                                          <p:spTgt spid="69"/>
                                        </p:tgtEl>
                                        <p:attrNameLst>
                                          <p:attrName>ppt_y</p:attrName>
                                        </p:attrNameLst>
                                      </p:cBhvr>
                                      <p:tavLst>
                                        <p:tav tm="0">
                                          <p:val>
                                            <p:strVal val="ppt_y"/>
                                          </p:val>
                                        </p:tav>
                                        <p:tav tm="100000">
                                          <p:val>
                                            <p:strVal val="ppt_y-.03"/>
                                          </p:val>
                                        </p:tav>
                                      </p:tavLst>
                                    </p:anim>
                                    <p:anim calcmode="lin" valueType="num">
                                      <p:cBhvr>
                                        <p:cTn id="194" dur="900" accel="100000">
                                          <p:stCondLst>
                                            <p:cond delay="100"/>
                                          </p:stCondLst>
                                        </p:cTn>
                                        <p:tgtEl>
                                          <p:spTgt spid="69"/>
                                        </p:tgtEl>
                                        <p:attrNameLst>
                                          <p:attrName>ppt_y</p:attrName>
                                        </p:attrNameLst>
                                      </p:cBhvr>
                                      <p:tavLst>
                                        <p:tav tm="0">
                                          <p:val>
                                            <p:strVal val="ppt_y"/>
                                          </p:val>
                                        </p:tav>
                                        <p:tav tm="100000">
                                          <p:val>
                                            <p:strVal val="ppt_y+1"/>
                                          </p:val>
                                        </p:tav>
                                      </p:tavLst>
                                    </p:anim>
                                    <p:set>
                                      <p:cBhvr>
                                        <p:cTn id="195" dur="1" fill="hold">
                                          <p:stCondLst>
                                            <p:cond delay="999"/>
                                          </p:stCondLst>
                                        </p:cTn>
                                        <p:tgtEl>
                                          <p:spTgt spid="69"/>
                                        </p:tgtEl>
                                        <p:attrNameLst>
                                          <p:attrName>style.visibility</p:attrName>
                                        </p:attrNameLst>
                                      </p:cBhvr>
                                      <p:to>
                                        <p:strVal val="hidden"/>
                                      </p:to>
                                    </p:set>
                                  </p:childTnLst>
                                </p:cTn>
                              </p:par>
                              <p:par>
                                <p:cTn id="196" presetID="10" presetClass="entr" presetSubtype="0" fill="hold" grpId="0" nodeType="withEffect">
                                  <p:stCondLst>
                                    <p:cond delay="0"/>
                                  </p:stCondLst>
                                  <p:childTnLst>
                                    <p:set>
                                      <p:cBhvr>
                                        <p:cTn id="197" dur="1" fill="hold">
                                          <p:stCondLst>
                                            <p:cond delay="0"/>
                                          </p:stCondLst>
                                        </p:cTn>
                                        <p:tgtEl>
                                          <p:spTgt spid="73"/>
                                        </p:tgtEl>
                                        <p:attrNameLst>
                                          <p:attrName>style.visibility</p:attrName>
                                        </p:attrNameLst>
                                      </p:cBhvr>
                                      <p:to>
                                        <p:strVal val="visible"/>
                                      </p:to>
                                    </p:set>
                                    <p:animEffect transition="in" filter="fade">
                                      <p:cBhvr>
                                        <p:cTn id="198" dur="1000"/>
                                        <p:tgtEl>
                                          <p:spTgt spid="73"/>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1" nodeType="clickEffect">
                                  <p:stCondLst>
                                    <p:cond delay="0"/>
                                  </p:stCondLst>
                                  <p:childTnLst>
                                    <p:animEffect transition="out" filter="fade">
                                      <p:cBhvr>
                                        <p:cTn id="202" dur="2000"/>
                                        <p:tgtEl>
                                          <p:spTgt spid="73"/>
                                        </p:tgtEl>
                                      </p:cBhvr>
                                    </p:animEffect>
                                    <p:set>
                                      <p:cBhvr>
                                        <p:cTn id="203" dur="1" fill="hold">
                                          <p:stCondLst>
                                            <p:cond delay="1999"/>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63" grpId="0"/>
      <p:bldP spid="63" grpId="1"/>
      <p:bldP spid="64" grpId="0"/>
      <p:bldP spid="64" grpId="1"/>
      <p:bldP spid="65" grpId="0"/>
      <p:bldP spid="65" grpId="1"/>
      <p:bldP spid="66" grpId="0"/>
      <p:bldP spid="66" grpId="1"/>
      <p:bldP spid="67" grpId="0"/>
      <p:bldP spid="67" grpId="1"/>
      <p:bldP spid="69" grpId="0"/>
      <p:bldP spid="69" grpId="1"/>
      <p:bldP spid="70" grpId="0"/>
      <p:bldP spid="70" grpId="1"/>
      <p:bldP spid="71" grpId="0"/>
      <p:bldP spid="71" grpId="1"/>
      <p:bldP spid="72" grpId="0"/>
      <p:bldP spid="72" grpId="1"/>
      <p:bldP spid="73" grpId="0"/>
      <p:bldP spid="73" grpId="1"/>
      <p:bldP spid="46" grpId="0" animBg="1"/>
      <p:bldP spid="52"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048672" cy="4678204"/>
          </a:xfrm>
          <a:prstGeom prst="rect">
            <a:avLst/>
          </a:prstGeom>
          <a:noFill/>
        </p:spPr>
        <p:txBody>
          <a:bodyPr wrap="square" rtlCol="0">
            <a:spAutoFit/>
          </a:bodyPr>
          <a:lstStyle/>
          <a:p>
            <a:r>
              <a:rPr lang="en-US" sz="1600" dirty="0" smtClean="0">
                <a:solidFill>
                  <a:srgbClr val="652876"/>
                </a:solidFill>
                <a:latin typeface="Franklin Gothic Demi" pitchFamily="34" charset="0"/>
              </a:rPr>
              <a:t>DEBRIEF</a:t>
            </a:r>
          </a:p>
          <a:p>
            <a:endParaRPr lang="en-US" sz="1400" dirty="0" smtClean="0">
              <a:solidFill>
                <a:srgbClr val="652876"/>
              </a:solidFill>
              <a:latin typeface="Franklin Gothic Demi" pitchFamily="34" charset="0"/>
            </a:endParaRPr>
          </a:p>
          <a:p>
            <a:pPr lvl="0"/>
            <a:r>
              <a:rPr lang="en-CA" dirty="0" smtClean="0">
                <a:latin typeface="Franklin Gothic Book" pitchFamily="34" charset="0"/>
              </a:rPr>
              <a:t>What evidence would you look for that your learners have achieved this outcome? </a:t>
            </a:r>
          </a:p>
          <a:p>
            <a:pPr lvl="0"/>
            <a:endParaRPr lang="en-CA" dirty="0" smtClean="0">
              <a:latin typeface="Franklin Gothic Book" pitchFamily="34" charset="0"/>
            </a:endParaRPr>
          </a:p>
          <a:p>
            <a:pPr lvl="0"/>
            <a:r>
              <a:rPr lang="en-CA" dirty="0" smtClean="0">
                <a:latin typeface="Franklin Gothic Book" pitchFamily="34" charset="0"/>
              </a:rPr>
              <a:t>How can the standards help you determine this? </a:t>
            </a:r>
          </a:p>
          <a:p>
            <a:pPr lvl="0"/>
            <a:endParaRPr lang="en-CA" dirty="0" smtClean="0">
              <a:latin typeface="Franklin Gothic Book" pitchFamily="34" charset="0"/>
            </a:endParaRPr>
          </a:p>
          <a:p>
            <a:pPr lvl="0"/>
            <a:r>
              <a:rPr lang="en-CA" dirty="0" smtClean="0">
                <a:latin typeface="Franklin Gothic Book" pitchFamily="34" charset="0"/>
              </a:rPr>
              <a:t>Is there an opportunity for workplace practice and assessment? </a:t>
            </a:r>
          </a:p>
          <a:p>
            <a:pPr lvl="0"/>
            <a:endParaRPr lang="en-CA" dirty="0" smtClean="0">
              <a:latin typeface="Franklin Gothic Book" pitchFamily="34" charset="0"/>
            </a:endParaRPr>
          </a:p>
          <a:p>
            <a:r>
              <a:rPr lang="en-CA" dirty="0" smtClean="0">
                <a:latin typeface="Franklin Gothic Book" pitchFamily="34" charset="0"/>
              </a:rPr>
              <a:t>How would you conduct the assessment of this competency/learning outcome, again considering the context of your program and the learners you are working with? </a:t>
            </a:r>
          </a:p>
          <a:p>
            <a:endParaRPr lang="en-US" sz="1400" dirty="0" smtClean="0">
              <a:solidFill>
                <a:srgbClr val="652876"/>
              </a:solidFill>
              <a:latin typeface="Franklin Gothic Demi" pitchFamily="34" charset="0"/>
            </a:endParaRP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design curriculum and develop learning outcomes</a:t>
            </a:r>
            <a:endParaRPr lang="en-US" sz="2400" dirty="0">
              <a:solidFill>
                <a:prstClr val="black"/>
              </a:solidFill>
              <a:latin typeface="Franklin Gothic Medium" pitchFamily="34" charset="0"/>
            </a:endParaRPr>
          </a:p>
        </p:txBody>
      </p:sp>
      <p:sp>
        <p:nvSpPr>
          <p:cNvPr id="18" name="Freeform 17"/>
          <p:cNvSpPr/>
          <p:nvPr/>
        </p:nvSpPr>
        <p:spPr>
          <a:xfrm>
            <a:off x="251520" y="1124744"/>
            <a:ext cx="1323960" cy="1592467"/>
          </a:xfrm>
          <a:custGeom>
            <a:avLst/>
            <a:gdLst>
              <a:gd name="connsiteX0" fmla="*/ 625605 w 1683358"/>
              <a:gd name="connsiteY0" fmla="*/ 180236 h 2296439"/>
              <a:gd name="connsiteX1" fmla="*/ 692410 w 1683358"/>
              <a:gd name="connsiteY1" fmla="*/ 50800 h 2296439"/>
              <a:gd name="connsiteX2" fmla="*/ 767566 w 1683358"/>
              <a:gd name="connsiteY2" fmla="*/ 17397 h 2296439"/>
              <a:gd name="connsiteX3" fmla="*/ 851073 w 1683358"/>
              <a:gd name="connsiteY3" fmla="*/ 696 h 2296439"/>
              <a:gd name="connsiteX4" fmla="*/ 922054 w 1683358"/>
              <a:gd name="connsiteY4" fmla="*/ 13222 h 2296439"/>
              <a:gd name="connsiteX5" fmla="*/ 930405 w 1683358"/>
              <a:gd name="connsiteY5" fmla="*/ 42449 h 2296439"/>
              <a:gd name="connsiteX6" fmla="*/ 967983 w 1683358"/>
              <a:gd name="connsiteY6" fmla="*/ 54975 h 2296439"/>
              <a:gd name="connsiteX7" fmla="*/ 997210 w 1683358"/>
              <a:gd name="connsiteY7" fmla="*/ 100904 h 2296439"/>
              <a:gd name="connsiteX8" fmla="*/ 988859 w 1683358"/>
              <a:gd name="connsiteY8" fmla="*/ 138482 h 2296439"/>
              <a:gd name="connsiteX9" fmla="*/ 1018087 w 1683358"/>
              <a:gd name="connsiteY9" fmla="*/ 196937 h 2296439"/>
              <a:gd name="connsiteX10" fmla="*/ 1022262 w 1683358"/>
              <a:gd name="connsiteY10" fmla="*/ 284619 h 2296439"/>
              <a:gd name="connsiteX11" fmla="*/ 1018087 w 1683358"/>
              <a:gd name="connsiteY11" fmla="*/ 347249 h 2296439"/>
              <a:gd name="connsiteX12" fmla="*/ 972158 w 1683358"/>
              <a:gd name="connsiteY12" fmla="*/ 418230 h 2296439"/>
              <a:gd name="connsiteX13" fmla="*/ 926229 w 1683358"/>
              <a:gd name="connsiteY13" fmla="*/ 443282 h 2296439"/>
              <a:gd name="connsiteX14" fmla="*/ 909528 w 1683358"/>
              <a:gd name="connsiteY14" fmla="*/ 443282 h 2296439"/>
              <a:gd name="connsiteX15" fmla="*/ 897002 w 1683358"/>
              <a:gd name="connsiteY15" fmla="*/ 476685 h 2296439"/>
              <a:gd name="connsiteX16" fmla="*/ 934580 w 1683358"/>
              <a:gd name="connsiteY16" fmla="*/ 493386 h 2296439"/>
              <a:gd name="connsiteX17" fmla="*/ 988859 w 1683358"/>
              <a:gd name="connsiteY17" fmla="*/ 543490 h 2296439"/>
              <a:gd name="connsiteX18" fmla="*/ 1018087 w 1683358"/>
              <a:gd name="connsiteY18" fmla="*/ 702153 h 2296439"/>
              <a:gd name="connsiteX19" fmla="*/ 1030613 w 1683358"/>
              <a:gd name="connsiteY19" fmla="*/ 773134 h 2296439"/>
              <a:gd name="connsiteX20" fmla="*/ 1080717 w 1683358"/>
              <a:gd name="connsiteY20" fmla="*/ 860816 h 2296439"/>
              <a:gd name="connsiteX21" fmla="*/ 1089068 w 1683358"/>
              <a:gd name="connsiteY21" fmla="*/ 915096 h 2296439"/>
              <a:gd name="connsiteX22" fmla="*/ 1147522 w 1683358"/>
              <a:gd name="connsiteY22" fmla="*/ 977726 h 2296439"/>
              <a:gd name="connsiteX23" fmla="*/ 1180925 w 1683358"/>
              <a:gd name="connsiteY23" fmla="*/ 1048707 h 2296439"/>
              <a:gd name="connsiteX24" fmla="*/ 1247731 w 1683358"/>
              <a:gd name="connsiteY24" fmla="*/ 1048707 h 2296439"/>
              <a:gd name="connsiteX25" fmla="*/ 1289484 w 1683358"/>
              <a:gd name="connsiteY25" fmla="*/ 1061233 h 2296439"/>
              <a:gd name="connsiteX26" fmla="*/ 1306186 w 1683358"/>
              <a:gd name="connsiteY26" fmla="*/ 1119688 h 2296439"/>
              <a:gd name="connsiteX27" fmla="*/ 1260257 w 1683358"/>
              <a:gd name="connsiteY27" fmla="*/ 1161441 h 2296439"/>
              <a:gd name="connsiteX28" fmla="*/ 1235205 w 1683358"/>
              <a:gd name="connsiteY28" fmla="*/ 1161441 h 2296439"/>
              <a:gd name="connsiteX29" fmla="*/ 1297835 w 1683358"/>
              <a:gd name="connsiteY29" fmla="*/ 1236597 h 2296439"/>
              <a:gd name="connsiteX30" fmla="*/ 1385517 w 1683358"/>
              <a:gd name="connsiteY30" fmla="*/ 1411962 h 2296439"/>
              <a:gd name="connsiteX31" fmla="*/ 1435621 w 1683358"/>
              <a:gd name="connsiteY31" fmla="*/ 1474592 h 2296439"/>
              <a:gd name="connsiteX32" fmla="*/ 1460673 w 1683358"/>
              <a:gd name="connsiteY32" fmla="*/ 1482943 h 2296439"/>
              <a:gd name="connsiteX33" fmla="*/ 1481550 w 1683358"/>
              <a:gd name="connsiteY33" fmla="*/ 1545573 h 2296439"/>
              <a:gd name="connsiteX34" fmla="*/ 1510777 w 1683358"/>
              <a:gd name="connsiteY34" fmla="*/ 1704236 h 2296439"/>
              <a:gd name="connsiteX35" fmla="*/ 1565057 w 1683358"/>
              <a:gd name="connsiteY35" fmla="*/ 1745989 h 2296439"/>
              <a:gd name="connsiteX36" fmla="*/ 1606810 w 1683358"/>
              <a:gd name="connsiteY36" fmla="*/ 1771041 h 2296439"/>
              <a:gd name="connsiteX37" fmla="*/ 1598459 w 1683358"/>
              <a:gd name="connsiteY37" fmla="*/ 1825321 h 2296439"/>
              <a:gd name="connsiteX38" fmla="*/ 1669440 w 1683358"/>
              <a:gd name="connsiteY38" fmla="*/ 1892126 h 2296439"/>
              <a:gd name="connsiteX39" fmla="*/ 1669440 w 1683358"/>
              <a:gd name="connsiteY39" fmla="*/ 1954756 h 2296439"/>
              <a:gd name="connsiteX40" fmla="*/ 1585933 w 1683358"/>
              <a:gd name="connsiteY40" fmla="*/ 2013211 h 2296439"/>
              <a:gd name="connsiteX41" fmla="*/ 1510777 w 1683358"/>
              <a:gd name="connsiteY41" fmla="*/ 1983984 h 2296439"/>
              <a:gd name="connsiteX42" fmla="*/ 1456498 w 1683358"/>
              <a:gd name="connsiteY42" fmla="*/ 1896301 h 2296439"/>
              <a:gd name="connsiteX43" fmla="*/ 1448147 w 1683358"/>
              <a:gd name="connsiteY43" fmla="*/ 1879600 h 2296439"/>
              <a:gd name="connsiteX44" fmla="*/ 1410569 w 1683358"/>
              <a:gd name="connsiteY44" fmla="*/ 1858723 h 2296439"/>
              <a:gd name="connsiteX45" fmla="*/ 1385517 w 1683358"/>
              <a:gd name="connsiteY45" fmla="*/ 1808619 h 2296439"/>
              <a:gd name="connsiteX46" fmla="*/ 1402218 w 1683358"/>
              <a:gd name="connsiteY46" fmla="*/ 1779392 h 2296439"/>
              <a:gd name="connsiteX47" fmla="*/ 1372991 w 1683358"/>
              <a:gd name="connsiteY47" fmla="*/ 1754340 h 2296439"/>
              <a:gd name="connsiteX48" fmla="*/ 1314536 w 1683358"/>
              <a:gd name="connsiteY48" fmla="*/ 1700060 h 2296439"/>
              <a:gd name="connsiteX49" fmla="*/ 1281133 w 1683358"/>
              <a:gd name="connsiteY49" fmla="*/ 1633255 h 2296439"/>
              <a:gd name="connsiteX50" fmla="*/ 1293659 w 1683358"/>
              <a:gd name="connsiteY50" fmla="*/ 1599852 h 2296439"/>
              <a:gd name="connsiteX51" fmla="*/ 1251906 w 1683358"/>
              <a:gd name="connsiteY51" fmla="*/ 1574800 h 2296439"/>
              <a:gd name="connsiteX52" fmla="*/ 1180925 w 1683358"/>
              <a:gd name="connsiteY52" fmla="*/ 1541397 h 2296439"/>
              <a:gd name="connsiteX53" fmla="*/ 1139172 w 1683358"/>
              <a:gd name="connsiteY53" fmla="*/ 1495469 h 2296439"/>
              <a:gd name="connsiteX54" fmla="*/ 1093243 w 1683358"/>
              <a:gd name="connsiteY54" fmla="*/ 1411962 h 2296439"/>
              <a:gd name="connsiteX55" fmla="*/ 1072366 w 1683358"/>
              <a:gd name="connsiteY55" fmla="*/ 1366033 h 2296439"/>
              <a:gd name="connsiteX56" fmla="*/ 1043139 w 1683358"/>
              <a:gd name="connsiteY56" fmla="*/ 1357682 h 2296439"/>
              <a:gd name="connsiteX57" fmla="*/ 1038964 w 1683358"/>
              <a:gd name="connsiteY57" fmla="*/ 1382734 h 2296439"/>
              <a:gd name="connsiteX58" fmla="*/ 1055665 w 1683358"/>
              <a:gd name="connsiteY58" fmla="*/ 1424488 h 2296439"/>
              <a:gd name="connsiteX59" fmla="*/ 1143347 w 1683358"/>
              <a:gd name="connsiteY59" fmla="*/ 1624904 h 2296439"/>
              <a:gd name="connsiteX60" fmla="*/ 1147522 w 1683358"/>
              <a:gd name="connsiteY60" fmla="*/ 1708411 h 2296439"/>
              <a:gd name="connsiteX61" fmla="*/ 1151698 w 1683358"/>
              <a:gd name="connsiteY61" fmla="*/ 1762690 h 2296439"/>
              <a:gd name="connsiteX62" fmla="*/ 1151698 w 1683358"/>
              <a:gd name="connsiteY62" fmla="*/ 1837847 h 2296439"/>
              <a:gd name="connsiteX63" fmla="*/ 1147522 w 1683358"/>
              <a:gd name="connsiteY63" fmla="*/ 2034088 h 2296439"/>
              <a:gd name="connsiteX64" fmla="*/ 1164224 w 1683358"/>
              <a:gd name="connsiteY64" fmla="*/ 2117595 h 2296439"/>
              <a:gd name="connsiteX65" fmla="*/ 1101594 w 1683358"/>
              <a:gd name="connsiteY65" fmla="*/ 2221978 h 2296439"/>
              <a:gd name="connsiteX66" fmla="*/ 1134996 w 1683358"/>
              <a:gd name="connsiteY66" fmla="*/ 2251206 h 2296439"/>
              <a:gd name="connsiteX67" fmla="*/ 1097418 w 1683358"/>
              <a:gd name="connsiteY67" fmla="*/ 2284608 h 2296439"/>
              <a:gd name="connsiteX68" fmla="*/ 947106 w 1683358"/>
              <a:gd name="connsiteY68" fmla="*/ 2288784 h 2296439"/>
              <a:gd name="connsiteX69" fmla="*/ 926229 w 1683358"/>
              <a:gd name="connsiteY69" fmla="*/ 2238679 h 2296439"/>
              <a:gd name="connsiteX70" fmla="*/ 867775 w 1683358"/>
              <a:gd name="connsiteY70" fmla="*/ 2272082 h 2296439"/>
              <a:gd name="connsiteX71" fmla="*/ 867775 w 1683358"/>
              <a:gd name="connsiteY71" fmla="*/ 2100893 h 2296439"/>
              <a:gd name="connsiteX72" fmla="*/ 905353 w 1683358"/>
              <a:gd name="connsiteY72" fmla="*/ 2034088 h 2296439"/>
              <a:gd name="connsiteX73" fmla="*/ 930405 w 1683358"/>
              <a:gd name="connsiteY73" fmla="*/ 1892126 h 2296439"/>
              <a:gd name="connsiteX74" fmla="*/ 913703 w 1683358"/>
              <a:gd name="connsiteY74" fmla="*/ 1842022 h 2296439"/>
              <a:gd name="connsiteX75" fmla="*/ 913703 w 1683358"/>
              <a:gd name="connsiteY75" fmla="*/ 1783567 h 2296439"/>
              <a:gd name="connsiteX76" fmla="*/ 942931 w 1683358"/>
              <a:gd name="connsiteY76" fmla="*/ 1733463 h 2296439"/>
              <a:gd name="connsiteX77" fmla="*/ 963807 w 1683358"/>
              <a:gd name="connsiteY77" fmla="*/ 1725112 h 2296439"/>
              <a:gd name="connsiteX78" fmla="*/ 955457 w 1683358"/>
              <a:gd name="connsiteY78" fmla="*/ 1679184 h 2296439"/>
              <a:gd name="connsiteX79" fmla="*/ 922054 w 1683358"/>
              <a:gd name="connsiteY79" fmla="*/ 1662482 h 2296439"/>
              <a:gd name="connsiteX80" fmla="*/ 863599 w 1683358"/>
              <a:gd name="connsiteY80" fmla="*/ 1553923 h 2296439"/>
              <a:gd name="connsiteX81" fmla="*/ 842722 w 1683358"/>
              <a:gd name="connsiteY81" fmla="*/ 1437014 h 2296439"/>
              <a:gd name="connsiteX82" fmla="*/ 800969 w 1683358"/>
              <a:gd name="connsiteY82" fmla="*/ 1374384 h 2296439"/>
              <a:gd name="connsiteX83" fmla="*/ 742514 w 1683358"/>
              <a:gd name="connsiteY83" fmla="*/ 1270000 h 2296439"/>
              <a:gd name="connsiteX84" fmla="*/ 713287 w 1683358"/>
              <a:gd name="connsiteY84" fmla="*/ 1153090 h 2296439"/>
              <a:gd name="connsiteX85" fmla="*/ 725813 w 1683358"/>
              <a:gd name="connsiteY85" fmla="*/ 1061233 h 2296439"/>
              <a:gd name="connsiteX86" fmla="*/ 704936 w 1683358"/>
              <a:gd name="connsiteY86" fmla="*/ 944323 h 2296439"/>
              <a:gd name="connsiteX87" fmla="*/ 659007 w 1683358"/>
              <a:gd name="connsiteY87" fmla="*/ 877518 h 2296439"/>
              <a:gd name="connsiteX88" fmla="*/ 650657 w 1683358"/>
              <a:gd name="connsiteY88" fmla="*/ 731381 h 2296439"/>
              <a:gd name="connsiteX89" fmla="*/ 638131 w 1683358"/>
              <a:gd name="connsiteY89" fmla="*/ 668751 h 2296439"/>
              <a:gd name="connsiteX90" fmla="*/ 625605 w 1683358"/>
              <a:gd name="connsiteY90" fmla="*/ 551841 h 2296439"/>
              <a:gd name="connsiteX91" fmla="*/ 458591 w 1683358"/>
              <a:gd name="connsiteY91" fmla="*/ 585244 h 2296439"/>
              <a:gd name="connsiteX92" fmla="*/ 387610 w 1683358"/>
              <a:gd name="connsiteY92" fmla="*/ 601945 h 2296439"/>
              <a:gd name="connsiteX93" fmla="*/ 312454 w 1683358"/>
              <a:gd name="connsiteY93" fmla="*/ 556016 h 2296439"/>
              <a:gd name="connsiteX94" fmla="*/ 249824 w 1683358"/>
              <a:gd name="connsiteY94" fmla="*/ 539315 h 2296439"/>
              <a:gd name="connsiteX95" fmla="*/ 212246 w 1683358"/>
              <a:gd name="connsiteY95" fmla="*/ 543490 h 2296439"/>
              <a:gd name="connsiteX96" fmla="*/ 166317 w 1683358"/>
              <a:gd name="connsiteY96" fmla="*/ 585244 h 2296439"/>
              <a:gd name="connsiteX97" fmla="*/ 112038 w 1683358"/>
              <a:gd name="connsiteY97" fmla="*/ 601945 h 2296439"/>
              <a:gd name="connsiteX98" fmla="*/ 74459 w 1683358"/>
              <a:gd name="connsiteY98" fmla="*/ 601945 h 2296439"/>
              <a:gd name="connsiteX99" fmla="*/ 36881 w 1683358"/>
              <a:gd name="connsiteY99" fmla="*/ 589419 h 2296439"/>
              <a:gd name="connsiteX100" fmla="*/ 24355 w 1683358"/>
              <a:gd name="connsiteY100" fmla="*/ 564367 h 2296439"/>
              <a:gd name="connsiteX101" fmla="*/ 28531 w 1683358"/>
              <a:gd name="connsiteY101" fmla="*/ 535140 h 2296439"/>
              <a:gd name="connsiteX102" fmla="*/ 3479 w 1683358"/>
              <a:gd name="connsiteY102" fmla="*/ 501737 h 2296439"/>
              <a:gd name="connsiteX103" fmla="*/ 7654 w 1683358"/>
              <a:gd name="connsiteY103" fmla="*/ 468334 h 2296439"/>
              <a:gd name="connsiteX104" fmla="*/ 20180 w 1683358"/>
              <a:gd name="connsiteY104" fmla="*/ 476685 h 2296439"/>
              <a:gd name="connsiteX105" fmla="*/ 49407 w 1683358"/>
              <a:gd name="connsiteY105" fmla="*/ 505912 h 2296439"/>
              <a:gd name="connsiteX106" fmla="*/ 70284 w 1683358"/>
              <a:gd name="connsiteY106" fmla="*/ 505912 h 2296439"/>
              <a:gd name="connsiteX107" fmla="*/ 74459 w 1683358"/>
              <a:gd name="connsiteY107" fmla="*/ 480860 h 2296439"/>
              <a:gd name="connsiteX108" fmla="*/ 53583 w 1683358"/>
              <a:gd name="connsiteY108" fmla="*/ 472510 h 2296439"/>
              <a:gd name="connsiteX109" fmla="*/ 82810 w 1683358"/>
              <a:gd name="connsiteY109" fmla="*/ 443282 h 2296439"/>
              <a:gd name="connsiteX110" fmla="*/ 132914 w 1683358"/>
              <a:gd name="connsiteY110" fmla="*/ 434932 h 2296439"/>
              <a:gd name="connsiteX111" fmla="*/ 183018 w 1683358"/>
              <a:gd name="connsiteY111" fmla="*/ 422406 h 2296439"/>
              <a:gd name="connsiteX112" fmla="*/ 224772 w 1683358"/>
              <a:gd name="connsiteY112" fmla="*/ 439107 h 2296439"/>
              <a:gd name="connsiteX113" fmla="*/ 279051 w 1683358"/>
              <a:gd name="connsiteY113" fmla="*/ 464159 h 2296439"/>
              <a:gd name="connsiteX114" fmla="*/ 316629 w 1683358"/>
              <a:gd name="connsiteY114" fmla="*/ 468334 h 2296439"/>
              <a:gd name="connsiteX115" fmla="*/ 362558 w 1683358"/>
              <a:gd name="connsiteY115" fmla="*/ 468334 h 2296439"/>
              <a:gd name="connsiteX116" fmla="*/ 421013 w 1683358"/>
              <a:gd name="connsiteY116" fmla="*/ 451633 h 2296439"/>
              <a:gd name="connsiteX117" fmla="*/ 466942 w 1683358"/>
              <a:gd name="connsiteY117" fmla="*/ 476685 h 2296439"/>
              <a:gd name="connsiteX118" fmla="*/ 517046 w 1683358"/>
              <a:gd name="connsiteY118" fmla="*/ 489211 h 2296439"/>
              <a:gd name="connsiteX119" fmla="*/ 550449 w 1683358"/>
              <a:gd name="connsiteY119" fmla="*/ 472510 h 2296439"/>
              <a:gd name="connsiteX120" fmla="*/ 575501 w 1683358"/>
              <a:gd name="connsiteY120" fmla="*/ 418230 h 2296439"/>
              <a:gd name="connsiteX121" fmla="*/ 642306 w 1683358"/>
              <a:gd name="connsiteY121" fmla="*/ 368126 h 2296439"/>
              <a:gd name="connsiteX122" fmla="*/ 671533 w 1683358"/>
              <a:gd name="connsiteY122" fmla="*/ 368126 h 2296439"/>
              <a:gd name="connsiteX123" fmla="*/ 679884 w 1683358"/>
              <a:gd name="connsiteY123" fmla="*/ 368126 h 2296439"/>
              <a:gd name="connsiteX124" fmla="*/ 684059 w 1683358"/>
              <a:gd name="connsiteY124" fmla="*/ 368126 h 2296439"/>
              <a:gd name="connsiteX125" fmla="*/ 684059 w 1683358"/>
              <a:gd name="connsiteY125" fmla="*/ 334723 h 2296439"/>
              <a:gd name="connsiteX126" fmla="*/ 654832 w 1683358"/>
              <a:gd name="connsiteY126" fmla="*/ 318022 h 2296439"/>
              <a:gd name="connsiteX127" fmla="*/ 650657 w 1683358"/>
              <a:gd name="connsiteY127" fmla="*/ 280444 h 2296439"/>
              <a:gd name="connsiteX128" fmla="*/ 625605 w 1683358"/>
              <a:gd name="connsiteY128" fmla="*/ 238690 h 2296439"/>
              <a:gd name="connsiteX129" fmla="*/ 583851 w 1683358"/>
              <a:gd name="connsiteY129" fmla="*/ 251216 h 2296439"/>
              <a:gd name="connsiteX130" fmla="*/ 583851 w 1683358"/>
              <a:gd name="connsiteY130" fmla="*/ 288795 h 2296439"/>
              <a:gd name="connsiteX131" fmla="*/ 588027 w 1683358"/>
              <a:gd name="connsiteY131" fmla="*/ 326373 h 2296439"/>
              <a:gd name="connsiteX132" fmla="*/ 588027 w 1683358"/>
              <a:gd name="connsiteY132" fmla="*/ 359775 h 2296439"/>
              <a:gd name="connsiteX133" fmla="*/ 554624 w 1683358"/>
              <a:gd name="connsiteY133" fmla="*/ 389003 h 2296439"/>
              <a:gd name="connsiteX134" fmla="*/ 529572 w 1683358"/>
              <a:gd name="connsiteY134" fmla="*/ 401529 h 2296439"/>
              <a:gd name="connsiteX135" fmla="*/ 517046 w 1683358"/>
              <a:gd name="connsiteY135" fmla="*/ 384827 h 2296439"/>
              <a:gd name="connsiteX136" fmla="*/ 521221 w 1683358"/>
              <a:gd name="connsiteY136" fmla="*/ 355600 h 2296439"/>
              <a:gd name="connsiteX137" fmla="*/ 546273 w 1683358"/>
              <a:gd name="connsiteY137" fmla="*/ 334723 h 2296439"/>
              <a:gd name="connsiteX138" fmla="*/ 546273 w 1683358"/>
              <a:gd name="connsiteY138" fmla="*/ 309671 h 2296439"/>
              <a:gd name="connsiteX139" fmla="*/ 542098 w 1683358"/>
              <a:gd name="connsiteY139" fmla="*/ 280444 h 2296439"/>
              <a:gd name="connsiteX140" fmla="*/ 546273 w 1683358"/>
              <a:gd name="connsiteY140" fmla="*/ 230340 h 2296439"/>
              <a:gd name="connsiteX141" fmla="*/ 583851 w 1683358"/>
              <a:gd name="connsiteY141" fmla="*/ 213638 h 2296439"/>
              <a:gd name="connsiteX142" fmla="*/ 625605 w 1683358"/>
              <a:gd name="connsiteY142" fmla="*/ 180236 h 229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683358" h="2296439">
                <a:moveTo>
                  <a:pt x="625605" y="180236"/>
                </a:moveTo>
                <a:cubicBezTo>
                  <a:pt x="647177" y="129088"/>
                  <a:pt x="668750" y="77940"/>
                  <a:pt x="692410" y="50800"/>
                </a:cubicBezTo>
                <a:cubicBezTo>
                  <a:pt x="716070" y="23660"/>
                  <a:pt x="741122" y="25748"/>
                  <a:pt x="767566" y="17397"/>
                </a:cubicBezTo>
                <a:cubicBezTo>
                  <a:pt x="794010" y="9046"/>
                  <a:pt x="825325" y="1392"/>
                  <a:pt x="851073" y="696"/>
                </a:cubicBezTo>
                <a:cubicBezTo>
                  <a:pt x="876821" y="0"/>
                  <a:pt x="908832" y="6263"/>
                  <a:pt x="922054" y="13222"/>
                </a:cubicBezTo>
                <a:cubicBezTo>
                  <a:pt x="935276" y="20181"/>
                  <a:pt x="922750" y="35490"/>
                  <a:pt x="930405" y="42449"/>
                </a:cubicBezTo>
                <a:cubicBezTo>
                  <a:pt x="938060" y="49408"/>
                  <a:pt x="956849" y="45233"/>
                  <a:pt x="967983" y="54975"/>
                </a:cubicBezTo>
                <a:cubicBezTo>
                  <a:pt x="979117" y="64717"/>
                  <a:pt x="993731" y="86986"/>
                  <a:pt x="997210" y="100904"/>
                </a:cubicBezTo>
                <a:cubicBezTo>
                  <a:pt x="1000689" y="114822"/>
                  <a:pt x="985380" y="122477"/>
                  <a:pt x="988859" y="138482"/>
                </a:cubicBezTo>
                <a:cubicBezTo>
                  <a:pt x="992338" y="154487"/>
                  <a:pt x="1012520" y="172581"/>
                  <a:pt x="1018087" y="196937"/>
                </a:cubicBezTo>
                <a:cubicBezTo>
                  <a:pt x="1023654" y="221293"/>
                  <a:pt x="1022262" y="259567"/>
                  <a:pt x="1022262" y="284619"/>
                </a:cubicBezTo>
                <a:cubicBezTo>
                  <a:pt x="1022262" y="309671"/>
                  <a:pt x="1026438" y="324981"/>
                  <a:pt x="1018087" y="347249"/>
                </a:cubicBezTo>
                <a:cubicBezTo>
                  <a:pt x="1009736" y="369518"/>
                  <a:pt x="987468" y="402225"/>
                  <a:pt x="972158" y="418230"/>
                </a:cubicBezTo>
                <a:cubicBezTo>
                  <a:pt x="956848" y="434236"/>
                  <a:pt x="936667" y="439107"/>
                  <a:pt x="926229" y="443282"/>
                </a:cubicBezTo>
                <a:cubicBezTo>
                  <a:pt x="915791" y="447457"/>
                  <a:pt x="914399" y="437715"/>
                  <a:pt x="909528" y="443282"/>
                </a:cubicBezTo>
                <a:cubicBezTo>
                  <a:pt x="904657" y="448849"/>
                  <a:pt x="892827" y="468334"/>
                  <a:pt x="897002" y="476685"/>
                </a:cubicBezTo>
                <a:cubicBezTo>
                  <a:pt x="901177" y="485036"/>
                  <a:pt x="919271" y="482252"/>
                  <a:pt x="934580" y="493386"/>
                </a:cubicBezTo>
                <a:cubicBezTo>
                  <a:pt x="949890" y="504520"/>
                  <a:pt x="974941" y="508696"/>
                  <a:pt x="988859" y="543490"/>
                </a:cubicBezTo>
                <a:cubicBezTo>
                  <a:pt x="1002777" y="578285"/>
                  <a:pt x="1011128" y="663879"/>
                  <a:pt x="1018087" y="702153"/>
                </a:cubicBezTo>
                <a:cubicBezTo>
                  <a:pt x="1025046" y="740427"/>
                  <a:pt x="1020175" y="746690"/>
                  <a:pt x="1030613" y="773134"/>
                </a:cubicBezTo>
                <a:cubicBezTo>
                  <a:pt x="1041051" y="799578"/>
                  <a:pt x="1070975" y="837156"/>
                  <a:pt x="1080717" y="860816"/>
                </a:cubicBezTo>
                <a:cubicBezTo>
                  <a:pt x="1090460" y="884476"/>
                  <a:pt x="1077934" y="895611"/>
                  <a:pt x="1089068" y="915096"/>
                </a:cubicBezTo>
                <a:cubicBezTo>
                  <a:pt x="1100202" y="934581"/>
                  <a:pt x="1132213" y="955458"/>
                  <a:pt x="1147522" y="977726"/>
                </a:cubicBezTo>
                <a:cubicBezTo>
                  <a:pt x="1162831" y="999994"/>
                  <a:pt x="1164224" y="1036877"/>
                  <a:pt x="1180925" y="1048707"/>
                </a:cubicBezTo>
                <a:cubicBezTo>
                  <a:pt x="1197626" y="1060537"/>
                  <a:pt x="1229638" y="1046619"/>
                  <a:pt x="1247731" y="1048707"/>
                </a:cubicBezTo>
                <a:cubicBezTo>
                  <a:pt x="1265824" y="1050795"/>
                  <a:pt x="1279742" y="1049403"/>
                  <a:pt x="1289484" y="1061233"/>
                </a:cubicBezTo>
                <a:cubicBezTo>
                  <a:pt x="1299226" y="1073063"/>
                  <a:pt x="1311057" y="1102987"/>
                  <a:pt x="1306186" y="1119688"/>
                </a:cubicBezTo>
                <a:cubicBezTo>
                  <a:pt x="1301315" y="1136389"/>
                  <a:pt x="1272087" y="1154482"/>
                  <a:pt x="1260257" y="1161441"/>
                </a:cubicBezTo>
                <a:cubicBezTo>
                  <a:pt x="1248427" y="1168400"/>
                  <a:pt x="1228942" y="1148915"/>
                  <a:pt x="1235205" y="1161441"/>
                </a:cubicBezTo>
                <a:cubicBezTo>
                  <a:pt x="1241468" y="1173967"/>
                  <a:pt x="1272783" y="1194844"/>
                  <a:pt x="1297835" y="1236597"/>
                </a:cubicBezTo>
                <a:cubicBezTo>
                  <a:pt x="1322887" y="1278350"/>
                  <a:pt x="1362553" y="1372296"/>
                  <a:pt x="1385517" y="1411962"/>
                </a:cubicBezTo>
                <a:cubicBezTo>
                  <a:pt x="1408481" y="1451628"/>
                  <a:pt x="1423095" y="1462762"/>
                  <a:pt x="1435621" y="1474592"/>
                </a:cubicBezTo>
                <a:cubicBezTo>
                  <a:pt x="1448147" y="1486422"/>
                  <a:pt x="1453018" y="1471113"/>
                  <a:pt x="1460673" y="1482943"/>
                </a:cubicBezTo>
                <a:cubicBezTo>
                  <a:pt x="1468328" y="1494773"/>
                  <a:pt x="1473199" y="1508691"/>
                  <a:pt x="1481550" y="1545573"/>
                </a:cubicBezTo>
                <a:cubicBezTo>
                  <a:pt x="1489901" y="1582455"/>
                  <a:pt x="1496859" y="1670833"/>
                  <a:pt x="1510777" y="1704236"/>
                </a:cubicBezTo>
                <a:cubicBezTo>
                  <a:pt x="1524695" y="1737639"/>
                  <a:pt x="1549052" y="1734855"/>
                  <a:pt x="1565057" y="1745989"/>
                </a:cubicBezTo>
                <a:cubicBezTo>
                  <a:pt x="1581062" y="1757123"/>
                  <a:pt x="1601243" y="1757819"/>
                  <a:pt x="1606810" y="1771041"/>
                </a:cubicBezTo>
                <a:cubicBezTo>
                  <a:pt x="1612377" y="1784263"/>
                  <a:pt x="1588021" y="1805140"/>
                  <a:pt x="1598459" y="1825321"/>
                </a:cubicBezTo>
                <a:cubicBezTo>
                  <a:pt x="1608897" y="1845502"/>
                  <a:pt x="1657610" y="1870553"/>
                  <a:pt x="1669440" y="1892126"/>
                </a:cubicBezTo>
                <a:cubicBezTo>
                  <a:pt x="1681270" y="1913699"/>
                  <a:pt x="1683358" y="1934575"/>
                  <a:pt x="1669440" y="1954756"/>
                </a:cubicBezTo>
                <a:cubicBezTo>
                  <a:pt x="1655522" y="1974937"/>
                  <a:pt x="1612377" y="2008340"/>
                  <a:pt x="1585933" y="2013211"/>
                </a:cubicBezTo>
                <a:cubicBezTo>
                  <a:pt x="1559489" y="2018082"/>
                  <a:pt x="1532349" y="2003469"/>
                  <a:pt x="1510777" y="1983984"/>
                </a:cubicBezTo>
                <a:cubicBezTo>
                  <a:pt x="1489205" y="1964499"/>
                  <a:pt x="1466936" y="1913698"/>
                  <a:pt x="1456498" y="1896301"/>
                </a:cubicBezTo>
                <a:cubicBezTo>
                  <a:pt x="1446060" y="1878904"/>
                  <a:pt x="1455802" y="1885863"/>
                  <a:pt x="1448147" y="1879600"/>
                </a:cubicBezTo>
                <a:cubicBezTo>
                  <a:pt x="1440492" y="1873337"/>
                  <a:pt x="1421007" y="1870553"/>
                  <a:pt x="1410569" y="1858723"/>
                </a:cubicBezTo>
                <a:cubicBezTo>
                  <a:pt x="1400131" y="1846893"/>
                  <a:pt x="1386909" y="1821841"/>
                  <a:pt x="1385517" y="1808619"/>
                </a:cubicBezTo>
                <a:cubicBezTo>
                  <a:pt x="1384125" y="1795397"/>
                  <a:pt x="1404306" y="1788439"/>
                  <a:pt x="1402218" y="1779392"/>
                </a:cubicBezTo>
                <a:cubicBezTo>
                  <a:pt x="1400130" y="1770346"/>
                  <a:pt x="1387605" y="1767562"/>
                  <a:pt x="1372991" y="1754340"/>
                </a:cubicBezTo>
                <a:cubicBezTo>
                  <a:pt x="1358377" y="1741118"/>
                  <a:pt x="1329846" y="1720241"/>
                  <a:pt x="1314536" y="1700060"/>
                </a:cubicBezTo>
                <a:cubicBezTo>
                  <a:pt x="1299226" y="1679879"/>
                  <a:pt x="1284613" y="1649956"/>
                  <a:pt x="1281133" y="1633255"/>
                </a:cubicBezTo>
                <a:cubicBezTo>
                  <a:pt x="1277654" y="1616554"/>
                  <a:pt x="1298530" y="1609595"/>
                  <a:pt x="1293659" y="1599852"/>
                </a:cubicBezTo>
                <a:cubicBezTo>
                  <a:pt x="1288788" y="1590110"/>
                  <a:pt x="1270695" y="1584542"/>
                  <a:pt x="1251906" y="1574800"/>
                </a:cubicBezTo>
                <a:cubicBezTo>
                  <a:pt x="1233117" y="1565058"/>
                  <a:pt x="1199714" y="1554619"/>
                  <a:pt x="1180925" y="1541397"/>
                </a:cubicBezTo>
                <a:cubicBezTo>
                  <a:pt x="1162136" y="1528175"/>
                  <a:pt x="1153786" y="1517041"/>
                  <a:pt x="1139172" y="1495469"/>
                </a:cubicBezTo>
                <a:cubicBezTo>
                  <a:pt x="1124558" y="1473897"/>
                  <a:pt x="1104377" y="1433535"/>
                  <a:pt x="1093243" y="1411962"/>
                </a:cubicBezTo>
                <a:cubicBezTo>
                  <a:pt x="1082109" y="1390389"/>
                  <a:pt x="1080717" y="1375080"/>
                  <a:pt x="1072366" y="1366033"/>
                </a:cubicBezTo>
                <a:cubicBezTo>
                  <a:pt x="1064015" y="1356986"/>
                  <a:pt x="1048706" y="1354899"/>
                  <a:pt x="1043139" y="1357682"/>
                </a:cubicBezTo>
                <a:cubicBezTo>
                  <a:pt x="1037572" y="1360465"/>
                  <a:pt x="1036876" y="1371600"/>
                  <a:pt x="1038964" y="1382734"/>
                </a:cubicBezTo>
                <a:cubicBezTo>
                  <a:pt x="1041052" y="1393868"/>
                  <a:pt x="1038268" y="1384126"/>
                  <a:pt x="1055665" y="1424488"/>
                </a:cubicBezTo>
                <a:cubicBezTo>
                  <a:pt x="1073062" y="1464850"/>
                  <a:pt x="1128038" y="1577584"/>
                  <a:pt x="1143347" y="1624904"/>
                </a:cubicBezTo>
                <a:cubicBezTo>
                  <a:pt x="1158656" y="1672224"/>
                  <a:pt x="1146130" y="1685447"/>
                  <a:pt x="1147522" y="1708411"/>
                </a:cubicBezTo>
                <a:cubicBezTo>
                  <a:pt x="1148914" y="1731375"/>
                  <a:pt x="1151002" y="1741117"/>
                  <a:pt x="1151698" y="1762690"/>
                </a:cubicBezTo>
                <a:cubicBezTo>
                  <a:pt x="1152394" y="1784263"/>
                  <a:pt x="1152394" y="1792614"/>
                  <a:pt x="1151698" y="1837847"/>
                </a:cubicBezTo>
                <a:cubicBezTo>
                  <a:pt x="1151002" y="1883080"/>
                  <a:pt x="1145434" y="1987463"/>
                  <a:pt x="1147522" y="2034088"/>
                </a:cubicBezTo>
                <a:cubicBezTo>
                  <a:pt x="1149610" y="2080713"/>
                  <a:pt x="1171879" y="2086280"/>
                  <a:pt x="1164224" y="2117595"/>
                </a:cubicBezTo>
                <a:cubicBezTo>
                  <a:pt x="1156569" y="2148910"/>
                  <a:pt x="1106465" y="2199710"/>
                  <a:pt x="1101594" y="2221978"/>
                </a:cubicBezTo>
                <a:cubicBezTo>
                  <a:pt x="1096723" y="2244247"/>
                  <a:pt x="1135692" y="2240768"/>
                  <a:pt x="1134996" y="2251206"/>
                </a:cubicBezTo>
                <a:cubicBezTo>
                  <a:pt x="1134300" y="2261644"/>
                  <a:pt x="1128733" y="2278345"/>
                  <a:pt x="1097418" y="2284608"/>
                </a:cubicBezTo>
                <a:cubicBezTo>
                  <a:pt x="1066103" y="2290871"/>
                  <a:pt x="975637" y="2296439"/>
                  <a:pt x="947106" y="2288784"/>
                </a:cubicBezTo>
                <a:cubicBezTo>
                  <a:pt x="918575" y="2281129"/>
                  <a:pt x="939451" y="2241463"/>
                  <a:pt x="926229" y="2238679"/>
                </a:cubicBezTo>
                <a:cubicBezTo>
                  <a:pt x="913007" y="2235895"/>
                  <a:pt x="877517" y="2295046"/>
                  <a:pt x="867775" y="2272082"/>
                </a:cubicBezTo>
                <a:cubicBezTo>
                  <a:pt x="858033" y="2249118"/>
                  <a:pt x="861512" y="2140559"/>
                  <a:pt x="867775" y="2100893"/>
                </a:cubicBezTo>
                <a:cubicBezTo>
                  <a:pt x="874038" y="2061227"/>
                  <a:pt x="894915" y="2068883"/>
                  <a:pt x="905353" y="2034088"/>
                </a:cubicBezTo>
                <a:cubicBezTo>
                  <a:pt x="915791" y="1999294"/>
                  <a:pt x="929013" y="1924137"/>
                  <a:pt x="930405" y="1892126"/>
                </a:cubicBezTo>
                <a:cubicBezTo>
                  <a:pt x="931797" y="1860115"/>
                  <a:pt x="916487" y="1860115"/>
                  <a:pt x="913703" y="1842022"/>
                </a:cubicBezTo>
                <a:cubicBezTo>
                  <a:pt x="910919" y="1823929"/>
                  <a:pt x="908832" y="1801660"/>
                  <a:pt x="913703" y="1783567"/>
                </a:cubicBezTo>
                <a:cubicBezTo>
                  <a:pt x="918574" y="1765474"/>
                  <a:pt x="934580" y="1743205"/>
                  <a:pt x="942931" y="1733463"/>
                </a:cubicBezTo>
                <a:cubicBezTo>
                  <a:pt x="951282" y="1723721"/>
                  <a:pt x="961719" y="1734159"/>
                  <a:pt x="963807" y="1725112"/>
                </a:cubicBezTo>
                <a:cubicBezTo>
                  <a:pt x="965895" y="1716066"/>
                  <a:pt x="962416" y="1689622"/>
                  <a:pt x="955457" y="1679184"/>
                </a:cubicBezTo>
                <a:cubicBezTo>
                  <a:pt x="948498" y="1668746"/>
                  <a:pt x="937364" y="1683359"/>
                  <a:pt x="922054" y="1662482"/>
                </a:cubicBezTo>
                <a:cubicBezTo>
                  <a:pt x="906744" y="1641605"/>
                  <a:pt x="876821" y="1591501"/>
                  <a:pt x="863599" y="1553923"/>
                </a:cubicBezTo>
                <a:cubicBezTo>
                  <a:pt x="850377" y="1516345"/>
                  <a:pt x="853160" y="1466937"/>
                  <a:pt x="842722" y="1437014"/>
                </a:cubicBezTo>
                <a:cubicBezTo>
                  <a:pt x="832284" y="1407091"/>
                  <a:pt x="817670" y="1402220"/>
                  <a:pt x="800969" y="1374384"/>
                </a:cubicBezTo>
                <a:cubicBezTo>
                  <a:pt x="784268" y="1346548"/>
                  <a:pt x="757128" y="1306882"/>
                  <a:pt x="742514" y="1270000"/>
                </a:cubicBezTo>
                <a:cubicBezTo>
                  <a:pt x="727900" y="1233118"/>
                  <a:pt x="716071" y="1187885"/>
                  <a:pt x="713287" y="1153090"/>
                </a:cubicBezTo>
                <a:cubicBezTo>
                  <a:pt x="710504" y="1118296"/>
                  <a:pt x="727205" y="1096027"/>
                  <a:pt x="725813" y="1061233"/>
                </a:cubicBezTo>
                <a:cubicBezTo>
                  <a:pt x="724421" y="1026439"/>
                  <a:pt x="716070" y="974942"/>
                  <a:pt x="704936" y="944323"/>
                </a:cubicBezTo>
                <a:cubicBezTo>
                  <a:pt x="693802" y="913704"/>
                  <a:pt x="668054" y="913008"/>
                  <a:pt x="659007" y="877518"/>
                </a:cubicBezTo>
                <a:cubicBezTo>
                  <a:pt x="649960" y="842028"/>
                  <a:pt x="654136" y="766175"/>
                  <a:pt x="650657" y="731381"/>
                </a:cubicBezTo>
                <a:cubicBezTo>
                  <a:pt x="647178" y="696587"/>
                  <a:pt x="642306" y="698674"/>
                  <a:pt x="638131" y="668751"/>
                </a:cubicBezTo>
                <a:cubicBezTo>
                  <a:pt x="633956" y="638828"/>
                  <a:pt x="655528" y="565759"/>
                  <a:pt x="625605" y="551841"/>
                </a:cubicBezTo>
                <a:cubicBezTo>
                  <a:pt x="595682" y="537923"/>
                  <a:pt x="498257" y="576893"/>
                  <a:pt x="458591" y="585244"/>
                </a:cubicBezTo>
                <a:cubicBezTo>
                  <a:pt x="418925" y="593595"/>
                  <a:pt x="411966" y="606816"/>
                  <a:pt x="387610" y="601945"/>
                </a:cubicBezTo>
                <a:cubicBezTo>
                  <a:pt x="363254" y="597074"/>
                  <a:pt x="335418" y="566454"/>
                  <a:pt x="312454" y="556016"/>
                </a:cubicBezTo>
                <a:cubicBezTo>
                  <a:pt x="289490" y="545578"/>
                  <a:pt x="266525" y="541403"/>
                  <a:pt x="249824" y="539315"/>
                </a:cubicBezTo>
                <a:cubicBezTo>
                  <a:pt x="233123" y="537227"/>
                  <a:pt x="226164" y="535835"/>
                  <a:pt x="212246" y="543490"/>
                </a:cubicBezTo>
                <a:cubicBezTo>
                  <a:pt x="198328" y="551145"/>
                  <a:pt x="183018" y="575502"/>
                  <a:pt x="166317" y="585244"/>
                </a:cubicBezTo>
                <a:cubicBezTo>
                  <a:pt x="149616" y="594986"/>
                  <a:pt x="127348" y="599162"/>
                  <a:pt x="112038" y="601945"/>
                </a:cubicBezTo>
                <a:cubicBezTo>
                  <a:pt x="96728" y="604728"/>
                  <a:pt x="86985" y="604033"/>
                  <a:pt x="74459" y="601945"/>
                </a:cubicBezTo>
                <a:cubicBezTo>
                  <a:pt x="61933" y="599857"/>
                  <a:pt x="45232" y="595682"/>
                  <a:pt x="36881" y="589419"/>
                </a:cubicBezTo>
                <a:cubicBezTo>
                  <a:pt x="28530" y="583156"/>
                  <a:pt x="25747" y="573414"/>
                  <a:pt x="24355" y="564367"/>
                </a:cubicBezTo>
                <a:cubicBezTo>
                  <a:pt x="22963" y="555321"/>
                  <a:pt x="32010" y="545578"/>
                  <a:pt x="28531" y="535140"/>
                </a:cubicBezTo>
                <a:cubicBezTo>
                  <a:pt x="25052" y="524702"/>
                  <a:pt x="6959" y="512871"/>
                  <a:pt x="3479" y="501737"/>
                </a:cubicBezTo>
                <a:cubicBezTo>
                  <a:pt x="0" y="490603"/>
                  <a:pt x="4871" y="472509"/>
                  <a:pt x="7654" y="468334"/>
                </a:cubicBezTo>
                <a:cubicBezTo>
                  <a:pt x="10437" y="464159"/>
                  <a:pt x="13221" y="470422"/>
                  <a:pt x="20180" y="476685"/>
                </a:cubicBezTo>
                <a:cubicBezTo>
                  <a:pt x="27139" y="482948"/>
                  <a:pt x="41056" y="501041"/>
                  <a:pt x="49407" y="505912"/>
                </a:cubicBezTo>
                <a:cubicBezTo>
                  <a:pt x="57758" y="510783"/>
                  <a:pt x="66109" y="510087"/>
                  <a:pt x="70284" y="505912"/>
                </a:cubicBezTo>
                <a:cubicBezTo>
                  <a:pt x="74459" y="501737"/>
                  <a:pt x="77242" y="486427"/>
                  <a:pt x="74459" y="480860"/>
                </a:cubicBezTo>
                <a:cubicBezTo>
                  <a:pt x="71676" y="475293"/>
                  <a:pt x="52191" y="478773"/>
                  <a:pt x="53583" y="472510"/>
                </a:cubicBezTo>
                <a:cubicBezTo>
                  <a:pt x="54975" y="466247"/>
                  <a:pt x="69588" y="449545"/>
                  <a:pt x="82810" y="443282"/>
                </a:cubicBezTo>
                <a:cubicBezTo>
                  <a:pt x="96032" y="437019"/>
                  <a:pt x="116213" y="438411"/>
                  <a:pt x="132914" y="434932"/>
                </a:cubicBezTo>
                <a:cubicBezTo>
                  <a:pt x="149615" y="431453"/>
                  <a:pt x="167708" y="421710"/>
                  <a:pt x="183018" y="422406"/>
                </a:cubicBezTo>
                <a:cubicBezTo>
                  <a:pt x="198328" y="423102"/>
                  <a:pt x="208766" y="432148"/>
                  <a:pt x="224772" y="439107"/>
                </a:cubicBezTo>
                <a:cubicBezTo>
                  <a:pt x="240778" y="446066"/>
                  <a:pt x="263742" y="459288"/>
                  <a:pt x="279051" y="464159"/>
                </a:cubicBezTo>
                <a:cubicBezTo>
                  <a:pt x="294361" y="469030"/>
                  <a:pt x="302711" y="467638"/>
                  <a:pt x="316629" y="468334"/>
                </a:cubicBezTo>
                <a:cubicBezTo>
                  <a:pt x="330547" y="469030"/>
                  <a:pt x="345161" y="471117"/>
                  <a:pt x="362558" y="468334"/>
                </a:cubicBezTo>
                <a:cubicBezTo>
                  <a:pt x="379955" y="465551"/>
                  <a:pt x="403616" y="450241"/>
                  <a:pt x="421013" y="451633"/>
                </a:cubicBezTo>
                <a:cubicBezTo>
                  <a:pt x="438410" y="453025"/>
                  <a:pt x="450937" y="470422"/>
                  <a:pt x="466942" y="476685"/>
                </a:cubicBezTo>
                <a:cubicBezTo>
                  <a:pt x="482947" y="482948"/>
                  <a:pt x="503128" y="489907"/>
                  <a:pt x="517046" y="489211"/>
                </a:cubicBezTo>
                <a:cubicBezTo>
                  <a:pt x="530964" y="488515"/>
                  <a:pt x="540707" y="484340"/>
                  <a:pt x="550449" y="472510"/>
                </a:cubicBezTo>
                <a:cubicBezTo>
                  <a:pt x="560191" y="460680"/>
                  <a:pt x="560192" y="435627"/>
                  <a:pt x="575501" y="418230"/>
                </a:cubicBezTo>
                <a:cubicBezTo>
                  <a:pt x="590810" y="400833"/>
                  <a:pt x="626301" y="376477"/>
                  <a:pt x="642306" y="368126"/>
                </a:cubicBezTo>
                <a:cubicBezTo>
                  <a:pt x="658311" y="359775"/>
                  <a:pt x="671533" y="368126"/>
                  <a:pt x="671533" y="368126"/>
                </a:cubicBezTo>
                <a:lnTo>
                  <a:pt x="679884" y="368126"/>
                </a:lnTo>
                <a:cubicBezTo>
                  <a:pt x="681972" y="368126"/>
                  <a:pt x="683363" y="373693"/>
                  <a:pt x="684059" y="368126"/>
                </a:cubicBezTo>
                <a:cubicBezTo>
                  <a:pt x="684755" y="362559"/>
                  <a:pt x="688930" y="343074"/>
                  <a:pt x="684059" y="334723"/>
                </a:cubicBezTo>
                <a:cubicBezTo>
                  <a:pt x="679188" y="326372"/>
                  <a:pt x="660399" y="327068"/>
                  <a:pt x="654832" y="318022"/>
                </a:cubicBezTo>
                <a:cubicBezTo>
                  <a:pt x="649265" y="308976"/>
                  <a:pt x="655528" y="293666"/>
                  <a:pt x="650657" y="280444"/>
                </a:cubicBezTo>
                <a:cubicBezTo>
                  <a:pt x="645786" y="267222"/>
                  <a:pt x="636739" y="243561"/>
                  <a:pt x="625605" y="238690"/>
                </a:cubicBezTo>
                <a:cubicBezTo>
                  <a:pt x="614471" y="233819"/>
                  <a:pt x="590810" y="242865"/>
                  <a:pt x="583851" y="251216"/>
                </a:cubicBezTo>
                <a:cubicBezTo>
                  <a:pt x="576892" y="259567"/>
                  <a:pt x="583155" y="276269"/>
                  <a:pt x="583851" y="288795"/>
                </a:cubicBezTo>
                <a:cubicBezTo>
                  <a:pt x="584547" y="301321"/>
                  <a:pt x="587331" y="314543"/>
                  <a:pt x="588027" y="326373"/>
                </a:cubicBezTo>
                <a:cubicBezTo>
                  <a:pt x="588723" y="338203"/>
                  <a:pt x="593594" y="349337"/>
                  <a:pt x="588027" y="359775"/>
                </a:cubicBezTo>
                <a:cubicBezTo>
                  <a:pt x="582460" y="370213"/>
                  <a:pt x="564366" y="382044"/>
                  <a:pt x="554624" y="389003"/>
                </a:cubicBezTo>
                <a:cubicBezTo>
                  <a:pt x="544882" y="395962"/>
                  <a:pt x="535835" y="402225"/>
                  <a:pt x="529572" y="401529"/>
                </a:cubicBezTo>
                <a:cubicBezTo>
                  <a:pt x="523309" y="400833"/>
                  <a:pt x="518438" y="392482"/>
                  <a:pt x="517046" y="384827"/>
                </a:cubicBezTo>
                <a:cubicBezTo>
                  <a:pt x="515654" y="377172"/>
                  <a:pt x="516350" y="363951"/>
                  <a:pt x="521221" y="355600"/>
                </a:cubicBezTo>
                <a:cubicBezTo>
                  <a:pt x="526092" y="347249"/>
                  <a:pt x="542098" y="342378"/>
                  <a:pt x="546273" y="334723"/>
                </a:cubicBezTo>
                <a:cubicBezTo>
                  <a:pt x="550448" y="327068"/>
                  <a:pt x="546969" y="318717"/>
                  <a:pt x="546273" y="309671"/>
                </a:cubicBezTo>
                <a:cubicBezTo>
                  <a:pt x="545577" y="300625"/>
                  <a:pt x="542098" y="293666"/>
                  <a:pt x="542098" y="280444"/>
                </a:cubicBezTo>
                <a:cubicBezTo>
                  <a:pt x="542098" y="267222"/>
                  <a:pt x="539314" y="241474"/>
                  <a:pt x="546273" y="230340"/>
                </a:cubicBezTo>
                <a:cubicBezTo>
                  <a:pt x="553232" y="219206"/>
                  <a:pt x="583851" y="213638"/>
                  <a:pt x="583851" y="213638"/>
                </a:cubicBezTo>
                <a:lnTo>
                  <a:pt x="625605" y="180236"/>
                </a:lnTo>
                <a:close/>
              </a:path>
            </a:pathLst>
          </a:custGeom>
          <a:solidFill>
            <a:srgbClr val="FFFF00"/>
          </a:solidFill>
          <a:ln w="28575">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1</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0" name="TextBox 19"/>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22" name="TextBox 21"/>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729170" y="489029"/>
            <a:ext cx="5028755" cy="523220"/>
          </a:xfrm>
          <a:prstGeom prst="rect">
            <a:avLst/>
          </a:prstGeom>
          <a:noFill/>
        </p:spPr>
        <p:txBody>
          <a:bodyPr wrap="square" rtlCol="0">
            <a:spAutoFit/>
          </a:bodyPr>
          <a:lstStyle/>
          <a:p>
            <a:r>
              <a:rPr lang="en-CA" sz="2800" dirty="0" smtClean="0">
                <a:latin typeface="Franklin Gothic Demi Cond" pitchFamily="34" charset="0"/>
              </a:rPr>
              <a:t>Performance Appraisals</a:t>
            </a:r>
            <a:endParaRPr lang="en-CA" sz="2800" dirty="0">
              <a:latin typeface="Franklin Gothic Demi Cond" pitchFamily="34" charset="0"/>
            </a:endParaRPr>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31" name="Freeform 30"/>
          <p:cNvSpPr/>
          <p:nvPr/>
        </p:nvSpPr>
        <p:spPr>
          <a:xfrm>
            <a:off x="1835696" y="3783959"/>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2561680" y="4792071"/>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TextBox 34"/>
          <p:cNvSpPr txBox="1"/>
          <p:nvPr/>
        </p:nvSpPr>
        <p:spPr>
          <a:xfrm>
            <a:off x="3851920" y="1196752"/>
            <a:ext cx="5040560" cy="3693319"/>
          </a:xfrm>
          <a:prstGeom prst="rect">
            <a:avLst/>
          </a:prstGeom>
          <a:noFill/>
        </p:spPr>
        <p:txBody>
          <a:bodyPr wrap="square" rtlCol="0">
            <a:spAutoFit/>
          </a:bodyPr>
          <a:lstStyle/>
          <a:p>
            <a:pPr lvl="0"/>
            <a:r>
              <a:rPr lang="en-CA" i="1" dirty="0" smtClean="0">
                <a:latin typeface="Franklin Gothic Book" pitchFamily="34" charset="0"/>
              </a:rPr>
              <a:t>What constitutes a good quality performance appraisal process?</a:t>
            </a:r>
          </a:p>
          <a:p>
            <a:pPr lvl="0"/>
            <a:endParaRPr lang="en-CA" dirty="0" smtClean="0">
              <a:latin typeface="Franklin Gothic Book" pitchFamily="34" charset="0"/>
            </a:endParaRPr>
          </a:p>
          <a:p>
            <a:pPr lvl="0"/>
            <a:r>
              <a:rPr lang="en-CA" i="1" dirty="0" smtClean="0">
                <a:latin typeface="Franklin Gothic Book" pitchFamily="34" charset="0"/>
              </a:rPr>
              <a:t> What needs to be measured and how? Is it valid and reliable?</a:t>
            </a:r>
          </a:p>
          <a:p>
            <a:pPr lvl="0"/>
            <a:endParaRPr lang="en-CA" dirty="0" smtClean="0">
              <a:latin typeface="Franklin Gothic Book" pitchFamily="34" charset="0"/>
            </a:endParaRPr>
          </a:p>
          <a:p>
            <a:pPr lvl="0"/>
            <a:r>
              <a:rPr lang="en-CA" dirty="0" smtClean="0">
                <a:latin typeface="Franklin Gothic Book" pitchFamily="34" charset="0"/>
              </a:rPr>
              <a:t>Why is it important to do performance appraisals?</a:t>
            </a:r>
          </a:p>
          <a:p>
            <a:pPr lvl="0"/>
            <a:r>
              <a:rPr lang="en-CA" dirty="0" smtClean="0">
                <a:latin typeface="Franklin Gothic Book" pitchFamily="34" charset="0"/>
              </a:rPr>
              <a:t>What performance appraisal tools do you currently use in your workplace?</a:t>
            </a:r>
          </a:p>
          <a:p>
            <a:pPr lvl="0"/>
            <a:endParaRPr lang="en-CA" dirty="0" smtClean="0">
              <a:latin typeface="Franklin Gothic Book" pitchFamily="34" charset="0"/>
            </a:endParaRPr>
          </a:p>
          <a:p>
            <a:pPr lvl="0"/>
            <a:r>
              <a:rPr lang="en-CA" dirty="0" smtClean="0">
                <a:latin typeface="Franklin Gothic Book" pitchFamily="34" charset="0"/>
              </a:rPr>
              <a:t>How were these tools developed? What are they based on?</a:t>
            </a:r>
          </a:p>
          <a:p>
            <a:endParaRPr lang="en-CA" dirty="0">
              <a:latin typeface="Franklin Gothic Book" pitchFamily="34" charset="0"/>
            </a:endParaRPr>
          </a:p>
        </p:txBody>
      </p:sp>
    </p:spTree>
  </p:cSld>
  <p:clrMapOvr>
    <a:masterClrMapping/>
  </p:clrMapOvr>
  <p:transition spd="med">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3729170" y="489029"/>
            <a:ext cx="5028755" cy="523220"/>
          </a:xfrm>
          <a:prstGeom prst="rect">
            <a:avLst/>
          </a:prstGeom>
          <a:noFill/>
        </p:spPr>
        <p:txBody>
          <a:bodyPr wrap="square" rtlCol="0">
            <a:spAutoFit/>
          </a:bodyPr>
          <a:lstStyle/>
          <a:p>
            <a:r>
              <a:rPr lang="en-CA" sz="2800" dirty="0" smtClean="0">
                <a:latin typeface="Franklin Gothic Demi Cond" pitchFamily="34" charset="0"/>
              </a:rPr>
              <a:t>Performance Appraisals</a:t>
            </a:r>
            <a:endParaRPr lang="en-CA" sz="2800" dirty="0">
              <a:latin typeface="Franklin Gothic Demi Cond" pitchFamily="34" charset="0"/>
            </a:endParaRPr>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587536" y="1075316"/>
            <a:ext cx="5232936" cy="3566532"/>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Document 13"/>
          <p:cNvSpPr/>
          <p:nvPr/>
        </p:nvSpPr>
        <p:spPr>
          <a:xfrm>
            <a:off x="3563888" y="4509120"/>
            <a:ext cx="5256584" cy="2304256"/>
          </a:xfrm>
          <a:prstGeom prst="flowChartDocument">
            <a:avLst/>
          </a:prstGeom>
          <a:solidFill>
            <a:srgbClr val="F0ECF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623539" y="1412776"/>
            <a:ext cx="3672408" cy="5170646"/>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HUMAN RESOURCES</a:t>
            </a:r>
          </a:p>
          <a:p>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HIRE STAFF according to standard:</a:t>
            </a:r>
          </a:p>
          <a:p>
            <a:r>
              <a:rPr lang="en-CA" dirty="0" smtClean="0">
                <a:latin typeface="Franklin Gothic Medium Cond" pitchFamily="34" charset="0"/>
              </a:rPr>
              <a:t>4.1   Determine staff needs</a:t>
            </a:r>
          </a:p>
          <a:p>
            <a:r>
              <a:rPr lang="en-CA" dirty="0" smtClean="0">
                <a:latin typeface="Franklin Gothic Medium Cond" pitchFamily="34" charset="0"/>
              </a:rPr>
              <a:t>4.2   Recruit staff</a:t>
            </a:r>
          </a:p>
          <a:p>
            <a:r>
              <a:rPr lang="en-CA" dirty="0" smtClean="0">
                <a:latin typeface="Franklin Gothic Medium Cond" pitchFamily="34" charset="0"/>
              </a:rPr>
              <a:t>4.3   Interview prospective staff</a:t>
            </a:r>
          </a:p>
          <a:p>
            <a:r>
              <a:rPr lang="en-CA" dirty="0" smtClean="0">
                <a:latin typeface="Franklin Gothic Medium Cond" pitchFamily="34" charset="0"/>
              </a:rPr>
              <a:t>4.4   Screen prospective staff</a:t>
            </a:r>
          </a:p>
          <a:p>
            <a:r>
              <a:rPr lang="en-CA" dirty="0" smtClean="0">
                <a:latin typeface="Franklin Gothic Medium Cond" pitchFamily="34" charset="0"/>
              </a:rPr>
              <a:t>4.5   Offer best position to best candidate</a:t>
            </a:r>
          </a:p>
          <a:p>
            <a:r>
              <a:rPr lang="en-CA" dirty="0" smtClean="0">
                <a:latin typeface="Franklin Gothic Medium Cond" pitchFamily="34" charset="0"/>
              </a:rPr>
              <a:t>4.6   Provide orientation to new staff</a:t>
            </a: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NOTES:</a:t>
            </a:r>
          </a:p>
          <a:p>
            <a:endParaRPr lang="en-CA" dirty="0" smtClean="0">
              <a:solidFill>
                <a:schemeClr val="accent6">
                  <a:lumMod val="50000"/>
                </a:schemeClr>
              </a:solidFill>
              <a:latin typeface="Franklin Gothic Medium Cond" pitchFamily="34" charset="0"/>
            </a:endParaRPr>
          </a:p>
          <a:p>
            <a:endParaRPr lang="en-CA" dirty="0" smtClean="0">
              <a:solidFill>
                <a:schemeClr val="accent6">
                  <a:lumMod val="50000"/>
                </a:schemeClr>
              </a:solidFill>
              <a:latin typeface="Franklin Gothic Medium Cond" pitchFamily="34" charset="0"/>
            </a:endParaRPr>
          </a:p>
          <a:p>
            <a:r>
              <a:rPr lang="en-CA" dirty="0" smtClean="0">
                <a:solidFill>
                  <a:schemeClr val="accent6">
                    <a:lumMod val="50000"/>
                  </a:schemeClr>
                </a:solidFill>
                <a:latin typeface="Franklin Gothic Medium Cond" pitchFamily="34" charset="0"/>
              </a:rPr>
              <a:t>PROFESSIONAL DEVELOPMENT PLAN:</a:t>
            </a:r>
          </a:p>
          <a:p>
            <a:endParaRPr lang="en-CA" dirty="0" smtClean="0">
              <a:solidFill>
                <a:schemeClr val="accent6">
                  <a:lumMod val="50000"/>
                </a:schemeClr>
              </a:solidFill>
              <a:latin typeface="Franklin Gothic Medium Cond" pitchFamily="34" charset="0"/>
            </a:endParaRPr>
          </a:p>
          <a:p>
            <a:endParaRPr lang="en-CA" dirty="0" smtClean="0">
              <a:latin typeface="Franklin Gothic Medium Cond" pitchFamily="34" charset="0"/>
            </a:endParaRPr>
          </a:p>
          <a:p>
            <a:endParaRPr lang="en-CA" dirty="0">
              <a:latin typeface="Franklin Gothic Medium Cond" pitchFamily="34" charset="0"/>
            </a:endParaRPr>
          </a:p>
        </p:txBody>
      </p:sp>
      <p:sp>
        <p:nvSpPr>
          <p:cNvPr id="19" name="Freeform 18"/>
          <p:cNvSpPr/>
          <p:nvPr/>
        </p:nvSpPr>
        <p:spPr>
          <a:xfrm>
            <a:off x="3572355" y="1052736"/>
            <a:ext cx="5248117" cy="5551263"/>
          </a:xfrm>
          <a:custGeom>
            <a:avLst/>
            <a:gdLst>
              <a:gd name="connsiteX0" fmla="*/ 5367867 w 5367867"/>
              <a:gd name="connsiteY0" fmla="*/ 5063067 h 5376334"/>
              <a:gd name="connsiteX1" fmla="*/ 5367867 w 5367867"/>
              <a:gd name="connsiteY1" fmla="*/ 5063067 h 5376334"/>
              <a:gd name="connsiteX2" fmla="*/ 5359400 w 5367867"/>
              <a:gd name="connsiteY2" fmla="*/ 0 h 5376334"/>
              <a:gd name="connsiteX3" fmla="*/ 0 w 5367867"/>
              <a:gd name="connsiteY3" fmla="*/ 8467 h 5376334"/>
              <a:gd name="connsiteX4" fmla="*/ 25400 w 5367867"/>
              <a:gd name="connsiteY4" fmla="*/ 5376334 h 537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7867" h="5376334">
                <a:moveTo>
                  <a:pt x="5367867" y="5063067"/>
                </a:moveTo>
                <a:lnTo>
                  <a:pt x="5367867" y="5063067"/>
                </a:lnTo>
                <a:cubicBezTo>
                  <a:pt x="5365045" y="3375378"/>
                  <a:pt x="5362222" y="1687689"/>
                  <a:pt x="5359400" y="0"/>
                </a:cubicBezTo>
                <a:lnTo>
                  <a:pt x="0" y="8467"/>
                </a:lnTo>
                <a:lnTo>
                  <a:pt x="25400" y="5376334"/>
                </a:lnTo>
              </a:path>
            </a:pathLst>
          </a:custGeom>
          <a:ln w="57150">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3" name="TextBox 22"/>
          <p:cNvSpPr txBox="1"/>
          <p:nvPr/>
        </p:nvSpPr>
        <p:spPr>
          <a:xfrm>
            <a:off x="7317153" y="2621811"/>
            <a:ext cx="1440160" cy="2031325"/>
          </a:xfrm>
          <a:prstGeom prst="rect">
            <a:avLst/>
          </a:prstGeom>
          <a:noFill/>
        </p:spPr>
        <p:txBody>
          <a:bodyPr wrap="square" rtlCol="0">
            <a:spAutoFit/>
          </a:bodyPr>
          <a:lstStyle/>
          <a:p>
            <a:r>
              <a:rPr lang="en-CA" dirty="0" smtClean="0">
                <a:sym typeface="Wingdings 2"/>
              </a:rPr>
              <a:t></a:t>
            </a:r>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r>
              <a:rPr lang="en-CA" dirty="0" smtClean="0">
                <a:sym typeface="Wingdings 2"/>
              </a:rPr>
              <a:t></a:t>
            </a:r>
            <a:endParaRPr lang="en-CA" dirty="0" smtClean="0"/>
          </a:p>
          <a:p>
            <a:endParaRPr lang="en-CA" dirty="0"/>
          </a:p>
        </p:txBody>
      </p:sp>
      <p:sp>
        <p:nvSpPr>
          <p:cNvPr id="24" name="TextBox 23"/>
          <p:cNvSpPr txBox="1"/>
          <p:nvPr/>
        </p:nvSpPr>
        <p:spPr>
          <a:xfrm>
            <a:off x="7327624" y="1351068"/>
            <a:ext cx="338554" cy="1264206"/>
          </a:xfrm>
          <a:prstGeom prst="rect">
            <a:avLst/>
          </a:prstGeom>
          <a:noFill/>
        </p:spPr>
        <p:txBody>
          <a:bodyPr vert="vert270" wrap="square" rtlCol="0">
            <a:spAutoFit/>
          </a:bodyPr>
          <a:lstStyle/>
          <a:p>
            <a:r>
              <a:rPr lang="en-CA" sz="1000" dirty="0" smtClean="0">
                <a:latin typeface="Franklin Gothic Medium Cond" pitchFamily="34" charset="0"/>
              </a:rPr>
              <a:t>DOES NOT APPLY</a:t>
            </a:r>
            <a:endParaRPr lang="en-CA" sz="1000" dirty="0">
              <a:latin typeface="Franklin Gothic Medium Cond" pitchFamily="34" charset="0"/>
            </a:endParaRPr>
          </a:p>
        </p:txBody>
      </p:sp>
      <p:sp>
        <p:nvSpPr>
          <p:cNvPr id="25" name="TextBox 24"/>
          <p:cNvSpPr txBox="1"/>
          <p:nvPr/>
        </p:nvSpPr>
        <p:spPr>
          <a:xfrm>
            <a:off x="7540115" y="1351068"/>
            <a:ext cx="338554" cy="1264206"/>
          </a:xfrm>
          <a:prstGeom prst="rect">
            <a:avLst/>
          </a:prstGeom>
          <a:noFill/>
        </p:spPr>
        <p:txBody>
          <a:bodyPr vert="vert270" wrap="square" rtlCol="0">
            <a:spAutoFit/>
          </a:bodyPr>
          <a:lstStyle/>
          <a:p>
            <a:r>
              <a:rPr lang="en-CA" sz="1000" dirty="0" smtClean="0">
                <a:latin typeface="Franklin Gothic Medium Cond" pitchFamily="34" charset="0"/>
              </a:rPr>
              <a:t>UNSATISFACTORY</a:t>
            </a:r>
            <a:endParaRPr lang="en-CA" sz="1000" dirty="0">
              <a:latin typeface="Franklin Gothic Medium Cond" pitchFamily="34" charset="0"/>
            </a:endParaRPr>
          </a:p>
        </p:txBody>
      </p:sp>
      <p:sp>
        <p:nvSpPr>
          <p:cNvPr id="26" name="TextBox 25"/>
          <p:cNvSpPr txBox="1"/>
          <p:nvPr/>
        </p:nvSpPr>
        <p:spPr>
          <a:xfrm>
            <a:off x="7739645" y="1355263"/>
            <a:ext cx="338554" cy="1264206"/>
          </a:xfrm>
          <a:prstGeom prst="rect">
            <a:avLst/>
          </a:prstGeom>
          <a:noFill/>
        </p:spPr>
        <p:txBody>
          <a:bodyPr vert="vert270" wrap="square" rtlCol="0">
            <a:spAutoFit/>
          </a:bodyPr>
          <a:lstStyle/>
          <a:p>
            <a:r>
              <a:rPr lang="en-CA" sz="1000" dirty="0" smtClean="0">
                <a:latin typeface="Franklin Gothic Medium Cond" pitchFamily="34" charset="0"/>
              </a:rPr>
              <a:t>IMPROVEMENT REQ’D</a:t>
            </a:r>
            <a:endParaRPr lang="en-CA" sz="1000" dirty="0">
              <a:latin typeface="Franklin Gothic Medium Cond" pitchFamily="34" charset="0"/>
            </a:endParaRPr>
          </a:p>
        </p:txBody>
      </p:sp>
      <p:sp>
        <p:nvSpPr>
          <p:cNvPr id="27" name="TextBox 26"/>
          <p:cNvSpPr txBox="1"/>
          <p:nvPr/>
        </p:nvSpPr>
        <p:spPr>
          <a:xfrm>
            <a:off x="7955723" y="1150145"/>
            <a:ext cx="338554" cy="1463296"/>
          </a:xfrm>
          <a:prstGeom prst="rect">
            <a:avLst/>
          </a:prstGeom>
          <a:noFill/>
        </p:spPr>
        <p:txBody>
          <a:bodyPr vert="vert270" wrap="square" rtlCol="0">
            <a:spAutoFit/>
          </a:bodyPr>
          <a:lstStyle/>
          <a:p>
            <a:r>
              <a:rPr lang="en-CA" sz="1000" dirty="0" smtClean="0">
                <a:latin typeface="Franklin Gothic Medium Cond" pitchFamily="34" charset="0"/>
              </a:rPr>
              <a:t>DEVELOPING PERFORMER</a:t>
            </a:r>
            <a:endParaRPr lang="en-CA" sz="1000" dirty="0">
              <a:latin typeface="Franklin Gothic Medium Cond" pitchFamily="34" charset="0"/>
            </a:endParaRPr>
          </a:p>
        </p:txBody>
      </p:sp>
      <p:sp>
        <p:nvSpPr>
          <p:cNvPr id="28" name="TextBox 27"/>
          <p:cNvSpPr txBox="1"/>
          <p:nvPr/>
        </p:nvSpPr>
        <p:spPr>
          <a:xfrm>
            <a:off x="8150898" y="1349235"/>
            <a:ext cx="338554" cy="1264206"/>
          </a:xfrm>
          <a:prstGeom prst="rect">
            <a:avLst/>
          </a:prstGeom>
          <a:noFill/>
        </p:spPr>
        <p:txBody>
          <a:bodyPr vert="vert270" wrap="square" rtlCol="0">
            <a:spAutoFit/>
          </a:bodyPr>
          <a:lstStyle/>
          <a:p>
            <a:r>
              <a:rPr lang="en-CA" sz="1000" dirty="0" smtClean="0">
                <a:latin typeface="Franklin Gothic Medium Cond" pitchFamily="34" charset="0"/>
              </a:rPr>
              <a:t>SOLID PERFORMER</a:t>
            </a:r>
            <a:endParaRPr lang="en-CA" sz="1000" dirty="0">
              <a:latin typeface="Franklin Gothic Medium Cond" pitchFamily="34" charset="0"/>
            </a:endParaRPr>
          </a:p>
        </p:txBody>
      </p:sp>
      <p:sp>
        <p:nvSpPr>
          <p:cNvPr id="29" name="TextBox 28"/>
          <p:cNvSpPr txBox="1"/>
          <p:nvPr/>
        </p:nvSpPr>
        <p:spPr>
          <a:xfrm>
            <a:off x="8331821" y="980728"/>
            <a:ext cx="338554" cy="1634978"/>
          </a:xfrm>
          <a:prstGeom prst="rect">
            <a:avLst/>
          </a:prstGeom>
          <a:noFill/>
        </p:spPr>
        <p:txBody>
          <a:bodyPr vert="vert270" wrap="square" rtlCol="0">
            <a:spAutoFit/>
          </a:bodyPr>
          <a:lstStyle/>
          <a:p>
            <a:r>
              <a:rPr lang="en-CA" sz="1000" dirty="0" smtClean="0">
                <a:latin typeface="Franklin Gothic Medium Cond" pitchFamily="34" charset="0"/>
              </a:rPr>
              <a:t>EXCEEDS/MEETS STANDARDS</a:t>
            </a:r>
            <a:endParaRPr lang="en-CA" sz="1000" dirty="0">
              <a:latin typeface="Franklin Gothic Medium Cond" pitchFamily="34" charset="0"/>
            </a:endParaRPr>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31" name="Freeform 30"/>
          <p:cNvSpPr/>
          <p:nvPr/>
        </p:nvSpPr>
        <p:spPr>
          <a:xfrm>
            <a:off x="1835696" y="3783959"/>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TextBox 32"/>
          <p:cNvSpPr txBox="1"/>
          <p:nvPr/>
        </p:nvSpPr>
        <p:spPr>
          <a:xfrm>
            <a:off x="2561680" y="4792071"/>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workplace assessment materials and training plans</a:t>
            </a:r>
            <a:endParaRPr lang="en-US" sz="2400" dirty="0">
              <a:solidFill>
                <a:prstClr val="black"/>
              </a:solidFill>
              <a:latin typeface="Franklin Gothic Medium" pitchFamily="34" charset="0"/>
            </a:endParaRPr>
          </a:p>
        </p:txBody>
      </p:sp>
      <p:sp>
        <p:nvSpPr>
          <p:cNvPr id="20" name="TextBox 19"/>
          <p:cNvSpPr txBox="1"/>
          <p:nvPr/>
        </p:nvSpPr>
        <p:spPr>
          <a:xfrm>
            <a:off x="2268192" y="1844824"/>
            <a:ext cx="6336255" cy="400110"/>
          </a:xfrm>
          <a:prstGeom prst="rect">
            <a:avLst/>
          </a:prstGeom>
          <a:noFill/>
        </p:spPr>
        <p:txBody>
          <a:bodyPr wrap="square" rtlCol="0">
            <a:spAutoFit/>
          </a:bodyPr>
          <a:lstStyle/>
          <a:p>
            <a:r>
              <a:rPr lang="en-CA" sz="2000" dirty="0" smtClean="0">
                <a:latin typeface="Franklin Gothic Demi Cond" pitchFamily="34" charset="0"/>
              </a:rPr>
              <a:t>Four key steps in conducting a performance appraisal:</a:t>
            </a:r>
          </a:p>
        </p:txBody>
      </p:sp>
      <p:sp>
        <p:nvSpPr>
          <p:cNvPr id="23" name="Rounded Rectangle 22"/>
          <p:cNvSpPr/>
          <p:nvPr/>
        </p:nvSpPr>
        <p:spPr>
          <a:xfrm>
            <a:off x="2339752"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ed Rectangle 23"/>
          <p:cNvSpPr/>
          <p:nvPr/>
        </p:nvSpPr>
        <p:spPr>
          <a:xfrm>
            <a:off x="3923928"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ed Rectangle 24"/>
          <p:cNvSpPr/>
          <p:nvPr/>
        </p:nvSpPr>
        <p:spPr>
          <a:xfrm>
            <a:off x="5516055"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ed Rectangle 25"/>
          <p:cNvSpPr/>
          <p:nvPr/>
        </p:nvSpPr>
        <p:spPr>
          <a:xfrm>
            <a:off x="7100231" y="2348880"/>
            <a:ext cx="1440160"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2411760" y="2564904"/>
            <a:ext cx="1296144" cy="646331"/>
          </a:xfrm>
          <a:prstGeom prst="rect">
            <a:avLst/>
          </a:prstGeom>
          <a:noFill/>
        </p:spPr>
        <p:txBody>
          <a:bodyPr wrap="square" rtlCol="0">
            <a:spAutoFit/>
          </a:bodyPr>
          <a:lstStyle/>
          <a:p>
            <a:pPr algn="ctr"/>
            <a:r>
              <a:rPr lang="en-CA" dirty="0" smtClean="0"/>
              <a:t>Select Method</a:t>
            </a:r>
            <a:endParaRPr lang="en-CA" dirty="0"/>
          </a:p>
        </p:txBody>
      </p:sp>
      <p:sp>
        <p:nvSpPr>
          <p:cNvPr id="28" name="TextBox 27"/>
          <p:cNvSpPr txBox="1"/>
          <p:nvPr/>
        </p:nvSpPr>
        <p:spPr>
          <a:xfrm>
            <a:off x="4003887" y="2564904"/>
            <a:ext cx="1296144" cy="646331"/>
          </a:xfrm>
          <a:prstGeom prst="rect">
            <a:avLst/>
          </a:prstGeom>
          <a:noFill/>
        </p:spPr>
        <p:txBody>
          <a:bodyPr wrap="square" rtlCol="0">
            <a:spAutoFit/>
          </a:bodyPr>
          <a:lstStyle/>
          <a:p>
            <a:pPr algn="ctr"/>
            <a:r>
              <a:rPr lang="en-CA" dirty="0" smtClean="0"/>
              <a:t>Develop Forms</a:t>
            </a:r>
            <a:endParaRPr lang="en-CA" dirty="0"/>
          </a:p>
        </p:txBody>
      </p:sp>
      <p:sp>
        <p:nvSpPr>
          <p:cNvPr id="29" name="TextBox 28"/>
          <p:cNvSpPr txBox="1"/>
          <p:nvPr/>
        </p:nvSpPr>
        <p:spPr>
          <a:xfrm>
            <a:off x="5580112" y="2564904"/>
            <a:ext cx="1296144" cy="646331"/>
          </a:xfrm>
          <a:prstGeom prst="rect">
            <a:avLst/>
          </a:prstGeom>
          <a:noFill/>
        </p:spPr>
        <p:txBody>
          <a:bodyPr wrap="square" rtlCol="0">
            <a:spAutoFit/>
          </a:bodyPr>
          <a:lstStyle/>
          <a:p>
            <a:pPr algn="ctr"/>
            <a:r>
              <a:rPr lang="en-CA" dirty="0" smtClean="0"/>
              <a:t>Prepare for Interview</a:t>
            </a:r>
            <a:endParaRPr lang="en-CA" dirty="0"/>
          </a:p>
        </p:txBody>
      </p:sp>
      <p:sp>
        <p:nvSpPr>
          <p:cNvPr id="30" name="TextBox 29"/>
          <p:cNvSpPr txBox="1"/>
          <p:nvPr/>
        </p:nvSpPr>
        <p:spPr>
          <a:xfrm>
            <a:off x="7164288" y="2564904"/>
            <a:ext cx="1296144" cy="646331"/>
          </a:xfrm>
          <a:prstGeom prst="rect">
            <a:avLst/>
          </a:prstGeom>
          <a:noFill/>
        </p:spPr>
        <p:txBody>
          <a:bodyPr wrap="square" rtlCol="0">
            <a:spAutoFit/>
          </a:bodyPr>
          <a:lstStyle/>
          <a:p>
            <a:pPr algn="ctr"/>
            <a:r>
              <a:rPr lang="en-CA" dirty="0" smtClean="0"/>
              <a:t>Conduct Review</a:t>
            </a:r>
            <a:endParaRPr lang="en-CA" dirty="0"/>
          </a:p>
        </p:txBody>
      </p:sp>
      <p:sp>
        <p:nvSpPr>
          <p:cNvPr id="31" name="Isosceles Triangle 30"/>
          <p:cNvSpPr/>
          <p:nvPr/>
        </p:nvSpPr>
        <p:spPr>
          <a:xfrm rot="5400000">
            <a:off x="3675651"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Isosceles Triangle 31"/>
          <p:cNvSpPr/>
          <p:nvPr/>
        </p:nvSpPr>
        <p:spPr>
          <a:xfrm rot="5400000">
            <a:off x="5259827"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Isosceles Triangle 32"/>
          <p:cNvSpPr/>
          <p:nvPr/>
        </p:nvSpPr>
        <p:spPr>
          <a:xfrm rot="5400000">
            <a:off x="6844003" y="2708920"/>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Freeform 34"/>
          <p:cNvSpPr/>
          <p:nvPr/>
        </p:nvSpPr>
        <p:spPr>
          <a:xfrm>
            <a:off x="323528" y="1052736"/>
            <a:ext cx="1368152" cy="1800200"/>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7" name="Picture 3"/>
          <p:cNvPicPr>
            <a:picLocks noChangeAspect="1" noChangeArrowheads="1"/>
          </p:cNvPicPr>
          <p:nvPr/>
        </p:nvPicPr>
        <p:blipFill>
          <a:blip r:embed="rId4" cstate="print"/>
          <a:srcRect l="1168" b="25613"/>
          <a:stretch>
            <a:fillRect/>
          </a:stretch>
        </p:blipFill>
        <p:spPr bwMode="auto">
          <a:xfrm>
            <a:off x="2483768" y="3573016"/>
            <a:ext cx="6093842" cy="3168352"/>
          </a:xfrm>
          <a:prstGeom prst="rect">
            <a:avLst/>
          </a:prstGeom>
          <a:noFill/>
          <a:ln w="9525">
            <a:noFill/>
            <a:miter lim="800000"/>
            <a:headEnd/>
            <a:tailEnd/>
          </a:ln>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p:cNvPicPr>
            <a:picLocks noChangeAspect="1" noChangeArrowheads="1"/>
          </p:cNvPicPr>
          <p:nvPr/>
        </p:nvPicPr>
        <p:blipFill>
          <a:blip r:embed="rId3" cstate="print"/>
          <a:srcRect/>
          <a:stretch>
            <a:fillRect/>
          </a:stretch>
        </p:blipFill>
        <p:spPr bwMode="auto">
          <a:xfrm>
            <a:off x="2392917" y="476672"/>
            <a:ext cx="6283988" cy="338437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b="3205"/>
          <a:stretch>
            <a:fillRect/>
          </a:stretch>
        </p:blipFill>
        <p:spPr bwMode="auto">
          <a:xfrm>
            <a:off x="2410955" y="3608609"/>
            <a:ext cx="6236987" cy="3249391"/>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a:off x="107504" y="1772816"/>
            <a:ext cx="2290910" cy="2813393"/>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132856"/>
            <a:ext cx="6444208" cy="369332"/>
          </a:xfrm>
          <a:prstGeom prst="rect">
            <a:avLst/>
          </a:prstGeom>
          <a:noFill/>
        </p:spPr>
        <p:txBody>
          <a:bodyPr wrap="square" rtlCol="0">
            <a:spAutoFit/>
          </a:bodyPr>
          <a:lstStyle/>
          <a:p>
            <a:r>
              <a:rPr lang="en-CA" dirty="0" smtClean="0">
                <a:solidFill>
                  <a:srgbClr val="652876"/>
                </a:solidFill>
                <a:latin typeface="Franklin Gothic Demi" pitchFamily="34" charset="0"/>
              </a:rPr>
              <a:t>DEBRIEF</a:t>
            </a:r>
            <a:endParaRPr lang="en-CA" sz="28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workplace assessment materials and training plans</a:t>
            </a:r>
            <a:endParaRPr lang="en-US" sz="2400" dirty="0">
              <a:solidFill>
                <a:prstClr val="black"/>
              </a:solidFill>
              <a:latin typeface="Franklin Gothic Medium" pitchFamily="34" charset="0"/>
            </a:endParaRPr>
          </a:p>
        </p:txBody>
      </p:sp>
      <p:sp>
        <p:nvSpPr>
          <p:cNvPr id="34" name="TextBox 33"/>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2</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35" name="Freeform 34"/>
          <p:cNvSpPr/>
          <p:nvPr/>
        </p:nvSpPr>
        <p:spPr>
          <a:xfrm>
            <a:off x="323528" y="1052736"/>
            <a:ext cx="1368152" cy="1800200"/>
          </a:xfrm>
          <a:custGeom>
            <a:avLst/>
            <a:gdLst>
              <a:gd name="connsiteX0" fmla="*/ 278342 w 1653646"/>
              <a:gd name="connsiteY0" fmla="*/ 191558 h 2130425"/>
              <a:gd name="connsiteX1" fmla="*/ 268817 w 1653646"/>
              <a:gd name="connsiteY1" fmla="*/ 42333 h 2130425"/>
              <a:gd name="connsiteX2" fmla="*/ 224367 w 1653646"/>
              <a:gd name="connsiteY2" fmla="*/ 67733 h 2130425"/>
              <a:gd name="connsiteX3" fmla="*/ 195792 w 1653646"/>
              <a:gd name="connsiteY3" fmla="*/ 23283 h 2130425"/>
              <a:gd name="connsiteX4" fmla="*/ 141817 w 1653646"/>
              <a:gd name="connsiteY4" fmla="*/ 7408 h 2130425"/>
              <a:gd name="connsiteX5" fmla="*/ 170392 w 1653646"/>
              <a:gd name="connsiteY5" fmla="*/ 67733 h 2130425"/>
              <a:gd name="connsiteX6" fmla="*/ 122767 w 1653646"/>
              <a:gd name="connsiteY6" fmla="*/ 39158 h 2130425"/>
              <a:gd name="connsiteX7" fmla="*/ 91017 w 1653646"/>
              <a:gd name="connsiteY7" fmla="*/ 51858 h 2130425"/>
              <a:gd name="connsiteX8" fmla="*/ 119592 w 1653646"/>
              <a:gd name="connsiteY8" fmla="*/ 102658 h 2130425"/>
              <a:gd name="connsiteX9" fmla="*/ 141817 w 1653646"/>
              <a:gd name="connsiteY9" fmla="*/ 121708 h 2130425"/>
              <a:gd name="connsiteX10" fmla="*/ 91017 w 1653646"/>
              <a:gd name="connsiteY10" fmla="*/ 128058 h 2130425"/>
              <a:gd name="connsiteX11" fmla="*/ 65617 w 1653646"/>
              <a:gd name="connsiteY11" fmla="*/ 153458 h 2130425"/>
              <a:gd name="connsiteX12" fmla="*/ 106892 w 1653646"/>
              <a:gd name="connsiteY12" fmla="*/ 159808 h 2130425"/>
              <a:gd name="connsiteX13" fmla="*/ 94192 w 1653646"/>
              <a:gd name="connsiteY13" fmla="*/ 185208 h 2130425"/>
              <a:gd name="connsiteX14" fmla="*/ 75142 w 1653646"/>
              <a:gd name="connsiteY14" fmla="*/ 216958 h 2130425"/>
              <a:gd name="connsiteX15" fmla="*/ 160867 w 1653646"/>
              <a:gd name="connsiteY15" fmla="*/ 175683 h 2130425"/>
              <a:gd name="connsiteX16" fmla="*/ 332317 w 1653646"/>
              <a:gd name="connsiteY16" fmla="*/ 397933 h 2130425"/>
              <a:gd name="connsiteX17" fmla="*/ 427567 w 1653646"/>
              <a:gd name="connsiteY17" fmla="*/ 509058 h 2130425"/>
              <a:gd name="connsiteX18" fmla="*/ 424392 w 1653646"/>
              <a:gd name="connsiteY18" fmla="*/ 626533 h 2130425"/>
              <a:gd name="connsiteX19" fmla="*/ 516467 w 1653646"/>
              <a:gd name="connsiteY19" fmla="*/ 658283 h 2130425"/>
              <a:gd name="connsiteX20" fmla="*/ 583142 w 1653646"/>
              <a:gd name="connsiteY20" fmla="*/ 747183 h 2130425"/>
              <a:gd name="connsiteX21" fmla="*/ 538692 w 1653646"/>
              <a:gd name="connsiteY21" fmla="*/ 877358 h 2130425"/>
              <a:gd name="connsiteX22" fmla="*/ 497417 w 1653646"/>
              <a:gd name="connsiteY22" fmla="*/ 924983 h 2130425"/>
              <a:gd name="connsiteX23" fmla="*/ 576792 w 1653646"/>
              <a:gd name="connsiteY23" fmla="*/ 969433 h 2130425"/>
              <a:gd name="connsiteX24" fmla="*/ 611717 w 1653646"/>
              <a:gd name="connsiteY24" fmla="*/ 975783 h 2130425"/>
              <a:gd name="connsiteX25" fmla="*/ 589492 w 1653646"/>
              <a:gd name="connsiteY25" fmla="*/ 1010708 h 2130425"/>
              <a:gd name="connsiteX26" fmla="*/ 373592 w 1653646"/>
              <a:gd name="connsiteY26" fmla="*/ 1007533 h 2130425"/>
              <a:gd name="connsiteX27" fmla="*/ 195792 w 1653646"/>
              <a:gd name="connsiteY27" fmla="*/ 985308 h 2130425"/>
              <a:gd name="connsiteX28" fmla="*/ 138642 w 1653646"/>
              <a:gd name="connsiteY28" fmla="*/ 947208 h 2130425"/>
              <a:gd name="connsiteX29" fmla="*/ 132292 w 1653646"/>
              <a:gd name="connsiteY29" fmla="*/ 899583 h 2130425"/>
              <a:gd name="connsiteX30" fmla="*/ 119592 w 1653646"/>
              <a:gd name="connsiteY30" fmla="*/ 826558 h 2130425"/>
              <a:gd name="connsiteX31" fmla="*/ 100542 w 1653646"/>
              <a:gd name="connsiteY31" fmla="*/ 775758 h 2130425"/>
              <a:gd name="connsiteX32" fmla="*/ 46567 w 1653646"/>
              <a:gd name="connsiteY32" fmla="*/ 778933 h 2130425"/>
              <a:gd name="connsiteX33" fmla="*/ 5292 w 1653646"/>
              <a:gd name="connsiteY33" fmla="*/ 912283 h 2130425"/>
              <a:gd name="connsiteX34" fmla="*/ 14817 w 1653646"/>
              <a:gd name="connsiteY34" fmla="*/ 1055158 h 2130425"/>
              <a:gd name="connsiteX35" fmla="*/ 56092 w 1653646"/>
              <a:gd name="connsiteY35" fmla="*/ 1099608 h 2130425"/>
              <a:gd name="connsiteX36" fmla="*/ 106892 w 1653646"/>
              <a:gd name="connsiteY36" fmla="*/ 1099608 h 2130425"/>
              <a:gd name="connsiteX37" fmla="*/ 129117 w 1653646"/>
              <a:gd name="connsiteY37" fmla="*/ 1074208 h 2130425"/>
              <a:gd name="connsiteX38" fmla="*/ 148167 w 1653646"/>
              <a:gd name="connsiteY38" fmla="*/ 1071033 h 2130425"/>
              <a:gd name="connsiteX39" fmla="*/ 160867 w 1653646"/>
              <a:gd name="connsiteY39" fmla="*/ 1118658 h 2130425"/>
              <a:gd name="connsiteX40" fmla="*/ 214842 w 1653646"/>
              <a:gd name="connsiteY40" fmla="*/ 1178983 h 2130425"/>
              <a:gd name="connsiteX41" fmla="*/ 370417 w 1653646"/>
              <a:gd name="connsiteY41" fmla="*/ 1223433 h 2130425"/>
              <a:gd name="connsiteX42" fmla="*/ 440267 w 1653646"/>
              <a:gd name="connsiteY42" fmla="*/ 1226608 h 2130425"/>
              <a:gd name="connsiteX43" fmla="*/ 576792 w 1653646"/>
              <a:gd name="connsiteY43" fmla="*/ 1325033 h 2130425"/>
              <a:gd name="connsiteX44" fmla="*/ 640292 w 1653646"/>
              <a:gd name="connsiteY44" fmla="*/ 1325033 h 2130425"/>
              <a:gd name="connsiteX45" fmla="*/ 732367 w 1653646"/>
              <a:gd name="connsiteY45" fmla="*/ 1359958 h 2130425"/>
              <a:gd name="connsiteX46" fmla="*/ 818092 w 1653646"/>
              <a:gd name="connsiteY46" fmla="*/ 1601258 h 2130425"/>
              <a:gd name="connsiteX47" fmla="*/ 811742 w 1653646"/>
              <a:gd name="connsiteY47" fmla="*/ 1848908 h 2130425"/>
              <a:gd name="connsiteX48" fmla="*/ 862542 w 1653646"/>
              <a:gd name="connsiteY48" fmla="*/ 1874308 h 2130425"/>
              <a:gd name="connsiteX49" fmla="*/ 878417 w 1653646"/>
              <a:gd name="connsiteY49" fmla="*/ 1874308 h 2130425"/>
              <a:gd name="connsiteX50" fmla="*/ 875242 w 1653646"/>
              <a:gd name="connsiteY50" fmla="*/ 1966383 h 2130425"/>
              <a:gd name="connsiteX51" fmla="*/ 843492 w 1653646"/>
              <a:gd name="connsiteY51" fmla="*/ 2058458 h 2130425"/>
              <a:gd name="connsiteX52" fmla="*/ 846667 w 1653646"/>
              <a:gd name="connsiteY52" fmla="*/ 2121958 h 2130425"/>
              <a:gd name="connsiteX53" fmla="*/ 1046692 w 1653646"/>
              <a:gd name="connsiteY53" fmla="*/ 2109258 h 2130425"/>
              <a:gd name="connsiteX54" fmla="*/ 1008592 w 1653646"/>
              <a:gd name="connsiteY54" fmla="*/ 2010833 h 2130425"/>
              <a:gd name="connsiteX55" fmla="*/ 992717 w 1653646"/>
              <a:gd name="connsiteY55" fmla="*/ 1887008 h 2130425"/>
              <a:gd name="connsiteX56" fmla="*/ 1037167 w 1653646"/>
              <a:gd name="connsiteY56" fmla="*/ 1852083 h 2130425"/>
              <a:gd name="connsiteX57" fmla="*/ 1081617 w 1653646"/>
              <a:gd name="connsiteY57" fmla="*/ 1798108 h 2130425"/>
              <a:gd name="connsiteX58" fmla="*/ 1046692 w 1653646"/>
              <a:gd name="connsiteY58" fmla="*/ 1706033 h 2130425"/>
              <a:gd name="connsiteX59" fmla="*/ 1024467 w 1653646"/>
              <a:gd name="connsiteY59" fmla="*/ 1537758 h 2130425"/>
              <a:gd name="connsiteX60" fmla="*/ 995892 w 1653646"/>
              <a:gd name="connsiteY60" fmla="*/ 1477433 h 2130425"/>
              <a:gd name="connsiteX61" fmla="*/ 954617 w 1653646"/>
              <a:gd name="connsiteY61" fmla="*/ 1429808 h 2130425"/>
              <a:gd name="connsiteX62" fmla="*/ 964142 w 1653646"/>
              <a:gd name="connsiteY62" fmla="*/ 1210733 h 2130425"/>
              <a:gd name="connsiteX63" fmla="*/ 951442 w 1653646"/>
              <a:gd name="connsiteY63" fmla="*/ 1166283 h 2130425"/>
              <a:gd name="connsiteX64" fmla="*/ 983192 w 1653646"/>
              <a:gd name="connsiteY64" fmla="*/ 1134533 h 2130425"/>
              <a:gd name="connsiteX65" fmla="*/ 1180042 w 1653646"/>
              <a:gd name="connsiteY65" fmla="*/ 1093258 h 2130425"/>
              <a:gd name="connsiteX66" fmla="*/ 1186392 w 1653646"/>
              <a:gd name="connsiteY66" fmla="*/ 1039283 h 2130425"/>
              <a:gd name="connsiteX67" fmla="*/ 1103842 w 1653646"/>
              <a:gd name="connsiteY67" fmla="*/ 839258 h 2130425"/>
              <a:gd name="connsiteX68" fmla="*/ 1119717 w 1653646"/>
              <a:gd name="connsiteY68" fmla="*/ 763058 h 2130425"/>
              <a:gd name="connsiteX69" fmla="*/ 1205442 w 1653646"/>
              <a:gd name="connsiteY69" fmla="*/ 670983 h 2130425"/>
              <a:gd name="connsiteX70" fmla="*/ 1281642 w 1653646"/>
              <a:gd name="connsiteY70" fmla="*/ 610658 h 2130425"/>
              <a:gd name="connsiteX71" fmla="*/ 1294342 w 1653646"/>
              <a:gd name="connsiteY71" fmla="*/ 515408 h 2130425"/>
              <a:gd name="connsiteX72" fmla="*/ 1395942 w 1653646"/>
              <a:gd name="connsiteY72" fmla="*/ 410633 h 2130425"/>
              <a:gd name="connsiteX73" fmla="*/ 1456267 w 1653646"/>
              <a:gd name="connsiteY73" fmla="*/ 343958 h 2130425"/>
              <a:gd name="connsiteX74" fmla="*/ 1541992 w 1653646"/>
              <a:gd name="connsiteY74" fmla="*/ 236008 h 2130425"/>
              <a:gd name="connsiteX75" fmla="*/ 1637242 w 1653646"/>
              <a:gd name="connsiteY75" fmla="*/ 213783 h 2130425"/>
              <a:gd name="connsiteX76" fmla="*/ 1640417 w 1653646"/>
              <a:gd name="connsiteY76" fmla="*/ 185208 h 2130425"/>
              <a:gd name="connsiteX77" fmla="*/ 1589617 w 1653646"/>
              <a:gd name="connsiteY77" fmla="*/ 182033 h 2130425"/>
              <a:gd name="connsiteX78" fmla="*/ 1611842 w 1653646"/>
              <a:gd name="connsiteY78" fmla="*/ 131233 h 2130425"/>
              <a:gd name="connsiteX79" fmla="*/ 1637242 w 1653646"/>
              <a:gd name="connsiteY79" fmla="*/ 80433 h 2130425"/>
              <a:gd name="connsiteX80" fmla="*/ 1567392 w 1653646"/>
              <a:gd name="connsiteY80" fmla="*/ 124883 h 2130425"/>
              <a:gd name="connsiteX81" fmla="*/ 1589617 w 1653646"/>
              <a:gd name="connsiteY81" fmla="*/ 77258 h 2130425"/>
              <a:gd name="connsiteX82" fmla="*/ 1557867 w 1653646"/>
              <a:gd name="connsiteY82" fmla="*/ 10583 h 2130425"/>
              <a:gd name="connsiteX83" fmla="*/ 1538817 w 1653646"/>
              <a:gd name="connsiteY83" fmla="*/ 80433 h 2130425"/>
              <a:gd name="connsiteX84" fmla="*/ 1510242 w 1653646"/>
              <a:gd name="connsiteY84" fmla="*/ 131233 h 2130425"/>
              <a:gd name="connsiteX85" fmla="*/ 1484842 w 1653646"/>
              <a:gd name="connsiteY85" fmla="*/ 77258 h 2130425"/>
              <a:gd name="connsiteX86" fmla="*/ 1497542 w 1653646"/>
              <a:gd name="connsiteY86" fmla="*/ 16933 h 2130425"/>
              <a:gd name="connsiteX87" fmla="*/ 1472142 w 1653646"/>
              <a:gd name="connsiteY87" fmla="*/ 26458 h 2130425"/>
              <a:gd name="connsiteX88" fmla="*/ 1443567 w 1653646"/>
              <a:gd name="connsiteY88" fmla="*/ 96308 h 2130425"/>
              <a:gd name="connsiteX89" fmla="*/ 1421342 w 1653646"/>
              <a:gd name="connsiteY89" fmla="*/ 83608 h 2130425"/>
              <a:gd name="connsiteX90" fmla="*/ 1373717 w 1653646"/>
              <a:gd name="connsiteY90" fmla="*/ 61383 h 2130425"/>
              <a:gd name="connsiteX91" fmla="*/ 1389592 w 1653646"/>
              <a:gd name="connsiteY91" fmla="*/ 112183 h 2130425"/>
              <a:gd name="connsiteX92" fmla="*/ 1414992 w 1653646"/>
              <a:gd name="connsiteY92" fmla="*/ 220133 h 2130425"/>
              <a:gd name="connsiteX93" fmla="*/ 1373717 w 1653646"/>
              <a:gd name="connsiteY93" fmla="*/ 286808 h 2130425"/>
              <a:gd name="connsiteX94" fmla="*/ 1281642 w 1653646"/>
              <a:gd name="connsiteY94" fmla="*/ 337608 h 2130425"/>
              <a:gd name="connsiteX95" fmla="*/ 1205442 w 1653646"/>
              <a:gd name="connsiteY95" fmla="*/ 416983 h 2130425"/>
              <a:gd name="connsiteX96" fmla="*/ 1167342 w 1653646"/>
              <a:gd name="connsiteY96" fmla="*/ 451908 h 2130425"/>
              <a:gd name="connsiteX97" fmla="*/ 1116542 w 1653646"/>
              <a:gd name="connsiteY97" fmla="*/ 464608 h 2130425"/>
              <a:gd name="connsiteX98" fmla="*/ 1081617 w 1653646"/>
              <a:gd name="connsiteY98" fmla="*/ 328083 h 2130425"/>
              <a:gd name="connsiteX99" fmla="*/ 1040342 w 1653646"/>
              <a:gd name="connsiteY99" fmla="*/ 239183 h 2130425"/>
              <a:gd name="connsiteX100" fmla="*/ 843492 w 1653646"/>
              <a:gd name="connsiteY100" fmla="*/ 210608 h 2130425"/>
              <a:gd name="connsiteX101" fmla="*/ 732367 w 1653646"/>
              <a:gd name="connsiteY101" fmla="*/ 236008 h 2130425"/>
              <a:gd name="connsiteX102" fmla="*/ 716492 w 1653646"/>
              <a:gd name="connsiteY102" fmla="*/ 280458 h 2130425"/>
              <a:gd name="connsiteX103" fmla="*/ 687917 w 1653646"/>
              <a:gd name="connsiteY103" fmla="*/ 347133 h 2130425"/>
              <a:gd name="connsiteX104" fmla="*/ 713317 w 1653646"/>
              <a:gd name="connsiteY104" fmla="*/ 407458 h 2130425"/>
              <a:gd name="connsiteX105" fmla="*/ 726017 w 1653646"/>
              <a:gd name="connsiteY105" fmla="*/ 496358 h 2130425"/>
              <a:gd name="connsiteX106" fmla="*/ 687917 w 1653646"/>
              <a:gd name="connsiteY106" fmla="*/ 512233 h 2130425"/>
              <a:gd name="connsiteX107" fmla="*/ 570442 w 1653646"/>
              <a:gd name="connsiteY107" fmla="*/ 404283 h 2130425"/>
              <a:gd name="connsiteX108" fmla="*/ 478367 w 1653646"/>
              <a:gd name="connsiteY108" fmla="*/ 340783 h 2130425"/>
              <a:gd name="connsiteX109" fmla="*/ 398992 w 1653646"/>
              <a:gd name="connsiteY109" fmla="*/ 293158 h 2130425"/>
              <a:gd name="connsiteX110" fmla="*/ 335492 w 1653646"/>
              <a:gd name="connsiteY110" fmla="*/ 248708 h 2130425"/>
              <a:gd name="connsiteX111" fmla="*/ 278342 w 1653646"/>
              <a:gd name="connsiteY111" fmla="*/ 191558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653646" h="2130425">
                <a:moveTo>
                  <a:pt x="278342" y="191558"/>
                </a:moveTo>
                <a:cubicBezTo>
                  <a:pt x="267229" y="157162"/>
                  <a:pt x="277813" y="62971"/>
                  <a:pt x="268817" y="42333"/>
                </a:cubicBezTo>
                <a:cubicBezTo>
                  <a:pt x="259821" y="21696"/>
                  <a:pt x="236538" y="70908"/>
                  <a:pt x="224367" y="67733"/>
                </a:cubicBezTo>
                <a:cubicBezTo>
                  <a:pt x="212196" y="64558"/>
                  <a:pt x="209550" y="33337"/>
                  <a:pt x="195792" y="23283"/>
                </a:cubicBezTo>
                <a:cubicBezTo>
                  <a:pt x="182034" y="13229"/>
                  <a:pt x="146050" y="0"/>
                  <a:pt x="141817" y="7408"/>
                </a:cubicBezTo>
                <a:cubicBezTo>
                  <a:pt x="137584" y="14816"/>
                  <a:pt x="173567" y="62441"/>
                  <a:pt x="170392" y="67733"/>
                </a:cubicBezTo>
                <a:cubicBezTo>
                  <a:pt x="167217" y="73025"/>
                  <a:pt x="135996" y="41804"/>
                  <a:pt x="122767" y="39158"/>
                </a:cubicBezTo>
                <a:cubicBezTo>
                  <a:pt x="109538" y="36512"/>
                  <a:pt x="91546" y="41275"/>
                  <a:pt x="91017" y="51858"/>
                </a:cubicBezTo>
                <a:cubicBezTo>
                  <a:pt x="90488" y="62441"/>
                  <a:pt x="111125" y="91016"/>
                  <a:pt x="119592" y="102658"/>
                </a:cubicBezTo>
                <a:cubicBezTo>
                  <a:pt x="128059" y="114300"/>
                  <a:pt x="146579" y="117475"/>
                  <a:pt x="141817" y="121708"/>
                </a:cubicBezTo>
                <a:cubicBezTo>
                  <a:pt x="137055" y="125941"/>
                  <a:pt x="103717" y="122766"/>
                  <a:pt x="91017" y="128058"/>
                </a:cubicBezTo>
                <a:cubicBezTo>
                  <a:pt x="78317" y="133350"/>
                  <a:pt x="62971" y="148166"/>
                  <a:pt x="65617" y="153458"/>
                </a:cubicBezTo>
                <a:cubicBezTo>
                  <a:pt x="68263" y="158750"/>
                  <a:pt x="102130" y="154516"/>
                  <a:pt x="106892" y="159808"/>
                </a:cubicBezTo>
                <a:cubicBezTo>
                  <a:pt x="111655" y="165100"/>
                  <a:pt x="99484" y="175683"/>
                  <a:pt x="94192" y="185208"/>
                </a:cubicBezTo>
                <a:cubicBezTo>
                  <a:pt x="88900" y="194733"/>
                  <a:pt x="64030" y="218545"/>
                  <a:pt x="75142" y="216958"/>
                </a:cubicBezTo>
                <a:cubicBezTo>
                  <a:pt x="86254" y="215371"/>
                  <a:pt x="118005" y="145521"/>
                  <a:pt x="160867" y="175683"/>
                </a:cubicBezTo>
                <a:cubicBezTo>
                  <a:pt x="203729" y="205845"/>
                  <a:pt x="287867" y="342371"/>
                  <a:pt x="332317" y="397933"/>
                </a:cubicBezTo>
                <a:cubicBezTo>
                  <a:pt x="376767" y="453495"/>
                  <a:pt x="412221" y="470958"/>
                  <a:pt x="427567" y="509058"/>
                </a:cubicBezTo>
                <a:cubicBezTo>
                  <a:pt x="442913" y="547158"/>
                  <a:pt x="409575" y="601662"/>
                  <a:pt x="424392" y="626533"/>
                </a:cubicBezTo>
                <a:cubicBezTo>
                  <a:pt x="439209" y="651404"/>
                  <a:pt x="490009" y="638175"/>
                  <a:pt x="516467" y="658283"/>
                </a:cubicBezTo>
                <a:cubicBezTo>
                  <a:pt x="542925" y="678391"/>
                  <a:pt x="579438" y="710671"/>
                  <a:pt x="583142" y="747183"/>
                </a:cubicBezTo>
                <a:cubicBezTo>
                  <a:pt x="586846" y="783695"/>
                  <a:pt x="552980" y="847725"/>
                  <a:pt x="538692" y="877358"/>
                </a:cubicBezTo>
                <a:cubicBezTo>
                  <a:pt x="524404" y="906991"/>
                  <a:pt x="491067" y="909637"/>
                  <a:pt x="497417" y="924983"/>
                </a:cubicBezTo>
                <a:cubicBezTo>
                  <a:pt x="503767" y="940329"/>
                  <a:pt x="557742" y="960966"/>
                  <a:pt x="576792" y="969433"/>
                </a:cubicBezTo>
                <a:cubicBezTo>
                  <a:pt x="595842" y="977900"/>
                  <a:pt x="609600" y="968904"/>
                  <a:pt x="611717" y="975783"/>
                </a:cubicBezTo>
                <a:cubicBezTo>
                  <a:pt x="613834" y="982662"/>
                  <a:pt x="629180" y="1005416"/>
                  <a:pt x="589492" y="1010708"/>
                </a:cubicBezTo>
                <a:cubicBezTo>
                  <a:pt x="549805" y="1016000"/>
                  <a:pt x="439209" y="1011766"/>
                  <a:pt x="373592" y="1007533"/>
                </a:cubicBezTo>
                <a:cubicBezTo>
                  <a:pt x="307975" y="1003300"/>
                  <a:pt x="234950" y="995362"/>
                  <a:pt x="195792" y="985308"/>
                </a:cubicBezTo>
                <a:cubicBezTo>
                  <a:pt x="156634" y="975254"/>
                  <a:pt x="149225" y="961496"/>
                  <a:pt x="138642" y="947208"/>
                </a:cubicBezTo>
                <a:cubicBezTo>
                  <a:pt x="128059" y="932921"/>
                  <a:pt x="135467" y="919691"/>
                  <a:pt x="132292" y="899583"/>
                </a:cubicBezTo>
                <a:cubicBezTo>
                  <a:pt x="129117" y="879475"/>
                  <a:pt x="124884" y="847195"/>
                  <a:pt x="119592" y="826558"/>
                </a:cubicBezTo>
                <a:cubicBezTo>
                  <a:pt x="114300" y="805921"/>
                  <a:pt x="112713" y="783695"/>
                  <a:pt x="100542" y="775758"/>
                </a:cubicBezTo>
                <a:cubicBezTo>
                  <a:pt x="88371" y="767821"/>
                  <a:pt x="62442" y="756179"/>
                  <a:pt x="46567" y="778933"/>
                </a:cubicBezTo>
                <a:cubicBezTo>
                  <a:pt x="30692" y="801687"/>
                  <a:pt x="10584" y="866246"/>
                  <a:pt x="5292" y="912283"/>
                </a:cubicBezTo>
                <a:cubicBezTo>
                  <a:pt x="0" y="958321"/>
                  <a:pt x="6350" y="1023937"/>
                  <a:pt x="14817" y="1055158"/>
                </a:cubicBezTo>
                <a:cubicBezTo>
                  <a:pt x="23284" y="1086379"/>
                  <a:pt x="40746" y="1092200"/>
                  <a:pt x="56092" y="1099608"/>
                </a:cubicBezTo>
                <a:cubicBezTo>
                  <a:pt x="71438" y="1107016"/>
                  <a:pt x="94721" y="1103841"/>
                  <a:pt x="106892" y="1099608"/>
                </a:cubicBezTo>
                <a:cubicBezTo>
                  <a:pt x="119063" y="1095375"/>
                  <a:pt x="122238" y="1078970"/>
                  <a:pt x="129117" y="1074208"/>
                </a:cubicBezTo>
                <a:cubicBezTo>
                  <a:pt x="135996" y="1069446"/>
                  <a:pt x="142875" y="1063625"/>
                  <a:pt x="148167" y="1071033"/>
                </a:cubicBezTo>
                <a:cubicBezTo>
                  <a:pt x="153459" y="1078441"/>
                  <a:pt x="149755" y="1100667"/>
                  <a:pt x="160867" y="1118658"/>
                </a:cubicBezTo>
                <a:cubicBezTo>
                  <a:pt x="171979" y="1136649"/>
                  <a:pt x="179917" y="1161521"/>
                  <a:pt x="214842" y="1178983"/>
                </a:cubicBezTo>
                <a:cubicBezTo>
                  <a:pt x="249767" y="1196446"/>
                  <a:pt x="332846" y="1215496"/>
                  <a:pt x="370417" y="1223433"/>
                </a:cubicBezTo>
                <a:cubicBezTo>
                  <a:pt x="407988" y="1231370"/>
                  <a:pt x="405871" y="1209675"/>
                  <a:pt x="440267" y="1226608"/>
                </a:cubicBezTo>
                <a:cubicBezTo>
                  <a:pt x="474663" y="1243541"/>
                  <a:pt x="543454" y="1308629"/>
                  <a:pt x="576792" y="1325033"/>
                </a:cubicBezTo>
                <a:cubicBezTo>
                  <a:pt x="610130" y="1341437"/>
                  <a:pt x="614363" y="1319212"/>
                  <a:pt x="640292" y="1325033"/>
                </a:cubicBezTo>
                <a:cubicBezTo>
                  <a:pt x="666221" y="1330854"/>
                  <a:pt x="702734" y="1313921"/>
                  <a:pt x="732367" y="1359958"/>
                </a:cubicBezTo>
                <a:cubicBezTo>
                  <a:pt x="762000" y="1405995"/>
                  <a:pt x="804863" y="1519766"/>
                  <a:pt x="818092" y="1601258"/>
                </a:cubicBezTo>
                <a:cubicBezTo>
                  <a:pt x="831321" y="1682750"/>
                  <a:pt x="804334" y="1803400"/>
                  <a:pt x="811742" y="1848908"/>
                </a:cubicBezTo>
                <a:cubicBezTo>
                  <a:pt x="819150" y="1894416"/>
                  <a:pt x="851430" y="1870075"/>
                  <a:pt x="862542" y="1874308"/>
                </a:cubicBezTo>
                <a:cubicBezTo>
                  <a:pt x="873655" y="1878541"/>
                  <a:pt x="876300" y="1858962"/>
                  <a:pt x="878417" y="1874308"/>
                </a:cubicBezTo>
                <a:cubicBezTo>
                  <a:pt x="880534" y="1889654"/>
                  <a:pt x="881063" y="1935691"/>
                  <a:pt x="875242" y="1966383"/>
                </a:cubicBezTo>
                <a:cubicBezTo>
                  <a:pt x="869421" y="1997075"/>
                  <a:pt x="848254" y="2032529"/>
                  <a:pt x="843492" y="2058458"/>
                </a:cubicBezTo>
                <a:cubicBezTo>
                  <a:pt x="838730" y="2084387"/>
                  <a:pt x="812800" y="2113491"/>
                  <a:pt x="846667" y="2121958"/>
                </a:cubicBezTo>
                <a:cubicBezTo>
                  <a:pt x="880534" y="2130425"/>
                  <a:pt x="1019705" y="2127779"/>
                  <a:pt x="1046692" y="2109258"/>
                </a:cubicBezTo>
                <a:cubicBezTo>
                  <a:pt x="1073679" y="2090737"/>
                  <a:pt x="1017588" y="2047875"/>
                  <a:pt x="1008592" y="2010833"/>
                </a:cubicBezTo>
                <a:cubicBezTo>
                  <a:pt x="999596" y="1973791"/>
                  <a:pt x="987955" y="1913466"/>
                  <a:pt x="992717" y="1887008"/>
                </a:cubicBezTo>
                <a:cubicBezTo>
                  <a:pt x="997479" y="1860550"/>
                  <a:pt x="1022350" y="1866900"/>
                  <a:pt x="1037167" y="1852083"/>
                </a:cubicBezTo>
                <a:cubicBezTo>
                  <a:pt x="1051984" y="1837266"/>
                  <a:pt x="1080030" y="1822450"/>
                  <a:pt x="1081617" y="1798108"/>
                </a:cubicBezTo>
                <a:cubicBezTo>
                  <a:pt x="1083205" y="1773766"/>
                  <a:pt x="1056217" y="1749425"/>
                  <a:pt x="1046692" y="1706033"/>
                </a:cubicBezTo>
                <a:cubicBezTo>
                  <a:pt x="1037167" y="1662641"/>
                  <a:pt x="1032934" y="1575858"/>
                  <a:pt x="1024467" y="1537758"/>
                </a:cubicBezTo>
                <a:cubicBezTo>
                  <a:pt x="1016000" y="1499658"/>
                  <a:pt x="1007534" y="1495425"/>
                  <a:pt x="995892" y="1477433"/>
                </a:cubicBezTo>
                <a:cubicBezTo>
                  <a:pt x="984250" y="1459441"/>
                  <a:pt x="959909" y="1474258"/>
                  <a:pt x="954617" y="1429808"/>
                </a:cubicBezTo>
                <a:cubicBezTo>
                  <a:pt x="949325" y="1385358"/>
                  <a:pt x="964671" y="1254654"/>
                  <a:pt x="964142" y="1210733"/>
                </a:cubicBezTo>
                <a:cubicBezTo>
                  <a:pt x="963613" y="1166812"/>
                  <a:pt x="948267" y="1178983"/>
                  <a:pt x="951442" y="1166283"/>
                </a:cubicBezTo>
                <a:cubicBezTo>
                  <a:pt x="954617" y="1153583"/>
                  <a:pt x="945092" y="1146704"/>
                  <a:pt x="983192" y="1134533"/>
                </a:cubicBezTo>
                <a:cubicBezTo>
                  <a:pt x="1021292" y="1122362"/>
                  <a:pt x="1146175" y="1109133"/>
                  <a:pt x="1180042" y="1093258"/>
                </a:cubicBezTo>
                <a:cubicBezTo>
                  <a:pt x="1213909" y="1077383"/>
                  <a:pt x="1199092" y="1081616"/>
                  <a:pt x="1186392" y="1039283"/>
                </a:cubicBezTo>
                <a:cubicBezTo>
                  <a:pt x="1173692" y="996950"/>
                  <a:pt x="1114954" y="885295"/>
                  <a:pt x="1103842" y="839258"/>
                </a:cubicBezTo>
                <a:cubicBezTo>
                  <a:pt x="1092730" y="793221"/>
                  <a:pt x="1102784" y="791104"/>
                  <a:pt x="1119717" y="763058"/>
                </a:cubicBezTo>
                <a:cubicBezTo>
                  <a:pt x="1136650" y="735012"/>
                  <a:pt x="1178455" y="696383"/>
                  <a:pt x="1205442" y="670983"/>
                </a:cubicBezTo>
                <a:cubicBezTo>
                  <a:pt x="1232430" y="645583"/>
                  <a:pt x="1266825" y="636587"/>
                  <a:pt x="1281642" y="610658"/>
                </a:cubicBezTo>
                <a:cubicBezTo>
                  <a:pt x="1296459" y="584729"/>
                  <a:pt x="1275292" y="548746"/>
                  <a:pt x="1294342" y="515408"/>
                </a:cubicBezTo>
                <a:cubicBezTo>
                  <a:pt x="1313392" y="482071"/>
                  <a:pt x="1368955" y="439208"/>
                  <a:pt x="1395942" y="410633"/>
                </a:cubicBezTo>
                <a:cubicBezTo>
                  <a:pt x="1422930" y="382058"/>
                  <a:pt x="1431925" y="373062"/>
                  <a:pt x="1456267" y="343958"/>
                </a:cubicBezTo>
                <a:cubicBezTo>
                  <a:pt x="1480609" y="314854"/>
                  <a:pt x="1511830" y="257704"/>
                  <a:pt x="1541992" y="236008"/>
                </a:cubicBezTo>
                <a:cubicBezTo>
                  <a:pt x="1572154" y="214312"/>
                  <a:pt x="1620838" y="222250"/>
                  <a:pt x="1637242" y="213783"/>
                </a:cubicBezTo>
                <a:cubicBezTo>
                  <a:pt x="1653646" y="205316"/>
                  <a:pt x="1648354" y="190500"/>
                  <a:pt x="1640417" y="185208"/>
                </a:cubicBezTo>
                <a:cubicBezTo>
                  <a:pt x="1632480" y="179916"/>
                  <a:pt x="1594379" y="191029"/>
                  <a:pt x="1589617" y="182033"/>
                </a:cubicBezTo>
                <a:cubicBezTo>
                  <a:pt x="1584855" y="173037"/>
                  <a:pt x="1603905" y="148166"/>
                  <a:pt x="1611842" y="131233"/>
                </a:cubicBezTo>
                <a:cubicBezTo>
                  <a:pt x="1619779" y="114300"/>
                  <a:pt x="1644650" y="81491"/>
                  <a:pt x="1637242" y="80433"/>
                </a:cubicBezTo>
                <a:cubicBezTo>
                  <a:pt x="1629834" y="79375"/>
                  <a:pt x="1575330" y="125412"/>
                  <a:pt x="1567392" y="124883"/>
                </a:cubicBezTo>
                <a:cubicBezTo>
                  <a:pt x="1559455" y="124354"/>
                  <a:pt x="1591204" y="96308"/>
                  <a:pt x="1589617" y="77258"/>
                </a:cubicBezTo>
                <a:cubicBezTo>
                  <a:pt x="1588030" y="58208"/>
                  <a:pt x="1566334" y="10054"/>
                  <a:pt x="1557867" y="10583"/>
                </a:cubicBezTo>
                <a:cubicBezTo>
                  <a:pt x="1549400" y="11112"/>
                  <a:pt x="1546754" y="60325"/>
                  <a:pt x="1538817" y="80433"/>
                </a:cubicBezTo>
                <a:cubicBezTo>
                  <a:pt x="1530880" y="100541"/>
                  <a:pt x="1519238" y="131762"/>
                  <a:pt x="1510242" y="131233"/>
                </a:cubicBezTo>
                <a:cubicBezTo>
                  <a:pt x="1501246" y="130704"/>
                  <a:pt x="1486959" y="96308"/>
                  <a:pt x="1484842" y="77258"/>
                </a:cubicBezTo>
                <a:cubicBezTo>
                  <a:pt x="1482725" y="58208"/>
                  <a:pt x="1499659" y="25400"/>
                  <a:pt x="1497542" y="16933"/>
                </a:cubicBezTo>
                <a:cubicBezTo>
                  <a:pt x="1495425" y="8466"/>
                  <a:pt x="1481138" y="13229"/>
                  <a:pt x="1472142" y="26458"/>
                </a:cubicBezTo>
                <a:cubicBezTo>
                  <a:pt x="1463146" y="39687"/>
                  <a:pt x="1452034" y="86783"/>
                  <a:pt x="1443567" y="96308"/>
                </a:cubicBezTo>
                <a:cubicBezTo>
                  <a:pt x="1435100" y="105833"/>
                  <a:pt x="1432984" y="89429"/>
                  <a:pt x="1421342" y="83608"/>
                </a:cubicBezTo>
                <a:cubicBezTo>
                  <a:pt x="1409700" y="77787"/>
                  <a:pt x="1379009" y="56621"/>
                  <a:pt x="1373717" y="61383"/>
                </a:cubicBezTo>
                <a:cubicBezTo>
                  <a:pt x="1368425" y="66146"/>
                  <a:pt x="1382713" y="85725"/>
                  <a:pt x="1389592" y="112183"/>
                </a:cubicBezTo>
                <a:cubicBezTo>
                  <a:pt x="1396471" y="138641"/>
                  <a:pt x="1417638" y="191029"/>
                  <a:pt x="1414992" y="220133"/>
                </a:cubicBezTo>
                <a:cubicBezTo>
                  <a:pt x="1412346" y="249237"/>
                  <a:pt x="1395942" y="267229"/>
                  <a:pt x="1373717" y="286808"/>
                </a:cubicBezTo>
                <a:cubicBezTo>
                  <a:pt x="1351492" y="306387"/>
                  <a:pt x="1309688" y="315912"/>
                  <a:pt x="1281642" y="337608"/>
                </a:cubicBezTo>
                <a:cubicBezTo>
                  <a:pt x="1253596" y="359304"/>
                  <a:pt x="1224492" y="397933"/>
                  <a:pt x="1205442" y="416983"/>
                </a:cubicBezTo>
                <a:cubicBezTo>
                  <a:pt x="1186392" y="436033"/>
                  <a:pt x="1182159" y="443971"/>
                  <a:pt x="1167342" y="451908"/>
                </a:cubicBezTo>
                <a:cubicBezTo>
                  <a:pt x="1152525" y="459846"/>
                  <a:pt x="1130829" y="485245"/>
                  <a:pt x="1116542" y="464608"/>
                </a:cubicBezTo>
                <a:cubicBezTo>
                  <a:pt x="1102255" y="443971"/>
                  <a:pt x="1094317" y="365654"/>
                  <a:pt x="1081617" y="328083"/>
                </a:cubicBezTo>
                <a:cubicBezTo>
                  <a:pt x="1068917" y="290512"/>
                  <a:pt x="1080029" y="258762"/>
                  <a:pt x="1040342" y="239183"/>
                </a:cubicBezTo>
                <a:cubicBezTo>
                  <a:pt x="1000655" y="219604"/>
                  <a:pt x="894821" y="211137"/>
                  <a:pt x="843492" y="210608"/>
                </a:cubicBezTo>
                <a:cubicBezTo>
                  <a:pt x="792163" y="210079"/>
                  <a:pt x="753534" y="224366"/>
                  <a:pt x="732367" y="236008"/>
                </a:cubicBezTo>
                <a:cubicBezTo>
                  <a:pt x="711200" y="247650"/>
                  <a:pt x="723900" y="261937"/>
                  <a:pt x="716492" y="280458"/>
                </a:cubicBezTo>
                <a:cubicBezTo>
                  <a:pt x="709084" y="298979"/>
                  <a:pt x="688446" y="325966"/>
                  <a:pt x="687917" y="347133"/>
                </a:cubicBezTo>
                <a:cubicBezTo>
                  <a:pt x="687388" y="368300"/>
                  <a:pt x="706967" y="382587"/>
                  <a:pt x="713317" y="407458"/>
                </a:cubicBezTo>
                <a:cubicBezTo>
                  <a:pt x="719667" y="432329"/>
                  <a:pt x="730250" y="478896"/>
                  <a:pt x="726017" y="496358"/>
                </a:cubicBezTo>
                <a:cubicBezTo>
                  <a:pt x="721784" y="513820"/>
                  <a:pt x="713846" y="527579"/>
                  <a:pt x="687917" y="512233"/>
                </a:cubicBezTo>
                <a:cubicBezTo>
                  <a:pt x="661988" y="496887"/>
                  <a:pt x="605367" y="432858"/>
                  <a:pt x="570442" y="404283"/>
                </a:cubicBezTo>
                <a:cubicBezTo>
                  <a:pt x="535517" y="375708"/>
                  <a:pt x="506942" y="359304"/>
                  <a:pt x="478367" y="340783"/>
                </a:cubicBezTo>
                <a:cubicBezTo>
                  <a:pt x="449792" y="322262"/>
                  <a:pt x="422804" y="308504"/>
                  <a:pt x="398992" y="293158"/>
                </a:cubicBezTo>
                <a:cubicBezTo>
                  <a:pt x="375180" y="277812"/>
                  <a:pt x="356129" y="263525"/>
                  <a:pt x="335492" y="248708"/>
                </a:cubicBezTo>
                <a:cubicBezTo>
                  <a:pt x="314855" y="233891"/>
                  <a:pt x="289455" y="225954"/>
                  <a:pt x="278342" y="191558"/>
                </a:cubicBezTo>
                <a:close/>
              </a:path>
            </a:pathLst>
          </a:custGeom>
          <a:solidFill>
            <a:srgbClr val="92D05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TextBox 35"/>
          <p:cNvSpPr txBox="1"/>
          <p:nvPr/>
        </p:nvSpPr>
        <p:spPr>
          <a:xfrm>
            <a:off x="2267744" y="2636912"/>
            <a:ext cx="5400600" cy="2031325"/>
          </a:xfrm>
          <a:prstGeom prst="rect">
            <a:avLst/>
          </a:prstGeom>
          <a:noFill/>
        </p:spPr>
        <p:txBody>
          <a:bodyPr wrap="square" rtlCol="0">
            <a:spAutoFit/>
          </a:bodyPr>
          <a:lstStyle/>
          <a:p>
            <a:pPr lvl="0"/>
            <a:r>
              <a:rPr lang="en-CA" dirty="0" smtClean="0">
                <a:latin typeface="Franklin Gothic Book" pitchFamily="34" charset="0"/>
              </a:rPr>
              <a:t>After going through this process would you consider this an objective and fair method of assessment?</a:t>
            </a:r>
          </a:p>
          <a:p>
            <a:pPr lvl="0"/>
            <a:endParaRPr lang="en-CA" dirty="0" smtClean="0">
              <a:latin typeface="Franklin Gothic Book" pitchFamily="34" charset="0"/>
            </a:endParaRPr>
          </a:p>
          <a:p>
            <a:pPr lvl="0"/>
            <a:r>
              <a:rPr lang="en-CA" dirty="0" smtClean="0">
                <a:latin typeface="Franklin Gothic Book" pitchFamily="34" charset="0"/>
              </a:rPr>
              <a:t>How are performance appraisals, like this one, useful for both the supervisor and the employee?</a:t>
            </a:r>
          </a:p>
          <a:p>
            <a:pPr lvl="0"/>
            <a:endParaRPr lang="en-CA" dirty="0" smtClean="0">
              <a:latin typeface="Franklin Gothic Book" pitchFamily="34" charset="0"/>
            </a:endParaRPr>
          </a:p>
          <a:p>
            <a:endParaRPr lang="en-CA" b="1" dirty="0"/>
          </a:p>
        </p:txBody>
      </p:sp>
      <p:sp>
        <p:nvSpPr>
          <p:cNvPr id="18" name="TextBox 17"/>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19" name="TextBox 18"/>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5930" r="11342"/>
          <a:stretch>
            <a:fillRect/>
          </a:stretch>
        </p:blipFill>
        <p:spPr bwMode="auto">
          <a:xfrm>
            <a:off x="611560" y="-6118"/>
            <a:ext cx="8532440" cy="6857999"/>
          </a:xfrm>
          <a:prstGeom prst="rect">
            <a:avLst/>
          </a:prstGeom>
          <a:noFill/>
          <a:ln w="9525">
            <a:noFill/>
            <a:miter lim="800000"/>
            <a:headEnd/>
            <a:tailEnd/>
          </a:ln>
          <a:effectLst/>
        </p:spPr>
      </p:pic>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259632" y="404664"/>
            <a:ext cx="6728616" cy="1323439"/>
          </a:xfrm>
          <a:prstGeom prst="rect">
            <a:avLst/>
          </a:prstGeom>
          <a:noFill/>
        </p:spPr>
        <p:txBody>
          <a:bodyPr wrap="square" rtlCol="0">
            <a:spAutoFit/>
          </a:bodyPr>
          <a:lstStyle/>
          <a:p>
            <a:r>
              <a:rPr lang="en-CA" sz="4000" dirty="0" smtClean="0">
                <a:solidFill>
                  <a:schemeClr val="bg1"/>
                </a:solidFill>
                <a:latin typeface="Franklin Gothic Demi Cond" pitchFamily="34" charset="0"/>
              </a:rPr>
              <a:t>National Occupational Standards</a:t>
            </a:r>
            <a:endParaRPr lang="en-CA" sz="4000" dirty="0">
              <a:solidFill>
                <a:schemeClr val="bg1"/>
              </a:solidFill>
              <a:latin typeface="Franklin Gothic Demi Cond" pitchFamily="34" charset="0"/>
            </a:endParaRPr>
          </a:p>
          <a:p>
            <a:r>
              <a:rPr lang="en-CA" sz="4000" dirty="0" smtClean="0">
                <a:solidFill>
                  <a:schemeClr val="bg1"/>
                </a:solidFill>
                <a:latin typeface="Franklin Gothic Demi Cond" pitchFamily="34" charset="0"/>
              </a:rPr>
              <a:t>and Profiles</a:t>
            </a:r>
          </a:p>
        </p:txBody>
      </p:sp>
      <p:sp>
        <p:nvSpPr>
          <p:cNvPr id="6" name="Rectangle 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p:cNvSpPr/>
          <p:nvPr/>
        </p:nvSpPr>
        <p:spPr>
          <a:xfrm>
            <a:off x="755576" y="2492896"/>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755576" y="3933200"/>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764043" y="5373360"/>
            <a:ext cx="1296144" cy="1296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6" name="TextBox 15"/>
          <p:cNvSpPr txBox="1"/>
          <p:nvPr/>
        </p:nvSpPr>
        <p:spPr>
          <a:xfrm>
            <a:off x="882658" y="3355006"/>
            <a:ext cx="1080120" cy="276999"/>
          </a:xfrm>
          <a:prstGeom prst="rect">
            <a:avLst/>
          </a:prstGeom>
          <a:noFill/>
        </p:spPr>
        <p:txBody>
          <a:bodyPr wrap="square" rtlCol="0">
            <a:spAutoFit/>
          </a:bodyPr>
          <a:lstStyle/>
          <a:p>
            <a:pPr algn="ctr"/>
            <a:r>
              <a:rPr lang="en-CA" sz="1200" dirty="0" smtClean="0">
                <a:latin typeface="Franklin Gothic Medium Cond" pitchFamily="34" charset="0"/>
              </a:rPr>
              <a:t>KNOWLEGE</a:t>
            </a:r>
            <a:endParaRPr lang="en-CA" sz="1200" dirty="0">
              <a:latin typeface="Franklin Gothic Medium Cond" pitchFamily="34" charset="0"/>
            </a:endParaRPr>
          </a:p>
        </p:txBody>
      </p:sp>
      <p:sp>
        <p:nvSpPr>
          <p:cNvPr id="17" name="TextBox 16"/>
          <p:cNvSpPr txBox="1"/>
          <p:nvPr/>
        </p:nvSpPr>
        <p:spPr>
          <a:xfrm>
            <a:off x="882658" y="4795446"/>
            <a:ext cx="1080120" cy="276999"/>
          </a:xfrm>
          <a:prstGeom prst="rect">
            <a:avLst/>
          </a:prstGeom>
          <a:noFill/>
        </p:spPr>
        <p:txBody>
          <a:bodyPr wrap="square" rtlCol="0">
            <a:spAutoFit/>
          </a:bodyPr>
          <a:lstStyle/>
          <a:p>
            <a:pPr algn="ctr"/>
            <a:r>
              <a:rPr lang="en-CA" sz="1200" dirty="0" smtClean="0">
                <a:latin typeface="Franklin Gothic Medium Cond" pitchFamily="34" charset="0"/>
              </a:rPr>
              <a:t>SKILLS</a:t>
            </a:r>
            <a:endParaRPr lang="en-CA" sz="1200" dirty="0">
              <a:latin typeface="Franklin Gothic Medium Cond" pitchFamily="34" charset="0"/>
            </a:endParaRPr>
          </a:p>
        </p:txBody>
      </p:sp>
      <p:sp>
        <p:nvSpPr>
          <p:cNvPr id="18" name="TextBox 17"/>
          <p:cNvSpPr txBox="1"/>
          <p:nvPr/>
        </p:nvSpPr>
        <p:spPr>
          <a:xfrm>
            <a:off x="891125" y="6265279"/>
            <a:ext cx="1080120" cy="276999"/>
          </a:xfrm>
          <a:prstGeom prst="rect">
            <a:avLst/>
          </a:prstGeom>
          <a:noFill/>
        </p:spPr>
        <p:txBody>
          <a:bodyPr wrap="square" rtlCol="0">
            <a:spAutoFit/>
          </a:bodyPr>
          <a:lstStyle/>
          <a:p>
            <a:pPr algn="ctr"/>
            <a:r>
              <a:rPr lang="en-CA" sz="1200" dirty="0" smtClean="0">
                <a:latin typeface="Franklin Gothic Medium Cond" pitchFamily="34" charset="0"/>
              </a:rPr>
              <a:t>ATTITUDES</a:t>
            </a:r>
            <a:endParaRPr lang="en-CA" sz="1200" dirty="0">
              <a:latin typeface="Franklin Gothic Medium Cond" pitchFamily="34" charset="0"/>
            </a:endParaRPr>
          </a:p>
        </p:txBody>
      </p:sp>
      <p:sp>
        <p:nvSpPr>
          <p:cNvPr id="20" name="TextBox 19"/>
          <p:cNvSpPr txBox="1"/>
          <p:nvPr/>
        </p:nvSpPr>
        <p:spPr>
          <a:xfrm>
            <a:off x="874191" y="261151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K</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
        <p:nvSpPr>
          <p:cNvPr id="21" name="TextBox 20"/>
          <p:cNvSpPr txBox="1"/>
          <p:nvPr/>
        </p:nvSpPr>
        <p:spPr>
          <a:xfrm>
            <a:off x="874191" y="406952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S</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
        <p:nvSpPr>
          <p:cNvPr id="22" name="TextBox 21"/>
          <p:cNvSpPr txBox="1"/>
          <p:nvPr/>
        </p:nvSpPr>
        <p:spPr>
          <a:xfrm>
            <a:off x="874191" y="5509681"/>
            <a:ext cx="1080120" cy="1015663"/>
          </a:xfrm>
          <a:prstGeom prst="rect">
            <a:avLst/>
          </a:prstGeom>
          <a:noFill/>
        </p:spPr>
        <p:txBody>
          <a:bodyPr wrap="square" rtlCol="0">
            <a:spAutoFit/>
          </a:bodyPr>
          <a:lstStyle/>
          <a:p>
            <a:pPr algn="ctr"/>
            <a:r>
              <a:rPr lang="en-CA" sz="6000" b="1" cap="all" dirty="0" smtClean="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rPr>
              <a:t>A</a:t>
            </a:r>
            <a:endParaRPr lang="en-CA" sz="6000" b="1" cap="all" dirty="0">
              <a:ln w="9000" cmpd="sng">
                <a:solidFill>
                  <a:schemeClr val="accent4">
                    <a:shade val="50000"/>
                    <a:satMod val="120000"/>
                  </a:schemeClr>
                </a:solidFill>
                <a:prstDash val="solid"/>
              </a:ln>
              <a:solidFill>
                <a:schemeClr val="accent4">
                  <a:lumMod val="50000"/>
                </a:schemeClr>
              </a:solidFill>
              <a:effectLst>
                <a:reflection blurRad="12700" stA="28000" endPos="45000" dist="1000" dir="5400000" sy="-100000" algn="bl" rotWithShape="0"/>
              </a:effectLst>
              <a:latin typeface="Franklin Gothic Heavy" pitchFamily="34" charset="0"/>
            </a:endParaRPr>
          </a:p>
        </p:txBody>
      </p:sp>
    </p:spTree>
  </p:cSld>
  <p:clrMapOvr>
    <a:masterClrMapping/>
  </p:clrMapOvr>
  <p:transition spd="med">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20983" t="13229" r="33135" b="30476"/>
          <a:stretch>
            <a:fillRect/>
          </a:stretch>
        </p:blipFill>
        <p:spPr bwMode="auto">
          <a:xfrm>
            <a:off x="0" y="0"/>
            <a:ext cx="3491880" cy="6858000"/>
          </a:xfrm>
          <a:prstGeom prst="rect">
            <a:avLst/>
          </a:prstGeom>
          <a:noFill/>
          <a:ln w="9525">
            <a:noFill/>
            <a:miter lim="800000"/>
            <a:headEnd/>
            <a:tailEnd/>
          </a:ln>
          <a:effectLst/>
        </p:spPr>
      </p:pic>
      <p:sp>
        <p:nvSpPr>
          <p:cNvPr id="9" name="Rectangle 8"/>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Job Descriptions/Job Ad</a:t>
            </a:r>
            <a:endParaRPr lang="en-CA" sz="2800" dirty="0">
              <a:latin typeface="Franklin Gothic Demi Cond" pitchFamily="34" charset="0"/>
            </a:endParaRPr>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691680" y="5063380"/>
            <a:ext cx="2857500" cy="1822004"/>
          </a:xfrm>
          <a:prstGeom prst="rect">
            <a:avLst/>
          </a:prstGeom>
          <a:noFill/>
          <a:effectLst>
            <a:innerShdw blurRad="114300">
              <a:prstClr val="black"/>
            </a:innerShdw>
          </a:effectLst>
        </p:spPr>
      </p:pic>
      <p:sp>
        <p:nvSpPr>
          <p:cNvPr id="23" name="Freeform 22"/>
          <p:cNvSpPr/>
          <p:nvPr/>
        </p:nvSpPr>
        <p:spPr>
          <a:xfrm flipH="1">
            <a:off x="2123728" y="371703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2824558" y="4653136"/>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6" name="TextBox 25"/>
          <p:cNvSpPr txBox="1"/>
          <p:nvPr/>
        </p:nvSpPr>
        <p:spPr>
          <a:xfrm>
            <a:off x="3995936" y="1484784"/>
            <a:ext cx="3960440" cy="3139321"/>
          </a:xfrm>
          <a:prstGeom prst="rect">
            <a:avLst/>
          </a:prstGeom>
          <a:noFill/>
        </p:spPr>
        <p:txBody>
          <a:bodyPr wrap="square" rtlCol="0">
            <a:spAutoFit/>
          </a:bodyPr>
          <a:lstStyle/>
          <a:p>
            <a:pPr lvl="0"/>
            <a:r>
              <a:rPr lang="en-CA" dirty="0" smtClean="0">
                <a:latin typeface="Franklin Gothic Book" pitchFamily="34" charset="0"/>
              </a:rPr>
              <a:t>What is the purpose of job description?</a:t>
            </a:r>
          </a:p>
          <a:p>
            <a:r>
              <a:rPr lang="en-CA" dirty="0" smtClean="0">
                <a:latin typeface="Franklin Gothic Book" pitchFamily="34" charset="0"/>
              </a:rPr>
              <a:t> </a:t>
            </a:r>
          </a:p>
          <a:p>
            <a:pPr lvl="0"/>
            <a:r>
              <a:rPr lang="en-CA" dirty="0" smtClean="0">
                <a:latin typeface="Franklin Gothic Book" pitchFamily="34" charset="0"/>
              </a:rPr>
              <a:t>Who has experience writing a job description?</a:t>
            </a:r>
          </a:p>
          <a:p>
            <a:pPr lvl="0"/>
            <a:endParaRPr lang="en-CA" dirty="0" smtClean="0">
              <a:latin typeface="Franklin Gothic Book" pitchFamily="34" charset="0"/>
            </a:endParaRPr>
          </a:p>
          <a:p>
            <a:pPr lvl="0"/>
            <a:r>
              <a:rPr lang="en-CA" dirty="0" smtClean="0">
                <a:latin typeface="Franklin Gothic Book" pitchFamily="34" charset="0"/>
              </a:rPr>
              <a:t>How would you determine which skills were needed, or might be needed?</a:t>
            </a:r>
          </a:p>
          <a:p>
            <a:pPr lvl="0"/>
            <a:endParaRPr lang="en-CA" dirty="0" smtClean="0">
              <a:latin typeface="Franklin Gothic Book" pitchFamily="34" charset="0"/>
            </a:endParaRPr>
          </a:p>
          <a:p>
            <a:r>
              <a:rPr lang="en-CA" dirty="0" smtClean="0">
                <a:latin typeface="Franklin Gothic Book" pitchFamily="34" charset="0"/>
              </a:rPr>
              <a:t>For employees, how would you determine which skills you need to advance in your career?</a:t>
            </a:r>
            <a:endParaRPr lang="en-CA" dirty="0">
              <a:latin typeface="Franklin Gothic Book" pitchFamily="34" charset="0"/>
            </a:endParaRPr>
          </a:p>
        </p:txBody>
      </p:sp>
    </p:spTree>
  </p:cSld>
  <p:clrMapOvr>
    <a:masterClrMapping/>
  </p:clrMapOvr>
  <p:transition spd="med">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Rectangle 31"/>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p:cNvPicPr>
            <a:picLocks noChangeAspect="1" noChangeArrowheads="1"/>
          </p:cNvPicPr>
          <p:nvPr/>
        </p:nvPicPr>
        <p:blipFill>
          <a:blip r:embed="rId3" cstate="print"/>
          <a:srcRect l="52353" r="13791"/>
          <a:stretch>
            <a:fillRect/>
          </a:stretch>
        </p:blipFill>
        <p:spPr bwMode="auto">
          <a:xfrm flipH="1">
            <a:off x="0" y="0"/>
            <a:ext cx="3491880" cy="6857999"/>
          </a:xfrm>
          <a:prstGeom prst="rect">
            <a:avLst/>
          </a:prstGeom>
          <a:noFill/>
          <a:ln w="9525">
            <a:noFill/>
            <a:miter lim="800000"/>
            <a:headEnd/>
            <a:tailEnd/>
          </a:ln>
          <a:effectLst/>
        </p:spPr>
      </p:pic>
      <p:sp>
        <p:nvSpPr>
          <p:cNvPr id="11" name="Rectangle 10"/>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3563888" y="4382038"/>
            <a:ext cx="144016"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3587536" y="654556"/>
            <a:ext cx="5232936" cy="3566532"/>
          </a:xfrm>
          <a:prstGeom prst="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Document 13"/>
          <p:cNvSpPr/>
          <p:nvPr/>
        </p:nvSpPr>
        <p:spPr>
          <a:xfrm>
            <a:off x="3563888" y="4149080"/>
            <a:ext cx="5256584" cy="2304256"/>
          </a:xfrm>
          <a:prstGeom prst="flowChartDocument">
            <a:avLst/>
          </a:prstGeom>
          <a:solidFill>
            <a:srgbClr val="F0ECF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623539" y="1412776"/>
            <a:ext cx="3672408" cy="4062651"/>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HUMAN RESOURCES</a:t>
            </a:r>
          </a:p>
          <a:p>
            <a:endParaRPr lang="en-CA" dirty="0" smtClean="0">
              <a:latin typeface="Franklin Gothic Medium Cond" pitchFamily="34" charset="0"/>
            </a:endParaRPr>
          </a:p>
          <a:p>
            <a:endParaRPr lang="en-CA" dirty="0" smtClean="0">
              <a:latin typeface="Franklin Gothic Medium Cond" pitchFamily="34" charset="0"/>
            </a:endParaRPr>
          </a:p>
          <a:p>
            <a:r>
              <a:rPr lang="en-CA" dirty="0" smtClean="0">
                <a:solidFill>
                  <a:schemeClr val="accent6">
                    <a:lumMod val="50000"/>
                  </a:schemeClr>
                </a:solidFill>
                <a:latin typeface="Franklin Gothic Medium Cond" pitchFamily="34" charset="0"/>
              </a:rPr>
              <a:t>HIRE STAFF according to standard:</a:t>
            </a:r>
          </a:p>
          <a:p>
            <a:r>
              <a:rPr lang="en-CA" dirty="0" smtClean="0">
                <a:latin typeface="Franklin Gothic Medium Cond" pitchFamily="34" charset="0"/>
              </a:rPr>
              <a:t>4.1   Determine staff needs</a:t>
            </a:r>
          </a:p>
          <a:p>
            <a:r>
              <a:rPr lang="en-CA" dirty="0" smtClean="0">
                <a:latin typeface="Franklin Gothic Medium Cond" pitchFamily="34" charset="0"/>
              </a:rPr>
              <a:t>4.2   Recruit staff</a:t>
            </a:r>
          </a:p>
          <a:p>
            <a:r>
              <a:rPr lang="en-CA" dirty="0" smtClean="0">
                <a:latin typeface="Franklin Gothic Medium Cond" pitchFamily="34" charset="0"/>
              </a:rPr>
              <a:t>4.3   Interview prospective staff</a:t>
            </a:r>
          </a:p>
          <a:p>
            <a:r>
              <a:rPr lang="en-CA" dirty="0" smtClean="0">
                <a:latin typeface="Franklin Gothic Medium Cond" pitchFamily="34" charset="0"/>
              </a:rPr>
              <a:t>4.4   Screen prospective staff</a:t>
            </a:r>
          </a:p>
          <a:p>
            <a:r>
              <a:rPr lang="en-CA" dirty="0" smtClean="0">
                <a:latin typeface="Franklin Gothic Medium Cond" pitchFamily="34" charset="0"/>
              </a:rPr>
              <a:t>4.5   Offer best position to best candidate</a:t>
            </a:r>
          </a:p>
          <a:p>
            <a:r>
              <a:rPr lang="en-CA" dirty="0" smtClean="0">
                <a:latin typeface="Franklin Gothic Medium Cond" pitchFamily="34" charset="0"/>
              </a:rPr>
              <a:t>4.6   Provide orientation to new staff</a:t>
            </a:r>
          </a:p>
          <a:p>
            <a:endParaRPr lang="en-CA" dirty="0" smtClean="0">
              <a:latin typeface="Franklin Gothic Medium Cond" pitchFamily="34" charset="0"/>
            </a:endParaRPr>
          </a:p>
          <a:p>
            <a:endParaRPr lang="en-CA" dirty="0" smtClean="0">
              <a:solidFill>
                <a:schemeClr val="accent6">
                  <a:lumMod val="50000"/>
                </a:schemeClr>
              </a:solidFill>
              <a:latin typeface="Franklin Gothic Medium Cond" pitchFamily="34" charset="0"/>
            </a:endParaRPr>
          </a:p>
          <a:p>
            <a:endParaRPr lang="en-CA" dirty="0" smtClean="0">
              <a:latin typeface="Franklin Gothic Medium Cond" pitchFamily="34" charset="0"/>
            </a:endParaRPr>
          </a:p>
          <a:p>
            <a:endParaRPr lang="en-CA" dirty="0">
              <a:latin typeface="Franklin Gothic Medium Cond" pitchFamily="34" charset="0"/>
            </a:endParaRPr>
          </a:p>
        </p:txBody>
      </p:sp>
      <p:sp>
        <p:nvSpPr>
          <p:cNvPr id="19" name="Freeform 18"/>
          <p:cNvSpPr/>
          <p:nvPr/>
        </p:nvSpPr>
        <p:spPr>
          <a:xfrm>
            <a:off x="3572355" y="614041"/>
            <a:ext cx="5248117" cy="5551263"/>
          </a:xfrm>
          <a:custGeom>
            <a:avLst/>
            <a:gdLst>
              <a:gd name="connsiteX0" fmla="*/ 5367867 w 5367867"/>
              <a:gd name="connsiteY0" fmla="*/ 5063067 h 5376334"/>
              <a:gd name="connsiteX1" fmla="*/ 5367867 w 5367867"/>
              <a:gd name="connsiteY1" fmla="*/ 5063067 h 5376334"/>
              <a:gd name="connsiteX2" fmla="*/ 5359400 w 5367867"/>
              <a:gd name="connsiteY2" fmla="*/ 0 h 5376334"/>
              <a:gd name="connsiteX3" fmla="*/ 0 w 5367867"/>
              <a:gd name="connsiteY3" fmla="*/ 8467 h 5376334"/>
              <a:gd name="connsiteX4" fmla="*/ 25400 w 5367867"/>
              <a:gd name="connsiteY4" fmla="*/ 5376334 h 537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7867" h="5376334">
                <a:moveTo>
                  <a:pt x="5367867" y="5063067"/>
                </a:moveTo>
                <a:lnTo>
                  <a:pt x="5367867" y="5063067"/>
                </a:lnTo>
                <a:cubicBezTo>
                  <a:pt x="5365045" y="3375378"/>
                  <a:pt x="5362222" y="1687689"/>
                  <a:pt x="5359400" y="0"/>
                </a:cubicBezTo>
                <a:lnTo>
                  <a:pt x="0" y="8467"/>
                </a:lnTo>
                <a:lnTo>
                  <a:pt x="25400" y="5376334"/>
                </a:lnTo>
              </a:path>
            </a:pathLst>
          </a:custGeom>
          <a:ln w="57150">
            <a:solidFill>
              <a:schemeClr val="accent4">
                <a:lumMod val="40000"/>
                <a:lumOff val="6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7" name="Rectangle 36"/>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396552" y="5035996"/>
            <a:ext cx="2857500" cy="1822004"/>
          </a:xfrm>
          <a:prstGeom prst="rect">
            <a:avLst/>
          </a:prstGeom>
          <a:noFill/>
          <a:effectLst>
            <a:innerShdw blurRad="114300">
              <a:prstClr val="black"/>
            </a:innerShdw>
          </a:effectLst>
        </p:spPr>
      </p:pic>
      <p:sp>
        <p:nvSpPr>
          <p:cNvPr id="13" name="Freeform 12"/>
          <p:cNvSpPr/>
          <p:nvPr/>
        </p:nvSpPr>
        <p:spPr>
          <a:xfrm flipH="1">
            <a:off x="179512" y="371703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880342" y="4653136"/>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6" name="TextBox 15"/>
          <p:cNvSpPr txBox="1"/>
          <p:nvPr/>
        </p:nvSpPr>
        <p:spPr>
          <a:xfrm>
            <a:off x="3707904" y="0"/>
            <a:ext cx="4680520" cy="461665"/>
          </a:xfrm>
          <a:prstGeom prst="rect">
            <a:avLst/>
          </a:prstGeom>
          <a:noFill/>
        </p:spPr>
        <p:txBody>
          <a:bodyPr wrap="square" rtlCol="0">
            <a:spAutoFit/>
          </a:bodyPr>
          <a:lstStyle/>
          <a:p>
            <a:r>
              <a:rPr lang="en-CA" sz="2400" b="1" dirty="0" smtClean="0">
                <a:latin typeface="Franklin Gothic Book" pitchFamily="34" charset="0"/>
              </a:rPr>
              <a:t>Job Descriptions</a:t>
            </a:r>
            <a:endParaRPr lang="en-CA" sz="2400" b="1" dirty="0">
              <a:latin typeface="Franklin Gothic Book" pitchFamily="34" charset="0"/>
            </a:endParaRPr>
          </a:p>
        </p:txBody>
      </p:sp>
    </p:spTree>
  </p:cSld>
  <p:clrMapOvr>
    <a:masterClrMapping/>
  </p:clrMapOvr>
  <p:transition spd="med">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20983" t="13229" r="33135" b="30476"/>
          <a:stretch>
            <a:fillRect/>
          </a:stretch>
        </p:blipFill>
        <p:spPr bwMode="auto">
          <a:xfrm>
            <a:off x="0" y="0"/>
            <a:ext cx="3491880" cy="6858000"/>
          </a:xfrm>
          <a:prstGeom prst="rect">
            <a:avLst/>
          </a:prstGeom>
          <a:noFill/>
          <a:ln w="9525">
            <a:noFill/>
            <a:miter lim="800000"/>
            <a:headEnd/>
            <a:tailEnd/>
          </a:ln>
          <a:effectLst/>
        </p:spPr>
      </p:pic>
      <p:sp>
        <p:nvSpPr>
          <p:cNvPr id="9" name="Rectangle 8"/>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p:cNvSpPr txBox="1"/>
          <p:nvPr/>
        </p:nvSpPr>
        <p:spPr>
          <a:xfrm>
            <a:off x="3707904" y="1268760"/>
            <a:ext cx="5112568" cy="5186035"/>
          </a:xfrm>
          <a:prstGeom prst="rect">
            <a:avLst/>
          </a:prstGeom>
          <a:noFill/>
        </p:spPr>
        <p:txBody>
          <a:bodyPr wrap="square" rtlCol="0">
            <a:spAutoFit/>
          </a:bodyPr>
          <a:lstStyle/>
          <a:p>
            <a:pPr>
              <a:spcAft>
                <a:spcPts val="600"/>
              </a:spcAft>
              <a:buFont typeface="Wingdings" pitchFamily="2" charset="2"/>
              <a:buChar char=""/>
            </a:pPr>
            <a:r>
              <a:rPr lang="en-CA" sz="1600" dirty="0" smtClean="0">
                <a:latin typeface="Franklin Gothic Book" pitchFamily="34" charset="0"/>
              </a:rPr>
              <a:t>  Job title</a:t>
            </a:r>
          </a:p>
          <a:p>
            <a:pPr>
              <a:spcAft>
                <a:spcPts val="600"/>
              </a:spcAft>
              <a:buFont typeface="Wingdings" pitchFamily="2" charset="2"/>
              <a:buChar char=""/>
            </a:pPr>
            <a:r>
              <a:rPr lang="en-CA" sz="1600" dirty="0" smtClean="0">
                <a:latin typeface="Franklin Gothic Book" pitchFamily="34" charset="0"/>
              </a:rPr>
              <a:t>  Conditions of employment (permanent, full time, etc) </a:t>
            </a:r>
          </a:p>
          <a:p>
            <a:pPr>
              <a:spcAft>
                <a:spcPts val="600"/>
              </a:spcAft>
              <a:buFont typeface="Wingdings" pitchFamily="2" charset="2"/>
              <a:buChar char=""/>
            </a:pPr>
            <a:r>
              <a:rPr lang="en-CA" sz="1600" dirty="0" smtClean="0">
                <a:latin typeface="Franklin Gothic Book" pitchFamily="34" charset="0"/>
              </a:rPr>
              <a:t>  Salary / Wage (annual / hourly)</a:t>
            </a:r>
          </a:p>
          <a:p>
            <a:pPr>
              <a:spcAft>
                <a:spcPts val="600"/>
              </a:spcAft>
              <a:buFont typeface="Wingdings" pitchFamily="2" charset="2"/>
              <a:buChar char=""/>
            </a:pPr>
            <a:r>
              <a:rPr lang="en-CA" sz="1600" dirty="0" smtClean="0">
                <a:latin typeface="Franklin Gothic Book" pitchFamily="34" charset="0"/>
              </a:rPr>
              <a:t>  Start date</a:t>
            </a:r>
          </a:p>
          <a:p>
            <a:pPr>
              <a:spcAft>
                <a:spcPts val="600"/>
              </a:spcAft>
              <a:buFont typeface="Wingdings" pitchFamily="2" charset="2"/>
              <a:buChar char=""/>
            </a:pPr>
            <a:r>
              <a:rPr lang="en-CA" sz="1600" dirty="0" smtClean="0">
                <a:latin typeface="Franklin Gothic Book" pitchFamily="34" charset="0"/>
              </a:rPr>
              <a:t>  Location of employment</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Education required</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Experience</a:t>
            </a:r>
          </a:p>
          <a:p>
            <a:pPr>
              <a:spcAft>
                <a:spcPts val="600"/>
              </a:spcAft>
              <a:buFont typeface="Wingdings" pitchFamily="2" charset="2"/>
              <a:buChar char=""/>
            </a:pPr>
            <a:r>
              <a:rPr lang="en-CA" sz="1600" dirty="0" smtClean="0">
                <a:latin typeface="Franklin Gothic Book" pitchFamily="34" charset="0"/>
              </a:rPr>
              <a:t>  Languages (spoken, read, written)</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Work settings </a:t>
            </a:r>
            <a:r>
              <a:rPr lang="en-CA" sz="1600" dirty="0" smtClean="0">
                <a:latin typeface="Franklin Gothic Book" pitchFamily="34" charset="0"/>
              </a:rPr>
              <a:t>(e.g. not-for-profit, indoor/outdoor)</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Business equipment/tools to be used</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Technical knowledge</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Areas of specialization within the occupation</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Any other specific skills</a:t>
            </a:r>
          </a:p>
          <a:p>
            <a:pPr>
              <a:spcAft>
                <a:spcPts val="600"/>
              </a:spcAft>
              <a:buFont typeface="Wingdings" pitchFamily="2" charset="2"/>
              <a:buChar char=""/>
            </a:pPr>
            <a:r>
              <a:rPr lang="en-CA" sz="1600" b="1" dirty="0" smtClean="0">
                <a:latin typeface="Franklin Gothic Book" pitchFamily="34" charset="0"/>
              </a:rPr>
              <a:t>  </a:t>
            </a:r>
            <a:r>
              <a:rPr lang="en-CA" sz="1600" dirty="0" smtClean="0">
                <a:latin typeface="Franklin Gothic Heavy" pitchFamily="34" charset="0"/>
              </a:rPr>
              <a:t>Security and safety requirements</a:t>
            </a:r>
          </a:p>
          <a:p>
            <a:pPr>
              <a:spcAft>
                <a:spcPts val="600"/>
              </a:spcAft>
              <a:buFont typeface="Wingdings" pitchFamily="2" charset="2"/>
              <a:buChar char=""/>
            </a:pPr>
            <a:r>
              <a:rPr lang="en-CA" sz="1600" dirty="0" smtClean="0">
                <a:latin typeface="Franklin Gothic Book" pitchFamily="34" charset="0"/>
              </a:rPr>
              <a:t>  Transportation</a:t>
            </a:r>
          </a:p>
          <a:p>
            <a:pPr>
              <a:spcAft>
                <a:spcPts val="600"/>
              </a:spcAft>
              <a:buFont typeface="Wingdings" pitchFamily="2" charset="2"/>
              <a:buChar char=""/>
            </a:pPr>
            <a:r>
              <a:rPr lang="en-CA" sz="1600" dirty="0" smtClean="0">
                <a:latin typeface="Franklin Gothic Book" pitchFamily="34" charset="0"/>
              </a:rPr>
              <a:t>  </a:t>
            </a:r>
            <a:r>
              <a:rPr lang="en-CA" sz="1600" dirty="0" smtClean="0">
                <a:latin typeface="Franklin Gothic Heavy" pitchFamily="34" charset="0"/>
              </a:rPr>
              <a:t>Work conditions and physical capabilities</a:t>
            </a:r>
            <a:endParaRPr lang="en-CA" sz="1600" dirty="0">
              <a:latin typeface="Franklin Gothic Heavy" pitchFamily="34" charset="0"/>
            </a:endParaRPr>
          </a:p>
        </p:txBody>
      </p:sp>
      <p:sp>
        <p:nvSpPr>
          <p:cNvPr id="8" name="TextBox 7"/>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Job Descriptions/Job Ad</a:t>
            </a:r>
            <a:endParaRPr lang="en-CA" sz="2800" dirty="0">
              <a:latin typeface="Franklin Gothic Demi Cond" pitchFamily="34" charset="0"/>
            </a:endParaRPr>
          </a:p>
        </p:txBody>
      </p:sp>
      <p:sp>
        <p:nvSpPr>
          <p:cNvPr id="13" name="TextBox 12"/>
          <p:cNvSpPr txBox="1"/>
          <p:nvPr/>
        </p:nvSpPr>
        <p:spPr>
          <a:xfrm>
            <a:off x="3716371" y="2725309"/>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4" name="TextBox 13"/>
          <p:cNvSpPr txBox="1"/>
          <p:nvPr/>
        </p:nvSpPr>
        <p:spPr>
          <a:xfrm>
            <a:off x="3716371" y="3030275"/>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5" name="TextBox 14"/>
          <p:cNvSpPr txBox="1"/>
          <p:nvPr/>
        </p:nvSpPr>
        <p:spPr>
          <a:xfrm>
            <a:off x="3724838" y="3678347"/>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6" name="TextBox 15"/>
          <p:cNvSpPr txBox="1"/>
          <p:nvPr/>
        </p:nvSpPr>
        <p:spPr>
          <a:xfrm>
            <a:off x="3724838" y="3987585"/>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7" name="TextBox 16"/>
          <p:cNvSpPr txBox="1"/>
          <p:nvPr/>
        </p:nvSpPr>
        <p:spPr>
          <a:xfrm>
            <a:off x="3733305" y="4309485"/>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8" name="TextBox 17"/>
          <p:cNvSpPr txBox="1"/>
          <p:nvPr/>
        </p:nvSpPr>
        <p:spPr>
          <a:xfrm>
            <a:off x="3737577" y="4639852"/>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19" name="TextBox 18"/>
          <p:cNvSpPr txBox="1"/>
          <p:nvPr/>
        </p:nvSpPr>
        <p:spPr>
          <a:xfrm>
            <a:off x="3733305" y="4957557"/>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0" name="TextBox 19"/>
          <p:cNvSpPr txBox="1"/>
          <p:nvPr/>
        </p:nvSpPr>
        <p:spPr>
          <a:xfrm>
            <a:off x="3746044" y="5275262"/>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1" name="TextBox 20"/>
          <p:cNvSpPr txBox="1"/>
          <p:nvPr/>
        </p:nvSpPr>
        <p:spPr>
          <a:xfrm>
            <a:off x="3741772" y="5902128"/>
            <a:ext cx="432048" cy="584775"/>
          </a:xfrm>
          <a:prstGeom prst="rect">
            <a:avLst/>
          </a:prstGeom>
          <a:noFill/>
          <a:effectLst/>
        </p:spPr>
        <p:txBody>
          <a:bodyPr wrap="square" rtlCol="0">
            <a:spAutoFit/>
          </a:bodyPr>
          <a:lstStyle/>
          <a:p>
            <a:pPr algn="ctr"/>
            <a:r>
              <a:rPr lang="en-CA" sz="3200" dirty="0" smtClean="0">
                <a:solidFill>
                  <a:schemeClr val="accent6">
                    <a:lumMod val="75000"/>
                  </a:schemeClr>
                </a:solidFill>
                <a:sym typeface="Wingdings"/>
              </a:rPr>
              <a:t></a:t>
            </a:r>
            <a:endParaRPr lang="en-CA" sz="3200" dirty="0">
              <a:solidFill>
                <a:schemeClr val="accent6">
                  <a:lumMod val="75000"/>
                </a:schemeClr>
              </a:solidFill>
            </a:endParaRPr>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Rectangle 27"/>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2"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23" name="Freeform 22"/>
          <p:cNvSpPr/>
          <p:nvPr/>
        </p:nvSpPr>
        <p:spPr>
          <a:xfrm flipH="1">
            <a:off x="2123728" y="371703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p:cNvSpPr txBox="1"/>
          <p:nvPr/>
        </p:nvSpPr>
        <p:spPr>
          <a:xfrm>
            <a:off x="2824558" y="4653136"/>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10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1000"/>
                                        <p:tgtEl>
                                          <p:spTgt spid="13"/>
                                        </p:tgtEl>
                                        <p:attrNameLst>
                                          <p:attrName>fillcolor</p:attrName>
                                        </p:attrNameLst>
                                      </p:cBhvr>
                                      <p:tavLst>
                                        <p:tav tm="0">
                                          <p:val>
                                            <p:clrVal>
                                              <a:schemeClr val="accent2"/>
                                            </p:clrVal>
                                          </p:val>
                                        </p:tav>
                                        <p:tav tm="50000">
                                          <p:val>
                                            <p:clrVal>
                                              <a:schemeClr val="hlink"/>
                                            </p:clrVal>
                                          </p:val>
                                        </p:tav>
                                      </p:tavLst>
                                    </p:anim>
                                    <p:set>
                                      <p:cBhvr>
                                        <p:cTn id="9" dur="1000"/>
                                        <p:tgtEl>
                                          <p:spTgt spid="13"/>
                                        </p:tgtEl>
                                        <p:attrNameLst>
                                          <p:attrName>fill.type</p:attrName>
                                        </p:attrNameLst>
                                      </p:cBhvr>
                                      <p:to>
                                        <p:strVal val="solid"/>
                                      </p:to>
                                    </p:set>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100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1000"/>
                                        <p:tgtEl>
                                          <p:spTgt spid="14"/>
                                        </p:tgtEl>
                                        <p:attrNameLst>
                                          <p:attrName>fillcolor</p:attrName>
                                        </p:attrNameLst>
                                      </p:cBhvr>
                                      <p:tavLst>
                                        <p:tav tm="0">
                                          <p:val>
                                            <p:clrVal>
                                              <a:schemeClr val="accent2"/>
                                            </p:clrVal>
                                          </p:val>
                                        </p:tav>
                                        <p:tav tm="50000">
                                          <p:val>
                                            <p:clrVal>
                                              <a:schemeClr val="hlink"/>
                                            </p:clrVal>
                                          </p:val>
                                        </p:tav>
                                      </p:tavLst>
                                    </p:anim>
                                    <p:set>
                                      <p:cBhvr>
                                        <p:cTn id="15" dur="1000"/>
                                        <p:tgtEl>
                                          <p:spTgt spid="14"/>
                                        </p:tgtEl>
                                        <p:attrNameLst>
                                          <p:attrName>fill.type</p:attrName>
                                        </p:attrNameLst>
                                      </p:cBhvr>
                                      <p:to>
                                        <p:strVal val="solid"/>
                                      </p:to>
                                    </p:set>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
                                        </p:tgtEl>
                                        <p:attrNameLst>
                                          <p:attrName>style.visibility</p:attrName>
                                        </p:attrNameLst>
                                      </p:cBhvr>
                                      <p:to>
                                        <p:strVal val="visible"/>
                                      </p:to>
                                    </p:set>
                                    <p:anim calcmode="discrete" valueType="clr">
                                      <p:cBhvr override="childStyle">
                                        <p:cTn id="19" dur="10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0" dur="1000"/>
                                        <p:tgtEl>
                                          <p:spTgt spid="15"/>
                                        </p:tgtEl>
                                        <p:attrNameLst>
                                          <p:attrName>fillcolor</p:attrName>
                                        </p:attrNameLst>
                                      </p:cBhvr>
                                      <p:tavLst>
                                        <p:tav tm="0">
                                          <p:val>
                                            <p:clrVal>
                                              <a:schemeClr val="accent2"/>
                                            </p:clrVal>
                                          </p:val>
                                        </p:tav>
                                        <p:tav tm="50000">
                                          <p:val>
                                            <p:clrVal>
                                              <a:schemeClr val="hlink"/>
                                            </p:clrVal>
                                          </p:val>
                                        </p:tav>
                                      </p:tavLst>
                                    </p:anim>
                                    <p:set>
                                      <p:cBhvr>
                                        <p:cTn id="21" dur="1000"/>
                                        <p:tgtEl>
                                          <p:spTgt spid="15"/>
                                        </p:tgtEl>
                                        <p:attrNameLst>
                                          <p:attrName>fill.type</p:attrName>
                                        </p:attrNameLst>
                                      </p:cBhvr>
                                      <p:to>
                                        <p:strVal val="solid"/>
                                      </p:to>
                                    </p:set>
                                  </p:childTnLst>
                                </p:cTn>
                              </p:par>
                            </p:childTnLst>
                          </p:cTn>
                        </p:par>
                        <p:par>
                          <p:cTn id="22" fill="hold">
                            <p:stCondLst>
                              <p:cond delay="3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6"/>
                                        </p:tgtEl>
                                        <p:attrNameLst>
                                          <p:attrName>style.visibility</p:attrName>
                                        </p:attrNameLst>
                                      </p:cBhvr>
                                      <p:to>
                                        <p:strVal val="visible"/>
                                      </p:to>
                                    </p:set>
                                    <p:anim calcmode="discrete" valueType="clr">
                                      <p:cBhvr override="childStyle">
                                        <p:cTn id="25" dur="100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6" dur="1000"/>
                                        <p:tgtEl>
                                          <p:spTgt spid="16"/>
                                        </p:tgtEl>
                                        <p:attrNameLst>
                                          <p:attrName>fillcolor</p:attrName>
                                        </p:attrNameLst>
                                      </p:cBhvr>
                                      <p:tavLst>
                                        <p:tav tm="0">
                                          <p:val>
                                            <p:clrVal>
                                              <a:schemeClr val="accent2"/>
                                            </p:clrVal>
                                          </p:val>
                                        </p:tav>
                                        <p:tav tm="50000">
                                          <p:val>
                                            <p:clrVal>
                                              <a:schemeClr val="hlink"/>
                                            </p:clrVal>
                                          </p:val>
                                        </p:tav>
                                      </p:tavLst>
                                    </p:anim>
                                    <p:set>
                                      <p:cBhvr>
                                        <p:cTn id="27" dur="1000"/>
                                        <p:tgtEl>
                                          <p:spTgt spid="16"/>
                                        </p:tgtEl>
                                        <p:attrNameLst>
                                          <p:attrName>fill.type</p:attrName>
                                        </p:attrNameLst>
                                      </p:cBhvr>
                                      <p:to>
                                        <p:strVal val="solid"/>
                                      </p:to>
                                    </p:set>
                                  </p:childTnLst>
                                </p:cTn>
                              </p:par>
                            </p:childTnLst>
                          </p:cTn>
                        </p:par>
                        <p:par>
                          <p:cTn id="28" fill="hold">
                            <p:stCondLst>
                              <p:cond delay="400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7"/>
                                        </p:tgtEl>
                                        <p:attrNameLst>
                                          <p:attrName>style.visibility</p:attrName>
                                        </p:attrNameLst>
                                      </p:cBhvr>
                                      <p:to>
                                        <p:strVal val="visible"/>
                                      </p:to>
                                    </p:set>
                                    <p:anim calcmode="discrete" valueType="clr">
                                      <p:cBhvr override="childStyle">
                                        <p:cTn id="31" dur="100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2" dur="1000"/>
                                        <p:tgtEl>
                                          <p:spTgt spid="17"/>
                                        </p:tgtEl>
                                        <p:attrNameLst>
                                          <p:attrName>fillcolor</p:attrName>
                                        </p:attrNameLst>
                                      </p:cBhvr>
                                      <p:tavLst>
                                        <p:tav tm="0">
                                          <p:val>
                                            <p:clrVal>
                                              <a:schemeClr val="accent2"/>
                                            </p:clrVal>
                                          </p:val>
                                        </p:tav>
                                        <p:tav tm="50000">
                                          <p:val>
                                            <p:clrVal>
                                              <a:schemeClr val="hlink"/>
                                            </p:clrVal>
                                          </p:val>
                                        </p:tav>
                                      </p:tavLst>
                                    </p:anim>
                                    <p:set>
                                      <p:cBhvr>
                                        <p:cTn id="33" dur="1000"/>
                                        <p:tgtEl>
                                          <p:spTgt spid="17"/>
                                        </p:tgtEl>
                                        <p:attrNameLst>
                                          <p:attrName>fill.type</p:attrName>
                                        </p:attrNameLst>
                                      </p:cBhvr>
                                      <p:to>
                                        <p:strVal val="solid"/>
                                      </p:to>
                                    </p:set>
                                  </p:childTnLst>
                                </p:cTn>
                              </p:par>
                            </p:childTnLst>
                          </p:cTn>
                        </p:par>
                        <p:par>
                          <p:cTn id="34" fill="hold">
                            <p:stCondLst>
                              <p:cond delay="50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18"/>
                                        </p:tgtEl>
                                        <p:attrNameLst>
                                          <p:attrName>style.visibility</p:attrName>
                                        </p:attrNameLst>
                                      </p:cBhvr>
                                      <p:to>
                                        <p:strVal val="visible"/>
                                      </p:to>
                                    </p:set>
                                    <p:anim calcmode="discrete" valueType="clr">
                                      <p:cBhvr override="childStyle">
                                        <p:cTn id="37" dur="10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8" dur="1000"/>
                                        <p:tgtEl>
                                          <p:spTgt spid="18"/>
                                        </p:tgtEl>
                                        <p:attrNameLst>
                                          <p:attrName>fillcolor</p:attrName>
                                        </p:attrNameLst>
                                      </p:cBhvr>
                                      <p:tavLst>
                                        <p:tav tm="0">
                                          <p:val>
                                            <p:clrVal>
                                              <a:schemeClr val="accent2"/>
                                            </p:clrVal>
                                          </p:val>
                                        </p:tav>
                                        <p:tav tm="50000">
                                          <p:val>
                                            <p:clrVal>
                                              <a:schemeClr val="hlink"/>
                                            </p:clrVal>
                                          </p:val>
                                        </p:tav>
                                      </p:tavLst>
                                    </p:anim>
                                    <p:set>
                                      <p:cBhvr>
                                        <p:cTn id="39" dur="1000"/>
                                        <p:tgtEl>
                                          <p:spTgt spid="18"/>
                                        </p:tgtEl>
                                        <p:attrNameLst>
                                          <p:attrName>fill.type</p:attrName>
                                        </p:attrNameLst>
                                      </p:cBhvr>
                                      <p:to>
                                        <p:strVal val="solid"/>
                                      </p:to>
                                    </p:set>
                                  </p:childTnLst>
                                </p:cTn>
                              </p:par>
                            </p:childTnLst>
                          </p:cTn>
                        </p:par>
                        <p:par>
                          <p:cTn id="40" fill="hold">
                            <p:stCondLst>
                              <p:cond delay="60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19"/>
                                        </p:tgtEl>
                                        <p:attrNameLst>
                                          <p:attrName>style.visibility</p:attrName>
                                        </p:attrNameLst>
                                      </p:cBhvr>
                                      <p:to>
                                        <p:strVal val="visible"/>
                                      </p:to>
                                    </p:set>
                                    <p:anim calcmode="discrete" valueType="clr">
                                      <p:cBhvr override="childStyle">
                                        <p:cTn id="43" dur="100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4" dur="1000"/>
                                        <p:tgtEl>
                                          <p:spTgt spid="19"/>
                                        </p:tgtEl>
                                        <p:attrNameLst>
                                          <p:attrName>fillcolor</p:attrName>
                                        </p:attrNameLst>
                                      </p:cBhvr>
                                      <p:tavLst>
                                        <p:tav tm="0">
                                          <p:val>
                                            <p:clrVal>
                                              <a:schemeClr val="accent2"/>
                                            </p:clrVal>
                                          </p:val>
                                        </p:tav>
                                        <p:tav tm="50000">
                                          <p:val>
                                            <p:clrVal>
                                              <a:schemeClr val="hlink"/>
                                            </p:clrVal>
                                          </p:val>
                                        </p:tav>
                                      </p:tavLst>
                                    </p:anim>
                                    <p:set>
                                      <p:cBhvr>
                                        <p:cTn id="45" dur="1000"/>
                                        <p:tgtEl>
                                          <p:spTgt spid="19"/>
                                        </p:tgtEl>
                                        <p:attrNameLst>
                                          <p:attrName>fill.type</p:attrName>
                                        </p:attrNameLst>
                                      </p:cBhvr>
                                      <p:to>
                                        <p:strVal val="solid"/>
                                      </p:to>
                                    </p:set>
                                  </p:childTnLst>
                                </p:cTn>
                              </p:par>
                            </p:childTnLst>
                          </p:cTn>
                        </p:par>
                        <p:par>
                          <p:cTn id="46" fill="hold">
                            <p:stCondLst>
                              <p:cond delay="7000"/>
                            </p:stCondLst>
                            <p:childTnLst>
                              <p:par>
                                <p:cTn id="47" presetID="27" presetClass="entr" presetSubtype="0" fill="hold" grpId="0" nodeType="afterEffect">
                                  <p:stCondLst>
                                    <p:cond delay="0"/>
                                  </p:stCondLst>
                                  <p:iterate type="lt">
                                    <p:tmPct val="50000"/>
                                  </p:iterate>
                                  <p:childTnLst>
                                    <p:set>
                                      <p:cBhvr>
                                        <p:cTn id="48" dur="1" fill="hold">
                                          <p:stCondLst>
                                            <p:cond delay="0"/>
                                          </p:stCondLst>
                                        </p:cTn>
                                        <p:tgtEl>
                                          <p:spTgt spid="20"/>
                                        </p:tgtEl>
                                        <p:attrNameLst>
                                          <p:attrName>style.visibility</p:attrName>
                                        </p:attrNameLst>
                                      </p:cBhvr>
                                      <p:to>
                                        <p:strVal val="visible"/>
                                      </p:to>
                                    </p:set>
                                    <p:anim calcmode="discrete" valueType="clr">
                                      <p:cBhvr override="childStyle">
                                        <p:cTn id="49" dur="100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50" dur="1000"/>
                                        <p:tgtEl>
                                          <p:spTgt spid="20"/>
                                        </p:tgtEl>
                                        <p:attrNameLst>
                                          <p:attrName>fillcolor</p:attrName>
                                        </p:attrNameLst>
                                      </p:cBhvr>
                                      <p:tavLst>
                                        <p:tav tm="0">
                                          <p:val>
                                            <p:clrVal>
                                              <a:schemeClr val="accent2"/>
                                            </p:clrVal>
                                          </p:val>
                                        </p:tav>
                                        <p:tav tm="50000">
                                          <p:val>
                                            <p:clrVal>
                                              <a:schemeClr val="hlink"/>
                                            </p:clrVal>
                                          </p:val>
                                        </p:tav>
                                      </p:tavLst>
                                    </p:anim>
                                    <p:set>
                                      <p:cBhvr>
                                        <p:cTn id="51" dur="1000"/>
                                        <p:tgtEl>
                                          <p:spTgt spid="20"/>
                                        </p:tgtEl>
                                        <p:attrNameLst>
                                          <p:attrName>fill.type</p:attrName>
                                        </p:attrNameLst>
                                      </p:cBhvr>
                                      <p:to>
                                        <p:strVal val="solid"/>
                                      </p:to>
                                    </p:set>
                                  </p:childTnLst>
                                </p:cTn>
                              </p:par>
                            </p:childTnLst>
                          </p:cTn>
                        </p:par>
                        <p:par>
                          <p:cTn id="52" fill="hold">
                            <p:stCondLst>
                              <p:cond delay="8000"/>
                            </p:stCondLst>
                            <p:childTnLst>
                              <p:par>
                                <p:cTn id="53" presetID="27" presetClass="entr" presetSubtype="0" fill="hold" grpId="0" nodeType="afterEffect">
                                  <p:stCondLst>
                                    <p:cond delay="0"/>
                                  </p:stCondLst>
                                  <p:iterate type="lt">
                                    <p:tmPct val="50000"/>
                                  </p:iterate>
                                  <p:childTnLst>
                                    <p:set>
                                      <p:cBhvr>
                                        <p:cTn id="54" dur="1" fill="hold">
                                          <p:stCondLst>
                                            <p:cond delay="0"/>
                                          </p:stCondLst>
                                        </p:cTn>
                                        <p:tgtEl>
                                          <p:spTgt spid="21"/>
                                        </p:tgtEl>
                                        <p:attrNameLst>
                                          <p:attrName>style.visibility</p:attrName>
                                        </p:attrNameLst>
                                      </p:cBhvr>
                                      <p:to>
                                        <p:strVal val="visible"/>
                                      </p:to>
                                    </p:set>
                                    <p:anim calcmode="discrete" valueType="clr">
                                      <p:cBhvr override="childStyle">
                                        <p:cTn id="55" dur="100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56" dur="1000"/>
                                        <p:tgtEl>
                                          <p:spTgt spid="21"/>
                                        </p:tgtEl>
                                        <p:attrNameLst>
                                          <p:attrName>fillcolor</p:attrName>
                                        </p:attrNameLst>
                                      </p:cBhvr>
                                      <p:tavLst>
                                        <p:tav tm="0">
                                          <p:val>
                                            <p:clrVal>
                                              <a:schemeClr val="accent2"/>
                                            </p:clrVal>
                                          </p:val>
                                        </p:tav>
                                        <p:tav tm="50000">
                                          <p:val>
                                            <p:clrVal>
                                              <a:schemeClr val="hlink"/>
                                            </p:clrVal>
                                          </p:val>
                                        </p:tav>
                                      </p:tavLst>
                                    </p:anim>
                                    <p:set>
                                      <p:cBhvr>
                                        <p:cTn id="57" dur="100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093367"/>
            <a:ext cx="6444208" cy="615553"/>
          </a:xfrm>
          <a:prstGeom prst="rect">
            <a:avLst/>
          </a:prstGeom>
          <a:noFill/>
        </p:spPr>
        <p:txBody>
          <a:bodyPr wrap="square" rtlCol="0">
            <a:spAutoFit/>
          </a:bodyPr>
          <a:lstStyle/>
          <a:p>
            <a:r>
              <a:rPr lang="en-CA" sz="1400" dirty="0" smtClean="0">
                <a:solidFill>
                  <a:srgbClr val="652876"/>
                </a:solidFill>
                <a:latin typeface="Franklin Gothic Demi" pitchFamily="34" charset="0"/>
              </a:rPr>
              <a:t>WRITING A JOB DESCRIPTION</a:t>
            </a:r>
          </a:p>
          <a:p>
            <a:endParaRPr lang="en-CA"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3491880" y="692696"/>
            <a:ext cx="3888432"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a job description</a:t>
            </a:r>
            <a:endParaRPr lang="en-US" sz="2400" dirty="0">
              <a:solidFill>
                <a:prstClr val="black"/>
              </a:solidFill>
              <a:latin typeface="Franklin Gothic Medium" pitchFamily="34" charset="0"/>
            </a:endParaRPr>
          </a:p>
        </p:txBody>
      </p:sp>
      <p:sp>
        <p:nvSpPr>
          <p:cNvPr id="18" name="TextBox 17"/>
          <p:cNvSpPr txBox="1"/>
          <p:nvPr/>
        </p:nvSpPr>
        <p:spPr>
          <a:xfrm>
            <a:off x="2283646" y="2492896"/>
            <a:ext cx="6192688" cy="1785104"/>
          </a:xfrm>
          <a:prstGeom prst="rect">
            <a:avLst/>
          </a:prstGeom>
          <a:noFill/>
        </p:spPr>
        <p:txBody>
          <a:bodyPr wrap="square" rtlCol="0">
            <a:spAutoFit/>
          </a:bodyPr>
          <a:lstStyle/>
          <a:p>
            <a:pPr marL="342900" indent="-342900">
              <a:spcAft>
                <a:spcPts val="600"/>
              </a:spcAft>
              <a:buFont typeface="+mj-lt"/>
              <a:buAutoNum type="arabicPeriod"/>
            </a:pPr>
            <a:r>
              <a:rPr lang="en-CA" dirty="0" smtClean="0">
                <a:latin typeface="Franklin Gothic Book" pitchFamily="34" charset="0"/>
              </a:rPr>
              <a:t>Define the purpose of the job</a:t>
            </a:r>
          </a:p>
          <a:p>
            <a:pPr marL="342900" lvl="0" indent="-342900">
              <a:spcAft>
                <a:spcPts val="600"/>
              </a:spcAft>
              <a:buFont typeface="+mj-lt"/>
              <a:buAutoNum type="arabicPeriod"/>
            </a:pPr>
            <a:r>
              <a:rPr lang="en-CA" dirty="0" smtClean="0">
                <a:latin typeface="Franklin Gothic Book" pitchFamily="34" charset="0"/>
              </a:rPr>
              <a:t>Outline the key responsibilities of the job</a:t>
            </a:r>
          </a:p>
          <a:p>
            <a:pPr marL="342900" lvl="0" indent="-342900">
              <a:spcAft>
                <a:spcPts val="600"/>
              </a:spcAft>
              <a:buFont typeface="+mj-lt"/>
              <a:buAutoNum type="arabicPeriod"/>
            </a:pPr>
            <a:r>
              <a:rPr lang="en-CA" dirty="0" smtClean="0">
                <a:latin typeface="Franklin Gothic Book" pitchFamily="34" charset="0"/>
              </a:rPr>
              <a:t>Indicate required education and experience for the job</a:t>
            </a:r>
          </a:p>
          <a:p>
            <a:pPr marL="342900" lvl="0" indent="-342900">
              <a:spcAft>
                <a:spcPts val="600"/>
              </a:spcAft>
              <a:buFont typeface="+mj-lt"/>
              <a:buAutoNum type="arabicPeriod"/>
            </a:pPr>
            <a:r>
              <a:rPr lang="en-CA" dirty="0" smtClean="0">
                <a:latin typeface="Franklin Gothic Book" pitchFamily="34" charset="0"/>
              </a:rPr>
              <a:t>State required licenses, credentials, or memberships</a:t>
            </a:r>
          </a:p>
          <a:p>
            <a:endParaRPr lang="en-CA" dirty="0">
              <a:latin typeface="Franklin Gothic Book" pitchFamily="34" charset="0"/>
            </a:endParaRPr>
          </a:p>
        </p:txBody>
      </p:sp>
      <p:sp>
        <p:nvSpPr>
          <p:cNvPr id="24" name="Freeform 23"/>
          <p:cNvSpPr/>
          <p:nvPr/>
        </p:nvSpPr>
        <p:spPr>
          <a:xfrm flipH="1">
            <a:off x="323528" y="980728"/>
            <a:ext cx="1008112" cy="176545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4" name="Picture 2"/>
          <p:cNvPicPr>
            <a:picLocks noChangeAspect="1" noChangeArrowheads="1"/>
          </p:cNvPicPr>
          <p:nvPr/>
        </p:nvPicPr>
        <p:blipFill>
          <a:blip r:embed="rId3" cstate="print"/>
          <a:srcRect/>
          <a:stretch>
            <a:fillRect/>
          </a:stretch>
        </p:blipFill>
        <p:spPr bwMode="auto">
          <a:xfrm>
            <a:off x="2390494" y="476672"/>
            <a:ext cx="6318000" cy="3394003"/>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b="12299"/>
          <a:stretch>
            <a:fillRect/>
          </a:stretch>
        </p:blipFill>
        <p:spPr bwMode="auto">
          <a:xfrm>
            <a:off x="2418569" y="3826726"/>
            <a:ext cx="6258492" cy="3031274"/>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251520" y="1807562"/>
            <a:ext cx="1661077" cy="284557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ectangle 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3" cstate="print"/>
          <a:srcRect/>
          <a:stretch>
            <a:fillRect/>
          </a:stretch>
        </p:blipFill>
        <p:spPr bwMode="auto">
          <a:xfrm rot="21340805">
            <a:off x="1425513" y="340835"/>
            <a:ext cx="6127750" cy="46355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7" name="Picture 3"/>
          <p:cNvPicPr>
            <a:picLocks noChangeAspect="1" noChangeArrowheads="1"/>
          </p:cNvPicPr>
          <p:nvPr/>
        </p:nvPicPr>
        <p:blipFill>
          <a:blip r:embed="rId4" cstate="print"/>
          <a:srcRect/>
          <a:stretch>
            <a:fillRect/>
          </a:stretch>
        </p:blipFill>
        <p:spPr bwMode="auto">
          <a:xfrm>
            <a:off x="1835696" y="2101850"/>
            <a:ext cx="6134100" cy="475615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push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093367"/>
            <a:ext cx="6444208" cy="615553"/>
          </a:xfrm>
          <a:prstGeom prst="rect">
            <a:avLst/>
          </a:prstGeom>
          <a:noFill/>
        </p:spPr>
        <p:txBody>
          <a:bodyPr wrap="square" rtlCol="0">
            <a:spAutoFit/>
          </a:bodyPr>
          <a:lstStyle/>
          <a:p>
            <a:r>
              <a:rPr lang="en-CA" sz="1400" dirty="0" smtClean="0">
                <a:solidFill>
                  <a:srgbClr val="652876"/>
                </a:solidFill>
                <a:latin typeface="Franklin Gothic Demi" pitchFamily="34" charset="0"/>
              </a:rPr>
              <a:t>DEBRIEF</a:t>
            </a:r>
          </a:p>
          <a:p>
            <a:endParaRPr lang="en-CA"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3491880" y="692696"/>
            <a:ext cx="3888432"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a job description</a:t>
            </a:r>
            <a:endParaRPr lang="en-US" sz="2400" dirty="0">
              <a:solidFill>
                <a:prstClr val="black"/>
              </a:solidFill>
              <a:latin typeface="Franklin Gothic Medium" pitchFamily="34" charset="0"/>
            </a:endParaRPr>
          </a:p>
        </p:txBody>
      </p:sp>
      <p:sp>
        <p:nvSpPr>
          <p:cNvPr id="18" name="TextBox 17"/>
          <p:cNvSpPr txBox="1"/>
          <p:nvPr/>
        </p:nvSpPr>
        <p:spPr>
          <a:xfrm>
            <a:off x="2339752" y="2492896"/>
            <a:ext cx="6136582" cy="2585323"/>
          </a:xfrm>
          <a:prstGeom prst="rect">
            <a:avLst/>
          </a:prstGeom>
          <a:noFill/>
        </p:spPr>
        <p:txBody>
          <a:bodyPr wrap="square" rtlCol="0">
            <a:spAutoFit/>
          </a:bodyPr>
          <a:lstStyle/>
          <a:p>
            <a:pPr marL="342900" lvl="0" indent="-342900">
              <a:buFont typeface="+mj-lt"/>
              <a:buAutoNum type="arabicPeriod"/>
            </a:pPr>
            <a:r>
              <a:rPr lang="en-CA" i="1" dirty="0" smtClean="0">
                <a:latin typeface="Franklin Gothic Book" pitchFamily="34" charset="0"/>
              </a:rPr>
              <a:t>Having completed the job description activity, how did your group use the skill profile to create the job description?</a:t>
            </a:r>
          </a:p>
          <a:p>
            <a:pPr marL="342900" lvl="0" indent="-342900">
              <a:buFont typeface="+mj-lt"/>
              <a:buAutoNum type="arabicPeriod"/>
            </a:pPr>
            <a:r>
              <a:rPr lang="en-CA" i="1" dirty="0" smtClean="0">
                <a:latin typeface="Franklin Gothic Book" pitchFamily="34" charset="0"/>
              </a:rPr>
              <a:t>Where there elements your group added, or chose to disregard from the profile?</a:t>
            </a:r>
          </a:p>
          <a:p>
            <a:pPr marL="342900" lvl="0" indent="-342900">
              <a:buFont typeface="+mj-lt"/>
              <a:buAutoNum type="arabicPeriod"/>
            </a:pPr>
            <a:r>
              <a:rPr lang="en-CA" i="1" dirty="0" smtClean="0">
                <a:latin typeface="Franklin Gothic Book" pitchFamily="34" charset="0"/>
              </a:rPr>
              <a:t>What information was missing? </a:t>
            </a:r>
          </a:p>
          <a:p>
            <a:pPr marL="342900" lvl="0" indent="-342900">
              <a:buFont typeface="+mj-lt"/>
              <a:buAutoNum type="arabicPeriod"/>
            </a:pPr>
            <a:r>
              <a:rPr lang="en-CA" i="1" dirty="0" smtClean="0">
                <a:latin typeface="Franklin Gothic Book" pitchFamily="34" charset="0"/>
              </a:rPr>
              <a:t>What else would you need to include making this job description clear and accurate?</a:t>
            </a:r>
            <a:endParaRPr lang="en-CA" dirty="0" smtClean="0">
              <a:latin typeface="Franklin Gothic Book" pitchFamily="34" charset="0"/>
            </a:endParaRPr>
          </a:p>
          <a:p>
            <a:r>
              <a:rPr lang="en-CA" i="1" dirty="0" smtClean="0"/>
              <a:t> </a:t>
            </a:r>
            <a:endParaRPr lang="en-CA" dirty="0"/>
          </a:p>
        </p:txBody>
      </p:sp>
      <p:sp>
        <p:nvSpPr>
          <p:cNvPr id="24" name="Freeform 23"/>
          <p:cNvSpPr/>
          <p:nvPr/>
        </p:nvSpPr>
        <p:spPr>
          <a:xfrm flipH="1">
            <a:off x="323528" y="980728"/>
            <a:ext cx="1008112" cy="1765454"/>
          </a:xfrm>
          <a:custGeom>
            <a:avLst/>
            <a:gdLst>
              <a:gd name="connsiteX0" fmla="*/ 313883 w 1199014"/>
              <a:gd name="connsiteY0" fmla="*/ 91339 h 2154794"/>
              <a:gd name="connsiteX1" fmla="*/ 341133 w 1199014"/>
              <a:gd name="connsiteY1" fmla="*/ 145839 h 2154794"/>
              <a:gd name="connsiteX2" fmla="*/ 325994 w 1199014"/>
              <a:gd name="connsiteY2" fmla="*/ 203368 h 2154794"/>
              <a:gd name="connsiteX3" fmla="*/ 322967 w 1199014"/>
              <a:gd name="connsiteY3" fmla="*/ 279063 h 2154794"/>
              <a:gd name="connsiteX4" fmla="*/ 338106 w 1199014"/>
              <a:gd name="connsiteY4" fmla="*/ 324480 h 2154794"/>
              <a:gd name="connsiteX5" fmla="*/ 365356 w 1199014"/>
              <a:gd name="connsiteY5" fmla="*/ 388064 h 2154794"/>
              <a:gd name="connsiteX6" fmla="*/ 392606 w 1199014"/>
              <a:gd name="connsiteY6" fmla="*/ 397148 h 2154794"/>
              <a:gd name="connsiteX7" fmla="*/ 392606 w 1199014"/>
              <a:gd name="connsiteY7" fmla="*/ 466788 h 2154794"/>
              <a:gd name="connsiteX8" fmla="*/ 353245 w 1199014"/>
              <a:gd name="connsiteY8" fmla="*/ 518260 h 2154794"/>
              <a:gd name="connsiteX9" fmla="*/ 316911 w 1199014"/>
              <a:gd name="connsiteY9" fmla="*/ 560650 h 2154794"/>
              <a:gd name="connsiteX10" fmla="*/ 304800 w 1199014"/>
              <a:gd name="connsiteY10" fmla="*/ 633317 h 2154794"/>
              <a:gd name="connsiteX11" fmla="*/ 289661 w 1199014"/>
              <a:gd name="connsiteY11" fmla="*/ 702957 h 2154794"/>
              <a:gd name="connsiteX12" fmla="*/ 286633 w 1199014"/>
              <a:gd name="connsiteY12" fmla="*/ 705985 h 2154794"/>
              <a:gd name="connsiteX13" fmla="*/ 262410 w 1199014"/>
              <a:gd name="connsiteY13" fmla="*/ 690846 h 2154794"/>
              <a:gd name="connsiteX14" fmla="*/ 241216 w 1199014"/>
              <a:gd name="connsiteY14" fmla="*/ 721124 h 2154794"/>
              <a:gd name="connsiteX15" fmla="*/ 216993 w 1199014"/>
              <a:gd name="connsiteY15" fmla="*/ 736263 h 2154794"/>
              <a:gd name="connsiteX16" fmla="*/ 159465 w 1199014"/>
              <a:gd name="connsiteY16" fmla="*/ 742319 h 2154794"/>
              <a:gd name="connsiteX17" fmla="*/ 92853 w 1199014"/>
              <a:gd name="connsiteY17" fmla="*/ 742319 h 2154794"/>
              <a:gd name="connsiteX18" fmla="*/ 59547 w 1199014"/>
              <a:gd name="connsiteY18" fmla="*/ 751402 h 2154794"/>
              <a:gd name="connsiteX19" fmla="*/ 29269 w 1199014"/>
              <a:gd name="connsiteY19" fmla="*/ 784708 h 2154794"/>
              <a:gd name="connsiteX20" fmla="*/ 71658 w 1199014"/>
              <a:gd name="connsiteY20" fmla="*/ 790764 h 2154794"/>
              <a:gd name="connsiteX21" fmla="*/ 95880 w 1199014"/>
              <a:gd name="connsiteY21" fmla="*/ 814986 h 2154794"/>
              <a:gd name="connsiteX22" fmla="*/ 123131 w 1199014"/>
              <a:gd name="connsiteY22" fmla="*/ 802875 h 2154794"/>
              <a:gd name="connsiteX23" fmla="*/ 174604 w 1199014"/>
              <a:gd name="connsiteY23" fmla="*/ 814986 h 2154794"/>
              <a:gd name="connsiteX24" fmla="*/ 220021 w 1199014"/>
              <a:gd name="connsiteY24" fmla="*/ 814986 h 2154794"/>
              <a:gd name="connsiteX25" fmla="*/ 259382 w 1199014"/>
              <a:gd name="connsiteY25" fmla="*/ 793792 h 2154794"/>
              <a:gd name="connsiteX26" fmla="*/ 283605 w 1199014"/>
              <a:gd name="connsiteY26" fmla="*/ 881598 h 2154794"/>
              <a:gd name="connsiteX27" fmla="*/ 301772 w 1199014"/>
              <a:gd name="connsiteY27" fmla="*/ 1017850 h 2154794"/>
              <a:gd name="connsiteX28" fmla="*/ 262410 w 1199014"/>
              <a:gd name="connsiteY28" fmla="*/ 1087490 h 2154794"/>
              <a:gd name="connsiteX29" fmla="*/ 186715 w 1199014"/>
              <a:gd name="connsiteY29" fmla="*/ 1175296 h 2154794"/>
              <a:gd name="connsiteX30" fmla="*/ 95880 w 1199014"/>
              <a:gd name="connsiteY30" fmla="*/ 1229797 h 2154794"/>
              <a:gd name="connsiteX31" fmla="*/ 11102 w 1199014"/>
              <a:gd name="connsiteY31" fmla="*/ 1305492 h 2154794"/>
              <a:gd name="connsiteX32" fmla="*/ 29269 w 1199014"/>
              <a:gd name="connsiteY32" fmla="*/ 1402382 h 2154794"/>
              <a:gd name="connsiteX33" fmla="*/ 107992 w 1199014"/>
              <a:gd name="connsiteY33" fmla="*/ 1656719 h 2154794"/>
              <a:gd name="connsiteX34" fmla="*/ 141298 w 1199014"/>
              <a:gd name="connsiteY34" fmla="*/ 1777831 h 2154794"/>
              <a:gd name="connsiteX35" fmla="*/ 138270 w 1199014"/>
              <a:gd name="connsiteY35" fmla="*/ 1832332 h 2154794"/>
              <a:gd name="connsiteX36" fmla="*/ 147353 w 1199014"/>
              <a:gd name="connsiteY36" fmla="*/ 1871694 h 2154794"/>
              <a:gd name="connsiteX37" fmla="*/ 138270 w 1199014"/>
              <a:gd name="connsiteY37" fmla="*/ 1898944 h 2154794"/>
              <a:gd name="connsiteX38" fmla="*/ 117075 w 1199014"/>
              <a:gd name="connsiteY38" fmla="*/ 1941333 h 2154794"/>
              <a:gd name="connsiteX39" fmla="*/ 117075 w 1199014"/>
              <a:gd name="connsiteY39" fmla="*/ 1956472 h 2154794"/>
              <a:gd name="connsiteX40" fmla="*/ 77714 w 1199014"/>
              <a:gd name="connsiteY40" fmla="*/ 2010973 h 2154794"/>
              <a:gd name="connsiteX41" fmla="*/ 80741 w 1199014"/>
              <a:gd name="connsiteY41" fmla="*/ 2044279 h 2154794"/>
              <a:gd name="connsiteX42" fmla="*/ 117075 w 1199014"/>
              <a:gd name="connsiteY42" fmla="*/ 2071529 h 2154794"/>
              <a:gd name="connsiteX43" fmla="*/ 159465 w 1199014"/>
              <a:gd name="connsiteY43" fmla="*/ 2053362 h 2154794"/>
              <a:gd name="connsiteX44" fmla="*/ 223049 w 1199014"/>
              <a:gd name="connsiteY44" fmla="*/ 2017029 h 2154794"/>
              <a:gd name="connsiteX45" fmla="*/ 256355 w 1199014"/>
              <a:gd name="connsiteY45" fmla="*/ 1962528 h 2154794"/>
              <a:gd name="connsiteX46" fmla="*/ 286633 w 1199014"/>
              <a:gd name="connsiteY46" fmla="*/ 1932250 h 2154794"/>
              <a:gd name="connsiteX47" fmla="*/ 289661 w 1199014"/>
              <a:gd name="connsiteY47" fmla="*/ 1908027 h 2154794"/>
              <a:gd name="connsiteX48" fmla="*/ 319939 w 1199014"/>
              <a:gd name="connsiteY48" fmla="*/ 1898944 h 2154794"/>
              <a:gd name="connsiteX49" fmla="*/ 362328 w 1199014"/>
              <a:gd name="connsiteY49" fmla="*/ 1850499 h 2154794"/>
              <a:gd name="connsiteX50" fmla="*/ 377467 w 1199014"/>
              <a:gd name="connsiteY50" fmla="*/ 1826276 h 2154794"/>
              <a:gd name="connsiteX51" fmla="*/ 356272 w 1199014"/>
              <a:gd name="connsiteY51" fmla="*/ 1795998 h 2154794"/>
              <a:gd name="connsiteX52" fmla="*/ 335078 w 1199014"/>
              <a:gd name="connsiteY52" fmla="*/ 1774804 h 2154794"/>
              <a:gd name="connsiteX53" fmla="*/ 313883 w 1199014"/>
              <a:gd name="connsiteY53" fmla="*/ 1750581 h 2154794"/>
              <a:gd name="connsiteX54" fmla="*/ 295716 w 1199014"/>
              <a:gd name="connsiteY54" fmla="*/ 1735442 h 2154794"/>
              <a:gd name="connsiteX55" fmla="*/ 271494 w 1199014"/>
              <a:gd name="connsiteY55" fmla="*/ 1723331 h 2154794"/>
              <a:gd name="connsiteX56" fmla="*/ 262410 w 1199014"/>
              <a:gd name="connsiteY56" fmla="*/ 1717275 h 2154794"/>
              <a:gd name="connsiteX57" fmla="*/ 283605 w 1199014"/>
              <a:gd name="connsiteY57" fmla="*/ 1686997 h 2154794"/>
              <a:gd name="connsiteX58" fmla="*/ 292688 w 1199014"/>
              <a:gd name="connsiteY58" fmla="*/ 1680941 h 2154794"/>
              <a:gd name="connsiteX59" fmla="*/ 292688 w 1199014"/>
              <a:gd name="connsiteY59" fmla="*/ 1647635 h 2154794"/>
              <a:gd name="connsiteX60" fmla="*/ 232132 w 1199014"/>
              <a:gd name="connsiteY60" fmla="*/ 1565884 h 2154794"/>
              <a:gd name="connsiteX61" fmla="*/ 232132 w 1199014"/>
              <a:gd name="connsiteY61" fmla="*/ 1514411 h 2154794"/>
              <a:gd name="connsiteX62" fmla="*/ 223049 w 1199014"/>
              <a:gd name="connsiteY62" fmla="*/ 1472022 h 2154794"/>
              <a:gd name="connsiteX63" fmla="*/ 201854 w 1199014"/>
              <a:gd name="connsiteY63" fmla="*/ 1435688 h 2154794"/>
              <a:gd name="connsiteX64" fmla="*/ 189743 w 1199014"/>
              <a:gd name="connsiteY64" fmla="*/ 1405410 h 2154794"/>
              <a:gd name="connsiteX65" fmla="*/ 186715 w 1199014"/>
              <a:gd name="connsiteY65" fmla="*/ 1375132 h 2154794"/>
              <a:gd name="connsiteX66" fmla="*/ 229104 w 1199014"/>
              <a:gd name="connsiteY66" fmla="*/ 1363021 h 2154794"/>
              <a:gd name="connsiteX67" fmla="*/ 465274 w 1199014"/>
              <a:gd name="connsiteY67" fmla="*/ 1290353 h 2154794"/>
              <a:gd name="connsiteX68" fmla="*/ 486469 w 1199014"/>
              <a:gd name="connsiteY68" fmla="*/ 1308520 h 2154794"/>
              <a:gd name="connsiteX69" fmla="*/ 634831 w 1199014"/>
              <a:gd name="connsiteY69" fmla="*/ 1556801 h 2154794"/>
              <a:gd name="connsiteX70" fmla="*/ 659054 w 1199014"/>
              <a:gd name="connsiteY70" fmla="*/ 1590107 h 2154794"/>
              <a:gd name="connsiteX71" fmla="*/ 722638 w 1199014"/>
              <a:gd name="connsiteY71" fmla="*/ 1623413 h 2154794"/>
              <a:gd name="connsiteX72" fmla="*/ 795306 w 1199014"/>
              <a:gd name="connsiteY72" fmla="*/ 1702136 h 2154794"/>
              <a:gd name="connsiteX73" fmla="*/ 846778 w 1199014"/>
              <a:gd name="connsiteY73" fmla="*/ 1744525 h 2154794"/>
              <a:gd name="connsiteX74" fmla="*/ 892196 w 1199014"/>
              <a:gd name="connsiteY74" fmla="*/ 1786915 h 2154794"/>
              <a:gd name="connsiteX75" fmla="*/ 892196 w 1199014"/>
              <a:gd name="connsiteY75" fmla="*/ 1817193 h 2154794"/>
              <a:gd name="connsiteX76" fmla="*/ 952752 w 1199014"/>
              <a:gd name="connsiteY76" fmla="*/ 1862610 h 2154794"/>
              <a:gd name="connsiteX77" fmla="*/ 949724 w 1199014"/>
              <a:gd name="connsiteY77" fmla="*/ 1898944 h 2154794"/>
              <a:gd name="connsiteX78" fmla="*/ 973947 w 1199014"/>
              <a:gd name="connsiteY78" fmla="*/ 1965556 h 2154794"/>
              <a:gd name="connsiteX79" fmla="*/ 995141 w 1199014"/>
              <a:gd name="connsiteY79" fmla="*/ 1947389 h 2154794"/>
              <a:gd name="connsiteX80" fmla="*/ 992114 w 1199014"/>
              <a:gd name="connsiteY80" fmla="*/ 1992806 h 2154794"/>
              <a:gd name="connsiteX81" fmla="*/ 983030 w 1199014"/>
              <a:gd name="connsiteY81" fmla="*/ 2059418 h 2154794"/>
              <a:gd name="connsiteX82" fmla="*/ 970919 w 1199014"/>
              <a:gd name="connsiteY82" fmla="*/ 2074557 h 2154794"/>
              <a:gd name="connsiteX83" fmla="*/ 949724 w 1199014"/>
              <a:gd name="connsiteY83" fmla="*/ 2113919 h 2154794"/>
              <a:gd name="connsiteX84" fmla="*/ 983030 w 1199014"/>
              <a:gd name="connsiteY84" fmla="*/ 2153280 h 2154794"/>
              <a:gd name="connsiteX85" fmla="*/ 1046614 w 1199014"/>
              <a:gd name="connsiteY85" fmla="*/ 2104835 h 2154794"/>
              <a:gd name="connsiteX86" fmla="*/ 1122310 w 1199014"/>
              <a:gd name="connsiteY86" fmla="*/ 1992806 h 2154794"/>
              <a:gd name="connsiteX87" fmla="*/ 1131393 w 1199014"/>
              <a:gd name="connsiteY87" fmla="*/ 1947389 h 2154794"/>
              <a:gd name="connsiteX88" fmla="*/ 1164699 w 1199014"/>
              <a:gd name="connsiteY88" fmla="*/ 1935278 h 2154794"/>
              <a:gd name="connsiteX89" fmla="*/ 1198005 w 1199014"/>
              <a:gd name="connsiteY89" fmla="*/ 1868666 h 2154794"/>
              <a:gd name="connsiteX90" fmla="*/ 1158643 w 1199014"/>
              <a:gd name="connsiteY90" fmla="*/ 1838388 h 2154794"/>
              <a:gd name="connsiteX91" fmla="*/ 1104143 w 1199014"/>
              <a:gd name="connsiteY91" fmla="*/ 1820221 h 2154794"/>
              <a:gd name="connsiteX92" fmla="*/ 1073865 w 1199014"/>
              <a:gd name="connsiteY92" fmla="*/ 1814165 h 2154794"/>
              <a:gd name="connsiteX93" fmla="*/ 1073865 w 1199014"/>
              <a:gd name="connsiteY93" fmla="*/ 1799026 h 2154794"/>
              <a:gd name="connsiteX94" fmla="*/ 1082948 w 1199014"/>
              <a:gd name="connsiteY94" fmla="*/ 1792970 h 2154794"/>
              <a:gd name="connsiteX95" fmla="*/ 1058725 w 1199014"/>
              <a:gd name="connsiteY95" fmla="*/ 1762692 h 2154794"/>
              <a:gd name="connsiteX96" fmla="*/ 1031475 w 1199014"/>
              <a:gd name="connsiteY96" fmla="*/ 1762692 h 2154794"/>
              <a:gd name="connsiteX97" fmla="*/ 946696 w 1199014"/>
              <a:gd name="connsiteY97" fmla="*/ 1632496 h 2154794"/>
              <a:gd name="connsiteX98" fmla="*/ 892196 w 1199014"/>
              <a:gd name="connsiteY98" fmla="*/ 1568912 h 2154794"/>
              <a:gd name="connsiteX99" fmla="*/ 816500 w 1199014"/>
              <a:gd name="connsiteY99" fmla="*/ 1520467 h 2154794"/>
              <a:gd name="connsiteX100" fmla="*/ 746861 w 1199014"/>
              <a:gd name="connsiteY100" fmla="*/ 1441744 h 2154794"/>
              <a:gd name="connsiteX101" fmla="*/ 695388 w 1199014"/>
              <a:gd name="connsiteY101" fmla="*/ 1260075 h 2154794"/>
              <a:gd name="connsiteX102" fmla="*/ 674193 w 1199014"/>
              <a:gd name="connsiteY102" fmla="*/ 1220713 h 2154794"/>
              <a:gd name="connsiteX103" fmla="*/ 674193 w 1199014"/>
              <a:gd name="connsiteY103" fmla="*/ 1117768 h 2154794"/>
              <a:gd name="connsiteX104" fmla="*/ 668137 w 1199014"/>
              <a:gd name="connsiteY104" fmla="*/ 1060239 h 2154794"/>
              <a:gd name="connsiteX105" fmla="*/ 607581 w 1199014"/>
              <a:gd name="connsiteY105" fmla="*/ 999683 h 2154794"/>
              <a:gd name="connsiteX106" fmla="*/ 601525 w 1199014"/>
              <a:gd name="connsiteY106" fmla="*/ 951238 h 2154794"/>
              <a:gd name="connsiteX107" fmla="*/ 580331 w 1199014"/>
              <a:gd name="connsiteY107" fmla="*/ 875543 h 2154794"/>
              <a:gd name="connsiteX108" fmla="*/ 559136 w 1199014"/>
              <a:gd name="connsiteY108" fmla="*/ 869487 h 2154794"/>
              <a:gd name="connsiteX109" fmla="*/ 580331 w 1199014"/>
              <a:gd name="connsiteY109" fmla="*/ 842237 h 2154794"/>
              <a:gd name="connsiteX110" fmla="*/ 586386 w 1199014"/>
              <a:gd name="connsiteY110" fmla="*/ 802875 h 2154794"/>
              <a:gd name="connsiteX111" fmla="*/ 595470 w 1199014"/>
              <a:gd name="connsiteY111" fmla="*/ 784708 h 2154794"/>
              <a:gd name="connsiteX112" fmla="*/ 710527 w 1199014"/>
              <a:gd name="connsiteY112" fmla="*/ 869487 h 2154794"/>
              <a:gd name="connsiteX113" fmla="*/ 798333 w 1199014"/>
              <a:gd name="connsiteY113" fmla="*/ 917932 h 2154794"/>
              <a:gd name="connsiteX114" fmla="*/ 858890 w 1199014"/>
              <a:gd name="connsiteY114" fmla="*/ 975460 h 2154794"/>
              <a:gd name="connsiteX115" fmla="*/ 889168 w 1199014"/>
              <a:gd name="connsiteY115" fmla="*/ 975460 h 2154794"/>
              <a:gd name="connsiteX116" fmla="*/ 928529 w 1199014"/>
              <a:gd name="connsiteY116" fmla="*/ 1011794 h 2154794"/>
              <a:gd name="connsiteX117" fmla="*/ 967891 w 1199014"/>
              <a:gd name="connsiteY117" fmla="*/ 1032989 h 2154794"/>
              <a:gd name="connsiteX118" fmla="*/ 1004225 w 1199014"/>
              <a:gd name="connsiteY118" fmla="*/ 1026933 h 2154794"/>
              <a:gd name="connsiteX119" fmla="*/ 1049642 w 1199014"/>
              <a:gd name="connsiteY119" fmla="*/ 1045100 h 2154794"/>
              <a:gd name="connsiteX120" fmla="*/ 1055698 w 1199014"/>
              <a:gd name="connsiteY120" fmla="*/ 1072351 h 2154794"/>
              <a:gd name="connsiteX121" fmla="*/ 1098087 w 1199014"/>
              <a:gd name="connsiteY121" fmla="*/ 1060239 h 2154794"/>
              <a:gd name="connsiteX122" fmla="*/ 1085976 w 1199014"/>
              <a:gd name="connsiteY122" fmla="*/ 996655 h 2154794"/>
              <a:gd name="connsiteX123" fmla="*/ 1025419 w 1199014"/>
              <a:gd name="connsiteY123" fmla="*/ 942154 h 2154794"/>
              <a:gd name="connsiteX124" fmla="*/ 986058 w 1199014"/>
              <a:gd name="connsiteY124" fmla="*/ 942154 h 2154794"/>
              <a:gd name="connsiteX125" fmla="*/ 934585 w 1199014"/>
              <a:gd name="connsiteY125" fmla="*/ 923988 h 2154794"/>
              <a:gd name="connsiteX126" fmla="*/ 892196 w 1199014"/>
              <a:gd name="connsiteY126" fmla="*/ 836181 h 2154794"/>
              <a:gd name="connsiteX127" fmla="*/ 819528 w 1199014"/>
              <a:gd name="connsiteY127" fmla="*/ 748374 h 2154794"/>
              <a:gd name="connsiteX128" fmla="*/ 783194 w 1199014"/>
              <a:gd name="connsiteY128" fmla="*/ 709013 h 2154794"/>
              <a:gd name="connsiteX129" fmla="*/ 743833 w 1199014"/>
              <a:gd name="connsiteY129" fmla="*/ 672679 h 2154794"/>
              <a:gd name="connsiteX130" fmla="*/ 725666 w 1199014"/>
              <a:gd name="connsiteY130" fmla="*/ 627262 h 2154794"/>
              <a:gd name="connsiteX131" fmla="*/ 680249 w 1199014"/>
              <a:gd name="connsiteY131" fmla="*/ 600011 h 2154794"/>
              <a:gd name="connsiteX132" fmla="*/ 643915 w 1199014"/>
              <a:gd name="connsiteY132" fmla="*/ 575789 h 2154794"/>
              <a:gd name="connsiteX133" fmla="*/ 643915 w 1199014"/>
              <a:gd name="connsiteY133" fmla="*/ 521288 h 2154794"/>
              <a:gd name="connsiteX134" fmla="*/ 598498 w 1199014"/>
              <a:gd name="connsiteY134" fmla="*/ 506149 h 2154794"/>
              <a:gd name="connsiteX135" fmla="*/ 604553 w 1199014"/>
              <a:gd name="connsiteY135" fmla="*/ 475871 h 2154794"/>
              <a:gd name="connsiteX136" fmla="*/ 643915 w 1199014"/>
              <a:gd name="connsiteY136" fmla="*/ 469815 h 2154794"/>
              <a:gd name="connsiteX137" fmla="*/ 710527 w 1199014"/>
              <a:gd name="connsiteY137" fmla="*/ 412287 h 2154794"/>
              <a:gd name="connsiteX138" fmla="*/ 734749 w 1199014"/>
              <a:gd name="connsiteY138" fmla="*/ 360814 h 2154794"/>
              <a:gd name="connsiteX139" fmla="*/ 704471 w 1199014"/>
              <a:gd name="connsiteY139" fmla="*/ 191256 h 2154794"/>
              <a:gd name="connsiteX140" fmla="*/ 701443 w 1199014"/>
              <a:gd name="connsiteY140" fmla="*/ 100422 h 2154794"/>
              <a:gd name="connsiteX141" fmla="*/ 671165 w 1199014"/>
              <a:gd name="connsiteY141" fmla="*/ 55005 h 2154794"/>
              <a:gd name="connsiteX142" fmla="*/ 619692 w 1199014"/>
              <a:gd name="connsiteY142" fmla="*/ 55005 h 2154794"/>
              <a:gd name="connsiteX143" fmla="*/ 604553 w 1199014"/>
              <a:gd name="connsiteY143" fmla="*/ 9588 h 2154794"/>
              <a:gd name="connsiteX144" fmla="*/ 556108 w 1199014"/>
              <a:gd name="connsiteY144" fmla="*/ 3532 h 2154794"/>
              <a:gd name="connsiteX145" fmla="*/ 453163 w 1199014"/>
              <a:gd name="connsiteY145" fmla="*/ 3532 h 2154794"/>
              <a:gd name="connsiteX146" fmla="*/ 395634 w 1199014"/>
              <a:gd name="connsiteY146" fmla="*/ 24727 h 2154794"/>
              <a:gd name="connsiteX147" fmla="*/ 362328 w 1199014"/>
              <a:gd name="connsiteY147" fmla="*/ 39866 h 2154794"/>
              <a:gd name="connsiteX148" fmla="*/ 313883 w 1199014"/>
              <a:gd name="connsiteY148" fmla="*/ 91339 h 21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99014" h="2154794">
                <a:moveTo>
                  <a:pt x="313883" y="91339"/>
                </a:moveTo>
                <a:cubicBezTo>
                  <a:pt x="310351" y="109001"/>
                  <a:pt x="339114" y="127167"/>
                  <a:pt x="341133" y="145839"/>
                </a:cubicBezTo>
                <a:cubicBezTo>
                  <a:pt x="343152" y="164511"/>
                  <a:pt x="329022" y="181164"/>
                  <a:pt x="325994" y="203368"/>
                </a:cubicBezTo>
                <a:cubicBezTo>
                  <a:pt x="322966" y="225572"/>
                  <a:pt x="320948" y="258878"/>
                  <a:pt x="322967" y="279063"/>
                </a:cubicBezTo>
                <a:cubicBezTo>
                  <a:pt x="324986" y="299248"/>
                  <a:pt x="331041" y="306313"/>
                  <a:pt x="338106" y="324480"/>
                </a:cubicBezTo>
                <a:cubicBezTo>
                  <a:pt x="345171" y="342647"/>
                  <a:pt x="356273" y="375953"/>
                  <a:pt x="365356" y="388064"/>
                </a:cubicBezTo>
                <a:cubicBezTo>
                  <a:pt x="374439" y="400175"/>
                  <a:pt x="388064" y="384027"/>
                  <a:pt x="392606" y="397148"/>
                </a:cubicBezTo>
                <a:cubicBezTo>
                  <a:pt x="397148" y="410269"/>
                  <a:pt x="399166" y="446603"/>
                  <a:pt x="392606" y="466788"/>
                </a:cubicBezTo>
                <a:cubicBezTo>
                  <a:pt x="386046" y="486973"/>
                  <a:pt x="365861" y="502616"/>
                  <a:pt x="353245" y="518260"/>
                </a:cubicBezTo>
                <a:cubicBezTo>
                  <a:pt x="340629" y="533904"/>
                  <a:pt x="324985" y="541474"/>
                  <a:pt x="316911" y="560650"/>
                </a:cubicBezTo>
                <a:cubicBezTo>
                  <a:pt x="308837" y="579826"/>
                  <a:pt x="309342" y="609599"/>
                  <a:pt x="304800" y="633317"/>
                </a:cubicBezTo>
                <a:cubicBezTo>
                  <a:pt x="300258" y="657035"/>
                  <a:pt x="292689" y="690846"/>
                  <a:pt x="289661" y="702957"/>
                </a:cubicBezTo>
                <a:cubicBezTo>
                  <a:pt x="286633" y="715068"/>
                  <a:pt x="291175" y="708003"/>
                  <a:pt x="286633" y="705985"/>
                </a:cubicBezTo>
                <a:cubicBezTo>
                  <a:pt x="282091" y="703967"/>
                  <a:pt x="269979" y="688323"/>
                  <a:pt x="262410" y="690846"/>
                </a:cubicBezTo>
                <a:cubicBezTo>
                  <a:pt x="254841" y="693369"/>
                  <a:pt x="248785" y="713555"/>
                  <a:pt x="241216" y="721124"/>
                </a:cubicBezTo>
                <a:cubicBezTo>
                  <a:pt x="233647" y="728693"/>
                  <a:pt x="230618" y="732731"/>
                  <a:pt x="216993" y="736263"/>
                </a:cubicBezTo>
                <a:cubicBezTo>
                  <a:pt x="203368" y="739795"/>
                  <a:pt x="180155" y="741310"/>
                  <a:pt x="159465" y="742319"/>
                </a:cubicBezTo>
                <a:cubicBezTo>
                  <a:pt x="138775" y="743328"/>
                  <a:pt x="109506" y="740805"/>
                  <a:pt x="92853" y="742319"/>
                </a:cubicBezTo>
                <a:cubicBezTo>
                  <a:pt x="76200" y="743833"/>
                  <a:pt x="70144" y="744337"/>
                  <a:pt x="59547" y="751402"/>
                </a:cubicBezTo>
                <a:cubicBezTo>
                  <a:pt x="48950" y="758467"/>
                  <a:pt x="27251" y="778148"/>
                  <a:pt x="29269" y="784708"/>
                </a:cubicBezTo>
                <a:cubicBezTo>
                  <a:pt x="31287" y="791268"/>
                  <a:pt x="60556" y="785718"/>
                  <a:pt x="71658" y="790764"/>
                </a:cubicBezTo>
                <a:cubicBezTo>
                  <a:pt x="82760" y="795810"/>
                  <a:pt x="87301" y="812968"/>
                  <a:pt x="95880" y="814986"/>
                </a:cubicBezTo>
                <a:cubicBezTo>
                  <a:pt x="104459" y="817004"/>
                  <a:pt x="110010" y="802875"/>
                  <a:pt x="123131" y="802875"/>
                </a:cubicBezTo>
                <a:cubicBezTo>
                  <a:pt x="136252" y="802875"/>
                  <a:pt x="158456" y="812968"/>
                  <a:pt x="174604" y="814986"/>
                </a:cubicBezTo>
                <a:cubicBezTo>
                  <a:pt x="190752" y="817004"/>
                  <a:pt x="205891" y="818518"/>
                  <a:pt x="220021" y="814986"/>
                </a:cubicBezTo>
                <a:cubicBezTo>
                  <a:pt x="234151" y="811454"/>
                  <a:pt x="248785" y="782690"/>
                  <a:pt x="259382" y="793792"/>
                </a:cubicBezTo>
                <a:cubicBezTo>
                  <a:pt x="269979" y="804894"/>
                  <a:pt x="276540" y="844255"/>
                  <a:pt x="283605" y="881598"/>
                </a:cubicBezTo>
                <a:cubicBezTo>
                  <a:pt x="290670" y="918941"/>
                  <a:pt x="305304" y="983535"/>
                  <a:pt x="301772" y="1017850"/>
                </a:cubicBezTo>
                <a:cubicBezTo>
                  <a:pt x="298240" y="1052165"/>
                  <a:pt x="281586" y="1061249"/>
                  <a:pt x="262410" y="1087490"/>
                </a:cubicBezTo>
                <a:cubicBezTo>
                  <a:pt x="243234" y="1113731"/>
                  <a:pt x="214470" y="1151578"/>
                  <a:pt x="186715" y="1175296"/>
                </a:cubicBezTo>
                <a:cubicBezTo>
                  <a:pt x="158960" y="1199014"/>
                  <a:pt x="125149" y="1208098"/>
                  <a:pt x="95880" y="1229797"/>
                </a:cubicBezTo>
                <a:cubicBezTo>
                  <a:pt x="66611" y="1251496"/>
                  <a:pt x="22204" y="1276728"/>
                  <a:pt x="11102" y="1305492"/>
                </a:cubicBezTo>
                <a:cubicBezTo>
                  <a:pt x="0" y="1334256"/>
                  <a:pt x="13121" y="1343844"/>
                  <a:pt x="29269" y="1402382"/>
                </a:cubicBezTo>
                <a:cubicBezTo>
                  <a:pt x="45417" y="1460920"/>
                  <a:pt x="89321" y="1594144"/>
                  <a:pt x="107992" y="1656719"/>
                </a:cubicBezTo>
                <a:cubicBezTo>
                  <a:pt x="126663" y="1719294"/>
                  <a:pt x="136252" y="1748562"/>
                  <a:pt x="141298" y="1777831"/>
                </a:cubicBezTo>
                <a:cubicBezTo>
                  <a:pt x="146344" y="1807100"/>
                  <a:pt x="137261" y="1816688"/>
                  <a:pt x="138270" y="1832332"/>
                </a:cubicBezTo>
                <a:cubicBezTo>
                  <a:pt x="139279" y="1847976"/>
                  <a:pt x="147353" y="1860592"/>
                  <a:pt x="147353" y="1871694"/>
                </a:cubicBezTo>
                <a:cubicBezTo>
                  <a:pt x="147353" y="1882796"/>
                  <a:pt x="143316" y="1887337"/>
                  <a:pt x="138270" y="1898944"/>
                </a:cubicBezTo>
                <a:cubicBezTo>
                  <a:pt x="133224" y="1910551"/>
                  <a:pt x="120608" y="1931745"/>
                  <a:pt x="117075" y="1941333"/>
                </a:cubicBezTo>
                <a:cubicBezTo>
                  <a:pt x="113542" y="1950921"/>
                  <a:pt x="123635" y="1944865"/>
                  <a:pt x="117075" y="1956472"/>
                </a:cubicBezTo>
                <a:cubicBezTo>
                  <a:pt x="110515" y="1968079"/>
                  <a:pt x="83770" y="1996339"/>
                  <a:pt x="77714" y="2010973"/>
                </a:cubicBezTo>
                <a:cubicBezTo>
                  <a:pt x="71658" y="2025607"/>
                  <a:pt x="74181" y="2034186"/>
                  <a:pt x="80741" y="2044279"/>
                </a:cubicBezTo>
                <a:cubicBezTo>
                  <a:pt x="87301" y="2054372"/>
                  <a:pt x="103954" y="2070015"/>
                  <a:pt x="117075" y="2071529"/>
                </a:cubicBezTo>
                <a:cubicBezTo>
                  <a:pt x="130196" y="2073043"/>
                  <a:pt x="141803" y="2062445"/>
                  <a:pt x="159465" y="2053362"/>
                </a:cubicBezTo>
                <a:cubicBezTo>
                  <a:pt x="177127" y="2044279"/>
                  <a:pt x="206901" y="2032168"/>
                  <a:pt x="223049" y="2017029"/>
                </a:cubicBezTo>
                <a:cubicBezTo>
                  <a:pt x="239197" y="2001890"/>
                  <a:pt x="245758" y="1976658"/>
                  <a:pt x="256355" y="1962528"/>
                </a:cubicBezTo>
                <a:cubicBezTo>
                  <a:pt x="266952" y="1948398"/>
                  <a:pt x="281082" y="1941333"/>
                  <a:pt x="286633" y="1932250"/>
                </a:cubicBezTo>
                <a:cubicBezTo>
                  <a:pt x="292184" y="1923167"/>
                  <a:pt x="284110" y="1913578"/>
                  <a:pt x="289661" y="1908027"/>
                </a:cubicBezTo>
                <a:cubicBezTo>
                  <a:pt x="295212" y="1902476"/>
                  <a:pt x="307828" y="1908532"/>
                  <a:pt x="319939" y="1898944"/>
                </a:cubicBezTo>
                <a:cubicBezTo>
                  <a:pt x="332050" y="1889356"/>
                  <a:pt x="352740" y="1862610"/>
                  <a:pt x="362328" y="1850499"/>
                </a:cubicBezTo>
                <a:cubicBezTo>
                  <a:pt x="371916" y="1838388"/>
                  <a:pt x="378476" y="1835360"/>
                  <a:pt x="377467" y="1826276"/>
                </a:cubicBezTo>
                <a:cubicBezTo>
                  <a:pt x="376458" y="1817193"/>
                  <a:pt x="363337" y="1804577"/>
                  <a:pt x="356272" y="1795998"/>
                </a:cubicBezTo>
                <a:cubicBezTo>
                  <a:pt x="349207" y="1787419"/>
                  <a:pt x="342143" y="1782374"/>
                  <a:pt x="335078" y="1774804"/>
                </a:cubicBezTo>
                <a:cubicBezTo>
                  <a:pt x="328013" y="1767235"/>
                  <a:pt x="320443" y="1757141"/>
                  <a:pt x="313883" y="1750581"/>
                </a:cubicBezTo>
                <a:cubicBezTo>
                  <a:pt x="307323" y="1744021"/>
                  <a:pt x="302781" y="1739984"/>
                  <a:pt x="295716" y="1735442"/>
                </a:cubicBezTo>
                <a:cubicBezTo>
                  <a:pt x="288651" y="1730900"/>
                  <a:pt x="277045" y="1726359"/>
                  <a:pt x="271494" y="1723331"/>
                </a:cubicBezTo>
                <a:cubicBezTo>
                  <a:pt x="265943" y="1720303"/>
                  <a:pt x="260391" y="1723331"/>
                  <a:pt x="262410" y="1717275"/>
                </a:cubicBezTo>
                <a:cubicBezTo>
                  <a:pt x="264429" y="1711219"/>
                  <a:pt x="278559" y="1693053"/>
                  <a:pt x="283605" y="1686997"/>
                </a:cubicBezTo>
                <a:cubicBezTo>
                  <a:pt x="288651" y="1680941"/>
                  <a:pt x="291174" y="1687501"/>
                  <a:pt x="292688" y="1680941"/>
                </a:cubicBezTo>
                <a:cubicBezTo>
                  <a:pt x="294202" y="1674381"/>
                  <a:pt x="302781" y="1666811"/>
                  <a:pt x="292688" y="1647635"/>
                </a:cubicBezTo>
                <a:cubicBezTo>
                  <a:pt x="282595" y="1628459"/>
                  <a:pt x="242225" y="1588088"/>
                  <a:pt x="232132" y="1565884"/>
                </a:cubicBezTo>
                <a:cubicBezTo>
                  <a:pt x="222039" y="1543680"/>
                  <a:pt x="233646" y="1530055"/>
                  <a:pt x="232132" y="1514411"/>
                </a:cubicBezTo>
                <a:cubicBezTo>
                  <a:pt x="230618" y="1498767"/>
                  <a:pt x="228095" y="1485143"/>
                  <a:pt x="223049" y="1472022"/>
                </a:cubicBezTo>
                <a:cubicBezTo>
                  <a:pt x="218003" y="1458901"/>
                  <a:pt x="207405" y="1446790"/>
                  <a:pt x="201854" y="1435688"/>
                </a:cubicBezTo>
                <a:cubicBezTo>
                  <a:pt x="196303" y="1424586"/>
                  <a:pt x="192266" y="1415503"/>
                  <a:pt x="189743" y="1405410"/>
                </a:cubicBezTo>
                <a:cubicBezTo>
                  <a:pt x="187220" y="1395317"/>
                  <a:pt x="180155" y="1382197"/>
                  <a:pt x="186715" y="1375132"/>
                </a:cubicBezTo>
                <a:cubicBezTo>
                  <a:pt x="193275" y="1368067"/>
                  <a:pt x="229104" y="1363021"/>
                  <a:pt x="229104" y="1363021"/>
                </a:cubicBezTo>
                <a:cubicBezTo>
                  <a:pt x="275530" y="1348891"/>
                  <a:pt x="422380" y="1299437"/>
                  <a:pt x="465274" y="1290353"/>
                </a:cubicBezTo>
                <a:cubicBezTo>
                  <a:pt x="508168" y="1281270"/>
                  <a:pt x="458210" y="1264112"/>
                  <a:pt x="486469" y="1308520"/>
                </a:cubicBezTo>
                <a:cubicBezTo>
                  <a:pt x="514728" y="1352928"/>
                  <a:pt x="606067" y="1509870"/>
                  <a:pt x="634831" y="1556801"/>
                </a:cubicBezTo>
                <a:cubicBezTo>
                  <a:pt x="663595" y="1603732"/>
                  <a:pt x="644420" y="1579005"/>
                  <a:pt x="659054" y="1590107"/>
                </a:cubicBezTo>
                <a:cubicBezTo>
                  <a:pt x="673689" y="1601209"/>
                  <a:pt x="699929" y="1604742"/>
                  <a:pt x="722638" y="1623413"/>
                </a:cubicBezTo>
                <a:cubicBezTo>
                  <a:pt x="745347" y="1642084"/>
                  <a:pt x="774616" y="1681951"/>
                  <a:pt x="795306" y="1702136"/>
                </a:cubicBezTo>
                <a:cubicBezTo>
                  <a:pt x="815996" y="1722321"/>
                  <a:pt x="830630" y="1730395"/>
                  <a:pt x="846778" y="1744525"/>
                </a:cubicBezTo>
                <a:cubicBezTo>
                  <a:pt x="862926" y="1758655"/>
                  <a:pt x="884626" y="1774804"/>
                  <a:pt x="892196" y="1786915"/>
                </a:cubicBezTo>
                <a:cubicBezTo>
                  <a:pt x="899766" y="1799026"/>
                  <a:pt x="882103" y="1804577"/>
                  <a:pt x="892196" y="1817193"/>
                </a:cubicBezTo>
                <a:cubicBezTo>
                  <a:pt x="902289" y="1829809"/>
                  <a:pt x="943164" y="1848985"/>
                  <a:pt x="952752" y="1862610"/>
                </a:cubicBezTo>
                <a:cubicBezTo>
                  <a:pt x="962340" y="1876235"/>
                  <a:pt x="946192" y="1881786"/>
                  <a:pt x="949724" y="1898944"/>
                </a:cubicBezTo>
                <a:cubicBezTo>
                  <a:pt x="953256" y="1916102"/>
                  <a:pt x="966378" y="1957482"/>
                  <a:pt x="973947" y="1965556"/>
                </a:cubicBezTo>
                <a:cubicBezTo>
                  <a:pt x="981517" y="1973630"/>
                  <a:pt x="992113" y="1942847"/>
                  <a:pt x="995141" y="1947389"/>
                </a:cubicBezTo>
                <a:cubicBezTo>
                  <a:pt x="998169" y="1951931"/>
                  <a:pt x="994133" y="1974134"/>
                  <a:pt x="992114" y="1992806"/>
                </a:cubicBezTo>
                <a:cubicBezTo>
                  <a:pt x="990095" y="2011478"/>
                  <a:pt x="986562" y="2045793"/>
                  <a:pt x="983030" y="2059418"/>
                </a:cubicBezTo>
                <a:cubicBezTo>
                  <a:pt x="979498" y="2073043"/>
                  <a:pt x="976470" y="2065474"/>
                  <a:pt x="970919" y="2074557"/>
                </a:cubicBezTo>
                <a:cubicBezTo>
                  <a:pt x="965368" y="2083640"/>
                  <a:pt x="947706" y="2100799"/>
                  <a:pt x="949724" y="2113919"/>
                </a:cubicBezTo>
                <a:cubicBezTo>
                  <a:pt x="951742" y="2127039"/>
                  <a:pt x="966882" y="2154794"/>
                  <a:pt x="983030" y="2153280"/>
                </a:cubicBezTo>
                <a:cubicBezTo>
                  <a:pt x="999178" y="2151766"/>
                  <a:pt x="1023401" y="2131581"/>
                  <a:pt x="1046614" y="2104835"/>
                </a:cubicBezTo>
                <a:cubicBezTo>
                  <a:pt x="1069827" y="2078089"/>
                  <a:pt x="1108180" y="2019047"/>
                  <a:pt x="1122310" y="1992806"/>
                </a:cubicBezTo>
                <a:cubicBezTo>
                  <a:pt x="1136440" y="1966565"/>
                  <a:pt x="1124328" y="1956977"/>
                  <a:pt x="1131393" y="1947389"/>
                </a:cubicBezTo>
                <a:cubicBezTo>
                  <a:pt x="1138458" y="1937801"/>
                  <a:pt x="1153597" y="1948399"/>
                  <a:pt x="1164699" y="1935278"/>
                </a:cubicBezTo>
                <a:cubicBezTo>
                  <a:pt x="1175801" y="1922158"/>
                  <a:pt x="1199014" y="1884814"/>
                  <a:pt x="1198005" y="1868666"/>
                </a:cubicBezTo>
                <a:cubicBezTo>
                  <a:pt x="1196996" y="1852518"/>
                  <a:pt x="1174287" y="1846462"/>
                  <a:pt x="1158643" y="1838388"/>
                </a:cubicBezTo>
                <a:cubicBezTo>
                  <a:pt x="1142999" y="1830314"/>
                  <a:pt x="1118273" y="1824258"/>
                  <a:pt x="1104143" y="1820221"/>
                </a:cubicBezTo>
                <a:cubicBezTo>
                  <a:pt x="1090013" y="1816184"/>
                  <a:pt x="1078911" y="1817698"/>
                  <a:pt x="1073865" y="1814165"/>
                </a:cubicBezTo>
                <a:cubicBezTo>
                  <a:pt x="1068819" y="1810633"/>
                  <a:pt x="1072351" y="1802558"/>
                  <a:pt x="1073865" y="1799026"/>
                </a:cubicBezTo>
                <a:cubicBezTo>
                  <a:pt x="1075379" y="1795494"/>
                  <a:pt x="1085471" y="1799026"/>
                  <a:pt x="1082948" y="1792970"/>
                </a:cubicBezTo>
                <a:cubicBezTo>
                  <a:pt x="1080425" y="1786914"/>
                  <a:pt x="1067304" y="1767738"/>
                  <a:pt x="1058725" y="1762692"/>
                </a:cubicBezTo>
                <a:cubicBezTo>
                  <a:pt x="1050146" y="1757646"/>
                  <a:pt x="1050147" y="1784391"/>
                  <a:pt x="1031475" y="1762692"/>
                </a:cubicBezTo>
                <a:cubicBezTo>
                  <a:pt x="1012803" y="1740993"/>
                  <a:pt x="969909" y="1664793"/>
                  <a:pt x="946696" y="1632496"/>
                </a:cubicBezTo>
                <a:cubicBezTo>
                  <a:pt x="923483" y="1600199"/>
                  <a:pt x="913895" y="1587584"/>
                  <a:pt x="892196" y="1568912"/>
                </a:cubicBezTo>
                <a:cubicBezTo>
                  <a:pt x="870497" y="1550240"/>
                  <a:pt x="840723" y="1541662"/>
                  <a:pt x="816500" y="1520467"/>
                </a:cubicBezTo>
                <a:cubicBezTo>
                  <a:pt x="792278" y="1499272"/>
                  <a:pt x="767046" y="1485143"/>
                  <a:pt x="746861" y="1441744"/>
                </a:cubicBezTo>
                <a:cubicBezTo>
                  <a:pt x="726676" y="1398345"/>
                  <a:pt x="707499" y="1296913"/>
                  <a:pt x="695388" y="1260075"/>
                </a:cubicBezTo>
                <a:cubicBezTo>
                  <a:pt x="683277" y="1223237"/>
                  <a:pt x="677725" y="1244431"/>
                  <a:pt x="674193" y="1220713"/>
                </a:cubicBezTo>
                <a:cubicBezTo>
                  <a:pt x="670661" y="1196995"/>
                  <a:pt x="675202" y="1144514"/>
                  <a:pt x="674193" y="1117768"/>
                </a:cubicBezTo>
                <a:cubicBezTo>
                  <a:pt x="673184" y="1091022"/>
                  <a:pt x="679239" y="1079920"/>
                  <a:pt x="668137" y="1060239"/>
                </a:cubicBezTo>
                <a:cubicBezTo>
                  <a:pt x="657035" y="1040558"/>
                  <a:pt x="618683" y="1017850"/>
                  <a:pt x="607581" y="999683"/>
                </a:cubicBezTo>
                <a:cubicBezTo>
                  <a:pt x="596479" y="981516"/>
                  <a:pt x="606067" y="971928"/>
                  <a:pt x="601525" y="951238"/>
                </a:cubicBezTo>
                <a:cubicBezTo>
                  <a:pt x="596983" y="930548"/>
                  <a:pt x="587396" y="889168"/>
                  <a:pt x="580331" y="875543"/>
                </a:cubicBezTo>
                <a:cubicBezTo>
                  <a:pt x="573266" y="861918"/>
                  <a:pt x="559136" y="875038"/>
                  <a:pt x="559136" y="869487"/>
                </a:cubicBezTo>
                <a:cubicBezTo>
                  <a:pt x="559136" y="863936"/>
                  <a:pt x="575789" y="853339"/>
                  <a:pt x="580331" y="842237"/>
                </a:cubicBezTo>
                <a:cubicBezTo>
                  <a:pt x="584873" y="831135"/>
                  <a:pt x="583863" y="812463"/>
                  <a:pt x="586386" y="802875"/>
                </a:cubicBezTo>
                <a:cubicBezTo>
                  <a:pt x="588909" y="793287"/>
                  <a:pt x="574780" y="773606"/>
                  <a:pt x="595470" y="784708"/>
                </a:cubicBezTo>
                <a:cubicBezTo>
                  <a:pt x="616160" y="795810"/>
                  <a:pt x="676717" y="847283"/>
                  <a:pt x="710527" y="869487"/>
                </a:cubicBezTo>
                <a:cubicBezTo>
                  <a:pt x="744337" y="891691"/>
                  <a:pt x="773606" y="900270"/>
                  <a:pt x="798333" y="917932"/>
                </a:cubicBezTo>
                <a:cubicBezTo>
                  <a:pt x="823060" y="935594"/>
                  <a:pt x="843751" y="965872"/>
                  <a:pt x="858890" y="975460"/>
                </a:cubicBezTo>
                <a:cubicBezTo>
                  <a:pt x="874029" y="985048"/>
                  <a:pt x="877562" y="969404"/>
                  <a:pt x="889168" y="975460"/>
                </a:cubicBezTo>
                <a:cubicBezTo>
                  <a:pt x="900774" y="981516"/>
                  <a:pt x="915409" y="1002206"/>
                  <a:pt x="928529" y="1011794"/>
                </a:cubicBezTo>
                <a:cubicBezTo>
                  <a:pt x="941649" y="1021382"/>
                  <a:pt x="955275" y="1030466"/>
                  <a:pt x="967891" y="1032989"/>
                </a:cubicBezTo>
                <a:cubicBezTo>
                  <a:pt x="980507" y="1035512"/>
                  <a:pt x="990600" y="1024915"/>
                  <a:pt x="1004225" y="1026933"/>
                </a:cubicBezTo>
                <a:cubicBezTo>
                  <a:pt x="1017850" y="1028951"/>
                  <a:pt x="1041063" y="1037530"/>
                  <a:pt x="1049642" y="1045100"/>
                </a:cubicBezTo>
                <a:cubicBezTo>
                  <a:pt x="1058221" y="1052670"/>
                  <a:pt x="1047624" y="1069828"/>
                  <a:pt x="1055698" y="1072351"/>
                </a:cubicBezTo>
                <a:cubicBezTo>
                  <a:pt x="1063772" y="1074874"/>
                  <a:pt x="1093041" y="1072855"/>
                  <a:pt x="1098087" y="1060239"/>
                </a:cubicBezTo>
                <a:cubicBezTo>
                  <a:pt x="1103133" y="1047623"/>
                  <a:pt x="1098087" y="1016336"/>
                  <a:pt x="1085976" y="996655"/>
                </a:cubicBezTo>
                <a:cubicBezTo>
                  <a:pt x="1073865" y="976974"/>
                  <a:pt x="1042072" y="951237"/>
                  <a:pt x="1025419" y="942154"/>
                </a:cubicBezTo>
                <a:cubicBezTo>
                  <a:pt x="1008766" y="933071"/>
                  <a:pt x="1001197" y="945182"/>
                  <a:pt x="986058" y="942154"/>
                </a:cubicBezTo>
                <a:cubicBezTo>
                  <a:pt x="970919" y="939126"/>
                  <a:pt x="950229" y="941650"/>
                  <a:pt x="934585" y="923988"/>
                </a:cubicBezTo>
                <a:cubicBezTo>
                  <a:pt x="918941" y="906326"/>
                  <a:pt x="911372" y="865450"/>
                  <a:pt x="892196" y="836181"/>
                </a:cubicBezTo>
                <a:cubicBezTo>
                  <a:pt x="873020" y="806912"/>
                  <a:pt x="837695" y="769569"/>
                  <a:pt x="819528" y="748374"/>
                </a:cubicBezTo>
                <a:cubicBezTo>
                  <a:pt x="801361" y="727179"/>
                  <a:pt x="795810" y="721629"/>
                  <a:pt x="783194" y="709013"/>
                </a:cubicBezTo>
                <a:cubicBezTo>
                  <a:pt x="770578" y="696397"/>
                  <a:pt x="753421" y="686304"/>
                  <a:pt x="743833" y="672679"/>
                </a:cubicBezTo>
                <a:cubicBezTo>
                  <a:pt x="734245" y="659054"/>
                  <a:pt x="736263" y="639373"/>
                  <a:pt x="725666" y="627262"/>
                </a:cubicBezTo>
                <a:cubicBezTo>
                  <a:pt x="715069" y="615151"/>
                  <a:pt x="693874" y="608590"/>
                  <a:pt x="680249" y="600011"/>
                </a:cubicBezTo>
                <a:cubicBezTo>
                  <a:pt x="666624" y="591432"/>
                  <a:pt x="649971" y="588910"/>
                  <a:pt x="643915" y="575789"/>
                </a:cubicBezTo>
                <a:cubicBezTo>
                  <a:pt x="637859" y="562668"/>
                  <a:pt x="651484" y="532895"/>
                  <a:pt x="643915" y="521288"/>
                </a:cubicBezTo>
                <a:cubicBezTo>
                  <a:pt x="636346" y="509681"/>
                  <a:pt x="605058" y="513718"/>
                  <a:pt x="598498" y="506149"/>
                </a:cubicBezTo>
                <a:cubicBezTo>
                  <a:pt x="591938" y="498580"/>
                  <a:pt x="596984" y="481927"/>
                  <a:pt x="604553" y="475871"/>
                </a:cubicBezTo>
                <a:cubicBezTo>
                  <a:pt x="612122" y="469815"/>
                  <a:pt x="626253" y="480412"/>
                  <a:pt x="643915" y="469815"/>
                </a:cubicBezTo>
                <a:cubicBezTo>
                  <a:pt x="661577" y="459218"/>
                  <a:pt x="695388" y="430454"/>
                  <a:pt x="710527" y="412287"/>
                </a:cubicBezTo>
                <a:cubicBezTo>
                  <a:pt x="725666" y="394120"/>
                  <a:pt x="735758" y="397652"/>
                  <a:pt x="734749" y="360814"/>
                </a:cubicBezTo>
                <a:cubicBezTo>
                  <a:pt x="733740" y="323976"/>
                  <a:pt x="710022" y="234655"/>
                  <a:pt x="704471" y="191256"/>
                </a:cubicBezTo>
                <a:cubicBezTo>
                  <a:pt x="698920" y="147857"/>
                  <a:pt x="706994" y="123130"/>
                  <a:pt x="701443" y="100422"/>
                </a:cubicBezTo>
                <a:cubicBezTo>
                  <a:pt x="695892" y="77714"/>
                  <a:pt x="684790" y="62575"/>
                  <a:pt x="671165" y="55005"/>
                </a:cubicBezTo>
                <a:cubicBezTo>
                  <a:pt x="657540" y="47436"/>
                  <a:pt x="630794" y="62574"/>
                  <a:pt x="619692" y="55005"/>
                </a:cubicBezTo>
                <a:cubicBezTo>
                  <a:pt x="608590" y="47436"/>
                  <a:pt x="615150" y="18167"/>
                  <a:pt x="604553" y="9588"/>
                </a:cubicBezTo>
                <a:cubicBezTo>
                  <a:pt x="593956" y="1009"/>
                  <a:pt x="581340" y="4541"/>
                  <a:pt x="556108" y="3532"/>
                </a:cubicBezTo>
                <a:cubicBezTo>
                  <a:pt x="530876" y="2523"/>
                  <a:pt x="479909" y="0"/>
                  <a:pt x="453163" y="3532"/>
                </a:cubicBezTo>
                <a:cubicBezTo>
                  <a:pt x="426417" y="7064"/>
                  <a:pt x="410773" y="18671"/>
                  <a:pt x="395634" y="24727"/>
                </a:cubicBezTo>
                <a:cubicBezTo>
                  <a:pt x="380495" y="30783"/>
                  <a:pt x="374944" y="32801"/>
                  <a:pt x="362328" y="39866"/>
                </a:cubicBezTo>
                <a:cubicBezTo>
                  <a:pt x="349712" y="46931"/>
                  <a:pt x="317415" y="73677"/>
                  <a:pt x="313883" y="91339"/>
                </a:cubicBezTo>
                <a:close/>
              </a:path>
            </a:pathLst>
          </a:custGeom>
          <a:solidFill>
            <a:schemeClr val="accent6">
              <a:lumMod val="75000"/>
            </a:schemeClr>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3</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TextBox 18"/>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20" name="TextBox 19"/>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9377" r="18508"/>
          <a:stretch>
            <a:fillRect/>
          </a:stretch>
        </p:blipFill>
        <p:spPr bwMode="auto">
          <a:xfrm flipH="1">
            <a:off x="323528" y="0"/>
            <a:ext cx="3312368" cy="6858000"/>
          </a:xfrm>
          <a:prstGeom prst="rect">
            <a:avLst/>
          </a:prstGeom>
          <a:noFill/>
          <a:ln w="9525">
            <a:noFill/>
            <a:miter lim="800000"/>
            <a:headEnd/>
            <a:tailEnd/>
          </a:ln>
          <a:effectLst/>
        </p:spPr>
      </p:pic>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851920" y="663660"/>
            <a:ext cx="4752528" cy="1384995"/>
          </a:xfrm>
          <a:prstGeom prst="rect">
            <a:avLst/>
          </a:prstGeom>
          <a:noFill/>
        </p:spPr>
        <p:txBody>
          <a:bodyPr wrap="square" rtlCol="0">
            <a:spAutoFit/>
          </a:bodyPr>
          <a:lstStyle/>
          <a:p>
            <a:r>
              <a:rPr lang="en-CA" sz="2800" dirty="0" smtClean="0">
                <a:latin typeface="Franklin Gothic Demi Cond" pitchFamily="34" charset="0"/>
              </a:rPr>
              <a:t>Using Standards for Prior Learning Assessment </a:t>
            </a:r>
          </a:p>
          <a:p>
            <a:endParaRPr lang="en-CA" sz="2800" dirty="0"/>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6" name="Freeform 15"/>
          <p:cNvSpPr/>
          <p:nvPr/>
        </p:nvSpPr>
        <p:spPr>
          <a:xfrm flipH="1">
            <a:off x="1979712" y="3895311"/>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55776" y="4759407"/>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2" name="TextBox 11"/>
          <p:cNvSpPr txBox="1"/>
          <p:nvPr/>
        </p:nvSpPr>
        <p:spPr>
          <a:xfrm>
            <a:off x="4211960" y="1772816"/>
            <a:ext cx="3744416" cy="2031325"/>
          </a:xfrm>
          <a:prstGeom prst="rect">
            <a:avLst/>
          </a:prstGeom>
          <a:noFill/>
        </p:spPr>
        <p:txBody>
          <a:bodyPr wrap="square" rtlCol="0">
            <a:spAutoFit/>
          </a:bodyPr>
          <a:lstStyle/>
          <a:p>
            <a:r>
              <a:rPr lang="en-CA" b="1" dirty="0" smtClean="0"/>
              <a:t>Ask Participants:</a:t>
            </a:r>
            <a:endParaRPr lang="en-CA" dirty="0" smtClean="0"/>
          </a:p>
          <a:p>
            <a:pPr lvl="0"/>
            <a:endParaRPr lang="en-CA" i="1" dirty="0" smtClean="0">
              <a:latin typeface="Franklin Gothic Book" pitchFamily="34" charset="0"/>
            </a:endParaRPr>
          </a:p>
          <a:p>
            <a:pPr lvl="0"/>
            <a:r>
              <a:rPr lang="en-CA" i="1" dirty="0" smtClean="0">
                <a:latin typeface="Franklin Gothic Book" pitchFamily="34" charset="0"/>
              </a:rPr>
              <a:t>What is a PLAR process?</a:t>
            </a:r>
            <a:endParaRPr lang="en-CA" dirty="0" smtClean="0">
              <a:latin typeface="Franklin Gothic Book" pitchFamily="34" charset="0"/>
            </a:endParaRPr>
          </a:p>
          <a:p>
            <a:endParaRPr lang="en-CA" i="1" dirty="0" smtClean="0">
              <a:latin typeface="Franklin Gothic Book" pitchFamily="34" charset="0"/>
            </a:endParaRPr>
          </a:p>
          <a:p>
            <a:r>
              <a:rPr lang="en-CA" i="1" dirty="0" smtClean="0">
                <a:latin typeface="Franklin Gothic Book" pitchFamily="34" charset="0"/>
              </a:rPr>
              <a:t>How do participants currently use PLAR in their institution? </a:t>
            </a:r>
            <a:endParaRPr lang="en-CA" dirty="0" smtClean="0">
              <a:latin typeface="Franklin Gothic Book" pitchFamily="34" charset="0"/>
            </a:endParaRPr>
          </a:p>
          <a:p>
            <a:endParaRPr lang="en-CA" dirty="0"/>
          </a:p>
        </p:txBody>
      </p:sp>
    </p:spTree>
  </p:cSld>
  <p:clrMapOvr>
    <a:masterClrMapping/>
  </p:clrMapOvr>
  <p:transition>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srcRect l="49377" r="18508"/>
          <a:stretch>
            <a:fillRect/>
          </a:stretch>
        </p:blipFill>
        <p:spPr bwMode="auto">
          <a:xfrm flipH="1">
            <a:off x="323528" y="0"/>
            <a:ext cx="3312368" cy="6858000"/>
          </a:xfrm>
          <a:prstGeom prst="rect">
            <a:avLst/>
          </a:prstGeom>
          <a:noFill/>
          <a:ln w="9525">
            <a:noFill/>
            <a:miter lim="800000"/>
            <a:headEnd/>
            <a:tailEnd/>
          </a:ln>
          <a:effectLst/>
        </p:spPr>
      </p:pic>
      <p:sp>
        <p:nvSpPr>
          <p:cNvPr id="28" name="TextBox 27"/>
          <p:cNvSpPr txBox="1"/>
          <p:nvPr/>
        </p:nvSpPr>
        <p:spPr>
          <a:xfrm>
            <a:off x="3876464" y="200374"/>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32" name="TextBox 31"/>
          <p:cNvSpPr txBox="1"/>
          <p:nvPr/>
        </p:nvSpPr>
        <p:spPr>
          <a:xfrm>
            <a:off x="4717486" y="199599"/>
            <a:ext cx="762000" cy="276999"/>
          </a:xfrm>
          <a:prstGeom prst="rect">
            <a:avLst/>
          </a:prstGeom>
          <a:noFill/>
        </p:spPr>
        <p:txBody>
          <a:bodyPr wrap="square" rtlCol="0">
            <a:spAutoFit/>
          </a:bodyPr>
          <a:lstStyle/>
          <a:p>
            <a:pPr algn="ctr"/>
            <a:r>
              <a:rPr lang="en-CA" sz="1200" b="1" dirty="0" smtClean="0">
                <a:solidFill>
                  <a:schemeClr val="bg1"/>
                </a:solidFill>
              </a:rPr>
              <a:t>STAGE</a:t>
            </a:r>
            <a:endParaRPr lang="en-CA" sz="1200" b="1" dirty="0">
              <a:solidFill>
                <a:schemeClr val="bg1"/>
              </a:solidFill>
            </a:endParaRPr>
          </a:p>
        </p:txBody>
      </p:sp>
      <p:sp>
        <p:nvSpPr>
          <p:cNvPr id="46" name="Rectangle 45"/>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851920" y="663660"/>
            <a:ext cx="4752528" cy="1384995"/>
          </a:xfrm>
          <a:prstGeom prst="rect">
            <a:avLst/>
          </a:prstGeom>
          <a:noFill/>
        </p:spPr>
        <p:txBody>
          <a:bodyPr wrap="square" rtlCol="0">
            <a:spAutoFit/>
          </a:bodyPr>
          <a:lstStyle/>
          <a:p>
            <a:r>
              <a:rPr lang="en-CA" sz="2800" dirty="0" smtClean="0">
                <a:latin typeface="Franklin Gothic Demi Cond" pitchFamily="34" charset="0"/>
              </a:rPr>
              <a:t>Using Standards for Prior Learning Assessment </a:t>
            </a:r>
          </a:p>
          <a:p>
            <a:endParaRPr lang="en-CA" sz="2800" dirty="0"/>
          </a:p>
        </p:txBody>
      </p:sp>
      <p:sp>
        <p:nvSpPr>
          <p:cNvPr id="17" name="TextBox 16"/>
          <p:cNvSpPr txBox="1"/>
          <p:nvPr/>
        </p:nvSpPr>
        <p:spPr>
          <a:xfrm>
            <a:off x="3923928" y="1956316"/>
            <a:ext cx="4968552" cy="3200876"/>
          </a:xfrm>
          <a:prstGeom prst="rect">
            <a:avLst/>
          </a:prstGeom>
          <a:noFill/>
        </p:spPr>
        <p:txBody>
          <a:bodyPr wrap="square" rtlCol="0">
            <a:spAutoFit/>
          </a:bodyPr>
          <a:lstStyle/>
          <a:p>
            <a:pPr lvl="0"/>
            <a:r>
              <a:rPr lang="en-CA" i="1" dirty="0" smtClean="0">
                <a:latin typeface="Franklin Gothic Book" pitchFamily="34" charset="0"/>
              </a:rPr>
              <a:t>PLAR</a:t>
            </a:r>
          </a:p>
          <a:p>
            <a:pPr lvl="0"/>
            <a:endParaRPr lang="en-CA" dirty="0" smtClean="0">
              <a:latin typeface="Franklin Gothic Book" pitchFamily="34" charset="0"/>
            </a:endParaRPr>
          </a:p>
          <a:p>
            <a:pPr lvl="0">
              <a:spcAft>
                <a:spcPts val="1200"/>
              </a:spcAft>
            </a:pPr>
            <a:r>
              <a:rPr lang="en-CA" dirty="0" smtClean="0">
                <a:latin typeface="Franklin Gothic Book" pitchFamily="34" charset="0"/>
              </a:rPr>
              <a:t>Identify what an individual knows and can do</a:t>
            </a:r>
          </a:p>
          <a:p>
            <a:pPr>
              <a:spcAft>
                <a:spcPts val="1200"/>
              </a:spcAft>
            </a:pPr>
            <a:r>
              <a:rPr lang="en-CA" dirty="0" smtClean="0">
                <a:latin typeface="Franklin Gothic Book" pitchFamily="34" charset="0"/>
              </a:rPr>
              <a:t>Equate those skills and knowledge with specific standards or outcomes</a:t>
            </a:r>
          </a:p>
          <a:p>
            <a:pPr>
              <a:spcAft>
                <a:spcPts val="1200"/>
              </a:spcAft>
            </a:pPr>
            <a:r>
              <a:rPr lang="en-CA" dirty="0" smtClean="0">
                <a:latin typeface="Franklin Gothic Book" pitchFamily="34" charset="0"/>
              </a:rPr>
              <a:t>Assess the individual against those standards or outcomes</a:t>
            </a:r>
          </a:p>
          <a:p>
            <a:pPr>
              <a:spcAft>
                <a:spcPts val="1200"/>
              </a:spcAft>
            </a:pPr>
            <a:r>
              <a:rPr lang="en-CA" dirty="0" smtClean="0">
                <a:latin typeface="Franklin Gothic Book" pitchFamily="34" charset="0"/>
              </a:rPr>
              <a:t>Credit the learner in an appropriate manner</a:t>
            </a:r>
          </a:p>
          <a:p>
            <a:endParaRPr lang="en-CA" dirty="0">
              <a:latin typeface="Franklin Gothic Book" pitchFamily="34" charset="0"/>
            </a:endParaRPr>
          </a:p>
        </p:txBody>
      </p:sp>
      <p:pic>
        <p:nvPicPr>
          <p:cNvPr id="13"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6" name="Freeform 15"/>
          <p:cNvSpPr/>
          <p:nvPr/>
        </p:nvSpPr>
        <p:spPr>
          <a:xfrm flipH="1">
            <a:off x="1979712" y="3895311"/>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2555776" y="4759407"/>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307777"/>
          </a:xfrm>
          <a:prstGeom prst="rect">
            <a:avLst/>
          </a:prstGeom>
          <a:noFill/>
        </p:spPr>
        <p:txBody>
          <a:bodyPr wrap="square" rtlCol="0">
            <a:spAutoFit/>
          </a:bodyPr>
          <a:lstStyle/>
          <a:p>
            <a:r>
              <a:rPr lang="en-US" sz="1400" dirty="0" smtClean="0">
                <a:solidFill>
                  <a:srgbClr val="652876"/>
                </a:solidFill>
                <a:latin typeface="Franklin Gothic Demi" pitchFamily="34" charset="0"/>
              </a:rPr>
              <a:t>DISCUSSION</a:t>
            </a: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for prior learning assessment</a:t>
            </a:r>
            <a:endParaRPr lang="en-US" sz="2400" dirty="0">
              <a:solidFill>
                <a:prstClr val="black"/>
              </a:solidFill>
              <a:latin typeface="Franklin Gothic Medium" pitchFamily="34" charset="0"/>
            </a:endParaRPr>
          </a:p>
        </p:txBody>
      </p:sp>
      <p:sp>
        <p:nvSpPr>
          <p:cNvPr id="18" name="TextBox 17"/>
          <p:cNvSpPr txBox="1"/>
          <p:nvPr/>
        </p:nvSpPr>
        <p:spPr>
          <a:xfrm>
            <a:off x="2259793" y="2316936"/>
            <a:ext cx="6264696" cy="646331"/>
          </a:xfrm>
          <a:prstGeom prst="rect">
            <a:avLst/>
          </a:prstGeom>
          <a:noFill/>
        </p:spPr>
        <p:txBody>
          <a:bodyPr wrap="square" rtlCol="0">
            <a:spAutoFit/>
          </a:bodyPr>
          <a:lstStyle/>
          <a:p>
            <a:r>
              <a:rPr lang="en-CA" dirty="0" smtClean="0">
                <a:latin typeface="Franklin Gothic Book" pitchFamily="34" charset="0"/>
              </a:rPr>
              <a:t>How do participants currently use PLAR in their institution? </a:t>
            </a:r>
          </a:p>
          <a:p>
            <a:endParaRPr lang="en-CA" dirty="0" smtClean="0">
              <a:latin typeface="Franklin Gothic Book" pitchFamily="34" charset="0"/>
            </a:endParaRPr>
          </a:p>
        </p:txBody>
      </p:sp>
      <p:sp>
        <p:nvSpPr>
          <p:cNvPr id="19" name="TextBox 18"/>
          <p:cNvSpPr txBox="1"/>
          <p:nvPr/>
        </p:nvSpPr>
        <p:spPr>
          <a:xfrm>
            <a:off x="4067944" y="2996952"/>
            <a:ext cx="4626559" cy="307777"/>
          </a:xfrm>
          <a:prstGeom prst="rect">
            <a:avLst/>
          </a:prstGeom>
          <a:noFill/>
        </p:spPr>
        <p:txBody>
          <a:bodyPr wrap="square" rtlCol="0">
            <a:spAutoFit/>
          </a:bodyPr>
          <a:lstStyle/>
          <a:p>
            <a:r>
              <a:rPr lang="en-US" sz="1400" dirty="0" smtClean="0">
                <a:solidFill>
                  <a:srgbClr val="652876"/>
                </a:solidFill>
                <a:latin typeface="Franklin Gothic Demi" pitchFamily="34" charset="0"/>
              </a:rPr>
              <a:t>PLAR CASE STUDY</a:t>
            </a:r>
          </a:p>
        </p:txBody>
      </p:sp>
      <p:sp>
        <p:nvSpPr>
          <p:cNvPr id="20" name="TextBox 19"/>
          <p:cNvSpPr txBox="1"/>
          <p:nvPr/>
        </p:nvSpPr>
        <p:spPr>
          <a:xfrm>
            <a:off x="4059993" y="3397056"/>
            <a:ext cx="4544455" cy="1477328"/>
          </a:xfrm>
          <a:prstGeom prst="rect">
            <a:avLst/>
          </a:prstGeom>
          <a:noFill/>
        </p:spPr>
        <p:txBody>
          <a:bodyPr wrap="square" rtlCol="0">
            <a:spAutoFit/>
          </a:bodyPr>
          <a:lstStyle/>
          <a:p>
            <a:r>
              <a:rPr lang="en-CA" dirty="0" smtClean="0">
                <a:latin typeface="Franklin Gothic Book" pitchFamily="34" charset="0"/>
              </a:rPr>
              <a:t>Determining PLAR for candidate </a:t>
            </a:r>
          </a:p>
          <a:p>
            <a:endParaRPr lang="en-CA" dirty="0" smtClean="0">
              <a:latin typeface="Franklin Gothic Book" pitchFamily="34" charset="0"/>
            </a:endParaRPr>
          </a:p>
          <a:p>
            <a:r>
              <a:rPr lang="en-CA" dirty="0" smtClean="0">
                <a:latin typeface="Franklin Gothic Book" pitchFamily="34" charset="0"/>
              </a:rPr>
              <a:t>Determining criteria against which the evidence will be measured</a:t>
            </a:r>
          </a:p>
          <a:p>
            <a:endParaRPr lang="en-CA" dirty="0" smtClean="0">
              <a:latin typeface="Franklin Gothic Book" pitchFamily="34" charset="0"/>
            </a:endParaRPr>
          </a:p>
        </p:txBody>
      </p:sp>
      <p:sp>
        <p:nvSpPr>
          <p:cNvPr id="21" name="Rounded Rectangle 20"/>
          <p:cNvSpPr/>
          <p:nvPr/>
        </p:nvSpPr>
        <p:spPr>
          <a:xfrm>
            <a:off x="1403648" y="2996952"/>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Pre-Entry</a:t>
            </a:r>
            <a:endParaRPr lang="en-CA" sz="1500" dirty="0">
              <a:solidFill>
                <a:schemeClr val="tx1"/>
              </a:solidFill>
              <a:latin typeface="Franklin Gothic Book" pitchFamily="34" charset="0"/>
            </a:endParaRPr>
          </a:p>
        </p:txBody>
      </p:sp>
      <p:sp>
        <p:nvSpPr>
          <p:cNvPr id="22" name="Rounded Rectangle 21"/>
          <p:cNvSpPr/>
          <p:nvPr/>
        </p:nvSpPr>
        <p:spPr>
          <a:xfrm>
            <a:off x="2627784" y="2996952"/>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Candidate Profiling</a:t>
            </a:r>
            <a:endParaRPr lang="en-CA" sz="1500" dirty="0">
              <a:solidFill>
                <a:schemeClr val="tx1"/>
              </a:solidFill>
              <a:latin typeface="Franklin Gothic Book" pitchFamily="34" charset="0"/>
            </a:endParaRPr>
          </a:p>
        </p:txBody>
      </p:sp>
      <p:sp>
        <p:nvSpPr>
          <p:cNvPr id="23" name="Rounded Rectangle 22"/>
          <p:cNvSpPr/>
          <p:nvPr/>
        </p:nvSpPr>
        <p:spPr>
          <a:xfrm>
            <a:off x="1403648" y="4149080"/>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Gathering, </a:t>
            </a:r>
            <a:r>
              <a:rPr lang="en-CA" sz="1450" dirty="0" smtClean="0">
                <a:solidFill>
                  <a:schemeClr val="tx1"/>
                </a:solidFill>
                <a:latin typeface="Franklin Gothic Book" pitchFamily="34" charset="0"/>
              </a:rPr>
              <a:t>Generating </a:t>
            </a:r>
            <a:r>
              <a:rPr lang="en-CA" sz="1500" dirty="0" smtClean="0">
                <a:solidFill>
                  <a:schemeClr val="tx1"/>
                </a:solidFill>
                <a:latin typeface="Franklin Gothic Book" pitchFamily="34" charset="0"/>
              </a:rPr>
              <a:t>Compiling Evidence</a:t>
            </a:r>
            <a:endParaRPr lang="en-CA" sz="1500" dirty="0">
              <a:solidFill>
                <a:schemeClr val="tx1"/>
              </a:solidFill>
              <a:latin typeface="Franklin Gothic Book" pitchFamily="34" charset="0"/>
            </a:endParaRPr>
          </a:p>
        </p:txBody>
      </p:sp>
      <p:sp>
        <p:nvSpPr>
          <p:cNvPr id="24" name="Rounded Rectangle 23"/>
          <p:cNvSpPr/>
          <p:nvPr/>
        </p:nvSpPr>
        <p:spPr>
          <a:xfrm>
            <a:off x="2627784" y="4149080"/>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Assess-</a:t>
            </a:r>
            <a:r>
              <a:rPr lang="en-CA" sz="1500" dirty="0" err="1" smtClean="0">
                <a:solidFill>
                  <a:schemeClr val="tx1"/>
                </a:solidFill>
                <a:latin typeface="Franklin Gothic Book" pitchFamily="34" charset="0"/>
              </a:rPr>
              <a:t>ment</a:t>
            </a:r>
            <a:endParaRPr lang="en-CA" sz="1500" dirty="0">
              <a:solidFill>
                <a:schemeClr val="tx1"/>
              </a:solidFill>
              <a:latin typeface="Franklin Gothic Book" pitchFamily="34" charset="0"/>
            </a:endParaRPr>
          </a:p>
        </p:txBody>
      </p:sp>
      <p:sp>
        <p:nvSpPr>
          <p:cNvPr id="25" name="Rounded Rectangle 24"/>
          <p:cNvSpPr/>
          <p:nvPr/>
        </p:nvSpPr>
        <p:spPr>
          <a:xfrm>
            <a:off x="1403648" y="5301208"/>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err="1" smtClean="0">
                <a:solidFill>
                  <a:schemeClr val="tx1"/>
                </a:solidFill>
                <a:latin typeface="Franklin Gothic Book" pitchFamily="34" charset="0"/>
              </a:rPr>
              <a:t>Accreditat</a:t>
            </a:r>
            <a:r>
              <a:rPr lang="en-CA" sz="1500" dirty="0" smtClean="0">
                <a:solidFill>
                  <a:schemeClr val="tx1"/>
                </a:solidFill>
                <a:latin typeface="Franklin Gothic Book" pitchFamily="34" charset="0"/>
              </a:rPr>
              <a:t>-ion</a:t>
            </a:r>
            <a:endParaRPr lang="en-CA" sz="1500" dirty="0">
              <a:solidFill>
                <a:schemeClr val="tx1"/>
              </a:solidFill>
              <a:latin typeface="Franklin Gothic Book" pitchFamily="34" charset="0"/>
            </a:endParaRPr>
          </a:p>
        </p:txBody>
      </p:sp>
      <p:sp>
        <p:nvSpPr>
          <p:cNvPr id="26" name="Rounded Rectangle 25"/>
          <p:cNvSpPr/>
          <p:nvPr/>
        </p:nvSpPr>
        <p:spPr>
          <a:xfrm>
            <a:off x="2627784" y="5301208"/>
            <a:ext cx="1152128" cy="10801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00" dirty="0" smtClean="0">
                <a:solidFill>
                  <a:schemeClr val="tx1"/>
                </a:solidFill>
                <a:latin typeface="Franklin Gothic Book" pitchFamily="34" charset="0"/>
              </a:rPr>
              <a:t>Post-Assess-</a:t>
            </a:r>
            <a:r>
              <a:rPr lang="en-CA" sz="1500" dirty="0" err="1" smtClean="0">
                <a:solidFill>
                  <a:schemeClr val="tx1"/>
                </a:solidFill>
                <a:latin typeface="Franklin Gothic Book" pitchFamily="34" charset="0"/>
              </a:rPr>
              <a:t>ment</a:t>
            </a:r>
            <a:r>
              <a:rPr lang="en-CA" sz="1500" dirty="0" smtClean="0">
                <a:solidFill>
                  <a:schemeClr val="tx1"/>
                </a:solidFill>
                <a:latin typeface="Franklin Gothic Book" pitchFamily="34" charset="0"/>
              </a:rPr>
              <a:t> Guidance</a:t>
            </a:r>
            <a:endParaRPr lang="en-CA" sz="1500" dirty="0">
              <a:solidFill>
                <a:schemeClr val="tx1"/>
              </a:solidFill>
              <a:latin typeface="Franklin Gothic Book" pitchFamily="34" charset="0"/>
            </a:endParaRPr>
          </a:p>
        </p:txBody>
      </p:sp>
      <p:sp>
        <p:nvSpPr>
          <p:cNvPr id="27" name="TextBox 26"/>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28" name="Freeform 27"/>
          <p:cNvSpPr/>
          <p:nvPr/>
        </p:nvSpPr>
        <p:spPr>
          <a:xfrm flipH="1">
            <a:off x="467544" y="1124744"/>
            <a:ext cx="1080120" cy="1656184"/>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691680" y="2564904"/>
            <a:ext cx="5400600" cy="3046988"/>
          </a:xfrm>
          <a:prstGeom prst="rect">
            <a:avLst/>
          </a:prstGeom>
          <a:noFill/>
        </p:spPr>
        <p:txBody>
          <a:bodyPr wrap="square" rtlCol="0">
            <a:spAutoFit/>
          </a:bodyPr>
          <a:lstStyle/>
          <a:p>
            <a:r>
              <a:rPr lang="en-CA" sz="2400" b="1" dirty="0" smtClean="0"/>
              <a:t>Have you used National Occupational Standards</a:t>
            </a:r>
            <a:r>
              <a:rPr lang="en-CA" sz="2400" dirty="0" smtClean="0"/>
              <a:t>? If so, how?</a:t>
            </a:r>
          </a:p>
          <a:p>
            <a:endParaRPr lang="en-CA" sz="2400" dirty="0" smtClean="0"/>
          </a:p>
          <a:p>
            <a:r>
              <a:rPr lang="en-CA" sz="2400" b="1" dirty="0" smtClean="0"/>
              <a:t>What other resources do you consult </a:t>
            </a:r>
            <a:r>
              <a:rPr lang="en-CA" sz="2400" dirty="0" smtClean="0"/>
              <a:t>to determine the knowledge, skills, and attitudes required of Early Childhood Educators and Child Care Administrators?</a:t>
            </a:r>
          </a:p>
          <a:p>
            <a:endParaRPr lang="en-CA" dirty="0" smtClean="0"/>
          </a:p>
        </p:txBody>
      </p:sp>
      <p:sp>
        <p:nvSpPr>
          <p:cNvPr id="4" name="TextBox 3"/>
          <p:cNvSpPr txBox="1"/>
          <p:nvPr/>
        </p:nvSpPr>
        <p:spPr>
          <a:xfrm>
            <a:off x="1691680" y="1484784"/>
            <a:ext cx="6480720" cy="461665"/>
          </a:xfrm>
          <a:prstGeom prst="rect">
            <a:avLst/>
          </a:prstGeom>
          <a:noFill/>
        </p:spPr>
        <p:txBody>
          <a:bodyPr wrap="square" rtlCol="0">
            <a:spAutoFit/>
          </a:bodyPr>
          <a:lstStyle/>
          <a:p>
            <a:r>
              <a:rPr lang="en-CA" sz="2400" dirty="0" smtClean="0"/>
              <a:t>Please take a couple of minutes to discuss:</a:t>
            </a:r>
            <a:endParaRPr lang="en-CA" sz="2400" dirty="0"/>
          </a:p>
        </p:txBody>
      </p:sp>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73574" y="467961"/>
            <a:ext cx="5274690" cy="584775"/>
          </a:xfrm>
          <a:prstGeom prst="rect">
            <a:avLst/>
          </a:prstGeom>
          <a:noFill/>
        </p:spPr>
        <p:txBody>
          <a:bodyPr wrap="square" rtlCol="0">
            <a:spAutoFit/>
          </a:bodyPr>
          <a:lstStyle/>
          <a:p>
            <a:r>
              <a:rPr lang="en-CA" sz="3200" dirty="0" smtClean="0">
                <a:solidFill>
                  <a:srgbClr val="4C2363"/>
                </a:solidFill>
                <a:latin typeface="Franklin Gothic Demi" pitchFamily="34" charset="0"/>
              </a:rPr>
              <a:t>Let’s Talk</a:t>
            </a:r>
            <a:endParaRPr lang="en-CA" sz="3200" dirty="0">
              <a:solidFill>
                <a:srgbClr val="4C2363"/>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8" name="Picture 2"/>
          <p:cNvPicPr>
            <a:picLocks noChangeAspect="1" noChangeArrowheads="1"/>
          </p:cNvPicPr>
          <p:nvPr/>
        </p:nvPicPr>
        <p:blipFill>
          <a:blip r:embed="rId3" cstate="print"/>
          <a:srcRect/>
          <a:stretch>
            <a:fillRect/>
          </a:stretch>
        </p:blipFill>
        <p:spPr bwMode="auto">
          <a:xfrm>
            <a:off x="2398704" y="455406"/>
            <a:ext cx="6294983" cy="3411854"/>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b="13030"/>
          <a:stretch>
            <a:fillRect/>
          </a:stretch>
        </p:blipFill>
        <p:spPr bwMode="auto">
          <a:xfrm>
            <a:off x="2419969" y="3863471"/>
            <a:ext cx="6272623" cy="2994529"/>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317698" y="1951095"/>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4</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3" name="Freeform 12"/>
          <p:cNvSpPr/>
          <p:nvPr/>
        </p:nvSpPr>
        <p:spPr>
          <a:xfrm flipH="1">
            <a:off x="317698" y="1951095"/>
            <a:ext cx="2022054" cy="2702041"/>
          </a:xfrm>
          <a:custGeom>
            <a:avLst/>
            <a:gdLst>
              <a:gd name="connsiteX0" fmla="*/ 434604 w 1459578"/>
              <a:gd name="connsiteY0" fmla="*/ 479316 h 2046104"/>
              <a:gd name="connsiteX1" fmla="*/ 391335 w 1459578"/>
              <a:gd name="connsiteY1" fmla="*/ 421625 h 2046104"/>
              <a:gd name="connsiteX2" fmla="*/ 399989 w 1459578"/>
              <a:gd name="connsiteY2" fmla="*/ 395664 h 2046104"/>
              <a:gd name="connsiteX3" fmla="*/ 365375 w 1459578"/>
              <a:gd name="connsiteY3" fmla="*/ 363934 h 2046104"/>
              <a:gd name="connsiteX4" fmla="*/ 379797 w 1459578"/>
              <a:gd name="connsiteY4" fmla="*/ 323550 h 2046104"/>
              <a:gd name="connsiteX5" fmla="*/ 356721 w 1459578"/>
              <a:gd name="connsiteY5" fmla="*/ 271628 h 2046104"/>
              <a:gd name="connsiteX6" fmla="*/ 374028 w 1459578"/>
              <a:gd name="connsiteY6" fmla="*/ 222591 h 2046104"/>
              <a:gd name="connsiteX7" fmla="*/ 379797 w 1459578"/>
              <a:gd name="connsiteY7" fmla="*/ 170669 h 2046104"/>
              <a:gd name="connsiteX8" fmla="*/ 417296 w 1459578"/>
              <a:gd name="connsiteY8" fmla="*/ 136055 h 2046104"/>
              <a:gd name="connsiteX9" fmla="*/ 420181 w 1459578"/>
              <a:gd name="connsiteY9" fmla="*/ 89902 h 2046104"/>
              <a:gd name="connsiteX10" fmla="*/ 454795 w 1459578"/>
              <a:gd name="connsiteY10" fmla="*/ 95671 h 2046104"/>
              <a:gd name="connsiteX11" fmla="*/ 483641 w 1459578"/>
              <a:gd name="connsiteY11" fmla="*/ 52403 h 2046104"/>
              <a:gd name="connsiteX12" fmla="*/ 512486 w 1459578"/>
              <a:gd name="connsiteY12" fmla="*/ 55288 h 2046104"/>
              <a:gd name="connsiteX13" fmla="*/ 561524 w 1459578"/>
              <a:gd name="connsiteY13" fmla="*/ 23558 h 2046104"/>
              <a:gd name="connsiteX14" fmla="*/ 581715 w 1459578"/>
              <a:gd name="connsiteY14" fmla="*/ 481 h 2046104"/>
              <a:gd name="connsiteX15" fmla="*/ 624983 w 1459578"/>
              <a:gd name="connsiteY15" fmla="*/ 20673 h 2046104"/>
              <a:gd name="connsiteX16" fmla="*/ 645175 w 1459578"/>
              <a:gd name="connsiteY16" fmla="*/ 3366 h 2046104"/>
              <a:gd name="connsiteX17" fmla="*/ 671136 w 1459578"/>
              <a:gd name="connsiteY17" fmla="*/ 17789 h 2046104"/>
              <a:gd name="connsiteX18" fmla="*/ 708635 w 1459578"/>
              <a:gd name="connsiteY18" fmla="*/ 20673 h 2046104"/>
              <a:gd name="connsiteX19" fmla="*/ 717289 w 1459578"/>
              <a:gd name="connsiteY19" fmla="*/ 9135 h 2046104"/>
              <a:gd name="connsiteX20" fmla="*/ 728827 w 1459578"/>
              <a:gd name="connsiteY20" fmla="*/ 46634 h 2046104"/>
              <a:gd name="connsiteX21" fmla="*/ 760557 w 1459578"/>
              <a:gd name="connsiteY21" fmla="*/ 43750 h 2046104"/>
              <a:gd name="connsiteX22" fmla="*/ 772095 w 1459578"/>
              <a:gd name="connsiteY22" fmla="*/ 72595 h 2046104"/>
              <a:gd name="connsiteX23" fmla="*/ 832671 w 1459578"/>
              <a:gd name="connsiteY23" fmla="*/ 84133 h 2046104"/>
              <a:gd name="connsiteX24" fmla="*/ 821132 w 1459578"/>
              <a:gd name="connsiteY24" fmla="*/ 136055 h 2046104"/>
              <a:gd name="connsiteX25" fmla="*/ 849978 w 1459578"/>
              <a:gd name="connsiteY25" fmla="*/ 159131 h 2046104"/>
              <a:gd name="connsiteX26" fmla="*/ 829786 w 1459578"/>
              <a:gd name="connsiteY26" fmla="*/ 199515 h 2046104"/>
              <a:gd name="connsiteX27" fmla="*/ 861516 w 1459578"/>
              <a:gd name="connsiteY27" fmla="*/ 213938 h 2046104"/>
              <a:gd name="connsiteX28" fmla="*/ 867285 w 1459578"/>
              <a:gd name="connsiteY28" fmla="*/ 245668 h 2046104"/>
              <a:gd name="connsiteX29" fmla="*/ 910553 w 1459578"/>
              <a:gd name="connsiteY29" fmla="*/ 257206 h 2046104"/>
              <a:gd name="connsiteX30" fmla="*/ 896130 w 1459578"/>
              <a:gd name="connsiteY30" fmla="*/ 297589 h 2046104"/>
              <a:gd name="connsiteX31" fmla="*/ 861516 w 1459578"/>
              <a:gd name="connsiteY31" fmla="*/ 320666 h 2046104"/>
              <a:gd name="connsiteX32" fmla="*/ 924976 w 1459578"/>
              <a:gd name="connsiteY32" fmla="*/ 335088 h 2046104"/>
              <a:gd name="connsiteX33" fmla="*/ 1023050 w 1459578"/>
              <a:gd name="connsiteY33" fmla="*/ 268744 h 2046104"/>
              <a:gd name="connsiteX34" fmla="*/ 1098048 w 1459578"/>
              <a:gd name="connsiteY34" fmla="*/ 262975 h 2046104"/>
              <a:gd name="connsiteX35" fmla="*/ 1213430 w 1459578"/>
              <a:gd name="connsiteY35" fmla="*/ 205284 h 2046104"/>
              <a:gd name="connsiteX36" fmla="*/ 1262467 w 1459578"/>
              <a:gd name="connsiteY36" fmla="*/ 147593 h 2046104"/>
              <a:gd name="connsiteX37" fmla="*/ 1265352 w 1459578"/>
              <a:gd name="connsiteY37" fmla="*/ 40865 h 2046104"/>
              <a:gd name="connsiteX38" fmla="*/ 1279775 w 1459578"/>
              <a:gd name="connsiteY38" fmla="*/ 23558 h 2046104"/>
              <a:gd name="connsiteX39" fmla="*/ 1299966 w 1459578"/>
              <a:gd name="connsiteY39" fmla="*/ 61057 h 2046104"/>
              <a:gd name="connsiteX40" fmla="*/ 1328812 w 1459578"/>
              <a:gd name="connsiteY40" fmla="*/ 58172 h 2046104"/>
              <a:gd name="connsiteX41" fmla="*/ 1346119 w 1459578"/>
              <a:gd name="connsiteY41" fmla="*/ 9135 h 2046104"/>
              <a:gd name="connsiteX42" fmla="*/ 1374965 w 1459578"/>
              <a:gd name="connsiteY42" fmla="*/ 29327 h 2046104"/>
              <a:gd name="connsiteX43" fmla="*/ 1360542 w 1459578"/>
              <a:gd name="connsiteY43" fmla="*/ 69710 h 2046104"/>
              <a:gd name="connsiteX44" fmla="*/ 1409579 w 1459578"/>
              <a:gd name="connsiteY44" fmla="*/ 49519 h 2046104"/>
              <a:gd name="connsiteX45" fmla="*/ 1438424 w 1459578"/>
              <a:gd name="connsiteY45" fmla="*/ 69710 h 2046104"/>
              <a:gd name="connsiteX46" fmla="*/ 1406694 w 1459578"/>
              <a:gd name="connsiteY46" fmla="*/ 104325 h 2046104"/>
              <a:gd name="connsiteX47" fmla="*/ 1441309 w 1459578"/>
              <a:gd name="connsiteY47" fmla="*/ 121632 h 2046104"/>
              <a:gd name="connsiteX48" fmla="*/ 1452847 w 1459578"/>
              <a:gd name="connsiteY48" fmla="*/ 147593 h 2046104"/>
              <a:gd name="connsiteX49" fmla="*/ 1400925 w 1459578"/>
              <a:gd name="connsiteY49" fmla="*/ 147593 h 2046104"/>
              <a:gd name="connsiteX50" fmla="*/ 1380734 w 1459578"/>
              <a:gd name="connsiteY50" fmla="*/ 167785 h 2046104"/>
              <a:gd name="connsiteX51" fmla="*/ 1424002 w 1459578"/>
              <a:gd name="connsiteY51" fmla="*/ 190861 h 2046104"/>
              <a:gd name="connsiteX52" fmla="*/ 1415348 w 1459578"/>
              <a:gd name="connsiteY52" fmla="*/ 205284 h 2046104"/>
              <a:gd name="connsiteX53" fmla="*/ 1317274 w 1459578"/>
              <a:gd name="connsiteY53" fmla="*/ 196630 h 2046104"/>
              <a:gd name="connsiteX54" fmla="*/ 1271121 w 1459578"/>
              <a:gd name="connsiteY54" fmla="*/ 257206 h 2046104"/>
              <a:gd name="connsiteX55" fmla="*/ 1092279 w 1459578"/>
              <a:gd name="connsiteY55" fmla="*/ 424509 h 2046104"/>
              <a:gd name="connsiteX56" fmla="*/ 1008628 w 1459578"/>
              <a:gd name="connsiteY56" fmla="*/ 464893 h 2046104"/>
              <a:gd name="connsiteX57" fmla="*/ 1031704 w 1459578"/>
              <a:gd name="connsiteY57" fmla="*/ 502392 h 2046104"/>
              <a:gd name="connsiteX58" fmla="*/ 988436 w 1459578"/>
              <a:gd name="connsiteY58" fmla="*/ 548545 h 2046104"/>
              <a:gd name="connsiteX59" fmla="*/ 976898 w 1459578"/>
              <a:gd name="connsiteY59" fmla="*/ 560083 h 2046104"/>
              <a:gd name="connsiteX60" fmla="*/ 1040358 w 1459578"/>
              <a:gd name="connsiteY60" fmla="*/ 770654 h 2046104"/>
              <a:gd name="connsiteX61" fmla="*/ 1103818 w 1459578"/>
              <a:gd name="connsiteY61" fmla="*/ 1056224 h 2046104"/>
              <a:gd name="connsiteX62" fmla="*/ 1106702 w 1459578"/>
              <a:gd name="connsiteY62" fmla="*/ 1131222 h 2046104"/>
              <a:gd name="connsiteX63" fmla="*/ 1057665 w 1459578"/>
              <a:gd name="connsiteY63" fmla="*/ 1171606 h 2046104"/>
              <a:gd name="connsiteX64" fmla="*/ 1025935 w 1459578"/>
              <a:gd name="connsiteY64" fmla="*/ 1318717 h 2046104"/>
              <a:gd name="connsiteX65" fmla="*/ 971129 w 1459578"/>
              <a:gd name="connsiteY65" fmla="*/ 1506213 h 2046104"/>
              <a:gd name="connsiteX66" fmla="*/ 907669 w 1459578"/>
              <a:gd name="connsiteY66" fmla="*/ 1552365 h 2046104"/>
              <a:gd name="connsiteX67" fmla="*/ 919207 w 1459578"/>
              <a:gd name="connsiteY67" fmla="*/ 1687939 h 2046104"/>
              <a:gd name="connsiteX68" fmla="*/ 933629 w 1459578"/>
              <a:gd name="connsiteY68" fmla="*/ 1742745 h 2046104"/>
              <a:gd name="connsiteX69" fmla="*/ 896130 w 1459578"/>
              <a:gd name="connsiteY69" fmla="*/ 1786013 h 2046104"/>
              <a:gd name="connsiteX70" fmla="*/ 864400 w 1459578"/>
              <a:gd name="connsiteY70" fmla="*/ 1788898 h 2046104"/>
              <a:gd name="connsiteX71" fmla="*/ 818248 w 1459578"/>
              <a:gd name="connsiteY71" fmla="*/ 1745630 h 2046104"/>
              <a:gd name="connsiteX72" fmla="*/ 800941 w 1459578"/>
              <a:gd name="connsiteY72" fmla="*/ 1656209 h 2046104"/>
              <a:gd name="connsiteX73" fmla="*/ 806710 w 1459578"/>
              <a:gd name="connsiteY73" fmla="*/ 1621594 h 2046104"/>
              <a:gd name="connsiteX74" fmla="*/ 769211 w 1459578"/>
              <a:gd name="connsiteY74" fmla="*/ 1598518 h 2046104"/>
              <a:gd name="connsiteX75" fmla="*/ 783633 w 1459578"/>
              <a:gd name="connsiteY75" fmla="*/ 1549481 h 2046104"/>
              <a:gd name="connsiteX76" fmla="*/ 855747 w 1459578"/>
              <a:gd name="connsiteY76" fmla="*/ 1477367 h 2046104"/>
              <a:gd name="connsiteX77" fmla="*/ 852862 w 1459578"/>
              <a:gd name="connsiteY77" fmla="*/ 1373524 h 2046104"/>
              <a:gd name="connsiteX78" fmla="*/ 875939 w 1459578"/>
              <a:gd name="connsiteY78" fmla="*/ 1301410 h 2046104"/>
              <a:gd name="connsiteX79" fmla="*/ 904784 w 1459578"/>
              <a:gd name="connsiteY79" fmla="*/ 1269680 h 2046104"/>
              <a:gd name="connsiteX80" fmla="*/ 896130 w 1459578"/>
              <a:gd name="connsiteY80" fmla="*/ 1151414 h 2046104"/>
              <a:gd name="connsiteX81" fmla="*/ 881708 w 1459578"/>
              <a:gd name="connsiteY81" fmla="*/ 1142760 h 2046104"/>
              <a:gd name="connsiteX82" fmla="*/ 815363 w 1459578"/>
              <a:gd name="connsiteY82" fmla="*/ 1162952 h 2046104"/>
              <a:gd name="connsiteX83" fmla="*/ 746134 w 1459578"/>
              <a:gd name="connsiteY83" fmla="*/ 1211989 h 2046104"/>
              <a:gd name="connsiteX84" fmla="*/ 734596 w 1459578"/>
              <a:gd name="connsiteY84" fmla="*/ 1304295 h 2046104"/>
              <a:gd name="connsiteX85" fmla="*/ 731712 w 1459578"/>
              <a:gd name="connsiteY85" fmla="*/ 1405254 h 2046104"/>
              <a:gd name="connsiteX86" fmla="*/ 725942 w 1459578"/>
              <a:gd name="connsiteY86" fmla="*/ 1500444 h 2046104"/>
              <a:gd name="connsiteX87" fmla="*/ 705751 w 1459578"/>
              <a:gd name="connsiteY87" fmla="*/ 1575442 h 2046104"/>
              <a:gd name="connsiteX88" fmla="*/ 720173 w 1459578"/>
              <a:gd name="connsiteY88" fmla="*/ 1633133 h 2046104"/>
              <a:gd name="connsiteX89" fmla="*/ 711520 w 1459578"/>
              <a:gd name="connsiteY89" fmla="*/ 1780244 h 2046104"/>
              <a:gd name="connsiteX90" fmla="*/ 728827 w 1459578"/>
              <a:gd name="connsiteY90" fmla="*/ 1912933 h 2046104"/>
              <a:gd name="connsiteX91" fmla="*/ 740365 w 1459578"/>
              <a:gd name="connsiteY91" fmla="*/ 1950432 h 2046104"/>
              <a:gd name="connsiteX92" fmla="*/ 668252 w 1459578"/>
              <a:gd name="connsiteY92" fmla="*/ 2036969 h 2046104"/>
              <a:gd name="connsiteX93" fmla="*/ 590369 w 1459578"/>
              <a:gd name="connsiteY93" fmla="*/ 2005239 h 2046104"/>
              <a:gd name="connsiteX94" fmla="*/ 590369 w 1459578"/>
              <a:gd name="connsiteY94" fmla="*/ 1936010 h 2046104"/>
              <a:gd name="connsiteX95" fmla="*/ 619214 w 1459578"/>
              <a:gd name="connsiteY95" fmla="*/ 1886972 h 2046104"/>
              <a:gd name="connsiteX96" fmla="*/ 613445 w 1459578"/>
              <a:gd name="connsiteY96" fmla="*/ 1863896 h 2046104"/>
              <a:gd name="connsiteX97" fmla="*/ 584600 w 1459578"/>
              <a:gd name="connsiteY97" fmla="*/ 1783129 h 2046104"/>
              <a:gd name="connsiteX98" fmla="*/ 581715 w 1459578"/>
              <a:gd name="connsiteY98" fmla="*/ 1552365 h 2046104"/>
              <a:gd name="connsiteX99" fmla="*/ 590369 w 1459578"/>
              <a:gd name="connsiteY99" fmla="*/ 1494675 h 2046104"/>
              <a:gd name="connsiteX100" fmla="*/ 564408 w 1459578"/>
              <a:gd name="connsiteY100" fmla="*/ 1399485 h 2046104"/>
              <a:gd name="connsiteX101" fmla="*/ 535563 w 1459578"/>
              <a:gd name="connsiteY101" fmla="*/ 1272565 h 2046104"/>
              <a:gd name="connsiteX102" fmla="*/ 327876 w 1459578"/>
              <a:gd name="connsiteY102" fmla="*/ 1125453 h 2046104"/>
              <a:gd name="connsiteX103" fmla="*/ 287492 w 1459578"/>
              <a:gd name="connsiteY103" fmla="*/ 1108146 h 2046104"/>
              <a:gd name="connsiteX104" fmla="*/ 342298 w 1459578"/>
              <a:gd name="connsiteY104" fmla="*/ 1061993 h 2046104"/>
              <a:gd name="connsiteX105" fmla="*/ 495179 w 1459578"/>
              <a:gd name="connsiteY105" fmla="*/ 862960 h 2046104"/>
              <a:gd name="connsiteX106" fmla="*/ 552870 w 1459578"/>
              <a:gd name="connsiteY106" fmla="*/ 707194 h 2046104"/>
              <a:gd name="connsiteX107" fmla="*/ 506717 w 1459578"/>
              <a:gd name="connsiteY107" fmla="*/ 727386 h 2046104"/>
              <a:gd name="connsiteX108" fmla="*/ 472103 w 1459578"/>
              <a:gd name="connsiteY108" fmla="*/ 684118 h 2046104"/>
              <a:gd name="connsiteX109" fmla="*/ 428835 w 1459578"/>
              <a:gd name="connsiteY109" fmla="*/ 715848 h 2046104"/>
              <a:gd name="connsiteX110" fmla="*/ 374028 w 1459578"/>
              <a:gd name="connsiteY110" fmla="*/ 733155 h 2046104"/>
              <a:gd name="connsiteX111" fmla="*/ 333645 w 1459578"/>
              <a:gd name="connsiteY111" fmla="*/ 762001 h 2046104"/>
              <a:gd name="connsiteX112" fmla="*/ 209609 w 1459578"/>
              <a:gd name="connsiteY112" fmla="*/ 813922 h 2046104"/>
              <a:gd name="connsiteX113" fmla="*/ 180764 w 1459578"/>
              <a:gd name="connsiteY113" fmla="*/ 848537 h 2046104"/>
              <a:gd name="connsiteX114" fmla="*/ 172110 w 1459578"/>
              <a:gd name="connsiteY114" fmla="*/ 906228 h 2046104"/>
              <a:gd name="connsiteX115" fmla="*/ 174995 w 1459578"/>
              <a:gd name="connsiteY115" fmla="*/ 935073 h 2046104"/>
              <a:gd name="connsiteX116" fmla="*/ 149034 w 1459578"/>
              <a:gd name="connsiteY116" fmla="*/ 917766 h 2046104"/>
              <a:gd name="connsiteX117" fmla="*/ 120188 w 1459578"/>
              <a:gd name="connsiteY117" fmla="*/ 883151 h 2046104"/>
              <a:gd name="connsiteX118" fmla="*/ 114419 w 1459578"/>
              <a:gd name="connsiteY118" fmla="*/ 883151 h 2046104"/>
              <a:gd name="connsiteX119" fmla="*/ 114419 w 1459578"/>
              <a:gd name="connsiteY119" fmla="*/ 926420 h 2046104"/>
              <a:gd name="connsiteX120" fmla="*/ 91343 w 1459578"/>
              <a:gd name="connsiteY120" fmla="*/ 935073 h 2046104"/>
              <a:gd name="connsiteX121" fmla="*/ 74036 w 1459578"/>
              <a:gd name="connsiteY121" fmla="*/ 888921 h 2046104"/>
              <a:gd name="connsiteX122" fmla="*/ 19229 w 1459578"/>
              <a:gd name="connsiteY122" fmla="*/ 923535 h 2046104"/>
              <a:gd name="connsiteX123" fmla="*/ 10576 w 1459578"/>
              <a:gd name="connsiteY123" fmla="*/ 891805 h 2046104"/>
              <a:gd name="connsiteX124" fmla="*/ 36537 w 1459578"/>
              <a:gd name="connsiteY124" fmla="*/ 868729 h 2046104"/>
              <a:gd name="connsiteX125" fmla="*/ 4807 w 1459578"/>
              <a:gd name="connsiteY125" fmla="*/ 816807 h 2046104"/>
              <a:gd name="connsiteX126" fmla="*/ 65382 w 1459578"/>
              <a:gd name="connsiteY126" fmla="*/ 813922 h 2046104"/>
              <a:gd name="connsiteX127" fmla="*/ 33652 w 1459578"/>
              <a:gd name="connsiteY127" fmla="*/ 724502 h 2046104"/>
              <a:gd name="connsiteX128" fmla="*/ 76920 w 1459578"/>
              <a:gd name="connsiteY128" fmla="*/ 736040 h 2046104"/>
              <a:gd name="connsiteX129" fmla="*/ 131727 w 1459578"/>
              <a:gd name="connsiteY129" fmla="*/ 762001 h 2046104"/>
              <a:gd name="connsiteX130" fmla="*/ 224032 w 1459578"/>
              <a:gd name="connsiteY130" fmla="*/ 736040 h 2046104"/>
              <a:gd name="connsiteX131" fmla="*/ 296146 w 1459578"/>
              <a:gd name="connsiteY131" fmla="*/ 684118 h 2046104"/>
              <a:gd name="connsiteX132" fmla="*/ 350952 w 1459578"/>
              <a:gd name="connsiteY132" fmla="*/ 626427 h 2046104"/>
              <a:gd name="connsiteX133" fmla="*/ 405758 w 1459578"/>
              <a:gd name="connsiteY133" fmla="*/ 606235 h 2046104"/>
              <a:gd name="connsiteX134" fmla="*/ 454795 w 1459578"/>
              <a:gd name="connsiteY134" fmla="*/ 560083 h 2046104"/>
              <a:gd name="connsiteX135" fmla="*/ 472103 w 1459578"/>
              <a:gd name="connsiteY135" fmla="*/ 519699 h 2046104"/>
              <a:gd name="connsiteX136" fmla="*/ 434604 w 1459578"/>
              <a:gd name="connsiteY136" fmla="*/ 479316 h 204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59578" h="2046104">
                <a:moveTo>
                  <a:pt x="434604" y="479316"/>
                </a:moveTo>
                <a:cubicBezTo>
                  <a:pt x="421143" y="462970"/>
                  <a:pt x="397104" y="435567"/>
                  <a:pt x="391335" y="421625"/>
                </a:cubicBezTo>
                <a:cubicBezTo>
                  <a:pt x="385566" y="407683"/>
                  <a:pt x="404316" y="405279"/>
                  <a:pt x="399989" y="395664"/>
                </a:cubicBezTo>
                <a:cubicBezTo>
                  <a:pt x="395662" y="386049"/>
                  <a:pt x="368740" y="375953"/>
                  <a:pt x="365375" y="363934"/>
                </a:cubicBezTo>
                <a:cubicBezTo>
                  <a:pt x="362010" y="351915"/>
                  <a:pt x="381239" y="338934"/>
                  <a:pt x="379797" y="323550"/>
                </a:cubicBezTo>
                <a:cubicBezTo>
                  <a:pt x="378355" y="308166"/>
                  <a:pt x="357682" y="288454"/>
                  <a:pt x="356721" y="271628"/>
                </a:cubicBezTo>
                <a:cubicBezTo>
                  <a:pt x="355760" y="254802"/>
                  <a:pt x="370182" y="239417"/>
                  <a:pt x="374028" y="222591"/>
                </a:cubicBezTo>
                <a:cubicBezTo>
                  <a:pt x="377874" y="205765"/>
                  <a:pt x="372586" y="185092"/>
                  <a:pt x="379797" y="170669"/>
                </a:cubicBezTo>
                <a:cubicBezTo>
                  <a:pt x="387008" y="156246"/>
                  <a:pt x="410565" y="149516"/>
                  <a:pt x="417296" y="136055"/>
                </a:cubicBezTo>
                <a:cubicBezTo>
                  <a:pt x="424027" y="122594"/>
                  <a:pt x="413931" y="96633"/>
                  <a:pt x="420181" y="89902"/>
                </a:cubicBezTo>
                <a:cubicBezTo>
                  <a:pt x="426431" y="83171"/>
                  <a:pt x="444218" y="101921"/>
                  <a:pt x="454795" y="95671"/>
                </a:cubicBezTo>
                <a:cubicBezTo>
                  <a:pt x="465372" y="89421"/>
                  <a:pt x="474026" y="59133"/>
                  <a:pt x="483641" y="52403"/>
                </a:cubicBezTo>
                <a:cubicBezTo>
                  <a:pt x="493256" y="45673"/>
                  <a:pt x="499505" y="60096"/>
                  <a:pt x="512486" y="55288"/>
                </a:cubicBezTo>
                <a:cubicBezTo>
                  <a:pt x="525467" y="50480"/>
                  <a:pt x="549986" y="32693"/>
                  <a:pt x="561524" y="23558"/>
                </a:cubicBezTo>
                <a:cubicBezTo>
                  <a:pt x="573062" y="14424"/>
                  <a:pt x="571139" y="962"/>
                  <a:pt x="581715" y="481"/>
                </a:cubicBezTo>
                <a:cubicBezTo>
                  <a:pt x="592291" y="0"/>
                  <a:pt x="614406" y="20192"/>
                  <a:pt x="624983" y="20673"/>
                </a:cubicBezTo>
                <a:cubicBezTo>
                  <a:pt x="635560" y="21154"/>
                  <a:pt x="637483" y="3847"/>
                  <a:pt x="645175" y="3366"/>
                </a:cubicBezTo>
                <a:cubicBezTo>
                  <a:pt x="652867" y="2885"/>
                  <a:pt x="660559" y="14905"/>
                  <a:pt x="671136" y="17789"/>
                </a:cubicBezTo>
                <a:cubicBezTo>
                  <a:pt x="681713" y="20673"/>
                  <a:pt x="700943" y="22115"/>
                  <a:pt x="708635" y="20673"/>
                </a:cubicBezTo>
                <a:cubicBezTo>
                  <a:pt x="716327" y="19231"/>
                  <a:pt x="713924" y="4808"/>
                  <a:pt x="717289" y="9135"/>
                </a:cubicBezTo>
                <a:cubicBezTo>
                  <a:pt x="720654" y="13462"/>
                  <a:pt x="721616" y="40865"/>
                  <a:pt x="728827" y="46634"/>
                </a:cubicBezTo>
                <a:cubicBezTo>
                  <a:pt x="736038" y="52403"/>
                  <a:pt x="753346" y="39423"/>
                  <a:pt x="760557" y="43750"/>
                </a:cubicBezTo>
                <a:cubicBezTo>
                  <a:pt x="767768" y="48077"/>
                  <a:pt x="760076" y="65865"/>
                  <a:pt x="772095" y="72595"/>
                </a:cubicBezTo>
                <a:cubicBezTo>
                  <a:pt x="784114" y="79325"/>
                  <a:pt x="824498" y="73556"/>
                  <a:pt x="832671" y="84133"/>
                </a:cubicBezTo>
                <a:cubicBezTo>
                  <a:pt x="840844" y="94710"/>
                  <a:pt x="818248" y="123555"/>
                  <a:pt x="821132" y="136055"/>
                </a:cubicBezTo>
                <a:cubicBezTo>
                  <a:pt x="824016" y="148555"/>
                  <a:pt x="848536" y="148554"/>
                  <a:pt x="849978" y="159131"/>
                </a:cubicBezTo>
                <a:cubicBezTo>
                  <a:pt x="851420" y="169708"/>
                  <a:pt x="827863" y="190381"/>
                  <a:pt x="829786" y="199515"/>
                </a:cubicBezTo>
                <a:cubicBezTo>
                  <a:pt x="831709" y="208650"/>
                  <a:pt x="855266" y="206246"/>
                  <a:pt x="861516" y="213938"/>
                </a:cubicBezTo>
                <a:cubicBezTo>
                  <a:pt x="867766" y="221630"/>
                  <a:pt x="859112" y="238457"/>
                  <a:pt x="867285" y="245668"/>
                </a:cubicBezTo>
                <a:cubicBezTo>
                  <a:pt x="875458" y="252879"/>
                  <a:pt x="905746" y="248553"/>
                  <a:pt x="910553" y="257206"/>
                </a:cubicBezTo>
                <a:cubicBezTo>
                  <a:pt x="915361" y="265860"/>
                  <a:pt x="904303" y="287012"/>
                  <a:pt x="896130" y="297589"/>
                </a:cubicBezTo>
                <a:cubicBezTo>
                  <a:pt x="887957" y="308166"/>
                  <a:pt x="856708" y="314416"/>
                  <a:pt x="861516" y="320666"/>
                </a:cubicBezTo>
                <a:cubicBezTo>
                  <a:pt x="866324" y="326916"/>
                  <a:pt x="898054" y="343742"/>
                  <a:pt x="924976" y="335088"/>
                </a:cubicBezTo>
                <a:cubicBezTo>
                  <a:pt x="951898" y="326434"/>
                  <a:pt x="994205" y="280763"/>
                  <a:pt x="1023050" y="268744"/>
                </a:cubicBezTo>
                <a:cubicBezTo>
                  <a:pt x="1051895" y="256725"/>
                  <a:pt x="1066318" y="273552"/>
                  <a:pt x="1098048" y="262975"/>
                </a:cubicBezTo>
                <a:cubicBezTo>
                  <a:pt x="1129778" y="252398"/>
                  <a:pt x="1186027" y="224514"/>
                  <a:pt x="1213430" y="205284"/>
                </a:cubicBezTo>
                <a:cubicBezTo>
                  <a:pt x="1240833" y="186054"/>
                  <a:pt x="1253813" y="174996"/>
                  <a:pt x="1262467" y="147593"/>
                </a:cubicBezTo>
                <a:cubicBezTo>
                  <a:pt x="1271121" y="120190"/>
                  <a:pt x="1262467" y="61537"/>
                  <a:pt x="1265352" y="40865"/>
                </a:cubicBezTo>
                <a:cubicBezTo>
                  <a:pt x="1268237" y="20193"/>
                  <a:pt x="1274006" y="20193"/>
                  <a:pt x="1279775" y="23558"/>
                </a:cubicBezTo>
                <a:cubicBezTo>
                  <a:pt x="1285544" y="26923"/>
                  <a:pt x="1291793" y="55288"/>
                  <a:pt x="1299966" y="61057"/>
                </a:cubicBezTo>
                <a:cubicBezTo>
                  <a:pt x="1308139" y="66826"/>
                  <a:pt x="1321120" y="66826"/>
                  <a:pt x="1328812" y="58172"/>
                </a:cubicBezTo>
                <a:cubicBezTo>
                  <a:pt x="1336504" y="49518"/>
                  <a:pt x="1338427" y="13943"/>
                  <a:pt x="1346119" y="9135"/>
                </a:cubicBezTo>
                <a:cubicBezTo>
                  <a:pt x="1353811" y="4328"/>
                  <a:pt x="1372561" y="19231"/>
                  <a:pt x="1374965" y="29327"/>
                </a:cubicBezTo>
                <a:cubicBezTo>
                  <a:pt x="1377369" y="39423"/>
                  <a:pt x="1354773" y="66345"/>
                  <a:pt x="1360542" y="69710"/>
                </a:cubicBezTo>
                <a:cubicBezTo>
                  <a:pt x="1366311" y="73075"/>
                  <a:pt x="1396599" y="49519"/>
                  <a:pt x="1409579" y="49519"/>
                </a:cubicBezTo>
                <a:cubicBezTo>
                  <a:pt x="1422559" y="49519"/>
                  <a:pt x="1438905" y="60576"/>
                  <a:pt x="1438424" y="69710"/>
                </a:cubicBezTo>
                <a:cubicBezTo>
                  <a:pt x="1437943" y="78844"/>
                  <a:pt x="1406213" y="95671"/>
                  <a:pt x="1406694" y="104325"/>
                </a:cubicBezTo>
                <a:cubicBezTo>
                  <a:pt x="1407175" y="112979"/>
                  <a:pt x="1433617" y="114421"/>
                  <a:pt x="1441309" y="121632"/>
                </a:cubicBezTo>
                <a:cubicBezTo>
                  <a:pt x="1449001" y="128843"/>
                  <a:pt x="1459578" y="143266"/>
                  <a:pt x="1452847" y="147593"/>
                </a:cubicBezTo>
                <a:cubicBezTo>
                  <a:pt x="1446116" y="151920"/>
                  <a:pt x="1412944" y="144228"/>
                  <a:pt x="1400925" y="147593"/>
                </a:cubicBezTo>
                <a:cubicBezTo>
                  <a:pt x="1388906" y="150958"/>
                  <a:pt x="1376888" y="160574"/>
                  <a:pt x="1380734" y="167785"/>
                </a:cubicBezTo>
                <a:cubicBezTo>
                  <a:pt x="1384580" y="174996"/>
                  <a:pt x="1418233" y="184611"/>
                  <a:pt x="1424002" y="190861"/>
                </a:cubicBezTo>
                <a:cubicBezTo>
                  <a:pt x="1429771" y="197111"/>
                  <a:pt x="1433136" y="204323"/>
                  <a:pt x="1415348" y="205284"/>
                </a:cubicBezTo>
                <a:cubicBezTo>
                  <a:pt x="1397560" y="206245"/>
                  <a:pt x="1341312" y="187976"/>
                  <a:pt x="1317274" y="196630"/>
                </a:cubicBezTo>
                <a:cubicBezTo>
                  <a:pt x="1293236" y="205284"/>
                  <a:pt x="1308620" y="219226"/>
                  <a:pt x="1271121" y="257206"/>
                </a:cubicBezTo>
                <a:cubicBezTo>
                  <a:pt x="1233622" y="295186"/>
                  <a:pt x="1136028" y="389895"/>
                  <a:pt x="1092279" y="424509"/>
                </a:cubicBezTo>
                <a:cubicBezTo>
                  <a:pt x="1048530" y="459123"/>
                  <a:pt x="1018724" y="451913"/>
                  <a:pt x="1008628" y="464893"/>
                </a:cubicBezTo>
                <a:cubicBezTo>
                  <a:pt x="998532" y="477874"/>
                  <a:pt x="1035069" y="488450"/>
                  <a:pt x="1031704" y="502392"/>
                </a:cubicBezTo>
                <a:cubicBezTo>
                  <a:pt x="1028339" y="516334"/>
                  <a:pt x="997570" y="538930"/>
                  <a:pt x="988436" y="548545"/>
                </a:cubicBezTo>
                <a:cubicBezTo>
                  <a:pt x="979302" y="558160"/>
                  <a:pt x="968244" y="523065"/>
                  <a:pt x="976898" y="560083"/>
                </a:cubicBezTo>
                <a:cubicBezTo>
                  <a:pt x="985552" y="597101"/>
                  <a:pt x="1019205" y="687964"/>
                  <a:pt x="1040358" y="770654"/>
                </a:cubicBezTo>
                <a:cubicBezTo>
                  <a:pt x="1061511" y="853344"/>
                  <a:pt x="1092761" y="996129"/>
                  <a:pt x="1103818" y="1056224"/>
                </a:cubicBezTo>
                <a:cubicBezTo>
                  <a:pt x="1114875" y="1116319"/>
                  <a:pt x="1114394" y="1111992"/>
                  <a:pt x="1106702" y="1131222"/>
                </a:cubicBezTo>
                <a:cubicBezTo>
                  <a:pt x="1099010" y="1150452"/>
                  <a:pt x="1071126" y="1140357"/>
                  <a:pt x="1057665" y="1171606"/>
                </a:cubicBezTo>
                <a:cubicBezTo>
                  <a:pt x="1044204" y="1202855"/>
                  <a:pt x="1040358" y="1262949"/>
                  <a:pt x="1025935" y="1318717"/>
                </a:cubicBezTo>
                <a:cubicBezTo>
                  <a:pt x="1011512" y="1374485"/>
                  <a:pt x="990840" y="1467272"/>
                  <a:pt x="971129" y="1506213"/>
                </a:cubicBezTo>
                <a:cubicBezTo>
                  <a:pt x="951418" y="1545154"/>
                  <a:pt x="916323" y="1522077"/>
                  <a:pt x="907669" y="1552365"/>
                </a:cubicBezTo>
                <a:cubicBezTo>
                  <a:pt x="899015" y="1582653"/>
                  <a:pt x="914880" y="1656209"/>
                  <a:pt x="919207" y="1687939"/>
                </a:cubicBezTo>
                <a:cubicBezTo>
                  <a:pt x="923534" y="1719669"/>
                  <a:pt x="937475" y="1726399"/>
                  <a:pt x="933629" y="1742745"/>
                </a:cubicBezTo>
                <a:cubicBezTo>
                  <a:pt x="929783" y="1759091"/>
                  <a:pt x="907668" y="1778321"/>
                  <a:pt x="896130" y="1786013"/>
                </a:cubicBezTo>
                <a:cubicBezTo>
                  <a:pt x="884592" y="1793705"/>
                  <a:pt x="877380" y="1795629"/>
                  <a:pt x="864400" y="1788898"/>
                </a:cubicBezTo>
                <a:cubicBezTo>
                  <a:pt x="851420" y="1782168"/>
                  <a:pt x="828824" y="1767745"/>
                  <a:pt x="818248" y="1745630"/>
                </a:cubicBezTo>
                <a:cubicBezTo>
                  <a:pt x="807672" y="1723515"/>
                  <a:pt x="802864" y="1676882"/>
                  <a:pt x="800941" y="1656209"/>
                </a:cubicBezTo>
                <a:cubicBezTo>
                  <a:pt x="799018" y="1635536"/>
                  <a:pt x="811998" y="1631209"/>
                  <a:pt x="806710" y="1621594"/>
                </a:cubicBezTo>
                <a:cubicBezTo>
                  <a:pt x="801422" y="1611979"/>
                  <a:pt x="773057" y="1610537"/>
                  <a:pt x="769211" y="1598518"/>
                </a:cubicBezTo>
                <a:cubicBezTo>
                  <a:pt x="765365" y="1586499"/>
                  <a:pt x="769210" y="1569673"/>
                  <a:pt x="783633" y="1549481"/>
                </a:cubicBezTo>
                <a:cubicBezTo>
                  <a:pt x="798056" y="1529289"/>
                  <a:pt x="844209" y="1506693"/>
                  <a:pt x="855747" y="1477367"/>
                </a:cubicBezTo>
                <a:cubicBezTo>
                  <a:pt x="867285" y="1448041"/>
                  <a:pt x="849497" y="1402850"/>
                  <a:pt x="852862" y="1373524"/>
                </a:cubicBezTo>
                <a:cubicBezTo>
                  <a:pt x="856227" y="1344198"/>
                  <a:pt x="867285" y="1318717"/>
                  <a:pt x="875939" y="1301410"/>
                </a:cubicBezTo>
                <a:cubicBezTo>
                  <a:pt x="884593" y="1284103"/>
                  <a:pt x="901419" y="1294679"/>
                  <a:pt x="904784" y="1269680"/>
                </a:cubicBezTo>
                <a:cubicBezTo>
                  <a:pt x="908149" y="1244681"/>
                  <a:pt x="899976" y="1172567"/>
                  <a:pt x="896130" y="1151414"/>
                </a:cubicBezTo>
                <a:cubicBezTo>
                  <a:pt x="892284" y="1130261"/>
                  <a:pt x="895169" y="1140837"/>
                  <a:pt x="881708" y="1142760"/>
                </a:cubicBezTo>
                <a:cubicBezTo>
                  <a:pt x="868247" y="1144683"/>
                  <a:pt x="837959" y="1151414"/>
                  <a:pt x="815363" y="1162952"/>
                </a:cubicBezTo>
                <a:cubicBezTo>
                  <a:pt x="792767" y="1174490"/>
                  <a:pt x="759595" y="1188432"/>
                  <a:pt x="746134" y="1211989"/>
                </a:cubicBezTo>
                <a:cubicBezTo>
                  <a:pt x="732673" y="1235546"/>
                  <a:pt x="737000" y="1272084"/>
                  <a:pt x="734596" y="1304295"/>
                </a:cubicBezTo>
                <a:cubicBezTo>
                  <a:pt x="732192" y="1336506"/>
                  <a:pt x="733154" y="1372563"/>
                  <a:pt x="731712" y="1405254"/>
                </a:cubicBezTo>
                <a:cubicBezTo>
                  <a:pt x="730270" y="1437945"/>
                  <a:pt x="730269" y="1472079"/>
                  <a:pt x="725942" y="1500444"/>
                </a:cubicBezTo>
                <a:cubicBezTo>
                  <a:pt x="721615" y="1528809"/>
                  <a:pt x="706712" y="1553327"/>
                  <a:pt x="705751" y="1575442"/>
                </a:cubicBezTo>
                <a:cubicBezTo>
                  <a:pt x="704790" y="1597557"/>
                  <a:pt x="719212" y="1598999"/>
                  <a:pt x="720173" y="1633133"/>
                </a:cubicBezTo>
                <a:cubicBezTo>
                  <a:pt x="721134" y="1667267"/>
                  <a:pt x="710078" y="1733611"/>
                  <a:pt x="711520" y="1780244"/>
                </a:cubicBezTo>
                <a:cubicBezTo>
                  <a:pt x="712962" y="1826877"/>
                  <a:pt x="724019" y="1884568"/>
                  <a:pt x="728827" y="1912933"/>
                </a:cubicBezTo>
                <a:cubicBezTo>
                  <a:pt x="733635" y="1941298"/>
                  <a:pt x="750461" y="1929759"/>
                  <a:pt x="740365" y="1950432"/>
                </a:cubicBezTo>
                <a:cubicBezTo>
                  <a:pt x="730269" y="1971105"/>
                  <a:pt x="693251" y="2027835"/>
                  <a:pt x="668252" y="2036969"/>
                </a:cubicBezTo>
                <a:cubicBezTo>
                  <a:pt x="643253" y="2046104"/>
                  <a:pt x="603350" y="2022066"/>
                  <a:pt x="590369" y="2005239"/>
                </a:cubicBezTo>
                <a:cubicBezTo>
                  <a:pt x="577388" y="1988412"/>
                  <a:pt x="585562" y="1955721"/>
                  <a:pt x="590369" y="1936010"/>
                </a:cubicBezTo>
                <a:cubicBezTo>
                  <a:pt x="595176" y="1916299"/>
                  <a:pt x="615368" y="1898991"/>
                  <a:pt x="619214" y="1886972"/>
                </a:cubicBezTo>
                <a:cubicBezTo>
                  <a:pt x="623060" y="1874953"/>
                  <a:pt x="619214" y="1881203"/>
                  <a:pt x="613445" y="1863896"/>
                </a:cubicBezTo>
                <a:cubicBezTo>
                  <a:pt x="607676" y="1846589"/>
                  <a:pt x="589888" y="1835051"/>
                  <a:pt x="584600" y="1783129"/>
                </a:cubicBezTo>
                <a:cubicBezTo>
                  <a:pt x="579312" y="1731207"/>
                  <a:pt x="580754" y="1600441"/>
                  <a:pt x="581715" y="1552365"/>
                </a:cubicBezTo>
                <a:cubicBezTo>
                  <a:pt x="582676" y="1504289"/>
                  <a:pt x="593253" y="1520155"/>
                  <a:pt x="590369" y="1494675"/>
                </a:cubicBezTo>
                <a:cubicBezTo>
                  <a:pt x="587485" y="1469195"/>
                  <a:pt x="573542" y="1436503"/>
                  <a:pt x="564408" y="1399485"/>
                </a:cubicBezTo>
                <a:cubicBezTo>
                  <a:pt x="555274" y="1362467"/>
                  <a:pt x="574985" y="1318237"/>
                  <a:pt x="535563" y="1272565"/>
                </a:cubicBezTo>
                <a:cubicBezTo>
                  <a:pt x="496141" y="1226893"/>
                  <a:pt x="369221" y="1152856"/>
                  <a:pt x="327876" y="1125453"/>
                </a:cubicBezTo>
                <a:cubicBezTo>
                  <a:pt x="286531" y="1098050"/>
                  <a:pt x="285088" y="1118723"/>
                  <a:pt x="287492" y="1108146"/>
                </a:cubicBezTo>
                <a:cubicBezTo>
                  <a:pt x="289896" y="1097569"/>
                  <a:pt x="307684" y="1102857"/>
                  <a:pt x="342298" y="1061993"/>
                </a:cubicBezTo>
                <a:cubicBezTo>
                  <a:pt x="376912" y="1021129"/>
                  <a:pt x="460084" y="922093"/>
                  <a:pt x="495179" y="862960"/>
                </a:cubicBezTo>
                <a:cubicBezTo>
                  <a:pt x="530274" y="803827"/>
                  <a:pt x="550947" y="729790"/>
                  <a:pt x="552870" y="707194"/>
                </a:cubicBezTo>
                <a:cubicBezTo>
                  <a:pt x="554793" y="684598"/>
                  <a:pt x="520178" y="731232"/>
                  <a:pt x="506717" y="727386"/>
                </a:cubicBezTo>
                <a:cubicBezTo>
                  <a:pt x="493256" y="723540"/>
                  <a:pt x="485083" y="686041"/>
                  <a:pt x="472103" y="684118"/>
                </a:cubicBezTo>
                <a:cubicBezTo>
                  <a:pt x="459123" y="682195"/>
                  <a:pt x="445181" y="707675"/>
                  <a:pt x="428835" y="715848"/>
                </a:cubicBezTo>
                <a:cubicBezTo>
                  <a:pt x="412489" y="724021"/>
                  <a:pt x="389893" y="725463"/>
                  <a:pt x="374028" y="733155"/>
                </a:cubicBezTo>
                <a:cubicBezTo>
                  <a:pt x="358163" y="740847"/>
                  <a:pt x="361048" y="748540"/>
                  <a:pt x="333645" y="762001"/>
                </a:cubicBezTo>
                <a:cubicBezTo>
                  <a:pt x="306242" y="775462"/>
                  <a:pt x="235089" y="799499"/>
                  <a:pt x="209609" y="813922"/>
                </a:cubicBezTo>
                <a:cubicBezTo>
                  <a:pt x="184129" y="828345"/>
                  <a:pt x="187014" y="833153"/>
                  <a:pt x="180764" y="848537"/>
                </a:cubicBezTo>
                <a:cubicBezTo>
                  <a:pt x="174514" y="863921"/>
                  <a:pt x="173072" y="891805"/>
                  <a:pt x="172110" y="906228"/>
                </a:cubicBezTo>
                <a:cubicBezTo>
                  <a:pt x="171148" y="920651"/>
                  <a:pt x="178841" y="933150"/>
                  <a:pt x="174995" y="935073"/>
                </a:cubicBezTo>
                <a:cubicBezTo>
                  <a:pt x="171149" y="936996"/>
                  <a:pt x="158168" y="926420"/>
                  <a:pt x="149034" y="917766"/>
                </a:cubicBezTo>
                <a:cubicBezTo>
                  <a:pt x="139900" y="909112"/>
                  <a:pt x="125957" y="888920"/>
                  <a:pt x="120188" y="883151"/>
                </a:cubicBezTo>
                <a:cubicBezTo>
                  <a:pt x="114419" y="877382"/>
                  <a:pt x="115380" y="875940"/>
                  <a:pt x="114419" y="883151"/>
                </a:cubicBezTo>
                <a:cubicBezTo>
                  <a:pt x="113458" y="890362"/>
                  <a:pt x="118265" y="917766"/>
                  <a:pt x="114419" y="926420"/>
                </a:cubicBezTo>
                <a:cubicBezTo>
                  <a:pt x="110573" y="935074"/>
                  <a:pt x="98074" y="941323"/>
                  <a:pt x="91343" y="935073"/>
                </a:cubicBezTo>
                <a:cubicBezTo>
                  <a:pt x="84612" y="928823"/>
                  <a:pt x="86055" y="890844"/>
                  <a:pt x="74036" y="888921"/>
                </a:cubicBezTo>
                <a:cubicBezTo>
                  <a:pt x="62017" y="886998"/>
                  <a:pt x="29806" y="923054"/>
                  <a:pt x="19229" y="923535"/>
                </a:cubicBezTo>
                <a:cubicBezTo>
                  <a:pt x="8652" y="924016"/>
                  <a:pt x="7691" y="900939"/>
                  <a:pt x="10576" y="891805"/>
                </a:cubicBezTo>
                <a:cubicBezTo>
                  <a:pt x="13461" y="882671"/>
                  <a:pt x="37499" y="881229"/>
                  <a:pt x="36537" y="868729"/>
                </a:cubicBezTo>
                <a:cubicBezTo>
                  <a:pt x="35576" y="856229"/>
                  <a:pt x="0" y="825941"/>
                  <a:pt x="4807" y="816807"/>
                </a:cubicBezTo>
                <a:cubicBezTo>
                  <a:pt x="9614" y="807673"/>
                  <a:pt x="60575" y="829306"/>
                  <a:pt x="65382" y="813922"/>
                </a:cubicBezTo>
                <a:cubicBezTo>
                  <a:pt x="70189" y="798538"/>
                  <a:pt x="31729" y="737482"/>
                  <a:pt x="33652" y="724502"/>
                </a:cubicBezTo>
                <a:cubicBezTo>
                  <a:pt x="35575" y="711522"/>
                  <a:pt x="60574" y="729790"/>
                  <a:pt x="76920" y="736040"/>
                </a:cubicBezTo>
                <a:cubicBezTo>
                  <a:pt x="93266" y="742290"/>
                  <a:pt x="107208" y="762001"/>
                  <a:pt x="131727" y="762001"/>
                </a:cubicBezTo>
                <a:cubicBezTo>
                  <a:pt x="156246" y="762001"/>
                  <a:pt x="196629" y="749021"/>
                  <a:pt x="224032" y="736040"/>
                </a:cubicBezTo>
                <a:cubicBezTo>
                  <a:pt x="251435" y="723060"/>
                  <a:pt x="274993" y="702387"/>
                  <a:pt x="296146" y="684118"/>
                </a:cubicBezTo>
                <a:cubicBezTo>
                  <a:pt x="317299" y="665849"/>
                  <a:pt x="332683" y="639407"/>
                  <a:pt x="350952" y="626427"/>
                </a:cubicBezTo>
                <a:cubicBezTo>
                  <a:pt x="369221" y="613447"/>
                  <a:pt x="388451" y="617292"/>
                  <a:pt x="405758" y="606235"/>
                </a:cubicBezTo>
                <a:cubicBezTo>
                  <a:pt x="423065" y="595178"/>
                  <a:pt x="443737" y="574506"/>
                  <a:pt x="454795" y="560083"/>
                </a:cubicBezTo>
                <a:cubicBezTo>
                  <a:pt x="465853" y="545660"/>
                  <a:pt x="469218" y="531237"/>
                  <a:pt x="472103" y="519699"/>
                </a:cubicBezTo>
                <a:cubicBezTo>
                  <a:pt x="474988" y="508161"/>
                  <a:pt x="448065" y="495662"/>
                  <a:pt x="434604" y="479316"/>
                </a:cubicBezTo>
                <a:close/>
              </a:path>
            </a:pathLst>
          </a:custGeom>
          <a:solidFill>
            <a:srgbClr val="FA76D7"/>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2442592" y="764704"/>
            <a:ext cx="6377880" cy="369332"/>
          </a:xfrm>
          <a:prstGeom prst="rect">
            <a:avLst/>
          </a:prstGeom>
          <a:noFill/>
        </p:spPr>
        <p:txBody>
          <a:bodyPr wrap="square" rtlCol="0">
            <a:spAutoFit/>
          </a:bodyPr>
          <a:lstStyle/>
          <a:p>
            <a:r>
              <a:rPr lang="en-US" dirty="0" smtClean="0">
                <a:solidFill>
                  <a:srgbClr val="652876"/>
                </a:solidFill>
                <a:latin typeface="Franklin Gothic Demi" pitchFamily="34" charset="0"/>
              </a:rPr>
              <a:t>DEBRIEF</a:t>
            </a:r>
          </a:p>
        </p:txBody>
      </p:sp>
      <p:sp>
        <p:nvSpPr>
          <p:cNvPr id="16" name="TextBox 15"/>
          <p:cNvSpPr txBox="1"/>
          <p:nvPr/>
        </p:nvSpPr>
        <p:spPr>
          <a:xfrm>
            <a:off x="2771800" y="1268760"/>
            <a:ext cx="4032448" cy="1754326"/>
          </a:xfrm>
          <a:prstGeom prst="rect">
            <a:avLst/>
          </a:prstGeom>
          <a:noFill/>
        </p:spPr>
        <p:txBody>
          <a:bodyPr wrap="square" rtlCol="0">
            <a:spAutoFit/>
          </a:bodyPr>
          <a:lstStyle/>
          <a:p>
            <a:pPr lvl="0"/>
            <a:r>
              <a:rPr lang="en-CA" dirty="0" smtClean="0">
                <a:latin typeface="Franklin Gothic Book" pitchFamily="34" charset="0"/>
              </a:rPr>
              <a:t>Please share some examples of the criteria your group has established.</a:t>
            </a:r>
          </a:p>
          <a:p>
            <a:pPr lvl="0"/>
            <a:endParaRPr lang="en-CA" dirty="0" smtClean="0">
              <a:latin typeface="Franklin Gothic Book" pitchFamily="34" charset="0"/>
            </a:endParaRPr>
          </a:p>
          <a:p>
            <a:pPr lvl="0"/>
            <a:r>
              <a:rPr lang="en-CA" dirty="0" smtClean="0">
                <a:latin typeface="Franklin Gothic Book" pitchFamily="34" charset="0"/>
              </a:rPr>
              <a:t>How does the evidence demonstrate that the standards or outcomes have been met?</a:t>
            </a:r>
            <a:endParaRPr lang="en-CA" dirty="0">
              <a:latin typeface="Franklin Gothic Book" pitchFamily="34" charset="0"/>
            </a:endParaRPr>
          </a:p>
        </p:txBody>
      </p:sp>
      <p:sp>
        <p:nvSpPr>
          <p:cNvPr id="14" name="TextBox 13"/>
          <p:cNvSpPr txBox="1"/>
          <p:nvPr/>
        </p:nvSpPr>
        <p:spPr>
          <a:xfrm>
            <a:off x="5292080" y="6093296"/>
            <a:ext cx="1368152" cy="369332"/>
          </a:xfrm>
          <a:prstGeom prst="rect">
            <a:avLst/>
          </a:prstGeom>
          <a:noFill/>
        </p:spPr>
        <p:txBody>
          <a:bodyPr wrap="square" rtlCol="0">
            <a:spAutoFit/>
          </a:bodyPr>
          <a:lstStyle/>
          <a:p>
            <a:r>
              <a:rPr lang="en-CA" dirty="0" smtClean="0">
                <a:hlinkClick r:id="rId3" action="ppaction://hlinksldjump"/>
              </a:rPr>
              <a:t>Return</a:t>
            </a:r>
            <a:endParaRPr lang="en-CA" dirty="0"/>
          </a:p>
        </p:txBody>
      </p:sp>
      <p:sp>
        <p:nvSpPr>
          <p:cNvPr id="17" name="TextBox 16"/>
          <p:cNvSpPr txBox="1"/>
          <p:nvPr/>
        </p:nvSpPr>
        <p:spPr>
          <a:xfrm>
            <a:off x="6588224" y="6093296"/>
            <a:ext cx="1152128" cy="369332"/>
          </a:xfrm>
          <a:prstGeom prst="rect">
            <a:avLst/>
          </a:prstGeom>
          <a:noFill/>
        </p:spPr>
        <p:txBody>
          <a:bodyPr wrap="square" rtlCol="0">
            <a:spAutoFit/>
          </a:bodyPr>
          <a:lstStyle/>
          <a:p>
            <a:r>
              <a:rPr lang="en-CA" dirty="0" smtClean="0">
                <a:hlinkClick r:id="rId4" action="ppaction://hlinksldjump"/>
              </a:rPr>
              <a:t>Summary</a:t>
            </a:r>
            <a:endParaRPr lang="en-CA"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0720" r="35070"/>
          <a:stretch>
            <a:fillRect/>
          </a:stretch>
        </p:blipFill>
        <p:spPr bwMode="auto">
          <a:xfrm>
            <a:off x="0" y="0"/>
            <a:ext cx="3528392" cy="6858000"/>
          </a:xfrm>
          <a:prstGeom prst="rect">
            <a:avLst/>
          </a:prstGeom>
          <a:noFill/>
          <a:ln w="9525">
            <a:noFill/>
            <a:miter lim="800000"/>
            <a:headEnd/>
            <a:tailEnd/>
          </a:ln>
          <a:effectLst/>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Certification Programs</a:t>
            </a:r>
            <a:endParaRPr lang="en-CA" sz="2800" dirty="0">
              <a:latin typeface="Franklin Gothic Demi Cond" pitchFamily="34" charset="0"/>
            </a:endParaRPr>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63380"/>
            <a:ext cx="2857500" cy="1822004"/>
          </a:xfrm>
          <a:prstGeom prst="rect">
            <a:avLst/>
          </a:prstGeom>
          <a:noFill/>
          <a:effectLst>
            <a:innerShdw blurRad="114300">
              <a:prstClr val="black"/>
            </a:innerShdw>
          </a:effectLst>
        </p:spPr>
      </p:pic>
      <p:sp>
        <p:nvSpPr>
          <p:cNvPr id="18" name="Freeform 17"/>
          <p:cNvSpPr/>
          <p:nvPr/>
        </p:nvSpPr>
        <p:spPr>
          <a:xfrm flipH="1">
            <a:off x="1835696" y="3861048"/>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2555776" y="4797152"/>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TextBox 18"/>
          <p:cNvSpPr txBox="1"/>
          <p:nvPr/>
        </p:nvSpPr>
        <p:spPr>
          <a:xfrm>
            <a:off x="3995936" y="1700808"/>
            <a:ext cx="4680520" cy="2308324"/>
          </a:xfrm>
          <a:prstGeom prst="rect">
            <a:avLst/>
          </a:prstGeom>
          <a:noFill/>
        </p:spPr>
        <p:txBody>
          <a:bodyPr wrap="square" rtlCol="0">
            <a:spAutoFit/>
          </a:bodyPr>
          <a:lstStyle/>
          <a:p>
            <a:pPr lvl="0"/>
            <a:r>
              <a:rPr lang="en-CA" dirty="0" smtClean="0">
                <a:latin typeface="Franklin Gothic Book" pitchFamily="34" charset="0"/>
              </a:rPr>
              <a:t>In the past have you played a role in creating certifications, or assessments for certifications? </a:t>
            </a:r>
          </a:p>
          <a:p>
            <a:pPr lvl="0"/>
            <a:endParaRPr lang="en-CA" dirty="0" smtClean="0">
              <a:latin typeface="Franklin Gothic Book" pitchFamily="34" charset="0"/>
            </a:endParaRPr>
          </a:p>
          <a:p>
            <a:pPr lvl="0"/>
            <a:r>
              <a:rPr lang="en-CA" dirty="0" smtClean="0">
                <a:latin typeface="Franklin Gothic Book" pitchFamily="34" charset="0"/>
              </a:rPr>
              <a:t>What did you, or your committee base your decisions around weighting of test items or tasks?</a:t>
            </a:r>
          </a:p>
          <a:p>
            <a:endParaRPr lang="en-CA" dirty="0"/>
          </a:p>
        </p:txBody>
      </p:sp>
    </p:spTree>
  </p:cSld>
  <p:clrMapOvr>
    <a:masterClrMapping/>
  </p:clrMapOvr>
  <p:transition spd="med">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30720" r="35070"/>
          <a:stretch>
            <a:fillRect/>
          </a:stretch>
        </p:blipFill>
        <p:spPr bwMode="auto">
          <a:xfrm>
            <a:off x="0" y="0"/>
            <a:ext cx="3528392" cy="6858000"/>
          </a:xfrm>
          <a:prstGeom prst="rect">
            <a:avLst/>
          </a:prstGeom>
          <a:noFill/>
          <a:ln w="9525">
            <a:noFill/>
            <a:miter lim="800000"/>
            <a:headEnd/>
            <a:tailEnd/>
          </a:ln>
          <a:effectLst/>
        </p:spPr>
      </p:pic>
      <p:sp>
        <p:nvSpPr>
          <p:cNvPr id="10" name="Rectangle 9"/>
          <p:cNvSpPr/>
          <p:nvPr/>
        </p:nvSpPr>
        <p:spPr>
          <a:xfrm>
            <a:off x="0" y="0"/>
            <a:ext cx="25152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p:cNvSpPr txBox="1"/>
          <p:nvPr/>
        </p:nvSpPr>
        <p:spPr>
          <a:xfrm>
            <a:off x="3707904" y="1340768"/>
            <a:ext cx="5112568" cy="2554545"/>
          </a:xfrm>
          <a:prstGeom prst="rect">
            <a:avLst/>
          </a:prstGeom>
          <a:noFill/>
        </p:spPr>
        <p:txBody>
          <a:bodyPr wrap="square" rtlCol="0">
            <a:spAutoFit/>
          </a:bodyPr>
          <a:lstStyle/>
          <a:p>
            <a:r>
              <a:rPr lang="en-CA" sz="2000" b="1" dirty="0" smtClean="0">
                <a:latin typeface="Franklin Gothic Book" pitchFamily="34" charset="0"/>
              </a:rPr>
              <a:t>Test Blueprint</a:t>
            </a: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endParaRPr lang="en-CA" sz="2400" b="1" dirty="0" smtClean="0">
              <a:latin typeface="Franklin Gothic Book" pitchFamily="34" charset="0"/>
            </a:endParaRPr>
          </a:p>
          <a:p>
            <a:r>
              <a:rPr lang="en-CA" sz="2000" b="1" dirty="0" smtClean="0">
                <a:latin typeface="Franklin Gothic Book" pitchFamily="34" charset="0"/>
              </a:rPr>
              <a:t>Test Questions</a:t>
            </a:r>
            <a:endParaRPr lang="en-CA" sz="2000" dirty="0" smtClean="0">
              <a:latin typeface="Franklin Gothic Book" pitchFamily="34" charset="0"/>
            </a:endParaRPr>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3729170" y="548680"/>
            <a:ext cx="5028755" cy="523220"/>
          </a:xfrm>
          <a:prstGeom prst="rect">
            <a:avLst/>
          </a:prstGeom>
          <a:noFill/>
        </p:spPr>
        <p:txBody>
          <a:bodyPr wrap="square" rtlCol="0">
            <a:spAutoFit/>
          </a:bodyPr>
          <a:lstStyle/>
          <a:p>
            <a:r>
              <a:rPr lang="en-CA" sz="2800" dirty="0" smtClean="0">
                <a:latin typeface="Franklin Gothic Demi Cond" pitchFamily="34" charset="0"/>
              </a:rPr>
              <a:t>Certification Programs</a:t>
            </a:r>
            <a:endParaRPr lang="en-CA" sz="2800" dirty="0">
              <a:latin typeface="Franklin Gothic Demi Cond" pitchFamily="34" charset="0"/>
            </a:endParaRPr>
          </a:p>
        </p:txBody>
      </p:sp>
      <p:graphicFrame>
        <p:nvGraphicFramePr>
          <p:cNvPr id="12" name="Table 11"/>
          <p:cNvGraphicFramePr>
            <a:graphicFrameLocks noGrp="1"/>
          </p:cNvGraphicFramePr>
          <p:nvPr/>
        </p:nvGraphicFramePr>
        <p:xfrm>
          <a:off x="3741770" y="1772816"/>
          <a:ext cx="3337796" cy="645160"/>
        </p:xfrm>
        <a:graphic>
          <a:graphicData uri="http://schemas.openxmlformats.org/drawingml/2006/table">
            <a:tbl>
              <a:tblPr firstRow="1" bandRow="1">
                <a:tableStyleId>{5C22544A-7EE6-4342-B048-85BDC9FD1C3A}</a:tableStyleId>
              </a:tblPr>
              <a:tblGrid>
                <a:gridCol w="834449"/>
                <a:gridCol w="834449"/>
                <a:gridCol w="834449"/>
                <a:gridCol w="834449"/>
              </a:tblGrid>
              <a:tr h="216024">
                <a:tc>
                  <a:txBody>
                    <a:bodyPr/>
                    <a:lstStyle/>
                    <a:p>
                      <a:pPr algn="ctr"/>
                      <a:r>
                        <a:rPr lang="en-CA" sz="1200" dirty="0" smtClean="0">
                          <a:latin typeface="Franklin Gothic Medium Cond" pitchFamily="34" charset="0"/>
                        </a:rPr>
                        <a:t>A</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B</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C</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D</a:t>
                      </a:r>
                      <a:endParaRPr lang="en-CA" sz="1200" dirty="0">
                        <a:latin typeface="Franklin Gothic Medium Cond" pitchFamily="34" charset="0"/>
                      </a:endParaRPr>
                    </a:p>
                  </a:txBody>
                  <a:tcPr>
                    <a:solidFill>
                      <a:schemeClr val="accent4">
                        <a:lumMod val="75000"/>
                      </a:schemeClr>
                    </a:solidFill>
                  </a:tcPr>
                </a:tc>
              </a:tr>
              <a:tr h="370840">
                <a:tc>
                  <a:txBody>
                    <a:bodyPr/>
                    <a:lstStyle/>
                    <a:p>
                      <a:pPr algn="ctr"/>
                      <a:r>
                        <a:rPr lang="en-CA" dirty="0" smtClean="0">
                          <a:latin typeface="Franklin Gothic Medium Cond" pitchFamily="34" charset="0"/>
                        </a:rPr>
                        <a:t>15</a:t>
                      </a:r>
                      <a:r>
                        <a:rPr lang="en-CA" sz="1100" dirty="0" smtClean="0">
                          <a:latin typeface="Franklin Gothic Medium Cond" pitchFamily="34" charset="0"/>
                        </a:rPr>
                        <a:t>%</a:t>
                      </a:r>
                      <a:endParaRPr lang="en-CA" sz="1100" dirty="0">
                        <a:latin typeface="Franklin Gothic Medium Cond"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11</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12</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20</a:t>
                      </a:r>
                      <a:r>
                        <a:rPr lang="en-CA" sz="1100" dirty="0" smtClean="0">
                          <a:latin typeface="Franklin Gothic Medium Cond" pitchFamily="34" charset="0"/>
                        </a:rPr>
                        <a:t>%</a:t>
                      </a:r>
                    </a:p>
                  </a:txBody>
                  <a:tcPr/>
                </a:tc>
              </a:tr>
            </a:tbl>
          </a:graphicData>
        </a:graphic>
      </p:graphicFrame>
      <p:graphicFrame>
        <p:nvGraphicFramePr>
          <p:cNvPr id="14" name="Table 13"/>
          <p:cNvGraphicFramePr>
            <a:graphicFrameLocks noGrp="1"/>
          </p:cNvGraphicFramePr>
          <p:nvPr/>
        </p:nvGraphicFramePr>
        <p:xfrm>
          <a:off x="3741772" y="2487341"/>
          <a:ext cx="3337796" cy="645160"/>
        </p:xfrm>
        <a:graphic>
          <a:graphicData uri="http://schemas.openxmlformats.org/drawingml/2006/table">
            <a:tbl>
              <a:tblPr firstRow="1" bandRow="1">
                <a:tableStyleId>{5C22544A-7EE6-4342-B048-85BDC9FD1C3A}</a:tableStyleId>
              </a:tblPr>
              <a:tblGrid>
                <a:gridCol w="834449"/>
                <a:gridCol w="834449"/>
                <a:gridCol w="834449"/>
                <a:gridCol w="834449"/>
              </a:tblGrid>
              <a:tr h="216024">
                <a:tc>
                  <a:txBody>
                    <a:bodyPr/>
                    <a:lstStyle/>
                    <a:p>
                      <a:pPr algn="ctr"/>
                      <a:r>
                        <a:rPr lang="en-CA" sz="1200" dirty="0" smtClean="0">
                          <a:latin typeface="Franklin Gothic Medium Cond" pitchFamily="34" charset="0"/>
                        </a:rPr>
                        <a:t>E</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F</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G</a:t>
                      </a:r>
                      <a:endParaRPr lang="en-CA" sz="1200" dirty="0">
                        <a:latin typeface="Franklin Gothic Medium Cond" pitchFamily="34" charset="0"/>
                      </a:endParaRPr>
                    </a:p>
                  </a:txBody>
                  <a:tcPr>
                    <a:solidFill>
                      <a:schemeClr val="accent4">
                        <a:lumMod val="75000"/>
                      </a:schemeClr>
                    </a:solidFill>
                  </a:tcPr>
                </a:tc>
                <a:tc>
                  <a:txBody>
                    <a:bodyPr/>
                    <a:lstStyle/>
                    <a:p>
                      <a:pPr algn="ctr"/>
                      <a:r>
                        <a:rPr lang="en-CA" sz="1200" dirty="0" smtClean="0">
                          <a:latin typeface="Franklin Gothic Medium Cond" pitchFamily="34" charset="0"/>
                        </a:rPr>
                        <a:t>H</a:t>
                      </a:r>
                      <a:endParaRPr lang="en-CA" sz="1200" dirty="0">
                        <a:latin typeface="Franklin Gothic Medium Cond" pitchFamily="34" charset="0"/>
                      </a:endParaRPr>
                    </a:p>
                  </a:txBody>
                  <a:tcPr>
                    <a:solidFill>
                      <a:schemeClr val="accent4">
                        <a:lumMod val="75000"/>
                      </a:schemeClr>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25</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7</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5</a:t>
                      </a:r>
                      <a:r>
                        <a:rPr lang="en-CA" sz="1100" dirty="0" smtClean="0">
                          <a:latin typeface="Franklin Gothic Medium Cond" pitchFamily="34" charset="0"/>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Franklin Gothic Medium Cond" pitchFamily="34" charset="0"/>
                        </a:rPr>
                        <a:t>5</a:t>
                      </a:r>
                      <a:r>
                        <a:rPr lang="en-CA" sz="1100" dirty="0" smtClean="0">
                          <a:latin typeface="Franklin Gothic Medium Cond" pitchFamily="34" charset="0"/>
                        </a:rPr>
                        <a:t>%</a:t>
                      </a:r>
                    </a:p>
                  </a:txBody>
                  <a:tcPr/>
                </a:tc>
              </a:tr>
            </a:tbl>
          </a:graphicData>
        </a:graphic>
      </p:graphicFrame>
      <p:sp>
        <p:nvSpPr>
          <p:cNvPr id="15" name="TextBox 14"/>
          <p:cNvSpPr txBox="1"/>
          <p:nvPr/>
        </p:nvSpPr>
        <p:spPr>
          <a:xfrm>
            <a:off x="3779912" y="3933056"/>
            <a:ext cx="5040560" cy="1815882"/>
          </a:xfrm>
          <a:prstGeom prst="rect">
            <a:avLst/>
          </a:prstGeom>
          <a:noFill/>
        </p:spPr>
        <p:txBody>
          <a:bodyPr wrap="square" rtlCol="0">
            <a:spAutoFit/>
          </a:bodyPr>
          <a:lstStyle/>
          <a:p>
            <a:r>
              <a:rPr lang="en-CA" sz="1600" dirty="0" smtClean="0"/>
              <a:t>When working with schools, child care administrators:</a:t>
            </a:r>
          </a:p>
          <a:p>
            <a:endParaRPr lang="en-CA" sz="1600" dirty="0" smtClean="0"/>
          </a:p>
          <a:p>
            <a:pPr marL="342900" indent="-342900">
              <a:buAutoNum type="alphaUcPeriod"/>
            </a:pPr>
            <a:r>
              <a:rPr lang="en-CA" sz="1600" dirty="0" smtClean="0"/>
              <a:t>Reinforce policies and procedures used by child care centre</a:t>
            </a:r>
          </a:p>
          <a:p>
            <a:pPr marL="342900" indent="-342900">
              <a:buAutoNum type="alphaUcPeriod"/>
            </a:pPr>
            <a:r>
              <a:rPr lang="en-CA" sz="1600" dirty="0" smtClean="0"/>
              <a:t>Determine school/program transition activities</a:t>
            </a:r>
          </a:p>
          <a:p>
            <a:pPr marL="342900" indent="-342900">
              <a:buAutoNum type="alphaUcPeriod"/>
            </a:pPr>
            <a:r>
              <a:rPr lang="en-CA" sz="1600" dirty="0" smtClean="0"/>
              <a:t>Program activities considering school’s calendar</a:t>
            </a:r>
          </a:p>
          <a:p>
            <a:pPr marL="342900" indent="-342900">
              <a:buAutoNum type="alphaUcPeriod"/>
            </a:pPr>
            <a:r>
              <a:rPr lang="en-CA" sz="1600" dirty="0" smtClean="0"/>
              <a:t>Liaise with external agencies and resources</a:t>
            </a:r>
            <a:endParaRPr lang="en-CA" sz="1600" dirty="0"/>
          </a:p>
        </p:txBody>
      </p:sp>
      <p:sp>
        <p:nvSpPr>
          <p:cNvPr id="16" name="Oval 15"/>
          <p:cNvSpPr/>
          <p:nvPr/>
        </p:nvSpPr>
        <p:spPr>
          <a:xfrm>
            <a:off x="3756762" y="5146781"/>
            <a:ext cx="360040" cy="36004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Rectangle 2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7" name="Picture 2" descr="http://www.salonservices.ca/images/PurpleSphere.jpg"/>
          <p:cNvPicPr>
            <a:picLocks noChangeAspect="1" noChangeArrowheads="1"/>
          </p:cNvPicPr>
          <p:nvPr/>
        </p:nvPicPr>
        <p:blipFill>
          <a:blip r:embed="rId4" cstate="print">
            <a:clrChange>
              <a:clrFrom>
                <a:srgbClr val="FFFFFF"/>
              </a:clrFrom>
              <a:clrTo>
                <a:srgbClr val="FFFFFF">
                  <a:alpha val="0"/>
                </a:srgbClr>
              </a:clrTo>
            </a:clrChange>
          </a:blip>
          <a:srcRect b="36238"/>
          <a:stretch>
            <a:fillRect/>
          </a:stretch>
        </p:blipFill>
        <p:spPr bwMode="auto">
          <a:xfrm>
            <a:off x="1547664" y="5035996"/>
            <a:ext cx="2857500" cy="1822004"/>
          </a:xfrm>
          <a:prstGeom prst="rect">
            <a:avLst/>
          </a:prstGeom>
          <a:noFill/>
          <a:effectLst>
            <a:innerShdw blurRad="114300">
              <a:prstClr val="black"/>
            </a:innerShdw>
          </a:effectLst>
        </p:spPr>
      </p:pic>
      <p:sp>
        <p:nvSpPr>
          <p:cNvPr id="18" name="Freeform 17"/>
          <p:cNvSpPr/>
          <p:nvPr/>
        </p:nvSpPr>
        <p:spPr>
          <a:xfrm flipH="1">
            <a:off x="1835696" y="3861048"/>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p:cNvSpPr txBox="1"/>
          <p:nvPr/>
        </p:nvSpPr>
        <p:spPr>
          <a:xfrm>
            <a:off x="2555776" y="4797152"/>
            <a:ext cx="720080" cy="830997"/>
          </a:xfrm>
          <a:prstGeom prst="rect">
            <a:avLst/>
          </a:prstGeom>
          <a:noFill/>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ed Rectangle 11"/>
          <p:cNvSpPr/>
          <p:nvPr/>
        </p:nvSpPr>
        <p:spPr>
          <a:xfrm>
            <a:off x="1835696" y="1196752"/>
            <a:ext cx="2880320" cy="720080"/>
          </a:xfrm>
          <a:prstGeom prst="round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Remembering </a:t>
            </a:r>
            <a:endParaRPr lang="en-CA" sz="2400" dirty="0">
              <a:solidFill>
                <a:schemeClr val="accent6">
                  <a:lumMod val="50000"/>
                </a:schemeClr>
              </a:solidFill>
              <a:latin typeface="Franklin Gothic Medium Cond" pitchFamily="34" charset="0"/>
            </a:endParaRPr>
          </a:p>
        </p:txBody>
      </p:sp>
      <p:sp>
        <p:nvSpPr>
          <p:cNvPr id="13" name="Rounded Rectangle 12"/>
          <p:cNvSpPr/>
          <p:nvPr/>
        </p:nvSpPr>
        <p:spPr>
          <a:xfrm>
            <a:off x="5508104" y="1196752"/>
            <a:ext cx="2880320" cy="720080"/>
          </a:xfrm>
          <a:prstGeom prst="round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Awareness</a:t>
            </a:r>
            <a:endParaRPr lang="en-CA" sz="2400" dirty="0">
              <a:solidFill>
                <a:schemeClr val="accent4">
                  <a:lumMod val="50000"/>
                </a:schemeClr>
              </a:solidFill>
              <a:latin typeface="Franklin Gothic Medium Cond" pitchFamily="34" charset="0"/>
            </a:endParaRPr>
          </a:p>
        </p:txBody>
      </p:sp>
      <p:sp>
        <p:nvSpPr>
          <p:cNvPr id="14" name="Rounded Rectangle 13"/>
          <p:cNvSpPr/>
          <p:nvPr/>
        </p:nvSpPr>
        <p:spPr>
          <a:xfrm>
            <a:off x="1835696" y="2132856"/>
            <a:ext cx="2880320" cy="720080"/>
          </a:xfrm>
          <a:prstGeom prst="roundRect">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Understanding</a:t>
            </a:r>
            <a:endParaRPr lang="en-CA" sz="2400" dirty="0">
              <a:solidFill>
                <a:schemeClr val="accent6">
                  <a:lumMod val="50000"/>
                </a:schemeClr>
              </a:solidFill>
              <a:latin typeface="Franklin Gothic Medium Cond" pitchFamily="34" charset="0"/>
            </a:endParaRPr>
          </a:p>
        </p:txBody>
      </p:sp>
      <p:sp>
        <p:nvSpPr>
          <p:cNvPr id="15" name="Rounded Rectangle 14"/>
          <p:cNvSpPr/>
          <p:nvPr/>
        </p:nvSpPr>
        <p:spPr>
          <a:xfrm>
            <a:off x="5508104" y="2132856"/>
            <a:ext cx="2880320" cy="720080"/>
          </a:xfrm>
          <a:prstGeom prst="round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Readiness</a:t>
            </a:r>
            <a:endParaRPr lang="en-CA" sz="2400" dirty="0">
              <a:solidFill>
                <a:schemeClr val="accent4">
                  <a:lumMod val="50000"/>
                </a:schemeClr>
              </a:solidFill>
              <a:latin typeface="Franklin Gothic Medium Cond" pitchFamily="34" charset="0"/>
            </a:endParaRPr>
          </a:p>
        </p:txBody>
      </p:sp>
      <p:sp>
        <p:nvSpPr>
          <p:cNvPr id="16" name="Rounded Rectangle 15"/>
          <p:cNvSpPr/>
          <p:nvPr/>
        </p:nvSpPr>
        <p:spPr>
          <a:xfrm>
            <a:off x="1835696" y="3068960"/>
            <a:ext cx="2880320" cy="720080"/>
          </a:xfrm>
          <a:prstGeom prst="round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6">
                    <a:lumMod val="50000"/>
                  </a:schemeClr>
                </a:solidFill>
                <a:latin typeface="Franklin Gothic Medium Cond" pitchFamily="34" charset="0"/>
              </a:rPr>
              <a:t>Applying</a:t>
            </a:r>
            <a:endParaRPr lang="en-CA" sz="2400" dirty="0">
              <a:solidFill>
                <a:schemeClr val="accent6">
                  <a:lumMod val="50000"/>
                </a:schemeClr>
              </a:solidFill>
              <a:latin typeface="Franklin Gothic Medium Cond" pitchFamily="34" charset="0"/>
            </a:endParaRPr>
          </a:p>
        </p:txBody>
      </p:sp>
      <p:sp>
        <p:nvSpPr>
          <p:cNvPr id="17" name="Rounded Rectangle 16"/>
          <p:cNvSpPr/>
          <p:nvPr/>
        </p:nvSpPr>
        <p:spPr>
          <a:xfrm>
            <a:off x="5508104" y="3068960"/>
            <a:ext cx="2880320" cy="720080"/>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chemeClr val="accent4">
                    <a:lumMod val="50000"/>
                  </a:schemeClr>
                </a:solidFill>
                <a:latin typeface="Franklin Gothic Medium Cond" pitchFamily="34" charset="0"/>
              </a:rPr>
              <a:t>Basic Proficiency</a:t>
            </a:r>
            <a:endParaRPr lang="en-CA" sz="2400" dirty="0">
              <a:solidFill>
                <a:schemeClr val="accent4">
                  <a:lumMod val="50000"/>
                </a:schemeClr>
              </a:solidFill>
              <a:latin typeface="Franklin Gothic Medium Cond" pitchFamily="34" charset="0"/>
            </a:endParaRPr>
          </a:p>
        </p:txBody>
      </p:sp>
      <p:sp>
        <p:nvSpPr>
          <p:cNvPr id="18" name="Rounded Rectangle 17"/>
          <p:cNvSpPr/>
          <p:nvPr/>
        </p:nvSpPr>
        <p:spPr>
          <a:xfrm>
            <a:off x="1835696" y="4005064"/>
            <a:ext cx="2880320" cy="720080"/>
          </a:xfrm>
          <a:prstGeom prst="round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Analysing</a:t>
            </a:r>
            <a:endParaRPr lang="en-CA" sz="2400" dirty="0">
              <a:latin typeface="Franklin Gothic Medium Cond" pitchFamily="34" charset="0"/>
            </a:endParaRPr>
          </a:p>
        </p:txBody>
      </p:sp>
      <p:sp>
        <p:nvSpPr>
          <p:cNvPr id="19" name="Rounded Rectangle 18"/>
          <p:cNvSpPr/>
          <p:nvPr/>
        </p:nvSpPr>
        <p:spPr>
          <a:xfrm>
            <a:off x="5508104" y="4005064"/>
            <a:ext cx="2880320" cy="720080"/>
          </a:xfrm>
          <a:prstGeom prst="roundRect">
            <a:avLst/>
          </a:prstGeom>
          <a:solidFill>
            <a:schemeClr val="accent4">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300" dirty="0" smtClean="0">
                <a:latin typeface="Franklin Gothic Medium Cond" pitchFamily="34" charset="0"/>
              </a:rPr>
              <a:t>Professional Proficiency</a:t>
            </a:r>
            <a:endParaRPr lang="en-CA" sz="2300" dirty="0">
              <a:latin typeface="Franklin Gothic Medium Cond" pitchFamily="34" charset="0"/>
            </a:endParaRPr>
          </a:p>
        </p:txBody>
      </p:sp>
      <p:sp>
        <p:nvSpPr>
          <p:cNvPr id="20" name="Rounded Rectangle 19"/>
          <p:cNvSpPr/>
          <p:nvPr/>
        </p:nvSpPr>
        <p:spPr>
          <a:xfrm>
            <a:off x="1835696" y="4941168"/>
            <a:ext cx="2880320" cy="720080"/>
          </a:xfrm>
          <a:prstGeom prst="roundRect">
            <a:avLst/>
          </a:prstGeom>
          <a:solidFill>
            <a:schemeClr val="accent6">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Evaluating</a:t>
            </a:r>
            <a:endParaRPr lang="en-CA" sz="2400" dirty="0">
              <a:latin typeface="Franklin Gothic Medium Cond" pitchFamily="34" charset="0"/>
            </a:endParaRPr>
          </a:p>
        </p:txBody>
      </p:sp>
      <p:sp>
        <p:nvSpPr>
          <p:cNvPr id="21" name="Rounded Rectangle 20"/>
          <p:cNvSpPr/>
          <p:nvPr/>
        </p:nvSpPr>
        <p:spPr>
          <a:xfrm>
            <a:off x="5508104" y="4941168"/>
            <a:ext cx="2880320" cy="720080"/>
          </a:xfrm>
          <a:prstGeom prst="roundRect">
            <a:avLst/>
          </a:prstGeom>
          <a:solidFill>
            <a:schemeClr val="accent4">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Adaptable Proficiency</a:t>
            </a:r>
            <a:endParaRPr lang="en-CA" sz="2400" dirty="0">
              <a:latin typeface="Franklin Gothic Medium Cond" pitchFamily="34" charset="0"/>
            </a:endParaRPr>
          </a:p>
        </p:txBody>
      </p:sp>
      <p:sp>
        <p:nvSpPr>
          <p:cNvPr id="22" name="Rounded Rectangle 21"/>
          <p:cNvSpPr/>
          <p:nvPr/>
        </p:nvSpPr>
        <p:spPr>
          <a:xfrm>
            <a:off x="1835696" y="5877272"/>
            <a:ext cx="2880320" cy="720080"/>
          </a:xfrm>
          <a:prstGeom prst="roundRect">
            <a:avLst/>
          </a:prstGeom>
          <a:solidFill>
            <a:srgbClr val="6F350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Creating</a:t>
            </a:r>
            <a:endParaRPr lang="en-CA" sz="2400" dirty="0">
              <a:latin typeface="Franklin Gothic Medium Cond" pitchFamily="34" charset="0"/>
            </a:endParaRPr>
          </a:p>
        </p:txBody>
      </p:sp>
      <p:sp>
        <p:nvSpPr>
          <p:cNvPr id="23" name="Rounded Rectangle 22"/>
          <p:cNvSpPr/>
          <p:nvPr/>
        </p:nvSpPr>
        <p:spPr>
          <a:xfrm>
            <a:off x="5508104" y="5877272"/>
            <a:ext cx="2880320" cy="720080"/>
          </a:xfrm>
          <a:prstGeom prst="roundRect">
            <a:avLst/>
          </a:prstGeom>
          <a:solidFill>
            <a:srgbClr val="291F3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atin typeface="Franklin Gothic Medium Cond" pitchFamily="34" charset="0"/>
              </a:rPr>
              <a:t>Creative Proficiency</a:t>
            </a:r>
            <a:endParaRPr lang="en-CA" sz="2400" dirty="0">
              <a:latin typeface="Franklin Gothic Medium Cond" pitchFamily="34" charset="0"/>
            </a:endParaRPr>
          </a:p>
        </p:txBody>
      </p:sp>
      <p:sp>
        <p:nvSpPr>
          <p:cNvPr id="24" name="TextBox 23"/>
          <p:cNvSpPr txBox="1"/>
          <p:nvPr/>
        </p:nvSpPr>
        <p:spPr>
          <a:xfrm>
            <a:off x="1376216" y="1319862"/>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K1</a:t>
            </a:r>
            <a:endParaRPr lang="en-CA" sz="2400" dirty="0">
              <a:solidFill>
                <a:schemeClr val="accent6">
                  <a:lumMod val="50000"/>
                </a:schemeClr>
              </a:solidFill>
              <a:latin typeface="Franklin Gothic Medium Cond" pitchFamily="34" charset="0"/>
            </a:endParaRPr>
          </a:p>
        </p:txBody>
      </p:sp>
      <p:sp>
        <p:nvSpPr>
          <p:cNvPr id="27" name="TextBox 26"/>
          <p:cNvSpPr txBox="1"/>
          <p:nvPr/>
        </p:nvSpPr>
        <p:spPr>
          <a:xfrm>
            <a:off x="1376216" y="2256399"/>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K2</a:t>
            </a:r>
            <a:endParaRPr lang="en-CA" sz="2400" dirty="0">
              <a:solidFill>
                <a:schemeClr val="accent6">
                  <a:lumMod val="50000"/>
                </a:schemeClr>
              </a:solidFill>
              <a:latin typeface="Franklin Gothic Medium Cond" pitchFamily="34" charset="0"/>
            </a:endParaRPr>
          </a:p>
        </p:txBody>
      </p:sp>
      <p:sp>
        <p:nvSpPr>
          <p:cNvPr id="28" name="TextBox 27"/>
          <p:cNvSpPr txBox="1"/>
          <p:nvPr/>
        </p:nvSpPr>
        <p:spPr>
          <a:xfrm>
            <a:off x="1376216" y="3192503"/>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K3</a:t>
            </a:r>
            <a:endParaRPr lang="en-CA" sz="2400" dirty="0">
              <a:solidFill>
                <a:schemeClr val="accent6">
                  <a:lumMod val="50000"/>
                </a:schemeClr>
              </a:solidFill>
              <a:latin typeface="Franklin Gothic Medium Cond" pitchFamily="34" charset="0"/>
            </a:endParaRPr>
          </a:p>
        </p:txBody>
      </p:sp>
      <p:sp>
        <p:nvSpPr>
          <p:cNvPr id="29" name="TextBox 28"/>
          <p:cNvSpPr txBox="1"/>
          <p:nvPr/>
        </p:nvSpPr>
        <p:spPr>
          <a:xfrm>
            <a:off x="1368216" y="4136607"/>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K4</a:t>
            </a:r>
            <a:endParaRPr lang="en-CA" sz="2400" dirty="0">
              <a:solidFill>
                <a:schemeClr val="accent6">
                  <a:lumMod val="50000"/>
                </a:schemeClr>
              </a:solidFill>
              <a:latin typeface="Franklin Gothic Medium Cond" pitchFamily="34" charset="0"/>
            </a:endParaRPr>
          </a:p>
        </p:txBody>
      </p:sp>
      <p:sp>
        <p:nvSpPr>
          <p:cNvPr id="30" name="TextBox 29"/>
          <p:cNvSpPr txBox="1"/>
          <p:nvPr/>
        </p:nvSpPr>
        <p:spPr>
          <a:xfrm>
            <a:off x="1368216" y="5055134"/>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K5</a:t>
            </a:r>
            <a:endParaRPr lang="en-CA" sz="2400" dirty="0">
              <a:solidFill>
                <a:schemeClr val="accent6">
                  <a:lumMod val="50000"/>
                </a:schemeClr>
              </a:solidFill>
              <a:latin typeface="Franklin Gothic Medium Cond" pitchFamily="34" charset="0"/>
            </a:endParaRPr>
          </a:p>
        </p:txBody>
      </p:sp>
      <p:sp>
        <p:nvSpPr>
          <p:cNvPr id="31" name="TextBox 30"/>
          <p:cNvSpPr txBox="1"/>
          <p:nvPr/>
        </p:nvSpPr>
        <p:spPr>
          <a:xfrm>
            <a:off x="1376216" y="5991671"/>
            <a:ext cx="648072" cy="461665"/>
          </a:xfrm>
          <a:prstGeom prst="rect">
            <a:avLst/>
          </a:prstGeom>
          <a:noFill/>
        </p:spPr>
        <p:txBody>
          <a:bodyPr wrap="square" rtlCol="0">
            <a:spAutoFit/>
          </a:bodyPr>
          <a:lstStyle/>
          <a:p>
            <a:r>
              <a:rPr lang="en-CA" sz="2400" dirty="0" smtClean="0">
                <a:solidFill>
                  <a:schemeClr val="accent6">
                    <a:lumMod val="50000"/>
                  </a:schemeClr>
                </a:solidFill>
                <a:latin typeface="Franklin Gothic Medium Cond" pitchFamily="34" charset="0"/>
              </a:rPr>
              <a:t>K6</a:t>
            </a:r>
            <a:endParaRPr lang="en-CA" sz="2400" dirty="0">
              <a:solidFill>
                <a:schemeClr val="accent6">
                  <a:lumMod val="50000"/>
                </a:schemeClr>
              </a:solidFill>
              <a:latin typeface="Franklin Gothic Medium Cond" pitchFamily="34" charset="0"/>
            </a:endParaRPr>
          </a:p>
        </p:txBody>
      </p:sp>
      <p:sp>
        <p:nvSpPr>
          <p:cNvPr id="32" name="TextBox 31"/>
          <p:cNvSpPr txBox="1"/>
          <p:nvPr/>
        </p:nvSpPr>
        <p:spPr>
          <a:xfrm>
            <a:off x="5076056" y="1319862"/>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S1</a:t>
            </a:r>
            <a:endParaRPr lang="en-CA" sz="2400" dirty="0">
              <a:solidFill>
                <a:schemeClr val="accent4">
                  <a:lumMod val="50000"/>
                </a:schemeClr>
              </a:solidFill>
              <a:latin typeface="Franklin Gothic Medium Cond" pitchFamily="34" charset="0"/>
            </a:endParaRPr>
          </a:p>
        </p:txBody>
      </p:sp>
      <p:sp>
        <p:nvSpPr>
          <p:cNvPr id="33" name="TextBox 32"/>
          <p:cNvSpPr txBox="1"/>
          <p:nvPr/>
        </p:nvSpPr>
        <p:spPr>
          <a:xfrm>
            <a:off x="5076056" y="2256399"/>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S2</a:t>
            </a:r>
            <a:endParaRPr lang="en-CA" sz="2400" dirty="0">
              <a:solidFill>
                <a:schemeClr val="accent4">
                  <a:lumMod val="50000"/>
                </a:schemeClr>
              </a:solidFill>
              <a:latin typeface="Franklin Gothic Medium Cond" pitchFamily="34" charset="0"/>
            </a:endParaRPr>
          </a:p>
        </p:txBody>
      </p:sp>
      <p:sp>
        <p:nvSpPr>
          <p:cNvPr id="34" name="TextBox 33"/>
          <p:cNvSpPr txBox="1"/>
          <p:nvPr/>
        </p:nvSpPr>
        <p:spPr>
          <a:xfrm>
            <a:off x="5076056" y="3192503"/>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S3</a:t>
            </a:r>
            <a:endParaRPr lang="en-CA" sz="2400" dirty="0">
              <a:solidFill>
                <a:schemeClr val="accent4">
                  <a:lumMod val="50000"/>
                </a:schemeClr>
              </a:solidFill>
              <a:latin typeface="Franklin Gothic Medium Cond" pitchFamily="34" charset="0"/>
            </a:endParaRPr>
          </a:p>
        </p:txBody>
      </p:sp>
      <p:sp>
        <p:nvSpPr>
          <p:cNvPr id="35" name="TextBox 34"/>
          <p:cNvSpPr txBox="1"/>
          <p:nvPr/>
        </p:nvSpPr>
        <p:spPr>
          <a:xfrm>
            <a:off x="5068056" y="4136607"/>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S4</a:t>
            </a:r>
            <a:endParaRPr lang="en-CA" sz="2400" dirty="0">
              <a:solidFill>
                <a:schemeClr val="accent4">
                  <a:lumMod val="50000"/>
                </a:schemeClr>
              </a:solidFill>
              <a:latin typeface="Franklin Gothic Medium Cond" pitchFamily="34" charset="0"/>
            </a:endParaRPr>
          </a:p>
        </p:txBody>
      </p:sp>
      <p:sp>
        <p:nvSpPr>
          <p:cNvPr id="36" name="TextBox 35"/>
          <p:cNvSpPr txBox="1"/>
          <p:nvPr/>
        </p:nvSpPr>
        <p:spPr>
          <a:xfrm>
            <a:off x="5068056" y="5055134"/>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S5</a:t>
            </a:r>
            <a:endParaRPr lang="en-CA" sz="2400" dirty="0">
              <a:solidFill>
                <a:schemeClr val="accent4">
                  <a:lumMod val="50000"/>
                </a:schemeClr>
              </a:solidFill>
              <a:latin typeface="Franklin Gothic Medium Cond" pitchFamily="34" charset="0"/>
            </a:endParaRPr>
          </a:p>
        </p:txBody>
      </p:sp>
      <p:sp>
        <p:nvSpPr>
          <p:cNvPr id="37" name="TextBox 36"/>
          <p:cNvSpPr txBox="1"/>
          <p:nvPr/>
        </p:nvSpPr>
        <p:spPr>
          <a:xfrm>
            <a:off x="5076056" y="5991671"/>
            <a:ext cx="648072" cy="461665"/>
          </a:xfrm>
          <a:prstGeom prst="rect">
            <a:avLst/>
          </a:prstGeom>
          <a:noFill/>
        </p:spPr>
        <p:txBody>
          <a:bodyPr wrap="square" rtlCol="0">
            <a:spAutoFit/>
          </a:bodyPr>
          <a:lstStyle/>
          <a:p>
            <a:r>
              <a:rPr lang="en-CA" sz="2400" dirty="0" smtClean="0">
                <a:solidFill>
                  <a:schemeClr val="accent4">
                    <a:lumMod val="50000"/>
                  </a:schemeClr>
                </a:solidFill>
                <a:latin typeface="Franklin Gothic Medium Cond" pitchFamily="34" charset="0"/>
              </a:rPr>
              <a:t>S6</a:t>
            </a:r>
            <a:endParaRPr lang="en-CA" sz="2400" dirty="0">
              <a:solidFill>
                <a:schemeClr val="accent4">
                  <a:lumMod val="50000"/>
                </a:schemeClr>
              </a:solidFill>
              <a:latin typeface="Franklin Gothic Medium Cond" pitchFamily="34" charset="0"/>
            </a:endParaRPr>
          </a:p>
        </p:txBody>
      </p:sp>
      <p:sp>
        <p:nvSpPr>
          <p:cNvPr id="38" name="TextBox 37"/>
          <p:cNvSpPr txBox="1"/>
          <p:nvPr/>
        </p:nvSpPr>
        <p:spPr>
          <a:xfrm>
            <a:off x="1763688" y="332656"/>
            <a:ext cx="5028755" cy="523220"/>
          </a:xfrm>
          <a:prstGeom prst="rect">
            <a:avLst/>
          </a:prstGeom>
          <a:noFill/>
        </p:spPr>
        <p:txBody>
          <a:bodyPr wrap="square" rtlCol="0">
            <a:spAutoFit/>
          </a:bodyPr>
          <a:lstStyle/>
          <a:p>
            <a:r>
              <a:rPr lang="en-CA" sz="2800" dirty="0" smtClean="0">
                <a:solidFill>
                  <a:schemeClr val="accent6">
                    <a:lumMod val="50000"/>
                  </a:schemeClr>
                </a:solidFill>
                <a:latin typeface="Franklin Gothic Demi Cond" pitchFamily="34" charset="0"/>
              </a:rPr>
              <a:t>Adapted Blooms Framework</a:t>
            </a:r>
            <a:endParaRPr lang="en-CA" sz="2800" dirty="0">
              <a:solidFill>
                <a:schemeClr val="accent6">
                  <a:lumMod val="50000"/>
                </a:schemeClr>
              </a:solidFill>
              <a:latin typeface="Franklin Gothic Demi Cond" pitchFamily="34" charset="0"/>
            </a:endParaRPr>
          </a:p>
        </p:txBody>
      </p:sp>
      <p:sp>
        <p:nvSpPr>
          <p:cNvPr id="40" name="TextBox 39"/>
          <p:cNvSpPr txBox="1"/>
          <p:nvPr/>
        </p:nvSpPr>
        <p:spPr>
          <a:xfrm>
            <a:off x="1944280" y="836712"/>
            <a:ext cx="2664296" cy="307777"/>
          </a:xfrm>
          <a:prstGeom prst="rect">
            <a:avLst/>
          </a:prstGeom>
          <a:noFill/>
        </p:spPr>
        <p:txBody>
          <a:bodyPr wrap="square" rtlCol="0">
            <a:spAutoFit/>
          </a:bodyPr>
          <a:lstStyle/>
          <a:p>
            <a:pPr algn="ctr"/>
            <a:r>
              <a:rPr lang="en-CA" sz="1400" dirty="0" smtClean="0">
                <a:latin typeface="Franklin Gothic Demi Cond" pitchFamily="34" charset="0"/>
              </a:rPr>
              <a:t>KNOWLEGE</a:t>
            </a:r>
            <a:endParaRPr lang="en-CA" sz="1400" dirty="0">
              <a:latin typeface="Franklin Gothic Demi Cond" pitchFamily="34" charset="0"/>
            </a:endParaRPr>
          </a:p>
        </p:txBody>
      </p:sp>
      <p:sp>
        <p:nvSpPr>
          <p:cNvPr id="41" name="TextBox 40"/>
          <p:cNvSpPr txBox="1"/>
          <p:nvPr/>
        </p:nvSpPr>
        <p:spPr>
          <a:xfrm>
            <a:off x="5436096" y="836712"/>
            <a:ext cx="3006048" cy="307777"/>
          </a:xfrm>
          <a:prstGeom prst="rect">
            <a:avLst/>
          </a:prstGeom>
          <a:noFill/>
        </p:spPr>
        <p:txBody>
          <a:bodyPr wrap="square" rtlCol="0">
            <a:spAutoFit/>
          </a:bodyPr>
          <a:lstStyle/>
          <a:p>
            <a:pPr algn="ctr"/>
            <a:r>
              <a:rPr lang="en-CA" sz="1400" dirty="0" smtClean="0">
                <a:latin typeface="Franklin Gothic Demi Cond" pitchFamily="34" charset="0"/>
              </a:rPr>
              <a:t>SKILLS/PERFORMANCE</a:t>
            </a:r>
            <a:endParaRPr lang="en-CA" sz="1400" dirty="0">
              <a:latin typeface="Franklin Gothic Demi Cond" pitchFamily="34" charset="0"/>
            </a:endParaRPr>
          </a:p>
        </p:txBody>
      </p:sp>
      <p:pic>
        <p:nvPicPr>
          <p:cNvPr id="43009" name="Picture 1"/>
          <p:cNvPicPr>
            <a:picLocks noChangeAspect="1" noChangeArrowheads="1"/>
          </p:cNvPicPr>
          <p:nvPr/>
        </p:nvPicPr>
        <p:blipFill>
          <a:blip r:embed="rId3" cstate="print"/>
          <a:srcRect/>
          <a:stretch>
            <a:fillRect/>
          </a:stretch>
        </p:blipFill>
        <p:spPr bwMode="auto">
          <a:xfrm>
            <a:off x="1475656" y="2120900"/>
            <a:ext cx="7327900" cy="4737100"/>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fade">
                                      <p:cBhvr>
                                        <p:cTn id="7" dur="1000"/>
                                        <p:tgtEl>
                                          <p:spTgt spid="43009"/>
                                        </p:tgtEl>
                                      </p:cBhvr>
                                    </p:animEffect>
                                    <p:anim calcmode="lin" valueType="num">
                                      <p:cBhvr>
                                        <p:cTn id="8" dur="1000" fill="hold"/>
                                        <p:tgtEl>
                                          <p:spTgt spid="43009"/>
                                        </p:tgtEl>
                                        <p:attrNameLst>
                                          <p:attrName>ppt_x</p:attrName>
                                        </p:attrNameLst>
                                      </p:cBhvr>
                                      <p:tavLst>
                                        <p:tav tm="0">
                                          <p:val>
                                            <p:strVal val="#ppt_x"/>
                                          </p:val>
                                        </p:tav>
                                        <p:tav tm="100000">
                                          <p:val>
                                            <p:strVal val="#ppt_x"/>
                                          </p:val>
                                        </p:tav>
                                      </p:tavLst>
                                    </p:anim>
                                    <p:anim calcmode="lin" valueType="num">
                                      <p:cBhvr>
                                        <p:cTn id="9" dur="1000" fill="hold"/>
                                        <p:tgtEl>
                                          <p:spTgt spid="430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Rectangle 23"/>
          <p:cNvSpPr/>
          <p:nvPr/>
        </p:nvSpPr>
        <p:spPr>
          <a:xfrm>
            <a:off x="0" y="0"/>
            <a:ext cx="9144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2339752" y="404664"/>
            <a:ext cx="6408712" cy="6453336"/>
          </a:xfrm>
          <a:prstGeom prst="rect">
            <a:avLst/>
          </a:prstGeom>
          <a:solidFill>
            <a:schemeClr val="bg1"/>
          </a:solidFill>
          <a:ln>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p:cNvSpPr/>
          <p:nvPr/>
        </p:nvSpPr>
        <p:spPr>
          <a:xfrm>
            <a:off x="2411760" y="404664"/>
            <a:ext cx="626469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2419711" y="404664"/>
            <a:ext cx="45719"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122" name="Picture 2"/>
          <p:cNvPicPr>
            <a:picLocks noChangeAspect="1" noChangeArrowheads="1"/>
          </p:cNvPicPr>
          <p:nvPr/>
        </p:nvPicPr>
        <p:blipFill>
          <a:blip r:embed="rId3" cstate="print"/>
          <a:srcRect/>
          <a:stretch>
            <a:fillRect/>
          </a:stretch>
        </p:blipFill>
        <p:spPr bwMode="auto">
          <a:xfrm>
            <a:off x="2411759" y="455406"/>
            <a:ext cx="6264697" cy="333458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b="5978"/>
          <a:stretch>
            <a:fillRect/>
          </a:stretch>
        </p:blipFill>
        <p:spPr bwMode="auto">
          <a:xfrm>
            <a:off x="2404230" y="3634391"/>
            <a:ext cx="6264000" cy="3223609"/>
          </a:xfrm>
          <a:prstGeom prst="rect">
            <a:avLst/>
          </a:prstGeom>
          <a:noFill/>
          <a:ln w="9525">
            <a:noFill/>
            <a:miter lim="800000"/>
            <a:headEnd/>
            <a:tailEnd/>
          </a:ln>
        </p:spPr>
      </p:pic>
      <p:sp>
        <p:nvSpPr>
          <p:cNvPr id="12" name="TextBox 11"/>
          <p:cNvSpPr txBox="1"/>
          <p:nvPr/>
        </p:nvSpPr>
        <p:spPr>
          <a:xfrm>
            <a:off x="168879" y="857978"/>
            <a:ext cx="720080" cy="1569660"/>
          </a:xfrm>
          <a:prstGeom prst="rect">
            <a:avLst/>
          </a:prstGeom>
          <a:noFill/>
          <a:effectLst/>
        </p:spPr>
        <p:txBody>
          <a:bodyPr wrap="square" rtlCol="0">
            <a:spAutoFit/>
          </a:bodyPr>
          <a:lstStyle/>
          <a:p>
            <a:pPr algn="ctr"/>
            <a:r>
              <a:rPr lang="en-CA" sz="96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96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4" name="Freeform 13"/>
          <p:cNvSpPr/>
          <p:nvPr/>
        </p:nvSpPr>
        <p:spPr>
          <a:xfrm flipH="1">
            <a:off x="107504" y="1983493"/>
            <a:ext cx="2088232" cy="2669643"/>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p:cNvSpPr txBox="1"/>
          <p:nvPr/>
        </p:nvSpPr>
        <p:spPr>
          <a:xfrm>
            <a:off x="7524328" y="3225750"/>
            <a:ext cx="1512168" cy="923330"/>
          </a:xfrm>
          <a:prstGeom prst="rect">
            <a:avLst/>
          </a:prstGeom>
          <a:noFill/>
        </p:spPr>
        <p:txBody>
          <a:bodyPr wrap="square" rtlCol="0">
            <a:spAutoFit/>
          </a:bodyPr>
          <a:lstStyle/>
          <a:p>
            <a:r>
              <a:rPr lang="en-CA" sz="5400" dirty="0" smtClean="0">
                <a:latin typeface="Segoe Print" pitchFamily="2" charset="0"/>
              </a:rPr>
              <a:t>23</a:t>
            </a:r>
            <a:endParaRPr lang="en-CA" sz="5400" dirty="0">
              <a:latin typeface="Segoe Print" pitchFamily="2" charset="0"/>
            </a:endParaRPr>
          </a:p>
        </p:txBody>
      </p:sp>
      <p:sp>
        <p:nvSpPr>
          <p:cNvPr id="18" name="TextBox 17"/>
          <p:cNvSpPr txBox="1"/>
          <p:nvPr/>
        </p:nvSpPr>
        <p:spPr>
          <a:xfrm>
            <a:off x="7740352" y="5013176"/>
            <a:ext cx="1512168" cy="923330"/>
          </a:xfrm>
          <a:prstGeom prst="rect">
            <a:avLst/>
          </a:prstGeom>
          <a:noFill/>
        </p:spPr>
        <p:txBody>
          <a:bodyPr wrap="square" rtlCol="0">
            <a:spAutoFit/>
          </a:bodyPr>
          <a:lstStyle/>
          <a:p>
            <a:r>
              <a:rPr lang="en-CA" sz="5400" dirty="0" smtClean="0">
                <a:latin typeface="Segoe Print" pitchFamily="2" charset="0"/>
              </a:rPr>
              <a:t>9</a:t>
            </a:r>
            <a:endParaRPr lang="en-CA" sz="5400" dirty="0">
              <a:latin typeface="Segoe Print" pitchFamily="2" charset="0"/>
            </a:endParaRPr>
          </a:p>
        </p:txBody>
      </p:sp>
      <p:pic>
        <p:nvPicPr>
          <p:cNvPr id="18436" name="Picture 4" descr="http://images.colourbox.com/thumb_COLOURBOX289108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236296" y="4797152"/>
            <a:ext cx="1752129" cy="1189500"/>
          </a:xfrm>
          <a:prstGeom prst="rect">
            <a:avLst/>
          </a:prstGeom>
          <a:noFill/>
        </p:spPr>
      </p:pic>
      <p:pic>
        <p:nvPicPr>
          <p:cNvPr id="25" name="Picture 4" descr="http://images.colourbox.com/thumb_COLOURBOX289108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236296" y="3031588"/>
            <a:ext cx="1752129" cy="1189500"/>
          </a:xfrm>
          <a:prstGeom prst="rect">
            <a:avLst/>
          </a:prstGeom>
          <a:noFill/>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0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fade">
                                      <p:cBhvr>
                                        <p:cTn id="16"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 name="TextBox 50"/>
          <p:cNvSpPr txBox="1"/>
          <p:nvPr/>
        </p:nvSpPr>
        <p:spPr>
          <a:xfrm>
            <a:off x="2733701" y="3303774"/>
            <a:ext cx="4161606" cy="523220"/>
          </a:xfrm>
          <a:prstGeom prst="rect">
            <a:avLst/>
          </a:prstGeom>
          <a:noFill/>
        </p:spPr>
        <p:txBody>
          <a:bodyPr wrap="square" rtlCol="0">
            <a:spAutoFit/>
          </a:bodyPr>
          <a:lstStyle/>
          <a:p>
            <a:r>
              <a:rPr lang="en-CA" sz="1400" dirty="0" smtClean="0"/>
              <a:t>He believed that structuralism relied too heavily on scientific methods.</a:t>
            </a:r>
            <a:endParaRPr lang="en-CA" sz="1400" dirty="0"/>
          </a:p>
        </p:txBody>
      </p:sp>
      <p:sp>
        <p:nvSpPr>
          <p:cNvPr id="52" name="TextBox 51"/>
          <p:cNvSpPr txBox="1"/>
          <p:nvPr/>
        </p:nvSpPr>
        <p:spPr>
          <a:xfrm>
            <a:off x="2709317" y="3802264"/>
            <a:ext cx="4310955" cy="523220"/>
          </a:xfrm>
          <a:prstGeom prst="rect">
            <a:avLst/>
          </a:prstGeom>
          <a:noFill/>
        </p:spPr>
        <p:txBody>
          <a:bodyPr wrap="square" rtlCol="0">
            <a:spAutoFit/>
          </a:bodyPr>
          <a:lstStyle/>
          <a:p>
            <a:r>
              <a:rPr lang="en-CA" sz="1400" dirty="0" smtClean="0"/>
              <a:t>He rejected the concept that psychologists should study observable behaviour.</a:t>
            </a:r>
            <a:endParaRPr lang="en-CA" sz="1400" dirty="0"/>
          </a:p>
        </p:txBody>
      </p:sp>
      <p:sp>
        <p:nvSpPr>
          <p:cNvPr id="53" name="TextBox 52"/>
          <p:cNvSpPr txBox="1"/>
          <p:nvPr/>
        </p:nvSpPr>
        <p:spPr>
          <a:xfrm>
            <a:off x="2723035" y="4326603"/>
            <a:ext cx="4238947" cy="523220"/>
          </a:xfrm>
          <a:prstGeom prst="rect">
            <a:avLst/>
          </a:prstGeom>
          <a:noFill/>
        </p:spPr>
        <p:txBody>
          <a:bodyPr wrap="square" rtlCol="0">
            <a:spAutoFit/>
          </a:bodyPr>
          <a:lstStyle/>
          <a:p>
            <a:r>
              <a:rPr lang="en-CA" sz="1400" dirty="0" smtClean="0"/>
              <a:t>He believed that scientists should focus on what is objectively observable.</a:t>
            </a:r>
            <a:endParaRPr lang="en-CA" sz="1400" dirty="0"/>
          </a:p>
        </p:txBody>
      </p:sp>
      <p:sp>
        <p:nvSpPr>
          <p:cNvPr id="54" name="TextBox 53"/>
          <p:cNvSpPr txBox="1"/>
          <p:nvPr/>
        </p:nvSpPr>
        <p:spPr>
          <a:xfrm>
            <a:off x="2718842" y="4820715"/>
            <a:ext cx="4166939" cy="523220"/>
          </a:xfrm>
          <a:prstGeom prst="rect">
            <a:avLst/>
          </a:prstGeom>
          <a:noFill/>
        </p:spPr>
        <p:txBody>
          <a:bodyPr wrap="square" rtlCol="0">
            <a:spAutoFit/>
          </a:bodyPr>
          <a:lstStyle/>
          <a:p>
            <a:r>
              <a:rPr lang="en-CA" sz="1400" dirty="0" smtClean="0"/>
              <a:t>He actually embraced both structuralism and functionalism.</a:t>
            </a:r>
            <a:endParaRPr lang="en-CA" sz="1400" dirty="0"/>
          </a:p>
        </p:txBody>
      </p:sp>
      <p:sp>
        <p:nvSpPr>
          <p:cNvPr id="50" name="TextBox 49"/>
          <p:cNvSpPr txBox="1"/>
          <p:nvPr/>
        </p:nvSpPr>
        <p:spPr>
          <a:xfrm>
            <a:off x="2051720" y="2545854"/>
            <a:ext cx="4968552" cy="646331"/>
          </a:xfrm>
          <a:prstGeom prst="rect">
            <a:avLst/>
          </a:prstGeom>
          <a:noFill/>
        </p:spPr>
        <p:txBody>
          <a:bodyPr wrap="square" rtlCol="0">
            <a:spAutoFit/>
          </a:bodyPr>
          <a:lstStyle/>
          <a:p>
            <a:r>
              <a:rPr lang="en-CA" dirty="0" smtClean="0"/>
              <a:t>Why did John B. Watson reject the </a:t>
            </a:r>
            <a:r>
              <a:rPr lang="en-CA" dirty="0" err="1" smtClean="0"/>
              <a:t>structuralist</a:t>
            </a:r>
            <a:r>
              <a:rPr lang="en-CA" dirty="0" smtClean="0"/>
              <a:t> study of mental events?</a:t>
            </a:r>
            <a:endParaRPr lang="en-CA" dirty="0"/>
          </a:p>
        </p:txBody>
      </p:sp>
      <p:sp>
        <p:nvSpPr>
          <p:cNvPr id="23" name="TextBox 22"/>
          <p:cNvSpPr txBox="1"/>
          <p:nvPr/>
        </p:nvSpPr>
        <p:spPr>
          <a:xfrm>
            <a:off x="1957678" y="1628800"/>
            <a:ext cx="4536504"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2400" dirty="0" smtClean="0">
                <a:solidFill>
                  <a:srgbClr val="7030A0"/>
                </a:solidFill>
              </a:rPr>
              <a:t>Multiple Choice Test Items</a:t>
            </a:r>
            <a:endParaRPr lang="en-CA" sz="2400" dirty="0">
              <a:solidFill>
                <a:srgbClr val="7030A0"/>
              </a:solidFill>
            </a:endParaRPr>
          </a:p>
        </p:txBody>
      </p:sp>
      <p:sp>
        <p:nvSpPr>
          <p:cNvPr id="16" name="Rectangle 15"/>
          <p:cNvSpPr/>
          <p:nvPr/>
        </p:nvSpPr>
        <p:spPr>
          <a:xfrm>
            <a:off x="2051720" y="2564904"/>
            <a:ext cx="4896544" cy="576064"/>
          </a:xfrm>
          <a:prstGeom prst="rect">
            <a:avLst/>
          </a:prstGeom>
          <a:solidFill>
            <a:srgbClr val="652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2771800" y="3356992"/>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2771800" y="3861048"/>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2771800" y="4365104"/>
            <a:ext cx="4176464" cy="4320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2771800" y="4869160"/>
            <a:ext cx="4176464"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2195736" y="3356992"/>
            <a:ext cx="360040" cy="400110"/>
          </a:xfrm>
          <a:prstGeom prst="rect">
            <a:avLst/>
          </a:prstGeom>
          <a:noFill/>
        </p:spPr>
        <p:txBody>
          <a:bodyPr wrap="square" rtlCol="0">
            <a:spAutoFit/>
          </a:bodyPr>
          <a:lstStyle/>
          <a:p>
            <a:r>
              <a:rPr lang="en-CA" sz="2000" b="1" dirty="0" smtClean="0"/>
              <a:t>A</a:t>
            </a:r>
            <a:endParaRPr lang="en-CA" sz="2000" b="1" dirty="0"/>
          </a:p>
        </p:txBody>
      </p:sp>
      <p:sp>
        <p:nvSpPr>
          <p:cNvPr id="31" name="TextBox 30"/>
          <p:cNvSpPr txBox="1"/>
          <p:nvPr/>
        </p:nvSpPr>
        <p:spPr>
          <a:xfrm>
            <a:off x="2201287" y="3892986"/>
            <a:ext cx="360040" cy="400110"/>
          </a:xfrm>
          <a:prstGeom prst="rect">
            <a:avLst/>
          </a:prstGeom>
          <a:noFill/>
        </p:spPr>
        <p:txBody>
          <a:bodyPr wrap="square" rtlCol="0">
            <a:spAutoFit/>
          </a:bodyPr>
          <a:lstStyle/>
          <a:p>
            <a:r>
              <a:rPr lang="en-CA" sz="2000" b="1" dirty="0" smtClean="0"/>
              <a:t>B</a:t>
            </a:r>
            <a:endParaRPr lang="en-CA" sz="2000" b="1" dirty="0"/>
          </a:p>
        </p:txBody>
      </p:sp>
      <p:sp>
        <p:nvSpPr>
          <p:cNvPr id="32" name="TextBox 31"/>
          <p:cNvSpPr txBox="1"/>
          <p:nvPr/>
        </p:nvSpPr>
        <p:spPr>
          <a:xfrm>
            <a:off x="2201287" y="4397042"/>
            <a:ext cx="360040" cy="400110"/>
          </a:xfrm>
          <a:prstGeom prst="rect">
            <a:avLst/>
          </a:prstGeom>
          <a:noFill/>
        </p:spPr>
        <p:txBody>
          <a:bodyPr wrap="square" rtlCol="0">
            <a:spAutoFit/>
          </a:bodyPr>
          <a:lstStyle/>
          <a:p>
            <a:r>
              <a:rPr lang="en-CA" sz="2000" b="1" dirty="0" smtClean="0"/>
              <a:t>C</a:t>
            </a:r>
            <a:endParaRPr lang="en-CA" sz="2000" b="1" dirty="0"/>
          </a:p>
        </p:txBody>
      </p:sp>
      <p:sp>
        <p:nvSpPr>
          <p:cNvPr id="33" name="TextBox 32"/>
          <p:cNvSpPr txBox="1"/>
          <p:nvPr/>
        </p:nvSpPr>
        <p:spPr>
          <a:xfrm>
            <a:off x="2203828" y="4893006"/>
            <a:ext cx="360040" cy="400110"/>
          </a:xfrm>
          <a:prstGeom prst="rect">
            <a:avLst/>
          </a:prstGeom>
          <a:noFill/>
        </p:spPr>
        <p:txBody>
          <a:bodyPr wrap="square" rtlCol="0">
            <a:spAutoFit/>
          </a:bodyPr>
          <a:lstStyle/>
          <a:p>
            <a:r>
              <a:rPr lang="en-CA" sz="2000" b="1" dirty="0" smtClean="0"/>
              <a:t>D</a:t>
            </a:r>
            <a:endParaRPr lang="en-CA" sz="2000" b="1" dirty="0"/>
          </a:p>
        </p:txBody>
      </p:sp>
      <p:sp>
        <p:nvSpPr>
          <p:cNvPr id="34" name="Oval 33"/>
          <p:cNvSpPr/>
          <p:nvPr/>
        </p:nvSpPr>
        <p:spPr>
          <a:xfrm>
            <a:off x="2185103" y="3378258"/>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p:cNvSpPr/>
          <p:nvPr/>
        </p:nvSpPr>
        <p:spPr>
          <a:xfrm>
            <a:off x="2174470" y="3914213"/>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p:cNvSpPr/>
          <p:nvPr/>
        </p:nvSpPr>
        <p:spPr>
          <a:xfrm>
            <a:off x="2185103" y="4415846"/>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p:cNvSpPr/>
          <p:nvPr/>
        </p:nvSpPr>
        <p:spPr>
          <a:xfrm>
            <a:off x="2185103" y="4901059"/>
            <a:ext cx="360040" cy="360040"/>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p:cNvSpPr txBox="1"/>
          <p:nvPr/>
        </p:nvSpPr>
        <p:spPr>
          <a:xfrm>
            <a:off x="7020272" y="2639335"/>
            <a:ext cx="1440160" cy="369332"/>
          </a:xfrm>
          <a:prstGeom prst="rect">
            <a:avLst/>
          </a:prstGeom>
          <a:noFill/>
        </p:spPr>
        <p:txBody>
          <a:bodyPr wrap="square" rtlCol="0">
            <a:spAutoFit/>
          </a:bodyPr>
          <a:lstStyle/>
          <a:p>
            <a:r>
              <a:rPr lang="en-CA" dirty="0" smtClean="0">
                <a:sym typeface="Wingdings 3"/>
              </a:rPr>
              <a:t> </a:t>
            </a:r>
            <a:r>
              <a:rPr lang="en-CA" dirty="0" smtClean="0"/>
              <a:t>Stem</a:t>
            </a:r>
            <a:endParaRPr lang="en-CA" dirty="0"/>
          </a:p>
        </p:txBody>
      </p:sp>
      <p:sp>
        <p:nvSpPr>
          <p:cNvPr id="39" name="TextBox 38"/>
          <p:cNvSpPr txBox="1"/>
          <p:nvPr/>
        </p:nvSpPr>
        <p:spPr>
          <a:xfrm>
            <a:off x="7308304" y="3975588"/>
            <a:ext cx="1656184" cy="646331"/>
          </a:xfrm>
          <a:prstGeom prst="rect">
            <a:avLst/>
          </a:prstGeom>
          <a:noFill/>
        </p:spPr>
        <p:txBody>
          <a:bodyPr wrap="square" rtlCol="0">
            <a:spAutoFit/>
          </a:bodyPr>
          <a:lstStyle/>
          <a:p>
            <a:r>
              <a:rPr lang="en-CA" dirty="0" smtClean="0"/>
              <a:t>Alternatives/  Options</a:t>
            </a:r>
            <a:endParaRPr lang="en-CA" dirty="0"/>
          </a:p>
        </p:txBody>
      </p:sp>
      <p:sp>
        <p:nvSpPr>
          <p:cNvPr id="40" name="TextBox 39"/>
          <p:cNvSpPr txBox="1"/>
          <p:nvPr/>
        </p:nvSpPr>
        <p:spPr>
          <a:xfrm>
            <a:off x="7020272" y="3429000"/>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1" name="TextBox 40"/>
          <p:cNvSpPr txBox="1"/>
          <p:nvPr/>
        </p:nvSpPr>
        <p:spPr>
          <a:xfrm>
            <a:off x="7020272" y="4874577"/>
            <a:ext cx="576064" cy="369332"/>
          </a:xfrm>
          <a:prstGeom prst="rect">
            <a:avLst/>
          </a:prstGeom>
          <a:noFill/>
        </p:spPr>
        <p:txBody>
          <a:bodyPr wrap="square" rtlCol="0">
            <a:spAutoFit/>
          </a:bodyPr>
          <a:lstStyle/>
          <a:p>
            <a:r>
              <a:rPr lang="en-CA" dirty="0" smtClean="0">
                <a:sym typeface="Wingdings 3"/>
              </a:rPr>
              <a:t></a:t>
            </a:r>
            <a:endParaRPr lang="en-CA" dirty="0"/>
          </a:p>
        </p:txBody>
      </p:sp>
      <p:cxnSp>
        <p:nvCxnSpPr>
          <p:cNvPr id="43" name="Straight Connector 42"/>
          <p:cNvCxnSpPr/>
          <p:nvPr/>
        </p:nvCxnSpPr>
        <p:spPr>
          <a:xfrm>
            <a:off x="7308304" y="3594686"/>
            <a:ext cx="0" cy="147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020272" y="4365104"/>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5" name="TextBox 44"/>
          <p:cNvSpPr txBox="1"/>
          <p:nvPr/>
        </p:nvSpPr>
        <p:spPr>
          <a:xfrm>
            <a:off x="7020272" y="3861048"/>
            <a:ext cx="576064" cy="369332"/>
          </a:xfrm>
          <a:prstGeom prst="rect">
            <a:avLst/>
          </a:prstGeom>
          <a:noFill/>
        </p:spPr>
        <p:txBody>
          <a:bodyPr wrap="square" rtlCol="0">
            <a:spAutoFit/>
          </a:bodyPr>
          <a:lstStyle/>
          <a:p>
            <a:r>
              <a:rPr lang="en-CA" dirty="0" smtClean="0">
                <a:sym typeface="Wingdings 3"/>
              </a:rPr>
              <a:t></a:t>
            </a:r>
            <a:endParaRPr lang="en-CA" dirty="0"/>
          </a:p>
        </p:txBody>
      </p:sp>
      <p:sp>
        <p:nvSpPr>
          <p:cNvPr id="46" name="Rectangle 45"/>
          <p:cNvSpPr/>
          <p:nvPr/>
        </p:nvSpPr>
        <p:spPr>
          <a:xfrm>
            <a:off x="2771800" y="4365104"/>
            <a:ext cx="4176464" cy="432048"/>
          </a:xfrm>
          <a:prstGeom prst="rect">
            <a:avLst/>
          </a:prstGeom>
          <a:solidFill>
            <a:schemeClr val="accent4">
              <a:lumMod val="40000"/>
              <a:lumOff val="60000"/>
            </a:schemeClr>
          </a:soli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Oval 54"/>
          <p:cNvSpPr/>
          <p:nvPr/>
        </p:nvSpPr>
        <p:spPr>
          <a:xfrm>
            <a:off x="2223813" y="4450606"/>
            <a:ext cx="288032" cy="288032"/>
          </a:xfrm>
          <a:prstGeom prst="ellipse">
            <a:avLst/>
          </a:prstGeom>
          <a:solidFill>
            <a:schemeClr val="tx2">
              <a:lumMod val="60000"/>
              <a:lumOff val="40000"/>
            </a:schemeClr>
          </a:solidFill>
          <a:ln>
            <a:no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Freeform 55"/>
          <p:cNvSpPr/>
          <p:nvPr/>
        </p:nvSpPr>
        <p:spPr>
          <a:xfrm>
            <a:off x="2232636" y="4270882"/>
            <a:ext cx="299864" cy="474762"/>
          </a:xfrm>
          <a:custGeom>
            <a:avLst/>
            <a:gdLst>
              <a:gd name="connsiteX0" fmla="*/ 0 w 885825"/>
              <a:gd name="connsiteY0" fmla="*/ 695325 h 1104900"/>
              <a:gd name="connsiteX1" fmla="*/ 257175 w 885825"/>
              <a:gd name="connsiteY1" fmla="*/ 438150 h 1104900"/>
              <a:gd name="connsiteX2" fmla="*/ 381000 w 885825"/>
              <a:gd name="connsiteY2" fmla="*/ 876300 h 1104900"/>
              <a:gd name="connsiteX3" fmla="*/ 666750 w 885825"/>
              <a:gd name="connsiteY3" fmla="*/ 0 h 1104900"/>
              <a:gd name="connsiteX4" fmla="*/ 885825 w 885825"/>
              <a:gd name="connsiteY4" fmla="*/ 381000 h 1104900"/>
              <a:gd name="connsiteX5" fmla="*/ 419100 w 885825"/>
              <a:gd name="connsiteY5" fmla="*/ 1104900 h 1104900"/>
              <a:gd name="connsiteX6" fmla="*/ 0 w 885825"/>
              <a:gd name="connsiteY6" fmla="*/ 695325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1104900">
                <a:moveTo>
                  <a:pt x="0" y="695325"/>
                </a:moveTo>
                <a:lnTo>
                  <a:pt x="257175" y="438150"/>
                </a:lnTo>
                <a:lnTo>
                  <a:pt x="381000" y="876300"/>
                </a:lnTo>
                <a:lnTo>
                  <a:pt x="666750" y="0"/>
                </a:lnTo>
                <a:lnTo>
                  <a:pt x="885825" y="381000"/>
                </a:lnTo>
                <a:lnTo>
                  <a:pt x="419100" y="1104900"/>
                </a:lnTo>
                <a:lnTo>
                  <a:pt x="0" y="695325"/>
                </a:lnTo>
                <a:close/>
              </a:path>
            </a:pathLst>
          </a:cu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TextBox 56"/>
          <p:cNvSpPr txBox="1"/>
          <p:nvPr/>
        </p:nvSpPr>
        <p:spPr>
          <a:xfrm>
            <a:off x="7020272" y="4366144"/>
            <a:ext cx="576064" cy="369332"/>
          </a:xfrm>
          <a:prstGeom prst="rect">
            <a:avLst/>
          </a:prstGeom>
          <a:noFill/>
        </p:spPr>
        <p:txBody>
          <a:bodyPr wrap="square" rtlCol="0">
            <a:spAutoFit/>
          </a:bodyPr>
          <a:lstStyle/>
          <a:p>
            <a:r>
              <a:rPr lang="en-CA" dirty="0" smtClean="0">
                <a:solidFill>
                  <a:srgbClr val="0070C0"/>
                </a:solidFill>
                <a:sym typeface="Wingdings 3"/>
              </a:rPr>
              <a:t></a:t>
            </a:r>
            <a:endParaRPr lang="en-CA" dirty="0">
              <a:solidFill>
                <a:srgbClr val="0070C0"/>
              </a:solidFill>
            </a:endParaRPr>
          </a:p>
        </p:txBody>
      </p:sp>
      <p:sp>
        <p:nvSpPr>
          <p:cNvPr id="59" name="Freeform 58"/>
          <p:cNvSpPr/>
          <p:nvPr/>
        </p:nvSpPr>
        <p:spPr>
          <a:xfrm>
            <a:off x="7294536" y="4544467"/>
            <a:ext cx="760206" cy="1075765"/>
          </a:xfrm>
          <a:custGeom>
            <a:avLst/>
            <a:gdLst>
              <a:gd name="connsiteX0" fmla="*/ 0 w 760206"/>
              <a:gd name="connsiteY0" fmla="*/ 0 h 1075765"/>
              <a:gd name="connsiteX1" fmla="*/ 656216 w 760206"/>
              <a:gd name="connsiteY1" fmla="*/ 215153 h 1075765"/>
              <a:gd name="connsiteX2" fmla="*/ 623943 w 760206"/>
              <a:gd name="connsiteY2" fmla="*/ 1075765 h 1075765"/>
            </a:gdLst>
            <a:ahLst/>
            <a:cxnLst>
              <a:cxn ang="0">
                <a:pos x="connsiteX0" y="connsiteY0"/>
              </a:cxn>
              <a:cxn ang="0">
                <a:pos x="connsiteX1" y="connsiteY1"/>
              </a:cxn>
              <a:cxn ang="0">
                <a:pos x="connsiteX2" y="connsiteY2"/>
              </a:cxn>
            </a:cxnLst>
            <a:rect l="l" t="t" r="r" b="b"/>
            <a:pathLst>
              <a:path w="760206" h="1075765">
                <a:moveTo>
                  <a:pt x="0" y="0"/>
                </a:moveTo>
                <a:cubicBezTo>
                  <a:pt x="276113" y="17929"/>
                  <a:pt x="552226" y="35859"/>
                  <a:pt x="656216" y="215153"/>
                </a:cubicBezTo>
                <a:cubicBezTo>
                  <a:pt x="760206" y="394447"/>
                  <a:pt x="692074" y="735106"/>
                  <a:pt x="623943" y="1075765"/>
                </a:cubicBez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0" name="TextBox 59"/>
          <p:cNvSpPr txBox="1"/>
          <p:nvPr/>
        </p:nvSpPr>
        <p:spPr>
          <a:xfrm>
            <a:off x="7308304" y="5651956"/>
            <a:ext cx="1656184" cy="646331"/>
          </a:xfrm>
          <a:prstGeom prst="rect">
            <a:avLst/>
          </a:prstGeom>
          <a:noFill/>
        </p:spPr>
        <p:txBody>
          <a:bodyPr wrap="square" rtlCol="0">
            <a:spAutoFit/>
          </a:bodyPr>
          <a:lstStyle/>
          <a:p>
            <a:r>
              <a:rPr lang="en-CA" dirty="0" smtClean="0">
                <a:solidFill>
                  <a:srgbClr val="0070C0"/>
                </a:solidFill>
              </a:rPr>
              <a:t>Correct Answer (or Key)</a:t>
            </a:r>
            <a:endParaRPr lang="en-CA" dirty="0">
              <a:solidFill>
                <a:srgbClr val="0070C0"/>
              </a:solidFill>
            </a:endParaRPr>
          </a:p>
        </p:txBody>
      </p:sp>
      <p:sp>
        <p:nvSpPr>
          <p:cNvPr id="61" name="TextBox 60"/>
          <p:cNvSpPr txBox="1"/>
          <p:nvPr/>
        </p:nvSpPr>
        <p:spPr>
          <a:xfrm>
            <a:off x="7020272" y="3429000"/>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2" name="TextBox 61"/>
          <p:cNvSpPr txBox="1"/>
          <p:nvPr/>
        </p:nvSpPr>
        <p:spPr>
          <a:xfrm>
            <a:off x="7020272" y="4874577"/>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3" name="TextBox 62"/>
          <p:cNvSpPr txBox="1"/>
          <p:nvPr/>
        </p:nvSpPr>
        <p:spPr>
          <a:xfrm>
            <a:off x="7020272" y="3861048"/>
            <a:ext cx="576064" cy="369332"/>
          </a:xfrm>
          <a:prstGeom prst="rect">
            <a:avLst/>
          </a:prstGeom>
          <a:noFill/>
        </p:spPr>
        <p:txBody>
          <a:bodyPr wrap="square" rtlCol="0">
            <a:spAutoFit/>
          </a:bodyPr>
          <a:lstStyle/>
          <a:p>
            <a:r>
              <a:rPr lang="en-CA" dirty="0" smtClean="0">
                <a:solidFill>
                  <a:srgbClr val="FF0000"/>
                </a:solidFill>
                <a:sym typeface="Wingdings 3"/>
              </a:rPr>
              <a:t></a:t>
            </a:r>
            <a:endParaRPr lang="en-CA" dirty="0">
              <a:solidFill>
                <a:srgbClr val="FF0000"/>
              </a:solidFill>
            </a:endParaRPr>
          </a:p>
        </p:txBody>
      </p:sp>
      <p:sp>
        <p:nvSpPr>
          <p:cNvPr id="64" name="Freeform 63"/>
          <p:cNvSpPr/>
          <p:nvPr/>
        </p:nvSpPr>
        <p:spPr>
          <a:xfrm>
            <a:off x="7282079" y="3357260"/>
            <a:ext cx="694267" cy="245533"/>
          </a:xfrm>
          <a:custGeom>
            <a:avLst/>
            <a:gdLst>
              <a:gd name="connsiteX0" fmla="*/ 0 w 694267"/>
              <a:gd name="connsiteY0" fmla="*/ 245533 h 245533"/>
              <a:gd name="connsiteX1" fmla="*/ 474134 w 694267"/>
              <a:gd name="connsiteY1" fmla="*/ 194733 h 245533"/>
              <a:gd name="connsiteX2" fmla="*/ 694267 w 694267"/>
              <a:gd name="connsiteY2" fmla="*/ 0 h 245533"/>
            </a:gdLst>
            <a:ahLst/>
            <a:cxnLst>
              <a:cxn ang="0">
                <a:pos x="connsiteX0" y="connsiteY0"/>
              </a:cxn>
              <a:cxn ang="0">
                <a:pos x="connsiteX1" y="connsiteY1"/>
              </a:cxn>
              <a:cxn ang="0">
                <a:pos x="connsiteX2" y="connsiteY2"/>
              </a:cxn>
            </a:cxnLst>
            <a:rect l="l" t="t" r="r" b="b"/>
            <a:pathLst>
              <a:path w="694267" h="245533">
                <a:moveTo>
                  <a:pt x="0" y="245533"/>
                </a:moveTo>
                <a:cubicBezTo>
                  <a:pt x="179211" y="240594"/>
                  <a:pt x="358423" y="235655"/>
                  <a:pt x="474134" y="194733"/>
                </a:cubicBezTo>
                <a:cubicBezTo>
                  <a:pt x="589845" y="153811"/>
                  <a:pt x="642056" y="76905"/>
                  <a:pt x="694267"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6" name="Freeform 65"/>
          <p:cNvSpPr/>
          <p:nvPr/>
        </p:nvSpPr>
        <p:spPr>
          <a:xfrm rot="21129987">
            <a:off x="7252570" y="3410608"/>
            <a:ext cx="818350" cy="622064"/>
          </a:xfrm>
          <a:custGeom>
            <a:avLst/>
            <a:gdLst>
              <a:gd name="connsiteX0" fmla="*/ 0 w 702734"/>
              <a:gd name="connsiteY0" fmla="*/ 685800 h 740833"/>
              <a:gd name="connsiteX1" fmla="*/ 431800 w 702734"/>
              <a:gd name="connsiteY1" fmla="*/ 626533 h 740833"/>
              <a:gd name="connsiteX2" fmla="*/ 702734 w 702734"/>
              <a:gd name="connsiteY2" fmla="*/ 0 h 740833"/>
            </a:gdLst>
            <a:ahLst/>
            <a:cxnLst>
              <a:cxn ang="0">
                <a:pos x="connsiteX0" y="connsiteY0"/>
              </a:cxn>
              <a:cxn ang="0">
                <a:pos x="connsiteX1" y="connsiteY1"/>
              </a:cxn>
              <a:cxn ang="0">
                <a:pos x="connsiteX2" y="connsiteY2"/>
              </a:cxn>
            </a:cxnLst>
            <a:rect l="l" t="t" r="r" b="b"/>
            <a:pathLst>
              <a:path w="702734" h="740833">
                <a:moveTo>
                  <a:pt x="0" y="685800"/>
                </a:moveTo>
                <a:cubicBezTo>
                  <a:pt x="157339" y="713316"/>
                  <a:pt x="314678" y="740833"/>
                  <a:pt x="431800" y="626533"/>
                </a:cubicBezTo>
                <a:cubicBezTo>
                  <a:pt x="548922" y="512233"/>
                  <a:pt x="625828" y="256116"/>
                  <a:pt x="702734"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0" name="Freeform 69"/>
          <p:cNvSpPr/>
          <p:nvPr/>
        </p:nvSpPr>
        <p:spPr>
          <a:xfrm>
            <a:off x="7294553" y="3378200"/>
            <a:ext cx="982133" cy="1687689"/>
          </a:xfrm>
          <a:custGeom>
            <a:avLst/>
            <a:gdLst>
              <a:gd name="connsiteX0" fmla="*/ 0 w 982133"/>
              <a:gd name="connsiteY0" fmla="*/ 1676400 h 1687689"/>
              <a:gd name="connsiteX1" fmla="*/ 541866 w 982133"/>
              <a:gd name="connsiteY1" fmla="*/ 1507067 h 1687689"/>
              <a:gd name="connsiteX2" fmla="*/ 931333 w 982133"/>
              <a:gd name="connsiteY2" fmla="*/ 592667 h 1687689"/>
              <a:gd name="connsiteX3" fmla="*/ 846666 w 982133"/>
              <a:gd name="connsiteY3" fmla="*/ 0 h 1687689"/>
            </a:gdLst>
            <a:ahLst/>
            <a:cxnLst>
              <a:cxn ang="0">
                <a:pos x="connsiteX0" y="connsiteY0"/>
              </a:cxn>
              <a:cxn ang="0">
                <a:pos x="connsiteX1" y="connsiteY1"/>
              </a:cxn>
              <a:cxn ang="0">
                <a:pos x="connsiteX2" y="connsiteY2"/>
              </a:cxn>
              <a:cxn ang="0">
                <a:pos x="connsiteX3" y="connsiteY3"/>
              </a:cxn>
            </a:cxnLst>
            <a:rect l="l" t="t" r="r" b="b"/>
            <a:pathLst>
              <a:path w="982133" h="1687689">
                <a:moveTo>
                  <a:pt x="0" y="1676400"/>
                </a:moveTo>
                <a:cubicBezTo>
                  <a:pt x="193322" y="1682044"/>
                  <a:pt x="386644" y="1687689"/>
                  <a:pt x="541866" y="1507067"/>
                </a:cubicBezTo>
                <a:cubicBezTo>
                  <a:pt x="697088" y="1326445"/>
                  <a:pt x="880533" y="843845"/>
                  <a:pt x="931333" y="592667"/>
                </a:cubicBezTo>
                <a:cubicBezTo>
                  <a:pt x="982133" y="341489"/>
                  <a:pt x="914399" y="170744"/>
                  <a:pt x="846666"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1" name="TextBox 70"/>
          <p:cNvSpPr txBox="1"/>
          <p:nvPr/>
        </p:nvSpPr>
        <p:spPr>
          <a:xfrm>
            <a:off x="7308304" y="3068960"/>
            <a:ext cx="1656184" cy="369332"/>
          </a:xfrm>
          <a:prstGeom prst="rect">
            <a:avLst/>
          </a:prstGeom>
          <a:noFill/>
        </p:spPr>
        <p:txBody>
          <a:bodyPr wrap="square" rtlCol="0">
            <a:spAutoFit/>
          </a:bodyPr>
          <a:lstStyle/>
          <a:p>
            <a:r>
              <a:rPr lang="en-CA" dirty="0" err="1" smtClean="0">
                <a:solidFill>
                  <a:srgbClr val="FF0000"/>
                </a:solidFill>
              </a:rPr>
              <a:t>Distractors</a:t>
            </a:r>
            <a:endParaRPr lang="en-CA" dirty="0">
              <a:solidFill>
                <a:srgbClr val="FF0000"/>
              </a:solidFill>
            </a:endParaRPr>
          </a:p>
        </p:txBody>
      </p:sp>
      <p:sp>
        <p:nvSpPr>
          <p:cNvPr id="67" name="Rectangle 66"/>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TextBox 67"/>
          <p:cNvSpPr txBox="1"/>
          <p:nvPr/>
        </p:nvSpPr>
        <p:spPr>
          <a:xfrm>
            <a:off x="1991517" y="548680"/>
            <a:ext cx="5028755" cy="523220"/>
          </a:xfrm>
          <a:prstGeom prst="rect">
            <a:avLst/>
          </a:prstGeom>
          <a:noFill/>
        </p:spPr>
        <p:txBody>
          <a:bodyPr wrap="square" rtlCol="0">
            <a:spAutoFit/>
          </a:bodyPr>
          <a:lstStyle/>
          <a:p>
            <a:r>
              <a:rPr lang="en-CA" sz="2800" dirty="0" smtClean="0">
                <a:latin typeface="Franklin Gothic Demi Cond" pitchFamily="34" charset="0"/>
              </a:rPr>
              <a:t>Example</a:t>
            </a:r>
            <a:endParaRPr lang="en-CA" sz="2800" dirty="0">
              <a:latin typeface="Franklin Gothic Demi Cond" pitchFamily="34" charset="0"/>
            </a:endParaRPr>
          </a:p>
        </p:txBody>
      </p:sp>
      <p:sp>
        <p:nvSpPr>
          <p:cNvPr id="69" name="Rectangle 68"/>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right)">
                                      <p:cBhvr>
                                        <p:cTn id="16" dur="1000"/>
                                        <p:tgtEl>
                                          <p:spTgt spid="40"/>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right)">
                                      <p:cBhvr>
                                        <p:cTn id="19" dur="1000"/>
                                        <p:tgtEl>
                                          <p:spTgt spid="4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right)">
                                      <p:cBhvr>
                                        <p:cTn id="22" dur="1000"/>
                                        <p:tgtEl>
                                          <p:spTgt spid="44"/>
                                        </p:tgtEl>
                                      </p:cBhvr>
                                    </p:animEffect>
                                  </p:childTnLst>
                                </p:cTn>
                              </p:par>
                              <p:par>
                                <p:cTn id="23" presetID="22" presetClass="entr" presetSubtype="2"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right)">
                                      <p:cBhvr>
                                        <p:cTn id="25" dur="1000"/>
                                        <p:tgtEl>
                                          <p:spTgt spid="43"/>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right)">
                                      <p:cBhvr>
                                        <p:cTn id="28" dur="10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 calcmode="lin" valueType="num">
                                      <p:cBhvr>
                                        <p:cTn id="33" dur="1000" fill="hold"/>
                                        <p:tgtEl>
                                          <p:spTgt spid="46"/>
                                        </p:tgtEl>
                                        <p:attrNameLst>
                                          <p:attrName>ppt_w</p:attrName>
                                        </p:attrNameLst>
                                      </p:cBhvr>
                                      <p:tavLst>
                                        <p:tav tm="0">
                                          <p:val>
                                            <p:strVal val="#ppt_w*0.70"/>
                                          </p:val>
                                        </p:tav>
                                        <p:tav tm="100000">
                                          <p:val>
                                            <p:strVal val="#ppt_w"/>
                                          </p:val>
                                        </p:tav>
                                      </p:tavLst>
                                    </p:anim>
                                    <p:anim calcmode="lin" valueType="num">
                                      <p:cBhvr>
                                        <p:cTn id="34" dur="1000" fill="hold"/>
                                        <p:tgtEl>
                                          <p:spTgt spid="46"/>
                                        </p:tgtEl>
                                        <p:attrNameLst>
                                          <p:attrName>ppt_h</p:attrName>
                                        </p:attrNameLst>
                                      </p:cBhvr>
                                      <p:tavLst>
                                        <p:tav tm="0">
                                          <p:val>
                                            <p:strVal val="#ppt_h"/>
                                          </p:val>
                                        </p:tav>
                                        <p:tav tm="100000">
                                          <p:val>
                                            <p:strVal val="#ppt_h"/>
                                          </p:val>
                                        </p:tav>
                                      </p:tavLst>
                                    </p:anim>
                                    <p:animEffect transition="in" filter="fade">
                                      <p:cBhvr>
                                        <p:cTn id="35" dur="1000"/>
                                        <p:tgtEl>
                                          <p:spTgt spid="4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right)">
                                      <p:cBhvr>
                                        <p:cTn id="38" dur="500"/>
                                        <p:tgtEl>
                                          <p:spTgt spid="5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down)">
                                      <p:cBhvr>
                                        <p:cTn id="41" dur="500"/>
                                        <p:tgtEl>
                                          <p:spTgt spid="57"/>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right)">
                                      <p:cBhvr>
                                        <p:cTn id="44" dur="500"/>
                                        <p:tgtEl>
                                          <p:spTgt spid="60"/>
                                        </p:tgtEl>
                                      </p:cBhvr>
                                    </p:animEffect>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right)">
                                      <p:cBhvr>
                                        <p:cTn id="48" dur="1000"/>
                                        <p:tgtEl>
                                          <p:spTgt spid="61"/>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animEffect transition="in" filter="wipe(right)">
                                      <p:cBhvr>
                                        <p:cTn id="51" dur="1000"/>
                                        <p:tgtEl>
                                          <p:spTgt spid="63"/>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right)">
                                      <p:cBhvr>
                                        <p:cTn id="54" dur="1000"/>
                                        <p:tgtEl>
                                          <p:spTgt spid="62"/>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71"/>
                                        </p:tgtEl>
                                        <p:attrNameLst>
                                          <p:attrName>style.visibility</p:attrName>
                                        </p:attrNameLst>
                                      </p:cBhvr>
                                      <p:to>
                                        <p:strVal val="visible"/>
                                      </p:to>
                                    </p:set>
                                    <p:animEffect transition="in" filter="wipe(right)">
                                      <p:cBhvr>
                                        <p:cTn id="57" dur="500"/>
                                        <p:tgtEl>
                                          <p:spTgt spid="7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right)">
                                      <p:cBhvr>
                                        <p:cTn id="60" dur="500"/>
                                        <p:tgtEl>
                                          <p:spTgt spid="64"/>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right)">
                                      <p:cBhvr>
                                        <p:cTn id="63" dur="500"/>
                                        <p:tgtEl>
                                          <p:spTgt spid="66"/>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wipe(right)">
                                      <p:cBhvr>
                                        <p:cTn id="66" dur="500"/>
                                        <p:tgtEl>
                                          <p:spTgt spid="7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2000"/>
                                        <p:tgtEl>
                                          <p:spTgt spid="27"/>
                                        </p:tgtEl>
                                      </p:cBhvr>
                                    </p:animEffect>
                                    <p:set>
                                      <p:cBhvr>
                                        <p:cTn id="71" dur="1" fill="hold">
                                          <p:stCondLst>
                                            <p:cond delay="1999"/>
                                          </p:stCondLst>
                                        </p:cTn>
                                        <p:tgtEl>
                                          <p:spTgt spid="2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2000"/>
                                        <p:tgtEl>
                                          <p:spTgt spid="26"/>
                                        </p:tgtEl>
                                      </p:cBhvr>
                                    </p:animEffect>
                                    <p:set>
                                      <p:cBhvr>
                                        <p:cTn id="74" dur="1" fill="hold">
                                          <p:stCondLst>
                                            <p:cond delay="1999"/>
                                          </p:stCondLst>
                                        </p:cTn>
                                        <p:tgtEl>
                                          <p:spTgt spid="2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46"/>
                                        </p:tgtEl>
                                      </p:cBhvr>
                                    </p:animEffect>
                                    <p:set>
                                      <p:cBhvr>
                                        <p:cTn id="77" dur="1" fill="hold">
                                          <p:stCondLst>
                                            <p:cond delay="1999"/>
                                          </p:stCondLst>
                                        </p:cTn>
                                        <p:tgtEl>
                                          <p:spTgt spid="46"/>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2000"/>
                                        <p:tgtEl>
                                          <p:spTgt spid="25"/>
                                        </p:tgtEl>
                                      </p:cBhvr>
                                    </p:animEffect>
                                    <p:set>
                                      <p:cBhvr>
                                        <p:cTn id="80" dur="1" fill="hold">
                                          <p:stCondLst>
                                            <p:cond delay="1999"/>
                                          </p:stCondLst>
                                        </p:cTn>
                                        <p:tgtEl>
                                          <p:spTgt spid="25"/>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000"/>
                                        <p:tgtEl>
                                          <p:spTgt spid="24"/>
                                        </p:tgtEl>
                                      </p:cBhvr>
                                    </p:animEffect>
                                    <p:set>
                                      <p:cBhvr>
                                        <p:cTn id="83" dur="1" fill="hold">
                                          <p:stCondLst>
                                            <p:cond delay="1999"/>
                                          </p:stCondLst>
                                        </p:cTn>
                                        <p:tgtEl>
                                          <p:spTgt spid="24"/>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000"/>
                                        <p:tgtEl>
                                          <p:spTgt spid="16"/>
                                        </p:tgtEl>
                                      </p:cBhvr>
                                    </p:animEffect>
                                    <p:set>
                                      <p:cBhvr>
                                        <p:cTn id="86" dur="1" fill="hold">
                                          <p:stCondLst>
                                            <p:cond delay="1999"/>
                                          </p:stCondLst>
                                        </p:cTn>
                                        <p:tgtEl>
                                          <p:spTgt spid="16"/>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57"/>
                                        </p:tgtEl>
                                      </p:cBhvr>
                                    </p:animEffect>
                                    <p:set>
                                      <p:cBhvr>
                                        <p:cTn id="89" dur="1" fill="hold">
                                          <p:stCondLst>
                                            <p:cond delay="1999"/>
                                          </p:stCondLst>
                                        </p:cTn>
                                        <p:tgtEl>
                                          <p:spTgt spid="57"/>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59"/>
                                        </p:tgtEl>
                                      </p:cBhvr>
                                    </p:animEffect>
                                    <p:set>
                                      <p:cBhvr>
                                        <p:cTn id="92" dur="1" fill="hold">
                                          <p:stCondLst>
                                            <p:cond delay="1999"/>
                                          </p:stCondLst>
                                        </p:cTn>
                                        <p:tgtEl>
                                          <p:spTgt spid="5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60"/>
                                        </p:tgtEl>
                                      </p:cBhvr>
                                    </p:animEffect>
                                    <p:set>
                                      <p:cBhvr>
                                        <p:cTn id="95" dur="1" fill="hold">
                                          <p:stCondLst>
                                            <p:cond delay="1999"/>
                                          </p:stCondLst>
                                        </p:cTn>
                                        <p:tgtEl>
                                          <p:spTgt spid="6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2000"/>
                                        <p:tgtEl>
                                          <p:spTgt spid="61"/>
                                        </p:tgtEl>
                                      </p:cBhvr>
                                    </p:animEffect>
                                    <p:set>
                                      <p:cBhvr>
                                        <p:cTn id="98" dur="1" fill="hold">
                                          <p:stCondLst>
                                            <p:cond delay="1999"/>
                                          </p:stCondLst>
                                        </p:cTn>
                                        <p:tgtEl>
                                          <p:spTgt spid="6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2000"/>
                                        <p:tgtEl>
                                          <p:spTgt spid="63"/>
                                        </p:tgtEl>
                                      </p:cBhvr>
                                    </p:animEffect>
                                    <p:set>
                                      <p:cBhvr>
                                        <p:cTn id="101" dur="1" fill="hold">
                                          <p:stCondLst>
                                            <p:cond delay="1999"/>
                                          </p:stCondLst>
                                        </p:cTn>
                                        <p:tgtEl>
                                          <p:spTgt spid="6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000"/>
                                        <p:tgtEl>
                                          <p:spTgt spid="62"/>
                                        </p:tgtEl>
                                      </p:cBhvr>
                                    </p:animEffect>
                                    <p:set>
                                      <p:cBhvr>
                                        <p:cTn id="104" dur="1" fill="hold">
                                          <p:stCondLst>
                                            <p:cond delay="1999"/>
                                          </p:stCondLst>
                                        </p:cTn>
                                        <p:tgtEl>
                                          <p:spTgt spid="6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000"/>
                                        <p:tgtEl>
                                          <p:spTgt spid="70"/>
                                        </p:tgtEl>
                                      </p:cBhvr>
                                    </p:animEffect>
                                    <p:set>
                                      <p:cBhvr>
                                        <p:cTn id="107" dur="1" fill="hold">
                                          <p:stCondLst>
                                            <p:cond delay="1999"/>
                                          </p:stCondLst>
                                        </p:cTn>
                                        <p:tgtEl>
                                          <p:spTgt spid="7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000"/>
                                        <p:tgtEl>
                                          <p:spTgt spid="66"/>
                                        </p:tgtEl>
                                      </p:cBhvr>
                                    </p:animEffect>
                                    <p:set>
                                      <p:cBhvr>
                                        <p:cTn id="110" dur="1" fill="hold">
                                          <p:stCondLst>
                                            <p:cond delay="1999"/>
                                          </p:stCondLst>
                                        </p:cTn>
                                        <p:tgtEl>
                                          <p:spTgt spid="6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000"/>
                                        <p:tgtEl>
                                          <p:spTgt spid="64"/>
                                        </p:tgtEl>
                                      </p:cBhvr>
                                    </p:animEffect>
                                    <p:set>
                                      <p:cBhvr>
                                        <p:cTn id="113" dur="1" fill="hold">
                                          <p:stCondLst>
                                            <p:cond delay="1999"/>
                                          </p:stCondLst>
                                        </p:cTn>
                                        <p:tgtEl>
                                          <p:spTgt spid="6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000"/>
                                        <p:tgtEl>
                                          <p:spTgt spid="71"/>
                                        </p:tgtEl>
                                      </p:cBhvr>
                                    </p:animEffect>
                                    <p:set>
                                      <p:cBhvr>
                                        <p:cTn id="116" dur="1" fill="hold">
                                          <p:stCondLst>
                                            <p:cond delay="1999"/>
                                          </p:stCondLst>
                                        </p:cTn>
                                        <p:tgtEl>
                                          <p:spTgt spid="7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000"/>
                                        <p:tgtEl>
                                          <p:spTgt spid="45"/>
                                        </p:tgtEl>
                                      </p:cBhvr>
                                    </p:animEffect>
                                    <p:set>
                                      <p:cBhvr>
                                        <p:cTn id="119" dur="1" fill="hold">
                                          <p:stCondLst>
                                            <p:cond delay="1999"/>
                                          </p:stCondLst>
                                        </p:cTn>
                                        <p:tgtEl>
                                          <p:spTgt spid="45"/>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2000"/>
                                        <p:tgtEl>
                                          <p:spTgt spid="40"/>
                                        </p:tgtEl>
                                      </p:cBhvr>
                                    </p:animEffect>
                                    <p:set>
                                      <p:cBhvr>
                                        <p:cTn id="122" dur="1" fill="hold">
                                          <p:stCondLst>
                                            <p:cond delay="1999"/>
                                          </p:stCondLst>
                                        </p:cTn>
                                        <p:tgtEl>
                                          <p:spTgt spid="40"/>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2000"/>
                                        <p:tgtEl>
                                          <p:spTgt spid="43"/>
                                        </p:tgtEl>
                                      </p:cBhvr>
                                    </p:animEffect>
                                    <p:set>
                                      <p:cBhvr>
                                        <p:cTn id="125" dur="1" fill="hold">
                                          <p:stCondLst>
                                            <p:cond delay="1999"/>
                                          </p:stCondLst>
                                        </p:cTn>
                                        <p:tgtEl>
                                          <p:spTgt spid="4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2000"/>
                                        <p:tgtEl>
                                          <p:spTgt spid="44"/>
                                        </p:tgtEl>
                                      </p:cBhvr>
                                    </p:animEffect>
                                    <p:set>
                                      <p:cBhvr>
                                        <p:cTn id="128" dur="1" fill="hold">
                                          <p:stCondLst>
                                            <p:cond delay="19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000"/>
                                        <p:tgtEl>
                                          <p:spTgt spid="41"/>
                                        </p:tgtEl>
                                      </p:cBhvr>
                                    </p:animEffect>
                                    <p:set>
                                      <p:cBhvr>
                                        <p:cTn id="131" dur="1" fill="hold">
                                          <p:stCondLst>
                                            <p:cond delay="1999"/>
                                          </p:stCondLst>
                                        </p:cTn>
                                        <p:tgtEl>
                                          <p:spTgt spid="4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000"/>
                                        <p:tgtEl>
                                          <p:spTgt spid="39"/>
                                        </p:tgtEl>
                                      </p:cBhvr>
                                    </p:animEffect>
                                    <p:set>
                                      <p:cBhvr>
                                        <p:cTn id="134" dur="1" fill="hold">
                                          <p:stCondLst>
                                            <p:cond delay="1999"/>
                                          </p:stCondLst>
                                        </p:cTn>
                                        <p:tgtEl>
                                          <p:spTgt spid="3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000"/>
                                        <p:tgtEl>
                                          <p:spTgt spid="38"/>
                                        </p:tgtEl>
                                      </p:cBhvr>
                                    </p:animEffect>
                                    <p:set>
                                      <p:cBhvr>
                                        <p:cTn id="137" dur="1" fill="hold">
                                          <p:stCondLst>
                                            <p:cond delay="1999"/>
                                          </p:stCondLst>
                                        </p:cTn>
                                        <p:tgtEl>
                                          <p:spTgt spid="3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2000"/>
                                        <p:tgtEl>
                                          <p:spTgt spid="5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fade">
                                      <p:cBhvr>
                                        <p:cTn id="145"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6" grpId="0" animBg="1"/>
      <p:bldP spid="27" grpId="0" animBg="1"/>
      <p:bldP spid="38" grpId="0"/>
      <p:bldP spid="38" grpId="1"/>
      <p:bldP spid="39" grpId="0"/>
      <p:bldP spid="39" grpId="1"/>
      <p:bldP spid="40" grpId="0"/>
      <p:bldP spid="40" grpId="1"/>
      <p:bldP spid="41" grpId="0"/>
      <p:bldP spid="41" grpId="1"/>
      <p:bldP spid="44" grpId="0"/>
      <p:bldP spid="44" grpId="1"/>
      <p:bldP spid="45" grpId="0"/>
      <p:bldP spid="45" grpId="1"/>
      <p:bldP spid="46" grpId="0" animBg="1"/>
      <p:bldP spid="46" grpId="1" animBg="1"/>
      <p:bldP spid="55" grpId="0" animBg="1"/>
      <p:bldP spid="56" grpId="0" animBg="1"/>
      <p:bldP spid="57" grpId="0"/>
      <p:bldP spid="57" grpId="1"/>
      <p:bldP spid="59" grpId="0" animBg="1"/>
      <p:bldP spid="59" grpId="1" animBg="1"/>
      <p:bldP spid="60" grpId="0"/>
      <p:bldP spid="60" grpId="1"/>
      <p:bldP spid="61" grpId="0"/>
      <p:bldP spid="61" grpId="1"/>
      <p:bldP spid="62" grpId="0"/>
      <p:bldP spid="62" grpId="1"/>
      <p:bldP spid="63" grpId="0"/>
      <p:bldP spid="63" grpId="1"/>
      <p:bldP spid="64" grpId="0" animBg="1"/>
      <p:bldP spid="64" grpId="1" animBg="1"/>
      <p:bldP spid="66" grpId="0" animBg="1"/>
      <p:bldP spid="66" grpId="1" animBg="1"/>
      <p:bldP spid="70" grpId="0" animBg="1"/>
      <p:bldP spid="70" grpId="1" animBg="1"/>
      <p:bldP spid="71" grpId="0"/>
      <p:bldP spid="71" grpId="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question.PNG"/>
          <p:cNvPicPr>
            <a:picLocks noChangeAspect="1"/>
          </p:cNvPicPr>
          <p:nvPr/>
        </p:nvPicPr>
        <p:blipFill>
          <a:blip r:embed="rId3" cstate="print"/>
          <a:stretch>
            <a:fillRect/>
          </a:stretch>
        </p:blipFill>
        <p:spPr>
          <a:xfrm>
            <a:off x="1404763" y="476672"/>
            <a:ext cx="2951213" cy="1368152"/>
          </a:xfrm>
          <a:prstGeom prst="rect">
            <a:avLst/>
          </a:prstGeom>
        </p:spPr>
      </p:pic>
      <p:sp>
        <p:nvSpPr>
          <p:cNvPr id="5" name="TextBox 4"/>
          <p:cNvSpPr txBox="1"/>
          <p:nvPr/>
        </p:nvSpPr>
        <p:spPr>
          <a:xfrm>
            <a:off x="4470319" y="738473"/>
            <a:ext cx="4566177" cy="58477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3200" dirty="0" smtClean="0"/>
              <a:t>Quality Criteria</a:t>
            </a:r>
            <a:endParaRPr lang="en-CA" sz="3200" dirty="0"/>
          </a:p>
        </p:txBody>
      </p:sp>
      <p:sp>
        <p:nvSpPr>
          <p:cNvPr id="6" name="TextBox 5"/>
          <p:cNvSpPr txBox="1"/>
          <p:nvPr/>
        </p:nvSpPr>
        <p:spPr>
          <a:xfrm>
            <a:off x="4477958" y="467619"/>
            <a:ext cx="4536504"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CA" sz="2400" dirty="0" smtClean="0">
                <a:solidFill>
                  <a:srgbClr val="7030A0"/>
                </a:solidFill>
              </a:rPr>
              <a:t>Multiple Choice Test Items</a:t>
            </a:r>
            <a:endParaRPr lang="en-CA" sz="2400" dirty="0">
              <a:solidFill>
                <a:srgbClr val="7030A0"/>
              </a:solidFill>
            </a:endParaRPr>
          </a:p>
        </p:txBody>
      </p:sp>
      <p:sp>
        <p:nvSpPr>
          <p:cNvPr id="7" name="TextBox 6"/>
          <p:cNvSpPr txBox="1"/>
          <p:nvPr/>
        </p:nvSpPr>
        <p:spPr>
          <a:xfrm>
            <a:off x="1403648" y="1934537"/>
            <a:ext cx="7416824" cy="4662815"/>
          </a:xfrm>
          <a:prstGeom prst="rect">
            <a:avLst/>
          </a:prstGeom>
          <a:noFill/>
        </p:spPr>
        <p:txBody>
          <a:bodyPr wrap="square" rtlCol="0">
            <a:spAutoFit/>
          </a:bodyPr>
          <a:lstStyle/>
          <a:p>
            <a:pPr>
              <a:lnSpc>
                <a:spcPct val="150000"/>
              </a:lnSpc>
            </a:pPr>
            <a:r>
              <a:rPr lang="en-CA" dirty="0" smtClean="0"/>
              <a:t>The </a:t>
            </a:r>
            <a:r>
              <a:rPr lang="en-CA" b="1" dirty="0" smtClean="0"/>
              <a:t>stem</a:t>
            </a:r>
            <a:r>
              <a:rPr lang="en-CA" dirty="0" smtClean="0"/>
              <a:t> must:</a:t>
            </a:r>
          </a:p>
          <a:p>
            <a:pPr lvl="0">
              <a:lnSpc>
                <a:spcPct val="150000"/>
              </a:lnSpc>
              <a:buFont typeface="Wingdings 2" pitchFamily="18" charset="2"/>
              <a:buChar char="£"/>
            </a:pPr>
            <a:r>
              <a:rPr lang="en-US" dirty="0" smtClean="0"/>
              <a:t>  be meaningful and present one problem or task</a:t>
            </a:r>
            <a:endParaRPr lang="en-CA" dirty="0" smtClean="0"/>
          </a:p>
          <a:p>
            <a:pPr lvl="0">
              <a:lnSpc>
                <a:spcPct val="150000"/>
              </a:lnSpc>
              <a:buFont typeface="Wingdings 2" pitchFamily="18" charset="2"/>
              <a:buChar char="£"/>
            </a:pPr>
            <a:r>
              <a:rPr lang="en-CA" dirty="0" smtClean="0"/>
              <a:t>  present all relevant information to ensure clarity and understanding, and</a:t>
            </a:r>
          </a:p>
          <a:p>
            <a:pPr lvl="0">
              <a:lnSpc>
                <a:spcPct val="150000"/>
              </a:lnSpc>
            </a:pPr>
            <a:r>
              <a:rPr lang="en-CA" dirty="0" smtClean="0"/>
              <a:t>      should ask a complete question, state an issue, or present a scenario  </a:t>
            </a:r>
          </a:p>
          <a:p>
            <a:pPr lvl="0">
              <a:lnSpc>
                <a:spcPct val="150000"/>
              </a:lnSpc>
              <a:buFont typeface="Wingdings 2" pitchFamily="18" charset="2"/>
              <a:buChar char="£"/>
            </a:pPr>
            <a:r>
              <a:rPr lang="en-US" dirty="0" smtClean="0"/>
              <a:t>  be succinct, concise and without superfluous information </a:t>
            </a:r>
            <a:endParaRPr lang="en-CA" dirty="0" smtClean="0"/>
          </a:p>
          <a:p>
            <a:pPr lvl="0">
              <a:lnSpc>
                <a:spcPct val="150000"/>
              </a:lnSpc>
              <a:buFont typeface="Wingdings 2" pitchFamily="18" charset="2"/>
              <a:buChar char="£"/>
            </a:pPr>
            <a:r>
              <a:rPr lang="en-US" dirty="0" smtClean="0"/>
              <a:t>  use sentence structure that is grammatically accurate and logically related </a:t>
            </a:r>
          </a:p>
          <a:p>
            <a:pPr lvl="0">
              <a:lnSpc>
                <a:spcPct val="150000"/>
              </a:lnSpc>
            </a:pPr>
            <a:r>
              <a:rPr lang="en-US" dirty="0" smtClean="0"/>
              <a:t>      to the alternatives </a:t>
            </a:r>
            <a:endParaRPr lang="en-CA" dirty="0" smtClean="0"/>
          </a:p>
          <a:p>
            <a:pPr lvl="0">
              <a:lnSpc>
                <a:spcPct val="150000"/>
              </a:lnSpc>
              <a:buFont typeface="Wingdings 2" pitchFamily="18" charset="2"/>
              <a:buChar char="£"/>
            </a:pPr>
            <a:r>
              <a:rPr lang="en-US" dirty="0" smtClean="0"/>
              <a:t>  present scenario questions as a situation that relates directly to a specific </a:t>
            </a:r>
          </a:p>
          <a:p>
            <a:pPr lvl="0">
              <a:lnSpc>
                <a:spcPct val="150000"/>
              </a:lnSpc>
            </a:pPr>
            <a:r>
              <a:rPr lang="en-US" dirty="0" smtClean="0"/>
              <a:t>      standard; the stem should only be a few lines in length and contain only </a:t>
            </a:r>
          </a:p>
          <a:p>
            <a:pPr lvl="0">
              <a:lnSpc>
                <a:spcPct val="150000"/>
              </a:lnSpc>
            </a:pPr>
            <a:r>
              <a:rPr lang="en-US" dirty="0" smtClean="0"/>
              <a:t>      relevant information</a:t>
            </a:r>
            <a:endParaRPr lang="en-CA" dirty="0" smtClean="0"/>
          </a:p>
          <a:p>
            <a:pPr>
              <a:lnSpc>
                <a:spcPct val="150000"/>
              </a:lnSpc>
              <a:buFont typeface="Wingdings 2" pitchFamily="18" charset="2"/>
              <a:buChar char="£"/>
            </a:pPr>
            <a:r>
              <a:rPr lang="en-US" dirty="0" smtClean="0"/>
              <a:t>  be stated in a positive form</a:t>
            </a:r>
            <a:endParaRPr lang="en-CA" dirty="0"/>
          </a:p>
        </p:txBody>
      </p:sp>
      <p:sp>
        <p:nvSpPr>
          <p:cNvPr id="8" name="Rectangle 7"/>
          <p:cNvSpPr/>
          <p:nvPr/>
        </p:nvSpPr>
        <p:spPr>
          <a:xfrm>
            <a:off x="1457790" y="557645"/>
            <a:ext cx="2160000" cy="252000"/>
          </a:xfrm>
          <a:prstGeom prst="rect">
            <a:avLst/>
          </a:prstGeom>
          <a:solidFill>
            <a:schemeClr val="accent4">
              <a:lumMod val="75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Rectangle 2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4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267295" y="2348880"/>
            <a:ext cx="6444208" cy="1600438"/>
          </a:xfrm>
          <a:prstGeom prst="rect">
            <a:avLst/>
          </a:prstGeom>
          <a:noFill/>
        </p:spPr>
        <p:txBody>
          <a:bodyPr wrap="square" rtlCol="0">
            <a:spAutoFit/>
          </a:bodyPr>
          <a:lstStyle/>
          <a:p>
            <a:r>
              <a:rPr lang="en-CA" sz="1400" dirty="0" smtClean="0">
                <a:solidFill>
                  <a:srgbClr val="652876"/>
                </a:solidFill>
                <a:latin typeface="Franklin Gothic Demi" pitchFamily="34" charset="0"/>
              </a:rPr>
              <a:t>TEST WEIGHTING</a:t>
            </a:r>
          </a:p>
          <a:p>
            <a:endParaRPr lang="en-CA" sz="2000" dirty="0" smtClean="0">
              <a:solidFill>
                <a:prstClr val="black"/>
              </a:solidFill>
              <a:latin typeface="Franklin Gothic Book" pitchFamily="34" charset="0"/>
            </a:endParaRPr>
          </a:p>
          <a:p>
            <a:pPr>
              <a:spcAft>
                <a:spcPts val="600"/>
              </a:spcAft>
            </a:pPr>
            <a:r>
              <a:rPr lang="en-CA" dirty="0" smtClean="0">
                <a:solidFill>
                  <a:prstClr val="black"/>
                </a:solidFill>
                <a:latin typeface="Franklin Gothic Book" pitchFamily="34" charset="0"/>
              </a:rPr>
              <a:t>Weight the categories in the standards to develop a test form</a:t>
            </a:r>
          </a:p>
          <a:p>
            <a:pPr>
              <a:spcAft>
                <a:spcPts val="600"/>
              </a:spcAft>
            </a:pPr>
            <a:r>
              <a:rPr lang="en-CA" dirty="0" smtClean="0">
                <a:solidFill>
                  <a:prstClr val="black"/>
                </a:solidFill>
                <a:latin typeface="Franklin Gothic Book" pitchFamily="34" charset="0"/>
              </a:rPr>
              <a:t>Determine ‘best fit’ assessment methods</a:t>
            </a:r>
          </a:p>
          <a:p>
            <a:endParaRPr lang="en-CA"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6" name="TextBox 15"/>
          <p:cNvSpPr txBox="1"/>
          <p:nvPr/>
        </p:nvSpPr>
        <p:spPr>
          <a:xfrm>
            <a:off x="3059832" y="692696"/>
            <a:ext cx="4680520"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inform certification programs</a:t>
            </a:r>
            <a:endParaRPr lang="en-US" sz="2400" dirty="0">
              <a:solidFill>
                <a:prstClr val="black"/>
              </a:solidFill>
              <a:latin typeface="Franklin Gothic Medium" pitchFamily="34" charset="0"/>
            </a:endParaRPr>
          </a:p>
        </p:txBody>
      </p:sp>
      <p:sp>
        <p:nvSpPr>
          <p:cNvPr id="18" name="TextBox 17"/>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Freeform 18"/>
          <p:cNvSpPr/>
          <p:nvPr/>
        </p:nvSpPr>
        <p:spPr>
          <a:xfrm flipH="1">
            <a:off x="395536" y="1196752"/>
            <a:ext cx="1224136" cy="1661531"/>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1046440"/>
          </a:xfrm>
          <a:prstGeom prst="rect">
            <a:avLst/>
          </a:prstGeom>
          <a:noFill/>
        </p:spPr>
        <p:txBody>
          <a:bodyPr wrap="square" rtlCol="0">
            <a:spAutoFit/>
          </a:bodyPr>
          <a:lstStyle/>
          <a:p>
            <a:r>
              <a:rPr lang="en-US" sz="1400" dirty="0" smtClean="0">
                <a:solidFill>
                  <a:srgbClr val="652876"/>
                </a:solidFill>
                <a:latin typeface="Franklin Gothic Demi" pitchFamily="34" charset="0"/>
              </a:rPr>
              <a:t>DEBRIEF</a:t>
            </a:r>
          </a:p>
          <a:p>
            <a:endParaRPr lang="en-US" sz="1400" dirty="0" smtClean="0">
              <a:solidFill>
                <a:srgbClr val="652876"/>
              </a:solidFill>
              <a:latin typeface="Franklin Gothic Demi" pitchFamily="34" charset="0"/>
            </a:endParaRPr>
          </a:p>
          <a:p>
            <a:endParaRPr lang="en-US" sz="1400" dirty="0" smtClean="0">
              <a:solidFill>
                <a:srgbClr val="652876"/>
              </a:solidFill>
              <a:latin typeface="Franklin Gothic Demi" pitchFamily="34" charset="0"/>
            </a:endParaRPr>
          </a:p>
          <a:p>
            <a:endParaRPr lang="en-US" sz="2000" dirty="0" smtClean="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6" name="TextBox 15"/>
          <p:cNvSpPr txBox="1"/>
          <p:nvPr/>
        </p:nvSpPr>
        <p:spPr>
          <a:xfrm>
            <a:off x="3059832" y="692696"/>
            <a:ext cx="4680520"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inform certification programs</a:t>
            </a:r>
            <a:endParaRPr lang="en-US" sz="2400" dirty="0">
              <a:solidFill>
                <a:prstClr val="black"/>
              </a:solidFill>
              <a:latin typeface="Franklin Gothic Medium" pitchFamily="34" charset="0"/>
            </a:endParaRPr>
          </a:p>
        </p:txBody>
      </p:sp>
      <p:sp>
        <p:nvSpPr>
          <p:cNvPr id="18" name="TextBox 17"/>
          <p:cNvSpPr txBox="1"/>
          <p:nvPr/>
        </p:nvSpPr>
        <p:spPr>
          <a:xfrm>
            <a:off x="251520" y="2021939"/>
            <a:ext cx="720080" cy="830997"/>
          </a:xfrm>
          <a:prstGeom prst="rect">
            <a:avLst/>
          </a:prstGeom>
          <a:noFill/>
          <a:effectLst/>
        </p:spPr>
        <p:txBody>
          <a:bodyPr wrap="square" rtlCol="0">
            <a:spAutoFit/>
          </a:bodyPr>
          <a:lstStyle/>
          <a:p>
            <a:pPr algn="ctr"/>
            <a:r>
              <a:rPr lang="en-CA" sz="4800" b="1" dirty="0" smtClean="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rPr>
              <a:t>5</a:t>
            </a:r>
            <a:endParaRPr lang="en-CA" sz="4800" b="1" dirty="0">
              <a:ln w="17780" cmpd="sng">
                <a:solidFill>
                  <a:schemeClr val="tx1"/>
                </a:solidFill>
                <a:prstDash val="solid"/>
                <a:miter lim="800000"/>
              </a:ln>
              <a:solidFill>
                <a:schemeClr val="bg1"/>
              </a:solidFill>
              <a:effectLst>
                <a:outerShdw blurRad="55000" dist="50800" dir="5400000" algn="tl">
                  <a:srgbClr val="000000">
                    <a:alpha val="33000"/>
                  </a:srgbClr>
                </a:outerShdw>
              </a:effectLst>
              <a:latin typeface="Franklin Gothic Medium Cond" pitchFamily="34" charset="0"/>
            </a:endParaRPr>
          </a:p>
        </p:txBody>
      </p:sp>
      <p:sp>
        <p:nvSpPr>
          <p:cNvPr id="19" name="Freeform 18"/>
          <p:cNvSpPr/>
          <p:nvPr/>
        </p:nvSpPr>
        <p:spPr>
          <a:xfrm flipH="1">
            <a:off x="395536" y="1196752"/>
            <a:ext cx="1224136" cy="1661531"/>
          </a:xfrm>
          <a:custGeom>
            <a:avLst/>
            <a:gdLst>
              <a:gd name="connsiteX0" fmla="*/ 19681 w 1507347"/>
              <a:gd name="connsiteY0" fmla="*/ 346180 h 2021571"/>
              <a:gd name="connsiteX1" fmla="*/ 7569 w 1507347"/>
              <a:gd name="connsiteY1" fmla="*/ 409765 h 2021571"/>
              <a:gd name="connsiteX2" fmla="*/ 65098 w 1507347"/>
              <a:gd name="connsiteY2" fmla="*/ 427931 h 2021571"/>
              <a:gd name="connsiteX3" fmla="*/ 77209 w 1507347"/>
              <a:gd name="connsiteY3" fmla="*/ 488488 h 2021571"/>
              <a:gd name="connsiteX4" fmla="*/ 107487 w 1507347"/>
              <a:gd name="connsiteY4" fmla="*/ 482432 h 2021571"/>
              <a:gd name="connsiteX5" fmla="*/ 270989 w 1507347"/>
              <a:gd name="connsiteY5" fmla="*/ 576294 h 2021571"/>
              <a:gd name="connsiteX6" fmla="*/ 334573 w 1507347"/>
              <a:gd name="connsiteY6" fmla="*/ 618684 h 2021571"/>
              <a:gd name="connsiteX7" fmla="*/ 376963 w 1507347"/>
              <a:gd name="connsiteY7" fmla="*/ 630795 h 2021571"/>
              <a:gd name="connsiteX8" fmla="*/ 437519 w 1507347"/>
              <a:gd name="connsiteY8" fmla="*/ 661073 h 2021571"/>
              <a:gd name="connsiteX9" fmla="*/ 437519 w 1507347"/>
              <a:gd name="connsiteY9" fmla="*/ 885131 h 2021571"/>
              <a:gd name="connsiteX10" fmla="*/ 476881 w 1507347"/>
              <a:gd name="connsiteY10" fmla="*/ 1063773 h 2021571"/>
              <a:gd name="connsiteX11" fmla="*/ 516242 w 1507347"/>
              <a:gd name="connsiteY11" fmla="*/ 1196996 h 2021571"/>
              <a:gd name="connsiteX12" fmla="*/ 525326 w 1507347"/>
              <a:gd name="connsiteY12" fmla="*/ 1363526 h 2021571"/>
              <a:gd name="connsiteX13" fmla="*/ 558632 w 1507347"/>
              <a:gd name="connsiteY13" fmla="*/ 1502806 h 2021571"/>
              <a:gd name="connsiteX14" fmla="*/ 573771 w 1507347"/>
              <a:gd name="connsiteY14" fmla="*/ 1514917 h 2021571"/>
              <a:gd name="connsiteX15" fmla="*/ 546520 w 1507347"/>
              <a:gd name="connsiteY15" fmla="*/ 1557306 h 2021571"/>
              <a:gd name="connsiteX16" fmla="*/ 528353 w 1507347"/>
              <a:gd name="connsiteY16" fmla="*/ 1617863 h 2021571"/>
              <a:gd name="connsiteX17" fmla="*/ 522298 w 1507347"/>
              <a:gd name="connsiteY17" fmla="*/ 1678419 h 2021571"/>
              <a:gd name="connsiteX18" fmla="*/ 561659 w 1507347"/>
              <a:gd name="connsiteY18" fmla="*/ 1705669 h 2021571"/>
              <a:gd name="connsiteX19" fmla="*/ 531381 w 1507347"/>
              <a:gd name="connsiteY19" fmla="*/ 1742003 h 2021571"/>
              <a:gd name="connsiteX20" fmla="*/ 534409 w 1507347"/>
              <a:gd name="connsiteY20" fmla="*/ 1811643 h 2021571"/>
              <a:gd name="connsiteX21" fmla="*/ 576798 w 1507347"/>
              <a:gd name="connsiteY21" fmla="*/ 1866143 h 2021571"/>
              <a:gd name="connsiteX22" fmla="*/ 619188 w 1507347"/>
              <a:gd name="connsiteY22" fmla="*/ 1881282 h 2021571"/>
              <a:gd name="connsiteX23" fmla="*/ 579826 w 1507347"/>
              <a:gd name="connsiteY23" fmla="*/ 1923672 h 2021571"/>
              <a:gd name="connsiteX24" fmla="*/ 582854 w 1507347"/>
              <a:gd name="connsiteY24" fmla="*/ 1966061 h 2021571"/>
              <a:gd name="connsiteX25" fmla="*/ 646438 w 1507347"/>
              <a:gd name="connsiteY25" fmla="*/ 1996339 h 2021571"/>
              <a:gd name="connsiteX26" fmla="*/ 713050 w 1507347"/>
              <a:gd name="connsiteY26" fmla="*/ 2020562 h 2021571"/>
              <a:gd name="connsiteX27" fmla="*/ 822051 w 1507347"/>
              <a:gd name="connsiteY27" fmla="*/ 2002395 h 2021571"/>
              <a:gd name="connsiteX28" fmla="*/ 852330 w 1507347"/>
              <a:gd name="connsiteY28" fmla="*/ 1990284 h 2021571"/>
              <a:gd name="connsiteX29" fmla="*/ 846274 w 1507347"/>
              <a:gd name="connsiteY29" fmla="*/ 1953950 h 2021571"/>
              <a:gd name="connsiteX30" fmla="*/ 806912 w 1507347"/>
              <a:gd name="connsiteY30" fmla="*/ 1908533 h 2021571"/>
              <a:gd name="connsiteX31" fmla="*/ 788745 w 1507347"/>
              <a:gd name="connsiteY31" fmla="*/ 1893394 h 2021571"/>
              <a:gd name="connsiteX32" fmla="*/ 809940 w 1507347"/>
              <a:gd name="connsiteY32" fmla="*/ 1841921 h 2021571"/>
              <a:gd name="connsiteX33" fmla="*/ 761495 w 1507347"/>
              <a:gd name="connsiteY33" fmla="*/ 1820726 h 2021571"/>
              <a:gd name="connsiteX34" fmla="*/ 785718 w 1507347"/>
              <a:gd name="connsiteY34" fmla="*/ 1787420 h 2021571"/>
              <a:gd name="connsiteX35" fmla="*/ 743328 w 1507347"/>
              <a:gd name="connsiteY35" fmla="*/ 1763198 h 2021571"/>
              <a:gd name="connsiteX36" fmla="*/ 749384 w 1507347"/>
              <a:gd name="connsiteY36" fmla="*/ 1702641 h 2021571"/>
              <a:gd name="connsiteX37" fmla="*/ 767551 w 1507347"/>
              <a:gd name="connsiteY37" fmla="*/ 1678419 h 2021571"/>
              <a:gd name="connsiteX38" fmla="*/ 752412 w 1507347"/>
              <a:gd name="connsiteY38" fmla="*/ 1654196 h 2021571"/>
              <a:gd name="connsiteX39" fmla="*/ 773606 w 1507347"/>
              <a:gd name="connsiteY39" fmla="*/ 1599696 h 2021571"/>
              <a:gd name="connsiteX40" fmla="*/ 800857 w 1507347"/>
              <a:gd name="connsiteY40" fmla="*/ 1572445 h 2021571"/>
              <a:gd name="connsiteX41" fmla="*/ 800857 w 1507347"/>
              <a:gd name="connsiteY41" fmla="*/ 1560334 h 2021571"/>
              <a:gd name="connsiteX42" fmla="*/ 909858 w 1507347"/>
              <a:gd name="connsiteY42" fmla="*/ 1436194 h 2021571"/>
              <a:gd name="connsiteX43" fmla="*/ 909858 w 1507347"/>
              <a:gd name="connsiteY43" fmla="*/ 1387749 h 2021571"/>
              <a:gd name="connsiteX44" fmla="*/ 943164 w 1507347"/>
              <a:gd name="connsiteY44" fmla="*/ 1324165 h 2021571"/>
              <a:gd name="connsiteX45" fmla="*/ 955275 w 1507347"/>
              <a:gd name="connsiteY45" fmla="*/ 1257553 h 2021571"/>
              <a:gd name="connsiteX46" fmla="*/ 952247 w 1507347"/>
              <a:gd name="connsiteY46" fmla="*/ 1206080 h 2021571"/>
              <a:gd name="connsiteX47" fmla="*/ 952247 w 1507347"/>
              <a:gd name="connsiteY47" fmla="*/ 1154607 h 2021571"/>
              <a:gd name="connsiteX48" fmla="*/ 943164 w 1507347"/>
              <a:gd name="connsiteY48" fmla="*/ 1130384 h 2021571"/>
              <a:gd name="connsiteX49" fmla="*/ 967386 w 1507347"/>
              <a:gd name="connsiteY49" fmla="*/ 1100106 h 2021571"/>
              <a:gd name="connsiteX50" fmla="*/ 1018859 w 1507347"/>
              <a:gd name="connsiteY50" fmla="*/ 1087995 h 2021571"/>
              <a:gd name="connsiteX51" fmla="*/ 991609 w 1507347"/>
              <a:gd name="connsiteY51" fmla="*/ 942660 h 2021571"/>
              <a:gd name="connsiteX52" fmla="*/ 958303 w 1507347"/>
              <a:gd name="connsiteY52" fmla="*/ 821547 h 2021571"/>
              <a:gd name="connsiteX53" fmla="*/ 979498 w 1507347"/>
              <a:gd name="connsiteY53" fmla="*/ 733741 h 2021571"/>
              <a:gd name="connsiteX54" fmla="*/ 1003720 w 1507347"/>
              <a:gd name="connsiteY54" fmla="*/ 667129 h 2021571"/>
              <a:gd name="connsiteX55" fmla="*/ 1040054 w 1507347"/>
              <a:gd name="connsiteY55" fmla="*/ 627767 h 2021571"/>
              <a:gd name="connsiteX56" fmla="*/ 1070332 w 1507347"/>
              <a:gd name="connsiteY56" fmla="*/ 594461 h 2021571"/>
              <a:gd name="connsiteX57" fmla="*/ 1155111 w 1507347"/>
              <a:gd name="connsiteY57" fmla="*/ 558128 h 2021571"/>
              <a:gd name="connsiteX58" fmla="*/ 1221723 w 1507347"/>
              <a:gd name="connsiteY58" fmla="*/ 515738 h 2021571"/>
              <a:gd name="connsiteX59" fmla="*/ 1239890 w 1507347"/>
              <a:gd name="connsiteY59" fmla="*/ 509682 h 2021571"/>
              <a:gd name="connsiteX60" fmla="*/ 1279251 w 1507347"/>
              <a:gd name="connsiteY60" fmla="*/ 467293 h 2021571"/>
              <a:gd name="connsiteX61" fmla="*/ 1321641 w 1507347"/>
              <a:gd name="connsiteY61" fmla="*/ 433987 h 2021571"/>
              <a:gd name="connsiteX62" fmla="*/ 1345863 w 1507347"/>
              <a:gd name="connsiteY62" fmla="*/ 349208 h 2021571"/>
              <a:gd name="connsiteX63" fmla="*/ 1364030 w 1507347"/>
              <a:gd name="connsiteY63" fmla="*/ 300763 h 2021571"/>
              <a:gd name="connsiteX64" fmla="*/ 1412475 w 1507347"/>
              <a:gd name="connsiteY64" fmla="*/ 246263 h 2021571"/>
              <a:gd name="connsiteX65" fmla="*/ 1451837 w 1507347"/>
              <a:gd name="connsiteY65" fmla="*/ 215984 h 2021571"/>
              <a:gd name="connsiteX66" fmla="*/ 1500282 w 1507347"/>
              <a:gd name="connsiteY66" fmla="*/ 176623 h 2021571"/>
              <a:gd name="connsiteX67" fmla="*/ 1494226 w 1507347"/>
              <a:gd name="connsiteY67" fmla="*/ 113039 h 2021571"/>
              <a:gd name="connsiteX68" fmla="*/ 1466976 w 1507347"/>
              <a:gd name="connsiteY68" fmla="*/ 152400 h 2021571"/>
              <a:gd name="connsiteX69" fmla="*/ 1436698 w 1507347"/>
              <a:gd name="connsiteY69" fmla="*/ 182679 h 2021571"/>
              <a:gd name="connsiteX70" fmla="*/ 1418531 w 1507347"/>
              <a:gd name="connsiteY70" fmla="*/ 164512 h 2021571"/>
              <a:gd name="connsiteX71" fmla="*/ 1406420 w 1507347"/>
              <a:gd name="connsiteY71" fmla="*/ 170567 h 2021571"/>
              <a:gd name="connsiteX72" fmla="*/ 1397336 w 1507347"/>
              <a:gd name="connsiteY72" fmla="*/ 149373 h 2021571"/>
              <a:gd name="connsiteX73" fmla="*/ 1391281 w 1507347"/>
              <a:gd name="connsiteY73" fmla="*/ 103955 h 2021571"/>
              <a:gd name="connsiteX74" fmla="*/ 1351919 w 1507347"/>
              <a:gd name="connsiteY74" fmla="*/ 164512 h 2021571"/>
              <a:gd name="connsiteX75" fmla="*/ 1312557 w 1507347"/>
              <a:gd name="connsiteY75" fmla="*/ 231124 h 2021571"/>
              <a:gd name="connsiteX76" fmla="*/ 1264112 w 1507347"/>
              <a:gd name="connsiteY76" fmla="*/ 297735 h 2021571"/>
              <a:gd name="connsiteX77" fmla="*/ 1194473 w 1507347"/>
              <a:gd name="connsiteY77" fmla="*/ 337097 h 2021571"/>
              <a:gd name="connsiteX78" fmla="*/ 1182361 w 1507347"/>
              <a:gd name="connsiteY78" fmla="*/ 379486 h 2021571"/>
              <a:gd name="connsiteX79" fmla="*/ 1158139 w 1507347"/>
              <a:gd name="connsiteY79" fmla="*/ 400681 h 2021571"/>
              <a:gd name="connsiteX80" fmla="*/ 1109694 w 1507347"/>
              <a:gd name="connsiteY80" fmla="*/ 406737 h 2021571"/>
              <a:gd name="connsiteX81" fmla="*/ 1052165 w 1507347"/>
              <a:gd name="connsiteY81" fmla="*/ 385542 h 2021571"/>
              <a:gd name="connsiteX82" fmla="*/ 1033998 w 1507347"/>
              <a:gd name="connsiteY82" fmla="*/ 391598 h 2021571"/>
              <a:gd name="connsiteX83" fmla="*/ 988581 w 1507347"/>
              <a:gd name="connsiteY83" fmla="*/ 358292 h 2021571"/>
              <a:gd name="connsiteX84" fmla="*/ 928025 w 1507347"/>
              <a:gd name="connsiteY84" fmla="*/ 358292 h 2021571"/>
              <a:gd name="connsiteX85" fmla="*/ 843246 w 1507347"/>
              <a:gd name="connsiteY85" fmla="*/ 370403 h 2021571"/>
              <a:gd name="connsiteX86" fmla="*/ 837190 w 1507347"/>
              <a:gd name="connsiteY86" fmla="*/ 391598 h 2021571"/>
              <a:gd name="connsiteX87" fmla="*/ 809940 w 1507347"/>
              <a:gd name="connsiteY87" fmla="*/ 358292 h 2021571"/>
              <a:gd name="connsiteX88" fmla="*/ 840218 w 1507347"/>
              <a:gd name="connsiteY88" fmla="*/ 324986 h 2021571"/>
              <a:gd name="connsiteX89" fmla="*/ 897747 w 1507347"/>
              <a:gd name="connsiteY89" fmla="*/ 252318 h 2021571"/>
              <a:gd name="connsiteX90" fmla="*/ 882608 w 1507347"/>
              <a:gd name="connsiteY90" fmla="*/ 228096 h 2021571"/>
              <a:gd name="connsiteX91" fmla="*/ 897747 w 1507347"/>
              <a:gd name="connsiteY91" fmla="*/ 137261 h 2021571"/>
              <a:gd name="connsiteX92" fmla="*/ 888663 w 1507347"/>
              <a:gd name="connsiteY92" fmla="*/ 73677 h 2021571"/>
              <a:gd name="connsiteX93" fmla="*/ 846274 w 1507347"/>
              <a:gd name="connsiteY93" fmla="*/ 28260 h 2021571"/>
              <a:gd name="connsiteX94" fmla="*/ 782690 w 1507347"/>
              <a:gd name="connsiteY94" fmla="*/ 4037 h 2021571"/>
              <a:gd name="connsiteX95" fmla="*/ 725161 w 1507347"/>
              <a:gd name="connsiteY95" fmla="*/ 4037 h 2021571"/>
              <a:gd name="connsiteX96" fmla="*/ 637355 w 1507347"/>
              <a:gd name="connsiteY96" fmla="*/ 22204 h 2021571"/>
              <a:gd name="connsiteX97" fmla="*/ 601021 w 1507347"/>
              <a:gd name="connsiteY97" fmla="*/ 64594 h 2021571"/>
              <a:gd name="connsiteX98" fmla="*/ 573771 w 1507347"/>
              <a:gd name="connsiteY98" fmla="*/ 131206 h 2021571"/>
              <a:gd name="connsiteX99" fmla="*/ 579826 w 1507347"/>
              <a:gd name="connsiteY99" fmla="*/ 176623 h 2021571"/>
              <a:gd name="connsiteX100" fmla="*/ 564687 w 1507347"/>
              <a:gd name="connsiteY100" fmla="*/ 240207 h 2021571"/>
              <a:gd name="connsiteX101" fmla="*/ 582854 w 1507347"/>
              <a:gd name="connsiteY101" fmla="*/ 282596 h 2021571"/>
              <a:gd name="connsiteX102" fmla="*/ 613132 w 1507347"/>
              <a:gd name="connsiteY102" fmla="*/ 328014 h 2021571"/>
              <a:gd name="connsiteX103" fmla="*/ 631299 w 1507347"/>
              <a:gd name="connsiteY103" fmla="*/ 379486 h 2021571"/>
              <a:gd name="connsiteX104" fmla="*/ 607077 w 1507347"/>
              <a:gd name="connsiteY104" fmla="*/ 415820 h 2021571"/>
              <a:gd name="connsiteX105" fmla="*/ 558632 w 1507347"/>
              <a:gd name="connsiteY105" fmla="*/ 406737 h 2021571"/>
              <a:gd name="connsiteX106" fmla="*/ 501103 w 1507347"/>
              <a:gd name="connsiteY106" fmla="*/ 421876 h 2021571"/>
              <a:gd name="connsiteX107" fmla="*/ 413296 w 1507347"/>
              <a:gd name="connsiteY107" fmla="*/ 440043 h 2021571"/>
              <a:gd name="connsiteX108" fmla="*/ 392102 w 1507347"/>
              <a:gd name="connsiteY108" fmla="*/ 449126 h 2021571"/>
              <a:gd name="connsiteX109" fmla="*/ 325490 w 1507347"/>
              <a:gd name="connsiteY109" fmla="*/ 433987 h 2021571"/>
              <a:gd name="connsiteX110" fmla="*/ 313379 w 1507347"/>
              <a:gd name="connsiteY110" fmla="*/ 449126 h 2021571"/>
              <a:gd name="connsiteX111" fmla="*/ 286128 w 1507347"/>
              <a:gd name="connsiteY111" fmla="*/ 430959 h 2021571"/>
              <a:gd name="connsiteX112" fmla="*/ 234655 w 1507347"/>
              <a:gd name="connsiteY112" fmla="*/ 400681 h 2021571"/>
              <a:gd name="connsiteX113" fmla="*/ 216488 w 1507347"/>
              <a:gd name="connsiteY113" fmla="*/ 412792 h 2021571"/>
              <a:gd name="connsiteX114" fmla="*/ 165016 w 1507347"/>
              <a:gd name="connsiteY114" fmla="*/ 373431 h 2021571"/>
              <a:gd name="connsiteX115" fmla="*/ 152904 w 1507347"/>
              <a:gd name="connsiteY115" fmla="*/ 346180 h 2021571"/>
              <a:gd name="connsiteX116" fmla="*/ 98404 w 1507347"/>
              <a:gd name="connsiteY116" fmla="*/ 328014 h 2021571"/>
              <a:gd name="connsiteX117" fmla="*/ 19681 w 1507347"/>
              <a:gd name="connsiteY117" fmla="*/ 346180 h 202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507347" h="2021571">
                <a:moveTo>
                  <a:pt x="19681" y="346180"/>
                </a:moveTo>
                <a:cubicBezTo>
                  <a:pt x="4542" y="359805"/>
                  <a:pt x="0" y="396140"/>
                  <a:pt x="7569" y="409765"/>
                </a:cubicBezTo>
                <a:cubicBezTo>
                  <a:pt x="15139" y="423390"/>
                  <a:pt x="53491" y="414810"/>
                  <a:pt x="65098" y="427931"/>
                </a:cubicBezTo>
                <a:cubicBezTo>
                  <a:pt x="76705" y="441052"/>
                  <a:pt x="70144" y="479405"/>
                  <a:pt x="77209" y="488488"/>
                </a:cubicBezTo>
                <a:cubicBezTo>
                  <a:pt x="84274" y="497571"/>
                  <a:pt x="75190" y="467798"/>
                  <a:pt x="107487" y="482432"/>
                </a:cubicBezTo>
                <a:cubicBezTo>
                  <a:pt x="139784" y="497066"/>
                  <a:pt x="233141" y="553585"/>
                  <a:pt x="270989" y="576294"/>
                </a:cubicBezTo>
                <a:cubicBezTo>
                  <a:pt x="308837" y="599003"/>
                  <a:pt x="316911" y="609601"/>
                  <a:pt x="334573" y="618684"/>
                </a:cubicBezTo>
                <a:cubicBezTo>
                  <a:pt x="352235" y="627767"/>
                  <a:pt x="359805" y="623730"/>
                  <a:pt x="376963" y="630795"/>
                </a:cubicBezTo>
                <a:cubicBezTo>
                  <a:pt x="394121" y="637860"/>
                  <a:pt x="427426" y="618684"/>
                  <a:pt x="437519" y="661073"/>
                </a:cubicBezTo>
                <a:cubicBezTo>
                  <a:pt x="447612" y="703462"/>
                  <a:pt x="430959" y="818014"/>
                  <a:pt x="437519" y="885131"/>
                </a:cubicBezTo>
                <a:cubicBezTo>
                  <a:pt x="444079" y="952248"/>
                  <a:pt x="463761" y="1011796"/>
                  <a:pt x="476881" y="1063773"/>
                </a:cubicBezTo>
                <a:cubicBezTo>
                  <a:pt x="490001" y="1115750"/>
                  <a:pt x="508168" y="1147037"/>
                  <a:pt x="516242" y="1196996"/>
                </a:cubicBezTo>
                <a:cubicBezTo>
                  <a:pt x="524316" y="1246955"/>
                  <a:pt x="518261" y="1312558"/>
                  <a:pt x="525326" y="1363526"/>
                </a:cubicBezTo>
                <a:cubicBezTo>
                  <a:pt x="532391" y="1414494"/>
                  <a:pt x="550558" y="1477574"/>
                  <a:pt x="558632" y="1502806"/>
                </a:cubicBezTo>
                <a:cubicBezTo>
                  <a:pt x="566706" y="1528038"/>
                  <a:pt x="575790" y="1505834"/>
                  <a:pt x="573771" y="1514917"/>
                </a:cubicBezTo>
                <a:cubicBezTo>
                  <a:pt x="571752" y="1524000"/>
                  <a:pt x="554090" y="1540148"/>
                  <a:pt x="546520" y="1557306"/>
                </a:cubicBezTo>
                <a:cubicBezTo>
                  <a:pt x="538950" y="1574464"/>
                  <a:pt x="532390" y="1597678"/>
                  <a:pt x="528353" y="1617863"/>
                </a:cubicBezTo>
                <a:cubicBezTo>
                  <a:pt x="524316" y="1638048"/>
                  <a:pt x="516747" y="1663785"/>
                  <a:pt x="522298" y="1678419"/>
                </a:cubicBezTo>
                <a:cubicBezTo>
                  <a:pt x="527849" y="1693053"/>
                  <a:pt x="560145" y="1695072"/>
                  <a:pt x="561659" y="1705669"/>
                </a:cubicBezTo>
                <a:cubicBezTo>
                  <a:pt x="563173" y="1716266"/>
                  <a:pt x="535923" y="1724341"/>
                  <a:pt x="531381" y="1742003"/>
                </a:cubicBezTo>
                <a:cubicBezTo>
                  <a:pt x="526839" y="1759665"/>
                  <a:pt x="526840" y="1790953"/>
                  <a:pt x="534409" y="1811643"/>
                </a:cubicBezTo>
                <a:cubicBezTo>
                  <a:pt x="541979" y="1832333"/>
                  <a:pt x="562668" y="1854537"/>
                  <a:pt x="576798" y="1866143"/>
                </a:cubicBezTo>
                <a:cubicBezTo>
                  <a:pt x="590928" y="1877749"/>
                  <a:pt x="618683" y="1871694"/>
                  <a:pt x="619188" y="1881282"/>
                </a:cubicBezTo>
                <a:cubicBezTo>
                  <a:pt x="619693" y="1890870"/>
                  <a:pt x="585882" y="1909542"/>
                  <a:pt x="579826" y="1923672"/>
                </a:cubicBezTo>
                <a:cubicBezTo>
                  <a:pt x="573770" y="1937802"/>
                  <a:pt x="571752" y="1953950"/>
                  <a:pt x="582854" y="1966061"/>
                </a:cubicBezTo>
                <a:cubicBezTo>
                  <a:pt x="593956" y="1978172"/>
                  <a:pt x="624739" y="1987256"/>
                  <a:pt x="646438" y="1996339"/>
                </a:cubicBezTo>
                <a:cubicBezTo>
                  <a:pt x="668137" y="2005422"/>
                  <a:pt x="683781" y="2019553"/>
                  <a:pt x="713050" y="2020562"/>
                </a:cubicBezTo>
                <a:cubicBezTo>
                  <a:pt x="742319" y="2021571"/>
                  <a:pt x="798838" y="2007441"/>
                  <a:pt x="822051" y="2002395"/>
                </a:cubicBezTo>
                <a:cubicBezTo>
                  <a:pt x="845264" y="1997349"/>
                  <a:pt x="848293" y="1998358"/>
                  <a:pt x="852330" y="1990284"/>
                </a:cubicBezTo>
                <a:cubicBezTo>
                  <a:pt x="856367" y="1982210"/>
                  <a:pt x="853844" y="1967575"/>
                  <a:pt x="846274" y="1953950"/>
                </a:cubicBezTo>
                <a:cubicBezTo>
                  <a:pt x="838704" y="1940325"/>
                  <a:pt x="816500" y="1918626"/>
                  <a:pt x="806912" y="1908533"/>
                </a:cubicBezTo>
                <a:cubicBezTo>
                  <a:pt x="797324" y="1898440"/>
                  <a:pt x="788240" y="1904496"/>
                  <a:pt x="788745" y="1893394"/>
                </a:cubicBezTo>
                <a:cubicBezTo>
                  <a:pt x="789250" y="1882292"/>
                  <a:pt x="814482" y="1854032"/>
                  <a:pt x="809940" y="1841921"/>
                </a:cubicBezTo>
                <a:cubicBezTo>
                  <a:pt x="805398" y="1829810"/>
                  <a:pt x="765532" y="1829810"/>
                  <a:pt x="761495" y="1820726"/>
                </a:cubicBezTo>
                <a:cubicBezTo>
                  <a:pt x="757458" y="1811642"/>
                  <a:pt x="788746" y="1797008"/>
                  <a:pt x="785718" y="1787420"/>
                </a:cubicBezTo>
                <a:cubicBezTo>
                  <a:pt x="782690" y="1777832"/>
                  <a:pt x="749384" y="1777328"/>
                  <a:pt x="743328" y="1763198"/>
                </a:cubicBezTo>
                <a:cubicBezTo>
                  <a:pt x="737272" y="1749068"/>
                  <a:pt x="745347" y="1716771"/>
                  <a:pt x="749384" y="1702641"/>
                </a:cubicBezTo>
                <a:cubicBezTo>
                  <a:pt x="753421" y="1688511"/>
                  <a:pt x="767046" y="1686493"/>
                  <a:pt x="767551" y="1678419"/>
                </a:cubicBezTo>
                <a:cubicBezTo>
                  <a:pt x="768056" y="1670345"/>
                  <a:pt x="751403" y="1667317"/>
                  <a:pt x="752412" y="1654196"/>
                </a:cubicBezTo>
                <a:cubicBezTo>
                  <a:pt x="753421" y="1641076"/>
                  <a:pt x="765532" y="1613321"/>
                  <a:pt x="773606" y="1599696"/>
                </a:cubicBezTo>
                <a:cubicBezTo>
                  <a:pt x="781680" y="1586071"/>
                  <a:pt x="796315" y="1579005"/>
                  <a:pt x="800857" y="1572445"/>
                </a:cubicBezTo>
                <a:cubicBezTo>
                  <a:pt x="805399" y="1565885"/>
                  <a:pt x="782690" y="1583043"/>
                  <a:pt x="800857" y="1560334"/>
                </a:cubicBezTo>
                <a:cubicBezTo>
                  <a:pt x="819024" y="1537626"/>
                  <a:pt x="891691" y="1464958"/>
                  <a:pt x="909858" y="1436194"/>
                </a:cubicBezTo>
                <a:cubicBezTo>
                  <a:pt x="928025" y="1407430"/>
                  <a:pt x="904307" y="1406420"/>
                  <a:pt x="909858" y="1387749"/>
                </a:cubicBezTo>
                <a:cubicBezTo>
                  <a:pt x="915409" y="1369078"/>
                  <a:pt x="935595" y="1345864"/>
                  <a:pt x="943164" y="1324165"/>
                </a:cubicBezTo>
                <a:cubicBezTo>
                  <a:pt x="950733" y="1302466"/>
                  <a:pt x="953761" y="1277234"/>
                  <a:pt x="955275" y="1257553"/>
                </a:cubicBezTo>
                <a:cubicBezTo>
                  <a:pt x="956789" y="1237872"/>
                  <a:pt x="952752" y="1223238"/>
                  <a:pt x="952247" y="1206080"/>
                </a:cubicBezTo>
                <a:cubicBezTo>
                  <a:pt x="951742" y="1188922"/>
                  <a:pt x="953761" y="1167223"/>
                  <a:pt x="952247" y="1154607"/>
                </a:cubicBezTo>
                <a:cubicBezTo>
                  <a:pt x="950733" y="1141991"/>
                  <a:pt x="940641" y="1139468"/>
                  <a:pt x="943164" y="1130384"/>
                </a:cubicBezTo>
                <a:cubicBezTo>
                  <a:pt x="945687" y="1121301"/>
                  <a:pt x="954770" y="1107171"/>
                  <a:pt x="967386" y="1100106"/>
                </a:cubicBezTo>
                <a:cubicBezTo>
                  <a:pt x="980002" y="1093041"/>
                  <a:pt x="1014822" y="1114236"/>
                  <a:pt x="1018859" y="1087995"/>
                </a:cubicBezTo>
                <a:cubicBezTo>
                  <a:pt x="1022896" y="1061754"/>
                  <a:pt x="1001702" y="987068"/>
                  <a:pt x="991609" y="942660"/>
                </a:cubicBezTo>
                <a:cubicBezTo>
                  <a:pt x="981516" y="898252"/>
                  <a:pt x="960321" y="856367"/>
                  <a:pt x="958303" y="821547"/>
                </a:cubicBezTo>
                <a:cubicBezTo>
                  <a:pt x="956285" y="786727"/>
                  <a:pt x="971929" y="759477"/>
                  <a:pt x="979498" y="733741"/>
                </a:cubicBezTo>
                <a:cubicBezTo>
                  <a:pt x="987067" y="708005"/>
                  <a:pt x="993627" y="684791"/>
                  <a:pt x="1003720" y="667129"/>
                </a:cubicBezTo>
                <a:cubicBezTo>
                  <a:pt x="1013813" y="649467"/>
                  <a:pt x="1040054" y="627767"/>
                  <a:pt x="1040054" y="627767"/>
                </a:cubicBezTo>
                <a:cubicBezTo>
                  <a:pt x="1051156" y="615656"/>
                  <a:pt x="1051156" y="606068"/>
                  <a:pt x="1070332" y="594461"/>
                </a:cubicBezTo>
                <a:cubicBezTo>
                  <a:pt x="1089508" y="582855"/>
                  <a:pt x="1129879" y="571248"/>
                  <a:pt x="1155111" y="558128"/>
                </a:cubicBezTo>
                <a:cubicBezTo>
                  <a:pt x="1180343" y="545008"/>
                  <a:pt x="1207593" y="523812"/>
                  <a:pt x="1221723" y="515738"/>
                </a:cubicBezTo>
                <a:cubicBezTo>
                  <a:pt x="1235853" y="507664"/>
                  <a:pt x="1230302" y="517756"/>
                  <a:pt x="1239890" y="509682"/>
                </a:cubicBezTo>
                <a:cubicBezTo>
                  <a:pt x="1249478" y="501608"/>
                  <a:pt x="1265626" y="479909"/>
                  <a:pt x="1279251" y="467293"/>
                </a:cubicBezTo>
                <a:cubicBezTo>
                  <a:pt x="1292876" y="454677"/>
                  <a:pt x="1310539" y="453668"/>
                  <a:pt x="1321641" y="433987"/>
                </a:cubicBezTo>
                <a:cubicBezTo>
                  <a:pt x="1332743" y="414306"/>
                  <a:pt x="1338798" y="371412"/>
                  <a:pt x="1345863" y="349208"/>
                </a:cubicBezTo>
                <a:cubicBezTo>
                  <a:pt x="1352928" y="327004"/>
                  <a:pt x="1352928" y="317920"/>
                  <a:pt x="1364030" y="300763"/>
                </a:cubicBezTo>
                <a:cubicBezTo>
                  <a:pt x="1375132" y="283606"/>
                  <a:pt x="1397841" y="260393"/>
                  <a:pt x="1412475" y="246263"/>
                </a:cubicBezTo>
                <a:cubicBezTo>
                  <a:pt x="1427109" y="232133"/>
                  <a:pt x="1437203" y="227591"/>
                  <a:pt x="1451837" y="215984"/>
                </a:cubicBezTo>
                <a:cubicBezTo>
                  <a:pt x="1466471" y="204377"/>
                  <a:pt x="1493217" y="193780"/>
                  <a:pt x="1500282" y="176623"/>
                </a:cubicBezTo>
                <a:cubicBezTo>
                  <a:pt x="1507347" y="159466"/>
                  <a:pt x="1499777" y="117076"/>
                  <a:pt x="1494226" y="113039"/>
                </a:cubicBezTo>
                <a:cubicBezTo>
                  <a:pt x="1488675" y="109002"/>
                  <a:pt x="1476564" y="140793"/>
                  <a:pt x="1466976" y="152400"/>
                </a:cubicBezTo>
                <a:cubicBezTo>
                  <a:pt x="1457388" y="164007"/>
                  <a:pt x="1444772" y="180660"/>
                  <a:pt x="1436698" y="182679"/>
                </a:cubicBezTo>
                <a:cubicBezTo>
                  <a:pt x="1428624" y="184698"/>
                  <a:pt x="1423577" y="166531"/>
                  <a:pt x="1418531" y="164512"/>
                </a:cubicBezTo>
                <a:cubicBezTo>
                  <a:pt x="1413485" y="162493"/>
                  <a:pt x="1409953" y="173090"/>
                  <a:pt x="1406420" y="170567"/>
                </a:cubicBezTo>
                <a:cubicBezTo>
                  <a:pt x="1402887" y="168044"/>
                  <a:pt x="1399859" y="160475"/>
                  <a:pt x="1397336" y="149373"/>
                </a:cubicBezTo>
                <a:cubicBezTo>
                  <a:pt x="1394813" y="138271"/>
                  <a:pt x="1398850" y="101432"/>
                  <a:pt x="1391281" y="103955"/>
                </a:cubicBezTo>
                <a:cubicBezTo>
                  <a:pt x="1383712" y="106478"/>
                  <a:pt x="1365040" y="143317"/>
                  <a:pt x="1351919" y="164512"/>
                </a:cubicBezTo>
                <a:cubicBezTo>
                  <a:pt x="1338798" y="185707"/>
                  <a:pt x="1327191" y="208920"/>
                  <a:pt x="1312557" y="231124"/>
                </a:cubicBezTo>
                <a:cubicBezTo>
                  <a:pt x="1297923" y="253328"/>
                  <a:pt x="1283793" y="280073"/>
                  <a:pt x="1264112" y="297735"/>
                </a:cubicBezTo>
                <a:cubicBezTo>
                  <a:pt x="1244431" y="315397"/>
                  <a:pt x="1208098" y="323472"/>
                  <a:pt x="1194473" y="337097"/>
                </a:cubicBezTo>
                <a:cubicBezTo>
                  <a:pt x="1180848" y="350722"/>
                  <a:pt x="1188417" y="368889"/>
                  <a:pt x="1182361" y="379486"/>
                </a:cubicBezTo>
                <a:cubicBezTo>
                  <a:pt x="1176305" y="390083"/>
                  <a:pt x="1170250" y="396139"/>
                  <a:pt x="1158139" y="400681"/>
                </a:cubicBezTo>
                <a:cubicBezTo>
                  <a:pt x="1146028" y="405223"/>
                  <a:pt x="1127356" y="409260"/>
                  <a:pt x="1109694" y="406737"/>
                </a:cubicBezTo>
                <a:cubicBezTo>
                  <a:pt x="1092032" y="404214"/>
                  <a:pt x="1064781" y="388065"/>
                  <a:pt x="1052165" y="385542"/>
                </a:cubicBezTo>
                <a:cubicBezTo>
                  <a:pt x="1039549" y="383019"/>
                  <a:pt x="1044595" y="396140"/>
                  <a:pt x="1033998" y="391598"/>
                </a:cubicBezTo>
                <a:cubicBezTo>
                  <a:pt x="1023401" y="387056"/>
                  <a:pt x="1006243" y="363843"/>
                  <a:pt x="988581" y="358292"/>
                </a:cubicBezTo>
                <a:cubicBezTo>
                  <a:pt x="970919" y="352741"/>
                  <a:pt x="952248" y="356274"/>
                  <a:pt x="928025" y="358292"/>
                </a:cubicBezTo>
                <a:cubicBezTo>
                  <a:pt x="903803" y="360311"/>
                  <a:pt x="858385" y="364852"/>
                  <a:pt x="843246" y="370403"/>
                </a:cubicBezTo>
                <a:cubicBezTo>
                  <a:pt x="828107" y="375954"/>
                  <a:pt x="842741" y="393616"/>
                  <a:pt x="837190" y="391598"/>
                </a:cubicBezTo>
                <a:cubicBezTo>
                  <a:pt x="831639" y="389580"/>
                  <a:pt x="809435" y="369394"/>
                  <a:pt x="809940" y="358292"/>
                </a:cubicBezTo>
                <a:cubicBezTo>
                  <a:pt x="810445" y="347190"/>
                  <a:pt x="825584" y="342648"/>
                  <a:pt x="840218" y="324986"/>
                </a:cubicBezTo>
                <a:cubicBezTo>
                  <a:pt x="854852" y="307324"/>
                  <a:pt x="890682" y="268466"/>
                  <a:pt x="897747" y="252318"/>
                </a:cubicBezTo>
                <a:cubicBezTo>
                  <a:pt x="904812" y="236170"/>
                  <a:pt x="882608" y="247272"/>
                  <a:pt x="882608" y="228096"/>
                </a:cubicBezTo>
                <a:cubicBezTo>
                  <a:pt x="882608" y="208920"/>
                  <a:pt x="896738" y="162997"/>
                  <a:pt x="897747" y="137261"/>
                </a:cubicBezTo>
                <a:cubicBezTo>
                  <a:pt x="898756" y="111525"/>
                  <a:pt x="897242" y="91844"/>
                  <a:pt x="888663" y="73677"/>
                </a:cubicBezTo>
                <a:cubicBezTo>
                  <a:pt x="880084" y="55510"/>
                  <a:pt x="863936" y="39867"/>
                  <a:pt x="846274" y="28260"/>
                </a:cubicBezTo>
                <a:cubicBezTo>
                  <a:pt x="828612" y="16653"/>
                  <a:pt x="802876" y="8074"/>
                  <a:pt x="782690" y="4037"/>
                </a:cubicBezTo>
                <a:cubicBezTo>
                  <a:pt x="762505" y="0"/>
                  <a:pt x="749383" y="1009"/>
                  <a:pt x="725161" y="4037"/>
                </a:cubicBezTo>
                <a:cubicBezTo>
                  <a:pt x="700939" y="7065"/>
                  <a:pt x="658045" y="12111"/>
                  <a:pt x="637355" y="22204"/>
                </a:cubicBezTo>
                <a:cubicBezTo>
                  <a:pt x="616665" y="32297"/>
                  <a:pt x="611618" y="46427"/>
                  <a:pt x="601021" y="64594"/>
                </a:cubicBezTo>
                <a:cubicBezTo>
                  <a:pt x="590424" y="82761"/>
                  <a:pt x="577303" y="112535"/>
                  <a:pt x="573771" y="131206"/>
                </a:cubicBezTo>
                <a:cubicBezTo>
                  <a:pt x="570239" y="149877"/>
                  <a:pt x="581340" y="158456"/>
                  <a:pt x="579826" y="176623"/>
                </a:cubicBezTo>
                <a:cubicBezTo>
                  <a:pt x="578312" y="194790"/>
                  <a:pt x="564182" y="222545"/>
                  <a:pt x="564687" y="240207"/>
                </a:cubicBezTo>
                <a:cubicBezTo>
                  <a:pt x="565192" y="257869"/>
                  <a:pt x="574780" y="267962"/>
                  <a:pt x="582854" y="282596"/>
                </a:cubicBezTo>
                <a:cubicBezTo>
                  <a:pt x="590928" y="297231"/>
                  <a:pt x="605058" y="311866"/>
                  <a:pt x="613132" y="328014"/>
                </a:cubicBezTo>
                <a:cubicBezTo>
                  <a:pt x="621206" y="344162"/>
                  <a:pt x="632308" y="364852"/>
                  <a:pt x="631299" y="379486"/>
                </a:cubicBezTo>
                <a:cubicBezTo>
                  <a:pt x="630290" y="394120"/>
                  <a:pt x="619188" y="411278"/>
                  <a:pt x="607077" y="415820"/>
                </a:cubicBezTo>
                <a:cubicBezTo>
                  <a:pt x="594966" y="420362"/>
                  <a:pt x="576294" y="405728"/>
                  <a:pt x="558632" y="406737"/>
                </a:cubicBezTo>
                <a:cubicBezTo>
                  <a:pt x="540970" y="407746"/>
                  <a:pt x="525326" y="416325"/>
                  <a:pt x="501103" y="421876"/>
                </a:cubicBezTo>
                <a:cubicBezTo>
                  <a:pt x="476880" y="427427"/>
                  <a:pt x="431463" y="435501"/>
                  <a:pt x="413296" y="440043"/>
                </a:cubicBezTo>
                <a:cubicBezTo>
                  <a:pt x="395129" y="444585"/>
                  <a:pt x="406736" y="450135"/>
                  <a:pt x="392102" y="449126"/>
                </a:cubicBezTo>
                <a:cubicBezTo>
                  <a:pt x="377468" y="448117"/>
                  <a:pt x="338610" y="433987"/>
                  <a:pt x="325490" y="433987"/>
                </a:cubicBezTo>
                <a:cubicBezTo>
                  <a:pt x="312370" y="433987"/>
                  <a:pt x="319939" y="449631"/>
                  <a:pt x="313379" y="449126"/>
                </a:cubicBezTo>
                <a:cubicBezTo>
                  <a:pt x="306819" y="448621"/>
                  <a:pt x="299249" y="439033"/>
                  <a:pt x="286128" y="430959"/>
                </a:cubicBezTo>
                <a:cubicBezTo>
                  <a:pt x="273007" y="422885"/>
                  <a:pt x="246262" y="403709"/>
                  <a:pt x="234655" y="400681"/>
                </a:cubicBezTo>
                <a:cubicBezTo>
                  <a:pt x="223048" y="397653"/>
                  <a:pt x="228095" y="417334"/>
                  <a:pt x="216488" y="412792"/>
                </a:cubicBezTo>
                <a:cubicBezTo>
                  <a:pt x="204882" y="408250"/>
                  <a:pt x="175613" y="384533"/>
                  <a:pt x="165016" y="373431"/>
                </a:cubicBezTo>
                <a:cubicBezTo>
                  <a:pt x="154419" y="362329"/>
                  <a:pt x="164006" y="353749"/>
                  <a:pt x="152904" y="346180"/>
                </a:cubicBezTo>
                <a:cubicBezTo>
                  <a:pt x="141802" y="338611"/>
                  <a:pt x="117075" y="331546"/>
                  <a:pt x="98404" y="328014"/>
                </a:cubicBezTo>
                <a:cubicBezTo>
                  <a:pt x="79733" y="324482"/>
                  <a:pt x="34820" y="332555"/>
                  <a:pt x="19681" y="346180"/>
                </a:cubicBezTo>
                <a:close/>
              </a:path>
            </a:pathLst>
          </a:custGeom>
          <a:solidFill>
            <a:srgbClr val="00B0F0"/>
          </a:solidFill>
          <a:ln>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20" name="TextBox 19"/>
          <p:cNvSpPr txBox="1"/>
          <p:nvPr/>
        </p:nvSpPr>
        <p:spPr>
          <a:xfrm>
            <a:off x="2411760" y="2276872"/>
            <a:ext cx="5616624" cy="1754326"/>
          </a:xfrm>
          <a:prstGeom prst="rect">
            <a:avLst/>
          </a:prstGeom>
          <a:noFill/>
        </p:spPr>
        <p:txBody>
          <a:bodyPr wrap="square" rtlCol="0">
            <a:spAutoFit/>
          </a:bodyPr>
          <a:lstStyle/>
          <a:p>
            <a:pPr lvl="0"/>
            <a:r>
              <a:rPr lang="en-CA" dirty="0" smtClean="0">
                <a:latin typeface="Franklin Gothic Book" pitchFamily="34" charset="0"/>
              </a:rPr>
              <a:t>Please have a member of your group share a general summary of what the group’s overall weighting was.</a:t>
            </a:r>
          </a:p>
          <a:p>
            <a:pPr lvl="0"/>
            <a:endParaRPr lang="en-CA" dirty="0" smtClean="0">
              <a:latin typeface="Franklin Gothic Book" pitchFamily="34" charset="0"/>
            </a:endParaRPr>
          </a:p>
          <a:p>
            <a:pPr lvl="0"/>
            <a:r>
              <a:rPr lang="en-CA" dirty="0" smtClean="0">
                <a:latin typeface="Franklin Gothic Book" pitchFamily="34" charset="0"/>
              </a:rPr>
              <a:t>How did you decide to make some categories more or less weighted? Why?</a:t>
            </a:r>
          </a:p>
          <a:p>
            <a:endParaRPr lang="en-CA" dirty="0"/>
          </a:p>
        </p:txBody>
      </p:sp>
      <p:sp>
        <p:nvSpPr>
          <p:cNvPr id="21" name="TextBox 20"/>
          <p:cNvSpPr txBox="1"/>
          <p:nvPr/>
        </p:nvSpPr>
        <p:spPr>
          <a:xfrm>
            <a:off x="5292080" y="6093296"/>
            <a:ext cx="1368152" cy="369332"/>
          </a:xfrm>
          <a:prstGeom prst="rect">
            <a:avLst/>
          </a:prstGeom>
          <a:noFill/>
        </p:spPr>
        <p:txBody>
          <a:bodyPr wrap="square" rtlCol="0">
            <a:spAutoFit/>
          </a:bodyPr>
          <a:lstStyle/>
          <a:p>
            <a:r>
              <a:rPr lang="en-CA" dirty="0" smtClean="0">
                <a:hlinkClick r:id="rId4" action="ppaction://hlinksldjump"/>
              </a:rPr>
              <a:t>Return</a:t>
            </a:r>
            <a:endParaRPr lang="en-CA" dirty="0"/>
          </a:p>
        </p:txBody>
      </p:sp>
      <p:sp>
        <p:nvSpPr>
          <p:cNvPr id="22" name="TextBox 21"/>
          <p:cNvSpPr txBox="1"/>
          <p:nvPr/>
        </p:nvSpPr>
        <p:spPr>
          <a:xfrm>
            <a:off x="6588224" y="6093296"/>
            <a:ext cx="1152128" cy="369332"/>
          </a:xfrm>
          <a:prstGeom prst="rect">
            <a:avLst/>
          </a:prstGeom>
          <a:noFill/>
        </p:spPr>
        <p:txBody>
          <a:bodyPr wrap="square" rtlCol="0">
            <a:spAutoFit/>
          </a:bodyPr>
          <a:lstStyle/>
          <a:p>
            <a:r>
              <a:rPr lang="en-CA" dirty="0" smtClean="0">
                <a:hlinkClick r:id="rId5" action="ppaction://hlinksldjump"/>
              </a:rPr>
              <a:t>Summary</a:t>
            </a:r>
            <a:endParaRPr lang="en-CA"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TextBox 3"/>
          <p:cNvSpPr txBox="1"/>
          <p:nvPr/>
        </p:nvSpPr>
        <p:spPr>
          <a:xfrm>
            <a:off x="1475656" y="332656"/>
            <a:ext cx="6264696" cy="523220"/>
          </a:xfrm>
          <a:prstGeom prst="rect">
            <a:avLst/>
          </a:prstGeom>
          <a:noFill/>
        </p:spPr>
        <p:txBody>
          <a:bodyPr wrap="square" rtlCol="0">
            <a:spAutoFit/>
          </a:bodyPr>
          <a:lstStyle/>
          <a:p>
            <a:r>
              <a:rPr lang="en-CA" sz="2800" dirty="0" smtClean="0">
                <a:latin typeface="Franklin Gothic Medium Cond" pitchFamily="34" charset="0"/>
              </a:rPr>
              <a:t>Knowledge, Skills and Competence</a:t>
            </a:r>
          </a:p>
        </p:txBody>
      </p:sp>
      <p:sp>
        <p:nvSpPr>
          <p:cNvPr id="5" name="Rectangle 4"/>
          <p:cNvSpPr/>
          <p:nvPr/>
        </p:nvSpPr>
        <p:spPr>
          <a:xfrm>
            <a:off x="1547664" y="1052736"/>
            <a:ext cx="3312368" cy="2664296"/>
          </a:xfrm>
          <a:prstGeom prst="rect">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6" name="Rectangle 5"/>
          <p:cNvSpPr/>
          <p:nvPr/>
        </p:nvSpPr>
        <p:spPr>
          <a:xfrm>
            <a:off x="5292080" y="1052736"/>
            <a:ext cx="3312368" cy="2664296"/>
          </a:xfrm>
          <a:prstGeom prst="rect">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7" name="Rectangle 6"/>
          <p:cNvSpPr/>
          <p:nvPr/>
        </p:nvSpPr>
        <p:spPr>
          <a:xfrm>
            <a:off x="1619672" y="1412776"/>
            <a:ext cx="3168352" cy="2196000"/>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8" name="Rectangle 7"/>
          <p:cNvSpPr/>
          <p:nvPr/>
        </p:nvSpPr>
        <p:spPr>
          <a:xfrm>
            <a:off x="5364088" y="1412776"/>
            <a:ext cx="3168352" cy="2196000"/>
          </a:xfrm>
          <a:prstGeom prst="rect">
            <a:avLst/>
          </a:prstGeom>
          <a:solidFill>
            <a:schemeClr val="bg1"/>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9" name="TextBox 8"/>
          <p:cNvSpPr txBox="1"/>
          <p:nvPr/>
        </p:nvSpPr>
        <p:spPr>
          <a:xfrm>
            <a:off x="1835696" y="1052758"/>
            <a:ext cx="2808312" cy="369332"/>
          </a:xfrm>
          <a:prstGeom prst="rect">
            <a:avLst/>
          </a:prstGeom>
          <a:noFill/>
        </p:spPr>
        <p:txBody>
          <a:bodyPr wrap="square" rtlCol="0">
            <a:spAutoFit/>
          </a:bodyPr>
          <a:lstStyle/>
          <a:p>
            <a:pPr algn="ctr"/>
            <a:r>
              <a:rPr lang="en-CA" b="1" dirty="0" smtClean="0">
                <a:solidFill>
                  <a:schemeClr val="bg1"/>
                </a:solidFill>
                <a:latin typeface="Franklin Gothic Medium Cond" pitchFamily="34" charset="0"/>
              </a:rPr>
              <a:t>Knowledge </a:t>
            </a:r>
            <a:endParaRPr lang="en-CA" b="1" dirty="0">
              <a:solidFill>
                <a:schemeClr val="bg1"/>
              </a:solidFill>
              <a:latin typeface="Franklin Gothic Medium Cond" pitchFamily="34" charset="0"/>
            </a:endParaRPr>
          </a:p>
        </p:txBody>
      </p:sp>
      <p:sp>
        <p:nvSpPr>
          <p:cNvPr id="10" name="TextBox 9"/>
          <p:cNvSpPr txBox="1"/>
          <p:nvPr/>
        </p:nvSpPr>
        <p:spPr>
          <a:xfrm>
            <a:off x="5530139" y="1052758"/>
            <a:ext cx="2808312" cy="369332"/>
          </a:xfrm>
          <a:prstGeom prst="rect">
            <a:avLst/>
          </a:prstGeom>
          <a:noFill/>
        </p:spPr>
        <p:txBody>
          <a:bodyPr wrap="square" rtlCol="0">
            <a:spAutoFit/>
          </a:bodyPr>
          <a:lstStyle/>
          <a:p>
            <a:pPr algn="ctr"/>
            <a:r>
              <a:rPr lang="en-CA" b="1" dirty="0" smtClean="0">
                <a:solidFill>
                  <a:schemeClr val="bg1"/>
                </a:solidFill>
                <a:latin typeface="Franklin Gothic Medium Cond" pitchFamily="34" charset="0"/>
              </a:rPr>
              <a:t>Skills</a:t>
            </a:r>
            <a:endParaRPr lang="en-CA" b="1" dirty="0">
              <a:solidFill>
                <a:schemeClr val="bg1"/>
              </a:solidFill>
              <a:latin typeface="Franklin Gothic Medium Cond" pitchFamily="34" charset="0"/>
            </a:endParaRPr>
          </a:p>
        </p:txBody>
      </p:sp>
      <p:sp>
        <p:nvSpPr>
          <p:cNvPr id="11" name="TextBox 10"/>
          <p:cNvSpPr txBox="1"/>
          <p:nvPr/>
        </p:nvSpPr>
        <p:spPr>
          <a:xfrm>
            <a:off x="1691680" y="1616061"/>
            <a:ext cx="3024336" cy="1703543"/>
          </a:xfrm>
          <a:prstGeom prst="rect">
            <a:avLst/>
          </a:prstGeom>
          <a:noFill/>
        </p:spPr>
        <p:txBody>
          <a:bodyPr wrap="square" rtlCol="0">
            <a:spAutoFit/>
          </a:bodyPr>
          <a:lstStyle/>
          <a:p>
            <a:pPr algn="ctr">
              <a:lnSpc>
                <a:spcPct val="150000"/>
              </a:lnSpc>
            </a:pPr>
            <a:r>
              <a:rPr lang="en-CA" dirty="0" smtClean="0">
                <a:solidFill>
                  <a:prstClr val="black"/>
                </a:solidFill>
                <a:latin typeface="Franklin Gothic Medium Cond" pitchFamily="34" charset="0"/>
              </a:rPr>
              <a:t>“Underpinning theories and concepts, and tacit knowledge </a:t>
            </a:r>
            <a:r>
              <a:rPr lang="en-CA" b="1" dirty="0" smtClean="0">
                <a:solidFill>
                  <a:prstClr val="black"/>
                </a:solidFill>
                <a:latin typeface="Franklin Gothic Medium Cond" pitchFamily="34" charset="0"/>
              </a:rPr>
              <a:t>gained as a result of performing</a:t>
            </a:r>
            <a:r>
              <a:rPr lang="en-CA" dirty="0" smtClean="0">
                <a:solidFill>
                  <a:prstClr val="black"/>
                </a:solidFill>
                <a:latin typeface="Franklin Gothic Medium Cond" pitchFamily="34" charset="0"/>
              </a:rPr>
              <a:t> certain tasks or skills”</a:t>
            </a:r>
            <a:endParaRPr lang="en-CA" dirty="0">
              <a:solidFill>
                <a:prstClr val="black"/>
              </a:solidFill>
              <a:latin typeface="Franklin Gothic Medium Cond" pitchFamily="34" charset="0"/>
            </a:endParaRPr>
          </a:p>
        </p:txBody>
      </p:sp>
      <p:sp>
        <p:nvSpPr>
          <p:cNvPr id="12" name="TextBox 11"/>
          <p:cNvSpPr txBox="1"/>
          <p:nvPr/>
        </p:nvSpPr>
        <p:spPr>
          <a:xfrm>
            <a:off x="5364088" y="1412776"/>
            <a:ext cx="3168352" cy="2169825"/>
          </a:xfrm>
          <a:prstGeom prst="rect">
            <a:avLst/>
          </a:prstGeom>
          <a:noFill/>
        </p:spPr>
        <p:txBody>
          <a:bodyPr wrap="square" rtlCol="0">
            <a:spAutoFit/>
          </a:bodyPr>
          <a:lstStyle/>
          <a:p>
            <a:pPr algn="ctr">
              <a:lnSpc>
                <a:spcPct val="150000"/>
              </a:lnSpc>
            </a:pPr>
            <a:r>
              <a:rPr lang="en-CA" b="1" dirty="0" smtClean="0">
                <a:solidFill>
                  <a:prstClr val="black"/>
                </a:solidFill>
                <a:latin typeface="Franklin Gothic Medium Cond" pitchFamily="34" charset="0"/>
              </a:rPr>
              <a:t>= performance</a:t>
            </a:r>
          </a:p>
          <a:p>
            <a:pPr algn="ctr">
              <a:lnSpc>
                <a:spcPct val="150000"/>
              </a:lnSpc>
            </a:pPr>
            <a:r>
              <a:rPr lang="en-CA" dirty="0" smtClean="0">
                <a:solidFill>
                  <a:prstClr val="black"/>
                </a:solidFill>
                <a:latin typeface="Franklin Gothic Medium Cond" pitchFamily="34" charset="0"/>
              </a:rPr>
              <a:t>More accurately: </a:t>
            </a:r>
          </a:p>
          <a:p>
            <a:pPr algn="ctr">
              <a:lnSpc>
                <a:spcPct val="150000"/>
              </a:lnSpc>
            </a:pPr>
            <a:r>
              <a:rPr lang="en-CA" dirty="0" smtClean="0">
                <a:solidFill>
                  <a:prstClr val="black"/>
                </a:solidFill>
                <a:latin typeface="Franklin Gothic Medium Cond" pitchFamily="34" charset="0"/>
              </a:rPr>
              <a:t>a level of performance</a:t>
            </a:r>
          </a:p>
          <a:p>
            <a:pPr algn="ctr">
              <a:lnSpc>
                <a:spcPct val="150000"/>
              </a:lnSpc>
            </a:pPr>
            <a:r>
              <a:rPr lang="en-CA" dirty="0" smtClean="0">
                <a:solidFill>
                  <a:prstClr val="black"/>
                </a:solidFill>
                <a:latin typeface="Franklin Gothic Medium Cond" pitchFamily="34" charset="0"/>
              </a:rPr>
              <a:t>Includes proficiency, accuracy, </a:t>
            </a:r>
          </a:p>
          <a:p>
            <a:pPr algn="ctr">
              <a:lnSpc>
                <a:spcPct val="150000"/>
              </a:lnSpc>
            </a:pPr>
            <a:r>
              <a:rPr lang="en-CA" dirty="0" smtClean="0">
                <a:solidFill>
                  <a:prstClr val="black"/>
                </a:solidFill>
                <a:latin typeface="Franklin Gothic Medium Cond" pitchFamily="34" charset="0"/>
              </a:rPr>
              <a:t>right context</a:t>
            </a:r>
            <a:endParaRPr lang="en-CA" dirty="0">
              <a:solidFill>
                <a:prstClr val="black"/>
              </a:solidFill>
              <a:latin typeface="Franklin Gothic Medium Cond" pitchFamily="34" charset="0"/>
            </a:endParaRPr>
          </a:p>
        </p:txBody>
      </p:sp>
      <p:sp>
        <p:nvSpPr>
          <p:cNvPr id="13" name="TextBox 12"/>
          <p:cNvSpPr txBox="1"/>
          <p:nvPr/>
        </p:nvSpPr>
        <p:spPr>
          <a:xfrm>
            <a:off x="1467189" y="5448126"/>
            <a:ext cx="7200800" cy="1077218"/>
          </a:xfrm>
          <a:prstGeom prst="rect">
            <a:avLst/>
          </a:prstGeom>
          <a:noFill/>
        </p:spPr>
        <p:txBody>
          <a:bodyPr wrap="square" rtlCol="0">
            <a:spAutoFit/>
          </a:bodyPr>
          <a:lstStyle/>
          <a:p>
            <a:pPr algn="ctr"/>
            <a:r>
              <a:rPr lang="en-CA" b="1" dirty="0" smtClean="0">
                <a:solidFill>
                  <a:schemeClr val="accent5">
                    <a:lumMod val="50000"/>
                  </a:schemeClr>
                </a:solidFill>
                <a:latin typeface="Franklin Gothic Book" pitchFamily="34" charset="0"/>
              </a:rPr>
              <a:t>Competent</a:t>
            </a:r>
            <a:r>
              <a:rPr lang="en-CA" dirty="0" smtClean="0">
                <a:solidFill>
                  <a:schemeClr val="accent5">
                    <a:lumMod val="50000"/>
                  </a:schemeClr>
                </a:solidFill>
                <a:latin typeface="Franklin Gothic Book" pitchFamily="34" charset="0"/>
              </a:rPr>
              <a:t> is used to describe a person who meets the standard. </a:t>
            </a:r>
          </a:p>
          <a:p>
            <a:pPr algn="ctr"/>
            <a:endParaRPr lang="en-CA" sz="1000" dirty="0" smtClean="0">
              <a:solidFill>
                <a:schemeClr val="accent5">
                  <a:lumMod val="50000"/>
                </a:schemeClr>
              </a:solidFill>
              <a:latin typeface="Franklin Gothic Book" pitchFamily="34" charset="0"/>
            </a:endParaRPr>
          </a:p>
          <a:p>
            <a:pPr algn="ctr"/>
            <a:r>
              <a:rPr lang="en-CA" dirty="0" smtClean="0">
                <a:solidFill>
                  <a:schemeClr val="accent5">
                    <a:lumMod val="50000"/>
                  </a:schemeClr>
                </a:solidFill>
                <a:latin typeface="Franklin Gothic Book" pitchFamily="34" charset="0"/>
              </a:rPr>
              <a:t>They are </a:t>
            </a:r>
            <a:r>
              <a:rPr lang="en-CA" i="1" dirty="0" smtClean="0">
                <a:solidFill>
                  <a:schemeClr val="accent5">
                    <a:lumMod val="50000"/>
                  </a:schemeClr>
                </a:solidFill>
                <a:latin typeface="Franklin Gothic Book" pitchFamily="34" charset="0"/>
              </a:rPr>
              <a:t>superior job performers</a:t>
            </a:r>
            <a:r>
              <a:rPr lang="en-CA" dirty="0" smtClean="0">
                <a:solidFill>
                  <a:schemeClr val="accent5">
                    <a:lumMod val="50000"/>
                  </a:schemeClr>
                </a:solidFill>
                <a:latin typeface="Franklin Gothic Book" pitchFamily="34" charset="0"/>
              </a:rPr>
              <a:t> </a:t>
            </a:r>
          </a:p>
          <a:p>
            <a:pPr algn="ctr"/>
            <a:r>
              <a:rPr lang="en-CA" dirty="0" smtClean="0">
                <a:solidFill>
                  <a:schemeClr val="accent5">
                    <a:lumMod val="50000"/>
                  </a:schemeClr>
                </a:solidFill>
                <a:latin typeface="Franklin Gothic Book" pitchFamily="34" charset="0"/>
              </a:rPr>
              <a:t>(because they possess the knowledge, skills...)</a:t>
            </a:r>
            <a:endParaRPr lang="en-CA" dirty="0">
              <a:solidFill>
                <a:schemeClr val="accent5">
                  <a:lumMod val="50000"/>
                </a:schemeClr>
              </a:solidFill>
              <a:latin typeface="Franklin Gothic Book" pitchFamily="34" charset="0"/>
            </a:endParaRPr>
          </a:p>
        </p:txBody>
      </p:sp>
      <p:sp>
        <p:nvSpPr>
          <p:cNvPr id="14" name="Rectangle 1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TextBox 15"/>
          <p:cNvSpPr txBox="1"/>
          <p:nvPr/>
        </p:nvSpPr>
        <p:spPr>
          <a:xfrm>
            <a:off x="3521553" y="4059069"/>
            <a:ext cx="3096344" cy="1015663"/>
          </a:xfrm>
          <a:prstGeom prst="rect">
            <a:avLst/>
          </a:prstGeom>
          <a:noFill/>
        </p:spPr>
        <p:txBody>
          <a:bodyPr wrap="square" rtlCol="0">
            <a:spAutoFit/>
          </a:bodyPr>
          <a:lstStyle/>
          <a:p>
            <a:pPr algn="ctr"/>
            <a:r>
              <a:rPr lang="en-CA" sz="2400" b="1" dirty="0" smtClean="0">
                <a:solidFill>
                  <a:schemeClr val="accent5">
                    <a:lumMod val="75000"/>
                  </a:schemeClr>
                </a:solidFill>
                <a:latin typeface="Franklin Gothic Medium Cond" pitchFamily="34" charset="0"/>
              </a:rPr>
              <a:t>Competence</a:t>
            </a:r>
          </a:p>
          <a:p>
            <a:pPr algn="ctr"/>
            <a:r>
              <a:rPr lang="en-CA" dirty="0" smtClean="0">
                <a:solidFill>
                  <a:prstClr val="black"/>
                </a:solidFill>
                <a:latin typeface="Franklin Gothic Medium Cond" pitchFamily="34" charset="0"/>
              </a:rPr>
              <a:t>A demonstration of applied knowledge and abilities</a:t>
            </a:r>
            <a:endParaRPr lang="en-CA" dirty="0">
              <a:solidFill>
                <a:prstClr val="black"/>
              </a:solidFill>
              <a:latin typeface="Franklin Gothic Medium Cond" pitchFamily="34" charset="0"/>
            </a:endParaRPr>
          </a:p>
        </p:txBody>
      </p:sp>
      <p:sp>
        <p:nvSpPr>
          <p:cNvPr id="17" name="Right Brace 16"/>
          <p:cNvSpPr/>
          <p:nvPr/>
        </p:nvSpPr>
        <p:spPr>
          <a:xfrm rot="5400000">
            <a:off x="4891841" y="1880828"/>
            <a:ext cx="360040" cy="4032448"/>
          </a:xfrm>
          <a:prstGeom prst="rightBrace">
            <a:avLst>
              <a:gd name="adj1" fmla="val 0"/>
              <a:gd name="adj2" fmla="val 50000"/>
            </a:avLst>
          </a:prstGeom>
          <a:ln w="28575">
            <a:solidFill>
              <a:schemeClr val="accent5">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cxnSp>
        <p:nvCxnSpPr>
          <p:cNvPr id="19" name="Straight Arrow Connector 18"/>
          <p:cNvCxnSpPr/>
          <p:nvPr/>
        </p:nvCxnSpPr>
        <p:spPr>
          <a:xfrm>
            <a:off x="5067589" y="5030110"/>
            <a:ext cx="0" cy="288032"/>
          </a:xfrm>
          <a:prstGeom prst="straightConnector1">
            <a:avLst/>
          </a:prstGeom>
          <a:ln w="28575">
            <a:solidFill>
              <a:schemeClr val="accent5">
                <a:lumMod val="50000"/>
              </a:schemeClr>
            </a:solidFill>
            <a:miter lim="800000"/>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p:cNvSpPr txBox="1"/>
          <p:nvPr/>
        </p:nvSpPr>
        <p:spPr>
          <a:xfrm>
            <a:off x="1640938" y="548680"/>
            <a:ext cx="6728616" cy="584775"/>
          </a:xfrm>
          <a:prstGeom prst="rect">
            <a:avLst/>
          </a:prstGeom>
          <a:noFill/>
        </p:spPr>
        <p:txBody>
          <a:bodyPr wrap="square" rtlCol="0">
            <a:spAutoFit/>
          </a:bodyPr>
          <a:lstStyle/>
          <a:p>
            <a:r>
              <a:rPr lang="en-CA" sz="3200" dirty="0" smtClean="0">
                <a:latin typeface="Franklin Gothic Demi Cond" pitchFamily="34" charset="0"/>
              </a:rPr>
              <a:t>Occupational Standards...</a:t>
            </a:r>
            <a:endParaRPr lang="en-CA" sz="3200" dirty="0">
              <a:latin typeface="Franklin Gothic Demi Cond" pitchFamily="34" charset="0"/>
            </a:endParaRPr>
          </a:p>
        </p:txBody>
      </p:sp>
      <p:sp>
        <p:nvSpPr>
          <p:cNvPr id="5" name="TextBox 4"/>
          <p:cNvSpPr txBox="1"/>
          <p:nvPr/>
        </p:nvSpPr>
        <p:spPr>
          <a:xfrm>
            <a:off x="2051720" y="1628800"/>
            <a:ext cx="6408712" cy="4062651"/>
          </a:xfrm>
          <a:prstGeom prst="rect">
            <a:avLst/>
          </a:prstGeom>
          <a:noFill/>
        </p:spPr>
        <p:txBody>
          <a:bodyPr wrap="square" rtlCol="0">
            <a:spAutoFit/>
          </a:bodyPr>
          <a:lstStyle/>
          <a:p>
            <a:r>
              <a:rPr lang="en-CA" sz="2400" b="1" dirty="0" smtClean="0"/>
              <a:t>Describe expectations of a qualified worker</a:t>
            </a:r>
          </a:p>
          <a:p>
            <a:pPr>
              <a:buFont typeface="Arial" pitchFamily="34" charset="0"/>
              <a:buChar char="•"/>
            </a:pPr>
            <a:r>
              <a:rPr lang="en-CA" dirty="0" smtClean="0"/>
              <a:t>  Defined and validated by subject matter experts</a:t>
            </a:r>
          </a:p>
          <a:p>
            <a:pPr>
              <a:buFont typeface="Arial" pitchFamily="34" charset="0"/>
              <a:buChar char="•"/>
            </a:pPr>
            <a:r>
              <a:rPr lang="en-CA" dirty="0" smtClean="0"/>
              <a:t>  Pan-Canadian in scope</a:t>
            </a:r>
          </a:p>
          <a:p>
            <a:endParaRPr lang="en-CA" sz="2400" dirty="0" smtClean="0"/>
          </a:p>
          <a:p>
            <a:r>
              <a:rPr lang="en-CA" sz="2400" b="1" dirty="0" smtClean="0"/>
              <a:t>Inform practice</a:t>
            </a:r>
          </a:p>
          <a:p>
            <a:pPr>
              <a:buFont typeface="Arial" pitchFamily="34" charset="0"/>
              <a:buChar char="•"/>
            </a:pPr>
            <a:r>
              <a:rPr lang="en-CA" dirty="0" smtClean="0"/>
              <a:t>  Everything from career information or planning, through HR</a:t>
            </a:r>
          </a:p>
          <a:p>
            <a:r>
              <a:rPr lang="en-CA" dirty="0" smtClean="0"/>
              <a:t>    practices, certification or recognition programs and more...</a:t>
            </a:r>
          </a:p>
          <a:p>
            <a:endParaRPr lang="en-CA" b="1" dirty="0" smtClean="0"/>
          </a:p>
          <a:p>
            <a:endParaRPr lang="en-CA" b="1" dirty="0" smtClean="0"/>
          </a:p>
          <a:p>
            <a:r>
              <a:rPr lang="en-CA" sz="2400" b="1" dirty="0" smtClean="0"/>
              <a:t>Support/promote mobility, development</a:t>
            </a:r>
            <a:endParaRPr lang="en-CA" b="1" dirty="0" smtClean="0"/>
          </a:p>
          <a:p>
            <a:pPr>
              <a:buFont typeface="Arial" pitchFamily="34" charset="0"/>
              <a:buChar char="•"/>
            </a:pPr>
            <a:r>
              <a:rPr lang="en-CA" dirty="0" smtClean="0"/>
              <a:t>  Across Canada</a:t>
            </a:r>
          </a:p>
          <a:p>
            <a:pPr>
              <a:buFont typeface="Arial" pitchFamily="34" charset="0"/>
              <a:buChar char="•"/>
            </a:pPr>
            <a:r>
              <a:rPr lang="en-CA" dirty="0" smtClean="0"/>
              <a:t>  Recognition of foreign credentials or foreign trained/experienced</a:t>
            </a:r>
          </a:p>
          <a:p>
            <a:pPr>
              <a:buFont typeface="Arial" pitchFamily="34" charset="0"/>
              <a:buChar char="•"/>
            </a:pPr>
            <a:r>
              <a:rPr lang="en-CA" dirty="0" smtClean="0"/>
              <a:t>  Between companies, schools</a:t>
            </a:r>
          </a:p>
        </p:txBody>
      </p:sp>
      <p:sp>
        <p:nvSpPr>
          <p:cNvPr id="6" name="Rectangle 5"/>
          <p:cNvSpPr/>
          <p:nvPr/>
        </p:nvSpPr>
        <p:spPr>
          <a:xfrm>
            <a:off x="8886500"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1691680" y="345136"/>
            <a:ext cx="4536504" cy="369332"/>
          </a:xfrm>
          <a:prstGeom prst="rect">
            <a:avLst/>
          </a:prstGeom>
          <a:noFill/>
        </p:spPr>
        <p:txBody>
          <a:bodyPr wrap="square" rtlCol="0">
            <a:spAutoFit/>
          </a:bodyPr>
          <a:lstStyle/>
          <a:p>
            <a:r>
              <a:rPr lang="en-CA" dirty="0" smtClean="0">
                <a:solidFill>
                  <a:schemeClr val="accent5">
                    <a:lumMod val="75000"/>
                  </a:schemeClr>
                </a:solidFill>
                <a:latin typeface="Franklin Gothic Demi Cond" pitchFamily="34" charset="0"/>
              </a:rPr>
              <a:t>A FEW SUMMARY POINTS</a:t>
            </a:r>
            <a:endParaRPr lang="en-CA" dirty="0">
              <a:solidFill>
                <a:schemeClr val="accent5">
                  <a:lumMod val="75000"/>
                </a:schemeClr>
              </a:solidFill>
              <a:latin typeface="Franklin Gothic Demi Cond" pitchFamily="34" charset="0"/>
            </a:endParaRPr>
          </a:p>
        </p:txBody>
      </p:sp>
      <p:sp>
        <p:nvSpPr>
          <p:cNvPr id="9" name="Oval 8"/>
          <p:cNvSpPr/>
          <p:nvPr/>
        </p:nvSpPr>
        <p:spPr>
          <a:xfrm>
            <a:off x="755576" y="1556936"/>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1" name="Oval 10"/>
          <p:cNvSpPr/>
          <p:nvPr/>
        </p:nvSpPr>
        <p:spPr>
          <a:xfrm>
            <a:off x="755576" y="2946716"/>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2" name="Oval 11"/>
          <p:cNvSpPr/>
          <p:nvPr/>
        </p:nvSpPr>
        <p:spPr>
          <a:xfrm>
            <a:off x="755576" y="4365104"/>
            <a:ext cx="1296144" cy="1296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Oval 12"/>
          <p:cNvSpPr/>
          <p:nvPr/>
        </p:nvSpPr>
        <p:spPr>
          <a:xfrm>
            <a:off x="755576" y="1556792"/>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4" name="Oval 13"/>
          <p:cNvSpPr/>
          <p:nvPr/>
        </p:nvSpPr>
        <p:spPr>
          <a:xfrm>
            <a:off x="755576" y="2946572"/>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5" name="Oval 14"/>
          <p:cNvSpPr/>
          <p:nvPr/>
        </p:nvSpPr>
        <p:spPr>
          <a:xfrm>
            <a:off x="755576" y="4364960"/>
            <a:ext cx="1296144" cy="1296000"/>
          </a:xfrm>
          <a:prstGeom prst="ellipse">
            <a:avLst/>
          </a:prstGeom>
          <a:solidFill>
            <a:schemeClr val="bg2"/>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89092" name="Picture 4" descr="http://www.gabrielcode.com/assets/images/product/trans-icon06.png"/>
          <p:cNvPicPr>
            <a:picLocks noChangeAspect="1" noChangeArrowheads="1"/>
          </p:cNvPicPr>
          <p:nvPr/>
        </p:nvPicPr>
        <p:blipFill>
          <a:blip r:embed="rId3" cstate="print"/>
          <a:srcRect/>
          <a:stretch>
            <a:fillRect/>
          </a:stretch>
        </p:blipFill>
        <p:spPr bwMode="auto">
          <a:xfrm>
            <a:off x="683568" y="1628800"/>
            <a:ext cx="1437626" cy="1090613"/>
          </a:xfrm>
          <a:prstGeom prst="rect">
            <a:avLst/>
          </a:prstGeom>
          <a:noFill/>
        </p:spPr>
      </p:pic>
      <p:pic>
        <p:nvPicPr>
          <p:cNvPr id="89094" name="Picture 6" descr="http://corrupteddevelopment.com/wp-content/uploads/2012/03/graduation-icon-design-e1331474907356.jpg"/>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849356" y="3212976"/>
            <a:ext cx="1080120" cy="804090"/>
          </a:xfrm>
          <a:prstGeom prst="rect">
            <a:avLst/>
          </a:prstGeom>
          <a:noFill/>
        </p:spPr>
      </p:pic>
      <p:sp>
        <p:nvSpPr>
          <p:cNvPr id="19" name="Oval 18"/>
          <p:cNvSpPr/>
          <p:nvPr/>
        </p:nvSpPr>
        <p:spPr>
          <a:xfrm>
            <a:off x="953128" y="4567274"/>
            <a:ext cx="900000" cy="9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9096" name="Picture 8" descr="http://www.timeclockexpress.com/media/ecom/prodlg/mobility_pack.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16226" y="4509120"/>
            <a:ext cx="1391477" cy="1043608"/>
          </a:xfrm>
          <a:prstGeom prst="rect">
            <a:avLst/>
          </a:prstGeom>
          <a:noFill/>
        </p:spPr>
      </p:pic>
    </p:spTree>
  </p:cSld>
  <p:clrMapOvr>
    <a:masterClrMapping/>
  </p:clrMapOvr>
  <p:transition spd="med">
    <p:pu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Freeform 40"/>
          <p:cNvSpPr/>
          <p:nvPr/>
        </p:nvSpPr>
        <p:spPr>
          <a:xfrm>
            <a:off x="233013" y="4632019"/>
            <a:ext cx="939114" cy="1408670"/>
          </a:xfrm>
          <a:custGeom>
            <a:avLst/>
            <a:gdLst>
              <a:gd name="connsiteX0" fmla="*/ 77671 w 939114"/>
              <a:gd name="connsiteY0" fmla="*/ 88262 h 1408670"/>
              <a:gd name="connsiteX1" fmla="*/ 77671 w 939114"/>
              <a:gd name="connsiteY1" fmla="*/ 88262 h 1408670"/>
              <a:gd name="connsiteX2" fmla="*/ 45897 w 939114"/>
              <a:gd name="connsiteY2" fmla="*/ 91793 h 1408670"/>
              <a:gd name="connsiteX3" fmla="*/ 24714 w 939114"/>
              <a:gd name="connsiteY3" fmla="*/ 112976 h 1408670"/>
              <a:gd name="connsiteX4" fmla="*/ 10592 w 939114"/>
              <a:gd name="connsiteY4" fmla="*/ 123567 h 1408670"/>
              <a:gd name="connsiteX5" fmla="*/ 3531 w 939114"/>
              <a:gd name="connsiteY5" fmla="*/ 144750 h 1408670"/>
              <a:gd name="connsiteX6" fmla="*/ 0 w 939114"/>
              <a:gd name="connsiteY6" fmla="*/ 155342 h 1408670"/>
              <a:gd name="connsiteX7" fmla="*/ 3531 w 939114"/>
              <a:gd name="connsiteY7" fmla="*/ 310684 h 1408670"/>
              <a:gd name="connsiteX8" fmla="*/ 10592 w 939114"/>
              <a:gd name="connsiteY8" fmla="*/ 331867 h 1408670"/>
              <a:gd name="connsiteX9" fmla="*/ 14122 w 939114"/>
              <a:gd name="connsiteY9" fmla="*/ 342458 h 1408670"/>
              <a:gd name="connsiteX10" fmla="*/ 21183 w 939114"/>
              <a:gd name="connsiteY10" fmla="*/ 353050 h 1408670"/>
              <a:gd name="connsiteX11" fmla="*/ 28244 w 939114"/>
              <a:gd name="connsiteY11" fmla="*/ 374233 h 1408670"/>
              <a:gd name="connsiteX12" fmla="*/ 31775 w 939114"/>
              <a:gd name="connsiteY12" fmla="*/ 384824 h 1408670"/>
              <a:gd name="connsiteX13" fmla="*/ 38836 w 939114"/>
              <a:gd name="connsiteY13" fmla="*/ 406007 h 1408670"/>
              <a:gd name="connsiteX14" fmla="*/ 42366 w 939114"/>
              <a:gd name="connsiteY14" fmla="*/ 420129 h 1408670"/>
              <a:gd name="connsiteX15" fmla="*/ 49427 w 939114"/>
              <a:gd name="connsiteY15" fmla="*/ 430721 h 1408670"/>
              <a:gd name="connsiteX16" fmla="*/ 52958 w 939114"/>
              <a:gd name="connsiteY16" fmla="*/ 441312 h 1408670"/>
              <a:gd name="connsiteX17" fmla="*/ 63549 w 939114"/>
              <a:gd name="connsiteY17" fmla="*/ 448373 h 1408670"/>
              <a:gd name="connsiteX18" fmla="*/ 148281 w 939114"/>
              <a:gd name="connsiteY18" fmla="*/ 458965 h 1408670"/>
              <a:gd name="connsiteX19" fmla="*/ 162403 w 939114"/>
              <a:gd name="connsiteY19" fmla="*/ 480148 h 1408670"/>
              <a:gd name="connsiteX20" fmla="*/ 169464 w 939114"/>
              <a:gd name="connsiteY20" fmla="*/ 490739 h 1408670"/>
              <a:gd name="connsiteX21" fmla="*/ 190647 w 939114"/>
              <a:gd name="connsiteY21" fmla="*/ 522514 h 1408670"/>
              <a:gd name="connsiteX22" fmla="*/ 208300 w 939114"/>
              <a:gd name="connsiteY22" fmla="*/ 536636 h 1408670"/>
              <a:gd name="connsiteX23" fmla="*/ 211830 w 939114"/>
              <a:gd name="connsiteY23" fmla="*/ 547227 h 1408670"/>
              <a:gd name="connsiteX24" fmla="*/ 225952 w 939114"/>
              <a:gd name="connsiteY24" fmla="*/ 561349 h 1408670"/>
              <a:gd name="connsiteX25" fmla="*/ 236544 w 939114"/>
              <a:gd name="connsiteY25" fmla="*/ 564880 h 1408670"/>
              <a:gd name="connsiteX26" fmla="*/ 282440 w 939114"/>
              <a:gd name="connsiteY26" fmla="*/ 568410 h 1408670"/>
              <a:gd name="connsiteX27" fmla="*/ 293032 w 939114"/>
              <a:gd name="connsiteY27" fmla="*/ 571941 h 1408670"/>
              <a:gd name="connsiteX28" fmla="*/ 321276 w 939114"/>
              <a:gd name="connsiteY28" fmla="*/ 575471 h 1408670"/>
              <a:gd name="connsiteX29" fmla="*/ 345989 w 939114"/>
              <a:gd name="connsiteY29" fmla="*/ 586063 h 1408670"/>
              <a:gd name="connsiteX30" fmla="*/ 363642 w 939114"/>
              <a:gd name="connsiteY30" fmla="*/ 589593 h 1408670"/>
              <a:gd name="connsiteX31" fmla="*/ 377764 w 939114"/>
              <a:gd name="connsiteY31" fmla="*/ 596654 h 1408670"/>
              <a:gd name="connsiteX32" fmla="*/ 388355 w 939114"/>
              <a:gd name="connsiteY32" fmla="*/ 607246 h 1408670"/>
              <a:gd name="connsiteX33" fmla="*/ 444843 w 939114"/>
              <a:gd name="connsiteY33" fmla="*/ 617837 h 1408670"/>
              <a:gd name="connsiteX34" fmla="*/ 469557 w 939114"/>
              <a:gd name="connsiteY34" fmla="*/ 624898 h 1408670"/>
              <a:gd name="connsiteX35" fmla="*/ 564880 w 939114"/>
              <a:gd name="connsiteY35" fmla="*/ 624898 h 1408670"/>
              <a:gd name="connsiteX36" fmla="*/ 568411 w 939114"/>
              <a:gd name="connsiteY36" fmla="*/ 635490 h 1408670"/>
              <a:gd name="connsiteX37" fmla="*/ 571941 w 939114"/>
              <a:gd name="connsiteY37" fmla="*/ 663734 h 1408670"/>
              <a:gd name="connsiteX38" fmla="*/ 582533 w 939114"/>
              <a:gd name="connsiteY38" fmla="*/ 667264 h 1408670"/>
              <a:gd name="connsiteX39" fmla="*/ 582533 w 939114"/>
              <a:gd name="connsiteY39" fmla="*/ 748466 h 1408670"/>
              <a:gd name="connsiteX40" fmla="*/ 586063 w 939114"/>
              <a:gd name="connsiteY40" fmla="*/ 766118 h 1408670"/>
              <a:gd name="connsiteX41" fmla="*/ 596655 w 939114"/>
              <a:gd name="connsiteY41" fmla="*/ 776710 h 1408670"/>
              <a:gd name="connsiteX42" fmla="*/ 600185 w 939114"/>
              <a:gd name="connsiteY42" fmla="*/ 787301 h 1408670"/>
              <a:gd name="connsiteX43" fmla="*/ 631960 w 939114"/>
              <a:gd name="connsiteY43" fmla="*/ 826137 h 1408670"/>
              <a:gd name="connsiteX44" fmla="*/ 656673 w 939114"/>
              <a:gd name="connsiteY44" fmla="*/ 861442 h 1408670"/>
              <a:gd name="connsiteX45" fmla="*/ 670795 w 939114"/>
              <a:gd name="connsiteY45" fmla="*/ 882625 h 1408670"/>
              <a:gd name="connsiteX46" fmla="*/ 677856 w 939114"/>
              <a:gd name="connsiteY46" fmla="*/ 893217 h 1408670"/>
              <a:gd name="connsiteX47" fmla="*/ 681387 w 939114"/>
              <a:gd name="connsiteY47" fmla="*/ 907339 h 1408670"/>
              <a:gd name="connsiteX48" fmla="*/ 695509 w 939114"/>
              <a:gd name="connsiteY48" fmla="*/ 932052 h 1408670"/>
              <a:gd name="connsiteX49" fmla="*/ 709631 w 939114"/>
              <a:gd name="connsiteY49" fmla="*/ 960296 h 1408670"/>
              <a:gd name="connsiteX50" fmla="*/ 727284 w 939114"/>
              <a:gd name="connsiteY50" fmla="*/ 995601 h 1408670"/>
              <a:gd name="connsiteX51" fmla="*/ 737875 w 939114"/>
              <a:gd name="connsiteY51" fmla="*/ 1023845 h 1408670"/>
              <a:gd name="connsiteX52" fmla="*/ 744936 w 939114"/>
              <a:gd name="connsiteY52" fmla="*/ 1045028 h 1408670"/>
              <a:gd name="connsiteX53" fmla="*/ 759058 w 939114"/>
              <a:gd name="connsiteY53" fmla="*/ 1066211 h 1408670"/>
              <a:gd name="connsiteX54" fmla="*/ 769650 w 939114"/>
              <a:gd name="connsiteY54" fmla="*/ 1090925 h 1408670"/>
              <a:gd name="connsiteX55" fmla="*/ 773180 w 939114"/>
              <a:gd name="connsiteY55" fmla="*/ 1115638 h 1408670"/>
              <a:gd name="connsiteX56" fmla="*/ 780241 w 939114"/>
              <a:gd name="connsiteY56" fmla="*/ 1129760 h 1408670"/>
              <a:gd name="connsiteX57" fmla="*/ 794363 w 939114"/>
              <a:gd name="connsiteY57" fmla="*/ 1158004 h 1408670"/>
              <a:gd name="connsiteX58" fmla="*/ 801424 w 939114"/>
              <a:gd name="connsiteY58" fmla="*/ 1179187 h 1408670"/>
              <a:gd name="connsiteX59" fmla="*/ 804955 w 939114"/>
              <a:gd name="connsiteY59" fmla="*/ 1196840 h 1408670"/>
              <a:gd name="connsiteX60" fmla="*/ 808485 w 939114"/>
              <a:gd name="connsiteY60" fmla="*/ 1207431 h 1408670"/>
              <a:gd name="connsiteX61" fmla="*/ 812016 w 939114"/>
              <a:gd name="connsiteY61" fmla="*/ 1221553 h 1408670"/>
              <a:gd name="connsiteX62" fmla="*/ 822607 w 939114"/>
              <a:gd name="connsiteY62" fmla="*/ 1249797 h 1408670"/>
              <a:gd name="connsiteX63" fmla="*/ 826138 w 939114"/>
              <a:gd name="connsiteY63" fmla="*/ 1263919 h 1408670"/>
              <a:gd name="connsiteX64" fmla="*/ 833199 w 939114"/>
              <a:gd name="connsiteY64" fmla="*/ 1278041 h 1408670"/>
              <a:gd name="connsiteX65" fmla="*/ 840260 w 939114"/>
              <a:gd name="connsiteY65" fmla="*/ 1299224 h 1408670"/>
              <a:gd name="connsiteX66" fmla="*/ 861443 w 939114"/>
              <a:gd name="connsiteY66" fmla="*/ 1327468 h 1408670"/>
              <a:gd name="connsiteX67" fmla="*/ 872034 w 939114"/>
              <a:gd name="connsiteY67" fmla="*/ 1348651 h 1408670"/>
              <a:gd name="connsiteX68" fmla="*/ 879095 w 939114"/>
              <a:gd name="connsiteY68" fmla="*/ 1362773 h 1408670"/>
              <a:gd name="connsiteX69" fmla="*/ 889687 w 939114"/>
              <a:gd name="connsiteY69" fmla="*/ 1366304 h 1408670"/>
              <a:gd name="connsiteX70" fmla="*/ 903809 w 939114"/>
              <a:gd name="connsiteY70" fmla="*/ 1383956 h 1408670"/>
              <a:gd name="connsiteX71" fmla="*/ 924992 w 939114"/>
              <a:gd name="connsiteY71" fmla="*/ 1398078 h 1408670"/>
              <a:gd name="connsiteX72" fmla="*/ 932053 w 939114"/>
              <a:gd name="connsiteY72" fmla="*/ 1408670 h 1408670"/>
              <a:gd name="connsiteX73" fmla="*/ 939114 w 939114"/>
              <a:gd name="connsiteY73" fmla="*/ 285970 h 1408670"/>
              <a:gd name="connsiteX74" fmla="*/ 932053 w 939114"/>
              <a:gd name="connsiteY74" fmla="*/ 225952 h 1408670"/>
              <a:gd name="connsiteX75" fmla="*/ 928522 w 939114"/>
              <a:gd name="connsiteY75" fmla="*/ 215360 h 1408670"/>
              <a:gd name="connsiteX76" fmla="*/ 921461 w 939114"/>
              <a:gd name="connsiteY76" fmla="*/ 190647 h 1408670"/>
              <a:gd name="connsiteX77" fmla="*/ 914400 w 939114"/>
              <a:gd name="connsiteY77" fmla="*/ 180055 h 1408670"/>
              <a:gd name="connsiteX78" fmla="*/ 907339 w 939114"/>
              <a:gd name="connsiteY78" fmla="*/ 158872 h 1408670"/>
              <a:gd name="connsiteX79" fmla="*/ 893217 w 939114"/>
              <a:gd name="connsiteY79" fmla="*/ 102384 h 1408670"/>
              <a:gd name="connsiteX80" fmla="*/ 886156 w 939114"/>
              <a:gd name="connsiteY80" fmla="*/ 88262 h 1408670"/>
              <a:gd name="connsiteX81" fmla="*/ 875565 w 939114"/>
              <a:gd name="connsiteY81" fmla="*/ 81201 h 1408670"/>
              <a:gd name="connsiteX82" fmla="*/ 872034 w 939114"/>
              <a:gd name="connsiteY82" fmla="*/ 70610 h 1408670"/>
              <a:gd name="connsiteX83" fmla="*/ 861443 w 939114"/>
              <a:gd name="connsiteY83" fmla="*/ 63549 h 1408670"/>
              <a:gd name="connsiteX84" fmla="*/ 840260 w 939114"/>
              <a:gd name="connsiteY84" fmla="*/ 49427 h 1408670"/>
              <a:gd name="connsiteX85" fmla="*/ 826138 w 939114"/>
              <a:gd name="connsiteY85" fmla="*/ 42366 h 1408670"/>
              <a:gd name="connsiteX86" fmla="*/ 812016 w 939114"/>
              <a:gd name="connsiteY86" fmla="*/ 38835 h 1408670"/>
              <a:gd name="connsiteX87" fmla="*/ 787302 w 939114"/>
              <a:gd name="connsiteY87" fmla="*/ 31774 h 1408670"/>
              <a:gd name="connsiteX88" fmla="*/ 766119 w 939114"/>
              <a:gd name="connsiteY88" fmla="*/ 28244 h 1408670"/>
              <a:gd name="connsiteX89" fmla="*/ 723753 w 939114"/>
              <a:gd name="connsiteY89" fmla="*/ 21183 h 1408670"/>
              <a:gd name="connsiteX90" fmla="*/ 709631 w 939114"/>
              <a:gd name="connsiteY90" fmla="*/ 24713 h 1408670"/>
              <a:gd name="connsiteX91" fmla="*/ 695509 w 939114"/>
              <a:gd name="connsiteY91" fmla="*/ 35305 h 1408670"/>
              <a:gd name="connsiteX92" fmla="*/ 677856 w 939114"/>
              <a:gd name="connsiteY92" fmla="*/ 17652 h 1408670"/>
              <a:gd name="connsiteX93" fmla="*/ 656673 w 939114"/>
              <a:gd name="connsiteY93" fmla="*/ 0 h 1408670"/>
              <a:gd name="connsiteX94" fmla="*/ 575472 w 939114"/>
              <a:gd name="connsiteY94" fmla="*/ 3530 h 1408670"/>
              <a:gd name="connsiteX95" fmla="*/ 561350 w 939114"/>
              <a:gd name="connsiteY95" fmla="*/ 7061 h 1408670"/>
              <a:gd name="connsiteX96" fmla="*/ 540167 w 939114"/>
              <a:gd name="connsiteY96" fmla="*/ 28244 h 1408670"/>
              <a:gd name="connsiteX97" fmla="*/ 511923 w 939114"/>
              <a:gd name="connsiteY97" fmla="*/ 35305 h 1408670"/>
              <a:gd name="connsiteX98" fmla="*/ 490740 w 939114"/>
              <a:gd name="connsiteY98" fmla="*/ 49427 h 1408670"/>
              <a:gd name="connsiteX99" fmla="*/ 448374 w 939114"/>
              <a:gd name="connsiteY99" fmla="*/ 63549 h 1408670"/>
              <a:gd name="connsiteX100" fmla="*/ 437782 w 939114"/>
              <a:gd name="connsiteY100" fmla="*/ 70610 h 1408670"/>
              <a:gd name="connsiteX101" fmla="*/ 420130 w 939114"/>
              <a:gd name="connsiteY101" fmla="*/ 77671 h 1408670"/>
              <a:gd name="connsiteX102" fmla="*/ 388355 w 939114"/>
              <a:gd name="connsiteY102" fmla="*/ 91793 h 1408670"/>
              <a:gd name="connsiteX103" fmla="*/ 377764 w 939114"/>
              <a:gd name="connsiteY103" fmla="*/ 98854 h 1408670"/>
              <a:gd name="connsiteX104" fmla="*/ 367172 w 939114"/>
              <a:gd name="connsiteY104" fmla="*/ 102384 h 1408670"/>
              <a:gd name="connsiteX105" fmla="*/ 360111 w 939114"/>
              <a:gd name="connsiteY105" fmla="*/ 123567 h 1408670"/>
              <a:gd name="connsiteX106" fmla="*/ 356581 w 939114"/>
              <a:gd name="connsiteY106" fmla="*/ 158872 h 1408670"/>
              <a:gd name="connsiteX107" fmla="*/ 349520 w 939114"/>
              <a:gd name="connsiteY107" fmla="*/ 169464 h 1408670"/>
              <a:gd name="connsiteX108" fmla="*/ 342459 w 939114"/>
              <a:gd name="connsiteY108" fmla="*/ 183586 h 1408670"/>
              <a:gd name="connsiteX109" fmla="*/ 321276 w 939114"/>
              <a:gd name="connsiteY109" fmla="*/ 190647 h 1408670"/>
              <a:gd name="connsiteX110" fmla="*/ 310684 w 939114"/>
              <a:gd name="connsiteY110" fmla="*/ 197708 h 1408670"/>
              <a:gd name="connsiteX111" fmla="*/ 300093 w 939114"/>
              <a:gd name="connsiteY111" fmla="*/ 201238 h 1408670"/>
              <a:gd name="connsiteX112" fmla="*/ 289501 w 939114"/>
              <a:gd name="connsiteY112" fmla="*/ 208299 h 1408670"/>
              <a:gd name="connsiteX113" fmla="*/ 257727 w 939114"/>
              <a:gd name="connsiteY113" fmla="*/ 144750 h 1408670"/>
              <a:gd name="connsiteX114" fmla="*/ 247135 w 939114"/>
              <a:gd name="connsiteY114" fmla="*/ 134159 h 1408670"/>
              <a:gd name="connsiteX115" fmla="*/ 211830 w 939114"/>
              <a:gd name="connsiteY115" fmla="*/ 127098 h 1408670"/>
              <a:gd name="connsiteX116" fmla="*/ 201239 w 939114"/>
              <a:gd name="connsiteY116" fmla="*/ 123567 h 1408670"/>
              <a:gd name="connsiteX117" fmla="*/ 165934 w 939114"/>
              <a:gd name="connsiteY117" fmla="*/ 130628 h 1408670"/>
              <a:gd name="connsiteX118" fmla="*/ 134159 w 939114"/>
              <a:gd name="connsiteY118" fmla="*/ 155342 h 1408670"/>
              <a:gd name="connsiteX119" fmla="*/ 105915 w 939114"/>
              <a:gd name="connsiteY119" fmla="*/ 144750 h 1408670"/>
              <a:gd name="connsiteX120" fmla="*/ 98854 w 939114"/>
              <a:gd name="connsiteY120" fmla="*/ 130628 h 1408670"/>
              <a:gd name="connsiteX121" fmla="*/ 77671 w 939114"/>
              <a:gd name="connsiteY121" fmla="*/ 120037 h 1408670"/>
              <a:gd name="connsiteX122" fmla="*/ 49427 w 939114"/>
              <a:gd name="connsiteY122" fmla="*/ 102384 h 1408670"/>
              <a:gd name="connsiteX123" fmla="*/ 21183 w 939114"/>
              <a:gd name="connsiteY123" fmla="*/ 105915 h 1408670"/>
              <a:gd name="connsiteX124" fmla="*/ 7061 w 939114"/>
              <a:gd name="connsiteY124" fmla="*/ 116506 h 1408670"/>
              <a:gd name="connsiteX125" fmla="*/ 0 w 939114"/>
              <a:gd name="connsiteY125" fmla="*/ 137689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39114" h="1408670">
                <a:moveTo>
                  <a:pt x="77671" y="88262"/>
                </a:moveTo>
                <a:lnTo>
                  <a:pt x="77671" y="88262"/>
                </a:lnTo>
                <a:cubicBezTo>
                  <a:pt x="67080" y="89439"/>
                  <a:pt x="55554" y="87286"/>
                  <a:pt x="45897" y="91793"/>
                </a:cubicBezTo>
                <a:cubicBezTo>
                  <a:pt x="36848" y="96016"/>
                  <a:pt x="31775" y="105915"/>
                  <a:pt x="24714" y="112976"/>
                </a:cubicBezTo>
                <a:cubicBezTo>
                  <a:pt x="20553" y="117137"/>
                  <a:pt x="15299" y="120037"/>
                  <a:pt x="10592" y="123567"/>
                </a:cubicBezTo>
                <a:lnTo>
                  <a:pt x="3531" y="144750"/>
                </a:lnTo>
                <a:lnTo>
                  <a:pt x="0" y="155342"/>
                </a:lnTo>
                <a:cubicBezTo>
                  <a:pt x="1177" y="207123"/>
                  <a:pt x="429" y="258983"/>
                  <a:pt x="3531" y="310684"/>
                </a:cubicBezTo>
                <a:cubicBezTo>
                  <a:pt x="3977" y="318114"/>
                  <a:pt x="8238" y="324806"/>
                  <a:pt x="10592" y="331867"/>
                </a:cubicBezTo>
                <a:cubicBezTo>
                  <a:pt x="11769" y="335397"/>
                  <a:pt x="12058" y="339362"/>
                  <a:pt x="14122" y="342458"/>
                </a:cubicBezTo>
                <a:cubicBezTo>
                  <a:pt x="16476" y="345989"/>
                  <a:pt x="19460" y="349172"/>
                  <a:pt x="21183" y="353050"/>
                </a:cubicBezTo>
                <a:cubicBezTo>
                  <a:pt x="24206" y="359851"/>
                  <a:pt x="25890" y="367172"/>
                  <a:pt x="28244" y="374233"/>
                </a:cubicBezTo>
                <a:lnTo>
                  <a:pt x="31775" y="384824"/>
                </a:lnTo>
                <a:lnTo>
                  <a:pt x="38836" y="406007"/>
                </a:lnTo>
                <a:cubicBezTo>
                  <a:pt x="40371" y="410610"/>
                  <a:pt x="40455" y="415669"/>
                  <a:pt x="42366" y="420129"/>
                </a:cubicBezTo>
                <a:cubicBezTo>
                  <a:pt x="44037" y="424029"/>
                  <a:pt x="47529" y="426926"/>
                  <a:pt x="49427" y="430721"/>
                </a:cubicBezTo>
                <a:cubicBezTo>
                  <a:pt x="51091" y="434049"/>
                  <a:pt x="50633" y="438406"/>
                  <a:pt x="52958" y="441312"/>
                </a:cubicBezTo>
                <a:cubicBezTo>
                  <a:pt x="55609" y="444625"/>
                  <a:pt x="59672" y="446650"/>
                  <a:pt x="63549" y="448373"/>
                </a:cubicBezTo>
                <a:cubicBezTo>
                  <a:pt x="93055" y="461487"/>
                  <a:pt x="110946" y="456891"/>
                  <a:pt x="148281" y="458965"/>
                </a:cubicBezTo>
                <a:lnTo>
                  <a:pt x="162403" y="480148"/>
                </a:lnTo>
                <a:cubicBezTo>
                  <a:pt x="164757" y="483678"/>
                  <a:pt x="167281" y="487101"/>
                  <a:pt x="169464" y="490739"/>
                </a:cubicBezTo>
                <a:cubicBezTo>
                  <a:pt x="174505" y="499140"/>
                  <a:pt x="183295" y="515162"/>
                  <a:pt x="190647" y="522514"/>
                </a:cubicBezTo>
                <a:cubicBezTo>
                  <a:pt x="195975" y="527842"/>
                  <a:pt x="202416" y="531929"/>
                  <a:pt x="208300" y="536636"/>
                </a:cubicBezTo>
                <a:cubicBezTo>
                  <a:pt x="209477" y="540166"/>
                  <a:pt x="209667" y="544199"/>
                  <a:pt x="211830" y="547227"/>
                </a:cubicBezTo>
                <a:cubicBezTo>
                  <a:pt x="215699" y="552644"/>
                  <a:pt x="220535" y="557480"/>
                  <a:pt x="225952" y="561349"/>
                </a:cubicBezTo>
                <a:cubicBezTo>
                  <a:pt x="228980" y="563512"/>
                  <a:pt x="232851" y="564418"/>
                  <a:pt x="236544" y="564880"/>
                </a:cubicBezTo>
                <a:cubicBezTo>
                  <a:pt x="251769" y="566783"/>
                  <a:pt x="267141" y="567233"/>
                  <a:pt x="282440" y="568410"/>
                </a:cubicBezTo>
                <a:cubicBezTo>
                  <a:pt x="285971" y="569587"/>
                  <a:pt x="289370" y="571275"/>
                  <a:pt x="293032" y="571941"/>
                </a:cubicBezTo>
                <a:cubicBezTo>
                  <a:pt x="302367" y="573638"/>
                  <a:pt x="312108" y="573026"/>
                  <a:pt x="321276" y="575471"/>
                </a:cubicBezTo>
                <a:cubicBezTo>
                  <a:pt x="329936" y="577780"/>
                  <a:pt x="337487" y="583229"/>
                  <a:pt x="345989" y="586063"/>
                </a:cubicBezTo>
                <a:cubicBezTo>
                  <a:pt x="351682" y="587961"/>
                  <a:pt x="357758" y="588416"/>
                  <a:pt x="363642" y="589593"/>
                </a:cubicBezTo>
                <a:cubicBezTo>
                  <a:pt x="368349" y="591947"/>
                  <a:pt x="373481" y="593595"/>
                  <a:pt x="377764" y="596654"/>
                </a:cubicBezTo>
                <a:cubicBezTo>
                  <a:pt x="381827" y="599556"/>
                  <a:pt x="383889" y="605013"/>
                  <a:pt x="388355" y="607246"/>
                </a:cubicBezTo>
                <a:cubicBezTo>
                  <a:pt x="404051" y="615094"/>
                  <a:pt x="428515" y="616023"/>
                  <a:pt x="444843" y="617837"/>
                </a:cubicBezTo>
                <a:cubicBezTo>
                  <a:pt x="453081" y="620191"/>
                  <a:pt x="460995" y="624581"/>
                  <a:pt x="469557" y="624898"/>
                </a:cubicBezTo>
                <a:cubicBezTo>
                  <a:pt x="613403" y="630226"/>
                  <a:pt x="493913" y="614761"/>
                  <a:pt x="564880" y="624898"/>
                </a:cubicBezTo>
                <a:cubicBezTo>
                  <a:pt x="566057" y="628429"/>
                  <a:pt x="567745" y="631828"/>
                  <a:pt x="568411" y="635490"/>
                </a:cubicBezTo>
                <a:cubicBezTo>
                  <a:pt x="570108" y="644825"/>
                  <a:pt x="568088" y="655064"/>
                  <a:pt x="571941" y="663734"/>
                </a:cubicBezTo>
                <a:cubicBezTo>
                  <a:pt x="573452" y="667135"/>
                  <a:pt x="579002" y="666087"/>
                  <a:pt x="582533" y="667264"/>
                </a:cubicBezTo>
                <a:cubicBezTo>
                  <a:pt x="577427" y="708105"/>
                  <a:pt x="577215" y="695286"/>
                  <a:pt x="582533" y="748466"/>
                </a:cubicBezTo>
                <a:cubicBezTo>
                  <a:pt x="583130" y="754437"/>
                  <a:pt x="583379" y="760751"/>
                  <a:pt x="586063" y="766118"/>
                </a:cubicBezTo>
                <a:cubicBezTo>
                  <a:pt x="588296" y="770584"/>
                  <a:pt x="593124" y="773179"/>
                  <a:pt x="596655" y="776710"/>
                </a:cubicBezTo>
                <a:cubicBezTo>
                  <a:pt x="597832" y="780240"/>
                  <a:pt x="598187" y="784162"/>
                  <a:pt x="600185" y="787301"/>
                </a:cubicBezTo>
                <a:cubicBezTo>
                  <a:pt x="628498" y="831794"/>
                  <a:pt x="611292" y="802024"/>
                  <a:pt x="631960" y="826137"/>
                </a:cubicBezTo>
                <a:cubicBezTo>
                  <a:pt x="639799" y="835282"/>
                  <a:pt x="650600" y="852332"/>
                  <a:pt x="656673" y="861442"/>
                </a:cubicBezTo>
                <a:lnTo>
                  <a:pt x="670795" y="882625"/>
                </a:lnTo>
                <a:lnTo>
                  <a:pt x="677856" y="893217"/>
                </a:lnTo>
                <a:cubicBezTo>
                  <a:pt x="679033" y="897924"/>
                  <a:pt x="679683" y="902796"/>
                  <a:pt x="681387" y="907339"/>
                </a:cubicBezTo>
                <a:cubicBezTo>
                  <a:pt x="688132" y="925326"/>
                  <a:pt x="687313" y="917026"/>
                  <a:pt x="695509" y="932052"/>
                </a:cubicBezTo>
                <a:cubicBezTo>
                  <a:pt x="700549" y="941293"/>
                  <a:pt x="704924" y="950881"/>
                  <a:pt x="709631" y="960296"/>
                </a:cubicBezTo>
                <a:cubicBezTo>
                  <a:pt x="731934" y="1004902"/>
                  <a:pt x="701647" y="961420"/>
                  <a:pt x="727284" y="995601"/>
                </a:cubicBezTo>
                <a:cubicBezTo>
                  <a:pt x="737765" y="1027049"/>
                  <a:pt x="721008" y="977461"/>
                  <a:pt x="737875" y="1023845"/>
                </a:cubicBezTo>
                <a:cubicBezTo>
                  <a:pt x="740419" y="1030840"/>
                  <a:pt x="740807" y="1038835"/>
                  <a:pt x="744936" y="1045028"/>
                </a:cubicBezTo>
                <a:cubicBezTo>
                  <a:pt x="749643" y="1052089"/>
                  <a:pt x="756374" y="1058160"/>
                  <a:pt x="759058" y="1066211"/>
                </a:cubicBezTo>
                <a:cubicBezTo>
                  <a:pt x="764253" y="1081796"/>
                  <a:pt x="760925" y="1073474"/>
                  <a:pt x="769650" y="1090925"/>
                </a:cubicBezTo>
                <a:cubicBezTo>
                  <a:pt x="770827" y="1099163"/>
                  <a:pt x="770991" y="1107610"/>
                  <a:pt x="773180" y="1115638"/>
                </a:cubicBezTo>
                <a:cubicBezTo>
                  <a:pt x="774565" y="1120716"/>
                  <a:pt x="778104" y="1124951"/>
                  <a:pt x="780241" y="1129760"/>
                </a:cubicBezTo>
                <a:cubicBezTo>
                  <a:pt x="791757" y="1155671"/>
                  <a:pt x="781859" y="1139249"/>
                  <a:pt x="794363" y="1158004"/>
                </a:cubicBezTo>
                <a:cubicBezTo>
                  <a:pt x="796717" y="1165065"/>
                  <a:pt x="799466" y="1172006"/>
                  <a:pt x="801424" y="1179187"/>
                </a:cubicBezTo>
                <a:cubicBezTo>
                  <a:pt x="803003" y="1184976"/>
                  <a:pt x="803500" y="1191018"/>
                  <a:pt x="804955" y="1196840"/>
                </a:cubicBezTo>
                <a:cubicBezTo>
                  <a:pt x="805858" y="1200450"/>
                  <a:pt x="807463" y="1203853"/>
                  <a:pt x="808485" y="1207431"/>
                </a:cubicBezTo>
                <a:cubicBezTo>
                  <a:pt x="809818" y="1212097"/>
                  <a:pt x="810683" y="1216887"/>
                  <a:pt x="812016" y="1221553"/>
                </a:cubicBezTo>
                <a:cubicBezTo>
                  <a:pt x="816979" y="1238923"/>
                  <a:pt x="815136" y="1227385"/>
                  <a:pt x="822607" y="1249797"/>
                </a:cubicBezTo>
                <a:cubicBezTo>
                  <a:pt x="824142" y="1254400"/>
                  <a:pt x="824434" y="1259376"/>
                  <a:pt x="826138" y="1263919"/>
                </a:cubicBezTo>
                <a:cubicBezTo>
                  <a:pt x="827986" y="1268847"/>
                  <a:pt x="831244" y="1273154"/>
                  <a:pt x="833199" y="1278041"/>
                </a:cubicBezTo>
                <a:cubicBezTo>
                  <a:pt x="835963" y="1284952"/>
                  <a:pt x="835794" y="1293270"/>
                  <a:pt x="840260" y="1299224"/>
                </a:cubicBezTo>
                <a:lnTo>
                  <a:pt x="861443" y="1327468"/>
                </a:lnTo>
                <a:cubicBezTo>
                  <a:pt x="867915" y="1346887"/>
                  <a:pt x="861084" y="1329489"/>
                  <a:pt x="872034" y="1348651"/>
                </a:cubicBezTo>
                <a:cubicBezTo>
                  <a:pt x="874645" y="1353221"/>
                  <a:pt x="875374" y="1359052"/>
                  <a:pt x="879095" y="1362773"/>
                </a:cubicBezTo>
                <a:cubicBezTo>
                  <a:pt x="881727" y="1365405"/>
                  <a:pt x="886156" y="1365127"/>
                  <a:pt x="889687" y="1366304"/>
                </a:cubicBezTo>
                <a:cubicBezTo>
                  <a:pt x="894394" y="1372188"/>
                  <a:pt x="898208" y="1378915"/>
                  <a:pt x="903809" y="1383956"/>
                </a:cubicBezTo>
                <a:cubicBezTo>
                  <a:pt x="910117" y="1389633"/>
                  <a:pt x="924992" y="1398078"/>
                  <a:pt x="924992" y="1398078"/>
                </a:cubicBezTo>
                <a:lnTo>
                  <a:pt x="932053" y="1408670"/>
                </a:lnTo>
                <a:cubicBezTo>
                  <a:pt x="934407" y="1034437"/>
                  <a:pt x="936760" y="660203"/>
                  <a:pt x="939114" y="285970"/>
                </a:cubicBezTo>
                <a:cubicBezTo>
                  <a:pt x="938431" y="279821"/>
                  <a:pt x="933436" y="233560"/>
                  <a:pt x="932053" y="225952"/>
                </a:cubicBezTo>
                <a:cubicBezTo>
                  <a:pt x="931387" y="222290"/>
                  <a:pt x="929544" y="218938"/>
                  <a:pt x="928522" y="215360"/>
                </a:cubicBezTo>
                <a:cubicBezTo>
                  <a:pt x="927011" y="210073"/>
                  <a:pt x="924286" y="196296"/>
                  <a:pt x="921461" y="190647"/>
                </a:cubicBezTo>
                <a:cubicBezTo>
                  <a:pt x="919563" y="186852"/>
                  <a:pt x="916754" y="183586"/>
                  <a:pt x="914400" y="180055"/>
                </a:cubicBezTo>
                <a:cubicBezTo>
                  <a:pt x="912046" y="172994"/>
                  <a:pt x="908799" y="166170"/>
                  <a:pt x="907339" y="158872"/>
                </a:cubicBezTo>
                <a:cubicBezTo>
                  <a:pt x="898818" y="116269"/>
                  <a:pt x="904073" y="134953"/>
                  <a:pt x="893217" y="102384"/>
                </a:cubicBezTo>
                <a:cubicBezTo>
                  <a:pt x="891553" y="97391"/>
                  <a:pt x="889525" y="92305"/>
                  <a:pt x="886156" y="88262"/>
                </a:cubicBezTo>
                <a:cubicBezTo>
                  <a:pt x="883440" y="85002"/>
                  <a:pt x="879095" y="83555"/>
                  <a:pt x="875565" y="81201"/>
                </a:cubicBezTo>
                <a:cubicBezTo>
                  <a:pt x="874388" y="77671"/>
                  <a:pt x="874359" y="73516"/>
                  <a:pt x="872034" y="70610"/>
                </a:cubicBezTo>
                <a:cubicBezTo>
                  <a:pt x="869383" y="67297"/>
                  <a:pt x="864703" y="66265"/>
                  <a:pt x="861443" y="63549"/>
                </a:cubicBezTo>
                <a:cubicBezTo>
                  <a:pt x="837936" y="43959"/>
                  <a:pt x="863252" y="59280"/>
                  <a:pt x="840260" y="49427"/>
                </a:cubicBezTo>
                <a:cubicBezTo>
                  <a:pt x="835423" y="47354"/>
                  <a:pt x="831066" y="44214"/>
                  <a:pt x="826138" y="42366"/>
                </a:cubicBezTo>
                <a:cubicBezTo>
                  <a:pt x="821595" y="40662"/>
                  <a:pt x="816682" y="40168"/>
                  <a:pt x="812016" y="38835"/>
                </a:cubicBezTo>
                <a:cubicBezTo>
                  <a:pt x="796328" y="34353"/>
                  <a:pt x="805677" y="35449"/>
                  <a:pt x="787302" y="31774"/>
                </a:cubicBezTo>
                <a:cubicBezTo>
                  <a:pt x="780283" y="30370"/>
                  <a:pt x="773162" y="29525"/>
                  <a:pt x="766119" y="28244"/>
                </a:cubicBezTo>
                <a:cubicBezTo>
                  <a:pt x="728248" y="21358"/>
                  <a:pt x="771130" y="27950"/>
                  <a:pt x="723753" y="21183"/>
                </a:cubicBezTo>
                <a:cubicBezTo>
                  <a:pt x="719046" y="22360"/>
                  <a:pt x="713971" y="22543"/>
                  <a:pt x="709631" y="24713"/>
                </a:cubicBezTo>
                <a:cubicBezTo>
                  <a:pt x="704368" y="27345"/>
                  <a:pt x="701253" y="36581"/>
                  <a:pt x="695509" y="35305"/>
                </a:cubicBezTo>
                <a:cubicBezTo>
                  <a:pt x="687385" y="33500"/>
                  <a:pt x="683740" y="23536"/>
                  <a:pt x="677856" y="17652"/>
                </a:cubicBezTo>
                <a:cubicBezTo>
                  <a:pt x="664265" y="4061"/>
                  <a:pt x="671419" y="9830"/>
                  <a:pt x="656673" y="0"/>
                </a:cubicBezTo>
                <a:cubicBezTo>
                  <a:pt x="629606" y="1177"/>
                  <a:pt x="602491" y="1529"/>
                  <a:pt x="575472" y="3530"/>
                </a:cubicBezTo>
                <a:cubicBezTo>
                  <a:pt x="570633" y="3888"/>
                  <a:pt x="565325" y="4278"/>
                  <a:pt x="561350" y="7061"/>
                </a:cubicBezTo>
                <a:cubicBezTo>
                  <a:pt x="553169" y="12788"/>
                  <a:pt x="549855" y="25822"/>
                  <a:pt x="540167" y="28244"/>
                </a:cubicBezTo>
                <a:lnTo>
                  <a:pt x="511923" y="35305"/>
                </a:lnTo>
                <a:cubicBezTo>
                  <a:pt x="504862" y="40012"/>
                  <a:pt x="498791" y="46743"/>
                  <a:pt x="490740" y="49427"/>
                </a:cubicBezTo>
                <a:lnTo>
                  <a:pt x="448374" y="63549"/>
                </a:lnTo>
                <a:cubicBezTo>
                  <a:pt x="444349" y="64891"/>
                  <a:pt x="441577" y="68712"/>
                  <a:pt x="437782" y="70610"/>
                </a:cubicBezTo>
                <a:cubicBezTo>
                  <a:pt x="432114" y="73444"/>
                  <a:pt x="425798" y="74837"/>
                  <a:pt x="420130" y="77671"/>
                </a:cubicBezTo>
                <a:cubicBezTo>
                  <a:pt x="386563" y="94454"/>
                  <a:pt x="443000" y="73578"/>
                  <a:pt x="388355" y="91793"/>
                </a:cubicBezTo>
                <a:cubicBezTo>
                  <a:pt x="384330" y="93135"/>
                  <a:pt x="381559" y="96957"/>
                  <a:pt x="377764" y="98854"/>
                </a:cubicBezTo>
                <a:cubicBezTo>
                  <a:pt x="374435" y="100518"/>
                  <a:pt x="370703" y="101207"/>
                  <a:pt x="367172" y="102384"/>
                </a:cubicBezTo>
                <a:cubicBezTo>
                  <a:pt x="364818" y="109445"/>
                  <a:pt x="360851" y="116161"/>
                  <a:pt x="360111" y="123567"/>
                </a:cubicBezTo>
                <a:cubicBezTo>
                  <a:pt x="358934" y="135335"/>
                  <a:pt x="359240" y="147348"/>
                  <a:pt x="356581" y="158872"/>
                </a:cubicBezTo>
                <a:cubicBezTo>
                  <a:pt x="355627" y="163007"/>
                  <a:pt x="351625" y="165780"/>
                  <a:pt x="349520" y="169464"/>
                </a:cubicBezTo>
                <a:cubicBezTo>
                  <a:pt x="346909" y="174034"/>
                  <a:pt x="346669" y="180428"/>
                  <a:pt x="342459" y="183586"/>
                </a:cubicBezTo>
                <a:cubicBezTo>
                  <a:pt x="336505" y="188052"/>
                  <a:pt x="328337" y="188293"/>
                  <a:pt x="321276" y="190647"/>
                </a:cubicBezTo>
                <a:cubicBezTo>
                  <a:pt x="317250" y="191989"/>
                  <a:pt x="314479" y="195810"/>
                  <a:pt x="310684" y="197708"/>
                </a:cubicBezTo>
                <a:cubicBezTo>
                  <a:pt x="307356" y="199372"/>
                  <a:pt x="303623" y="200061"/>
                  <a:pt x="300093" y="201238"/>
                </a:cubicBezTo>
                <a:cubicBezTo>
                  <a:pt x="296562" y="203592"/>
                  <a:pt x="293489" y="206849"/>
                  <a:pt x="289501" y="208299"/>
                </a:cubicBezTo>
                <a:cubicBezTo>
                  <a:pt x="235490" y="227939"/>
                  <a:pt x="268794" y="208385"/>
                  <a:pt x="257727" y="144750"/>
                </a:cubicBezTo>
                <a:cubicBezTo>
                  <a:pt x="256872" y="139831"/>
                  <a:pt x="251289" y="136929"/>
                  <a:pt x="247135" y="134159"/>
                </a:cubicBezTo>
                <a:cubicBezTo>
                  <a:pt x="240410" y="129676"/>
                  <a:pt x="213929" y="127398"/>
                  <a:pt x="211830" y="127098"/>
                </a:cubicBezTo>
                <a:cubicBezTo>
                  <a:pt x="208300" y="125921"/>
                  <a:pt x="204960" y="123567"/>
                  <a:pt x="201239" y="123567"/>
                </a:cubicBezTo>
                <a:cubicBezTo>
                  <a:pt x="185014" y="123567"/>
                  <a:pt x="178976" y="126281"/>
                  <a:pt x="165934" y="130628"/>
                </a:cubicBezTo>
                <a:cubicBezTo>
                  <a:pt x="140596" y="147520"/>
                  <a:pt x="150752" y="138749"/>
                  <a:pt x="134159" y="155342"/>
                </a:cubicBezTo>
                <a:cubicBezTo>
                  <a:pt x="124101" y="153330"/>
                  <a:pt x="113187" y="153477"/>
                  <a:pt x="105915" y="144750"/>
                </a:cubicBezTo>
                <a:cubicBezTo>
                  <a:pt x="102546" y="140707"/>
                  <a:pt x="102223" y="134671"/>
                  <a:pt x="98854" y="130628"/>
                </a:cubicBezTo>
                <a:cubicBezTo>
                  <a:pt x="93589" y="124309"/>
                  <a:pt x="84901" y="122447"/>
                  <a:pt x="77671" y="120037"/>
                </a:cubicBezTo>
                <a:cubicBezTo>
                  <a:pt x="72884" y="116447"/>
                  <a:pt x="56697" y="102990"/>
                  <a:pt x="49427" y="102384"/>
                </a:cubicBezTo>
                <a:cubicBezTo>
                  <a:pt x="39972" y="101596"/>
                  <a:pt x="30598" y="104738"/>
                  <a:pt x="21183" y="105915"/>
                </a:cubicBezTo>
                <a:lnTo>
                  <a:pt x="7061" y="116506"/>
                </a:lnTo>
                <a:lnTo>
                  <a:pt x="0" y="137689"/>
                </a:ln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itle 3"/>
          <p:cNvSpPr>
            <a:spLocks noGrp="1"/>
          </p:cNvSpPr>
          <p:nvPr>
            <p:ph type="ctrTitle"/>
          </p:nvPr>
        </p:nvSpPr>
        <p:spPr>
          <a:xfrm>
            <a:off x="2123728" y="-27384"/>
            <a:ext cx="5758408" cy="1251593"/>
          </a:xfrm>
        </p:spPr>
        <p:txBody>
          <a:bodyPr>
            <a:noAutofit/>
          </a:bodyPr>
          <a:lstStyle/>
          <a:p>
            <a:r>
              <a:rPr lang="en-CA" sz="3200" dirty="0" smtClean="0">
                <a:solidFill>
                  <a:schemeClr val="accent6">
                    <a:lumMod val="75000"/>
                  </a:schemeClr>
                </a:solidFill>
                <a:latin typeface="Franklin Gothic Medium" pitchFamily="34" charset="0"/>
              </a:rPr>
              <a:t>These are Your Standards</a:t>
            </a:r>
            <a:endParaRPr lang="en-CA" sz="3200" dirty="0">
              <a:solidFill>
                <a:schemeClr val="accent6">
                  <a:lumMod val="75000"/>
                </a:schemeClr>
              </a:solidFill>
              <a:latin typeface="Franklin Gothic Medium" pitchFamily="34" charset="0"/>
            </a:endParaRPr>
          </a:p>
        </p:txBody>
      </p:sp>
      <p:pic>
        <p:nvPicPr>
          <p:cNvPr id="147458" name="Picture 2" descr="http://collegehow2.com/wp-content/uploads/2011/10/untitled.bmp"/>
          <p:cNvPicPr>
            <a:picLocks noChangeAspect="1" noChangeArrowheads="1"/>
          </p:cNvPicPr>
          <p:nvPr/>
        </p:nvPicPr>
        <p:blipFill>
          <a:blip r:embed="rId3" cstate="print">
            <a:clrChange>
              <a:clrFrom>
                <a:srgbClr val="FCFEFC"/>
              </a:clrFrom>
              <a:clrTo>
                <a:srgbClr val="FCFEFC">
                  <a:alpha val="0"/>
                </a:srgbClr>
              </a:clrTo>
            </a:clrChange>
          </a:blip>
          <a:srcRect/>
          <a:stretch>
            <a:fillRect/>
          </a:stretch>
        </p:blipFill>
        <p:spPr bwMode="auto">
          <a:xfrm>
            <a:off x="9124428" y="2780928"/>
            <a:ext cx="3924260" cy="2736303"/>
          </a:xfrm>
          <a:prstGeom prst="rect">
            <a:avLst/>
          </a:prstGeom>
          <a:noFill/>
        </p:spPr>
      </p:pic>
      <p:pic>
        <p:nvPicPr>
          <p:cNvPr id="14338" name="Picture 2" descr="http://meadfamilydental.com/wp-content/uploads/2012/08/Who-me.jpg"/>
          <p:cNvPicPr>
            <a:picLocks noChangeAspect="1" noChangeArrowheads="1"/>
          </p:cNvPicPr>
          <p:nvPr/>
        </p:nvPicPr>
        <p:blipFill>
          <a:blip r:embed="rId4" cstate="print">
            <a:clrChange>
              <a:clrFrom>
                <a:srgbClr val="FFFFFF"/>
              </a:clrFrom>
              <a:clrTo>
                <a:srgbClr val="FFFFFF">
                  <a:alpha val="0"/>
                </a:srgbClr>
              </a:clrTo>
            </a:clrChange>
          </a:blip>
          <a:srcRect t="49539" b="4727"/>
          <a:stretch>
            <a:fillRect/>
          </a:stretch>
        </p:blipFill>
        <p:spPr bwMode="auto">
          <a:xfrm>
            <a:off x="-108520" y="3933056"/>
            <a:ext cx="5524500" cy="2924945"/>
          </a:xfrm>
          <a:prstGeom prst="rect">
            <a:avLst/>
          </a:prstGeom>
          <a:noFill/>
        </p:spPr>
      </p:pic>
      <p:sp>
        <p:nvSpPr>
          <p:cNvPr id="38" name="Freeform 37"/>
          <p:cNvSpPr/>
          <p:nvPr/>
        </p:nvSpPr>
        <p:spPr>
          <a:xfrm>
            <a:off x="1195415" y="1742469"/>
            <a:ext cx="2553801" cy="3447940"/>
          </a:xfrm>
          <a:custGeom>
            <a:avLst/>
            <a:gdLst>
              <a:gd name="connsiteX0" fmla="*/ 834236 w 2553801"/>
              <a:gd name="connsiteY0" fmla="*/ 3432084 h 3447940"/>
              <a:gd name="connsiteX1" fmla="*/ 1114370 w 2553801"/>
              <a:gd name="connsiteY1" fmla="*/ 3331658 h 3447940"/>
              <a:gd name="connsiteX2" fmla="*/ 1336363 w 2553801"/>
              <a:gd name="connsiteY2" fmla="*/ 3199519 h 3447940"/>
              <a:gd name="connsiteX3" fmla="*/ 1278222 w 2553801"/>
              <a:gd name="connsiteY3" fmla="*/ 3120236 h 3447940"/>
              <a:gd name="connsiteX4" fmla="*/ 1304650 w 2553801"/>
              <a:gd name="connsiteY4" fmla="*/ 2998669 h 3447940"/>
              <a:gd name="connsiteX5" fmla="*/ 1272936 w 2553801"/>
              <a:gd name="connsiteY5" fmla="*/ 2919385 h 3447940"/>
              <a:gd name="connsiteX6" fmla="*/ 1230652 w 2553801"/>
              <a:gd name="connsiteY6" fmla="*/ 2824245 h 3447940"/>
              <a:gd name="connsiteX7" fmla="*/ 1378647 w 2553801"/>
              <a:gd name="connsiteY7" fmla="*/ 2787247 h 3447940"/>
              <a:gd name="connsiteX8" fmla="*/ 1484358 w 2553801"/>
              <a:gd name="connsiteY8" fmla="*/ 2818960 h 3447940"/>
              <a:gd name="connsiteX9" fmla="*/ 1373362 w 2553801"/>
              <a:gd name="connsiteY9" fmla="*/ 2507113 h 3447940"/>
              <a:gd name="connsiteX10" fmla="*/ 1304650 w 2553801"/>
              <a:gd name="connsiteY10" fmla="*/ 2533540 h 3447940"/>
              <a:gd name="connsiteX11" fmla="*/ 1193653 w 2553801"/>
              <a:gd name="connsiteY11" fmla="*/ 2586396 h 3447940"/>
              <a:gd name="connsiteX12" fmla="*/ 998088 w 2553801"/>
              <a:gd name="connsiteY12" fmla="*/ 2549397 h 3447940"/>
              <a:gd name="connsiteX13" fmla="*/ 791951 w 2553801"/>
              <a:gd name="connsiteY13" fmla="*/ 2348546 h 3447940"/>
              <a:gd name="connsiteX14" fmla="*/ 733810 w 2553801"/>
              <a:gd name="connsiteY14" fmla="*/ 2263977 h 3447940"/>
              <a:gd name="connsiteX15" fmla="*/ 739096 w 2553801"/>
              <a:gd name="connsiteY15" fmla="*/ 2359117 h 3447940"/>
              <a:gd name="connsiteX16" fmla="*/ 897662 w 2553801"/>
              <a:gd name="connsiteY16" fmla="*/ 2607538 h 3447940"/>
              <a:gd name="connsiteX17" fmla="*/ 807808 w 2553801"/>
              <a:gd name="connsiteY17" fmla="*/ 2612823 h 3447940"/>
              <a:gd name="connsiteX18" fmla="*/ 617528 w 2553801"/>
              <a:gd name="connsiteY18" fmla="*/ 2538826 h 3447940"/>
              <a:gd name="connsiteX19" fmla="*/ 554102 w 2553801"/>
              <a:gd name="connsiteY19" fmla="*/ 2422544 h 3447940"/>
              <a:gd name="connsiteX20" fmla="*/ 342680 w 2553801"/>
              <a:gd name="connsiteY20" fmla="*/ 2401402 h 3447940"/>
              <a:gd name="connsiteX21" fmla="*/ 258111 w 2553801"/>
              <a:gd name="connsiteY21" fmla="*/ 2332689 h 3447940"/>
              <a:gd name="connsiteX22" fmla="*/ 104830 w 2553801"/>
              <a:gd name="connsiteY22" fmla="*/ 1925702 h 3447940"/>
              <a:gd name="connsiteX23" fmla="*/ 20261 w 2553801"/>
              <a:gd name="connsiteY23" fmla="*/ 1233295 h 3447940"/>
              <a:gd name="connsiteX24" fmla="*/ 14976 w 2553801"/>
              <a:gd name="connsiteY24" fmla="*/ 699455 h 3447940"/>
              <a:gd name="connsiteX25" fmla="*/ 110116 w 2553801"/>
              <a:gd name="connsiteY25" fmla="*/ 572602 h 3447940"/>
              <a:gd name="connsiteX26" fmla="*/ 279253 w 2553801"/>
              <a:gd name="connsiteY26" fmla="*/ 562030 h 3447940"/>
              <a:gd name="connsiteX27" fmla="*/ 289824 w 2553801"/>
              <a:gd name="connsiteY27" fmla="*/ 546174 h 3447940"/>
              <a:gd name="connsiteX28" fmla="*/ 157686 w 2553801"/>
              <a:gd name="connsiteY28" fmla="*/ 255469 h 3447940"/>
              <a:gd name="connsiteX29" fmla="*/ 279253 w 2553801"/>
              <a:gd name="connsiteY29" fmla="*/ 91617 h 3447940"/>
              <a:gd name="connsiteX30" fmla="*/ 839521 w 2553801"/>
              <a:gd name="connsiteY30" fmla="*/ 1762 h 3447940"/>
              <a:gd name="connsiteX31" fmla="*/ 1336363 w 2553801"/>
              <a:gd name="connsiteY31" fmla="*/ 102188 h 3447940"/>
              <a:gd name="connsiteX32" fmla="*/ 1632354 w 2553801"/>
              <a:gd name="connsiteY32" fmla="*/ 250183 h 3447940"/>
              <a:gd name="connsiteX33" fmla="*/ 1796206 w 2553801"/>
              <a:gd name="connsiteY33" fmla="*/ 419321 h 3447940"/>
              <a:gd name="connsiteX34" fmla="*/ 1827919 w 2553801"/>
              <a:gd name="connsiteY34" fmla="*/ 540888 h 3447940"/>
              <a:gd name="connsiteX35" fmla="*/ 2007628 w 2553801"/>
              <a:gd name="connsiteY35" fmla="*/ 636028 h 3447940"/>
              <a:gd name="connsiteX36" fmla="*/ 2134481 w 2553801"/>
              <a:gd name="connsiteY36" fmla="*/ 794595 h 3447940"/>
              <a:gd name="connsiteX37" fmla="*/ 2071054 w 2553801"/>
              <a:gd name="connsiteY37" fmla="*/ 784023 h 3447940"/>
              <a:gd name="connsiteX38" fmla="*/ 1674638 w 2553801"/>
              <a:gd name="connsiteY38" fmla="*/ 646599 h 3447940"/>
              <a:gd name="connsiteX39" fmla="*/ 1399790 w 2553801"/>
              <a:gd name="connsiteY39" fmla="*/ 614886 h 3447940"/>
              <a:gd name="connsiteX40" fmla="*/ 1516072 w 2553801"/>
              <a:gd name="connsiteY40" fmla="*/ 699455 h 3447940"/>
              <a:gd name="connsiteX41" fmla="*/ 1590069 w 2553801"/>
              <a:gd name="connsiteY41" fmla="*/ 799880 h 3447940"/>
              <a:gd name="connsiteX42" fmla="*/ 1595355 w 2553801"/>
              <a:gd name="connsiteY42" fmla="*/ 831593 h 3447940"/>
              <a:gd name="connsiteX43" fmla="*/ 1457931 w 2553801"/>
              <a:gd name="connsiteY43" fmla="*/ 789309 h 3447940"/>
              <a:gd name="connsiteX44" fmla="*/ 1251794 w 2553801"/>
              <a:gd name="connsiteY44" fmla="*/ 731168 h 3447940"/>
              <a:gd name="connsiteX45" fmla="*/ 1146083 w 2553801"/>
              <a:gd name="connsiteY45" fmla="*/ 905591 h 3447940"/>
              <a:gd name="connsiteX46" fmla="*/ 1204224 w 2553801"/>
              <a:gd name="connsiteY46" fmla="*/ 1021873 h 3447940"/>
              <a:gd name="connsiteX47" fmla="*/ 1320506 w 2553801"/>
              <a:gd name="connsiteY47" fmla="*/ 990160 h 3447940"/>
              <a:gd name="connsiteX48" fmla="*/ 1468502 w 2553801"/>
              <a:gd name="connsiteY48" fmla="*/ 990160 h 3447940"/>
              <a:gd name="connsiteX49" fmla="*/ 1574213 w 2553801"/>
              <a:gd name="connsiteY49" fmla="*/ 1080014 h 3447940"/>
              <a:gd name="connsiteX50" fmla="*/ 1590069 w 2553801"/>
              <a:gd name="connsiteY50" fmla="*/ 1032444 h 3447940"/>
              <a:gd name="connsiteX51" fmla="*/ 1743350 w 2553801"/>
              <a:gd name="connsiteY51" fmla="*/ 942590 h 3447940"/>
              <a:gd name="connsiteX52" fmla="*/ 1886060 w 2553801"/>
              <a:gd name="connsiteY52" fmla="*/ 958447 h 3447940"/>
              <a:gd name="connsiteX53" fmla="*/ 1975914 w 2553801"/>
              <a:gd name="connsiteY53" fmla="*/ 1111728 h 3447940"/>
              <a:gd name="connsiteX54" fmla="*/ 1917773 w 2553801"/>
              <a:gd name="connsiteY54" fmla="*/ 1317864 h 3447940"/>
              <a:gd name="connsiteX55" fmla="*/ 1748636 w 2553801"/>
              <a:gd name="connsiteY55" fmla="*/ 1349577 h 3447940"/>
              <a:gd name="connsiteX56" fmla="*/ 1605926 w 2553801"/>
              <a:gd name="connsiteY56" fmla="*/ 1275580 h 3447940"/>
              <a:gd name="connsiteX57" fmla="*/ 1743350 w 2553801"/>
              <a:gd name="connsiteY57" fmla="*/ 1391862 h 3447940"/>
              <a:gd name="connsiteX58" fmla="*/ 2028770 w 2553801"/>
              <a:gd name="connsiteY58" fmla="*/ 1455288 h 3447940"/>
              <a:gd name="connsiteX59" fmla="*/ 2314190 w 2553801"/>
              <a:gd name="connsiteY59" fmla="*/ 1492287 h 3447940"/>
              <a:gd name="connsiteX60" fmla="*/ 2504469 w 2553801"/>
              <a:gd name="connsiteY60" fmla="*/ 1534571 h 3447940"/>
              <a:gd name="connsiteX61" fmla="*/ 2546754 w 2553801"/>
              <a:gd name="connsiteY61" fmla="*/ 1566285 h 3447940"/>
              <a:gd name="connsiteX62" fmla="*/ 2520326 w 2553801"/>
              <a:gd name="connsiteY62" fmla="*/ 1687852 h 3447940"/>
              <a:gd name="connsiteX63" fmla="*/ 2345903 w 2553801"/>
              <a:gd name="connsiteY63" fmla="*/ 1809420 h 3447940"/>
              <a:gd name="connsiteX64" fmla="*/ 2108053 w 2553801"/>
              <a:gd name="connsiteY64" fmla="*/ 1835848 h 3447940"/>
              <a:gd name="connsiteX65" fmla="*/ 1938916 w 2553801"/>
              <a:gd name="connsiteY65" fmla="*/ 1798849 h 3447940"/>
              <a:gd name="connsiteX66" fmla="*/ 1801491 w 2553801"/>
              <a:gd name="connsiteY66" fmla="*/ 1735422 h 3447940"/>
              <a:gd name="connsiteX67" fmla="*/ 1870203 w 2553801"/>
              <a:gd name="connsiteY67" fmla="*/ 1920417 h 3447940"/>
              <a:gd name="connsiteX68" fmla="*/ 1901917 w 2553801"/>
              <a:gd name="connsiteY68" fmla="*/ 2041984 h 3447940"/>
              <a:gd name="connsiteX69" fmla="*/ 1949487 w 2553801"/>
              <a:gd name="connsiteY69" fmla="*/ 2068412 h 3447940"/>
              <a:gd name="connsiteX70" fmla="*/ 1960058 w 2553801"/>
              <a:gd name="connsiteY70" fmla="*/ 2163552 h 3447940"/>
              <a:gd name="connsiteX71" fmla="*/ 1912488 w 2553801"/>
              <a:gd name="connsiteY71" fmla="*/ 2216407 h 3447940"/>
              <a:gd name="connsiteX72" fmla="*/ 1880775 w 2553801"/>
              <a:gd name="connsiteY72" fmla="*/ 2417258 h 3447940"/>
              <a:gd name="connsiteX73" fmla="*/ 1801491 w 2553801"/>
              <a:gd name="connsiteY73" fmla="*/ 2686821 h 3447940"/>
              <a:gd name="connsiteX74" fmla="*/ 1706351 w 2553801"/>
              <a:gd name="connsiteY74" fmla="*/ 2935242 h 3447940"/>
              <a:gd name="connsiteX75" fmla="*/ 1901917 w 2553801"/>
              <a:gd name="connsiteY75" fmla="*/ 3030382 h 3447940"/>
              <a:gd name="connsiteX76" fmla="*/ 2018199 w 2553801"/>
              <a:gd name="connsiteY76" fmla="*/ 3220662 h 3447940"/>
              <a:gd name="connsiteX77" fmla="*/ 1965343 w 2553801"/>
              <a:gd name="connsiteY77" fmla="*/ 3289374 h 3447940"/>
              <a:gd name="connsiteX78" fmla="*/ 1849061 w 2553801"/>
              <a:gd name="connsiteY78" fmla="*/ 3289374 h 3447940"/>
              <a:gd name="connsiteX79" fmla="*/ 1801491 w 2553801"/>
              <a:gd name="connsiteY79" fmla="*/ 3289374 h 3447940"/>
              <a:gd name="connsiteX80" fmla="*/ 1801491 w 2553801"/>
              <a:gd name="connsiteY80" fmla="*/ 3326373 h 3447940"/>
              <a:gd name="connsiteX81" fmla="*/ 1870203 w 2553801"/>
              <a:gd name="connsiteY81" fmla="*/ 3363371 h 3447940"/>
              <a:gd name="connsiteX82" fmla="*/ 2012913 w 2553801"/>
              <a:gd name="connsiteY82" fmla="*/ 3368657 h 3447940"/>
              <a:gd name="connsiteX83" fmla="*/ 2108053 w 2553801"/>
              <a:gd name="connsiteY83" fmla="*/ 3447940 h 34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53801" h="3447940">
                <a:moveTo>
                  <a:pt x="834236" y="3432084"/>
                </a:moveTo>
                <a:cubicBezTo>
                  <a:pt x="932459" y="3401251"/>
                  <a:pt x="1030682" y="3370419"/>
                  <a:pt x="1114370" y="3331658"/>
                </a:cubicBezTo>
                <a:cubicBezTo>
                  <a:pt x="1198058" y="3292897"/>
                  <a:pt x="1309054" y="3234756"/>
                  <a:pt x="1336363" y="3199519"/>
                </a:cubicBezTo>
                <a:cubicBezTo>
                  <a:pt x="1363672" y="3164282"/>
                  <a:pt x="1283508" y="3153711"/>
                  <a:pt x="1278222" y="3120236"/>
                </a:cubicBezTo>
                <a:cubicBezTo>
                  <a:pt x="1272936" y="3086761"/>
                  <a:pt x="1305531" y="3032144"/>
                  <a:pt x="1304650" y="2998669"/>
                </a:cubicBezTo>
                <a:cubicBezTo>
                  <a:pt x="1303769" y="2965194"/>
                  <a:pt x="1285269" y="2948456"/>
                  <a:pt x="1272936" y="2919385"/>
                </a:cubicBezTo>
                <a:cubicBezTo>
                  <a:pt x="1260603" y="2890314"/>
                  <a:pt x="1213033" y="2846268"/>
                  <a:pt x="1230652" y="2824245"/>
                </a:cubicBezTo>
                <a:cubicBezTo>
                  <a:pt x="1248271" y="2802222"/>
                  <a:pt x="1336363" y="2788128"/>
                  <a:pt x="1378647" y="2787247"/>
                </a:cubicBezTo>
                <a:cubicBezTo>
                  <a:pt x="1420931" y="2786366"/>
                  <a:pt x="1485239" y="2865649"/>
                  <a:pt x="1484358" y="2818960"/>
                </a:cubicBezTo>
                <a:cubicBezTo>
                  <a:pt x="1483477" y="2772271"/>
                  <a:pt x="1403313" y="2554683"/>
                  <a:pt x="1373362" y="2507113"/>
                </a:cubicBezTo>
                <a:cubicBezTo>
                  <a:pt x="1343411" y="2459543"/>
                  <a:pt x="1334602" y="2520326"/>
                  <a:pt x="1304650" y="2533540"/>
                </a:cubicBezTo>
                <a:cubicBezTo>
                  <a:pt x="1274698" y="2546754"/>
                  <a:pt x="1244747" y="2583753"/>
                  <a:pt x="1193653" y="2586396"/>
                </a:cubicBezTo>
                <a:cubicBezTo>
                  <a:pt x="1142559" y="2589039"/>
                  <a:pt x="1065038" y="2589039"/>
                  <a:pt x="998088" y="2549397"/>
                </a:cubicBezTo>
                <a:cubicBezTo>
                  <a:pt x="931138" y="2509755"/>
                  <a:pt x="835997" y="2396116"/>
                  <a:pt x="791951" y="2348546"/>
                </a:cubicBezTo>
                <a:cubicBezTo>
                  <a:pt x="747905" y="2300976"/>
                  <a:pt x="742619" y="2262215"/>
                  <a:pt x="733810" y="2263977"/>
                </a:cubicBezTo>
                <a:cubicBezTo>
                  <a:pt x="725001" y="2265739"/>
                  <a:pt x="711787" y="2301857"/>
                  <a:pt x="739096" y="2359117"/>
                </a:cubicBezTo>
                <a:cubicBezTo>
                  <a:pt x="766405" y="2416377"/>
                  <a:pt x="886210" y="2565254"/>
                  <a:pt x="897662" y="2607538"/>
                </a:cubicBezTo>
                <a:cubicBezTo>
                  <a:pt x="909114" y="2649822"/>
                  <a:pt x="854497" y="2624275"/>
                  <a:pt x="807808" y="2612823"/>
                </a:cubicBezTo>
                <a:cubicBezTo>
                  <a:pt x="761119" y="2601371"/>
                  <a:pt x="659812" y="2570539"/>
                  <a:pt x="617528" y="2538826"/>
                </a:cubicBezTo>
                <a:cubicBezTo>
                  <a:pt x="575244" y="2507113"/>
                  <a:pt x="599910" y="2445448"/>
                  <a:pt x="554102" y="2422544"/>
                </a:cubicBezTo>
                <a:cubicBezTo>
                  <a:pt x="508294" y="2399640"/>
                  <a:pt x="392012" y="2416378"/>
                  <a:pt x="342680" y="2401402"/>
                </a:cubicBezTo>
                <a:cubicBezTo>
                  <a:pt x="293348" y="2386426"/>
                  <a:pt x="297753" y="2411972"/>
                  <a:pt x="258111" y="2332689"/>
                </a:cubicBezTo>
                <a:cubicBezTo>
                  <a:pt x="218469" y="2253406"/>
                  <a:pt x="144472" y="2108934"/>
                  <a:pt x="104830" y="1925702"/>
                </a:cubicBezTo>
                <a:cubicBezTo>
                  <a:pt x="65188" y="1742470"/>
                  <a:pt x="35237" y="1437669"/>
                  <a:pt x="20261" y="1233295"/>
                </a:cubicBezTo>
                <a:cubicBezTo>
                  <a:pt x="5285" y="1028921"/>
                  <a:pt x="0" y="809571"/>
                  <a:pt x="14976" y="699455"/>
                </a:cubicBezTo>
                <a:cubicBezTo>
                  <a:pt x="29952" y="589340"/>
                  <a:pt x="66070" y="595506"/>
                  <a:pt x="110116" y="572602"/>
                </a:cubicBezTo>
                <a:cubicBezTo>
                  <a:pt x="154162" y="549698"/>
                  <a:pt x="249302" y="566435"/>
                  <a:pt x="279253" y="562030"/>
                </a:cubicBezTo>
                <a:cubicBezTo>
                  <a:pt x="309204" y="557625"/>
                  <a:pt x="310085" y="597268"/>
                  <a:pt x="289824" y="546174"/>
                </a:cubicBezTo>
                <a:cubicBezTo>
                  <a:pt x="269563" y="495080"/>
                  <a:pt x="159448" y="331228"/>
                  <a:pt x="157686" y="255469"/>
                </a:cubicBezTo>
                <a:cubicBezTo>
                  <a:pt x="155924" y="179710"/>
                  <a:pt x="165614" y="133901"/>
                  <a:pt x="279253" y="91617"/>
                </a:cubicBezTo>
                <a:cubicBezTo>
                  <a:pt x="392892" y="49333"/>
                  <a:pt x="663336" y="0"/>
                  <a:pt x="839521" y="1762"/>
                </a:cubicBezTo>
                <a:cubicBezTo>
                  <a:pt x="1015706" y="3524"/>
                  <a:pt x="1204224" y="60785"/>
                  <a:pt x="1336363" y="102188"/>
                </a:cubicBezTo>
                <a:cubicBezTo>
                  <a:pt x="1468502" y="143591"/>
                  <a:pt x="1555714" y="197328"/>
                  <a:pt x="1632354" y="250183"/>
                </a:cubicBezTo>
                <a:cubicBezTo>
                  <a:pt x="1708994" y="303038"/>
                  <a:pt x="1763612" y="370870"/>
                  <a:pt x="1796206" y="419321"/>
                </a:cubicBezTo>
                <a:cubicBezTo>
                  <a:pt x="1828800" y="467772"/>
                  <a:pt x="1792682" y="504770"/>
                  <a:pt x="1827919" y="540888"/>
                </a:cubicBezTo>
                <a:cubicBezTo>
                  <a:pt x="1863156" y="577006"/>
                  <a:pt x="1956534" y="593744"/>
                  <a:pt x="2007628" y="636028"/>
                </a:cubicBezTo>
                <a:cubicBezTo>
                  <a:pt x="2058722" y="678313"/>
                  <a:pt x="2123910" y="769929"/>
                  <a:pt x="2134481" y="794595"/>
                </a:cubicBezTo>
                <a:cubicBezTo>
                  <a:pt x="2145052" y="819261"/>
                  <a:pt x="2147695" y="808689"/>
                  <a:pt x="2071054" y="784023"/>
                </a:cubicBezTo>
                <a:cubicBezTo>
                  <a:pt x="1994413" y="759357"/>
                  <a:pt x="1786515" y="674789"/>
                  <a:pt x="1674638" y="646599"/>
                </a:cubicBezTo>
                <a:cubicBezTo>
                  <a:pt x="1562761" y="618409"/>
                  <a:pt x="1426218" y="606077"/>
                  <a:pt x="1399790" y="614886"/>
                </a:cubicBezTo>
                <a:cubicBezTo>
                  <a:pt x="1373362" y="623695"/>
                  <a:pt x="1484359" y="668623"/>
                  <a:pt x="1516072" y="699455"/>
                </a:cubicBezTo>
                <a:cubicBezTo>
                  <a:pt x="1547785" y="730287"/>
                  <a:pt x="1576855" y="777857"/>
                  <a:pt x="1590069" y="799880"/>
                </a:cubicBezTo>
                <a:cubicBezTo>
                  <a:pt x="1603283" y="821903"/>
                  <a:pt x="1617378" y="833355"/>
                  <a:pt x="1595355" y="831593"/>
                </a:cubicBezTo>
                <a:cubicBezTo>
                  <a:pt x="1573332" y="829831"/>
                  <a:pt x="1515191" y="806046"/>
                  <a:pt x="1457931" y="789309"/>
                </a:cubicBezTo>
                <a:cubicBezTo>
                  <a:pt x="1400671" y="772572"/>
                  <a:pt x="1303769" y="711788"/>
                  <a:pt x="1251794" y="731168"/>
                </a:cubicBezTo>
                <a:cubicBezTo>
                  <a:pt x="1199819" y="750548"/>
                  <a:pt x="1154011" y="857140"/>
                  <a:pt x="1146083" y="905591"/>
                </a:cubicBezTo>
                <a:cubicBezTo>
                  <a:pt x="1138155" y="954042"/>
                  <a:pt x="1175154" y="1007778"/>
                  <a:pt x="1204224" y="1021873"/>
                </a:cubicBezTo>
                <a:cubicBezTo>
                  <a:pt x="1233294" y="1035968"/>
                  <a:pt x="1276460" y="995445"/>
                  <a:pt x="1320506" y="990160"/>
                </a:cubicBezTo>
                <a:cubicBezTo>
                  <a:pt x="1364552" y="984875"/>
                  <a:pt x="1426218" y="975184"/>
                  <a:pt x="1468502" y="990160"/>
                </a:cubicBezTo>
                <a:cubicBezTo>
                  <a:pt x="1510786" y="1005136"/>
                  <a:pt x="1553952" y="1072967"/>
                  <a:pt x="1574213" y="1080014"/>
                </a:cubicBezTo>
                <a:cubicBezTo>
                  <a:pt x="1594474" y="1087061"/>
                  <a:pt x="1561880" y="1055348"/>
                  <a:pt x="1590069" y="1032444"/>
                </a:cubicBezTo>
                <a:cubicBezTo>
                  <a:pt x="1618259" y="1009540"/>
                  <a:pt x="1694018" y="954923"/>
                  <a:pt x="1743350" y="942590"/>
                </a:cubicBezTo>
                <a:cubicBezTo>
                  <a:pt x="1792682" y="930257"/>
                  <a:pt x="1847299" y="930257"/>
                  <a:pt x="1886060" y="958447"/>
                </a:cubicBezTo>
                <a:cubicBezTo>
                  <a:pt x="1924821" y="986637"/>
                  <a:pt x="1970629" y="1051825"/>
                  <a:pt x="1975914" y="1111728"/>
                </a:cubicBezTo>
                <a:cubicBezTo>
                  <a:pt x="1981199" y="1171631"/>
                  <a:pt x="1955653" y="1278223"/>
                  <a:pt x="1917773" y="1317864"/>
                </a:cubicBezTo>
                <a:cubicBezTo>
                  <a:pt x="1879893" y="1357506"/>
                  <a:pt x="1800611" y="1356624"/>
                  <a:pt x="1748636" y="1349577"/>
                </a:cubicBezTo>
                <a:cubicBezTo>
                  <a:pt x="1696662" y="1342530"/>
                  <a:pt x="1606807" y="1268532"/>
                  <a:pt x="1605926" y="1275580"/>
                </a:cubicBezTo>
                <a:cubicBezTo>
                  <a:pt x="1605045" y="1282628"/>
                  <a:pt x="1672876" y="1361911"/>
                  <a:pt x="1743350" y="1391862"/>
                </a:cubicBezTo>
                <a:cubicBezTo>
                  <a:pt x="1813824" y="1421813"/>
                  <a:pt x="1933630" y="1438551"/>
                  <a:pt x="2028770" y="1455288"/>
                </a:cubicBezTo>
                <a:cubicBezTo>
                  <a:pt x="2123910" y="1472026"/>
                  <a:pt x="2234907" y="1479073"/>
                  <a:pt x="2314190" y="1492287"/>
                </a:cubicBezTo>
                <a:cubicBezTo>
                  <a:pt x="2393473" y="1505501"/>
                  <a:pt x="2465708" y="1522238"/>
                  <a:pt x="2504469" y="1534571"/>
                </a:cubicBezTo>
                <a:cubicBezTo>
                  <a:pt x="2543230" y="1546904"/>
                  <a:pt x="2544111" y="1540738"/>
                  <a:pt x="2546754" y="1566285"/>
                </a:cubicBezTo>
                <a:cubicBezTo>
                  <a:pt x="2549397" y="1591832"/>
                  <a:pt x="2553801" y="1647330"/>
                  <a:pt x="2520326" y="1687852"/>
                </a:cubicBezTo>
                <a:cubicBezTo>
                  <a:pt x="2486851" y="1728375"/>
                  <a:pt x="2414615" y="1784754"/>
                  <a:pt x="2345903" y="1809420"/>
                </a:cubicBezTo>
                <a:cubicBezTo>
                  <a:pt x="2277191" y="1834086"/>
                  <a:pt x="2175884" y="1837610"/>
                  <a:pt x="2108053" y="1835848"/>
                </a:cubicBezTo>
                <a:cubicBezTo>
                  <a:pt x="2040222" y="1834086"/>
                  <a:pt x="1990010" y="1815587"/>
                  <a:pt x="1938916" y="1798849"/>
                </a:cubicBezTo>
                <a:cubicBezTo>
                  <a:pt x="1887822" y="1782111"/>
                  <a:pt x="1812943" y="1715161"/>
                  <a:pt x="1801491" y="1735422"/>
                </a:cubicBezTo>
                <a:cubicBezTo>
                  <a:pt x="1790039" y="1755683"/>
                  <a:pt x="1853465" y="1869323"/>
                  <a:pt x="1870203" y="1920417"/>
                </a:cubicBezTo>
                <a:cubicBezTo>
                  <a:pt x="1886941" y="1971511"/>
                  <a:pt x="1888703" y="2017318"/>
                  <a:pt x="1901917" y="2041984"/>
                </a:cubicBezTo>
                <a:cubicBezTo>
                  <a:pt x="1915131" y="2066650"/>
                  <a:pt x="1939797" y="2048151"/>
                  <a:pt x="1949487" y="2068412"/>
                </a:cubicBezTo>
                <a:cubicBezTo>
                  <a:pt x="1959177" y="2088673"/>
                  <a:pt x="1966224" y="2138886"/>
                  <a:pt x="1960058" y="2163552"/>
                </a:cubicBezTo>
                <a:cubicBezTo>
                  <a:pt x="1953892" y="2188218"/>
                  <a:pt x="1925702" y="2174123"/>
                  <a:pt x="1912488" y="2216407"/>
                </a:cubicBezTo>
                <a:cubicBezTo>
                  <a:pt x="1899274" y="2258691"/>
                  <a:pt x="1899274" y="2338856"/>
                  <a:pt x="1880775" y="2417258"/>
                </a:cubicBezTo>
                <a:cubicBezTo>
                  <a:pt x="1862276" y="2495660"/>
                  <a:pt x="1830562" y="2600490"/>
                  <a:pt x="1801491" y="2686821"/>
                </a:cubicBezTo>
                <a:cubicBezTo>
                  <a:pt x="1772420" y="2773152"/>
                  <a:pt x="1689613" y="2877982"/>
                  <a:pt x="1706351" y="2935242"/>
                </a:cubicBezTo>
                <a:cubicBezTo>
                  <a:pt x="1723089" y="2992502"/>
                  <a:pt x="1849942" y="2982812"/>
                  <a:pt x="1901917" y="3030382"/>
                </a:cubicBezTo>
                <a:cubicBezTo>
                  <a:pt x="1953892" y="3077952"/>
                  <a:pt x="2007628" y="3177497"/>
                  <a:pt x="2018199" y="3220662"/>
                </a:cubicBezTo>
                <a:cubicBezTo>
                  <a:pt x="2028770" y="3263827"/>
                  <a:pt x="1993533" y="3277922"/>
                  <a:pt x="1965343" y="3289374"/>
                </a:cubicBezTo>
                <a:cubicBezTo>
                  <a:pt x="1937153" y="3300826"/>
                  <a:pt x="1849061" y="3289374"/>
                  <a:pt x="1849061" y="3289374"/>
                </a:cubicBezTo>
                <a:cubicBezTo>
                  <a:pt x="1821752" y="3289374"/>
                  <a:pt x="1809419" y="3283208"/>
                  <a:pt x="1801491" y="3289374"/>
                </a:cubicBezTo>
                <a:cubicBezTo>
                  <a:pt x="1793563" y="3295540"/>
                  <a:pt x="1790039" y="3314040"/>
                  <a:pt x="1801491" y="3326373"/>
                </a:cubicBezTo>
                <a:cubicBezTo>
                  <a:pt x="1812943" y="3338706"/>
                  <a:pt x="1834966" y="3356324"/>
                  <a:pt x="1870203" y="3363371"/>
                </a:cubicBezTo>
                <a:cubicBezTo>
                  <a:pt x="1905440" y="3370418"/>
                  <a:pt x="1973271" y="3354562"/>
                  <a:pt x="2012913" y="3368657"/>
                </a:cubicBezTo>
                <a:cubicBezTo>
                  <a:pt x="2052555" y="3382752"/>
                  <a:pt x="2080304" y="3415346"/>
                  <a:pt x="2108053" y="344794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9" name="Freeform 38"/>
          <p:cNvSpPr/>
          <p:nvPr/>
        </p:nvSpPr>
        <p:spPr>
          <a:xfrm>
            <a:off x="2156504" y="2779318"/>
            <a:ext cx="649242" cy="460724"/>
          </a:xfrm>
          <a:custGeom>
            <a:avLst/>
            <a:gdLst>
              <a:gd name="connsiteX0" fmla="*/ 581410 w 649242"/>
              <a:gd name="connsiteY0" fmla="*/ 881 h 460724"/>
              <a:gd name="connsiteX1" fmla="*/ 644837 w 649242"/>
              <a:gd name="connsiteY1" fmla="*/ 175304 h 460724"/>
              <a:gd name="connsiteX2" fmla="*/ 607838 w 649242"/>
              <a:gd name="connsiteY2" fmla="*/ 365584 h 460724"/>
              <a:gd name="connsiteX3" fmla="*/ 475699 w 649242"/>
              <a:gd name="connsiteY3" fmla="*/ 450153 h 460724"/>
              <a:gd name="connsiteX4" fmla="*/ 290705 w 649242"/>
              <a:gd name="connsiteY4" fmla="*/ 429010 h 460724"/>
              <a:gd name="connsiteX5" fmla="*/ 142710 w 649242"/>
              <a:gd name="connsiteY5" fmla="*/ 296872 h 460724"/>
              <a:gd name="connsiteX6" fmla="*/ 142710 w 649242"/>
              <a:gd name="connsiteY6" fmla="*/ 122448 h 460724"/>
              <a:gd name="connsiteX7" fmla="*/ 206136 w 649242"/>
              <a:gd name="connsiteY7" fmla="*/ 11452 h 460724"/>
              <a:gd name="connsiteX8" fmla="*/ 158567 w 649242"/>
              <a:gd name="connsiteY8" fmla="*/ 191161 h 460724"/>
              <a:gd name="connsiteX9" fmla="*/ 174423 w 649242"/>
              <a:gd name="connsiteY9" fmla="*/ 328585 h 460724"/>
              <a:gd name="connsiteX10" fmla="*/ 0 w 649242"/>
              <a:gd name="connsiteY10" fmla="*/ 355013 h 46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9242" h="460724">
                <a:moveTo>
                  <a:pt x="581410" y="881"/>
                </a:moveTo>
                <a:cubicBezTo>
                  <a:pt x="610921" y="57700"/>
                  <a:pt x="640432" y="114520"/>
                  <a:pt x="644837" y="175304"/>
                </a:cubicBezTo>
                <a:cubicBezTo>
                  <a:pt x="649242" y="236088"/>
                  <a:pt x="636028" y="319776"/>
                  <a:pt x="607838" y="365584"/>
                </a:cubicBezTo>
                <a:cubicBezTo>
                  <a:pt x="579648" y="411392"/>
                  <a:pt x="528555" y="439582"/>
                  <a:pt x="475699" y="450153"/>
                </a:cubicBezTo>
                <a:cubicBezTo>
                  <a:pt x="422844" y="460724"/>
                  <a:pt x="346203" y="454557"/>
                  <a:pt x="290705" y="429010"/>
                </a:cubicBezTo>
                <a:cubicBezTo>
                  <a:pt x="235207" y="403463"/>
                  <a:pt x="167376" y="347966"/>
                  <a:pt x="142710" y="296872"/>
                </a:cubicBezTo>
                <a:cubicBezTo>
                  <a:pt x="118044" y="245778"/>
                  <a:pt x="132139" y="170018"/>
                  <a:pt x="142710" y="122448"/>
                </a:cubicBezTo>
                <a:cubicBezTo>
                  <a:pt x="153281" y="74878"/>
                  <a:pt x="203493" y="0"/>
                  <a:pt x="206136" y="11452"/>
                </a:cubicBezTo>
                <a:cubicBezTo>
                  <a:pt x="208779" y="22904"/>
                  <a:pt x="163853" y="138306"/>
                  <a:pt x="158567" y="191161"/>
                </a:cubicBezTo>
                <a:cubicBezTo>
                  <a:pt x="153282" y="244017"/>
                  <a:pt x="200851" y="301276"/>
                  <a:pt x="174423" y="328585"/>
                </a:cubicBezTo>
                <a:cubicBezTo>
                  <a:pt x="147995" y="355894"/>
                  <a:pt x="27308" y="349728"/>
                  <a:pt x="0" y="355013"/>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Oval Callout 41"/>
          <p:cNvSpPr/>
          <p:nvPr/>
        </p:nvSpPr>
        <p:spPr>
          <a:xfrm>
            <a:off x="3563888" y="908720"/>
            <a:ext cx="2232248" cy="1440160"/>
          </a:xfrm>
          <a:prstGeom prst="wedgeEllipseCallout">
            <a:avLst>
              <a:gd name="adj1" fmla="val -54444"/>
              <a:gd name="adj2" fmla="val 96689"/>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p:cNvSpPr txBox="1"/>
          <p:nvPr/>
        </p:nvSpPr>
        <p:spPr>
          <a:xfrm>
            <a:off x="3851920" y="1124744"/>
            <a:ext cx="1656184" cy="1077218"/>
          </a:xfrm>
          <a:prstGeom prst="rect">
            <a:avLst/>
          </a:prstGeom>
          <a:noFill/>
        </p:spPr>
        <p:txBody>
          <a:bodyPr wrap="square" rtlCol="0">
            <a:spAutoFit/>
          </a:bodyPr>
          <a:lstStyle/>
          <a:p>
            <a:pPr algn="ctr"/>
            <a:r>
              <a:rPr lang="en-CA" sz="3200" dirty="0" smtClean="0">
                <a:latin typeface="Segoe Print" pitchFamily="2" charset="0"/>
              </a:rPr>
              <a:t>Who? Me?</a:t>
            </a:r>
            <a:endParaRPr lang="en-CA" sz="3200" dirty="0">
              <a:latin typeface="Segoe Print" pitchFamily="2" charset="0"/>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2011726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06615 2.17391E-6 L -0.48993 -0.00833 " pathEditMode="relative" rAng="0" ptsTypes="AA">
                                      <p:cBhvr>
                                        <p:cTn id="6" dur="2000" fill="hold"/>
                                        <p:tgtEl>
                                          <p:spTgt spid="147458"/>
                                        </p:tgtEl>
                                        <p:attrNameLst>
                                          <p:attrName>ppt_x</p:attrName>
                                          <p:attrName>ppt_y</p:attrName>
                                        </p:attrNameLst>
                                      </p:cBhvr>
                                      <p:rCtr x="-278"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Freeform 15"/>
          <p:cNvSpPr/>
          <p:nvPr/>
        </p:nvSpPr>
        <p:spPr>
          <a:xfrm>
            <a:off x="631371" y="261257"/>
            <a:ext cx="5856515" cy="6596743"/>
          </a:xfrm>
          <a:custGeom>
            <a:avLst/>
            <a:gdLst>
              <a:gd name="connsiteX0" fmla="*/ 5856515 w 5856515"/>
              <a:gd name="connsiteY0" fmla="*/ 5050972 h 6596743"/>
              <a:gd name="connsiteX1" fmla="*/ 5725886 w 5856515"/>
              <a:gd name="connsiteY1" fmla="*/ 892629 h 6596743"/>
              <a:gd name="connsiteX2" fmla="*/ 0 w 5856515"/>
              <a:gd name="connsiteY2" fmla="*/ 0 h 6596743"/>
              <a:gd name="connsiteX3" fmla="*/ 653143 w 5856515"/>
              <a:gd name="connsiteY3" fmla="*/ 6596743 h 6596743"/>
              <a:gd name="connsiteX4" fmla="*/ 2166258 w 5856515"/>
              <a:gd name="connsiteY4" fmla="*/ 6585857 h 6596743"/>
              <a:gd name="connsiteX5" fmla="*/ 5845629 w 5856515"/>
              <a:gd name="connsiteY5" fmla="*/ 5584372 h 6596743"/>
              <a:gd name="connsiteX6" fmla="*/ 5856515 w 5856515"/>
              <a:gd name="connsiteY6" fmla="*/ 5050972 h 659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6515" h="6596743">
                <a:moveTo>
                  <a:pt x="5856515" y="5050972"/>
                </a:moveTo>
                <a:lnTo>
                  <a:pt x="5725886" y="892629"/>
                </a:lnTo>
                <a:lnTo>
                  <a:pt x="0" y="0"/>
                </a:lnTo>
                <a:lnTo>
                  <a:pt x="653143" y="6596743"/>
                </a:lnTo>
                <a:lnTo>
                  <a:pt x="2166258" y="6585857"/>
                </a:lnTo>
                <a:lnTo>
                  <a:pt x="5845629" y="5584372"/>
                </a:lnTo>
                <a:lnTo>
                  <a:pt x="5856515" y="5050972"/>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Freeform 11"/>
          <p:cNvSpPr/>
          <p:nvPr/>
        </p:nvSpPr>
        <p:spPr>
          <a:xfrm>
            <a:off x="6534807" y="759372"/>
            <a:ext cx="740979" cy="1179787"/>
          </a:xfrm>
          <a:custGeom>
            <a:avLst/>
            <a:gdLst>
              <a:gd name="connsiteX0" fmla="*/ 55179 w 740979"/>
              <a:gd name="connsiteY0" fmla="*/ 0 h 1179787"/>
              <a:gd name="connsiteX1" fmla="*/ 36786 w 740979"/>
              <a:gd name="connsiteY1" fmla="*/ 60435 h 1179787"/>
              <a:gd name="connsiteX2" fmla="*/ 0 w 740979"/>
              <a:gd name="connsiteY2" fmla="*/ 859221 h 1179787"/>
              <a:gd name="connsiteX3" fmla="*/ 236483 w 740979"/>
              <a:gd name="connsiteY3" fmla="*/ 746235 h 1179787"/>
              <a:gd name="connsiteX4" fmla="*/ 430924 w 740979"/>
              <a:gd name="connsiteY4" fmla="*/ 1179787 h 1179787"/>
              <a:gd name="connsiteX5" fmla="*/ 646386 w 740979"/>
              <a:gd name="connsiteY5" fmla="*/ 1127235 h 1179787"/>
              <a:gd name="connsiteX6" fmla="*/ 664779 w 740979"/>
              <a:gd name="connsiteY6" fmla="*/ 1061545 h 1179787"/>
              <a:gd name="connsiteX7" fmla="*/ 496614 w 740979"/>
              <a:gd name="connsiteY7" fmla="*/ 685800 h 1179787"/>
              <a:gd name="connsiteX8" fmla="*/ 719959 w 740979"/>
              <a:gd name="connsiteY8" fmla="*/ 675290 h 1179787"/>
              <a:gd name="connsiteX9" fmla="*/ 740979 w 740979"/>
              <a:gd name="connsiteY9" fmla="*/ 614856 h 1179787"/>
              <a:gd name="connsiteX10" fmla="*/ 55179 w 740979"/>
              <a:gd name="connsiteY10" fmla="*/ 0 h 117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0979" h="1179787">
                <a:moveTo>
                  <a:pt x="55179" y="0"/>
                </a:moveTo>
                <a:lnTo>
                  <a:pt x="36786" y="60435"/>
                </a:lnTo>
                <a:lnTo>
                  <a:pt x="0" y="859221"/>
                </a:lnTo>
                <a:lnTo>
                  <a:pt x="236483" y="746235"/>
                </a:lnTo>
                <a:lnTo>
                  <a:pt x="430924" y="1179787"/>
                </a:lnTo>
                <a:lnTo>
                  <a:pt x="646386" y="1127235"/>
                </a:lnTo>
                <a:lnTo>
                  <a:pt x="664779" y="1061545"/>
                </a:lnTo>
                <a:lnTo>
                  <a:pt x="496614" y="685800"/>
                </a:lnTo>
                <a:lnTo>
                  <a:pt x="719959" y="675290"/>
                </a:lnTo>
                <a:lnTo>
                  <a:pt x="740979" y="614856"/>
                </a:lnTo>
                <a:lnTo>
                  <a:pt x="55179" y="0"/>
                </a:lnTo>
                <a:close/>
              </a:path>
            </a:pathLst>
          </a:custGeom>
          <a:solidFill>
            <a:srgbClr val="341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a:hlinkClick r:id="rId2"/>
          </p:cNvPr>
          <p:cNvPicPr/>
          <p:nvPr/>
        </p:nvPicPr>
        <p:blipFill>
          <a:blip r:embed="rId3" cstate="print"/>
          <a:srcRect t="2434" r="62022" b="33460"/>
          <a:stretch>
            <a:fillRect/>
          </a:stretch>
        </p:blipFill>
        <p:spPr bwMode="auto">
          <a:xfrm>
            <a:off x="683568" y="1052736"/>
            <a:ext cx="7056784" cy="5373216"/>
          </a:xfrm>
          <a:prstGeom prst="rect">
            <a:avLst/>
          </a:prstGeom>
          <a:noFill/>
          <a:ln w="9525">
            <a:solidFill>
              <a:schemeClr val="accent5">
                <a:lumMod val="75000"/>
              </a:schemeClr>
            </a:solidFill>
            <a:miter lim="800000"/>
            <a:headEnd/>
            <a:tailEnd/>
          </a:ln>
          <a:effectLst>
            <a:reflection blurRad="6350" stA="52000" endA="300" endPos="35000" dir="5400000" sy="-100000" algn="bl" rotWithShape="0"/>
          </a:effectLst>
          <a:scene3d>
            <a:camera prst="perspectiveContrastingRightFacing"/>
            <a:lightRig rig="threePt" dir="t"/>
          </a:scene3d>
        </p:spPr>
      </p:pic>
      <p:sp>
        <p:nvSpPr>
          <p:cNvPr id="7" name="TextBox 6"/>
          <p:cNvSpPr txBox="1"/>
          <p:nvPr/>
        </p:nvSpPr>
        <p:spPr>
          <a:xfrm>
            <a:off x="3923928" y="260648"/>
            <a:ext cx="4032448" cy="584775"/>
          </a:xfrm>
          <a:prstGeom prst="rect">
            <a:avLst/>
          </a:prstGeom>
          <a:noFill/>
        </p:spPr>
        <p:txBody>
          <a:bodyPr wrap="square" rtlCol="0">
            <a:spAutoFit/>
          </a:bodyPr>
          <a:lstStyle/>
          <a:p>
            <a:pPr algn="ctr"/>
            <a:r>
              <a:rPr lang="en-US" sz="3200" b="1" dirty="0" smtClean="0">
                <a:solidFill>
                  <a:schemeClr val="accent5">
                    <a:lumMod val="50000"/>
                  </a:schemeClr>
                </a:solidFill>
                <a:latin typeface="Franklin Gothic Medium Cond" pitchFamily="34" charset="0"/>
              </a:rPr>
              <a:t>ccsc-cssge.ca</a:t>
            </a:r>
            <a:endParaRPr lang="en-US" sz="3200" b="1" dirty="0">
              <a:solidFill>
                <a:schemeClr val="accent5">
                  <a:lumMod val="50000"/>
                </a:schemeClr>
              </a:solidFill>
              <a:latin typeface="Franklin Gothic Medium Cond" pitchFamily="34" charset="0"/>
            </a:endParaRPr>
          </a:p>
        </p:txBody>
      </p:sp>
      <p:sp>
        <p:nvSpPr>
          <p:cNvPr id="8" name="TextBox 7"/>
          <p:cNvSpPr txBox="1"/>
          <p:nvPr/>
        </p:nvSpPr>
        <p:spPr>
          <a:xfrm>
            <a:off x="6300192" y="1988840"/>
            <a:ext cx="2592288" cy="1569660"/>
          </a:xfrm>
          <a:prstGeom prst="rect">
            <a:avLst/>
          </a:prstGeom>
          <a:noFill/>
        </p:spPr>
        <p:txBody>
          <a:bodyPr wrap="square" rtlCol="0">
            <a:spAutoFit/>
          </a:bodyPr>
          <a:lstStyle/>
          <a:p>
            <a:pPr algn="ctr"/>
            <a:r>
              <a:rPr lang="en-CA" sz="2400" b="1" dirty="0" smtClean="0">
                <a:solidFill>
                  <a:srgbClr val="652876"/>
                </a:solidFill>
              </a:rPr>
              <a:t>CCHRSC: </a:t>
            </a:r>
          </a:p>
          <a:p>
            <a:pPr algn="ctr"/>
            <a:r>
              <a:rPr lang="en-CA" sz="2400" b="1" dirty="0" smtClean="0">
                <a:solidFill>
                  <a:srgbClr val="652876"/>
                </a:solidFill>
              </a:rPr>
              <a:t>Your Source for Occupational Standards</a:t>
            </a:r>
            <a:endParaRPr lang="en-CA" sz="2400" dirty="0">
              <a:solidFill>
                <a:srgbClr val="652876"/>
              </a:solidFill>
            </a:endParaRPr>
          </a:p>
        </p:txBody>
      </p:sp>
      <p:sp>
        <p:nvSpPr>
          <p:cNvPr id="11" name="Freeform 10"/>
          <p:cNvSpPr/>
          <p:nvPr/>
        </p:nvSpPr>
        <p:spPr>
          <a:xfrm>
            <a:off x="6611007" y="851337"/>
            <a:ext cx="564931" cy="972207"/>
          </a:xfrm>
          <a:custGeom>
            <a:avLst/>
            <a:gdLst>
              <a:gd name="connsiteX0" fmla="*/ 21021 w 564931"/>
              <a:gd name="connsiteY0" fmla="*/ 0 h 972207"/>
              <a:gd name="connsiteX1" fmla="*/ 0 w 564931"/>
              <a:gd name="connsiteY1" fmla="*/ 625366 h 972207"/>
              <a:gd name="connsiteX2" fmla="*/ 197069 w 564931"/>
              <a:gd name="connsiteY2" fmla="*/ 536028 h 972207"/>
              <a:gd name="connsiteX3" fmla="*/ 402021 w 564931"/>
              <a:gd name="connsiteY3" fmla="*/ 972207 h 972207"/>
              <a:gd name="connsiteX4" fmla="*/ 530772 w 564931"/>
              <a:gd name="connsiteY4" fmla="*/ 938048 h 972207"/>
              <a:gd name="connsiteX5" fmla="*/ 331076 w 564931"/>
              <a:gd name="connsiteY5" fmla="*/ 499241 h 972207"/>
              <a:gd name="connsiteX6" fmla="*/ 564931 w 564931"/>
              <a:gd name="connsiteY6" fmla="*/ 483476 h 972207"/>
              <a:gd name="connsiteX7" fmla="*/ 21021 w 564931"/>
              <a:gd name="connsiteY7" fmla="*/ 0 h 97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931" h="972207">
                <a:moveTo>
                  <a:pt x="21021" y="0"/>
                </a:moveTo>
                <a:lnTo>
                  <a:pt x="0" y="625366"/>
                </a:lnTo>
                <a:lnTo>
                  <a:pt x="197069" y="536028"/>
                </a:lnTo>
                <a:lnTo>
                  <a:pt x="402021" y="972207"/>
                </a:lnTo>
                <a:lnTo>
                  <a:pt x="530772" y="938048"/>
                </a:lnTo>
                <a:lnTo>
                  <a:pt x="331076" y="499241"/>
                </a:lnTo>
                <a:lnTo>
                  <a:pt x="564931" y="483476"/>
                </a:lnTo>
                <a:lnTo>
                  <a:pt x="21021" y="0"/>
                </a:lnTo>
                <a:close/>
              </a:path>
            </a:pathLst>
          </a:cu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054" name="Picture 6" descr="C:\Users\pmondor\Pictures\Picture11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99992" y="4114565"/>
            <a:ext cx="4644008" cy="2743435"/>
          </a:xfrm>
          <a:prstGeom prst="rect">
            <a:avLst/>
          </a:prstGeom>
          <a:noFill/>
        </p:spPr>
      </p:pic>
      <p:sp>
        <p:nvSpPr>
          <p:cNvPr id="5" name="Rectangle 4"/>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2"/>
          <p:cNvPicPr>
            <a:picLocks noChangeAspect="1" noChangeArrowheads="1"/>
          </p:cNvPicPr>
          <p:nvPr/>
        </p:nvPicPr>
        <p:blipFill>
          <a:blip r:embed="rId5" cstate="print"/>
          <a:srcRect/>
          <a:stretch>
            <a:fillRect/>
          </a:stretch>
        </p:blipFill>
        <p:spPr bwMode="auto">
          <a:xfrm>
            <a:off x="8892480" y="1844824"/>
            <a:ext cx="260398" cy="5013176"/>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512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3"/>
          <p:cNvPicPr>
            <a:picLocks noChangeAspect="1" noChangeArrowheads="1"/>
          </p:cNvPicPr>
          <p:nvPr/>
        </p:nvPicPr>
        <p:blipFill>
          <a:blip r:embed="rId2" cstate="print">
            <a:clrChange>
              <a:clrFrom>
                <a:srgbClr val="000000"/>
              </a:clrFrom>
              <a:clrTo>
                <a:srgbClr val="000000">
                  <a:alpha val="0"/>
                </a:srgbClr>
              </a:clrTo>
            </a:clrChange>
            <a:duotone>
              <a:schemeClr val="accent4">
                <a:shade val="45000"/>
                <a:satMod val="135000"/>
              </a:schemeClr>
              <a:prstClr val="white"/>
            </a:duotone>
          </a:blip>
          <a:srcRect/>
          <a:stretch>
            <a:fillRect/>
          </a:stretch>
        </p:blipFill>
        <p:spPr bwMode="auto">
          <a:xfrm rot="16200000">
            <a:off x="-1410956" y="-1944041"/>
            <a:ext cx="3982230" cy="5985869"/>
          </a:xfrm>
          <a:prstGeom prst="rect">
            <a:avLst/>
          </a:prstGeom>
          <a:noFill/>
          <a:ln w="9525">
            <a:noFill/>
            <a:miter lim="800000"/>
            <a:headEnd/>
            <a:tailEnd/>
          </a:ln>
          <a:effectLst>
            <a:innerShdw blurRad="63500" dist="50800" dir="2700000">
              <a:prstClr val="black">
                <a:alpha val="50000"/>
              </a:prstClr>
            </a:innerShdw>
            <a:reflection blurRad="6350" stA="50000" endA="295" endPos="92000" dist="101600" dir="5400000" sy="-100000" algn="bl" rotWithShape="0"/>
          </a:effectLst>
          <a:scene3d>
            <a:camera prst="perspectiveHeroicExtremeRightFacing"/>
            <a:lightRig rig="threePt" dir="t"/>
          </a:scene3d>
        </p:spPr>
      </p:pic>
      <p:pic>
        <p:nvPicPr>
          <p:cNvPr id="4" name="Picture 6"/>
          <p:cNvPicPr>
            <a:picLocks noChangeAspect="1" noChangeArrowheads="1"/>
          </p:cNvPicPr>
          <p:nvPr/>
        </p:nvPicPr>
        <p:blipFill>
          <a:blip r:embed="rId3" cstate="print"/>
          <a:srcRect l="6458" t="3062" r="79228" b="10665"/>
          <a:stretch>
            <a:fillRect/>
          </a:stretch>
        </p:blipFill>
        <p:spPr bwMode="auto">
          <a:xfrm>
            <a:off x="1115616" y="0"/>
            <a:ext cx="2592288" cy="6858000"/>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8" name="TextBox 7"/>
          <p:cNvSpPr txBox="1"/>
          <p:nvPr/>
        </p:nvSpPr>
        <p:spPr>
          <a:xfrm>
            <a:off x="3801178" y="908720"/>
            <a:ext cx="4320480" cy="1107996"/>
          </a:xfrm>
          <a:prstGeom prst="rect">
            <a:avLst/>
          </a:prstGeom>
          <a:noFill/>
        </p:spPr>
        <p:txBody>
          <a:bodyPr wrap="square" rtlCol="0">
            <a:spAutoFit/>
          </a:bodyPr>
          <a:lstStyle/>
          <a:p>
            <a:r>
              <a:rPr lang="en-CA" sz="6600" dirty="0" smtClean="0">
                <a:solidFill>
                  <a:schemeClr val="bg1"/>
                </a:solidFill>
                <a:latin typeface="Franklin Gothic Demi Cond" pitchFamily="34" charset="0"/>
              </a:rPr>
              <a:t>Questions?</a:t>
            </a:r>
            <a:endParaRPr lang="en-CA" sz="6600" dirty="0">
              <a:solidFill>
                <a:schemeClr val="bg1"/>
              </a:solidFill>
              <a:latin typeface="Franklin Gothic Demi Cond" pitchFamily="34" charset="0"/>
            </a:endParaRPr>
          </a:p>
        </p:txBody>
      </p:sp>
      <p:sp>
        <p:nvSpPr>
          <p:cNvPr id="9" name="Rectangle 8"/>
          <p:cNvSpPr/>
          <p:nvPr/>
        </p:nvSpPr>
        <p:spPr>
          <a:xfrm>
            <a:off x="9057762" y="0"/>
            <a:ext cx="72008"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8889628" y="1844824"/>
            <a:ext cx="256133" cy="5013176"/>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8887867" y="0"/>
            <a:ext cx="256133" cy="18448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26" name="Picture 2"/>
          <p:cNvPicPr>
            <a:picLocks noChangeAspect="1" noChangeArrowheads="1"/>
          </p:cNvPicPr>
          <p:nvPr/>
        </p:nvPicPr>
        <p:blipFill>
          <a:blip r:embed="rId5" cstate="print"/>
          <a:srcRect/>
          <a:stretch>
            <a:fillRect/>
          </a:stretch>
        </p:blipFill>
        <p:spPr bwMode="auto">
          <a:xfrm>
            <a:off x="8883602" y="1844824"/>
            <a:ext cx="260398" cy="5013176"/>
          </a:xfrm>
          <a:prstGeom prst="rect">
            <a:avLst/>
          </a:prstGeom>
          <a:noFill/>
          <a:ln w="9525">
            <a:noFill/>
            <a:miter lim="800000"/>
            <a:headEnd/>
            <a:tailEnd/>
          </a:ln>
        </p:spPr>
      </p:pic>
      <p:sp>
        <p:nvSpPr>
          <p:cNvPr id="15" name="TextBox 14"/>
          <p:cNvSpPr txBox="1"/>
          <p:nvPr/>
        </p:nvSpPr>
        <p:spPr>
          <a:xfrm>
            <a:off x="5508104" y="1427292"/>
            <a:ext cx="3600400" cy="1569660"/>
          </a:xfrm>
          <a:prstGeom prst="rect">
            <a:avLst/>
          </a:prstGeom>
          <a:noFill/>
        </p:spPr>
        <p:txBody>
          <a:bodyPr wrap="square" rtlCol="0">
            <a:spAutoFit/>
          </a:bodyPr>
          <a:lstStyle/>
          <a:p>
            <a:r>
              <a:rPr lang="en-CA" sz="9600" dirty="0" smtClean="0">
                <a:solidFill>
                  <a:schemeClr val="accent6">
                    <a:lumMod val="75000"/>
                  </a:schemeClr>
                </a:solidFill>
                <a:latin typeface="Amienne" pitchFamily="82" charset="0"/>
              </a:rPr>
              <a:t>Thank you!</a:t>
            </a:r>
            <a:endParaRPr lang="en-CA" sz="9600" dirty="0">
              <a:solidFill>
                <a:schemeClr val="accent6">
                  <a:lumMod val="75000"/>
                </a:schemeClr>
              </a:solidFill>
              <a:latin typeface="Amienne" pitchFamily="82" charset="0"/>
            </a:endParaRPr>
          </a:p>
        </p:txBody>
      </p:sp>
      <p:sp>
        <p:nvSpPr>
          <p:cNvPr id="16" name="TextBox 15"/>
          <p:cNvSpPr txBox="1"/>
          <p:nvPr/>
        </p:nvSpPr>
        <p:spPr>
          <a:xfrm>
            <a:off x="3923928" y="5445224"/>
            <a:ext cx="4032448" cy="738664"/>
          </a:xfrm>
          <a:prstGeom prst="rect">
            <a:avLst/>
          </a:prstGeom>
          <a:noFill/>
        </p:spPr>
        <p:txBody>
          <a:bodyPr wrap="square" rtlCol="0">
            <a:spAutoFit/>
          </a:bodyPr>
          <a:lstStyle/>
          <a:p>
            <a:r>
              <a:rPr lang="en-CA" sz="2400" b="1" dirty="0" smtClean="0">
                <a:solidFill>
                  <a:schemeClr val="bg1"/>
                </a:solidFill>
              </a:rPr>
              <a:t>For more information contact:</a:t>
            </a:r>
          </a:p>
          <a:p>
            <a:endParaRPr lang="en-CA"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extBox 13"/>
          <p:cNvSpPr txBox="1"/>
          <p:nvPr/>
        </p:nvSpPr>
        <p:spPr>
          <a:xfrm>
            <a:off x="3707904" y="546579"/>
            <a:ext cx="4896544" cy="954107"/>
          </a:xfrm>
          <a:prstGeom prst="rect">
            <a:avLst/>
          </a:prstGeom>
          <a:noFill/>
        </p:spPr>
        <p:txBody>
          <a:bodyPr wrap="square" rtlCol="0">
            <a:spAutoFit/>
          </a:bodyPr>
          <a:lstStyle/>
          <a:p>
            <a:r>
              <a:rPr lang="en-CA" sz="2800" dirty="0" smtClean="0">
                <a:latin typeface="Franklin Gothic Demi Cond" pitchFamily="34" charset="0"/>
              </a:rPr>
              <a:t>Workplace Assessment and Training Plans</a:t>
            </a:r>
            <a:endParaRPr lang="en-CA" sz="2800" dirty="0">
              <a:latin typeface="Franklin Gothic Demi Cond" pitchFamily="34" charset="0"/>
            </a:endParaRPr>
          </a:p>
        </p:txBody>
      </p:sp>
      <p:pic>
        <p:nvPicPr>
          <p:cNvPr id="43" name="Picture 2"/>
          <p:cNvPicPr>
            <a:picLocks noChangeAspect="1" noChangeArrowheads="1"/>
          </p:cNvPicPr>
          <p:nvPr/>
        </p:nvPicPr>
        <p:blipFill>
          <a:blip r:embed="rId3" cstate="print"/>
          <a:srcRect l="21162" t="9852" r="54091" b="7703"/>
          <a:stretch>
            <a:fillRect/>
          </a:stretch>
        </p:blipFill>
        <p:spPr bwMode="auto">
          <a:xfrm flipH="1">
            <a:off x="395536" y="0"/>
            <a:ext cx="3096344" cy="6858000"/>
          </a:xfrm>
          <a:prstGeom prst="rect">
            <a:avLst/>
          </a:prstGeom>
          <a:noFill/>
          <a:ln w="9525">
            <a:noFill/>
            <a:miter lim="800000"/>
            <a:headEnd/>
            <a:tailEnd/>
          </a:ln>
          <a:effectLst/>
        </p:spPr>
      </p:pic>
      <p:sp>
        <p:nvSpPr>
          <p:cNvPr id="42" name="Rectangle 41"/>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a:off x="8887867" y="1998000"/>
            <a:ext cx="256133" cy="48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ounded Rectangle 19"/>
          <p:cNvSpPr/>
          <p:nvPr/>
        </p:nvSpPr>
        <p:spPr>
          <a:xfrm>
            <a:off x="4283968" y="1892979"/>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Perform needs assessment</a:t>
            </a:r>
            <a:endParaRPr lang="en-CA" dirty="0">
              <a:solidFill>
                <a:schemeClr val="tx1"/>
              </a:solidFill>
              <a:latin typeface="Franklin Gothic Book" pitchFamily="34" charset="0"/>
            </a:endParaRPr>
          </a:p>
        </p:txBody>
      </p:sp>
      <p:sp>
        <p:nvSpPr>
          <p:cNvPr id="21" name="Rounded Rectangle 20"/>
          <p:cNvSpPr/>
          <p:nvPr/>
        </p:nvSpPr>
        <p:spPr>
          <a:xfrm>
            <a:off x="4283968" y="2852936"/>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Prioritize needs</a:t>
            </a:r>
            <a:endParaRPr lang="en-CA" dirty="0">
              <a:solidFill>
                <a:schemeClr val="tx1"/>
              </a:solidFill>
              <a:latin typeface="Franklin Gothic Book" pitchFamily="34" charset="0"/>
            </a:endParaRPr>
          </a:p>
        </p:txBody>
      </p:sp>
      <p:sp>
        <p:nvSpPr>
          <p:cNvPr id="22" name="Rounded Rectangle 21"/>
          <p:cNvSpPr/>
          <p:nvPr/>
        </p:nvSpPr>
        <p:spPr>
          <a:xfrm>
            <a:off x="4283968" y="3829244"/>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Determine learning objectives</a:t>
            </a:r>
            <a:endParaRPr lang="en-CA" dirty="0">
              <a:solidFill>
                <a:schemeClr val="tx1"/>
              </a:solidFill>
              <a:latin typeface="Franklin Gothic Book" pitchFamily="34" charset="0"/>
            </a:endParaRPr>
          </a:p>
        </p:txBody>
      </p:sp>
      <p:sp>
        <p:nvSpPr>
          <p:cNvPr id="23" name="Rounded Rectangle 22"/>
          <p:cNvSpPr/>
          <p:nvPr/>
        </p:nvSpPr>
        <p:spPr>
          <a:xfrm>
            <a:off x="4283968" y="4797601"/>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Identify training solutions</a:t>
            </a:r>
            <a:endParaRPr lang="en-CA" dirty="0">
              <a:solidFill>
                <a:schemeClr val="tx1"/>
              </a:solidFill>
              <a:latin typeface="Franklin Gothic Book" pitchFamily="34" charset="0"/>
            </a:endParaRPr>
          </a:p>
        </p:txBody>
      </p:sp>
      <p:sp>
        <p:nvSpPr>
          <p:cNvPr id="24" name="Rounded Rectangle 23"/>
          <p:cNvSpPr/>
          <p:nvPr/>
        </p:nvSpPr>
        <p:spPr>
          <a:xfrm>
            <a:off x="4283968" y="5733705"/>
            <a:ext cx="3600400" cy="7920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Franklin Gothic Book" pitchFamily="34" charset="0"/>
              </a:rPr>
              <a:t>Evaluate training effectiveness</a:t>
            </a:r>
            <a:endParaRPr lang="en-CA" dirty="0">
              <a:solidFill>
                <a:schemeClr val="tx1"/>
              </a:solidFill>
              <a:latin typeface="Franklin Gothic Book" pitchFamily="34" charset="0"/>
            </a:endParaRPr>
          </a:p>
        </p:txBody>
      </p:sp>
      <p:sp>
        <p:nvSpPr>
          <p:cNvPr id="25" name="Isosceles Triangle 24"/>
          <p:cNvSpPr/>
          <p:nvPr/>
        </p:nvSpPr>
        <p:spPr>
          <a:xfrm rot="10800000">
            <a:off x="5868144" y="2564904"/>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Isosceles Triangle 25"/>
          <p:cNvSpPr/>
          <p:nvPr/>
        </p:nvSpPr>
        <p:spPr>
          <a:xfrm rot="10800000">
            <a:off x="5868144" y="3524861"/>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Isosceles Triangle 26"/>
          <p:cNvSpPr/>
          <p:nvPr/>
        </p:nvSpPr>
        <p:spPr>
          <a:xfrm rot="10800000">
            <a:off x="5868144" y="4492768"/>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Isosceles Triangle 27"/>
          <p:cNvSpPr/>
          <p:nvPr/>
        </p:nvSpPr>
        <p:spPr>
          <a:xfrm rot="10800000">
            <a:off x="5868144" y="5445223"/>
            <a:ext cx="288032" cy="288032"/>
          </a:xfrm>
          <a:prstGeom prst="triangl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cov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DISCUSSION</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771800" y="692696"/>
            <a:ext cx="554461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Using standards to develop workplace assessment materials and training plans</a:t>
            </a:r>
            <a:endParaRPr lang="en-US" sz="2400" dirty="0">
              <a:solidFill>
                <a:prstClr val="black"/>
              </a:solidFill>
              <a:latin typeface="Franklin Gothic Medium" pitchFamily="34" charset="0"/>
            </a:endParaRPr>
          </a:p>
        </p:txBody>
      </p:sp>
      <p:sp>
        <p:nvSpPr>
          <p:cNvPr id="18" name="TextBox 17"/>
          <p:cNvSpPr txBox="1"/>
          <p:nvPr/>
        </p:nvSpPr>
        <p:spPr>
          <a:xfrm>
            <a:off x="2267744" y="2348880"/>
            <a:ext cx="5976664" cy="2262158"/>
          </a:xfrm>
          <a:prstGeom prst="rect">
            <a:avLst/>
          </a:prstGeom>
          <a:noFill/>
        </p:spPr>
        <p:txBody>
          <a:bodyPr wrap="square" rtlCol="0">
            <a:spAutoFit/>
          </a:bodyPr>
          <a:lstStyle/>
          <a:p>
            <a:pPr lvl="0">
              <a:spcAft>
                <a:spcPts val="600"/>
              </a:spcAft>
            </a:pPr>
            <a:r>
              <a:rPr lang="en-CA" dirty="0" smtClean="0">
                <a:latin typeface="Franklin Gothic Book" pitchFamily="34" charset="0"/>
              </a:rPr>
              <a:t>Why is it important to include training for staff as part of a comprehensive HR plan?</a:t>
            </a:r>
          </a:p>
          <a:p>
            <a:pPr lvl="0">
              <a:spcAft>
                <a:spcPts val="600"/>
              </a:spcAft>
            </a:pPr>
            <a:r>
              <a:rPr lang="en-CA" dirty="0" smtClean="0">
                <a:latin typeface="Franklin Gothic Book" pitchFamily="34" charset="0"/>
              </a:rPr>
              <a:t>Why is it important that employees meet a standard levels of service?</a:t>
            </a:r>
          </a:p>
          <a:p>
            <a:pPr lvl="0">
              <a:spcAft>
                <a:spcPts val="600"/>
              </a:spcAft>
            </a:pPr>
            <a:r>
              <a:rPr lang="en-CA" dirty="0" smtClean="0">
                <a:latin typeface="Franklin Gothic Book" pitchFamily="34" charset="0"/>
              </a:rPr>
              <a:t>How is that level determined?</a:t>
            </a:r>
          </a:p>
          <a:p>
            <a:pPr lvl="0">
              <a:spcAft>
                <a:spcPts val="600"/>
              </a:spcAft>
            </a:pPr>
            <a:r>
              <a:rPr lang="en-CA" dirty="0" smtClean="0">
                <a:latin typeface="Franklin Gothic Book" pitchFamily="34" charset="0"/>
              </a:rPr>
              <a:t>How does a manager ensure employees are meeting that level?</a:t>
            </a:r>
            <a:endParaRPr lang="en-CA" dirty="0">
              <a:latin typeface="Franklin Gothic Book" pitchFamily="34" charset="0"/>
            </a:endParaRPr>
          </a:p>
        </p:txBody>
      </p:sp>
      <p:sp>
        <p:nvSpPr>
          <p:cNvPr id="19" name="TextBox 18"/>
          <p:cNvSpPr txBox="1"/>
          <p:nvPr/>
        </p:nvSpPr>
        <p:spPr>
          <a:xfrm>
            <a:off x="2267744" y="4839250"/>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GROUP ACTIVITY</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20" name="TextBox 19"/>
          <p:cNvSpPr txBox="1"/>
          <p:nvPr/>
        </p:nvSpPr>
        <p:spPr>
          <a:xfrm>
            <a:off x="2267744" y="5271298"/>
            <a:ext cx="5976664" cy="723275"/>
          </a:xfrm>
          <a:prstGeom prst="rect">
            <a:avLst/>
          </a:prstGeom>
          <a:noFill/>
        </p:spPr>
        <p:txBody>
          <a:bodyPr wrap="square" rtlCol="0">
            <a:spAutoFit/>
          </a:bodyPr>
          <a:lstStyle/>
          <a:p>
            <a:pPr lvl="0">
              <a:spcAft>
                <a:spcPts val="600"/>
              </a:spcAft>
            </a:pPr>
            <a:r>
              <a:rPr lang="en-CA" dirty="0" smtClean="0">
                <a:latin typeface="Franklin Gothic Book" pitchFamily="34" charset="0"/>
              </a:rPr>
              <a:t>Scenarios: employee behaviour and performance review</a:t>
            </a:r>
          </a:p>
          <a:p>
            <a:pPr lvl="0">
              <a:spcAft>
                <a:spcPts val="600"/>
              </a:spcAft>
            </a:pPr>
            <a:r>
              <a:rPr lang="en-CA" dirty="0" smtClean="0">
                <a:latin typeface="Franklin Gothic Book" pitchFamily="34" charset="0"/>
              </a:rPr>
              <a:t>Develop a training plan</a:t>
            </a:r>
            <a:endParaRPr lang="en-CA" dirty="0">
              <a:latin typeface="Franklin Gothic Book"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ectangle 16"/>
          <p:cNvSpPr/>
          <p:nvPr/>
        </p:nvSpPr>
        <p:spPr>
          <a:xfrm>
            <a:off x="2159224" y="620688"/>
            <a:ext cx="6984776" cy="100811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2267744" y="1916832"/>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DISCUSSION</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5" name="Rectangle 4"/>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p:cNvSpPr/>
          <p:nvPr/>
        </p:nvSpPr>
        <p:spPr>
          <a:xfrm>
            <a:off x="899592" y="337984"/>
            <a:ext cx="1548000" cy="1548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9" name="Oval 8"/>
          <p:cNvSpPr/>
          <p:nvPr/>
        </p:nvSpPr>
        <p:spPr>
          <a:xfrm>
            <a:off x="899592" y="332656"/>
            <a:ext cx="1548000" cy="1548000"/>
          </a:xfrm>
          <a:prstGeom prst="ellipse">
            <a:avLst/>
          </a:prstGeom>
          <a:solidFill>
            <a:schemeClr val="accent6">
              <a:lumMod val="75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13" name="Freeform 12"/>
          <p:cNvSpPr/>
          <p:nvPr/>
        </p:nvSpPr>
        <p:spPr>
          <a:xfrm>
            <a:off x="944880" y="621792"/>
            <a:ext cx="676656" cy="941832"/>
          </a:xfrm>
          <a:custGeom>
            <a:avLst/>
            <a:gdLst>
              <a:gd name="connsiteX0" fmla="*/ 94488 w 676656"/>
              <a:gd name="connsiteY0" fmla="*/ 0 h 941832"/>
              <a:gd name="connsiteX1" fmla="*/ 579120 w 676656"/>
              <a:gd name="connsiteY1" fmla="*/ 679704 h 941832"/>
              <a:gd name="connsiteX2" fmla="*/ 676656 w 676656"/>
              <a:gd name="connsiteY2" fmla="*/ 941832 h 941832"/>
              <a:gd name="connsiteX3" fmla="*/ 463296 w 676656"/>
              <a:gd name="connsiteY3" fmla="*/ 765048 h 941832"/>
              <a:gd name="connsiteX4" fmla="*/ 0 w 676656"/>
              <a:gd name="connsiteY4" fmla="*/ 27432 h 941832"/>
              <a:gd name="connsiteX5" fmla="*/ 94488 w 676656"/>
              <a:gd name="connsiteY5" fmla="*/ 0 h 94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56" h="941832">
                <a:moveTo>
                  <a:pt x="94488" y="0"/>
                </a:moveTo>
                <a:lnTo>
                  <a:pt x="579120" y="679704"/>
                </a:lnTo>
                <a:lnTo>
                  <a:pt x="676656" y="941832"/>
                </a:lnTo>
                <a:lnTo>
                  <a:pt x="463296" y="765048"/>
                </a:lnTo>
                <a:lnTo>
                  <a:pt x="0" y="27432"/>
                </a:lnTo>
                <a:lnTo>
                  <a:pt x="9448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reeform 13"/>
          <p:cNvSpPr/>
          <p:nvPr/>
        </p:nvSpPr>
        <p:spPr>
          <a:xfrm>
            <a:off x="1469136" y="356616"/>
            <a:ext cx="886968" cy="923544"/>
          </a:xfrm>
          <a:custGeom>
            <a:avLst/>
            <a:gdLst>
              <a:gd name="connsiteX0" fmla="*/ 435864 w 886968"/>
              <a:gd name="connsiteY0" fmla="*/ 0 h 923544"/>
              <a:gd name="connsiteX1" fmla="*/ 256032 w 886968"/>
              <a:gd name="connsiteY1" fmla="*/ 237744 h 923544"/>
              <a:gd name="connsiteX2" fmla="*/ 76200 w 886968"/>
              <a:gd name="connsiteY2" fmla="*/ 499872 h 923544"/>
              <a:gd name="connsiteX3" fmla="*/ 0 w 886968"/>
              <a:gd name="connsiteY3" fmla="*/ 621792 h 923544"/>
              <a:gd name="connsiteX4" fmla="*/ 237744 w 886968"/>
              <a:gd name="connsiteY4" fmla="*/ 780288 h 923544"/>
              <a:gd name="connsiteX5" fmla="*/ 445008 w 886968"/>
              <a:gd name="connsiteY5" fmla="*/ 923544 h 923544"/>
              <a:gd name="connsiteX6" fmla="*/ 478536 w 886968"/>
              <a:gd name="connsiteY6" fmla="*/ 896112 h 923544"/>
              <a:gd name="connsiteX7" fmla="*/ 512064 w 886968"/>
              <a:gd name="connsiteY7" fmla="*/ 893064 h 923544"/>
              <a:gd name="connsiteX8" fmla="*/ 548640 w 886968"/>
              <a:gd name="connsiteY8" fmla="*/ 896112 h 923544"/>
              <a:gd name="connsiteX9" fmla="*/ 569976 w 886968"/>
              <a:gd name="connsiteY9" fmla="*/ 899160 h 923544"/>
              <a:gd name="connsiteX10" fmla="*/ 569976 w 886968"/>
              <a:gd name="connsiteY10" fmla="*/ 899160 h 923544"/>
              <a:gd name="connsiteX11" fmla="*/ 655320 w 886968"/>
              <a:gd name="connsiteY11" fmla="*/ 685800 h 923544"/>
              <a:gd name="connsiteX12" fmla="*/ 807720 w 886968"/>
              <a:gd name="connsiteY12" fmla="*/ 417576 h 923544"/>
              <a:gd name="connsiteX13" fmla="*/ 886968 w 886968"/>
              <a:gd name="connsiteY13" fmla="*/ 307848 h 923544"/>
              <a:gd name="connsiteX14" fmla="*/ 652272 w 886968"/>
              <a:gd name="connsiteY14" fmla="*/ 36576 h 923544"/>
              <a:gd name="connsiteX15" fmla="*/ 435864 w 886968"/>
              <a:gd name="connsiteY15"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968" h="923544">
                <a:moveTo>
                  <a:pt x="435864" y="0"/>
                </a:moveTo>
                <a:lnTo>
                  <a:pt x="256032" y="237744"/>
                </a:lnTo>
                <a:lnTo>
                  <a:pt x="76200" y="499872"/>
                </a:lnTo>
                <a:lnTo>
                  <a:pt x="0" y="621792"/>
                </a:lnTo>
                <a:lnTo>
                  <a:pt x="237744" y="780288"/>
                </a:lnTo>
                <a:lnTo>
                  <a:pt x="445008" y="923544"/>
                </a:lnTo>
                <a:lnTo>
                  <a:pt x="478536" y="896112"/>
                </a:lnTo>
                <a:cubicBezTo>
                  <a:pt x="489712" y="895096"/>
                  <a:pt x="500842" y="893064"/>
                  <a:pt x="512064" y="893064"/>
                </a:cubicBezTo>
                <a:cubicBezTo>
                  <a:pt x="524298" y="893064"/>
                  <a:pt x="536513" y="894495"/>
                  <a:pt x="548640" y="896112"/>
                </a:cubicBezTo>
                <a:cubicBezTo>
                  <a:pt x="581139" y="900445"/>
                  <a:pt x="529906" y="899160"/>
                  <a:pt x="569976" y="899160"/>
                </a:cubicBezTo>
                <a:lnTo>
                  <a:pt x="569976" y="899160"/>
                </a:lnTo>
                <a:lnTo>
                  <a:pt x="655320" y="685800"/>
                </a:lnTo>
                <a:lnTo>
                  <a:pt x="807720" y="417576"/>
                </a:lnTo>
                <a:lnTo>
                  <a:pt x="886968" y="307848"/>
                </a:lnTo>
                <a:lnTo>
                  <a:pt x="652272" y="36576"/>
                </a:lnTo>
                <a:lnTo>
                  <a:pt x="43586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750" name="Picture 6" descr="http://www.aperfectworld.org/clipart/academic/pencil_pad.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9190" y="260648"/>
            <a:ext cx="1522570" cy="1330401"/>
          </a:xfrm>
          <a:prstGeom prst="rect">
            <a:avLst/>
          </a:prstGeom>
          <a:noFill/>
        </p:spPr>
      </p:pic>
      <p:sp>
        <p:nvSpPr>
          <p:cNvPr id="15" name="TextBox 14"/>
          <p:cNvSpPr txBox="1"/>
          <p:nvPr/>
        </p:nvSpPr>
        <p:spPr>
          <a:xfrm>
            <a:off x="1052008" y="1444580"/>
            <a:ext cx="1224136" cy="338554"/>
          </a:xfrm>
          <a:prstGeom prst="rect">
            <a:avLst/>
          </a:prstGeom>
          <a:noFill/>
        </p:spPr>
        <p:txBody>
          <a:bodyPr wrap="square" rtlCol="0">
            <a:spAutoFit/>
          </a:bodyPr>
          <a:lstStyle/>
          <a:p>
            <a:pPr algn="ctr"/>
            <a:r>
              <a:rPr lang="en-CA" sz="1600" dirty="0" smtClean="0">
                <a:solidFill>
                  <a:schemeClr val="bg1"/>
                </a:solidFill>
                <a:latin typeface="Franklin Gothic Demi" pitchFamily="34" charset="0"/>
              </a:rPr>
              <a:t>Exercise</a:t>
            </a:r>
            <a:endParaRPr lang="en-CA" sz="1600" dirty="0">
              <a:solidFill>
                <a:schemeClr val="bg1"/>
              </a:solidFill>
              <a:latin typeface="Franklin Gothic Demi" pitchFamily="34" charset="0"/>
            </a:endParaRPr>
          </a:p>
        </p:txBody>
      </p:sp>
      <p:sp>
        <p:nvSpPr>
          <p:cNvPr id="16" name="TextBox 15"/>
          <p:cNvSpPr txBox="1"/>
          <p:nvPr/>
        </p:nvSpPr>
        <p:spPr>
          <a:xfrm>
            <a:off x="2627784" y="692696"/>
            <a:ext cx="5904656" cy="830997"/>
          </a:xfrm>
          <a:prstGeom prst="rect">
            <a:avLst/>
          </a:prstGeom>
          <a:noFill/>
        </p:spPr>
        <p:txBody>
          <a:bodyPr wrap="square" rtlCol="0">
            <a:spAutoFit/>
          </a:bodyPr>
          <a:lstStyle/>
          <a:p>
            <a:pPr algn="ctr"/>
            <a:r>
              <a:rPr lang="en-US" sz="2400" dirty="0" smtClean="0">
                <a:solidFill>
                  <a:prstClr val="black"/>
                </a:solidFill>
                <a:latin typeface="Franklin Gothic Medium" pitchFamily="34" charset="0"/>
              </a:rPr>
              <a:t>Career Progression: From Early Childhood Educator to Child Care Administrator</a:t>
            </a:r>
            <a:endParaRPr lang="en-US" sz="2400" dirty="0">
              <a:solidFill>
                <a:prstClr val="black"/>
              </a:solidFill>
              <a:latin typeface="Franklin Gothic Medium" pitchFamily="34" charset="0"/>
            </a:endParaRPr>
          </a:p>
        </p:txBody>
      </p:sp>
      <p:sp>
        <p:nvSpPr>
          <p:cNvPr id="18" name="TextBox 17"/>
          <p:cNvSpPr txBox="1"/>
          <p:nvPr/>
        </p:nvSpPr>
        <p:spPr>
          <a:xfrm>
            <a:off x="2267744" y="2344812"/>
            <a:ext cx="6264696" cy="2308324"/>
          </a:xfrm>
          <a:prstGeom prst="rect">
            <a:avLst/>
          </a:prstGeom>
          <a:noFill/>
        </p:spPr>
        <p:txBody>
          <a:bodyPr wrap="square" rtlCol="0">
            <a:spAutoFit/>
          </a:bodyPr>
          <a:lstStyle/>
          <a:p>
            <a:pPr lvl="0"/>
            <a:r>
              <a:rPr lang="en-CA" dirty="0" smtClean="0">
                <a:latin typeface="Franklin Gothic Book" pitchFamily="34" charset="0"/>
              </a:rPr>
              <a:t>How do you identify gaps in your knowledge skills or abilities?</a:t>
            </a:r>
          </a:p>
          <a:p>
            <a:pPr lvl="0"/>
            <a:endParaRPr lang="en-CA" dirty="0" smtClean="0">
              <a:latin typeface="Franklin Gothic Book" pitchFamily="34" charset="0"/>
            </a:endParaRPr>
          </a:p>
          <a:p>
            <a:pPr lvl="0"/>
            <a:r>
              <a:rPr lang="en-CA" dirty="0" smtClean="0">
                <a:latin typeface="Franklin Gothic Book" pitchFamily="34" charset="0"/>
              </a:rPr>
              <a:t>How would an ECE determine what skills they would have to develop further to become an administrator? Is there any sort of process in place that can be used?</a:t>
            </a:r>
          </a:p>
          <a:p>
            <a:pPr lvl="0"/>
            <a:endParaRPr lang="en-CA" dirty="0" smtClean="0">
              <a:latin typeface="Franklin Gothic Book" pitchFamily="34" charset="0"/>
            </a:endParaRPr>
          </a:p>
          <a:p>
            <a:pPr lvl="0"/>
            <a:r>
              <a:rPr lang="en-CA" dirty="0" smtClean="0">
                <a:latin typeface="Franklin Gothic Book" pitchFamily="34" charset="0"/>
              </a:rPr>
              <a:t>If there isn’t a process in place, what would you do to set one up?</a:t>
            </a:r>
            <a:endParaRPr lang="en-CA" dirty="0">
              <a:latin typeface="Franklin Gothic Book" pitchFamily="34" charset="0"/>
            </a:endParaRPr>
          </a:p>
        </p:txBody>
      </p:sp>
      <p:sp>
        <p:nvSpPr>
          <p:cNvPr id="19" name="TextBox 18"/>
          <p:cNvSpPr txBox="1"/>
          <p:nvPr/>
        </p:nvSpPr>
        <p:spPr>
          <a:xfrm>
            <a:off x="2267744" y="5013176"/>
            <a:ext cx="6377880" cy="923330"/>
          </a:xfrm>
          <a:prstGeom prst="rect">
            <a:avLst/>
          </a:prstGeom>
          <a:noFill/>
        </p:spPr>
        <p:txBody>
          <a:bodyPr wrap="square" rtlCol="0">
            <a:spAutoFit/>
          </a:bodyPr>
          <a:lstStyle/>
          <a:p>
            <a:r>
              <a:rPr lang="en-US" sz="1400" dirty="0" smtClean="0">
                <a:solidFill>
                  <a:srgbClr val="652876"/>
                </a:solidFill>
                <a:latin typeface="Franklin Gothic Demi" pitchFamily="34" charset="0"/>
              </a:rPr>
              <a:t>GROUP ACTIVITY</a:t>
            </a:r>
          </a:p>
          <a:p>
            <a:endParaRPr lang="en-US" sz="2000" dirty="0" smtClean="0">
              <a:solidFill>
                <a:prstClr val="black"/>
              </a:solidFill>
              <a:latin typeface="Franklin Gothic Book" pitchFamily="34" charset="0"/>
            </a:endParaRPr>
          </a:p>
          <a:p>
            <a:endParaRPr lang="en-US" sz="2000" dirty="0">
              <a:solidFill>
                <a:prstClr val="black"/>
              </a:solidFill>
              <a:latin typeface="Franklin Gothic Book" pitchFamily="34" charset="0"/>
            </a:endParaRPr>
          </a:p>
        </p:txBody>
      </p:sp>
      <p:sp>
        <p:nvSpPr>
          <p:cNvPr id="20" name="TextBox 19"/>
          <p:cNvSpPr txBox="1"/>
          <p:nvPr/>
        </p:nvSpPr>
        <p:spPr>
          <a:xfrm>
            <a:off x="2267744" y="5445224"/>
            <a:ext cx="6264696" cy="369332"/>
          </a:xfrm>
          <a:prstGeom prst="rect">
            <a:avLst/>
          </a:prstGeom>
          <a:noFill/>
        </p:spPr>
        <p:txBody>
          <a:bodyPr wrap="square" rtlCol="0">
            <a:spAutoFit/>
          </a:bodyPr>
          <a:lstStyle/>
          <a:p>
            <a:pPr lvl="0"/>
            <a:r>
              <a:rPr lang="en-CA" dirty="0" smtClean="0">
                <a:latin typeface="Franklin Gothic Book" pitchFamily="34" charset="0"/>
              </a:rPr>
              <a:t>Analysing the differences...</a:t>
            </a:r>
            <a:endParaRPr lang="en-CA" dirty="0">
              <a:latin typeface="Franklin Gothic Book" pitchFamily="34" charset="0"/>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2011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 name="Freeform 88"/>
          <p:cNvSpPr/>
          <p:nvPr/>
        </p:nvSpPr>
        <p:spPr>
          <a:xfrm rot="2094063" flipH="1">
            <a:off x="1515201" y="3290497"/>
            <a:ext cx="1617072" cy="1653377"/>
          </a:xfrm>
          <a:custGeom>
            <a:avLst/>
            <a:gdLst>
              <a:gd name="connsiteX0" fmla="*/ 887506 w 945777"/>
              <a:gd name="connsiteY0" fmla="*/ 0 h 1649506"/>
              <a:gd name="connsiteX1" fmla="*/ 797859 w 945777"/>
              <a:gd name="connsiteY1" fmla="*/ 753035 h 1649506"/>
              <a:gd name="connsiteX2" fmla="*/ 0 w 945777"/>
              <a:gd name="connsiteY2" fmla="*/ 1649506 h 1649506"/>
              <a:gd name="connsiteX0" fmla="*/ 887506 w 916641"/>
              <a:gd name="connsiteY0" fmla="*/ 0 h 1824651"/>
              <a:gd name="connsiteX1" fmla="*/ 750723 w 916641"/>
              <a:gd name="connsiteY1" fmla="*/ 1549733 h 1824651"/>
              <a:gd name="connsiteX2" fmla="*/ 0 w 916641"/>
              <a:gd name="connsiteY2" fmla="*/ 1649506 h 1824651"/>
              <a:gd name="connsiteX0" fmla="*/ 887506 w 916641"/>
              <a:gd name="connsiteY0" fmla="*/ 0 h 1806809"/>
              <a:gd name="connsiteX1" fmla="*/ 750723 w 916641"/>
              <a:gd name="connsiteY1" fmla="*/ 1549733 h 1806809"/>
              <a:gd name="connsiteX2" fmla="*/ 285346 w 916641"/>
              <a:gd name="connsiteY2" fmla="*/ 1293712 h 1806809"/>
              <a:gd name="connsiteX3" fmla="*/ 0 w 916641"/>
              <a:gd name="connsiteY3" fmla="*/ 1649506 h 1806809"/>
              <a:gd name="connsiteX0" fmla="*/ 796162 w 825297"/>
              <a:gd name="connsiteY0" fmla="*/ 0 h 1806809"/>
              <a:gd name="connsiteX1" fmla="*/ 659379 w 825297"/>
              <a:gd name="connsiteY1" fmla="*/ 1549733 h 1806809"/>
              <a:gd name="connsiteX2" fmla="*/ 194002 w 825297"/>
              <a:gd name="connsiteY2" fmla="*/ 1293712 h 1806809"/>
              <a:gd name="connsiteX3" fmla="*/ 0 w 825297"/>
              <a:gd name="connsiteY3" fmla="*/ 1742608 h 1806809"/>
              <a:gd name="connsiteX0" fmla="*/ 863495 w 892630"/>
              <a:gd name="connsiteY0" fmla="*/ 0 h 889319"/>
              <a:gd name="connsiteX1" fmla="*/ 659379 w 892630"/>
              <a:gd name="connsiteY1" fmla="*/ 632243 h 889319"/>
              <a:gd name="connsiteX2" fmla="*/ 194002 w 892630"/>
              <a:gd name="connsiteY2" fmla="*/ 376222 h 889319"/>
              <a:gd name="connsiteX3" fmla="*/ 0 w 892630"/>
              <a:gd name="connsiteY3" fmla="*/ 825118 h 889319"/>
              <a:gd name="connsiteX0" fmla="*/ 863495 w 892630"/>
              <a:gd name="connsiteY0" fmla="*/ 0 h 1052115"/>
              <a:gd name="connsiteX1" fmla="*/ 692707 w 892630"/>
              <a:gd name="connsiteY1" fmla="*/ 795039 h 1052115"/>
              <a:gd name="connsiteX2" fmla="*/ 194002 w 892630"/>
              <a:gd name="connsiteY2" fmla="*/ 376222 h 1052115"/>
              <a:gd name="connsiteX3" fmla="*/ 0 w 892630"/>
              <a:gd name="connsiteY3" fmla="*/ 825118 h 1052115"/>
              <a:gd name="connsiteX0" fmla="*/ 863495 w 905763"/>
              <a:gd name="connsiteY0" fmla="*/ 0 h 1587171"/>
              <a:gd name="connsiteX1" fmla="*/ 692707 w 905763"/>
              <a:gd name="connsiteY1" fmla="*/ 795039 h 1587171"/>
              <a:gd name="connsiteX2" fmla="*/ 790312 w 905763"/>
              <a:gd name="connsiteY2" fmla="*/ 1582158 h 1587171"/>
              <a:gd name="connsiteX3" fmla="*/ 0 w 905763"/>
              <a:gd name="connsiteY3" fmla="*/ 825118 h 1587171"/>
              <a:gd name="connsiteX0" fmla="*/ 863495 w 1091166"/>
              <a:gd name="connsiteY0" fmla="*/ 0 h 1587153"/>
              <a:gd name="connsiteX1" fmla="*/ 943248 w 1091166"/>
              <a:gd name="connsiteY1" fmla="*/ 855085 h 1587153"/>
              <a:gd name="connsiteX2" fmla="*/ 790312 w 1091166"/>
              <a:gd name="connsiteY2" fmla="*/ 1582158 h 1587153"/>
              <a:gd name="connsiteX3" fmla="*/ 0 w 1091166"/>
              <a:gd name="connsiteY3" fmla="*/ 825118 h 1587153"/>
              <a:gd name="connsiteX0" fmla="*/ 863495 w 1091166"/>
              <a:gd name="connsiteY0" fmla="*/ 0 h 1350077"/>
              <a:gd name="connsiteX1" fmla="*/ 943248 w 1091166"/>
              <a:gd name="connsiteY1" fmla="*/ 855085 h 1350077"/>
              <a:gd name="connsiteX2" fmla="*/ 662361 w 1091166"/>
              <a:gd name="connsiteY2" fmla="*/ 1345082 h 1350077"/>
              <a:gd name="connsiteX3" fmla="*/ 0 w 1091166"/>
              <a:gd name="connsiteY3" fmla="*/ 825118 h 1350077"/>
              <a:gd name="connsiteX0" fmla="*/ 863495 w 1054856"/>
              <a:gd name="connsiteY0" fmla="*/ 295470 h 1781497"/>
              <a:gd name="connsiteX1" fmla="*/ 906938 w 1054856"/>
              <a:gd name="connsiteY1" fmla="*/ 274918 h 1781497"/>
              <a:gd name="connsiteX2" fmla="*/ 662361 w 1054856"/>
              <a:gd name="connsiteY2" fmla="*/ 1640552 h 1781497"/>
              <a:gd name="connsiteX3" fmla="*/ 0 w 1054856"/>
              <a:gd name="connsiteY3" fmla="*/ 1120588 h 1781497"/>
              <a:gd name="connsiteX0" fmla="*/ 863495 w 1054856"/>
              <a:gd name="connsiteY0" fmla="*/ 295470 h 1536499"/>
              <a:gd name="connsiteX1" fmla="*/ 906938 w 1054856"/>
              <a:gd name="connsiteY1" fmla="*/ 274918 h 1536499"/>
              <a:gd name="connsiteX2" fmla="*/ 802805 w 1054856"/>
              <a:gd name="connsiteY2" fmla="*/ 1395554 h 1536499"/>
              <a:gd name="connsiteX3" fmla="*/ 0 w 1054856"/>
              <a:gd name="connsiteY3" fmla="*/ 1120588 h 1536499"/>
              <a:gd name="connsiteX0" fmla="*/ 436200 w 627561"/>
              <a:gd name="connsiteY0" fmla="*/ 295470 h 1811271"/>
              <a:gd name="connsiteX1" fmla="*/ 479643 w 627561"/>
              <a:gd name="connsiteY1" fmla="*/ 274918 h 1811271"/>
              <a:gd name="connsiteX2" fmla="*/ 375510 w 627561"/>
              <a:gd name="connsiteY2" fmla="*/ 1395554 h 1811271"/>
              <a:gd name="connsiteX3" fmla="*/ 0 w 627561"/>
              <a:gd name="connsiteY3" fmla="*/ 1811271 h 1811271"/>
            </a:gdLst>
            <a:ahLst/>
            <a:cxnLst>
              <a:cxn ang="0">
                <a:pos x="connsiteX0" y="connsiteY0"/>
              </a:cxn>
              <a:cxn ang="0">
                <a:pos x="connsiteX1" y="connsiteY1"/>
              </a:cxn>
              <a:cxn ang="0">
                <a:pos x="connsiteX2" y="connsiteY2"/>
              </a:cxn>
              <a:cxn ang="0">
                <a:pos x="connsiteX3" y="connsiteY3"/>
              </a:cxn>
            </a:cxnLst>
            <a:rect l="l" t="t" r="r" b="b"/>
            <a:pathLst>
              <a:path w="627561" h="1811271">
                <a:moveTo>
                  <a:pt x="436200" y="295470"/>
                </a:moveTo>
                <a:cubicBezTo>
                  <a:pt x="465335" y="534528"/>
                  <a:pt x="627561" y="0"/>
                  <a:pt x="479643" y="274918"/>
                </a:cubicBezTo>
                <a:cubicBezTo>
                  <a:pt x="381341" y="531994"/>
                  <a:pt x="455450" y="1139495"/>
                  <a:pt x="375510" y="1395554"/>
                </a:cubicBezTo>
                <a:cubicBezTo>
                  <a:pt x="295570" y="1651613"/>
                  <a:pt x="49616" y="1793430"/>
                  <a:pt x="0" y="1811271"/>
                </a:cubicBezTo>
              </a:path>
            </a:pathLst>
          </a:custGeom>
          <a:ln w="38100" cap="rnd">
            <a:solidFill>
              <a:srgbClr val="7030A0"/>
            </a:solidFill>
            <a:prstDash val="sysDot"/>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ln w="76200">
                <a:solidFill>
                  <a:sysClr val="windowText" lastClr="000000"/>
                </a:solidFill>
              </a:ln>
            </a:endParaRPr>
          </a:p>
        </p:txBody>
      </p:sp>
      <p:cxnSp>
        <p:nvCxnSpPr>
          <p:cNvPr id="50" name="Straight Connector 49"/>
          <p:cNvCxnSpPr/>
          <p:nvPr/>
        </p:nvCxnSpPr>
        <p:spPr>
          <a:xfrm rot="5400000">
            <a:off x="3584625" y="4337100"/>
            <a:ext cx="1656000"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583887" y="3894728"/>
            <a:ext cx="2304256" cy="1415772"/>
          </a:xfrm>
          <a:prstGeom prst="rect">
            <a:avLst/>
          </a:prstGeom>
          <a:noFill/>
        </p:spPr>
        <p:txBody>
          <a:bodyPr wrap="square" rtlCol="0">
            <a:spAutoFit/>
          </a:bodyPr>
          <a:lstStyle/>
          <a:p>
            <a:pPr>
              <a:spcAft>
                <a:spcPts val="1200"/>
              </a:spcAft>
            </a:pPr>
            <a:r>
              <a:rPr lang="en-CA" sz="1600" b="1" dirty="0" smtClean="0">
                <a:latin typeface="Calibri" pitchFamily="34" charset="0"/>
                <a:cs typeface="Calibri" pitchFamily="34" charset="0"/>
              </a:rPr>
              <a:t>Knowledge of...</a:t>
            </a:r>
          </a:p>
          <a:p>
            <a:pPr>
              <a:spcAft>
                <a:spcPts val="1200"/>
              </a:spcAft>
            </a:pPr>
            <a:endParaRPr lang="en-CA" sz="1200" b="1" dirty="0" smtClean="0">
              <a:latin typeface="Calibri" pitchFamily="34" charset="0"/>
              <a:cs typeface="Calibri" pitchFamily="34" charset="0"/>
            </a:endParaRPr>
          </a:p>
          <a:p>
            <a:pPr>
              <a:spcAft>
                <a:spcPts val="1200"/>
              </a:spcAft>
            </a:pPr>
            <a:endParaRPr lang="en-CA" sz="1200" b="1" dirty="0" smtClean="0">
              <a:latin typeface="Calibri" pitchFamily="34" charset="0"/>
              <a:cs typeface="Calibri" pitchFamily="34" charset="0"/>
            </a:endParaRPr>
          </a:p>
          <a:p>
            <a:pPr>
              <a:spcAft>
                <a:spcPts val="1200"/>
              </a:spcAft>
            </a:pPr>
            <a:r>
              <a:rPr lang="en-CA" sz="1600" b="1" dirty="0" smtClean="0">
                <a:latin typeface="Calibri" pitchFamily="34" charset="0"/>
                <a:cs typeface="Calibri" pitchFamily="34" charset="0"/>
              </a:rPr>
              <a:t>Ability to...</a:t>
            </a:r>
          </a:p>
        </p:txBody>
      </p:sp>
      <p:cxnSp>
        <p:nvCxnSpPr>
          <p:cNvPr id="55" name="Straight Connector 54"/>
          <p:cNvCxnSpPr/>
          <p:nvPr/>
        </p:nvCxnSpPr>
        <p:spPr>
          <a:xfrm>
            <a:off x="4412625" y="4054683"/>
            <a:ext cx="216024"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412625" y="5165283"/>
            <a:ext cx="216024" cy="0"/>
          </a:xfrm>
          <a:prstGeom prst="line">
            <a:avLst/>
          </a:prstGeom>
          <a:ln w="19050" cap="rnd">
            <a:solidFill>
              <a:schemeClr val="accent4">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4603807" y="4529226"/>
            <a:ext cx="576000" cy="0"/>
          </a:xfrm>
          <a:prstGeom prst="line">
            <a:avLst/>
          </a:prstGeom>
          <a:ln w="19050" cap="rnd">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030682" y="4293096"/>
            <a:ext cx="2304256" cy="677108"/>
          </a:xfrm>
          <a:prstGeom prst="rect">
            <a:avLst/>
          </a:prstGeom>
          <a:noFill/>
          <a:ln>
            <a:noFill/>
          </a:ln>
        </p:spPr>
        <p:txBody>
          <a:bodyPr wrap="square" rtlCol="0">
            <a:spAutoFit/>
          </a:bodyPr>
          <a:lstStyle/>
          <a:p>
            <a:pPr>
              <a:spcAft>
                <a:spcPts val="1200"/>
              </a:spcAft>
            </a:pPr>
            <a:r>
              <a:rPr lang="en-CA" sz="1400" i="1" dirty="0" smtClean="0">
                <a:latin typeface="Calibri" pitchFamily="34" charset="0"/>
                <a:cs typeface="Calibri" pitchFamily="34" charset="0"/>
              </a:rPr>
              <a:t>Statement</a:t>
            </a:r>
          </a:p>
          <a:p>
            <a:pPr>
              <a:spcAft>
                <a:spcPts val="1200"/>
              </a:spcAft>
            </a:pPr>
            <a:r>
              <a:rPr lang="en-CA" sz="1400" i="1" dirty="0" smtClean="0">
                <a:latin typeface="Calibri" pitchFamily="34" charset="0"/>
                <a:cs typeface="Calibri" pitchFamily="34" charset="0"/>
              </a:rPr>
              <a:t>Statement</a:t>
            </a:r>
          </a:p>
        </p:txBody>
      </p:sp>
      <p:cxnSp>
        <p:nvCxnSpPr>
          <p:cNvPr id="69" name="Straight Connector 68"/>
          <p:cNvCxnSpPr/>
          <p:nvPr/>
        </p:nvCxnSpPr>
        <p:spPr>
          <a:xfrm>
            <a:off x="4892334" y="4475440"/>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892334" y="4808297"/>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4600529" y="5604544"/>
            <a:ext cx="576000" cy="0"/>
          </a:xfrm>
          <a:prstGeom prst="line">
            <a:avLst/>
          </a:prstGeom>
          <a:ln w="19050" cap="rnd">
            <a:solidFill>
              <a:schemeClr val="accent5">
                <a:lumMod val="5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5051002" y="5370306"/>
            <a:ext cx="2304256" cy="677108"/>
          </a:xfrm>
          <a:prstGeom prst="rect">
            <a:avLst/>
          </a:prstGeom>
          <a:noFill/>
          <a:ln>
            <a:noFill/>
          </a:ln>
        </p:spPr>
        <p:txBody>
          <a:bodyPr wrap="square" rtlCol="0">
            <a:spAutoFit/>
          </a:bodyPr>
          <a:lstStyle/>
          <a:p>
            <a:pPr>
              <a:spcAft>
                <a:spcPts val="1200"/>
              </a:spcAft>
            </a:pPr>
            <a:r>
              <a:rPr lang="en-CA" sz="1400" i="1" dirty="0" smtClean="0">
                <a:latin typeface="Calibri" pitchFamily="34" charset="0"/>
                <a:cs typeface="Calibri" pitchFamily="34" charset="0"/>
              </a:rPr>
              <a:t>Statement</a:t>
            </a:r>
          </a:p>
          <a:p>
            <a:pPr>
              <a:spcAft>
                <a:spcPts val="1200"/>
              </a:spcAft>
            </a:pPr>
            <a:r>
              <a:rPr lang="en-CA" sz="1400" i="1" dirty="0" smtClean="0">
                <a:latin typeface="Calibri" pitchFamily="34" charset="0"/>
                <a:cs typeface="Calibri" pitchFamily="34" charset="0"/>
              </a:rPr>
              <a:t>Statement</a:t>
            </a:r>
          </a:p>
        </p:txBody>
      </p:sp>
      <p:cxnSp>
        <p:nvCxnSpPr>
          <p:cNvPr id="74" name="Straight Connector 73"/>
          <p:cNvCxnSpPr/>
          <p:nvPr/>
        </p:nvCxnSpPr>
        <p:spPr>
          <a:xfrm>
            <a:off x="4889056" y="5552650"/>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889056" y="5885507"/>
            <a:ext cx="216024" cy="0"/>
          </a:xfrm>
          <a:prstGeom prst="line">
            <a:avLst/>
          </a:prstGeom>
          <a:ln w="19050" cap="rnd">
            <a:solidFill>
              <a:schemeClr val="accent5">
                <a:lumMod val="50000"/>
              </a:schemeClr>
            </a:solidFill>
            <a:prstDash val="lgDashDot"/>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352053"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85" name="Straight Arrow Connector 84"/>
          <p:cNvCxnSpPr/>
          <p:nvPr/>
        </p:nvCxnSpPr>
        <p:spPr>
          <a:xfrm rot="5400000" flipH="1" flipV="1">
            <a:off x="3607979" y="5739345"/>
            <a:ext cx="324000" cy="144000"/>
          </a:xfrm>
          <a:prstGeom prst="straightConnector1">
            <a:avLst/>
          </a:prstGeom>
          <a:ln w="3810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16200000" flipH="1">
            <a:off x="3653248" y="6027409"/>
            <a:ext cx="252000" cy="144000"/>
          </a:xfrm>
          <a:prstGeom prst="straightConnector1">
            <a:avLst/>
          </a:prstGeom>
          <a:ln w="38100">
            <a:solidFill>
              <a:schemeClr val="bg1"/>
            </a:solidFill>
            <a:headEnd type="none"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45429"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p:cNvSpPr/>
          <p:nvPr/>
        </p:nvSpPr>
        <p:spPr>
          <a:xfrm>
            <a:off x="2393501"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p:cNvSpPr/>
          <p:nvPr/>
        </p:nvSpPr>
        <p:spPr>
          <a:xfrm>
            <a:off x="3041573"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p:cNvSpPr/>
          <p:nvPr/>
        </p:nvSpPr>
        <p:spPr>
          <a:xfrm>
            <a:off x="3689645"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p:cNvSpPr/>
          <p:nvPr/>
        </p:nvSpPr>
        <p:spPr>
          <a:xfrm>
            <a:off x="4337717"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p:cNvSpPr/>
          <p:nvPr/>
        </p:nvSpPr>
        <p:spPr>
          <a:xfrm>
            <a:off x="4985789"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p:cNvSpPr/>
          <p:nvPr/>
        </p:nvSpPr>
        <p:spPr>
          <a:xfrm>
            <a:off x="5633861" y="2276872"/>
            <a:ext cx="576064" cy="576000"/>
          </a:xfrm>
          <a:prstGeom prst="rect">
            <a:avLst/>
          </a:prstGeom>
          <a:solidFill>
            <a:schemeClr val="accent5">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5" name="Straight Connector 14"/>
          <p:cNvCxnSpPr>
            <a:endCxn id="13" idx="0"/>
          </p:cNvCxnSpPr>
          <p:nvPr/>
        </p:nvCxnSpPr>
        <p:spPr>
          <a:xfrm rot="5400000">
            <a:off x="5849893"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2" idx="0"/>
          </p:cNvCxnSpPr>
          <p:nvPr/>
        </p:nvCxnSpPr>
        <p:spPr>
          <a:xfrm rot="5400000">
            <a:off x="5201821"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4553749"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0" idx="0"/>
          </p:cNvCxnSpPr>
          <p:nvPr/>
        </p:nvCxnSpPr>
        <p:spPr>
          <a:xfrm rot="5400000">
            <a:off x="3905677"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3257605"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609533"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965675" y="2204856"/>
            <a:ext cx="144000"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29247" y="2132856"/>
            <a:ext cx="38988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869665" y="2024844"/>
            <a:ext cx="216024"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95736" y="1474922"/>
            <a:ext cx="3573720" cy="461665"/>
          </a:xfrm>
          <a:prstGeom prst="rect">
            <a:avLst/>
          </a:prstGeom>
          <a:noFill/>
        </p:spPr>
        <p:txBody>
          <a:bodyPr wrap="square" rtlCol="0">
            <a:spAutoFit/>
          </a:bodyPr>
          <a:lstStyle/>
          <a:p>
            <a:pPr algn="ctr"/>
            <a:r>
              <a:rPr lang="en-CA" sz="2400" dirty="0" smtClean="0">
                <a:solidFill>
                  <a:schemeClr val="accent4">
                    <a:lumMod val="50000"/>
                  </a:schemeClr>
                </a:solidFill>
                <a:latin typeface="Franklin Gothic Medium Cond" pitchFamily="34" charset="0"/>
                <a:cs typeface="Calibri" pitchFamily="34" charset="0"/>
              </a:rPr>
              <a:t>Occupational Domain</a:t>
            </a:r>
            <a:endParaRPr lang="en-CA" sz="2400" dirty="0">
              <a:solidFill>
                <a:schemeClr val="accent4">
                  <a:lumMod val="50000"/>
                </a:schemeClr>
              </a:solidFill>
              <a:latin typeface="Franklin Gothic Medium Cond" pitchFamily="34" charset="0"/>
              <a:cs typeface="Calibri" pitchFamily="34" charset="0"/>
            </a:endParaRPr>
          </a:p>
        </p:txBody>
      </p:sp>
      <p:sp>
        <p:nvSpPr>
          <p:cNvPr id="33" name="Rectangle 32"/>
          <p:cNvSpPr/>
          <p:nvPr/>
        </p:nvSpPr>
        <p:spPr>
          <a:xfrm>
            <a:off x="1745932"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Rectangle 33"/>
          <p:cNvSpPr/>
          <p:nvPr/>
        </p:nvSpPr>
        <p:spPr>
          <a:xfrm>
            <a:off x="282554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p:cNvSpPr/>
          <p:nvPr/>
        </p:nvSpPr>
        <p:spPr>
          <a:xfrm>
            <a:off x="390566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35"/>
          <p:cNvSpPr/>
          <p:nvPr/>
        </p:nvSpPr>
        <p:spPr>
          <a:xfrm>
            <a:off x="4985789" y="3212976"/>
            <a:ext cx="1008112" cy="288032"/>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6" name="Oval 75"/>
          <p:cNvSpPr/>
          <p:nvPr/>
        </p:nvSpPr>
        <p:spPr>
          <a:xfrm>
            <a:off x="2509991"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5" name="Oval 74"/>
          <p:cNvSpPr/>
          <p:nvPr/>
        </p:nvSpPr>
        <p:spPr>
          <a:xfrm>
            <a:off x="1619672" y="5604520"/>
            <a:ext cx="720080" cy="720080"/>
          </a:xfrm>
          <a:prstGeom prst="ellipse">
            <a:avLst/>
          </a:prstGeom>
          <a:solidFill>
            <a:schemeClr val="accent4">
              <a:lumMod val="75000"/>
            </a:schemeClr>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8" name="TextBox 77"/>
          <p:cNvSpPr txBox="1"/>
          <p:nvPr/>
        </p:nvSpPr>
        <p:spPr>
          <a:xfrm>
            <a:off x="1747414" y="5586876"/>
            <a:ext cx="457200" cy="707886"/>
          </a:xfrm>
          <a:prstGeom prst="rect">
            <a:avLst/>
          </a:prstGeom>
          <a:noFill/>
          <a:effectLst>
            <a:outerShdw blurRad="50800" dist="38100" dir="8100000" algn="tr" rotWithShape="0">
              <a:prstClr val="black">
                <a:alpha val="40000"/>
              </a:prstClr>
            </a:outerShdw>
          </a:effectLst>
        </p:spPr>
        <p:txBody>
          <a:bodyPr wrap="square" rtlCol="0">
            <a:spAutoFit/>
          </a:bodyPr>
          <a:lstStyle/>
          <a:p>
            <a:pPr algn="ctr"/>
            <a:r>
              <a:rPr lang="en-CA" sz="4000" dirty="0" smtClean="0">
                <a:solidFill>
                  <a:schemeClr val="bg1"/>
                </a:solidFill>
                <a:latin typeface="Berlin Sans FB" pitchFamily="34" charset="0"/>
              </a:rPr>
              <a:t>!</a:t>
            </a:r>
            <a:endParaRPr lang="en-CA" sz="4000" dirty="0">
              <a:solidFill>
                <a:schemeClr val="bg1"/>
              </a:solidFill>
              <a:latin typeface="Berlin Sans FB" pitchFamily="34" charset="0"/>
            </a:endParaRPr>
          </a:p>
        </p:txBody>
      </p:sp>
      <p:sp>
        <p:nvSpPr>
          <p:cNvPr id="80" name="Circular Arrow 79"/>
          <p:cNvSpPr/>
          <p:nvPr/>
        </p:nvSpPr>
        <p:spPr>
          <a:xfrm rot="15919646">
            <a:off x="2621698" y="5696874"/>
            <a:ext cx="504056" cy="502382"/>
          </a:xfrm>
          <a:prstGeom prst="circularArrow">
            <a:avLst>
              <a:gd name="adj1" fmla="val 12500"/>
              <a:gd name="adj2" fmla="val 1142319"/>
              <a:gd name="adj3" fmla="val 20457681"/>
              <a:gd name="adj4" fmla="val 2539047"/>
              <a:gd name="adj5" fmla="val 1250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83" name="Oval 82"/>
          <p:cNvSpPr/>
          <p:nvPr/>
        </p:nvSpPr>
        <p:spPr>
          <a:xfrm>
            <a:off x="3673993" y="5922762"/>
            <a:ext cx="72008" cy="72008"/>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TextBox 58"/>
          <p:cNvSpPr txBox="1"/>
          <p:nvPr/>
        </p:nvSpPr>
        <p:spPr>
          <a:xfrm>
            <a:off x="1599453" y="5305921"/>
            <a:ext cx="3240360"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CONTEXT RATINGS</a:t>
            </a:r>
            <a:endParaRPr lang="en-CA" sz="1400" dirty="0">
              <a:solidFill>
                <a:srgbClr val="652876"/>
              </a:solidFill>
              <a:latin typeface="Franklin Gothic Heavy" pitchFamily="34" charset="0"/>
            </a:endParaRPr>
          </a:p>
        </p:txBody>
      </p:sp>
      <p:cxnSp>
        <p:nvCxnSpPr>
          <p:cNvPr id="38" name="Straight Connector 37"/>
          <p:cNvCxnSpPr/>
          <p:nvPr/>
        </p:nvCxnSpPr>
        <p:spPr>
          <a:xfrm rot="5400000">
            <a:off x="214147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34" idx="0"/>
          </p:cNvCxnSpPr>
          <p:nvPr/>
        </p:nvCxnSpPr>
        <p:spPr>
          <a:xfrm rot="5400000">
            <a:off x="322159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5" idx="0"/>
          </p:cNvCxnSpPr>
          <p:nvPr/>
        </p:nvCxnSpPr>
        <p:spPr>
          <a:xfrm rot="5400000">
            <a:off x="430171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6" idx="0"/>
          </p:cNvCxnSpPr>
          <p:nvPr/>
        </p:nvCxnSpPr>
        <p:spPr>
          <a:xfrm rot="5400000">
            <a:off x="5381833" y="3104964"/>
            <a:ext cx="216024" cy="0"/>
          </a:xfrm>
          <a:prstGeom prst="line">
            <a:avLst/>
          </a:prstGeom>
          <a:ln w="19050">
            <a:solidFill>
              <a:schemeClr val="accent5">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5" idx="2"/>
          </p:cNvCxnSpPr>
          <p:nvPr/>
        </p:nvCxnSpPr>
        <p:spPr>
          <a:xfrm rot="5400000" flipH="1" flipV="1">
            <a:off x="1961421" y="2924912"/>
            <a:ext cx="14408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025148" y="2996952"/>
            <a:ext cx="34740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754566" y="3200400"/>
            <a:ext cx="990600" cy="304800"/>
          </a:xfrm>
          <a:prstGeom prst="rect">
            <a:avLst/>
          </a:prstGeom>
          <a:solidFill>
            <a:srgbClr val="7030A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7" name="Rectangle 86"/>
          <p:cNvSpPr/>
          <p:nvPr/>
        </p:nvSpPr>
        <p:spPr>
          <a:xfrm>
            <a:off x="1745932" y="3200400"/>
            <a:ext cx="1008112" cy="288032"/>
          </a:xfrm>
          <a:prstGeom prst="rect">
            <a:avLst/>
          </a:prstGeom>
          <a:noFill/>
          <a:ln>
            <a:solidFill>
              <a:srgbClr val="7030A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TextBox 57"/>
          <p:cNvSpPr txBox="1"/>
          <p:nvPr/>
        </p:nvSpPr>
        <p:spPr>
          <a:xfrm>
            <a:off x="6228184" y="2060848"/>
            <a:ext cx="2520280"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MAJOR SECTIONS</a:t>
            </a:r>
            <a:endParaRPr lang="en-CA" sz="1400" dirty="0">
              <a:solidFill>
                <a:srgbClr val="652876"/>
              </a:solidFill>
              <a:latin typeface="Franklin Gothic Heavy" pitchFamily="34" charset="0"/>
            </a:endParaRPr>
          </a:p>
        </p:txBody>
      </p:sp>
      <p:sp>
        <p:nvSpPr>
          <p:cNvPr id="61" name="TextBox 60"/>
          <p:cNvSpPr txBox="1"/>
          <p:nvPr/>
        </p:nvSpPr>
        <p:spPr>
          <a:xfrm>
            <a:off x="6228184" y="3067145"/>
            <a:ext cx="2664296"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RELATED TASKS</a:t>
            </a:r>
            <a:endParaRPr lang="en-CA" sz="1400" dirty="0">
              <a:solidFill>
                <a:srgbClr val="652876"/>
              </a:solidFill>
              <a:latin typeface="Franklin Gothic Heavy" pitchFamily="34" charset="0"/>
            </a:endParaRPr>
          </a:p>
        </p:txBody>
      </p:sp>
      <p:sp>
        <p:nvSpPr>
          <p:cNvPr id="63" name="TextBox 62"/>
          <p:cNvSpPr txBox="1"/>
          <p:nvPr/>
        </p:nvSpPr>
        <p:spPr>
          <a:xfrm>
            <a:off x="6225654" y="4633391"/>
            <a:ext cx="2891728" cy="307777"/>
          </a:xfrm>
          <a:prstGeom prst="rect">
            <a:avLst/>
          </a:prstGeom>
          <a:noFill/>
        </p:spPr>
        <p:txBody>
          <a:bodyPr wrap="square" rtlCol="0">
            <a:spAutoFit/>
          </a:bodyPr>
          <a:lstStyle/>
          <a:p>
            <a:r>
              <a:rPr lang="en-CA" sz="1400" dirty="0" smtClean="0">
                <a:solidFill>
                  <a:srgbClr val="652876"/>
                </a:solidFill>
                <a:latin typeface="Franklin Gothic Heavy" pitchFamily="34" charset="0"/>
              </a:rPr>
              <a:t>SUBTASKS</a:t>
            </a:r>
            <a:endParaRPr lang="en-CA" sz="1400" dirty="0">
              <a:solidFill>
                <a:srgbClr val="652876"/>
              </a:solidFill>
              <a:latin typeface="Franklin Gothic Heavy" pitchFamily="34" charset="0"/>
            </a:endParaRPr>
          </a:p>
        </p:txBody>
      </p:sp>
      <p:sp>
        <p:nvSpPr>
          <p:cNvPr id="64" name="TextBox 63"/>
          <p:cNvSpPr txBox="1"/>
          <p:nvPr/>
        </p:nvSpPr>
        <p:spPr>
          <a:xfrm>
            <a:off x="6228184" y="2345100"/>
            <a:ext cx="2160240" cy="307777"/>
          </a:xfrm>
          <a:prstGeom prst="rect">
            <a:avLst/>
          </a:prstGeom>
          <a:noFill/>
        </p:spPr>
        <p:txBody>
          <a:bodyPr wrap="square" rtlCol="0">
            <a:spAutoFit/>
          </a:bodyPr>
          <a:lstStyle/>
          <a:p>
            <a:r>
              <a:rPr lang="en-CA" sz="1400" dirty="0" smtClean="0">
                <a:latin typeface="Franklin Gothic Book" pitchFamily="34" charset="0"/>
                <a:cs typeface="Calibri" pitchFamily="34" charset="0"/>
              </a:rPr>
              <a:t>(Key competencies)</a:t>
            </a:r>
            <a:endParaRPr lang="en-CA" sz="1400" dirty="0">
              <a:latin typeface="Franklin Gothic Book" pitchFamily="34" charset="0"/>
              <a:cs typeface="Calibri" pitchFamily="34" charset="0"/>
            </a:endParaRPr>
          </a:p>
        </p:txBody>
      </p:sp>
      <p:sp>
        <p:nvSpPr>
          <p:cNvPr id="66" name="TextBox 65"/>
          <p:cNvSpPr txBox="1"/>
          <p:nvPr/>
        </p:nvSpPr>
        <p:spPr>
          <a:xfrm>
            <a:off x="6236975" y="4851404"/>
            <a:ext cx="2529245" cy="307777"/>
          </a:xfrm>
          <a:prstGeom prst="rect">
            <a:avLst/>
          </a:prstGeom>
          <a:noFill/>
        </p:spPr>
        <p:txBody>
          <a:bodyPr wrap="square" rtlCol="0">
            <a:spAutoFit/>
          </a:bodyPr>
          <a:lstStyle/>
          <a:p>
            <a:r>
              <a:rPr lang="en-CA" sz="1400" dirty="0" smtClean="0">
                <a:latin typeface="Franklin Gothic Book" pitchFamily="34" charset="0"/>
                <a:cs typeface="Calibri" pitchFamily="34" charset="0"/>
              </a:rPr>
              <a:t>Explicit details of the skills</a:t>
            </a:r>
            <a:endParaRPr lang="en-CA" sz="1400" dirty="0">
              <a:latin typeface="Franklin Gothic Book" pitchFamily="34" charset="0"/>
              <a:cs typeface="Calibri" pitchFamily="34" charset="0"/>
            </a:endParaRPr>
          </a:p>
        </p:txBody>
      </p:sp>
      <p:sp>
        <p:nvSpPr>
          <p:cNvPr id="67" name="TextBox 66"/>
          <p:cNvSpPr txBox="1"/>
          <p:nvPr/>
        </p:nvSpPr>
        <p:spPr>
          <a:xfrm>
            <a:off x="6228184" y="3291226"/>
            <a:ext cx="2592288" cy="523220"/>
          </a:xfrm>
          <a:prstGeom prst="rect">
            <a:avLst/>
          </a:prstGeom>
          <a:noFill/>
        </p:spPr>
        <p:txBody>
          <a:bodyPr wrap="square" rtlCol="0">
            <a:spAutoFit/>
          </a:bodyPr>
          <a:lstStyle/>
          <a:p>
            <a:r>
              <a:rPr lang="en-CA" sz="1400" dirty="0" smtClean="0">
                <a:latin typeface="Franklin Gothic Book" pitchFamily="34" charset="0"/>
                <a:cs typeface="Calibri" pitchFamily="34" charset="0"/>
              </a:rPr>
              <a:t>General knowledge and performance requirements</a:t>
            </a:r>
            <a:endParaRPr lang="en-CA" sz="1400" dirty="0">
              <a:latin typeface="Franklin Gothic Book" pitchFamily="34" charset="0"/>
              <a:cs typeface="Calibri" pitchFamily="34" charset="0"/>
            </a:endParaRPr>
          </a:p>
        </p:txBody>
      </p:sp>
      <p:sp>
        <p:nvSpPr>
          <p:cNvPr id="68" name="TextBox 67"/>
          <p:cNvSpPr txBox="1"/>
          <p:nvPr/>
        </p:nvSpPr>
        <p:spPr>
          <a:xfrm>
            <a:off x="6228184" y="2597272"/>
            <a:ext cx="2592288" cy="307777"/>
          </a:xfrm>
          <a:prstGeom prst="rect">
            <a:avLst/>
          </a:prstGeom>
          <a:noFill/>
        </p:spPr>
        <p:txBody>
          <a:bodyPr wrap="square" rtlCol="0">
            <a:spAutoFit/>
          </a:bodyPr>
          <a:lstStyle/>
          <a:p>
            <a:r>
              <a:rPr lang="en-CA" sz="1400" dirty="0" smtClean="0">
                <a:latin typeface="Franklin Gothic Book" pitchFamily="34" charset="0"/>
                <a:cs typeface="Calibri" pitchFamily="34" charset="0"/>
              </a:rPr>
              <a:t>Embodiment of domain</a:t>
            </a:r>
            <a:endParaRPr lang="en-CA" sz="1400" dirty="0">
              <a:latin typeface="Franklin Gothic Book" pitchFamily="34" charset="0"/>
              <a:cs typeface="Calibri" pitchFamily="34" charset="0"/>
            </a:endParaRPr>
          </a:p>
        </p:txBody>
      </p:sp>
      <p:sp>
        <p:nvSpPr>
          <p:cNvPr id="71" name="TextBox 70"/>
          <p:cNvSpPr txBox="1"/>
          <p:nvPr/>
        </p:nvSpPr>
        <p:spPr>
          <a:xfrm>
            <a:off x="1589856" y="332656"/>
            <a:ext cx="7086600" cy="523220"/>
          </a:xfrm>
          <a:prstGeom prst="rect">
            <a:avLst/>
          </a:prstGeom>
          <a:noFill/>
        </p:spPr>
        <p:txBody>
          <a:bodyPr wrap="square" rtlCol="0">
            <a:spAutoFit/>
          </a:bodyPr>
          <a:lstStyle/>
          <a:p>
            <a:r>
              <a:rPr lang="en-US" sz="2800" dirty="0" smtClean="0">
                <a:latin typeface="Franklin Gothic Medium Cond" pitchFamily="34" charset="0"/>
              </a:rPr>
              <a:t>NOS or Profile Format</a:t>
            </a:r>
          </a:p>
        </p:txBody>
      </p:sp>
      <p:sp>
        <p:nvSpPr>
          <p:cNvPr id="81" name="Rectangle 80"/>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8" name="Rectangle 87"/>
          <p:cNvSpPr/>
          <p:nvPr/>
        </p:nvSpPr>
        <p:spPr>
          <a:xfrm>
            <a:off x="8890511"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1000"/>
                                        <p:tgtEl>
                                          <p:spTgt spid="31"/>
                                        </p:tgtEl>
                                      </p:cBhvr>
                                    </p:animEffect>
                                  </p:childTnLst>
                                </p:cTn>
                              </p:par>
                            </p:childTnLst>
                          </p:cTn>
                        </p:par>
                        <p:par>
                          <p:cTn id="12" fill="hold">
                            <p:stCondLst>
                              <p:cond delay="200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1000" fill="hold"/>
                                        <p:tgtEl>
                                          <p:spTgt spid="29"/>
                                        </p:tgtEl>
                                        <p:attrNameLst>
                                          <p:attrName>ppt_w</p:attrName>
                                        </p:attrNameLst>
                                      </p:cBhvr>
                                      <p:tavLst>
                                        <p:tav tm="0">
                                          <p:val>
                                            <p:strVal val="#ppt_w*0.70"/>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Effect transition="in" filter="fade">
                                      <p:cBhvr>
                                        <p:cTn id="17" dur="1000"/>
                                        <p:tgtEl>
                                          <p:spTgt spid="2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1000"/>
                                        <p:tgtEl>
                                          <p:spTgt spid="25"/>
                                        </p:tgtEl>
                                      </p:cBhvr>
                                    </p:animEffect>
                                  </p:childTnLst>
                                </p:cTn>
                              </p:par>
                              <p:par>
                                <p:cTn id="22" presetID="22"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1000"/>
                                        <p:tgtEl>
                                          <p:spTgt spid="27"/>
                                        </p:tgtEl>
                                      </p:cBhvr>
                                    </p:animEffect>
                                  </p:childTnLst>
                                </p:cTn>
                              </p:par>
                              <p:par>
                                <p:cTn id="25" presetID="22" presetClass="entr" presetSubtype="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00"/>
                                        <p:tgtEl>
                                          <p:spTgt spid="23"/>
                                        </p:tgtEl>
                                      </p:cBhvr>
                                    </p:animEffect>
                                  </p:childTnLst>
                                </p:cTn>
                              </p:par>
                              <p:par>
                                <p:cTn id="28" presetID="22" presetClass="entr" presetSubtype="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1000"/>
                                        <p:tgtEl>
                                          <p:spTgt spid="21"/>
                                        </p:tgtEl>
                                      </p:cBhvr>
                                    </p:animEffect>
                                  </p:childTnLst>
                                </p:cTn>
                              </p:par>
                              <p:par>
                                <p:cTn id="31" presetID="22" presetClass="entr" presetSubtype="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1000"/>
                                        <p:tgtEl>
                                          <p:spTgt spid="19"/>
                                        </p:tgtEl>
                                      </p:cBhvr>
                                    </p:animEffect>
                                  </p:childTnLst>
                                </p:cTn>
                              </p:par>
                              <p:par>
                                <p:cTn id="34" presetID="22" presetClass="entr" presetSubtype="1"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1000"/>
                                        <p:tgtEl>
                                          <p:spTgt spid="17"/>
                                        </p:tgtEl>
                                      </p:cBhvr>
                                    </p:animEffect>
                                  </p:childTnLst>
                                </p:cTn>
                              </p:par>
                              <p:par>
                                <p:cTn id="37" presetID="22" presetClass="entr" presetSubtype="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10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fade">
                                      <p:cBhvr>
                                        <p:cTn id="64" dur="1000"/>
                                        <p:tgtEl>
                                          <p:spTgt spid="5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1000"/>
                                        <p:tgtEl>
                                          <p:spTgt spid="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fade">
                                      <p:cBhvr>
                                        <p:cTn id="70" dur="10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wipe(up)">
                                      <p:cBhvr>
                                        <p:cTn id="75" dur="1000"/>
                                        <p:tgtEl>
                                          <p:spTgt spid="46"/>
                                        </p:tgtEl>
                                      </p:cBhvr>
                                    </p:animEffect>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left)">
                                      <p:cBhvr>
                                        <p:cTn id="79" dur="1000"/>
                                        <p:tgtEl>
                                          <p:spTgt spid="48"/>
                                        </p:tgtEl>
                                      </p:cBhvr>
                                    </p:animEffect>
                                  </p:childTnLst>
                                </p:cTn>
                              </p:par>
                            </p:childTnLst>
                          </p:cTn>
                        </p:par>
                        <p:par>
                          <p:cTn id="80" fill="hold">
                            <p:stCondLst>
                              <p:cond delay="2000"/>
                            </p:stCondLst>
                            <p:childTnLst>
                              <p:par>
                                <p:cTn id="81" presetID="22" presetClass="entr" presetSubtype="1"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wipe(up)">
                                      <p:cBhvr>
                                        <p:cTn id="83" dur="1000"/>
                                        <p:tgtEl>
                                          <p:spTgt spid="38"/>
                                        </p:tgtEl>
                                      </p:cBhvr>
                                    </p:animEffect>
                                  </p:childTnLst>
                                </p:cTn>
                              </p:par>
                              <p:par>
                                <p:cTn id="84" presetID="22" presetClass="entr" presetSubtype="1"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ipe(up)">
                                      <p:cBhvr>
                                        <p:cTn id="86" dur="1000"/>
                                        <p:tgtEl>
                                          <p:spTgt spid="40"/>
                                        </p:tgtEl>
                                      </p:cBhvr>
                                    </p:animEffect>
                                  </p:childTnLst>
                                </p:cTn>
                              </p:par>
                              <p:par>
                                <p:cTn id="87" presetID="22" presetClass="entr" presetSubtype="1" fill="hold"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ipe(up)">
                                      <p:cBhvr>
                                        <p:cTn id="89" dur="1000"/>
                                        <p:tgtEl>
                                          <p:spTgt spid="42"/>
                                        </p:tgtEl>
                                      </p:cBhvr>
                                    </p:animEffect>
                                  </p:childTnLst>
                                </p:cTn>
                              </p:par>
                              <p:par>
                                <p:cTn id="90" presetID="22" presetClass="entr" presetSubtype="1" fill="hold"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wipe(up)">
                                      <p:cBhvr>
                                        <p:cTn id="92" dur="1000"/>
                                        <p:tgtEl>
                                          <p:spTgt spid="4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fade">
                                      <p:cBhvr>
                                        <p:cTn id="95" dur="1000"/>
                                        <p:tgtEl>
                                          <p:spTgt spid="3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1000"/>
                                        <p:tgtEl>
                                          <p:spTgt spid="3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1000"/>
                                        <p:tgtEl>
                                          <p:spTgt spid="33"/>
                                        </p:tgtEl>
                                      </p:cBhvr>
                                    </p:animEffect>
                                  </p:childTnLst>
                                </p:cTn>
                              </p:par>
                            </p:childTnLst>
                          </p:cTn>
                        </p:par>
                        <p:par>
                          <p:cTn id="105" fill="hold">
                            <p:stCondLst>
                              <p:cond delay="3000"/>
                            </p:stCondLst>
                            <p:childTnLst>
                              <p:par>
                                <p:cTn id="106" presetID="10" presetClass="entr" presetSubtype="0" fill="hold" grpId="0"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1000"/>
                                        <p:tgtEl>
                                          <p:spTgt spid="6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1000"/>
                                        <p:tgtEl>
                                          <p:spTgt spid="6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wipe(up)">
                                      <p:cBhvr>
                                        <p:cTn id="116" dur="500"/>
                                        <p:tgtEl>
                                          <p:spTgt spid="50"/>
                                        </p:tgtEl>
                                      </p:cBhvr>
                                    </p:animEffect>
                                  </p:childTnLst>
                                </p:cTn>
                              </p:par>
                            </p:childTnLst>
                          </p:cTn>
                        </p:par>
                        <p:par>
                          <p:cTn id="117" fill="hold">
                            <p:stCondLst>
                              <p:cond delay="500"/>
                            </p:stCondLst>
                            <p:childTnLst>
                              <p:par>
                                <p:cTn id="118" presetID="22" presetClass="entr" presetSubtype="8"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wipe(left)">
                                      <p:cBhvr>
                                        <p:cTn id="120" dur="500"/>
                                        <p:tgtEl>
                                          <p:spTgt spid="55"/>
                                        </p:tgtEl>
                                      </p:cBhvr>
                                    </p:animEffect>
                                  </p:childTnLst>
                                </p:cTn>
                              </p:par>
                              <p:par>
                                <p:cTn id="121" presetID="22" presetClass="entr" presetSubtype="8" fill="hold" nodeType="with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wipe(left)">
                                      <p:cBhvr>
                                        <p:cTn id="123" dur="500"/>
                                        <p:tgtEl>
                                          <p:spTgt spid="56"/>
                                        </p:tgtEl>
                                      </p:cBhvr>
                                    </p:animEffect>
                                  </p:childTnLst>
                                </p:cTn>
                              </p:par>
                            </p:childTnLst>
                          </p:cTn>
                        </p:par>
                        <p:par>
                          <p:cTn id="124" fill="hold">
                            <p:stCondLst>
                              <p:cond delay="1000"/>
                            </p:stCondLst>
                            <p:childTnLst>
                              <p:par>
                                <p:cTn id="125" presetID="10"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1000"/>
                                        <p:tgtEl>
                                          <p:spTgt spid="51"/>
                                        </p:tgtEl>
                                      </p:cBhvr>
                                    </p:animEffect>
                                  </p:childTnLst>
                                </p:cTn>
                              </p:par>
                            </p:childTnLst>
                          </p:cTn>
                        </p:par>
                        <p:par>
                          <p:cTn id="128" fill="hold">
                            <p:stCondLst>
                              <p:cond delay="2000"/>
                            </p:stCondLst>
                            <p:childTnLst>
                              <p:par>
                                <p:cTn id="129" presetID="10" presetClass="entr" presetSubtype="0" fill="hold" grpId="0" nodeType="after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fade">
                                      <p:cBhvr>
                                        <p:cTn id="131" dur="1000"/>
                                        <p:tgtEl>
                                          <p:spTgt spid="6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6"/>
                                        </p:tgtEl>
                                        <p:attrNameLst>
                                          <p:attrName>style.visibility</p:attrName>
                                        </p:attrNameLst>
                                      </p:cBhvr>
                                      <p:to>
                                        <p:strVal val="visible"/>
                                      </p:to>
                                    </p:set>
                                    <p:animEffect transition="in" filter="fade">
                                      <p:cBhvr>
                                        <p:cTn id="134" dur="1000"/>
                                        <p:tgtEl>
                                          <p:spTgt spid="66"/>
                                        </p:tgtEl>
                                      </p:cBhvr>
                                    </p:animEffect>
                                  </p:childTnLst>
                                </p:cTn>
                              </p:par>
                            </p:childTnLst>
                          </p:cTn>
                        </p:par>
                        <p:par>
                          <p:cTn id="135" fill="hold">
                            <p:stCondLst>
                              <p:cond delay="3000"/>
                            </p:stCondLst>
                            <p:childTnLst>
                              <p:par>
                                <p:cTn id="136" presetID="22" presetClass="entr" presetSubtype="1" fill="hold" nodeType="afterEffect">
                                  <p:stCondLst>
                                    <p:cond delay="0"/>
                                  </p:stCondLst>
                                  <p:childTnLst>
                                    <p:set>
                                      <p:cBhvr>
                                        <p:cTn id="137" dur="1" fill="hold">
                                          <p:stCondLst>
                                            <p:cond delay="0"/>
                                          </p:stCondLst>
                                        </p:cTn>
                                        <p:tgtEl>
                                          <p:spTgt spid="60"/>
                                        </p:tgtEl>
                                        <p:attrNameLst>
                                          <p:attrName>style.visibility</p:attrName>
                                        </p:attrNameLst>
                                      </p:cBhvr>
                                      <p:to>
                                        <p:strVal val="visible"/>
                                      </p:to>
                                    </p:set>
                                    <p:animEffect transition="in" filter="wipe(up)">
                                      <p:cBhvr>
                                        <p:cTn id="138" dur="500"/>
                                        <p:tgtEl>
                                          <p:spTgt spid="60"/>
                                        </p:tgtEl>
                                      </p:cBhvr>
                                    </p:animEffect>
                                  </p:childTnLst>
                                </p:cTn>
                              </p:par>
                              <p:par>
                                <p:cTn id="139" presetID="22" presetClass="entr" presetSubtype="8" fill="hold" nodeType="with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wipe(left)">
                                      <p:cBhvr>
                                        <p:cTn id="141" dur="500"/>
                                        <p:tgtEl>
                                          <p:spTgt spid="69"/>
                                        </p:tgtEl>
                                      </p:cBhvr>
                                    </p:animEffect>
                                  </p:childTnLst>
                                </p:cTn>
                              </p:par>
                              <p:par>
                                <p:cTn id="142" presetID="22" presetClass="entr" presetSubtype="8" fill="hold" nodeType="withEffect">
                                  <p:stCondLst>
                                    <p:cond delay="0"/>
                                  </p:stCondLst>
                                  <p:childTnLst>
                                    <p:set>
                                      <p:cBhvr>
                                        <p:cTn id="143" dur="1" fill="hold">
                                          <p:stCondLst>
                                            <p:cond delay="0"/>
                                          </p:stCondLst>
                                        </p:cTn>
                                        <p:tgtEl>
                                          <p:spTgt spid="70"/>
                                        </p:tgtEl>
                                        <p:attrNameLst>
                                          <p:attrName>style.visibility</p:attrName>
                                        </p:attrNameLst>
                                      </p:cBhvr>
                                      <p:to>
                                        <p:strVal val="visible"/>
                                      </p:to>
                                    </p:set>
                                    <p:animEffect transition="in" filter="wipe(left)">
                                      <p:cBhvr>
                                        <p:cTn id="144" dur="500"/>
                                        <p:tgtEl>
                                          <p:spTgt spid="70"/>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62"/>
                                        </p:tgtEl>
                                        <p:attrNameLst>
                                          <p:attrName>style.visibility</p:attrName>
                                        </p:attrNameLst>
                                      </p:cBhvr>
                                      <p:to>
                                        <p:strVal val="visible"/>
                                      </p:to>
                                    </p:set>
                                    <p:animEffect transition="in" filter="fade">
                                      <p:cBhvr>
                                        <p:cTn id="147" dur="500"/>
                                        <p:tgtEl>
                                          <p:spTgt spid="62"/>
                                        </p:tgtEl>
                                      </p:cBhvr>
                                    </p:animEffect>
                                  </p:childTnLst>
                                </p:cTn>
                              </p:par>
                              <p:par>
                                <p:cTn id="148" presetID="22" presetClass="entr" presetSubtype="1" fill="hold" nodeType="withEffect">
                                  <p:stCondLst>
                                    <p:cond delay="0"/>
                                  </p:stCondLst>
                                  <p:childTnLst>
                                    <p:set>
                                      <p:cBhvr>
                                        <p:cTn id="149" dur="1" fill="hold">
                                          <p:stCondLst>
                                            <p:cond delay="0"/>
                                          </p:stCondLst>
                                        </p:cTn>
                                        <p:tgtEl>
                                          <p:spTgt spid="72"/>
                                        </p:tgtEl>
                                        <p:attrNameLst>
                                          <p:attrName>style.visibility</p:attrName>
                                        </p:attrNameLst>
                                      </p:cBhvr>
                                      <p:to>
                                        <p:strVal val="visible"/>
                                      </p:to>
                                    </p:set>
                                    <p:animEffect transition="in" filter="wipe(up)">
                                      <p:cBhvr>
                                        <p:cTn id="150" dur="500"/>
                                        <p:tgtEl>
                                          <p:spTgt spid="72"/>
                                        </p:tgtEl>
                                      </p:cBhvr>
                                    </p:animEffect>
                                  </p:childTnLst>
                                </p:cTn>
                              </p:par>
                              <p:par>
                                <p:cTn id="151" presetID="22" presetClass="entr" presetSubtype="8" fill="hold" nodeType="withEffect">
                                  <p:stCondLst>
                                    <p:cond delay="0"/>
                                  </p:stCondLst>
                                  <p:childTnLst>
                                    <p:set>
                                      <p:cBhvr>
                                        <p:cTn id="152" dur="1" fill="hold">
                                          <p:stCondLst>
                                            <p:cond delay="0"/>
                                          </p:stCondLst>
                                        </p:cTn>
                                        <p:tgtEl>
                                          <p:spTgt spid="74"/>
                                        </p:tgtEl>
                                        <p:attrNameLst>
                                          <p:attrName>style.visibility</p:attrName>
                                        </p:attrNameLst>
                                      </p:cBhvr>
                                      <p:to>
                                        <p:strVal val="visible"/>
                                      </p:to>
                                    </p:set>
                                    <p:animEffect transition="in" filter="wipe(left)">
                                      <p:cBhvr>
                                        <p:cTn id="153" dur="500"/>
                                        <p:tgtEl>
                                          <p:spTgt spid="74"/>
                                        </p:tgtEl>
                                      </p:cBhvr>
                                    </p:animEffect>
                                  </p:childTnLst>
                                </p:cTn>
                              </p:par>
                              <p:par>
                                <p:cTn id="154" presetID="22" presetClass="entr" presetSubtype="8" fill="hold" nodeType="withEffect">
                                  <p:stCondLst>
                                    <p:cond delay="0"/>
                                  </p:stCondLst>
                                  <p:childTnLst>
                                    <p:set>
                                      <p:cBhvr>
                                        <p:cTn id="155" dur="1" fill="hold">
                                          <p:stCondLst>
                                            <p:cond delay="0"/>
                                          </p:stCondLst>
                                        </p:cTn>
                                        <p:tgtEl>
                                          <p:spTgt spid="79"/>
                                        </p:tgtEl>
                                        <p:attrNameLst>
                                          <p:attrName>style.visibility</p:attrName>
                                        </p:attrNameLst>
                                      </p:cBhvr>
                                      <p:to>
                                        <p:strVal val="visible"/>
                                      </p:to>
                                    </p:set>
                                    <p:animEffect transition="in" filter="wipe(left)">
                                      <p:cBhvr>
                                        <p:cTn id="156" dur="500"/>
                                        <p:tgtEl>
                                          <p:spTgt spid="7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73"/>
                                        </p:tgtEl>
                                        <p:attrNameLst>
                                          <p:attrName>style.visibility</p:attrName>
                                        </p:attrNameLst>
                                      </p:cBhvr>
                                      <p:to>
                                        <p:strVal val="visible"/>
                                      </p:to>
                                    </p:set>
                                    <p:animEffect transition="in" filter="fade">
                                      <p:cBhvr>
                                        <p:cTn id="159" dur="500"/>
                                        <p:tgtEl>
                                          <p:spTgt spid="73"/>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87"/>
                                        </p:tgtEl>
                                        <p:attrNameLst>
                                          <p:attrName>style.visibility</p:attrName>
                                        </p:attrNameLst>
                                      </p:cBhvr>
                                      <p:to>
                                        <p:strVal val="visible"/>
                                      </p:to>
                                    </p:set>
                                    <p:animEffect transition="in" filter="fade">
                                      <p:cBhvr>
                                        <p:cTn id="164" dur="1000"/>
                                        <p:tgtEl>
                                          <p:spTgt spid="87"/>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2000"/>
                                        <p:tgtEl>
                                          <p:spTgt spid="90"/>
                                        </p:tgtEl>
                                      </p:cBhvr>
                                    </p:animEffect>
                                  </p:childTnLst>
                                </p:cTn>
                              </p:par>
                            </p:childTnLst>
                          </p:cTn>
                        </p:par>
                        <p:par>
                          <p:cTn id="168" fill="hold">
                            <p:stCondLst>
                              <p:cond delay="2000"/>
                            </p:stCondLst>
                            <p:childTnLst>
                              <p:par>
                                <p:cTn id="169" presetID="22" presetClass="entr" presetSubtype="1" fill="hold" grpId="0" nodeType="afterEffect">
                                  <p:stCondLst>
                                    <p:cond delay="0"/>
                                  </p:stCondLst>
                                  <p:childTnLst>
                                    <p:set>
                                      <p:cBhvr>
                                        <p:cTn id="170" dur="1" fill="hold">
                                          <p:stCondLst>
                                            <p:cond delay="0"/>
                                          </p:stCondLst>
                                        </p:cTn>
                                        <p:tgtEl>
                                          <p:spTgt spid="89"/>
                                        </p:tgtEl>
                                        <p:attrNameLst>
                                          <p:attrName>style.visibility</p:attrName>
                                        </p:attrNameLst>
                                      </p:cBhvr>
                                      <p:to>
                                        <p:strVal val="visible"/>
                                      </p:to>
                                    </p:set>
                                    <p:animEffect transition="in" filter="wipe(up)">
                                      <p:cBhvr>
                                        <p:cTn id="171" dur="1000"/>
                                        <p:tgtEl>
                                          <p:spTgt spid="89"/>
                                        </p:tgtEl>
                                      </p:cBhvr>
                                    </p:animEffect>
                                  </p:childTnLst>
                                </p:cTn>
                              </p:par>
                            </p:childTnLst>
                          </p:cTn>
                        </p:par>
                        <p:par>
                          <p:cTn id="172" fill="hold">
                            <p:stCondLst>
                              <p:cond delay="3000"/>
                            </p:stCondLst>
                            <p:childTnLst>
                              <p:par>
                                <p:cTn id="173" presetID="49" presetClass="entr" presetSubtype="0" decel="100000" fill="hold" grpId="0" nodeType="afterEffect">
                                  <p:stCondLst>
                                    <p:cond delay="0"/>
                                  </p:stCondLst>
                                  <p:childTnLst>
                                    <p:set>
                                      <p:cBhvr>
                                        <p:cTn id="174" dur="1" fill="hold">
                                          <p:stCondLst>
                                            <p:cond delay="0"/>
                                          </p:stCondLst>
                                        </p:cTn>
                                        <p:tgtEl>
                                          <p:spTgt spid="78"/>
                                        </p:tgtEl>
                                        <p:attrNameLst>
                                          <p:attrName>style.visibility</p:attrName>
                                        </p:attrNameLst>
                                      </p:cBhvr>
                                      <p:to>
                                        <p:strVal val="visible"/>
                                      </p:to>
                                    </p:set>
                                    <p:anim calcmode="lin" valueType="num">
                                      <p:cBhvr>
                                        <p:cTn id="175" dur="1000" fill="hold"/>
                                        <p:tgtEl>
                                          <p:spTgt spid="78"/>
                                        </p:tgtEl>
                                        <p:attrNameLst>
                                          <p:attrName>ppt_w</p:attrName>
                                        </p:attrNameLst>
                                      </p:cBhvr>
                                      <p:tavLst>
                                        <p:tav tm="0">
                                          <p:val>
                                            <p:fltVal val="0"/>
                                          </p:val>
                                        </p:tav>
                                        <p:tav tm="100000">
                                          <p:val>
                                            <p:strVal val="#ppt_w"/>
                                          </p:val>
                                        </p:tav>
                                      </p:tavLst>
                                    </p:anim>
                                    <p:anim calcmode="lin" valueType="num">
                                      <p:cBhvr>
                                        <p:cTn id="176" dur="1000" fill="hold"/>
                                        <p:tgtEl>
                                          <p:spTgt spid="78"/>
                                        </p:tgtEl>
                                        <p:attrNameLst>
                                          <p:attrName>ppt_h</p:attrName>
                                        </p:attrNameLst>
                                      </p:cBhvr>
                                      <p:tavLst>
                                        <p:tav tm="0">
                                          <p:val>
                                            <p:fltVal val="0"/>
                                          </p:val>
                                        </p:tav>
                                        <p:tav tm="100000">
                                          <p:val>
                                            <p:strVal val="#ppt_h"/>
                                          </p:val>
                                        </p:tav>
                                      </p:tavLst>
                                    </p:anim>
                                    <p:anim calcmode="lin" valueType="num">
                                      <p:cBhvr>
                                        <p:cTn id="177" dur="1000" fill="hold"/>
                                        <p:tgtEl>
                                          <p:spTgt spid="78"/>
                                        </p:tgtEl>
                                        <p:attrNameLst>
                                          <p:attrName>style.rotation</p:attrName>
                                        </p:attrNameLst>
                                      </p:cBhvr>
                                      <p:tavLst>
                                        <p:tav tm="0">
                                          <p:val>
                                            <p:fltVal val="360"/>
                                          </p:val>
                                        </p:tav>
                                        <p:tav tm="100000">
                                          <p:val>
                                            <p:fltVal val="0"/>
                                          </p:val>
                                        </p:tav>
                                      </p:tavLst>
                                    </p:anim>
                                    <p:animEffect transition="in" filter="fade">
                                      <p:cBhvr>
                                        <p:cTn id="178" dur="1000"/>
                                        <p:tgtEl>
                                          <p:spTgt spid="78"/>
                                        </p:tgtEl>
                                      </p:cBhvr>
                                    </p:animEffect>
                                  </p:childTnLst>
                                </p:cTn>
                              </p:par>
                              <p:par>
                                <p:cTn id="179" presetID="49" presetClass="entr" presetSubtype="0" decel="100000" fill="hold" grpId="0" nodeType="withEffect">
                                  <p:stCondLst>
                                    <p:cond delay="0"/>
                                  </p:stCondLst>
                                  <p:childTnLst>
                                    <p:set>
                                      <p:cBhvr>
                                        <p:cTn id="180" dur="1" fill="hold">
                                          <p:stCondLst>
                                            <p:cond delay="0"/>
                                          </p:stCondLst>
                                        </p:cTn>
                                        <p:tgtEl>
                                          <p:spTgt spid="75"/>
                                        </p:tgtEl>
                                        <p:attrNameLst>
                                          <p:attrName>style.visibility</p:attrName>
                                        </p:attrNameLst>
                                      </p:cBhvr>
                                      <p:to>
                                        <p:strVal val="visible"/>
                                      </p:to>
                                    </p:set>
                                    <p:anim calcmode="lin" valueType="num">
                                      <p:cBhvr>
                                        <p:cTn id="181" dur="1000" fill="hold"/>
                                        <p:tgtEl>
                                          <p:spTgt spid="75"/>
                                        </p:tgtEl>
                                        <p:attrNameLst>
                                          <p:attrName>ppt_w</p:attrName>
                                        </p:attrNameLst>
                                      </p:cBhvr>
                                      <p:tavLst>
                                        <p:tav tm="0">
                                          <p:val>
                                            <p:fltVal val="0"/>
                                          </p:val>
                                        </p:tav>
                                        <p:tav tm="100000">
                                          <p:val>
                                            <p:strVal val="#ppt_w"/>
                                          </p:val>
                                        </p:tav>
                                      </p:tavLst>
                                    </p:anim>
                                    <p:anim calcmode="lin" valueType="num">
                                      <p:cBhvr>
                                        <p:cTn id="182" dur="1000" fill="hold"/>
                                        <p:tgtEl>
                                          <p:spTgt spid="75"/>
                                        </p:tgtEl>
                                        <p:attrNameLst>
                                          <p:attrName>ppt_h</p:attrName>
                                        </p:attrNameLst>
                                      </p:cBhvr>
                                      <p:tavLst>
                                        <p:tav tm="0">
                                          <p:val>
                                            <p:fltVal val="0"/>
                                          </p:val>
                                        </p:tav>
                                        <p:tav tm="100000">
                                          <p:val>
                                            <p:strVal val="#ppt_h"/>
                                          </p:val>
                                        </p:tav>
                                      </p:tavLst>
                                    </p:anim>
                                    <p:anim calcmode="lin" valueType="num">
                                      <p:cBhvr>
                                        <p:cTn id="183" dur="1000" fill="hold"/>
                                        <p:tgtEl>
                                          <p:spTgt spid="75"/>
                                        </p:tgtEl>
                                        <p:attrNameLst>
                                          <p:attrName>style.rotation</p:attrName>
                                        </p:attrNameLst>
                                      </p:cBhvr>
                                      <p:tavLst>
                                        <p:tav tm="0">
                                          <p:val>
                                            <p:fltVal val="360"/>
                                          </p:val>
                                        </p:tav>
                                        <p:tav tm="100000">
                                          <p:val>
                                            <p:fltVal val="0"/>
                                          </p:val>
                                        </p:tav>
                                      </p:tavLst>
                                    </p:anim>
                                    <p:animEffect transition="in" filter="fade">
                                      <p:cBhvr>
                                        <p:cTn id="184" dur="1000"/>
                                        <p:tgtEl>
                                          <p:spTgt spid="75"/>
                                        </p:tgtEl>
                                      </p:cBhvr>
                                    </p:animEffect>
                                  </p:childTnLst>
                                </p:cTn>
                              </p:par>
                              <p:par>
                                <p:cTn id="185" presetID="49" presetClass="entr" presetSubtype="0" decel="100000" fill="hold" grpId="0" nodeType="withEffect">
                                  <p:stCondLst>
                                    <p:cond delay="0"/>
                                  </p:stCondLst>
                                  <p:childTnLst>
                                    <p:set>
                                      <p:cBhvr>
                                        <p:cTn id="186" dur="1" fill="hold">
                                          <p:stCondLst>
                                            <p:cond delay="0"/>
                                          </p:stCondLst>
                                        </p:cTn>
                                        <p:tgtEl>
                                          <p:spTgt spid="76"/>
                                        </p:tgtEl>
                                        <p:attrNameLst>
                                          <p:attrName>style.visibility</p:attrName>
                                        </p:attrNameLst>
                                      </p:cBhvr>
                                      <p:to>
                                        <p:strVal val="visible"/>
                                      </p:to>
                                    </p:set>
                                    <p:anim calcmode="lin" valueType="num">
                                      <p:cBhvr>
                                        <p:cTn id="187" dur="1000" fill="hold"/>
                                        <p:tgtEl>
                                          <p:spTgt spid="76"/>
                                        </p:tgtEl>
                                        <p:attrNameLst>
                                          <p:attrName>ppt_w</p:attrName>
                                        </p:attrNameLst>
                                      </p:cBhvr>
                                      <p:tavLst>
                                        <p:tav tm="0">
                                          <p:val>
                                            <p:fltVal val="0"/>
                                          </p:val>
                                        </p:tav>
                                        <p:tav tm="100000">
                                          <p:val>
                                            <p:strVal val="#ppt_w"/>
                                          </p:val>
                                        </p:tav>
                                      </p:tavLst>
                                    </p:anim>
                                    <p:anim calcmode="lin" valueType="num">
                                      <p:cBhvr>
                                        <p:cTn id="188" dur="1000" fill="hold"/>
                                        <p:tgtEl>
                                          <p:spTgt spid="76"/>
                                        </p:tgtEl>
                                        <p:attrNameLst>
                                          <p:attrName>ppt_h</p:attrName>
                                        </p:attrNameLst>
                                      </p:cBhvr>
                                      <p:tavLst>
                                        <p:tav tm="0">
                                          <p:val>
                                            <p:fltVal val="0"/>
                                          </p:val>
                                        </p:tav>
                                        <p:tav tm="100000">
                                          <p:val>
                                            <p:strVal val="#ppt_h"/>
                                          </p:val>
                                        </p:tav>
                                      </p:tavLst>
                                    </p:anim>
                                    <p:anim calcmode="lin" valueType="num">
                                      <p:cBhvr>
                                        <p:cTn id="189" dur="1000" fill="hold"/>
                                        <p:tgtEl>
                                          <p:spTgt spid="76"/>
                                        </p:tgtEl>
                                        <p:attrNameLst>
                                          <p:attrName>style.rotation</p:attrName>
                                        </p:attrNameLst>
                                      </p:cBhvr>
                                      <p:tavLst>
                                        <p:tav tm="0">
                                          <p:val>
                                            <p:fltVal val="360"/>
                                          </p:val>
                                        </p:tav>
                                        <p:tav tm="100000">
                                          <p:val>
                                            <p:fltVal val="0"/>
                                          </p:val>
                                        </p:tav>
                                      </p:tavLst>
                                    </p:anim>
                                    <p:animEffect transition="in" filter="fade">
                                      <p:cBhvr>
                                        <p:cTn id="190" dur="1000"/>
                                        <p:tgtEl>
                                          <p:spTgt spid="76"/>
                                        </p:tgtEl>
                                      </p:cBhvr>
                                    </p:animEffect>
                                  </p:childTnLst>
                                </p:cTn>
                              </p:par>
                              <p:par>
                                <p:cTn id="191" presetID="49" presetClass="entr" presetSubtype="0" decel="100000" fill="hold" grpId="0" nodeType="withEffect">
                                  <p:stCondLst>
                                    <p:cond delay="0"/>
                                  </p:stCondLst>
                                  <p:childTnLst>
                                    <p:set>
                                      <p:cBhvr>
                                        <p:cTn id="192" dur="1" fill="hold">
                                          <p:stCondLst>
                                            <p:cond delay="0"/>
                                          </p:stCondLst>
                                        </p:cTn>
                                        <p:tgtEl>
                                          <p:spTgt spid="80"/>
                                        </p:tgtEl>
                                        <p:attrNameLst>
                                          <p:attrName>style.visibility</p:attrName>
                                        </p:attrNameLst>
                                      </p:cBhvr>
                                      <p:to>
                                        <p:strVal val="visible"/>
                                      </p:to>
                                    </p:set>
                                    <p:anim calcmode="lin" valueType="num">
                                      <p:cBhvr>
                                        <p:cTn id="193" dur="1000" fill="hold"/>
                                        <p:tgtEl>
                                          <p:spTgt spid="80"/>
                                        </p:tgtEl>
                                        <p:attrNameLst>
                                          <p:attrName>ppt_w</p:attrName>
                                        </p:attrNameLst>
                                      </p:cBhvr>
                                      <p:tavLst>
                                        <p:tav tm="0">
                                          <p:val>
                                            <p:fltVal val="0"/>
                                          </p:val>
                                        </p:tav>
                                        <p:tav tm="100000">
                                          <p:val>
                                            <p:strVal val="#ppt_w"/>
                                          </p:val>
                                        </p:tav>
                                      </p:tavLst>
                                    </p:anim>
                                    <p:anim calcmode="lin" valueType="num">
                                      <p:cBhvr>
                                        <p:cTn id="194" dur="1000" fill="hold"/>
                                        <p:tgtEl>
                                          <p:spTgt spid="80"/>
                                        </p:tgtEl>
                                        <p:attrNameLst>
                                          <p:attrName>ppt_h</p:attrName>
                                        </p:attrNameLst>
                                      </p:cBhvr>
                                      <p:tavLst>
                                        <p:tav tm="0">
                                          <p:val>
                                            <p:fltVal val="0"/>
                                          </p:val>
                                        </p:tav>
                                        <p:tav tm="100000">
                                          <p:val>
                                            <p:strVal val="#ppt_h"/>
                                          </p:val>
                                        </p:tav>
                                      </p:tavLst>
                                    </p:anim>
                                    <p:anim calcmode="lin" valueType="num">
                                      <p:cBhvr>
                                        <p:cTn id="195" dur="1000" fill="hold"/>
                                        <p:tgtEl>
                                          <p:spTgt spid="80"/>
                                        </p:tgtEl>
                                        <p:attrNameLst>
                                          <p:attrName>style.rotation</p:attrName>
                                        </p:attrNameLst>
                                      </p:cBhvr>
                                      <p:tavLst>
                                        <p:tav tm="0">
                                          <p:val>
                                            <p:fltVal val="360"/>
                                          </p:val>
                                        </p:tav>
                                        <p:tav tm="100000">
                                          <p:val>
                                            <p:fltVal val="0"/>
                                          </p:val>
                                        </p:tav>
                                      </p:tavLst>
                                    </p:anim>
                                    <p:animEffect transition="in" filter="fade">
                                      <p:cBhvr>
                                        <p:cTn id="196" dur="1000"/>
                                        <p:tgtEl>
                                          <p:spTgt spid="80"/>
                                        </p:tgtEl>
                                      </p:cBhvr>
                                    </p:animEffect>
                                  </p:childTnLst>
                                </p:cTn>
                              </p:par>
                              <p:par>
                                <p:cTn id="197" presetID="49" presetClass="entr" presetSubtype="0" decel="100000" fill="hold" grpId="0" nodeType="withEffect">
                                  <p:stCondLst>
                                    <p:cond delay="0"/>
                                  </p:stCondLst>
                                  <p:childTnLst>
                                    <p:set>
                                      <p:cBhvr>
                                        <p:cTn id="198" dur="1" fill="hold">
                                          <p:stCondLst>
                                            <p:cond delay="0"/>
                                          </p:stCondLst>
                                        </p:cTn>
                                        <p:tgtEl>
                                          <p:spTgt spid="77"/>
                                        </p:tgtEl>
                                        <p:attrNameLst>
                                          <p:attrName>style.visibility</p:attrName>
                                        </p:attrNameLst>
                                      </p:cBhvr>
                                      <p:to>
                                        <p:strVal val="visible"/>
                                      </p:to>
                                    </p:set>
                                    <p:anim calcmode="lin" valueType="num">
                                      <p:cBhvr>
                                        <p:cTn id="199" dur="1000" fill="hold"/>
                                        <p:tgtEl>
                                          <p:spTgt spid="77"/>
                                        </p:tgtEl>
                                        <p:attrNameLst>
                                          <p:attrName>ppt_w</p:attrName>
                                        </p:attrNameLst>
                                      </p:cBhvr>
                                      <p:tavLst>
                                        <p:tav tm="0">
                                          <p:val>
                                            <p:fltVal val="0"/>
                                          </p:val>
                                        </p:tav>
                                        <p:tav tm="100000">
                                          <p:val>
                                            <p:strVal val="#ppt_w"/>
                                          </p:val>
                                        </p:tav>
                                      </p:tavLst>
                                    </p:anim>
                                    <p:anim calcmode="lin" valueType="num">
                                      <p:cBhvr>
                                        <p:cTn id="200" dur="1000" fill="hold"/>
                                        <p:tgtEl>
                                          <p:spTgt spid="77"/>
                                        </p:tgtEl>
                                        <p:attrNameLst>
                                          <p:attrName>ppt_h</p:attrName>
                                        </p:attrNameLst>
                                      </p:cBhvr>
                                      <p:tavLst>
                                        <p:tav tm="0">
                                          <p:val>
                                            <p:fltVal val="0"/>
                                          </p:val>
                                        </p:tav>
                                        <p:tav tm="100000">
                                          <p:val>
                                            <p:strVal val="#ppt_h"/>
                                          </p:val>
                                        </p:tav>
                                      </p:tavLst>
                                    </p:anim>
                                    <p:anim calcmode="lin" valueType="num">
                                      <p:cBhvr>
                                        <p:cTn id="201" dur="1000" fill="hold"/>
                                        <p:tgtEl>
                                          <p:spTgt spid="77"/>
                                        </p:tgtEl>
                                        <p:attrNameLst>
                                          <p:attrName>style.rotation</p:attrName>
                                        </p:attrNameLst>
                                      </p:cBhvr>
                                      <p:tavLst>
                                        <p:tav tm="0">
                                          <p:val>
                                            <p:fltVal val="360"/>
                                          </p:val>
                                        </p:tav>
                                        <p:tav tm="100000">
                                          <p:val>
                                            <p:fltVal val="0"/>
                                          </p:val>
                                        </p:tav>
                                      </p:tavLst>
                                    </p:anim>
                                    <p:animEffect transition="in" filter="fade">
                                      <p:cBhvr>
                                        <p:cTn id="202" dur="1000"/>
                                        <p:tgtEl>
                                          <p:spTgt spid="77"/>
                                        </p:tgtEl>
                                      </p:cBhvr>
                                    </p:animEffect>
                                  </p:childTnLst>
                                </p:cTn>
                              </p:par>
                              <p:par>
                                <p:cTn id="203" presetID="49" presetClass="entr" presetSubtype="0" decel="100000" fill="hold" grpId="0" nodeType="withEffect">
                                  <p:stCondLst>
                                    <p:cond delay="0"/>
                                  </p:stCondLst>
                                  <p:childTnLst>
                                    <p:set>
                                      <p:cBhvr>
                                        <p:cTn id="204" dur="1" fill="hold">
                                          <p:stCondLst>
                                            <p:cond delay="0"/>
                                          </p:stCondLst>
                                        </p:cTn>
                                        <p:tgtEl>
                                          <p:spTgt spid="83"/>
                                        </p:tgtEl>
                                        <p:attrNameLst>
                                          <p:attrName>style.visibility</p:attrName>
                                        </p:attrNameLst>
                                      </p:cBhvr>
                                      <p:to>
                                        <p:strVal val="visible"/>
                                      </p:to>
                                    </p:set>
                                    <p:anim calcmode="lin" valueType="num">
                                      <p:cBhvr>
                                        <p:cTn id="205" dur="1000" fill="hold"/>
                                        <p:tgtEl>
                                          <p:spTgt spid="83"/>
                                        </p:tgtEl>
                                        <p:attrNameLst>
                                          <p:attrName>ppt_w</p:attrName>
                                        </p:attrNameLst>
                                      </p:cBhvr>
                                      <p:tavLst>
                                        <p:tav tm="0">
                                          <p:val>
                                            <p:fltVal val="0"/>
                                          </p:val>
                                        </p:tav>
                                        <p:tav tm="100000">
                                          <p:val>
                                            <p:strVal val="#ppt_w"/>
                                          </p:val>
                                        </p:tav>
                                      </p:tavLst>
                                    </p:anim>
                                    <p:anim calcmode="lin" valueType="num">
                                      <p:cBhvr>
                                        <p:cTn id="206" dur="1000" fill="hold"/>
                                        <p:tgtEl>
                                          <p:spTgt spid="83"/>
                                        </p:tgtEl>
                                        <p:attrNameLst>
                                          <p:attrName>ppt_h</p:attrName>
                                        </p:attrNameLst>
                                      </p:cBhvr>
                                      <p:tavLst>
                                        <p:tav tm="0">
                                          <p:val>
                                            <p:fltVal val="0"/>
                                          </p:val>
                                        </p:tav>
                                        <p:tav tm="100000">
                                          <p:val>
                                            <p:strVal val="#ppt_h"/>
                                          </p:val>
                                        </p:tav>
                                      </p:tavLst>
                                    </p:anim>
                                    <p:anim calcmode="lin" valueType="num">
                                      <p:cBhvr>
                                        <p:cTn id="207" dur="1000" fill="hold"/>
                                        <p:tgtEl>
                                          <p:spTgt spid="83"/>
                                        </p:tgtEl>
                                        <p:attrNameLst>
                                          <p:attrName>style.rotation</p:attrName>
                                        </p:attrNameLst>
                                      </p:cBhvr>
                                      <p:tavLst>
                                        <p:tav tm="0">
                                          <p:val>
                                            <p:fltVal val="360"/>
                                          </p:val>
                                        </p:tav>
                                        <p:tav tm="100000">
                                          <p:val>
                                            <p:fltVal val="0"/>
                                          </p:val>
                                        </p:tav>
                                      </p:tavLst>
                                    </p:anim>
                                    <p:animEffect transition="in" filter="fade">
                                      <p:cBhvr>
                                        <p:cTn id="208" dur="1000"/>
                                        <p:tgtEl>
                                          <p:spTgt spid="83"/>
                                        </p:tgtEl>
                                      </p:cBhvr>
                                    </p:animEffect>
                                  </p:childTnLst>
                                </p:cTn>
                              </p:par>
                              <p:par>
                                <p:cTn id="209" presetID="49" presetClass="entr" presetSubtype="0" decel="100000" fill="hold" nodeType="withEffect">
                                  <p:stCondLst>
                                    <p:cond delay="0"/>
                                  </p:stCondLst>
                                  <p:childTnLst>
                                    <p:set>
                                      <p:cBhvr>
                                        <p:cTn id="210" dur="1" fill="hold">
                                          <p:stCondLst>
                                            <p:cond delay="0"/>
                                          </p:stCondLst>
                                        </p:cTn>
                                        <p:tgtEl>
                                          <p:spTgt spid="85"/>
                                        </p:tgtEl>
                                        <p:attrNameLst>
                                          <p:attrName>style.visibility</p:attrName>
                                        </p:attrNameLst>
                                      </p:cBhvr>
                                      <p:to>
                                        <p:strVal val="visible"/>
                                      </p:to>
                                    </p:set>
                                    <p:anim calcmode="lin" valueType="num">
                                      <p:cBhvr>
                                        <p:cTn id="211" dur="1000" fill="hold"/>
                                        <p:tgtEl>
                                          <p:spTgt spid="85"/>
                                        </p:tgtEl>
                                        <p:attrNameLst>
                                          <p:attrName>ppt_w</p:attrName>
                                        </p:attrNameLst>
                                      </p:cBhvr>
                                      <p:tavLst>
                                        <p:tav tm="0">
                                          <p:val>
                                            <p:fltVal val="0"/>
                                          </p:val>
                                        </p:tav>
                                        <p:tav tm="100000">
                                          <p:val>
                                            <p:strVal val="#ppt_w"/>
                                          </p:val>
                                        </p:tav>
                                      </p:tavLst>
                                    </p:anim>
                                    <p:anim calcmode="lin" valueType="num">
                                      <p:cBhvr>
                                        <p:cTn id="212" dur="1000" fill="hold"/>
                                        <p:tgtEl>
                                          <p:spTgt spid="85"/>
                                        </p:tgtEl>
                                        <p:attrNameLst>
                                          <p:attrName>ppt_h</p:attrName>
                                        </p:attrNameLst>
                                      </p:cBhvr>
                                      <p:tavLst>
                                        <p:tav tm="0">
                                          <p:val>
                                            <p:fltVal val="0"/>
                                          </p:val>
                                        </p:tav>
                                        <p:tav tm="100000">
                                          <p:val>
                                            <p:strVal val="#ppt_h"/>
                                          </p:val>
                                        </p:tav>
                                      </p:tavLst>
                                    </p:anim>
                                    <p:anim calcmode="lin" valueType="num">
                                      <p:cBhvr>
                                        <p:cTn id="213" dur="1000" fill="hold"/>
                                        <p:tgtEl>
                                          <p:spTgt spid="85"/>
                                        </p:tgtEl>
                                        <p:attrNameLst>
                                          <p:attrName>style.rotation</p:attrName>
                                        </p:attrNameLst>
                                      </p:cBhvr>
                                      <p:tavLst>
                                        <p:tav tm="0">
                                          <p:val>
                                            <p:fltVal val="360"/>
                                          </p:val>
                                        </p:tav>
                                        <p:tav tm="100000">
                                          <p:val>
                                            <p:fltVal val="0"/>
                                          </p:val>
                                        </p:tav>
                                      </p:tavLst>
                                    </p:anim>
                                    <p:animEffect transition="in" filter="fade">
                                      <p:cBhvr>
                                        <p:cTn id="214" dur="1000"/>
                                        <p:tgtEl>
                                          <p:spTgt spid="85"/>
                                        </p:tgtEl>
                                      </p:cBhvr>
                                    </p:animEffect>
                                  </p:childTnLst>
                                </p:cTn>
                              </p:par>
                              <p:par>
                                <p:cTn id="215" presetID="49" presetClass="entr" presetSubtype="0" decel="100000" fill="hold" nodeType="withEffect">
                                  <p:stCondLst>
                                    <p:cond delay="0"/>
                                  </p:stCondLst>
                                  <p:childTnLst>
                                    <p:set>
                                      <p:cBhvr>
                                        <p:cTn id="216" dur="1" fill="hold">
                                          <p:stCondLst>
                                            <p:cond delay="0"/>
                                          </p:stCondLst>
                                        </p:cTn>
                                        <p:tgtEl>
                                          <p:spTgt spid="86"/>
                                        </p:tgtEl>
                                        <p:attrNameLst>
                                          <p:attrName>style.visibility</p:attrName>
                                        </p:attrNameLst>
                                      </p:cBhvr>
                                      <p:to>
                                        <p:strVal val="visible"/>
                                      </p:to>
                                    </p:set>
                                    <p:anim calcmode="lin" valueType="num">
                                      <p:cBhvr>
                                        <p:cTn id="217" dur="1000" fill="hold"/>
                                        <p:tgtEl>
                                          <p:spTgt spid="86"/>
                                        </p:tgtEl>
                                        <p:attrNameLst>
                                          <p:attrName>ppt_w</p:attrName>
                                        </p:attrNameLst>
                                      </p:cBhvr>
                                      <p:tavLst>
                                        <p:tav tm="0">
                                          <p:val>
                                            <p:fltVal val="0"/>
                                          </p:val>
                                        </p:tav>
                                        <p:tav tm="100000">
                                          <p:val>
                                            <p:strVal val="#ppt_w"/>
                                          </p:val>
                                        </p:tav>
                                      </p:tavLst>
                                    </p:anim>
                                    <p:anim calcmode="lin" valueType="num">
                                      <p:cBhvr>
                                        <p:cTn id="218" dur="1000" fill="hold"/>
                                        <p:tgtEl>
                                          <p:spTgt spid="86"/>
                                        </p:tgtEl>
                                        <p:attrNameLst>
                                          <p:attrName>ppt_h</p:attrName>
                                        </p:attrNameLst>
                                      </p:cBhvr>
                                      <p:tavLst>
                                        <p:tav tm="0">
                                          <p:val>
                                            <p:fltVal val="0"/>
                                          </p:val>
                                        </p:tav>
                                        <p:tav tm="100000">
                                          <p:val>
                                            <p:strVal val="#ppt_h"/>
                                          </p:val>
                                        </p:tav>
                                      </p:tavLst>
                                    </p:anim>
                                    <p:anim calcmode="lin" valueType="num">
                                      <p:cBhvr>
                                        <p:cTn id="219" dur="1000" fill="hold"/>
                                        <p:tgtEl>
                                          <p:spTgt spid="86"/>
                                        </p:tgtEl>
                                        <p:attrNameLst>
                                          <p:attrName>style.rotation</p:attrName>
                                        </p:attrNameLst>
                                      </p:cBhvr>
                                      <p:tavLst>
                                        <p:tav tm="0">
                                          <p:val>
                                            <p:fltVal val="360"/>
                                          </p:val>
                                        </p:tav>
                                        <p:tav tm="100000">
                                          <p:val>
                                            <p:fltVal val="0"/>
                                          </p:val>
                                        </p:tav>
                                      </p:tavLst>
                                    </p:anim>
                                    <p:animEffect transition="in" filter="fade">
                                      <p:cBhvr>
                                        <p:cTn id="220" dur="1000"/>
                                        <p:tgtEl>
                                          <p:spTgt spid="86"/>
                                        </p:tgtEl>
                                      </p:cBhvr>
                                    </p:animEffect>
                                  </p:childTnLst>
                                </p:cTn>
                              </p:par>
                            </p:childTnLst>
                          </p:cTn>
                        </p:par>
                        <p:par>
                          <p:cTn id="221" fill="hold">
                            <p:stCondLst>
                              <p:cond delay="4000"/>
                            </p:stCondLst>
                            <p:childTnLst>
                              <p:par>
                                <p:cTn id="222" presetID="10" presetClass="entr" presetSubtype="0" fill="hold" grpId="0" nodeType="afterEffect">
                                  <p:stCondLst>
                                    <p:cond delay="0"/>
                                  </p:stCondLst>
                                  <p:childTnLst>
                                    <p:set>
                                      <p:cBhvr>
                                        <p:cTn id="223" dur="1" fill="hold">
                                          <p:stCondLst>
                                            <p:cond delay="0"/>
                                          </p:stCondLst>
                                        </p:cTn>
                                        <p:tgtEl>
                                          <p:spTgt spid="59"/>
                                        </p:tgtEl>
                                        <p:attrNameLst>
                                          <p:attrName>style.visibility</p:attrName>
                                        </p:attrNameLst>
                                      </p:cBhvr>
                                      <p:to>
                                        <p:strVal val="visible"/>
                                      </p:to>
                                    </p:set>
                                    <p:animEffect transition="in" filter="fade">
                                      <p:cBhvr>
                                        <p:cTn id="224"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51" grpId="0"/>
      <p:bldP spid="62" grpId="0"/>
      <p:bldP spid="73" grpId="0"/>
      <p:bldP spid="77" grpId="0" animBg="1"/>
      <p:bldP spid="5" grpId="0" animBg="1"/>
      <p:bldP spid="6" grpId="0" animBg="1"/>
      <p:bldP spid="9" grpId="0" animBg="1"/>
      <p:bldP spid="10" grpId="0" animBg="1"/>
      <p:bldP spid="11" grpId="0" animBg="1"/>
      <p:bldP spid="12" grpId="0" animBg="1"/>
      <p:bldP spid="13" grpId="0" animBg="1"/>
      <p:bldP spid="32" grpId="0"/>
      <p:bldP spid="33" grpId="0" animBg="1"/>
      <p:bldP spid="34" grpId="0" animBg="1"/>
      <p:bldP spid="35" grpId="0" animBg="1"/>
      <p:bldP spid="36" grpId="0" animBg="1"/>
      <p:bldP spid="76" grpId="0" animBg="1"/>
      <p:bldP spid="75" grpId="0" animBg="1"/>
      <p:bldP spid="78" grpId="0"/>
      <p:bldP spid="80" grpId="0" animBg="1"/>
      <p:bldP spid="83" grpId="0" animBg="1"/>
      <p:bldP spid="59" grpId="0"/>
      <p:bldP spid="90" grpId="0" animBg="1"/>
      <p:bldP spid="87" grpId="0" animBg="1"/>
      <p:bldP spid="58" grpId="0"/>
      <p:bldP spid="61" grpId="0"/>
      <p:bldP spid="63" grpId="0"/>
      <p:bldP spid="64" grpId="0"/>
      <p:bldP spid="66" grpId="0"/>
      <p:bldP spid="67" grpId="0"/>
      <p:bldP spid="68"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1115616" cy="6858000"/>
          </a:xfrm>
          <a:prstGeom prst="rect">
            <a:avLst/>
          </a:prstGeom>
          <a:solidFill>
            <a:srgbClr val="512569"/>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8887867" y="0"/>
            <a:ext cx="256133"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1640938" y="476672"/>
            <a:ext cx="6728616" cy="523220"/>
          </a:xfrm>
          <a:prstGeom prst="rect">
            <a:avLst/>
          </a:prstGeom>
          <a:noFill/>
        </p:spPr>
        <p:txBody>
          <a:bodyPr wrap="square" rtlCol="0">
            <a:spAutoFit/>
          </a:bodyPr>
          <a:lstStyle/>
          <a:p>
            <a:r>
              <a:rPr lang="en-CA" sz="2800" dirty="0" smtClean="0">
                <a:latin typeface="Franklin Gothic Demi Cond" pitchFamily="34" charset="0"/>
              </a:rPr>
              <a:t>Child Care Administrator</a:t>
            </a:r>
            <a:endParaRPr lang="en-CA" sz="2800" dirty="0">
              <a:latin typeface="Franklin Gothic Demi Cond" pitchFamily="34" charset="0"/>
            </a:endParaRPr>
          </a:p>
        </p:txBody>
      </p:sp>
      <p:sp>
        <p:nvSpPr>
          <p:cNvPr id="9" name="TextBox 8"/>
          <p:cNvSpPr txBox="1"/>
          <p:nvPr/>
        </p:nvSpPr>
        <p:spPr>
          <a:xfrm>
            <a:off x="1656168" y="871800"/>
            <a:ext cx="6728616" cy="400110"/>
          </a:xfrm>
          <a:prstGeom prst="rect">
            <a:avLst/>
          </a:prstGeom>
          <a:noFill/>
        </p:spPr>
        <p:txBody>
          <a:bodyPr wrap="square" rtlCol="0">
            <a:spAutoFit/>
          </a:bodyPr>
          <a:lstStyle/>
          <a:p>
            <a:r>
              <a:rPr lang="en-CA" sz="2000" dirty="0" smtClean="0">
                <a:latin typeface="Franklin Gothic Medium Cond" pitchFamily="34" charset="0"/>
              </a:rPr>
              <a:t>National Occupational Standards</a:t>
            </a:r>
            <a:endParaRPr lang="en-CA" sz="2000" dirty="0">
              <a:latin typeface="Franklin Gothic Medium Cond" pitchFamily="34" charset="0"/>
            </a:endParaRPr>
          </a:p>
        </p:txBody>
      </p:sp>
      <p:sp>
        <p:nvSpPr>
          <p:cNvPr id="12" name="Oval 11"/>
          <p:cNvSpPr/>
          <p:nvPr/>
        </p:nvSpPr>
        <p:spPr>
          <a:xfrm>
            <a:off x="899592"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4" name="Oval 13"/>
          <p:cNvSpPr/>
          <p:nvPr/>
        </p:nvSpPr>
        <p:spPr>
          <a:xfrm>
            <a:off x="2771800" y="2276872"/>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6" name="Oval 15"/>
          <p:cNvSpPr/>
          <p:nvPr/>
        </p:nvSpPr>
        <p:spPr>
          <a:xfrm>
            <a:off x="4644008" y="2286397"/>
            <a:ext cx="1800000" cy="1800000"/>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0" name="Oval 19"/>
          <p:cNvSpPr/>
          <p:nvPr/>
        </p:nvSpPr>
        <p:spPr>
          <a:xfrm>
            <a:off x="899592"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latin typeface="Franklin Gothic Medium Cond" pitchFamily="34" charset="0"/>
            </a:endParaRPr>
          </a:p>
        </p:txBody>
      </p:sp>
      <p:sp>
        <p:nvSpPr>
          <p:cNvPr id="22" name="Oval 21"/>
          <p:cNvSpPr/>
          <p:nvPr/>
        </p:nvSpPr>
        <p:spPr>
          <a:xfrm>
            <a:off x="2771800" y="2276872"/>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4" name="Oval 23"/>
          <p:cNvSpPr/>
          <p:nvPr/>
        </p:nvSpPr>
        <p:spPr>
          <a:xfrm>
            <a:off x="4644008" y="2286397"/>
            <a:ext cx="1800000" cy="1800000"/>
          </a:xfrm>
          <a:prstGeom prst="ellipse">
            <a:avLst/>
          </a:prstGeom>
          <a:solidFill>
            <a:schemeClr val="accent4">
              <a:lumMod val="40000"/>
              <a:lumOff val="60000"/>
            </a:schemeClr>
          </a:solid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31" name="TextBox 30"/>
          <p:cNvSpPr txBox="1"/>
          <p:nvPr/>
        </p:nvSpPr>
        <p:spPr>
          <a:xfrm>
            <a:off x="1636000" y="1537628"/>
            <a:ext cx="6728616" cy="523220"/>
          </a:xfrm>
          <a:prstGeom prst="rect">
            <a:avLst/>
          </a:prstGeom>
          <a:noFill/>
        </p:spPr>
        <p:txBody>
          <a:bodyPr wrap="square" rtlCol="0">
            <a:spAutoFit/>
          </a:bodyPr>
          <a:lstStyle/>
          <a:p>
            <a:r>
              <a:rPr lang="en-CA" sz="2800" dirty="0" smtClean="0">
                <a:solidFill>
                  <a:schemeClr val="accent6">
                    <a:lumMod val="75000"/>
                  </a:schemeClr>
                </a:solidFill>
                <a:latin typeface="Franklin Gothic Demi Cond" pitchFamily="34" charset="0"/>
              </a:rPr>
              <a:t>Contextual Information</a:t>
            </a:r>
            <a:endParaRPr lang="en-CA" sz="2800" dirty="0">
              <a:solidFill>
                <a:schemeClr val="accent6">
                  <a:lumMod val="75000"/>
                </a:schemeClr>
              </a:solidFill>
              <a:latin typeface="Franklin Gothic Demi Cond" pitchFamily="34" charset="0"/>
            </a:endParaRPr>
          </a:p>
        </p:txBody>
      </p:sp>
      <p:sp>
        <p:nvSpPr>
          <p:cNvPr id="38" name="Circular Arrow 37"/>
          <p:cNvSpPr/>
          <p:nvPr/>
        </p:nvSpPr>
        <p:spPr>
          <a:xfrm>
            <a:off x="3012476" y="2517548"/>
            <a:ext cx="1332000" cy="1332000"/>
          </a:xfrm>
          <a:prstGeom prst="circularArrow">
            <a:avLst>
              <a:gd name="adj1" fmla="val 12500"/>
              <a:gd name="adj2" fmla="val 1142319"/>
              <a:gd name="adj3" fmla="val 20457681"/>
              <a:gd name="adj4" fmla="val 2051118"/>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9" name="Flowchart: Manual Operation 38"/>
          <p:cNvSpPr/>
          <p:nvPr/>
        </p:nvSpPr>
        <p:spPr>
          <a:xfrm>
            <a:off x="1675352" y="2597560"/>
            <a:ext cx="248680" cy="792088"/>
          </a:xfrm>
          <a:prstGeom prst="flowChartManualOperati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Flowchart: Connector 39"/>
          <p:cNvSpPr/>
          <p:nvPr/>
        </p:nvSpPr>
        <p:spPr>
          <a:xfrm>
            <a:off x="1683516" y="3501008"/>
            <a:ext cx="216024" cy="21602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Flowchart: Connector 40"/>
          <p:cNvSpPr/>
          <p:nvPr/>
        </p:nvSpPr>
        <p:spPr>
          <a:xfrm>
            <a:off x="4891220" y="2548576"/>
            <a:ext cx="1296144" cy="1296144"/>
          </a:xfrm>
          <a:prstGeom prst="flowChartConnector">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3" name="Straight Connector 42"/>
          <p:cNvCxnSpPr/>
          <p:nvPr/>
        </p:nvCxnSpPr>
        <p:spPr>
          <a:xfrm flipV="1">
            <a:off x="5524432" y="2779212"/>
            <a:ext cx="505772" cy="40257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Donut 43"/>
          <p:cNvSpPr/>
          <p:nvPr/>
        </p:nvSpPr>
        <p:spPr>
          <a:xfrm>
            <a:off x="4907548" y="2548576"/>
            <a:ext cx="1296144" cy="1296144"/>
          </a:xfrm>
          <a:prstGeom prst="donut">
            <a:avLst>
              <a:gd name="adj" fmla="val 74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5" name="TextBox 44"/>
          <p:cNvSpPr txBox="1"/>
          <p:nvPr/>
        </p:nvSpPr>
        <p:spPr>
          <a:xfrm>
            <a:off x="1027280" y="4173572"/>
            <a:ext cx="1584176" cy="523220"/>
          </a:xfrm>
          <a:prstGeom prst="rect">
            <a:avLst/>
          </a:prstGeom>
          <a:noFill/>
        </p:spPr>
        <p:txBody>
          <a:bodyPr wrap="square" rtlCol="0">
            <a:spAutoFit/>
          </a:bodyPr>
          <a:lstStyle/>
          <a:p>
            <a:pPr algn="ctr"/>
            <a:r>
              <a:rPr lang="en-CA" sz="1400" dirty="0" smtClean="0">
                <a:latin typeface="Franklin Gothic Demi" pitchFamily="34" charset="0"/>
              </a:rPr>
              <a:t>IMPORTANCE/ CRITICALITY</a:t>
            </a:r>
            <a:endParaRPr lang="en-CA" sz="1400" dirty="0">
              <a:latin typeface="Franklin Gothic Demi" pitchFamily="34" charset="0"/>
            </a:endParaRPr>
          </a:p>
        </p:txBody>
      </p:sp>
      <p:sp>
        <p:nvSpPr>
          <p:cNvPr id="46" name="TextBox 45"/>
          <p:cNvSpPr txBox="1"/>
          <p:nvPr/>
        </p:nvSpPr>
        <p:spPr>
          <a:xfrm>
            <a:off x="2899488" y="4173572"/>
            <a:ext cx="1584176" cy="307777"/>
          </a:xfrm>
          <a:prstGeom prst="rect">
            <a:avLst/>
          </a:prstGeom>
          <a:noFill/>
        </p:spPr>
        <p:txBody>
          <a:bodyPr wrap="square" rtlCol="0">
            <a:spAutoFit/>
          </a:bodyPr>
          <a:lstStyle/>
          <a:p>
            <a:pPr algn="ctr"/>
            <a:r>
              <a:rPr lang="en-CA" sz="1400" dirty="0" smtClean="0">
                <a:latin typeface="Franklin Gothic Demi" pitchFamily="34" charset="0"/>
              </a:rPr>
              <a:t>FREQUENCY</a:t>
            </a:r>
            <a:endParaRPr lang="en-CA" sz="1400" dirty="0">
              <a:latin typeface="Franklin Gothic Demi" pitchFamily="34" charset="0"/>
            </a:endParaRPr>
          </a:p>
        </p:txBody>
      </p:sp>
      <p:sp>
        <p:nvSpPr>
          <p:cNvPr id="47" name="TextBox 46"/>
          <p:cNvSpPr txBox="1"/>
          <p:nvPr/>
        </p:nvSpPr>
        <p:spPr>
          <a:xfrm>
            <a:off x="4788024" y="4173572"/>
            <a:ext cx="1584176" cy="523220"/>
          </a:xfrm>
          <a:prstGeom prst="rect">
            <a:avLst/>
          </a:prstGeom>
          <a:noFill/>
        </p:spPr>
        <p:txBody>
          <a:bodyPr wrap="square" rtlCol="0">
            <a:spAutoFit/>
          </a:bodyPr>
          <a:lstStyle/>
          <a:p>
            <a:pPr algn="ctr"/>
            <a:r>
              <a:rPr lang="en-CA" sz="1400" dirty="0" smtClean="0">
                <a:latin typeface="Franklin Gothic Demi" pitchFamily="34" charset="0"/>
              </a:rPr>
              <a:t>TIME TO BECOME PROFICIENT</a:t>
            </a:r>
            <a:endParaRPr lang="en-CA" sz="1400" dirty="0">
              <a:latin typeface="Franklin Gothic Demi" pitchFamily="34" charset="0"/>
            </a:endParaRPr>
          </a:p>
        </p:txBody>
      </p:sp>
    </p:spTree>
  </p:cSld>
  <p:clrMapOvr>
    <a:masterClrMapping/>
  </p:clrMapOvr>
  <p:transition>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2530</TotalTime>
  <Words>14218</Words>
  <Application>Microsoft Macintosh PowerPoint</Application>
  <PresentationFormat>On-screen Show (4:3)</PresentationFormat>
  <Paragraphs>1839</Paragraphs>
  <Slides>77</Slides>
  <Notes>74</Notes>
  <HiddenSlides>2</HiddenSlides>
  <MMClips>0</MMClips>
  <ScaleCrop>false</ScaleCrop>
  <HeadingPairs>
    <vt:vector size="4" baseType="variant">
      <vt:variant>
        <vt:lpstr>Design Template</vt:lpstr>
      </vt:variant>
      <vt:variant>
        <vt:i4>1</vt:i4>
      </vt:variant>
      <vt:variant>
        <vt:lpstr>Slide Titles</vt:lpstr>
      </vt:variant>
      <vt:variant>
        <vt:i4>77</vt:i4>
      </vt:variant>
    </vt:vector>
  </HeadingPairs>
  <TitlesOfParts>
    <vt:vector size="7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These are Your Standards</vt:lpstr>
      <vt:lpstr>Slide 72</vt:lpstr>
      <vt:lpstr>Slide 73</vt:lpstr>
      <vt:lpstr>Slide 74</vt:lpstr>
      <vt:lpstr>Slide 75</vt:lpstr>
      <vt:lpstr>Slide 76</vt:lpstr>
      <vt:lpstr>Slide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 Mondor</dc:creator>
  <cp:lastModifiedBy>Diana Carter</cp:lastModifiedBy>
  <cp:revision>277</cp:revision>
  <dcterms:created xsi:type="dcterms:W3CDTF">2013-02-11T17:20:28Z</dcterms:created>
  <dcterms:modified xsi:type="dcterms:W3CDTF">2013-02-11T17:21:56Z</dcterms:modified>
</cp:coreProperties>
</file>