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handoutMasterIdLst>
    <p:handoutMasterId r:id="rId77"/>
  </p:handoutMasterIdLst>
  <p:sldIdLst>
    <p:sldId id="265" r:id="rId2"/>
    <p:sldId id="262" r:id="rId3"/>
    <p:sldId id="399" r:id="rId4"/>
    <p:sldId id="401" r:id="rId5"/>
    <p:sldId id="357" r:id="rId6"/>
    <p:sldId id="380" r:id="rId7"/>
    <p:sldId id="398" r:id="rId8"/>
    <p:sldId id="337" r:id="rId9"/>
    <p:sldId id="403" r:id="rId10"/>
    <p:sldId id="375" r:id="rId11"/>
    <p:sldId id="336" r:id="rId12"/>
    <p:sldId id="446" r:id="rId13"/>
    <p:sldId id="370" r:id="rId14"/>
    <p:sldId id="288" r:id="rId15"/>
    <p:sldId id="334" r:id="rId16"/>
    <p:sldId id="320" r:id="rId17"/>
    <p:sldId id="322" r:id="rId18"/>
    <p:sldId id="323" r:id="rId19"/>
    <p:sldId id="324" r:id="rId20"/>
    <p:sldId id="325" r:id="rId21"/>
    <p:sldId id="326" r:id="rId22"/>
    <p:sldId id="327" r:id="rId23"/>
    <p:sldId id="328" r:id="rId24"/>
    <p:sldId id="329" r:id="rId25"/>
    <p:sldId id="330" r:id="rId26"/>
    <p:sldId id="331" r:id="rId27"/>
    <p:sldId id="332" r:id="rId28"/>
    <p:sldId id="333" r:id="rId29"/>
    <p:sldId id="373" r:id="rId30"/>
    <p:sldId id="432" r:id="rId31"/>
    <p:sldId id="434" r:id="rId32"/>
    <p:sldId id="338" r:id="rId33"/>
    <p:sldId id="433" r:id="rId34"/>
    <p:sldId id="435" r:id="rId35"/>
    <p:sldId id="421" r:id="rId36"/>
    <p:sldId id="418" r:id="rId37"/>
    <p:sldId id="390" r:id="rId38"/>
    <p:sldId id="441" r:id="rId39"/>
    <p:sldId id="391" r:id="rId40"/>
    <p:sldId id="392" r:id="rId41"/>
    <p:sldId id="440" r:id="rId42"/>
    <p:sldId id="449" r:id="rId43"/>
    <p:sldId id="450" r:id="rId44"/>
    <p:sldId id="393" r:id="rId45"/>
    <p:sldId id="394" r:id="rId46"/>
    <p:sldId id="419" r:id="rId47"/>
    <p:sldId id="420" r:id="rId48"/>
    <p:sldId id="279" r:id="rId49"/>
    <p:sldId id="442" r:id="rId50"/>
    <p:sldId id="404" r:id="rId51"/>
    <p:sldId id="422" r:id="rId52"/>
    <p:sldId id="423" r:id="rId53"/>
    <p:sldId id="280" r:id="rId54"/>
    <p:sldId id="429" r:id="rId55"/>
    <p:sldId id="411" r:id="rId56"/>
    <p:sldId id="438" r:id="rId57"/>
    <p:sldId id="437" r:id="rId58"/>
    <p:sldId id="424" r:id="rId59"/>
    <p:sldId id="425" r:id="rId60"/>
    <p:sldId id="388" r:id="rId61"/>
    <p:sldId id="415" r:id="rId62"/>
    <p:sldId id="443" r:id="rId63"/>
    <p:sldId id="426" r:id="rId64"/>
    <p:sldId id="427" r:id="rId65"/>
    <p:sldId id="395" r:id="rId66"/>
    <p:sldId id="447" r:id="rId67"/>
    <p:sldId id="444" r:id="rId68"/>
    <p:sldId id="448" r:id="rId69"/>
    <p:sldId id="439" r:id="rId70"/>
    <p:sldId id="428" r:id="rId71"/>
    <p:sldId id="362" r:id="rId72"/>
    <p:sldId id="445" r:id="rId73"/>
    <p:sldId id="365" r:id="rId74"/>
    <p:sldId id="377" r:id="rId75"/>
  </p:sldIdLst>
  <p:sldSz cx="9144000" cy="6858000" type="screen4x3"/>
  <p:notesSz cx="7010400" cy="9296400"/>
  <p:custDataLst>
    <p:tags r:id="rId7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DCEE"/>
    <a:srgbClr val="652876"/>
    <a:srgbClr val="4C2363"/>
    <a:srgbClr val="291F35"/>
    <a:srgbClr val="6F3505"/>
    <a:srgbClr val="A71EB2"/>
    <a:srgbClr val="17DBDB"/>
    <a:srgbClr val="58C8DE"/>
    <a:srgbClr val="341844"/>
    <a:srgbClr val="F0ECF4"/>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09" autoAdjust="0"/>
    <p:restoredTop sz="85362" autoAdjust="0"/>
  </p:normalViewPr>
  <p:slideViewPr>
    <p:cSldViewPr>
      <p:cViewPr>
        <p:scale>
          <a:sx n="75" d="100"/>
          <a:sy n="75" d="100"/>
        </p:scale>
        <p:origin x="-1308"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432"/>
    </p:cViewPr>
  </p:sorterViewPr>
  <p:notesViewPr>
    <p:cSldViewPr>
      <p:cViewPr varScale="1">
        <p:scale>
          <a:sx n="86" d="100"/>
          <a:sy n="86" d="100"/>
        </p:scale>
        <p:origin x="-3804" y="-96"/>
      </p:cViewPr>
      <p:guideLst>
        <p:guide orient="horz" pos="2928"/>
        <p:guide pos="2208"/>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gs" Target="tags/tag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0E15C631-D994-4AEF-94BE-4DD7A7C14046}" type="datetimeFigureOut">
              <a:rPr lang="en-CA" smtClean="0"/>
              <a:pPr/>
              <a:t>18/01/2013</a:t>
            </a:fld>
            <a:endParaRPr lang="en-CA"/>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1155F6A1-2D86-45B9-8CA5-7F9FA8394A3A}" type="slidenum">
              <a:rPr lang="en-CA" smtClean="0"/>
              <a:pPr/>
              <a:t>‹#›</a:t>
            </a:fld>
            <a:endParaRPr lang="en-CA"/>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7F7B565-E237-4BD6-AD1E-794BE792B3F8}" type="datetimeFigureOut">
              <a:rPr lang="en-CA" smtClean="0"/>
              <a:pPr/>
              <a:t>18/01/2013</a:t>
            </a:fld>
            <a:endParaRPr lang="en-CA"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CA"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FAE0364-D8D7-4E90-BC48-30112ADB94D7}" type="slidenum">
              <a:rPr lang="en-CA" smtClean="0"/>
              <a:pPr/>
              <a:t>‹#›</a:t>
            </a:fld>
            <a:endParaRPr lang="en-CA"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1</a:t>
            </a:fld>
            <a:endParaRPr lang="en-CA"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dirty="0" smtClean="0">
                <a:latin typeface="+mn-lt"/>
                <a:ea typeface="Calibri"/>
                <a:cs typeface="Times New Roman"/>
              </a:rPr>
              <a:t>Les normes professionnelles sont un outil extrêmement précieux dont peuvent se servir divers intervenants du secteur des SÉGE : décideurs gouvernementaux, concepteurs de programmes d’études, gestionnaires de services de garde et éducatrices de première ligne. En fait, on relève plus de 100 utilisations documentées des normes professionnelles. Aujourd’hui, nous aurons l’occasion d’essayer quelques-unes de ces utilisations.</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10</a:t>
            </a:fld>
            <a:endParaRPr lang="en-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lvl="0" indent="-342900">
              <a:lnSpc>
                <a:spcPct val="115000"/>
              </a:lnSpc>
              <a:spcAft>
                <a:spcPts val="0"/>
              </a:spcAft>
              <a:buFont typeface="Symbol"/>
              <a:buChar char=""/>
            </a:pPr>
            <a:r>
              <a:rPr lang="fr-CA" sz="1200" dirty="0" smtClean="0">
                <a:latin typeface="+mn-lt"/>
                <a:ea typeface="Calibri"/>
                <a:cs typeface="Times New Roman"/>
              </a:rPr>
              <a:t>Les normes définies par l’industrie peuvent aider les intervenants à améliorer leurs propres pratiques exemplaires.</a:t>
            </a:r>
            <a:endParaRPr lang="en-CA" sz="1200" dirty="0" smtClean="0">
              <a:latin typeface="+mn-lt"/>
              <a:ea typeface="Calibri"/>
              <a:cs typeface="Times New Roman"/>
            </a:endParaRPr>
          </a:p>
          <a:p>
            <a:pPr marL="342900" lvl="0" indent="-342900">
              <a:lnSpc>
                <a:spcPct val="115000"/>
              </a:lnSpc>
              <a:spcAft>
                <a:spcPts val="1000"/>
              </a:spcAft>
              <a:buFont typeface="Symbol"/>
              <a:buChar char=""/>
            </a:pPr>
            <a:r>
              <a:rPr lang="fr-CA" sz="1200" dirty="0" smtClean="0">
                <a:latin typeface="+mn-lt"/>
                <a:ea typeface="Calibri"/>
                <a:cs typeface="Times New Roman"/>
              </a:rPr>
              <a:t>Tous peuvent trouver des utilisations aux normes professionnelles — qu’il s’agisse d’une entreprise voulant créer du matériel RH; d’un organisme de certification gouvernemental; d’institutions d’enseignement; ou de professionnels.</a:t>
            </a:r>
          </a:p>
          <a:p>
            <a:pPr marL="342900" lvl="0" indent="-342900">
              <a:lnSpc>
                <a:spcPct val="115000"/>
              </a:lnSpc>
              <a:spcAft>
                <a:spcPts val="1000"/>
              </a:spcAft>
              <a:buFont typeface="Symbol"/>
              <a:buChar char=""/>
            </a:pPr>
            <a:r>
              <a:rPr lang="fr-CA" sz="1200" dirty="0" smtClean="0">
                <a:latin typeface="+mn-lt"/>
                <a:ea typeface="Calibri"/>
                <a:cs typeface="Times New Roman"/>
              </a:rPr>
              <a:t>Comme il a déjà été mentionné, on relève plus de 100 utilisations documentées des normes professionnelles.</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11</a:t>
            </a:fld>
            <a:endParaRPr lang="en-CA"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342900" lvl="0" indent="-342900">
              <a:lnSpc>
                <a:spcPct val="115000"/>
              </a:lnSpc>
              <a:spcAft>
                <a:spcPts val="0"/>
              </a:spcAft>
              <a:buFont typeface="Symbol"/>
              <a:buChar char=""/>
            </a:pPr>
            <a:r>
              <a:rPr lang="fr-CA" sz="1200" dirty="0" smtClean="0">
                <a:latin typeface="+mn-lt"/>
                <a:ea typeface="Calibri"/>
                <a:cs typeface="Times New Roman"/>
              </a:rPr>
              <a:t>Exemples de pratiques RH qui peuvent s’appuyer sur les normes professionnelles nationales :</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en-CA" sz="1200" dirty="0" err="1" smtClean="0">
                <a:latin typeface="+mn-lt"/>
                <a:ea typeface="Calibri"/>
                <a:cs typeface="Times New Roman"/>
              </a:rPr>
              <a:t>Affichage</a:t>
            </a:r>
            <a:r>
              <a:rPr lang="en-CA" sz="1200" dirty="0" smtClean="0">
                <a:latin typeface="+mn-lt"/>
                <a:ea typeface="Calibri"/>
                <a:cs typeface="Times New Roman"/>
              </a:rPr>
              <a:t> de </a:t>
            </a:r>
            <a:r>
              <a:rPr lang="en-CA" sz="1200" dirty="0" err="1" smtClean="0">
                <a:latin typeface="+mn-lt"/>
                <a:ea typeface="Calibri"/>
                <a:cs typeface="Times New Roman"/>
              </a:rPr>
              <a:t>postes</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en-CA" sz="1200" dirty="0" err="1" smtClean="0">
                <a:latin typeface="+mn-lt"/>
                <a:ea typeface="Calibri"/>
                <a:cs typeface="Times New Roman"/>
              </a:rPr>
              <a:t>Critères</a:t>
            </a:r>
            <a:r>
              <a:rPr lang="en-CA" sz="1200" dirty="0" smtClean="0">
                <a:latin typeface="+mn-lt"/>
                <a:ea typeface="Calibri"/>
                <a:cs typeface="Times New Roman"/>
              </a:rPr>
              <a:t> de </a:t>
            </a:r>
            <a:r>
              <a:rPr lang="en-CA" sz="1200" dirty="0" err="1" smtClean="0">
                <a:latin typeface="+mn-lt"/>
                <a:ea typeface="Calibri"/>
                <a:cs typeface="Times New Roman"/>
              </a:rPr>
              <a:t>sélection</a:t>
            </a:r>
            <a:r>
              <a:rPr lang="en-CA" sz="1200" dirty="0" smtClean="0">
                <a:latin typeface="+mn-lt"/>
                <a:ea typeface="Calibri"/>
                <a:cs typeface="Times New Roman"/>
              </a:rPr>
              <a:t> et </a:t>
            </a:r>
            <a:r>
              <a:rPr lang="en-CA" sz="1200" dirty="0" err="1" smtClean="0">
                <a:latin typeface="+mn-lt"/>
                <a:ea typeface="Calibri"/>
                <a:cs typeface="Times New Roman"/>
              </a:rPr>
              <a:t>d’entrevue</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en-CA" sz="1200" dirty="0" smtClean="0">
                <a:latin typeface="+mn-lt"/>
                <a:ea typeface="Calibri"/>
                <a:cs typeface="Times New Roman"/>
              </a:rPr>
              <a:t>Descriptions </a:t>
            </a:r>
            <a:r>
              <a:rPr lang="en-CA" sz="1200" dirty="0" err="1" smtClean="0">
                <a:latin typeface="+mn-lt"/>
                <a:ea typeface="Calibri"/>
                <a:cs typeface="Times New Roman"/>
              </a:rPr>
              <a:t>d’emploi</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Times New Roman"/>
              </a:rPr>
              <a:t>En fournissant une description détaillée des connaissances, compétences et habiletés requises pour un poste, les normes professionnelles peuvent constituer un excellent point de départ, en complément des critères organisationnels spécifiques.</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en-CA" sz="1200" dirty="0" smtClean="0">
                <a:latin typeface="+mn-lt"/>
                <a:ea typeface="Calibri"/>
                <a:cs typeface="Times New Roman"/>
              </a:rPr>
              <a:t>Plans </a:t>
            </a:r>
            <a:r>
              <a:rPr lang="en-CA" sz="1200" dirty="0" err="1" smtClean="0">
                <a:latin typeface="+mn-lt"/>
                <a:ea typeface="Calibri"/>
                <a:cs typeface="Times New Roman"/>
              </a:rPr>
              <a:t>d’orientation</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en-CA" sz="1200" dirty="0" err="1" smtClean="0">
                <a:latin typeface="+mn-lt"/>
                <a:ea typeface="Calibri"/>
                <a:cs typeface="Times New Roman"/>
              </a:rPr>
              <a:t>Évaluation</a:t>
            </a:r>
            <a:r>
              <a:rPr lang="en-CA" sz="1200" dirty="0" smtClean="0">
                <a:latin typeface="+mn-lt"/>
                <a:ea typeface="Calibri"/>
                <a:cs typeface="Times New Roman"/>
              </a:rPr>
              <a:t> du </a:t>
            </a:r>
            <a:r>
              <a:rPr lang="en-CA" sz="1200" dirty="0" err="1" smtClean="0">
                <a:latin typeface="+mn-lt"/>
                <a:ea typeface="Calibri"/>
                <a:cs typeface="Times New Roman"/>
              </a:rPr>
              <a:t>rendement</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en-CA" sz="1200" dirty="0" smtClean="0">
                <a:latin typeface="+mn-lt"/>
                <a:ea typeface="Calibri"/>
                <a:cs typeface="Times New Roman"/>
              </a:rPr>
              <a:t>Plans </a:t>
            </a:r>
            <a:r>
              <a:rPr lang="en-CA" sz="1200" dirty="0" err="1" smtClean="0">
                <a:latin typeface="+mn-lt"/>
                <a:ea typeface="Calibri"/>
                <a:cs typeface="Times New Roman"/>
              </a:rPr>
              <a:t>d’apprentissage</a:t>
            </a:r>
            <a:r>
              <a:rPr lang="en-CA" sz="1200" dirty="0" smtClean="0">
                <a:latin typeface="+mn-lt"/>
                <a:ea typeface="Calibri"/>
                <a:cs typeface="Times New Roman"/>
              </a:rPr>
              <a:t> </a:t>
            </a:r>
            <a:r>
              <a:rPr lang="en-CA" sz="1200" dirty="0" err="1" smtClean="0">
                <a:latin typeface="+mn-lt"/>
                <a:ea typeface="Calibri"/>
                <a:cs typeface="Times New Roman"/>
              </a:rPr>
              <a:t>individualisés</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Times New Roman"/>
              </a:rPr>
              <a:t>Les normes professionnelles sont aussi utiles pour élaborer des outils d’évaluation en milieu de travail, en servant de point de repère. L’utilisation des normes comme base de l’évaluation du personnel peut aider les professionnels RH à établir les plans de formation.</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fr-CA" sz="1200" dirty="0" smtClean="0">
                <a:latin typeface="+mn-lt"/>
                <a:ea typeface="Calibri"/>
                <a:cs typeface="Times New Roman"/>
              </a:rPr>
              <a:t>Parcours professionnel, transition professionnelle</a:t>
            </a:r>
            <a:endParaRPr lang="en-CA" sz="1200" dirty="0" smtClean="0">
              <a:latin typeface="+mn-lt"/>
              <a:ea typeface="Calibri"/>
              <a:cs typeface="Times New Roman"/>
            </a:endParaRPr>
          </a:p>
          <a:p>
            <a:pPr marL="742950" lvl="1" indent="-285750">
              <a:lnSpc>
                <a:spcPct val="115000"/>
              </a:lnSpc>
              <a:spcAft>
                <a:spcPts val="1000"/>
              </a:spcAft>
              <a:buFont typeface="Courier New"/>
              <a:buChar char="o"/>
            </a:pPr>
            <a:r>
              <a:rPr lang="fr-CA" sz="1200" dirty="0" smtClean="0">
                <a:latin typeface="+mn-lt"/>
                <a:ea typeface="Calibri"/>
                <a:cs typeface="Times New Roman"/>
              </a:rPr>
              <a:t>Planification de </a:t>
            </a:r>
            <a:r>
              <a:rPr lang="en-CA" sz="1200" dirty="0" smtClean="0">
                <a:latin typeface="+mn-lt"/>
                <a:ea typeface="Calibri"/>
                <a:cs typeface="Times New Roman"/>
              </a:rPr>
              <a:t>la </a:t>
            </a:r>
            <a:r>
              <a:rPr lang="en-CA" sz="1200" dirty="0" err="1" smtClean="0">
                <a:latin typeface="+mn-lt"/>
                <a:ea typeface="Calibri"/>
                <a:cs typeface="Times New Roman"/>
              </a:rPr>
              <a:t>relève</a:t>
            </a:r>
            <a:endParaRPr lang="en-CA" sz="1200" dirty="0" smtClean="0">
              <a:latin typeface="+mn-lt"/>
              <a:ea typeface="Calibri"/>
              <a:cs typeface="Times New Roman"/>
            </a:endParaRPr>
          </a:p>
          <a:p>
            <a:pPr marL="742950" lvl="1" indent="-285750">
              <a:lnSpc>
                <a:spcPct val="115000"/>
              </a:lnSpc>
              <a:spcAft>
                <a:spcPts val="1000"/>
              </a:spcAft>
              <a:buFont typeface="Courier New"/>
              <a:buChar char="o"/>
            </a:pPr>
            <a:r>
              <a:rPr lang="fr-CA" sz="1200" dirty="0" smtClean="0">
                <a:latin typeface="+mn-lt"/>
                <a:ea typeface="Calibri"/>
                <a:cs typeface="Times New Roman"/>
              </a:rPr>
              <a:t>Programmes de reconnaissance et récompenses</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12</a:t>
            </a:fld>
            <a:endParaRPr lang="en-CA"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fr-CA" sz="1200" kern="1200" dirty="0" smtClean="0">
                <a:solidFill>
                  <a:schemeClr val="tx1"/>
                </a:solidFill>
                <a:latin typeface="+mn-lt"/>
                <a:ea typeface="+mn-ea"/>
                <a:cs typeface="+mn-cs"/>
              </a:rPr>
              <a:t>Un autre excellent exemple d’utilisation des normes pour améliorer la pratique, est celui des enseignants qui se servent des normes afin de concevoir et d’offrir des programmes de formation professionnelle.</a:t>
            </a:r>
            <a:endParaRPr lang="en-CA" sz="1200" kern="1200" dirty="0" smtClean="0">
              <a:solidFill>
                <a:schemeClr val="tx1"/>
              </a:solidFill>
              <a:latin typeface="+mn-lt"/>
              <a:ea typeface="+mn-ea"/>
              <a:cs typeface="+mn-cs"/>
            </a:endParaRPr>
          </a:p>
          <a:p>
            <a:pPr lvl="0"/>
            <a:r>
              <a:rPr lang="fr-CA" sz="1200" kern="1200" dirty="0" smtClean="0">
                <a:solidFill>
                  <a:schemeClr val="tx1"/>
                </a:solidFill>
                <a:latin typeface="+mn-lt"/>
                <a:ea typeface="+mn-ea"/>
                <a:cs typeface="+mn-cs"/>
              </a:rPr>
              <a:t>Comme les normes sont définies par l’industrie, elles décrivent les compétences nécessaires pour exercer la profession. Ce qui est précieux, car les normes exposent les besoins de l’industrie et aident un enseignant à établir les résultats d’un programme d’études.</a:t>
            </a:r>
            <a:endParaRPr lang="en-CA" sz="1200" kern="1200" dirty="0" smtClean="0">
              <a:solidFill>
                <a:schemeClr val="tx1"/>
              </a:solidFill>
              <a:latin typeface="+mn-lt"/>
              <a:ea typeface="+mn-ea"/>
              <a:cs typeface="+mn-cs"/>
            </a:endParaRPr>
          </a:p>
          <a:p>
            <a:pPr lvl="0"/>
            <a:r>
              <a:rPr lang="fr-CA" sz="1200" kern="1200" dirty="0" smtClean="0">
                <a:solidFill>
                  <a:schemeClr val="tx1"/>
                </a:solidFill>
                <a:latin typeface="+mn-lt"/>
                <a:ea typeface="+mn-ea"/>
                <a:cs typeface="+mn-cs"/>
              </a:rPr>
              <a:t>Les enseignants pourront utiliser les normes afin de concevoir des programmes et des cours authentiques, en utilisant des activités et des évaluations appropriées à la profession.</a:t>
            </a:r>
            <a:endParaRPr lang="en-CA" sz="1200" kern="1200" dirty="0" smtClean="0">
              <a:solidFill>
                <a:schemeClr val="tx1"/>
              </a:solidFill>
              <a:latin typeface="+mn-lt"/>
              <a:ea typeface="+mn-ea"/>
              <a:cs typeface="+mn-cs"/>
            </a:endParaRPr>
          </a:p>
          <a:p>
            <a:pPr lvl="0"/>
            <a:r>
              <a:rPr lang="fr-CA" sz="1200" kern="1200" dirty="0" smtClean="0">
                <a:solidFill>
                  <a:schemeClr val="tx1"/>
                </a:solidFill>
                <a:latin typeface="+mn-lt"/>
                <a:ea typeface="+mn-ea"/>
                <a:cs typeface="+mn-cs"/>
              </a:rPr>
              <a:t>Les normes peuvent être utilisées comme document de référence pour comparer les programmes et les cours offerts par les organisations et les institutions.</a:t>
            </a:r>
            <a:endParaRPr lang="en-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Lorsqu’on élabore ou révise un programme d’études, les normes professionnelles nationales peuvent servir à déterminer les résultats de l’apprentissage pour le programme d’études. </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13</a:t>
            </a:fld>
            <a:endParaRPr lang="en-CA"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nSpc>
                <a:spcPct val="115000"/>
              </a:lnSpc>
              <a:spcAft>
                <a:spcPts val="1000"/>
              </a:spcAft>
            </a:pPr>
            <a:r>
              <a:rPr lang="fr-CA" sz="1200" dirty="0" smtClean="0">
                <a:latin typeface="+mn-lt"/>
                <a:ea typeface="Calibri"/>
                <a:cs typeface="Times New Roman"/>
              </a:rPr>
              <a:t>Les principes des normes professionnelles nationales doivent être appliqués constamment, à toutes les étapes de la planification</a:t>
            </a:r>
            <a:r>
              <a:rPr lang="fr-CA" sz="1200" dirty="0" smtClean="0">
                <a:solidFill>
                  <a:srgbClr val="191919"/>
                </a:solidFill>
                <a:latin typeface="+mn-lt"/>
                <a:ea typeface="Calibri"/>
                <a:cs typeface="BemboStd"/>
              </a:rPr>
              <a:t>, du développement, de la mise en œuvre et du maintien, et sont importants pour garantir que les intervenants peuvent se fier aux normes.</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Times New Roman"/>
              </a:rPr>
              <a:t>Les conseils sectoriels ont préparé un document exposant ces principes. On peut trouver ce document sur le site Web councils.org, de l’Alliance des conseils sectoriels.</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1000"/>
              </a:spcAft>
            </a:pPr>
            <a:r>
              <a:rPr lang="fr-CA" sz="1200" i="1" dirty="0" smtClean="0">
                <a:latin typeface="+mn-lt"/>
                <a:ea typeface="Calibri"/>
                <a:cs typeface="Times New Roman"/>
              </a:rPr>
              <a:t>Information pour l’animateur [les 12 principes]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Calibri"/>
              </a:rPr>
              <a:t>Cohérence et rigueur : Les renseignements devraient être élaborés et présentés de façon logique, rigoureuse et cohérente.</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Calibri"/>
              </a:rPr>
              <a:t>Actualité, pertinence et validité : L’information devrait être crédible, applicable et à jour.</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Calibri"/>
              </a:rPr>
              <a:t>Représentativité : Le processus devrait être un processus d’inclusion et non d’exclusion. Toutes les personnes ayant un intérêt substantiel dans la question devraient y participer. L’acceptation des valeurs, des intérêts et des connaissances divers des individus concernés est essentielle.</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Calibri"/>
              </a:rPr>
              <a:t>Accessibilité, équité et justice : Tous les individus devraient avoir également accès aux renseignements pertinents et avoir également la possibilité de participer efficacement au marché du travail.</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Calibri"/>
              </a:rPr>
              <a:t>Confidentialité : Des politiques et des procédures en matière de confidentialité devraient être élaborées dans le but de s’assurer que les renseignements personnels des membres des comités sont traités comme étant confidentiels.</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Calibri"/>
              </a:rPr>
              <a:t>Impartialité et indépendance : Les décisions devraient reposer sur des critères objectifs plutôt que d’être le résultat de partis pris, d’influences indues ou de préjugés.</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err="1" smtClean="0">
                <a:latin typeface="+mn-lt"/>
                <a:ea typeface="Calibri"/>
                <a:cs typeface="Calibri"/>
              </a:rPr>
              <a:t>Volontarité</a:t>
            </a:r>
            <a:r>
              <a:rPr lang="fr-CA" sz="1200" i="1" dirty="0" smtClean="0">
                <a:latin typeface="+mn-lt"/>
                <a:ea typeface="Calibri"/>
                <a:cs typeface="Calibri"/>
              </a:rPr>
              <a:t> : Les individus concernés ou intéressés participent volontairement au processus, dont les résultats sont d’application volontaire.</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Calibri"/>
              </a:rPr>
              <a:t>Validation consensuelle : Les NPN devraient être élaborées sur la base du consensus des intervenants. Toutes les positions des groupes d’intervenants devraient être traitées également, quel que soit le nombre d’individus inclus dans le groupe d’intervenants respectif.</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Calibri"/>
              </a:rPr>
              <a:t>Harmonisation : Les NPN devraient être harmonisées (dans la mesure du possible) avec les normes, les politiques et les procédures internationales, régionales ou nationales existantes.</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Calibri"/>
              </a:rPr>
              <a:t>Ouverture et transparence : Le processus d’élaboration de NPN devrait être ouvert à toute personne qui désire présenter des observations; tous les commentaires devraient être pris en considération et, si la demande est faite, faire l’objet de réponses. Le processus d’élaboration de NPN devrait être transparent et le degré d’influence qu’ont les intervenants sur les résultats devrait être déclaré en toute honnêteté.</a:t>
            </a:r>
            <a:endParaRPr lang="en-CA" sz="1200" dirty="0" smtClean="0">
              <a:latin typeface="+mn-lt"/>
              <a:ea typeface="Calibri"/>
              <a:cs typeface="Times New Roman"/>
            </a:endParaRPr>
          </a:p>
          <a:p>
            <a:pPr marL="342900" lvl="0" indent="-342900">
              <a:lnSpc>
                <a:spcPct val="115000"/>
              </a:lnSpc>
              <a:spcAft>
                <a:spcPts val="1000"/>
              </a:spcAft>
              <a:buFont typeface="Symbol"/>
              <a:buChar char=""/>
            </a:pPr>
            <a:r>
              <a:rPr lang="fr-CA" sz="1200" i="1" dirty="0" smtClean="0">
                <a:latin typeface="+mn-lt"/>
                <a:ea typeface="Calibri"/>
                <a:cs typeface="Calibri"/>
              </a:rPr>
              <a:t>Viabilité : L’engagement et l’affectation de ressources suffisantes permettent de développer et de maintenir les NPN.</a:t>
            </a:r>
          </a:p>
          <a:p>
            <a:pPr marL="342900" lvl="0" indent="-342900">
              <a:lnSpc>
                <a:spcPct val="115000"/>
              </a:lnSpc>
              <a:spcAft>
                <a:spcPts val="1000"/>
              </a:spcAft>
              <a:buFont typeface="Symbol"/>
              <a:buChar char=""/>
            </a:pPr>
            <a:r>
              <a:rPr lang="fr-CA" sz="1200" i="1" dirty="0" smtClean="0">
                <a:latin typeface="+mn-lt"/>
                <a:ea typeface="Calibri"/>
                <a:cs typeface="Calibri"/>
              </a:rPr>
              <a:t>Flexibilité : Les normes sont conçues de telle sorte qu’elles peuvent s’appliquer à une multitude d’environnements et à différents contextes. Mais certains éléments peuvent ne pas s’appliquer à toutes les situations.</a:t>
            </a:r>
            <a:r>
              <a:rPr lang="fr-CA" sz="1200" dirty="0" smtClean="0">
                <a:latin typeface="+mn-lt"/>
                <a:ea typeface="Calibri"/>
                <a:cs typeface="Calibri"/>
              </a:rPr>
              <a:t> </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14</a:t>
            </a:fld>
            <a:endParaRPr lang="en-CA"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lvl="0" indent="-342900">
              <a:lnSpc>
                <a:spcPct val="115000"/>
              </a:lnSpc>
              <a:spcAft>
                <a:spcPts val="0"/>
              </a:spcAft>
              <a:buFont typeface="Wingdings"/>
              <a:buChar char=""/>
            </a:pPr>
            <a:r>
              <a:rPr lang="fr-CA" sz="900" dirty="0" smtClean="0">
                <a:latin typeface="+mn-lt"/>
                <a:ea typeface="Calibri"/>
                <a:cs typeface="Times New Roman"/>
              </a:rPr>
              <a:t>Des normes professionnelles sont utiles uniquement si elles sont élaborées par des intervenants de l’industrie. Deux groupes d’intervenants majeurs orientent tout le processus de production des normes. </a:t>
            </a:r>
            <a:endParaRPr lang="en-CA" sz="900" dirty="0" smtClean="0">
              <a:latin typeface="+mn-lt"/>
              <a:ea typeface="Calibri"/>
              <a:cs typeface="Times New Roman"/>
            </a:endParaRPr>
          </a:p>
          <a:p>
            <a:pPr marL="342900" lvl="0" indent="-342900">
              <a:lnSpc>
                <a:spcPct val="115000"/>
              </a:lnSpc>
              <a:spcAft>
                <a:spcPts val="0"/>
              </a:spcAft>
              <a:buFont typeface="Wingdings"/>
              <a:buChar char=""/>
            </a:pPr>
            <a:r>
              <a:rPr lang="fr-CA" sz="900" dirty="0" smtClean="0">
                <a:latin typeface="+mn-lt"/>
                <a:ea typeface="Calibri"/>
                <a:cs typeface="Times New Roman"/>
              </a:rPr>
              <a:t>Le groupe apportant une contribution technique est constitué d’experts dans le domaine qui orientent le contenu. Les experts dans le domaine sont réunis pour exposer leur rôle et leurs tâches, pour réviser l’ébauche des normes, et ils aident généralement à en définir le contenu. Il s’agit des professionnels.</a:t>
            </a:r>
            <a:endParaRPr lang="en-CA" sz="900" dirty="0" smtClean="0">
              <a:latin typeface="+mn-lt"/>
              <a:ea typeface="Calibri"/>
              <a:cs typeface="Times New Roman"/>
            </a:endParaRPr>
          </a:p>
          <a:p>
            <a:pPr marL="342900" lvl="0" indent="-342900">
              <a:lnSpc>
                <a:spcPct val="115000"/>
              </a:lnSpc>
              <a:spcAft>
                <a:spcPts val="1000"/>
              </a:spcAft>
              <a:buFont typeface="Wingdings"/>
              <a:buChar char=""/>
            </a:pPr>
            <a:r>
              <a:rPr lang="fr-CA" sz="900" dirty="0" smtClean="0">
                <a:latin typeface="+mn-lt"/>
                <a:ea typeface="Calibri"/>
                <a:cs typeface="Times New Roman"/>
              </a:rPr>
              <a:t>Le comité consultatif de l’initiative est formé de personnes qui prennent les décisions, notamment en ce qui a trait aux politiques. Il s’agit d’un comité de supervision. Par exemple, il aide à définir la stratégie générale visant à s’assurer qu’on a suivi le processus prévu et qu’on a atteint les objectifs de l’initiative. Il s’agit fondamentalement de gens qui considèrent les normes comme un outil qu’ils utiliseraient pour orienter les politiques.</a:t>
            </a:r>
          </a:p>
          <a:p>
            <a:pPr marL="342900" lvl="0" indent="-342900">
              <a:lnSpc>
                <a:spcPct val="115000"/>
              </a:lnSpc>
              <a:spcAft>
                <a:spcPts val="1000"/>
              </a:spcAft>
              <a:buFont typeface="Wingdings"/>
              <a:buChar char=""/>
            </a:pPr>
            <a:r>
              <a:rPr lang="fr-CA" sz="900" dirty="0" smtClean="0">
                <a:latin typeface="+mn-lt"/>
                <a:ea typeface="Calibri"/>
                <a:cs typeface="Times New Roman"/>
              </a:rPr>
              <a:t>Le consultant indépendant concilie les besoins des deux groupes et gère l’initiative.</a:t>
            </a:r>
            <a:endParaRPr lang="en-CA" sz="900" dirty="0"/>
          </a:p>
        </p:txBody>
      </p:sp>
      <p:sp>
        <p:nvSpPr>
          <p:cNvPr id="4" name="Slide Number Placeholder 3"/>
          <p:cNvSpPr>
            <a:spLocks noGrp="1"/>
          </p:cNvSpPr>
          <p:nvPr>
            <p:ph type="sldNum" sz="quarter" idx="10"/>
          </p:nvPr>
        </p:nvSpPr>
        <p:spPr/>
        <p:txBody>
          <a:bodyPr/>
          <a:lstStyle/>
          <a:p>
            <a:fld id="{A1B123E1-BBA9-45F4-9EC7-4CF84FDBAFE4}" type="slidenum">
              <a:rPr lang="en-CA" smtClean="0"/>
              <a:pPr/>
              <a:t>15</a:t>
            </a:fld>
            <a:endParaRPr lang="en-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342900" lvl="0" indent="-342900">
              <a:lnSpc>
                <a:spcPct val="115000"/>
              </a:lnSpc>
              <a:spcAft>
                <a:spcPts val="0"/>
              </a:spcAft>
              <a:buFont typeface="Wingdings"/>
              <a:buChar char=""/>
            </a:pPr>
            <a:r>
              <a:rPr lang="fr-CA" sz="1200" dirty="0" smtClean="0">
                <a:latin typeface="+mn-lt"/>
                <a:ea typeface="Calibri"/>
                <a:cs typeface="Times New Roman"/>
              </a:rPr>
              <a:t>Comme il est précisé dans les principes guidant les normes professionnelles nationales, il est important de suivre un processus pour assurer la qualité afin que les normes soient jugées valides.</a:t>
            </a:r>
            <a:endParaRPr lang="en-CA" sz="1200" dirty="0" smtClean="0">
              <a:latin typeface="+mn-lt"/>
              <a:ea typeface="Calibri"/>
              <a:cs typeface="Times New Roman"/>
            </a:endParaRPr>
          </a:p>
          <a:p>
            <a:pPr marL="342900" lvl="0" indent="-342900">
              <a:lnSpc>
                <a:spcPct val="115000"/>
              </a:lnSpc>
              <a:spcAft>
                <a:spcPts val="1000"/>
              </a:spcAft>
              <a:buFont typeface="Wingdings"/>
              <a:buChar char=""/>
            </a:pPr>
            <a:r>
              <a:rPr lang="fr-CA" sz="1200" dirty="0" smtClean="0">
                <a:latin typeface="+mn-lt"/>
                <a:ea typeface="Calibri"/>
                <a:cs typeface="Times New Roman"/>
              </a:rPr>
              <a:t>Le processus exposé sur cette diapositive est constitué de six étapes qui sont utilisées par plusieurs conseils sectoriels pour s’assurer qu’ils respectent ces principes.</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1000"/>
              </a:spcAft>
            </a:pPr>
            <a:r>
              <a:rPr lang="fr-CA" sz="1200" b="1" dirty="0" smtClean="0">
                <a:latin typeface="+mn-lt"/>
                <a:ea typeface="Calibri"/>
                <a:cs typeface="Calibri"/>
              </a:rPr>
              <a:t>Étapes du processus d’élaboration</a:t>
            </a:r>
            <a:endParaRPr lang="en-CA" sz="1200" dirty="0" smtClean="0">
              <a:latin typeface="+mn-lt"/>
              <a:ea typeface="Calibri"/>
              <a:cs typeface="Times New Roman"/>
            </a:endParaRPr>
          </a:p>
          <a:p>
            <a:pPr marL="342900" lvl="0" indent="-342900">
              <a:lnSpc>
                <a:spcPct val="115000"/>
              </a:lnSpc>
              <a:spcAft>
                <a:spcPts val="0"/>
              </a:spcAft>
              <a:buFont typeface="+mj-lt"/>
              <a:buAutoNum type="arabicPeriod"/>
            </a:pPr>
            <a:r>
              <a:rPr lang="fr-CA" sz="1200" dirty="0" smtClean="0">
                <a:latin typeface="+mn-lt"/>
                <a:ea typeface="Calibri"/>
                <a:cs typeface="Times New Roman"/>
              </a:rPr>
              <a:t>Comparaison des normes, collecte de données</a:t>
            </a:r>
            <a:r>
              <a:rPr lang="fr-CA" sz="1200" dirty="0" smtClean="0">
                <a:latin typeface="+mn-lt"/>
                <a:ea typeface="Calibri"/>
                <a:cs typeface="Calibri"/>
              </a:rPr>
              <a:t> : Une somme importante d’information est recueillie pour aider à définir les normes professionnelles. On consulte et compare les normes qui prévalent au Canada et en d’autres pays (c.-à-d. normes, règlements, programmes d’études, autre matériel bien documenté qui oriente la pratique). </a:t>
            </a:r>
            <a:endParaRPr lang="en-CA" sz="1200" dirty="0" smtClean="0">
              <a:latin typeface="+mn-lt"/>
              <a:ea typeface="Calibri"/>
              <a:cs typeface="Times New Roman"/>
            </a:endParaRPr>
          </a:p>
          <a:p>
            <a:pPr marL="342900" lvl="0" indent="-342900">
              <a:lnSpc>
                <a:spcPct val="115000"/>
              </a:lnSpc>
              <a:spcAft>
                <a:spcPts val="0"/>
              </a:spcAft>
              <a:buFont typeface="+mj-lt"/>
              <a:buAutoNum type="arabicPeriod"/>
            </a:pPr>
            <a:r>
              <a:rPr lang="fr-CA" sz="1200" dirty="0" smtClean="0">
                <a:latin typeface="+mn-lt"/>
                <a:ea typeface="Calibri"/>
                <a:cs typeface="Calibri"/>
              </a:rPr>
              <a:t>Consultation des intervenants : Des experts qualifiés de l’industrie, qui représentent les professionnels et qui ont un intérêt important pour les normes, sont consultés afin d’orienter le contenu des normes professionnelles. Divers moyens sont utilisés pour obtenir des points de vue pertinents et variés (p. ex., rencontres en personne, sondages, sessions sur le Web). L’objectif est d’obtenir les commentaires du plus large échantillon possible de professionnels. </a:t>
            </a:r>
            <a:endParaRPr lang="en-CA" sz="1200" dirty="0" smtClean="0">
              <a:latin typeface="+mn-lt"/>
              <a:ea typeface="Calibri"/>
              <a:cs typeface="Times New Roman"/>
            </a:endParaRPr>
          </a:p>
          <a:p>
            <a:pPr marL="342900" lvl="0" indent="-342900">
              <a:lnSpc>
                <a:spcPct val="115000"/>
              </a:lnSpc>
              <a:spcAft>
                <a:spcPts val="0"/>
              </a:spcAft>
              <a:buFont typeface="+mj-lt"/>
              <a:buAutoNum type="arabicPeriod"/>
            </a:pPr>
            <a:r>
              <a:rPr lang="fr-CA" sz="1200" dirty="0" smtClean="0">
                <a:latin typeface="+mn-lt"/>
                <a:ea typeface="Calibri"/>
                <a:cs typeface="Calibri"/>
              </a:rPr>
              <a:t>Recherche secondaire, corroboration : Des analystes de postes préparent une ébauche détaillée des normes professionnelles en s’appuyant sur les renseignements recueillis lors des deux premières étapes. Les intervenants sont consultés à nouveau pour vérifier les données et finaliser l’ébauche des normes professionnelles. </a:t>
            </a:r>
            <a:endParaRPr lang="en-CA" sz="1200" dirty="0" smtClean="0">
              <a:latin typeface="+mn-lt"/>
              <a:ea typeface="Calibri"/>
              <a:cs typeface="Times New Roman"/>
            </a:endParaRPr>
          </a:p>
          <a:p>
            <a:pPr marL="342900" lvl="0" indent="-342900">
              <a:lnSpc>
                <a:spcPct val="115000"/>
              </a:lnSpc>
              <a:spcAft>
                <a:spcPts val="0"/>
              </a:spcAft>
              <a:buFont typeface="+mj-lt"/>
              <a:buAutoNum type="arabicPeriod"/>
            </a:pPr>
            <a:r>
              <a:rPr lang="fr-CA" sz="1200" dirty="0" smtClean="0">
                <a:latin typeface="+mn-lt"/>
                <a:ea typeface="Calibri"/>
                <a:cs typeface="Calibri"/>
              </a:rPr>
              <a:t>Validation : Des experts qualifiés de l’industrie (y compris ceux qui ont participé plus tôt au processus ainsi que d’autres professionnels) révisent l’ébauche des normes afin de s’assurer qu’elles sont précises, complètes et pertinentes. Ce processus permet de s’assurer que les nouvelles normes ou les normes mises à jour sont fidèles à la portée et à la spécificité en vue d’orienter la pratique professionnelle actuelle. </a:t>
            </a:r>
            <a:endParaRPr lang="en-CA" sz="1200" dirty="0" smtClean="0">
              <a:latin typeface="+mn-lt"/>
              <a:ea typeface="Calibri"/>
              <a:cs typeface="Times New Roman"/>
            </a:endParaRPr>
          </a:p>
          <a:p>
            <a:pPr marL="342900" lvl="0" indent="-342900">
              <a:lnSpc>
                <a:spcPct val="115000"/>
              </a:lnSpc>
              <a:spcAft>
                <a:spcPts val="1000"/>
              </a:spcAft>
              <a:buFont typeface="+mj-lt"/>
              <a:buAutoNum type="arabicPeriod"/>
            </a:pPr>
            <a:r>
              <a:rPr lang="fr-CA" sz="1200" dirty="0" smtClean="0">
                <a:latin typeface="+mn-lt"/>
                <a:ea typeface="Calibri"/>
                <a:cs typeface="Calibri"/>
              </a:rPr>
              <a:t>Ratification : Un comité consultatif vérifie que les processus suivis respectent les exigences de qualité de l’initiative et que les normes professionnelles sont dûment validées. Le comité approuve les normes, indiquant qu’elles sont prêtes pour la publication et la diffusion. </a:t>
            </a:r>
          </a:p>
          <a:p>
            <a:pPr marL="342900" lvl="0" indent="-342900">
              <a:lnSpc>
                <a:spcPct val="115000"/>
              </a:lnSpc>
              <a:spcAft>
                <a:spcPts val="1000"/>
              </a:spcAft>
              <a:buFont typeface="+mj-lt"/>
              <a:buAutoNum type="arabicPeriod"/>
            </a:pPr>
            <a:r>
              <a:rPr lang="fr-CA" sz="1200" dirty="0" smtClean="0">
                <a:latin typeface="+mn-lt"/>
                <a:ea typeface="Calibri"/>
                <a:cs typeface="Calibri"/>
              </a:rPr>
              <a:t>Publication : Après une dernière révision de la qualité, traduction (c.-à-d. adaptation des normes à la deuxième langue officielle) et conception du document final.</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16</a:t>
            </a:fld>
            <a:endParaRPr lang="en-CA"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lvl="0" indent="-342900">
              <a:lnSpc>
                <a:spcPct val="115000"/>
              </a:lnSpc>
              <a:spcAft>
                <a:spcPts val="0"/>
              </a:spcAft>
              <a:buFont typeface="Wingdings"/>
              <a:buChar char=""/>
            </a:pPr>
            <a:r>
              <a:rPr lang="fr-CA" sz="1200" dirty="0" smtClean="0">
                <a:latin typeface="+mn-lt"/>
                <a:ea typeface="Calibri"/>
                <a:cs typeface="Times New Roman"/>
              </a:rPr>
              <a:t>Processus utilisé par l’analyste pour explorer et vérifier avec les groupes d’experts la portée du domaine, et le niveau et l’éventail des compétences à inclure dans les normes. </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fr-CA" sz="1200" dirty="0" smtClean="0">
                <a:latin typeface="+mn-lt"/>
                <a:ea typeface="Calibri"/>
                <a:cs typeface="Times New Roman"/>
              </a:rPr>
              <a:t>Il s’agit d’une étape importante, car elle aide à définir la portée;  </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fr-CA" sz="1200" dirty="0" smtClean="0">
                <a:latin typeface="+mn-lt"/>
                <a:ea typeface="Calibri"/>
                <a:cs typeface="Times New Roman"/>
              </a:rPr>
              <a:t> Elle aide à relever les pratiques émergentes;</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fr-CA" sz="1200" dirty="0" smtClean="0">
                <a:latin typeface="+mn-lt"/>
                <a:ea typeface="Calibri"/>
                <a:cs typeface="Times New Roman"/>
              </a:rPr>
              <a:t> Elle aide à cerner les partenariats possibles et à identifier les intervenants cruciaux.</a:t>
            </a:r>
            <a:endParaRPr lang="en-CA" sz="1200" dirty="0" smtClean="0">
              <a:latin typeface="+mn-lt"/>
              <a:ea typeface="Calibri"/>
              <a:cs typeface="Times New Roman"/>
            </a:endParaRPr>
          </a:p>
          <a:p>
            <a:pPr marL="342900" lvl="0" indent="-342900">
              <a:lnSpc>
                <a:spcPct val="115000"/>
              </a:lnSpc>
              <a:spcAft>
                <a:spcPts val="1000"/>
              </a:spcAft>
              <a:buFont typeface="Wingdings"/>
              <a:buChar char=""/>
            </a:pPr>
            <a:r>
              <a:rPr lang="fr-CA" sz="1200" dirty="0" smtClean="0">
                <a:latin typeface="+mn-lt"/>
                <a:ea typeface="Calibri"/>
                <a:cs typeface="Times New Roman"/>
              </a:rPr>
              <a:t>Lorsque les nouvelles normes ou les normes mises à jour sont produites, ce document source peut être utilisé pour montrer les rapports entre les normes finales et les pratiques et programmes existants. Ce qui peut se traduire par plusieurs opportunités et influencer la pratique, étant donné que des intervenants consultés lors de l’analyse voudront actualiser ou modifier leur pratique pour refléter les nouvelles normes.</a:t>
            </a:r>
          </a:p>
          <a:p>
            <a:pPr marL="342900" lvl="0" indent="-342900">
              <a:lnSpc>
                <a:spcPct val="115000"/>
              </a:lnSpc>
              <a:spcAft>
                <a:spcPts val="1000"/>
              </a:spcAft>
              <a:buFont typeface="Wingdings"/>
              <a:buChar char=""/>
            </a:pPr>
            <a:r>
              <a:rPr lang="fr-CA" sz="1200" dirty="0" smtClean="0">
                <a:latin typeface="+mn-lt"/>
                <a:ea typeface="Calibri"/>
                <a:cs typeface="Times New Roman"/>
              </a:rPr>
              <a:t>Exemples de normes : programmes d’études, politiques organisationnelles ou manuels d’exploitation, réglementation, manuels de formation. </a:t>
            </a:r>
            <a:endParaRPr lang="en-CA" sz="1050" dirty="0"/>
          </a:p>
        </p:txBody>
      </p:sp>
      <p:sp>
        <p:nvSpPr>
          <p:cNvPr id="4" name="Slide Number Placeholder 3"/>
          <p:cNvSpPr>
            <a:spLocks noGrp="1"/>
          </p:cNvSpPr>
          <p:nvPr>
            <p:ph type="sldNum" sz="quarter" idx="10"/>
          </p:nvPr>
        </p:nvSpPr>
        <p:spPr/>
        <p:txBody>
          <a:bodyPr/>
          <a:lstStyle/>
          <a:p>
            <a:fld id="{A1B123E1-BBA9-45F4-9EC7-4CF84FDBAFE4}" type="slidenum">
              <a:rPr lang="en-CA" smtClean="0"/>
              <a:pPr/>
              <a:t>17</a:t>
            </a:fld>
            <a:endParaRPr lang="en-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00"/>
              </a:spcAft>
              <a:tabLst>
                <a:tab pos="1005840" algn="l"/>
              </a:tabLst>
            </a:pPr>
            <a:r>
              <a:rPr lang="fr-CA" sz="900" dirty="0" smtClean="0">
                <a:latin typeface="+mn-lt"/>
                <a:ea typeface="Calibri"/>
                <a:cs typeface="Calibri"/>
              </a:rPr>
              <a:t>Repère : le niveau est lié aux objectifs du programme — de quel type ou niveau de compétences avez-vous besoin dans les normes pour les fins recherchées? </a:t>
            </a:r>
            <a:endParaRPr lang="en-CA" sz="900" dirty="0" smtClean="0">
              <a:latin typeface="+mn-lt"/>
              <a:ea typeface="Calibri"/>
              <a:cs typeface="Times New Roman"/>
            </a:endParaRPr>
          </a:p>
          <a:p>
            <a:pPr>
              <a:lnSpc>
                <a:spcPct val="115000"/>
              </a:lnSpc>
              <a:spcAft>
                <a:spcPts val="1000"/>
              </a:spcAft>
              <a:tabLst>
                <a:tab pos="1005840" algn="l"/>
              </a:tabLst>
            </a:pPr>
            <a:r>
              <a:rPr lang="fr-CA" sz="900" dirty="0" smtClean="0">
                <a:latin typeface="+mn-lt"/>
                <a:ea typeface="Calibri"/>
                <a:cs typeface="Calibri"/>
              </a:rPr>
              <a:t> </a:t>
            </a:r>
            <a:endParaRPr lang="en-CA" sz="900" dirty="0" smtClean="0">
              <a:latin typeface="+mn-lt"/>
              <a:ea typeface="Calibri"/>
              <a:cs typeface="Times New Roman"/>
            </a:endParaRPr>
          </a:p>
          <a:p>
            <a:pPr>
              <a:lnSpc>
                <a:spcPct val="115000"/>
              </a:lnSpc>
              <a:spcAft>
                <a:spcPts val="1000"/>
              </a:spcAft>
              <a:tabLst>
                <a:tab pos="1005840" algn="l"/>
              </a:tabLst>
            </a:pPr>
            <a:r>
              <a:rPr lang="fr-CA" sz="900" dirty="0" smtClean="0">
                <a:latin typeface="+mn-lt"/>
                <a:ea typeface="Calibri"/>
                <a:cs typeface="Calibri"/>
              </a:rPr>
              <a:t>Le domaine fait référence à ce que vous avez décidé d’inclure ou d’exclure : « qu’est-ce qui est courant et qui définit la “profession”, et qu’est-ce qui n’est pas pertinent ». La réponse à cette question oriente la structure générale des normes. </a:t>
            </a:r>
            <a:endParaRPr lang="en-CA" sz="900" dirty="0" smtClean="0">
              <a:latin typeface="+mn-lt"/>
              <a:ea typeface="Calibri"/>
              <a:cs typeface="Times New Roman"/>
            </a:endParaRPr>
          </a:p>
          <a:p>
            <a:pPr>
              <a:lnSpc>
                <a:spcPct val="115000"/>
              </a:lnSpc>
              <a:spcAft>
                <a:spcPts val="1000"/>
              </a:spcAft>
              <a:tabLst>
                <a:tab pos="1005840" algn="l"/>
              </a:tabLst>
            </a:pPr>
            <a:r>
              <a:rPr lang="fr-CA" sz="900" dirty="0" smtClean="0">
                <a:latin typeface="+mn-lt"/>
                <a:ea typeface="Calibri"/>
                <a:cs typeface="Calibri"/>
              </a:rPr>
              <a:t>Domaine (il s’agit uniquement d’exemples), basé sur les objectifs définis pour les normes.</a:t>
            </a:r>
            <a:endParaRPr lang="en-CA" sz="900" dirty="0" smtClean="0">
              <a:latin typeface="+mn-lt"/>
              <a:ea typeface="Calibri"/>
              <a:cs typeface="Times New Roman"/>
            </a:endParaRPr>
          </a:p>
          <a:p>
            <a:pPr marL="342900" lvl="0" indent="-342900">
              <a:lnSpc>
                <a:spcPct val="115000"/>
              </a:lnSpc>
              <a:spcAft>
                <a:spcPts val="1000"/>
              </a:spcAft>
              <a:buFont typeface="Times New Roman"/>
              <a:buChar char="-"/>
              <a:tabLst>
                <a:tab pos="457200" algn="l"/>
                <a:tab pos="1005840" algn="l"/>
              </a:tabLst>
            </a:pPr>
            <a:r>
              <a:rPr lang="fr-CA" sz="900" dirty="0" smtClean="0">
                <a:latin typeface="+mn-lt"/>
                <a:ea typeface="Calibri"/>
                <a:cs typeface="Calibri"/>
              </a:rPr>
              <a:t>Profession — approche courante : On définit le profil d’une profession exercée de façon relativement uniforme au Canada dans la diversité d’expériences et de milieux de travail, par exemple.</a:t>
            </a:r>
            <a:endParaRPr lang="en-CA" sz="900" dirty="0" smtClean="0">
              <a:latin typeface="+mn-lt"/>
              <a:ea typeface="Calibri"/>
              <a:cs typeface="Times New Roman"/>
            </a:endParaRPr>
          </a:p>
          <a:p>
            <a:pPr marL="342900" lvl="0" indent="-342900">
              <a:lnSpc>
                <a:spcPct val="115000"/>
              </a:lnSpc>
              <a:spcAft>
                <a:spcPts val="1000"/>
              </a:spcAft>
              <a:buFont typeface="Times New Roman"/>
              <a:buChar char="-"/>
              <a:tabLst>
                <a:tab pos="457200" algn="l"/>
                <a:tab pos="1005840" algn="l"/>
              </a:tabLst>
            </a:pPr>
            <a:r>
              <a:rPr lang="fr-CA" sz="900" dirty="0" smtClean="0">
                <a:latin typeface="+mn-lt"/>
                <a:ea typeface="Calibri"/>
                <a:cs typeface="Calibri"/>
              </a:rPr>
              <a:t>Spécialité : On met l’accent sur des tâches spécifiques qui sont considérées comme une extension aux normes communes. Ces tâches peuvent être propres à une entreprise (p. ex., pour ajouter des domaines de connaissances organisationnelles). Ou encore, certaines normes peuvent devoir être davantage détaillées ou assorties d’un complément en raison de développements dans le domaine. </a:t>
            </a:r>
          </a:p>
          <a:p>
            <a:pPr marL="342900" lvl="0" indent="-342900">
              <a:lnSpc>
                <a:spcPct val="115000"/>
              </a:lnSpc>
              <a:spcAft>
                <a:spcPts val="1000"/>
              </a:spcAft>
              <a:buFont typeface="Times New Roman"/>
              <a:buChar char="-"/>
              <a:tabLst>
                <a:tab pos="457200" algn="l"/>
                <a:tab pos="1005840" algn="l"/>
              </a:tabLst>
            </a:pPr>
            <a:r>
              <a:rPr lang="fr-CA" sz="900" dirty="0" smtClean="0">
                <a:latin typeface="+mn-lt"/>
                <a:ea typeface="Calibri"/>
                <a:cs typeface="Calibri"/>
              </a:rPr>
              <a:t>Famille ou regroupement : Il s’agit de regrouper des tâches définies afin de constituer une profession. Ces unités pourraient être utilisées pour plusieurs « professions ».</a:t>
            </a:r>
            <a:endParaRPr lang="en-CA" sz="900" dirty="0" smtClean="0"/>
          </a:p>
          <a:p>
            <a:endParaRPr lang="en-CA" sz="900" dirty="0" smtClean="0"/>
          </a:p>
          <a:p>
            <a:endParaRPr lang="en-CA" sz="900" dirty="0"/>
          </a:p>
        </p:txBody>
      </p:sp>
      <p:sp>
        <p:nvSpPr>
          <p:cNvPr id="4" name="Slide Number Placeholder 3"/>
          <p:cNvSpPr>
            <a:spLocks noGrp="1"/>
          </p:cNvSpPr>
          <p:nvPr>
            <p:ph type="sldNum" sz="quarter" idx="10"/>
          </p:nvPr>
        </p:nvSpPr>
        <p:spPr/>
        <p:txBody>
          <a:bodyPr/>
          <a:lstStyle/>
          <a:p>
            <a:fld id="{A1B123E1-BBA9-45F4-9EC7-4CF84FDBAFE4}" type="slidenum">
              <a:rPr lang="en-CA" smtClean="0"/>
              <a:pPr/>
              <a:t>18</a:t>
            </a:fld>
            <a:endParaRPr lang="en-C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lvl="0" indent="-342900">
              <a:lnSpc>
                <a:spcPct val="115000"/>
              </a:lnSpc>
              <a:spcAft>
                <a:spcPts val="0"/>
              </a:spcAft>
              <a:buFont typeface="Wingdings"/>
              <a:buChar char=""/>
            </a:pPr>
            <a:r>
              <a:rPr lang="fr-CA" sz="1200" dirty="0" smtClean="0">
                <a:latin typeface="+mn-lt"/>
                <a:ea typeface="Calibri"/>
                <a:cs typeface="Times New Roman"/>
              </a:rPr>
              <a:t>La comparaison des normes doit aider à clarifier des questions importantes.</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fr-CA" sz="1200" dirty="0" smtClean="0">
                <a:latin typeface="+mn-lt"/>
                <a:ea typeface="Calibri"/>
                <a:cs typeface="Times New Roman"/>
              </a:rPr>
              <a:t>Quels sont les objectifs visés par les normes, ou leurs utilisations?</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fr-CA" sz="1200" dirty="0" smtClean="0">
                <a:latin typeface="+mn-lt"/>
                <a:ea typeface="Calibri"/>
                <a:cs typeface="Times New Roman"/>
              </a:rPr>
              <a:t>Qui sont les principaux intervenants?</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fr-CA" sz="1200" dirty="0" smtClean="0">
                <a:latin typeface="+mn-lt"/>
                <a:ea typeface="Calibri"/>
                <a:cs typeface="Times New Roman"/>
              </a:rPr>
              <a:t>Quelles devraient être les sphères d’activité majeures?</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fr-CA" sz="1200" dirty="0" smtClean="0">
                <a:latin typeface="+mn-lt"/>
                <a:ea typeface="Calibri"/>
                <a:cs typeface="Times New Roman"/>
              </a:rPr>
              <a:t>Quelles sont les compétences nécessaires pour chaque sphère d’activité?</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en-US" sz="1200" dirty="0" smtClean="0">
                <a:latin typeface="+mn-lt"/>
                <a:ea typeface="Calibri"/>
                <a:cs typeface="Times New Roman"/>
              </a:rPr>
              <a:t>Et les </a:t>
            </a:r>
            <a:r>
              <a:rPr lang="en-US" sz="1200" dirty="0" err="1" smtClean="0">
                <a:latin typeface="+mn-lt"/>
                <a:ea typeface="Calibri"/>
                <a:cs typeface="Times New Roman"/>
              </a:rPr>
              <a:t>sous-tâches</a:t>
            </a:r>
            <a:r>
              <a:rPr lang="en-US" sz="1200" dirty="0" smtClean="0">
                <a:latin typeface="+mn-lt"/>
                <a:ea typeface="Calibri"/>
                <a:cs typeface="Times New Roman"/>
              </a:rPr>
              <a:t>?</a:t>
            </a:r>
            <a:endParaRPr lang="en-CA" sz="1200" dirty="0" smtClean="0">
              <a:latin typeface="+mn-lt"/>
              <a:ea typeface="Calibri"/>
              <a:cs typeface="Times New Roman"/>
            </a:endParaRPr>
          </a:p>
          <a:p>
            <a:pPr marL="742950" lvl="1" indent="-285750">
              <a:lnSpc>
                <a:spcPct val="115000"/>
              </a:lnSpc>
              <a:spcAft>
                <a:spcPts val="1000"/>
              </a:spcAft>
              <a:buFont typeface="Courier New"/>
              <a:buChar char="o"/>
            </a:pPr>
            <a:r>
              <a:rPr lang="fr-CA" sz="1200" dirty="0" smtClean="0">
                <a:latin typeface="+mn-lt"/>
                <a:ea typeface="Calibri"/>
                <a:cs typeface="Times New Roman"/>
              </a:rPr>
              <a:t>Et quel est le niveau de détails et de contexte à donner?</a:t>
            </a:r>
          </a:p>
          <a:p>
            <a:pPr marL="742950" lvl="1" indent="-285750">
              <a:lnSpc>
                <a:spcPct val="115000"/>
              </a:lnSpc>
              <a:spcAft>
                <a:spcPts val="1000"/>
              </a:spcAft>
              <a:buFont typeface="Courier New"/>
              <a:buNone/>
            </a:pPr>
            <a:endParaRPr lang="fr-CA" sz="1200" dirty="0" smtClean="0">
              <a:latin typeface="+mn-lt"/>
              <a:ea typeface="Calibri"/>
              <a:cs typeface="Times New Roman"/>
            </a:endParaRPr>
          </a:p>
          <a:p>
            <a:pPr marL="742950" lvl="1" indent="-285750">
              <a:lnSpc>
                <a:spcPct val="115000"/>
              </a:lnSpc>
              <a:spcAft>
                <a:spcPts val="1000"/>
              </a:spcAft>
              <a:buFont typeface="Courier New"/>
              <a:buNone/>
            </a:pPr>
            <a:r>
              <a:rPr lang="en-CA" sz="1200" dirty="0" smtClean="0">
                <a:latin typeface="+mn-lt"/>
                <a:ea typeface="Calibri"/>
                <a:cs typeface="Times New Roman"/>
              </a:rPr>
              <a:t> </a:t>
            </a:r>
            <a:r>
              <a:rPr lang="fr-CA" sz="1200" dirty="0" smtClean="0">
                <a:latin typeface="+mn-lt"/>
                <a:ea typeface="Calibri"/>
                <a:cs typeface="Times New Roman"/>
              </a:rPr>
              <a:t>Les NPN doivent être élaborées en réponse aux besoins d’une industrie ou d’un secteur. La connaissance des besoins de l’industrie ou du secteur aide à établir des priorités pour les activités d’élaboration des NPN.</a:t>
            </a:r>
            <a:endParaRPr lang="en-CA" sz="1050" dirty="0"/>
          </a:p>
        </p:txBody>
      </p:sp>
      <p:sp>
        <p:nvSpPr>
          <p:cNvPr id="4" name="Slide Number Placeholder 3"/>
          <p:cNvSpPr>
            <a:spLocks noGrp="1"/>
          </p:cNvSpPr>
          <p:nvPr>
            <p:ph type="sldNum" sz="quarter" idx="10"/>
          </p:nvPr>
        </p:nvSpPr>
        <p:spPr/>
        <p:txBody>
          <a:bodyPr/>
          <a:lstStyle/>
          <a:p>
            <a:fld id="{A1B123E1-BBA9-45F4-9EC7-4CF84FDBAFE4}" type="slidenum">
              <a:rPr lang="en-CA" smtClean="0"/>
              <a:pPr/>
              <a:t>19</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lvl="0" indent="-342900">
              <a:lnSpc>
                <a:spcPct val="115000"/>
              </a:lnSpc>
              <a:spcAft>
                <a:spcPts val="0"/>
              </a:spcAft>
              <a:buFont typeface="Symbol"/>
              <a:buChar char=""/>
            </a:pPr>
            <a:r>
              <a:rPr lang="fr-CA" sz="1200" dirty="0" smtClean="0">
                <a:latin typeface="+mn-lt"/>
                <a:ea typeface="Calibri"/>
                <a:cs typeface="Calibri"/>
              </a:rPr>
              <a:t>L’atelier d’aujourd’hui est divisé en quatre sections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Calibri"/>
              </a:rPr>
              <a:t>Nous donnerons d’abord un court aperçu de ce qui s’est passé dans le cadre de cette initiative.</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Calibri"/>
              </a:rPr>
              <a:t>Nous commenterons brièvement les normes professionnelles nationales, entre autres le processus d’élaboration des normes, et exposerons des raisons importantes qui font en sorte que ce processus est très spécifique.</a:t>
            </a:r>
            <a:endParaRPr lang="en-CA" sz="1200" dirty="0" smtClean="0">
              <a:latin typeface="+mn-lt"/>
              <a:ea typeface="Calibri"/>
              <a:cs typeface="Times New Roman"/>
            </a:endParaRPr>
          </a:p>
          <a:p>
            <a:pPr marL="342900" lvl="0" indent="-342900">
              <a:lnSpc>
                <a:spcPct val="115000"/>
              </a:lnSpc>
              <a:spcAft>
                <a:spcPts val="1000"/>
              </a:spcAft>
              <a:buFont typeface="Symbol"/>
              <a:buChar char=""/>
            </a:pPr>
            <a:r>
              <a:rPr lang="fr-CA" sz="1200" dirty="0" smtClean="0">
                <a:latin typeface="+mn-lt"/>
                <a:ea typeface="Calibri"/>
                <a:cs typeface="Calibri"/>
              </a:rPr>
              <a:t>Nous nous concentrerons sur les résultats de cette initiative, et examinerons certaines nouvelles caractéristiques et certains ajouts apportés aux Normes et aux Profils pour les services de garde scolaires et la garde des poupons.</a:t>
            </a:r>
          </a:p>
          <a:p>
            <a:pPr marL="342900" lvl="0" indent="-342900">
              <a:lnSpc>
                <a:spcPct val="115000"/>
              </a:lnSpc>
              <a:spcAft>
                <a:spcPts val="1000"/>
              </a:spcAft>
              <a:buFont typeface="Symbol"/>
              <a:buChar char=""/>
            </a:pPr>
            <a:r>
              <a:rPr lang="fr-CA" sz="1200" dirty="0" smtClean="0">
                <a:latin typeface="+mn-lt"/>
                <a:ea typeface="Calibri"/>
                <a:cs typeface="Calibri"/>
              </a:rPr>
              <a:t>Dans le dernier segment, nous ferons des activités pratiques qui ont été conçues pour cet atelier afin de démontrer la valeur de ces documents. </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2</a:t>
            </a:fld>
            <a:endParaRPr lang="en-CA"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fr-CA" sz="1200" kern="1200" dirty="0" smtClean="0">
                <a:solidFill>
                  <a:schemeClr val="tx1"/>
                </a:solidFill>
                <a:latin typeface="+mn-lt"/>
                <a:ea typeface="+mn-ea"/>
                <a:cs typeface="+mn-cs"/>
              </a:rPr>
              <a:t>L’utilisation prévue des normes professionnelles déterminera le niveau de détails nécessaire. </a:t>
            </a:r>
            <a:endParaRPr lang="en-CA" sz="1200" kern="1200" dirty="0" smtClean="0">
              <a:solidFill>
                <a:schemeClr val="tx1"/>
              </a:solidFill>
              <a:latin typeface="+mn-lt"/>
              <a:ea typeface="+mn-ea"/>
              <a:cs typeface="+mn-cs"/>
            </a:endParaRPr>
          </a:p>
          <a:p>
            <a:pPr lvl="0"/>
            <a:r>
              <a:rPr lang="fr-CA" sz="1200" kern="1200" dirty="0" smtClean="0">
                <a:solidFill>
                  <a:schemeClr val="tx1"/>
                </a:solidFill>
                <a:latin typeface="+mn-lt"/>
                <a:ea typeface="+mn-ea"/>
                <a:cs typeface="+mn-cs"/>
              </a:rPr>
              <a:t>Les normes professionnelles élaborées pour aider à rédiger des descriptions d’emploi peuvent comprendre une description bien détaillée de l’emploi et une information contextuelle au sujet des tâches à effectuer, tandis que les normes professionnelles élaborées pour soutenir un programme de certification du personnel peuvent comprendre différentes tâches, sous-tâches et compétences mesurables.</a:t>
            </a:r>
            <a:endParaRPr lang="en-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Plus l’information donnée dans les normes professionnelles est spécifique, plus sera grand l’éventail de leurs utilisations.</a:t>
            </a:r>
            <a:endParaRPr lang="en-CA" dirty="0"/>
          </a:p>
        </p:txBody>
      </p:sp>
      <p:sp>
        <p:nvSpPr>
          <p:cNvPr id="4" name="Slide Number Placeholder 3"/>
          <p:cNvSpPr>
            <a:spLocks noGrp="1"/>
          </p:cNvSpPr>
          <p:nvPr>
            <p:ph type="sldNum" sz="quarter" idx="10"/>
          </p:nvPr>
        </p:nvSpPr>
        <p:spPr/>
        <p:txBody>
          <a:bodyPr/>
          <a:lstStyle/>
          <a:p>
            <a:fld id="{22EEF854-296B-4AC3-AF4D-7C362815CD01}" type="slidenum">
              <a:rPr lang="en-CA" smtClean="0"/>
              <a:pPr/>
              <a:t>20</a:t>
            </a:fld>
            <a:endParaRPr lang="en-C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lvl="0" indent="-342900">
              <a:lnSpc>
                <a:spcPct val="115000"/>
              </a:lnSpc>
              <a:spcAft>
                <a:spcPts val="0"/>
              </a:spcAft>
              <a:buFont typeface="Wingdings"/>
              <a:buChar char=""/>
            </a:pPr>
            <a:r>
              <a:rPr lang="fr-CA" sz="1200" dirty="0" smtClean="0">
                <a:latin typeface="+mn-lt"/>
                <a:ea typeface="Calibri"/>
                <a:cs typeface="Times New Roman"/>
              </a:rPr>
              <a:t>Les experts dans le domaine sont fondamentalement des professionnels très compétents. Il peut y avoir d’autres experts, p. ex., des universitaires ou des chercheurs spécialisés dans le domaine. Ou encore, des auteurs accomplis qui écrivent au sujet du domaine, ou des concepteurs de programmes de formation. </a:t>
            </a:r>
            <a:endParaRPr lang="en-CA" sz="1200" dirty="0" smtClean="0">
              <a:latin typeface="+mn-lt"/>
              <a:ea typeface="Calibri"/>
              <a:cs typeface="Times New Roman"/>
            </a:endParaRPr>
          </a:p>
          <a:p>
            <a:pPr marL="342900" lvl="0" indent="-342900">
              <a:lnSpc>
                <a:spcPct val="115000"/>
              </a:lnSpc>
              <a:spcAft>
                <a:spcPts val="0"/>
              </a:spcAft>
              <a:buFont typeface="Wingdings"/>
              <a:buChar char=""/>
            </a:pPr>
            <a:r>
              <a:rPr lang="fr-CA" sz="1200" dirty="0" smtClean="0">
                <a:latin typeface="+mn-lt"/>
                <a:ea typeface="Calibri"/>
                <a:cs typeface="Times New Roman"/>
              </a:rPr>
              <a:t>Ce sont peut-être des spécialistes pour certains aspects du travail. </a:t>
            </a:r>
            <a:endParaRPr lang="en-CA" sz="1200" dirty="0" smtClean="0">
              <a:latin typeface="+mn-lt"/>
              <a:ea typeface="Calibri"/>
              <a:cs typeface="Times New Roman"/>
            </a:endParaRPr>
          </a:p>
          <a:p>
            <a:pPr marL="342900" lvl="0" indent="-342900">
              <a:lnSpc>
                <a:spcPct val="115000"/>
              </a:lnSpc>
              <a:spcAft>
                <a:spcPts val="0"/>
              </a:spcAft>
              <a:buFont typeface="Wingdings"/>
              <a:buChar char=""/>
            </a:pPr>
            <a:r>
              <a:rPr lang="fr-CA" sz="1200" dirty="0" smtClean="0">
                <a:latin typeface="+mn-lt"/>
                <a:ea typeface="Calibri"/>
                <a:cs typeface="Times New Roman"/>
              </a:rPr>
              <a:t>La consultation peut prendre différentes formes, par exemple :</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en-US" sz="1200" dirty="0" err="1" smtClean="0">
                <a:latin typeface="+mn-lt"/>
                <a:ea typeface="Calibri"/>
                <a:cs typeface="Times New Roman"/>
              </a:rPr>
              <a:t>Sondages</a:t>
            </a:r>
            <a:r>
              <a:rPr lang="en-US" sz="1200" dirty="0" smtClean="0">
                <a:latin typeface="+mn-lt"/>
                <a:ea typeface="Calibri"/>
                <a:cs typeface="Times New Roman"/>
              </a:rPr>
              <a:t> </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en-US" sz="1200" dirty="0" err="1" smtClean="0">
                <a:latin typeface="+mn-lt"/>
                <a:ea typeface="Calibri"/>
                <a:cs typeface="Times New Roman"/>
              </a:rPr>
              <a:t>Entrevues</a:t>
            </a:r>
            <a:r>
              <a:rPr lang="en-US" sz="1200" dirty="0" smtClean="0">
                <a:latin typeface="+mn-lt"/>
                <a:ea typeface="Calibri"/>
                <a:cs typeface="Times New Roman"/>
              </a:rPr>
              <a:t> </a:t>
            </a:r>
            <a:r>
              <a:rPr lang="en-US" sz="1200" dirty="0" err="1" smtClean="0">
                <a:latin typeface="+mn-lt"/>
                <a:ea typeface="Calibri"/>
                <a:cs typeface="Times New Roman"/>
              </a:rPr>
              <a:t>structurées</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fr-CA" sz="1200" dirty="0" smtClean="0">
                <a:latin typeface="+mn-lt"/>
                <a:ea typeface="Calibri"/>
                <a:cs typeface="Times New Roman"/>
              </a:rPr>
              <a:t>Groupes de discussion et sessions réunissant des intervenants, sous la conduite d’un animateur </a:t>
            </a:r>
            <a:endParaRPr lang="en-CA" sz="1200" dirty="0" smtClean="0">
              <a:latin typeface="+mn-lt"/>
              <a:ea typeface="Calibri"/>
              <a:cs typeface="Times New Roman"/>
            </a:endParaRPr>
          </a:p>
          <a:p>
            <a:pPr marL="742950" lvl="1" indent="-285750">
              <a:lnSpc>
                <a:spcPct val="115000"/>
              </a:lnSpc>
              <a:spcAft>
                <a:spcPts val="1000"/>
              </a:spcAft>
              <a:buFont typeface="Courier New"/>
              <a:buChar char="o"/>
            </a:pPr>
            <a:r>
              <a:rPr lang="en-US" sz="1200" dirty="0" smtClean="0">
                <a:latin typeface="+mn-lt"/>
                <a:ea typeface="Calibri"/>
                <a:cs typeface="Times New Roman"/>
              </a:rPr>
              <a:t>Revue de la </a:t>
            </a:r>
            <a:r>
              <a:rPr lang="en-US" sz="1200" dirty="0" err="1" smtClean="0">
                <a:latin typeface="+mn-lt"/>
                <a:ea typeface="Calibri"/>
                <a:cs typeface="Times New Roman"/>
              </a:rPr>
              <a:t>littérature</a:t>
            </a:r>
            <a:endParaRPr lang="en-US" sz="1200" dirty="0" smtClean="0">
              <a:latin typeface="+mn-lt"/>
              <a:ea typeface="Calibri"/>
              <a:cs typeface="Times New Roman"/>
            </a:endParaRPr>
          </a:p>
          <a:p>
            <a:pPr marL="742950" lvl="1" indent="-285750">
              <a:lnSpc>
                <a:spcPct val="115000"/>
              </a:lnSpc>
              <a:spcAft>
                <a:spcPts val="1000"/>
              </a:spcAft>
              <a:buFont typeface="Courier New"/>
              <a:buChar char="o"/>
            </a:pPr>
            <a:r>
              <a:rPr lang="en-US" sz="1200" dirty="0" err="1" smtClean="0">
                <a:latin typeface="+mn-lt"/>
                <a:ea typeface="Calibri"/>
                <a:cs typeface="Times New Roman"/>
              </a:rPr>
              <a:t>Méthodes</a:t>
            </a:r>
            <a:r>
              <a:rPr lang="en-US" sz="1200" dirty="0" smtClean="0">
                <a:latin typeface="+mn-lt"/>
                <a:ea typeface="Calibri"/>
                <a:cs typeface="Times New Roman"/>
              </a:rPr>
              <a:t> </a:t>
            </a:r>
            <a:r>
              <a:rPr lang="en-US" sz="1200" dirty="0" err="1" smtClean="0">
                <a:latin typeface="+mn-lt"/>
                <a:ea typeface="Calibri"/>
                <a:cs typeface="Times New Roman"/>
              </a:rPr>
              <a:t>d’observation</a:t>
            </a:r>
            <a:r>
              <a:rPr lang="en-US" sz="1200" dirty="0" smtClean="0">
                <a:latin typeface="+mn-lt"/>
                <a:ea typeface="Calibri"/>
                <a:cs typeface="Times New Roman"/>
              </a:rPr>
              <a:t> </a:t>
            </a:r>
            <a:r>
              <a:rPr lang="en-US" sz="1200" dirty="0" err="1" smtClean="0">
                <a:latin typeface="+mn-lt"/>
                <a:ea typeface="Calibri"/>
                <a:cs typeface="Times New Roman"/>
              </a:rPr>
              <a:t>directe</a:t>
            </a:r>
            <a:endParaRPr lang="en-CA" sz="1050" dirty="0"/>
          </a:p>
        </p:txBody>
      </p:sp>
      <p:sp>
        <p:nvSpPr>
          <p:cNvPr id="4" name="Slide Number Placeholder 3"/>
          <p:cNvSpPr>
            <a:spLocks noGrp="1"/>
          </p:cNvSpPr>
          <p:nvPr>
            <p:ph type="sldNum" sz="quarter" idx="10"/>
          </p:nvPr>
        </p:nvSpPr>
        <p:spPr/>
        <p:txBody>
          <a:bodyPr/>
          <a:lstStyle/>
          <a:p>
            <a:fld id="{A1B123E1-BBA9-45F4-9EC7-4CF84FDBAFE4}" type="slidenum">
              <a:rPr lang="en-CA" smtClean="0"/>
              <a:pPr/>
              <a:t>21</a:t>
            </a:fld>
            <a:endParaRPr lang="en-CA"/>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lvl="0" indent="-342900">
              <a:lnSpc>
                <a:spcPct val="115000"/>
              </a:lnSpc>
              <a:spcAft>
                <a:spcPts val="1000"/>
              </a:spcAft>
              <a:buFont typeface="Wingdings"/>
              <a:buChar char=""/>
            </a:pPr>
            <a:r>
              <a:rPr lang="fr-CA" sz="1200" dirty="0" smtClean="0">
                <a:latin typeface="+mn-lt"/>
                <a:ea typeface="Calibri"/>
                <a:cs typeface="Times New Roman"/>
              </a:rPr>
              <a:t>Le consultant cherchera à obtenir d’autres renseignements et données auprès de sources qualifiées, afin de remédier aux lacunes.</a:t>
            </a:r>
          </a:p>
          <a:p>
            <a:pPr marL="342900" lvl="0" indent="-342900">
              <a:lnSpc>
                <a:spcPct val="115000"/>
              </a:lnSpc>
              <a:spcAft>
                <a:spcPts val="1000"/>
              </a:spcAft>
              <a:buFont typeface="Wingdings"/>
              <a:buChar char=""/>
            </a:pPr>
            <a:r>
              <a:rPr lang="fr-CA" sz="1200" dirty="0" smtClean="0">
                <a:latin typeface="+mn-lt"/>
                <a:ea typeface="Calibri"/>
                <a:cs typeface="Times New Roman"/>
              </a:rPr>
              <a:t>Ce processus peut prendre la forme d’une revue de la littérature, d’entrevues structurées.</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22</a:t>
            </a:fld>
            <a:endParaRPr lang="en-CA"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lvl="0" indent="-342900">
              <a:lnSpc>
                <a:spcPct val="115000"/>
              </a:lnSpc>
              <a:spcAft>
                <a:spcPts val="1000"/>
              </a:spcAft>
              <a:buFont typeface="Wingdings"/>
              <a:buChar char=""/>
            </a:pPr>
            <a:r>
              <a:rPr lang="fr-CA" sz="1200" dirty="0" smtClean="0">
                <a:latin typeface="+mn-lt"/>
                <a:ea typeface="Calibri"/>
                <a:cs typeface="Times New Roman"/>
              </a:rPr>
              <a:t>Processus d’assurance de la qualité, pour vérifier l’intégrité du contenu grâce à une vaste consultation auprès d’experts dans le domaine.</a:t>
            </a:r>
          </a:p>
          <a:p>
            <a:pPr marL="342900" lvl="0" indent="-342900">
              <a:lnSpc>
                <a:spcPct val="115000"/>
              </a:lnSpc>
              <a:spcAft>
                <a:spcPts val="1000"/>
              </a:spcAft>
              <a:buFont typeface="Wingdings"/>
              <a:buChar char=""/>
            </a:pPr>
            <a:r>
              <a:rPr lang="fr-CA" sz="1200" dirty="0" smtClean="0">
                <a:latin typeface="+mn-lt"/>
                <a:ea typeface="Calibri"/>
                <a:cs typeface="Times New Roman"/>
              </a:rPr>
              <a:t>Consultation animée auprès d’experts dans le domaine, p. ex., réunion d’examen, sondages en ligne.</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23</a:t>
            </a:fld>
            <a:endParaRPr lang="en-CA"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lvl="0" indent="-342900">
              <a:lnSpc>
                <a:spcPct val="115000"/>
              </a:lnSpc>
              <a:spcAft>
                <a:spcPts val="0"/>
              </a:spcAft>
              <a:buFont typeface="Wingdings"/>
              <a:buChar char=""/>
            </a:pPr>
            <a:r>
              <a:rPr lang="fr-CA" sz="1200" dirty="0" smtClean="0">
                <a:latin typeface="+mn-lt"/>
                <a:ea typeface="Calibri"/>
                <a:cs typeface="Times New Roman"/>
              </a:rPr>
              <a:t>Les experts dans le domaine passeront en revue le processus visant à définir les normes, pour s’assurer que les conventions de base ont été respectées.</a:t>
            </a:r>
            <a:endParaRPr lang="en-CA" sz="1200" dirty="0" smtClean="0">
              <a:latin typeface="+mn-lt"/>
              <a:ea typeface="Calibri"/>
              <a:cs typeface="Times New Roman"/>
            </a:endParaRPr>
          </a:p>
          <a:p>
            <a:pPr marL="342900" lvl="0" indent="-342900">
              <a:lnSpc>
                <a:spcPct val="115000"/>
              </a:lnSpc>
              <a:spcAft>
                <a:spcPts val="0"/>
              </a:spcAft>
              <a:buFont typeface="Wingdings"/>
              <a:buChar char=""/>
            </a:pPr>
            <a:r>
              <a:rPr lang="fr-CA" sz="1200" dirty="0" smtClean="0">
                <a:latin typeface="+mn-lt"/>
                <a:ea typeface="Calibri"/>
                <a:cs typeface="Times New Roman"/>
              </a:rPr>
              <a:t>Conventions à respecter :</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en-CA" sz="1200" dirty="0" err="1" smtClean="0">
                <a:latin typeface="+mn-lt"/>
                <a:ea typeface="Calibri"/>
                <a:cs typeface="Times New Roman"/>
              </a:rPr>
              <a:t>Normes</a:t>
            </a:r>
            <a:r>
              <a:rPr lang="en-CA" sz="1200" dirty="0" smtClean="0">
                <a:latin typeface="+mn-lt"/>
                <a:ea typeface="Calibri"/>
                <a:cs typeface="Times New Roman"/>
              </a:rPr>
              <a:t> </a:t>
            </a:r>
            <a:r>
              <a:rPr lang="en-CA" sz="1200" dirty="0" err="1" smtClean="0">
                <a:latin typeface="+mn-lt"/>
                <a:ea typeface="Calibri"/>
                <a:cs typeface="Times New Roman"/>
              </a:rPr>
              <a:t>complètes</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en-CA" sz="1200" dirty="0" err="1" smtClean="0">
                <a:latin typeface="+mn-lt"/>
                <a:ea typeface="Calibri"/>
                <a:cs typeface="Times New Roman"/>
              </a:rPr>
              <a:t>Normes</a:t>
            </a:r>
            <a:r>
              <a:rPr lang="en-CA" sz="1200" dirty="0" smtClean="0">
                <a:latin typeface="+mn-lt"/>
                <a:ea typeface="Calibri"/>
                <a:cs typeface="Times New Roman"/>
              </a:rPr>
              <a:t> </a:t>
            </a:r>
            <a:r>
              <a:rPr lang="en-CA" sz="1200" dirty="0" err="1" smtClean="0">
                <a:latin typeface="+mn-lt"/>
                <a:ea typeface="Calibri"/>
                <a:cs typeface="Times New Roman"/>
              </a:rPr>
              <a:t>précises</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en-CA" sz="1200" dirty="0" err="1" smtClean="0">
                <a:latin typeface="+mn-lt"/>
                <a:ea typeface="Calibri"/>
                <a:cs typeface="Times New Roman"/>
              </a:rPr>
              <a:t>Spécificité</a:t>
            </a:r>
            <a:r>
              <a:rPr lang="en-CA" sz="1200" dirty="0" smtClean="0">
                <a:latin typeface="+mn-lt"/>
                <a:ea typeface="Calibri"/>
                <a:cs typeface="Times New Roman"/>
              </a:rPr>
              <a:t> </a:t>
            </a:r>
            <a:r>
              <a:rPr lang="en-CA" sz="1200" dirty="0" err="1" smtClean="0">
                <a:latin typeface="+mn-lt"/>
                <a:ea typeface="Calibri"/>
                <a:cs typeface="Times New Roman"/>
              </a:rPr>
              <a:t>appropriée</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en-CA" sz="1200" dirty="0" err="1" smtClean="0">
                <a:latin typeface="+mn-lt"/>
                <a:ea typeface="Calibri"/>
                <a:cs typeface="Times New Roman"/>
              </a:rPr>
              <a:t>Clarté</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en-CA" sz="1200" dirty="0" smtClean="0">
                <a:latin typeface="+mn-lt"/>
                <a:ea typeface="Calibri"/>
                <a:cs typeface="Times New Roman"/>
              </a:rPr>
              <a:t>Absence de jargon</a:t>
            </a:r>
          </a:p>
          <a:p>
            <a:pPr marL="742950" lvl="1" indent="-285750">
              <a:lnSpc>
                <a:spcPct val="115000"/>
              </a:lnSpc>
              <a:spcAft>
                <a:spcPts val="0"/>
              </a:spcAft>
              <a:buFont typeface="Courier New"/>
              <a:buChar char="o"/>
            </a:pPr>
            <a:r>
              <a:rPr lang="en-CA" sz="1200" dirty="0" err="1" smtClean="0">
                <a:latin typeface="+mn-lt"/>
                <a:ea typeface="Calibri"/>
                <a:cs typeface="Times New Roman"/>
              </a:rPr>
              <a:t>Normes</a:t>
            </a:r>
            <a:r>
              <a:rPr lang="en-CA" sz="1200" dirty="0" smtClean="0">
                <a:latin typeface="+mn-lt"/>
                <a:ea typeface="Calibri"/>
                <a:cs typeface="Times New Roman"/>
              </a:rPr>
              <a:t> </a:t>
            </a:r>
            <a:r>
              <a:rPr lang="en-CA" sz="1200" dirty="0" err="1" smtClean="0">
                <a:latin typeface="+mn-lt"/>
                <a:ea typeface="Calibri"/>
                <a:cs typeface="Times New Roman"/>
              </a:rPr>
              <a:t>mesurables</a:t>
            </a:r>
            <a:r>
              <a:rPr lang="en-CA" sz="1200" dirty="0" smtClean="0">
                <a:latin typeface="+mn-lt"/>
                <a:ea typeface="Calibri"/>
                <a:cs typeface="Times New Roman"/>
              </a:rPr>
              <a:t>, </a:t>
            </a:r>
            <a:r>
              <a:rPr lang="en-CA" sz="1200" dirty="0" err="1" smtClean="0">
                <a:latin typeface="+mn-lt"/>
                <a:ea typeface="Calibri"/>
                <a:cs typeface="Times New Roman"/>
              </a:rPr>
              <a:t>atteignables</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en-CA" sz="1200" dirty="0" smtClean="0">
                <a:latin typeface="+mn-lt"/>
                <a:ea typeface="Calibri"/>
                <a:cs typeface="Times New Roman"/>
              </a:rPr>
              <a:t>Pas de </a:t>
            </a:r>
            <a:r>
              <a:rPr lang="en-CA" sz="1200" dirty="0" err="1" smtClean="0">
                <a:latin typeface="+mn-lt"/>
                <a:ea typeface="Calibri"/>
                <a:cs typeface="Times New Roman"/>
              </a:rPr>
              <a:t>redondance</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en-CA" sz="1200" dirty="0" err="1" smtClean="0">
                <a:latin typeface="+mn-lt"/>
                <a:ea typeface="Calibri"/>
                <a:cs typeface="Times New Roman"/>
              </a:rPr>
              <a:t>Cohérence</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en-CA" sz="1200" dirty="0" smtClean="0">
                <a:latin typeface="+mn-lt"/>
                <a:ea typeface="Calibri"/>
                <a:cs typeface="Times New Roman"/>
              </a:rPr>
              <a:t>Accent </a:t>
            </a:r>
            <a:r>
              <a:rPr lang="en-CA" sz="1200" dirty="0" err="1" smtClean="0">
                <a:latin typeface="+mn-lt"/>
                <a:ea typeface="Calibri"/>
                <a:cs typeface="Times New Roman"/>
              </a:rPr>
              <a:t>sur</a:t>
            </a:r>
            <a:r>
              <a:rPr lang="en-CA" sz="1200" dirty="0" smtClean="0">
                <a:latin typeface="+mn-lt"/>
                <a:ea typeface="Calibri"/>
                <a:cs typeface="Times New Roman"/>
              </a:rPr>
              <a:t> </a:t>
            </a:r>
            <a:r>
              <a:rPr lang="en-CA" sz="1200" dirty="0" err="1" smtClean="0">
                <a:latin typeface="+mn-lt"/>
                <a:ea typeface="Calibri"/>
                <a:cs typeface="Times New Roman"/>
              </a:rPr>
              <a:t>l’objectif</a:t>
            </a:r>
            <a:endParaRPr lang="en-CA" sz="1200" dirty="0" smtClean="0">
              <a:latin typeface="+mn-lt"/>
              <a:ea typeface="Calibri"/>
              <a:cs typeface="Times New Roman"/>
            </a:endParaRPr>
          </a:p>
          <a:p>
            <a:pPr marL="742950" lvl="1" indent="-285750">
              <a:lnSpc>
                <a:spcPct val="115000"/>
              </a:lnSpc>
              <a:spcAft>
                <a:spcPts val="1000"/>
              </a:spcAft>
              <a:buFont typeface="Courier New"/>
              <a:buChar char="o"/>
            </a:pPr>
            <a:r>
              <a:rPr lang="en-CA" sz="1200" dirty="0" smtClean="0">
                <a:latin typeface="+mn-lt"/>
                <a:ea typeface="Calibri"/>
                <a:cs typeface="Times New Roman"/>
              </a:rPr>
              <a:t>Absence de </a:t>
            </a:r>
            <a:r>
              <a:rPr lang="en-CA" sz="1200" dirty="0" err="1" smtClean="0">
                <a:latin typeface="+mn-lt"/>
                <a:ea typeface="Calibri"/>
                <a:cs typeface="Times New Roman"/>
              </a:rPr>
              <a:t>préjugés</a:t>
            </a:r>
            <a:r>
              <a:rPr lang="en-CA" sz="1200" dirty="0" smtClean="0">
                <a:latin typeface="+mn-lt"/>
                <a:ea typeface="Calibri"/>
                <a:cs typeface="Times New Roman"/>
              </a:rPr>
              <a:t> </a:t>
            </a:r>
            <a:r>
              <a:rPr lang="en-CA" sz="1200" dirty="0" err="1" smtClean="0">
                <a:latin typeface="+mn-lt"/>
                <a:ea typeface="Calibri"/>
                <a:cs typeface="Times New Roman"/>
              </a:rPr>
              <a:t>inhérents</a:t>
            </a:r>
            <a:endParaRPr lang="en-CA" sz="1200" dirty="0" smtClean="0">
              <a:latin typeface="+mn-lt"/>
              <a:ea typeface="Calibri"/>
              <a:cs typeface="Times New Roman"/>
            </a:endParaRPr>
          </a:p>
          <a:p>
            <a:pPr marL="742950" lvl="1" indent="-285750">
              <a:lnSpc>
                <a:spcPct val="115000"/>
              </a:lnSpc>
              <a:spcAft>
                <a:spcPts val="1000"/>
              </a:spcAft>
              <a:buFont typeface="Courier New"/>
              <a:buChar char="o"/>
            </a:pPr>
            <a:r>
              <a:rPr lang="en-CA" sz="1200" dirty="0" err="1" smtClean="0">
                <a:latin typeface="+mn-lt"/>
                <a:ea typeface="Calibri"/>
                <a:cs typeface="Times New Roman"/>
              </a:rPr>
              <a:t>Portée</a:t>
            </a:r>
            <a:r>
              <a:rPr lang="en-CA" sz="1200" dirty="0" smtClean="0">
                <a:latin typeface="+mn-lt"/>
                <a:ea typeface="Calibri"/>
                <a:cs typeface="Times New Roman"/>
              </a:rPr>
              <a:t> </a:t>
            </a:r>
            <a:r>
              <a:rPr lang="en-CA" sz="1200" dirty="0" err="1" smtClean="0">
                <a:latin typeface="+mn-lt"/>
                <a:ea typeface="Calibri"/>
                <a:cs typeface="Times New Roman"/>
              </a:rPr>
              <a:t>appropriée</a:t>
            </a:r>
            <a:r>
              <a:rPr lang="en-CA" sz="1200" dirty="0" smtClean="0">
                <a:latin typeface="+mn-lt"/>
                <a:ea typeface="Calibri"/>
                <a:cs typeface="Times New Roman"/>
              </a:rPr>
              <a:t> du </a:t>
            </a:r>
            <a:r>
              <a:rPr lang="en-CA" sz="1200" dirty="0" err="1" smtClean="0">
                <a:latin typeface="+mn-lt"/>
                <a:ea typeface="Calibri"/>
                <a:cs typeface="Times New Roman"/>
              </a:rPr>
              <a:t>domaine</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24</a:t>
            </a:fld>
            <a:endParaRPr lang="en-CA"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lvl="0" indent="-342900">
              <a:lnSpc>
                <a:spcPct val="115000"/>
              </a:lnSpc>
              <a:spcAft>
                <a:spcPts val="0"/>
              </a:spcAft>
              <a:buFont typeface="Wingdings"/>
              <a:buChar char=""/>
            </a:pPr>
            <a:r>
              <a:rPr lang="fr-CA" sz="1200" dirty="0" smtClean="0">
                <a:latin typeface="+mn-lt"/>
                <a:ea typeface="Calibri"/>
                <a:cs typeface="Times New Roman"/>
              </a:rPr>
              <a:t>Les sources de données et les méthodes de collecte de données sont vérifiées.</a:t>
            </a:r>
            <a:endParaRPr lang="en-CA" sz="1200" dirty="0" smtClean="0">
              <a:latin typeface="+mn-lt"/>
              <a:ea typeface="Calibri"/>
              <a:cs typeface="Times New Roman"/>
            </a:endParaRPr>
          </a:p>
          <a:p>
            <a:pPr marL="342900" lvl="0" indent="-342900">
              <a:lnSpc>
                <a:spcPct val="115000"/>
              </a:lnSpc>
              <a:spcAft>
                <a:spcPts val="1000"/>
              </a:spcAft>
              <a:buFont typeface="Wingdings"/>
              <a:buChar char=""/>
            </a:pPr>
            <a:r>
              <a:rPr lang="fr-CA" sz="1200" dirty="0" smtClean="0">
                <a:latin typeface="+mn-lt"/>
                <a:ea typeface="Calibri"/>
                <a:cs typeface="Times New Roman"/>
              </a:rPr>
              <a:t>Le niveau des normes est approprié aux conditions actuelles de la profession.</a:t>
            </a:r>
          </a:p>
          <a:p>
            <a:pPr marL="342900" lvl="0" indent="-342900">
              <a:lnSpc>
                <a:spcPct val="115000"/>
              </a:lnSpc>
              <a:spcAft>
                <a:spcPts val="1000"/>
              </a:spcAft>
              <a:buFont typeface="Wingdings"/>
              <a:buChar char=""/>
            </a:pPr>
            <a:r>
              <a:rPr lang="fr-CA" sz="1200" dirty="0" smtClean="0">
                <a:latin typeface="+mn-lt"/>
                <a:ea typeface="Calibri"/>
                <a:cs typeface="Times New Roman"/>
              </a:rPr>
              <a:t>Les normes sont soumises à une validation croisée avec des documents connexes (listes de tâches).</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25</a:t>
            </a:fld>
            <a:endParaRPr lang="en-CA"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0"/>
              </a:spcAft>
            </a:pPr>
            <a:r>
              <a:rPr lang="en-CA" sz="1200" dirty="0" err="1" smtClean="0">
                <a:latin typeface="+mn-lt"/>
                <a:ea typeface="Calibri"/>
                <a:cs typeface="Times New Roman"/>
              </a:rPr>
              <a:t>Démonstration</a:t>
            </a:r>
            <a:r>
              <a:rPr lang="en-CA" sz="1200" dirty="0" smtClean="0">
                <a:latin typeface="+mn-lt"/>
                <a:ea typeface="Calibri"/>
                <a:cs typeface="Times New Roman"/>
              </a:rPr>
              <a:t> </a:t>
            </a:r>
            <a:r>
              <a:rPr lang="en-CA" sz="1200" dirty="0" err="1" smtClean="0">
                <a:latin typeface="+mn-lt"/>
                <a:ea typeface="Calibri"/>
                <a:cs typeface="Times New Roman"/>
              </a:rPr>
              <a:t>que</a:t>
            </a:r>
            <a:r>
              <a:rPr lang="en-CA" sz="1200" dirty="0" smtClean="0">
                <a:latin typeface="+mn-lt"/>
                <a:ea typeface="Calibri"/>
                <a:cs typeface="Times New Roman"/>
              </a:rPr>
              <a:t> :</a:t>
            </a:r>
          </a:p>
          <a:p>
            <a:pPr marL="342900" lvl="0" indent="-342900">
              <a:lnSpc>
                <a:spcPct val="115000"/>
              </a:lnSpc>
              <a:spcAft>
                <a:spcPts val="0"/>
              </a:spcAft>
              <a:buFont typeface="Wingdings"/>
              <a:buChar char=""/>
            </a:pPr>
            <a:r>
              <a:rPr lang="fr-CA" sz="1200" dirty="0" smtClean="0">
                <a:latin typeface="+mn-lt"/>
                <a:ea typeface="Calibri"/>
                <a:cs typeface="Times New Roman"/>
              </a:rPr>
              <a:t>Les normes répondent aux besoins identifiés; </a:t>
            </a:r>
            <a:endParaRPr lang="en-CA" sz="1200" dirty="0" smtClean="0">
              <a:latin typeface="+mn-lt"/>
              <a:ea typeface="Calibri"/>
              <a:cs typeface="Times New Roman"/>
            </a:endParaRPr>
          </a:p>
          <a:p>
            <a:pPr marL="342900" lvl="0" indent="-342900">
              <a:lnSpc>
                <a:spcPct val="115000"/>
              </a:lnSpc>
              <a:spcAft>
                <a:spcPts val="0"/>
              </a:spcAft>
              <a:buFont typeface="Wingdings"/>
              <a:buChar char=""/>
            </a:pPr>
            <a:r>
              <a:rPr lang="fr-CA" sz="1200" dirty="0" smtClean="0">
                <a:latin typeface="+mn-lt"/>
                <a:ea typeface="Calibri"/>
                <a:cs typeface="Times New Roman"/>
              </a:rPr>
              <a:t>Les normes s’appliquent à une gamme d’environnements de travail.</a:t>
            </a:r>
            <a:endParaRPr lang="en-CA" sz="1200" dirty="0" smtClean="0">
              <a:latin typeface="+mn-lt"/>
              <a:ea typeface="Calibri"/>
              <a:cs typeface="Times New Roman"/>
            </a:endParaRPr>
          </a:p>
          <a:p>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26</a:t>
            </a:fld>
            <a:endParaRPr lang="en-CA"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lvl="0" indent="-342900">
              <a:lnSpc>
                <a:spcPct val="115000"/>
              </a:lnSpc>
              <a:spcAft>
                <a:spcPts val="0"/>
              </a:spcAft>
              <a:buFont typeface="Wingdings"/>
              <a:buChar char=""/>
            </a:pPr>
            <a:r>
              <a:rPr lang="fr-CA" sz="900" dirty="0" smtClean="0">
                <a:latin typeface="+mn-lt"/>
                <a:ea typeface="Calibri"/>
                <a:cs typeface="Times New Roman"/>
              </a:rPr>
              <a:t>Le comité consultatif (décideurs, notamment pour les politiques) vérifie qu’on a suivi le processus prévu (normes de qualité).</a:t>
            </a:r>
            <a:endParaRPr lang="en-CA" sz="900" dirty="0" smtClean="0">
              <a:latin typeface="+mn-lt"/>
              <a:ea typeface="Calibri"/>
              <a:cs typeface="Times New Roman"/>
            </a:endParaRPr>
          </a:p>
          <a:p>
            <a:pPr marL="342900" lvl="0" indent="-342900">
              <a:lnSpc>
                <a:spcPct val="115000"/>
              </a:lnSpc>
              <a:spcAft>
                <a:spcPts val="1000"/>
              </a:spcAft>
              <a:buFont typeface="Wingdings"/>
              <a:buChar char=""/>
            </a:pPr>
            <a:r>
              <a:rPr lang="fr-CA" sz="900" dirty="0" smtClean="0">
                <a:latin typeface="+mn-lt"/>
                <a:ea typeface="Calibri"/>
                <a:cs typeface="Times New Roman"/>
              </a:rPr>
              <a:t>Vérification et approbation, pour reconnaître que les objectifs sont atteints, que le processus prévu a été suivi, c.-à-d. que les normes de qualité ont été respectées.</a:t>
            </a:r>
          </a:p>
          <a:p>
            <a:pPr marL="342900" lvl="0" indent="-342900">
              <a:lnSpc>
                <a:spcPct val="115000"/>
              </a:lnSpc>
              <a:spcAft>
                <a:spcPts val="1000"/>
              </a:spcAft>
              <a:buFont typeface="Wingdings"/>
              <a:buChar char=""/>
            </a:pPr>
            <a:r>
              <a:rPr lang="fr-CA" sz="900" dirty="0" smtClean="0">
                <a:latin typeface="+mn-lt"/>
                <a:ea typeface="Calibri"/>
                <a:cs typeface="Times New Roman"/>
              </a:rPr>
              <a:t>Il peut s’agir d’un mécanisme </a:t>
            </a:r>
            <a:r>
              <a:rPr lang="fr-CA" sz="900" u="sng" dirty="0" smtClean="0">
                <a:latin typeface="+mn-lt"/>
                <a:ea typeface="Calibri"/>
                <a:cs typeface="Times New Roman"/>
              </a:rPr>
              <a:t>d’approbation</a:t>
            </a:r>
            <a:r>
              <a:rPr lang="fr-CA" sz="900" dirty="0" smtClean="0">
                <a:latin typeface="+mn-lt"/>
                <a:ea typeface="Calibri"/>
                <a:cs typeface="Times New Roman"/>
              </a:rPr>
              <a:t> des normes. </a:t>
            </a:r>
            <a:endParaRPr lang="en-CA" sz="900" dirty="0"/>
          </a:p>
        </p:txBody>
      </p:sp>
      <p:sp>
        <p:nvSpPr>
          <p:cNvPr id="4" name="Slide Number Placeholder 3"/>
          <p:cNvSpPr>
            <a:spLocks noGrp="1"/>
          </p:cNvSpPr>
          <p:nvPr>
            <p:ph type="sldNum" sz="quarter" idx="10"/>
          </p:nvPr>
        </p:nvSpPr>
        <p:spPr/>
        <p:txBody>
          <a:bodyPr/>
          <a:lstStyle/>
          <a:p>
            <a:fld id="{A1B123E1-BBA9-45F4-9EC7-4CF84FDBAFE4}" type="slidenum">
              <a:rPr lang="en-CA" smtClean="0"/>
              <a:pPr/>
              <a:t>27</a:t>
            </a:fld>
            <a:endParaRPr lang="en-CA"/>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dirty="0" smtClean="0">
                <a:latin typeface="+mn-lt"/>
                <a:ea typeface="Calibri"/>
                <a:cs typeface="Times New Roman"/>
              </a:rPr>
              <a:t>Révision importante, adaptation à la deuxième langue officielle, et travail de conception pour préparer un document prêt à publier.</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28</a:t>
            </a:fld>
            <a:endParaRPr lang="en-CA"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lvl="0" indent="-342900">
              <a:lnSpc>
                <a:spcPct val="115000"/>
              </a:lnSpc>
              <a:spcAft>
                <a:spcPts val="0"/>
              </a:spcAft>
              <a:buFont typeface="Symbol"/>
              <a:buChar char=""/>
            </a:pPr>
            <a:r>
              <a:rPr lang="fr-CA" sz="1200" dirty="0" smtClean="0">
                <a:latin typeface="+mn-lt"/>
                <a:ea typeface="Calibri"/>
                <a:cs typeface="Calibri"/>
              </a:rPr>
              <a:t>Le processus a été hautement consultatif, sous la conduite du secteur. L’accent était mis sur ce que font les gestionnaires, et sur les compétences et les connaissances associées à leur travail. Le comité d’élaboration était formé uniquement de gestionnaires en poste.</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Calibri"/>
              </a:rPr>
              <a:t>La pleine portée des normes ne s’applique pas nécessairement à toutes les gestionnaires. Les normes sont inclusives et représentatives du secteur. Toutefois, elles reflètent la pratique actuelle, les tendances et les thèmes qui touchent le secteur.</a:t>
            </a:r>
            <a:endParaRPr lang="en-CA" sz="1200" dirty="0" smtClean="0">
              <a:latin typeface="+mn-lt"/>
              <a:ea typeface="Calibri"/>
              <a:cs typeface="Times New Roman"/>
            </a:endParaRPr>
          </a:p>
          <a:p>
            <a:pPr marL="342900" lvl="0" indent="-342900">
              <a:lnSpc>
                <a:spcPct val="115000"/>
              </a:lnSpc>
              <a:spcAft>
                <a:spcPts val="1000"/>
              </a:spcAft>
              <a:buFont typeface="Symbol"/>
              <a:buChar char=""/>
            </a:pPr>
            <a:r>
              <a:rPr lang="fr-CA" sz="1200" dirty="0" smtClean="0">
                <a:latin typeface="+mn-lt"/>
                <a:ea typeface="Calibri"/>
                <a:cs typeface="Calibri"/>
              </a:rPr>
              <a:t>Tendance dans le domaine : Les garderies ou CPE embauchent des gestionnaires d’autres secteurs qui ont une formation ou de l’expérience en affaires, en gestion, etc. Ces personnes poursuivent ensuite leur formation pour étudier les théories sur l’éducation et le développement de l’enfant. Ou encore, des éducatrices à l’enfance expérimentées accèdent à des postes de gestionnaire, et doivent suivre une formation pour les tâches liées à l’administration et à la gestion.</a:t>
            </a:r>
          </a:p>
          <a:p>
            <a:pPr marL="342900" lvl="0" indent="-342900">
              <a:lnSpc>
                <a:spcPct val="115000"/>
              </a:lnSpc>
              <a:spcAft>
                <a:spcPts val="1000"/>
              </a:spcAft>
              <a:buFont typeface="Symbol"/>
              <a:buChar char=""/>
            </a:pPr>
            <a:r>
              <a:rPr lang="fr-CA" sz="1200" dirty="0" smtClean="0">
                <a:latin typeface="+mn-lt"/>
                <a:ea typeface="Calibri"/>
                <a:cs typeface="Times New Roman"/>
              </a:rPr>
              <a:t>Les nouvelles Normes professionnelles sont subdivisées en 8 sphères d’activité qui contiennent 16 tâches et 68 sous-tâches.</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29</a:t>
            </a:fld>
            <a:endParaRPr lang="en-CA"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lvl="0" indent="-342900">
              <a:lnSpc>
                <a:spcPct val="115000"/>
              </a:lnSpc>
              <a:spcAft>
                <a:spcPts val="0"/>
              </a:spcAft>
              <a:buFont typeface="Symbol"/>
              <a:buChar char=""/>
            </a:pPr>
            <a:r>
              <a:rPr lang="fr-CA" sz="1200" dirty="0" smtClean="0">
                <a:latin typeface="+mn-lt"/>
                <a:ea typeface="Calibri"/>
                <a:cs typeface="Calibri"/>
              </a:rPr>
              <a:t>Le </a:t>
            </a:r>
            <a:r>
              <a:rPr lang="fr-CA" sz="1200" dirty="0" smtClean="0">
                <a:latin typeface="+mn-lt"/>
                <a:ea typeface="Calibri"/>
                <a:cs typeface="Times New Roman"/>
              </a:rPr>
              <a:t>Conseil sectoriel des ressources humaines des services de garde à l’enfance</a:t>
            </a:r>
            <a:r>
              <a:rPr lang="fr-CA" sz="1200" dirty="0" smtClean="0">
                <a:latin typeface="+mn-lt"/>
                <a:ea typeface="Calibri"/>
                <a:cs typeface="Calibri"/>
              </a:rPr>
              <a:t> (CSRHSGE) a été mis sur pied à titre de centre d’information et de discussion au sujet des enjeux RH auxquels sont confrontés les services de garde au Canada — des enjeux tels que le recrutement et la rétention, la formation, et l’information sur le marché du travail.</a:t>
            </a:r>
            <a:endParaRPr lang="en-CA" sz="1200" dirty="0" smtClean="0">
              <a:latin typeface="+mn-lt"/>
              <a:ea typeface="Calibri"/>
              <a:cs typeface="Times New Roman"/>
            </a:endParaRPr>
          </a:p>
          <a:p>
            <a:pPr marL="342900" lvl="0" indent="-342900">
              <a:lnSpc>
                <a:spcPct val="115000"/>
              </a:lnSpc>
              <a:spcAft>
                <a:spcPts val="1000"/>
              </a:spcAft>
              <a:buFont typeface="Symbol"/>
              <a:buChar char=""/>
            </a:pPr>
            <a:r>
              <a:rPr lang="fr-CA" sz="1200" dirty="0" smtClean="0">
                <a:latin typeface="+mn-lt"/>
                <a:ea typeface="Calibri"/>
                <a:cs typeface="Calibri"/>
              </a:rPr>
              <a:t>Le CSRHSGE a mené des recherches concernant ces enjeux afin que le milieu des services de garde puisse élaborer de façon concertée des </a:t>
            </a:r>
            <a:r>
              <a:rPr lang="fr-CA" sz="1200" b="1" dirty="0" smtClean="0">
                <a:latin typeface="+mn-lt"/>
                <a:ea typeface="Calibri"/>
                <a:cs typeface="Calibri"/>
              </a:rPr>
              <a:t>stratégies</a:t>
            </a:r>
            <a:r>
              <a:rPr lang="fr-CA" sz="1200" dirty="0" smtClean="0">
                <a:latin typeface="+mn-lt"/>
                <a:ea typeface="Calibri"/>
                <a:cs typeface="Calibri"/>
              </a:rPr>
              <a:t> pour relever ces enjeux, et ensuite créer des </a:t>
            </a:r>
            <a:r>
              <a:rPr lang="fr-CA" sz="1200" b="1" dirty="0" smtClean="0">
                <a:latin typeface="+mn-lt"/>
                <a:ea typeface="Calibri"/>
                <a:cs typeface="Calibri"/>
              </a:rPr>
              <a:t>ressources</a:t>
            </a:r>
            <a:r>
              <a:rPr lang="fr-CA" sz="1200" dirty="0" smtClean="0">
                <a:latin typeface="+mn-lt"/>
                <a:ea typeface="Calibri"/>
                <a:cs typeface="Calibri"/>
              </a:rPr>
              <a:t> et des outils pour mettre en place ces stratégies. Ces 10 dernières années, le CSRHSGE a fait partie du Programme des conseils sectoriels, du gouvernement fédéral.</a:t>
            </a:r>
            <a:endParaRPr lang="en-CA" sz="1200" dirty="0" smtClean="0">
              <a:latin typeface="+mn-lt"/>
              <a:ea typeface="Calibri"/>
              <a:cs typeface="Times New Roman"/>
            </a:endParaRPr>
          </a:p>
          <a:p>
            <a:pPr>
              <a:lnSpc>
                <a:spcPct val="115000"/>
              </a:lnSpc>
              <a:spcAft>
                <a:spcPts val="1000"/>
              </a:spcAft>
            </a:pPr>
            <a:r>
              <a:rPr lang="fr-CA" sz="1200" b="1" dirty="0" smtClean="0">
                <a:latin typeface="+mn-lt"/>
                <a:ea typeface="Calibri"/>
                <a:cs typeface="Calibri"/>
              </a:rPr>
              <a:t> </a:t>
            </a:r>
            <a:endParaRPr lang="en-CA" sz="1200" dirty="0" smtClean="0">
              <a:latin typeface="+mn-lt"/>
              <a:ea typeface="Calibri"/>
              <a:cs typeface="Times New Roman"/>
            </a:endParaRPr>
          </a:p>
          <a:p>
            <a:pPr>
              <a:lnSpc>
                <a:spcPct val="115000"/>
              </a:lnSpc>
              <a:spcAft>
                <a:spcPts val="1000"/>
              </a:spcAft>
            </a:pPr>
            <a:r>
              <a:rPr lang="fr-CA" sz="1200" b="1" dirty="0" smtClean="0">
                <a:latin typeface="+mn-lt"/>
                <a:ea typeface="Calibri"/>
                <a:cs typeface="Calibri"/>
              </a:rPr>
              <a:t>Ce que sont les conseils sectoriels</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Calibri"/>
              </a:rPr>
              <a:t>Les conseils sectoriels font partie d’un programme global du gouvernement fédéral. Ils réunissent des représentants du monde des affaires, des syndicats, du domaine de l’éducation et d’autres groupes professionnels, dans un forum visant à analyser et à traiter des questions reliées aux ressources humaines à l’échelle des secteurs. </a:t>
            </a:r>
            <a:endParaRPr lang="en-CA" sz="1200" dirty="0" smtClean="0">
              <a:latin typeface="+mn-lt"/>
              <a:ea typeface="Calibri"/>
              <a:cs typeface="Times New Roman"/>
            </a:endParaRPr>
          </a:p>
          <a:p>
            <a:pPr marL="342900" lvl="0" indent="-342900">
              <a:lnSpc>
                <a:spcPct val="115000"/>
              </a:lnSpc>
              <a:spcAft>
                <a:spcPts val="1000"/>
              </a:spcAft>
              <a:buFont typeface="Symbol"/>
              <a:buChar char=""/>
            </a:pPr>
            <a:r>
              <a:rPr lang="fr-CA" sz="1200" dirty="0" smtClean="0">
                <a:latin typeface="+mn-lt"/>
                <a:ea typeface="Calibri"/>
                <a:cs typeface="Calibri"/>
              </a:rPr>
              <a:t>Des conseils sectoriels ont été mis sur pied dans beaucoup de domaines, par exemple l’industrie automobile, l’industrie minière, les technologies de l’information et le tourisme. Ce sont tous des entités indépendantes du gouvernement, et ils ont été créés à titre d’organismes permanents. Ils représentent plus de 50 % de l’économie. </a:t>
            </a:r>
          </a:p>
          <a:p>
            <a:pPr marL="342900" lvl="0" indent="-342900">
              <a:lnSpc>
                <a:spcPct val="115000"/>
              </a:lnSpc>
              <a:spcAft>
                <a:spcPts val="1000"/>
              </a:spcAft>
              <a:buFont typeface="Symbol"/>
              <a:buChar char=""/>
            </a:pPr>
            <a:r>
              <a:rPr lang="fr-CA" sz="1200" dirty="0" smtClean="0">
                <a:latin typeface="+mn-lt"/>
                <a:ea typeface="Calibri"/>
                <a:cs typeface="Calibri"/>
              </a:rPr>
              <a:t>Leur objectif est d’augmenter la participation au marché du travail ainsi que la qualité globale de la main-d’œuvre.</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3</a:t>
            </a:fld>
            <a:endParaRPr lang="en-CA"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00"/>
              </a:spcAft>
            </a:pPr>
            <a:r>
              <a:rPr lang="fr-CA" sz="1200" dirty="0" smtClean="0">
                <a:latin typeface="+mn-lt"/>
                <a:ea typeface="Calibri"/>
                <a:cs typeface="Times New Roman"/>
              </a:rPr>
              <a:t>Examinons plus attentivement la façon dont les normes sont détaillées.  </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Times New Roman"/>
              </a:rPr>
              <a:t> </a:t>
            </a:r>
            <a:endParaRPr lang="en-CA" sz="1200" dirty="0" smtClean="0">
              <a:latin typeface="+mn-lt"/>
              <a:ea typeface="Calibri"/>
              <a:cs typeface="Times New Roman"/>
            </a:endParaRPr>
          </a:p>
          <a:p>
            <a:pPr marL="342900" lvl="0" indent="-342900">
              <a:lnSpc>
                <a:spcPct val="115000"/>
              </a:lnSpc>
              <a:spcAft>
                <a:spcPts val="0"/>
              </a:spcAft>
              <a:buFont typeface="Wingdings"/>
              <a:buChar char=""/>
            </a:pPr>
            <a:r>
              <a:rPr lang="fr-CA" sz="1200" dirty="0" smtClean="0">
                <a:latin typeface="+mn-lt"/>
                <a:ea typeface="Calibri"/>
                <a:cs typeface="Times New Roman"/>
              </a:rPr>
              <a:t>Tâche 1 : Élaborer et mettre en œuvre la programmation pour les enfants</a:t>
            </a:r>
            <a:endParaRPr lang="en-CA" sz="1200" dirty="0" smtClean="0">
              <a:latin typeface="+mn-lt"/>
              <a:ea typeface="Calibri"/>
              <a:cs typeface="Times New Roman"/>
            </a:endParaRPr>
          </a:p>
          <a:p>
            <a:pPr marL="228600">
              <a:lnSpc>
                <a:spcPct val="115000"/>
              </a:lnSpc>
              <a:spcAft>
                <a:spcPts val="0"/>
              </a:spcAft>
            </a:pPr>
            <a:r>
              <a:rPr lang="fr-CA" sz="1200" dirty="0" smtClean="0">
                <a:latin typeface="+mn-lt"/>
                <a:ea typeface="Calibri"/>
                <a:cs typeface="Times New Roman"/>
              </a:rPr>
              <a:t> </a:t>
            </a:r>
            <a:endParaRPr lang="en-CA" sz="1200" dirty="0" smtClean="0">
              <a:latin typeface="+mn-lt"/>
              <a:ea typeface="Calibri"/>
              <a:cs typeface="Times New Roman"/>
            </a:endParaRPr>
          </a:p>
          <a:p>
            <a:pPr marL="342900" lvl="0" indent="-342900">
              <a:lnSpc>
                <a:spcPct val="115000"/>
              </a:lnSpc>
              <a:spcAft>
                <a:spcPts val="0"/>
              </a:spcAft>
              <a:buFont typeface="Wingdings"/>
              <a:buChar char=""/>
            </a:pPr>
            <a:r>
              <a:rPr lang="fr-CA" sz="1200" dirty="0" smtClean="0">
                <a:latin typeface="+mn-lt"/>
                <a:ea typeface="Calibri"/>
                <a:cs typeface="Times New Roman"/>
              </a:rPr>
              <a:t>Cet énoncé est vaste, mais sans aucun doute essentiel à la profession. Les sous-tâches aident à clarifier la tâche en donnant des précisions.</a:t>
            </a:r>
            <a:endParaRPr lang="en-CA" sz="1200" dirty="0" smtClean="0">
              <a:latin typeface="+mn-lt"/>
              <a:ea typeface="Calibri"/>
              <a:cs typeface="Times New Roman"/>
            </a:endParaRPr>
          </a:p>
          <a:p>
            <a:pPr marL="342900" lvl="0" indent="-342900">
              <a:lnSpc>
                <a:spcPct val="115000"/>
              </a:lnSpc>
              <a:spcAft>
                <a:spcPts val="0"/>
              </a:spcAft>
              <a:buFont typeface="Wingdings"/>
              <a:buChar char=""/>
            </a:pPr>
            <a:r>
              <a:rPr lang="fr-CA" sz="1200" dirty="0" smtClean="0">
                <a:latin typeface="+mn-lt"/>
                <a:ea typeface="Calibri"/>
                <a:cs typeface="Times New Roman"/>
              </a:rPr>
              <a:t>1.1   Mettre en œuvre une philosophie pour les SÉGE </a:t>
            </a:r>
            <a:endParaRPr lang="en-CA" sz="1200" dirty="0" smtClean="0">
              <a:latin typeface="+mn-lt"/>
              <a:ea typeface="Calibri"/>
              <a:cs typeface="Times New Roman"/>
            </a:endParaRPr>
          </a:p>
          <a:p>
            <a:pPr marL="342900" lvl="0" indent="-342900">
              <a:lnSpc>
                <a:spcPct val="115000"/>
              </a:lnSpc>
              <a:spcAft>
                <a:spcPts val="0"/>
              </a:spcAft>
              <a:buFont typeface="Wingdings"/>
              <a:buChar char=""/>
            </a:pPr>
            <a:r>
              <a:rPr lang="fr-CA" sz="1200" dirty="0" smtClean="0">
                <a:latin typeface="+mn-lt"/>
                <a:ea typeface="Calibri"/>
                <a:cs typeface="Times New Roman"/>
              </a:rPr>
              <a:t>1.2   Mettre en œuvre un programme éducatif</a:t>
            </a:r>
            <a:endParaRPr lang="en-CA" sz="1200" dirty="0" smtClean="0">
              <a:latin typeface="+mn-lt"/>
              <a:ea typeface="Calibri"/>
              <a:cs typeface="Times New Roman"/>
            </a:endParaRPr>
          </a:p>
          <a:p>
            <a:pPr marL="342900" lvl="0" indent="-342900">
              <a:lnSpc>
                <a:spcPct val="115000"/>
              </a:lnSpc>
              <a:spcAft>
                <a:spcPts val="0"/>
              </a:spcAft>
              <a:buFont typeface="Wingdings"/>
              <a:buChar char=""/>
            </a:pPr>
            <a:r>
              <a:rPr lang="fr-CA" sz="1200" dirty="0" smtClean="0">
                <a:latin typeface="+mn-lt"/>
                <a:ea typeface="Calibri"/>
                <a:cs typeface="Times New Roman"/>
              </a:rPr>
              <a:t>1.3   Offrir un environnement propice à l’apprentissage des enfants </a:t>
            </a:r>
            <a:endParaRPr lang="en-CA" sz="1200" dirty="0" smtClean="0">
              <a:latin typeface="+mn-lt"/>
              <a:ea typeface="Calibri"/>
              <a:cs typeface="Times New Roman"/>
            </a:endParaRPr>
          </a:p>
          <a:p>
            <a:pPr marL="342900" lvl="0" indent="-342900">
              <a:lnSpc>
                <a:spcPct val="115000"/>
              </a:lnSpc>
              <a:spcAft>
                <a:spcPts val="1000"/>
              </a:spcAft>
              <a:buFont typeface="Wingdings"/>
              <a:buChar char=""/>
            </a:pPr>
            <a:r>
              <a:rPr lang="fr-CA" sz="1200" dirty="0" smtClean="0">
                <a:latin typeface="+mn-lt"/>
                <a:ea typeface="Calibri"/>
                <a:cs typeface="Times New Roman"/>
              </a:rPr>
              <a:t>1.4   Fournir au personnel une aide pour la programmation</a:t>
            </a:r>
          </a:p>
          <a:p>
            <a:pPr marL="342900" lvl="0" indent="-342900">
              <a:lnSpc>
                <a:spcPct val="115000"/>
              </a:lnSpc>
              <a:spcAft>
                <a:spcPts val="1000"/>
              </a:spcAft>
              <a:buFont typeface="Wingdings"/>
              <a:buChar char=""/>
            </a:pPr>
            <a:r>
              <a:rPr lang="en-CA" sz="1200" dirty="0" smtClean="0">
                <a:latin typeface="+mn-lt"/>
                <a:ea typeface="Calibri"/>
                <a:cs typeface="Times New Roman"/>
              </a:rPr>
              <a:t>1.5   </a:t>
            </a:r>
            <a:r>
              <a:rPr lang="en-CA" sz="1200" dirty="0" err="1" smtClean="0">
                <a:latin typeface="+mn-lt"/>
                <a:ea typeface="Calibri"/>
                <a:cs typeface="Times New Roman"/>
              </a:rPr>
              <a:t>Évaluer</a:t>
            </a:r>
            <a:r>
              <a:rPr lang="en-CA" sz="1200" dirty="0" smtClean="0">
                <a:latin typeface="+mn-lt"/>
                <a:ea typeface="Calibri"/>
                <a:cs typeface="Times New Roman"/>
              </a:rPr>
              <a:t> la </a:t>
            </a:r>
            <a:r>
              <a:rPr lang="en-CA" sz="1200" dirty="0" err="1" smtClean="0">
                <a:latin typeface="+mn-lt"/>
                <a:ea typeface="Calibri"/>
                <a:cs typeface="Times New Roman"/>
              </a:rPr>
              <a:t>programmation</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30</a:t>
            </a:fld>
            <a:endParaRPr lang="en-CA"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a:lnSpc>
                <a:spcPct val="115000"/>
              </a:lnSpc>
              <a:spcAft>
                <a:spcPts val="0"/>
              </a:spcAft>
            </a:pPr>
            <a:r>
              <a:rPr lang="fr-CA" sz="1200" dirty="0" smtClean="0">
                <a:latin typeface="+mn-lt"/>
                <a:ea typeface="Calibri"/>
                <a:cs typeface="Times New Roman"/>
              </a:rPr>
              <a:t>Voyons maintenant comment la sous-tâche est définie dans les normes.</a:t>
            </a:r>
            <a:endParaRPr lang="en-CA" sz="1200" dirty="0" smtClean="0">
              <a:latin typeface="+mn-lt"/>
              <a:ea typeface="Calibri"/>
              <a:cs typeface="Times New Roman"/>
            </a:endParaRPr>
          </a:p>
          <a:p>
            <a:pPr marL="228600">
              <a:lnSpc>
                <a:spcPct val="115000"/>
              </a:lnSpc>
              <a:spcAft>
                <a:spcPts val="0"/>
              </a:spcAft>
            </a:pPr>
            <a:r>
              <a:rPr lang="fr-CA" sz="1200" dirty="0" smtClean="0">
                <a:latin typeface="+mn-lt"/>
                <a:ea typeface="Calibri"/>
                <a:cs typeface="Times New Roman"/>
              </a:rPr>
              <a:t> </a:t>
            </a:r>
            <a:endParaRPr lang="en-CA" sz="1200" dirty="0" smtClean="0">
              <a:latin typeface="+mn-lt"/>
              <a:ea typeface="Calibri"/>
              <a:cs typeface="Times New Roman"/>
            </a:endParaRPr>
          </a:p>
          <a:p>
            <a:pPr marL="342900" lvl="0" indent="-342900">
              <a:lnSpc>
                <a:spcPct val="115000"/>
              </a:lnSpc>
              <a:spcAft>
                <a:spcPts val="1000"/>
              </a:spcAft>
              <a:buFont typeface="Wingdings"/>
              <a:buChar char=""/>
            </a:pPr>
            <a:r>
              <a:rPr lang="fr-CA" sz="1200" dirty="0" smtClean="0">
                <a:latin typeface="+mn-lt"/>
                <a:ea typeface="Calibri"/>
                <a:cs typeface="Times New Roman"/>
              </a:rPr>
              <a:t>Sous-tâche 1.3 :  Offrir un environnement propice à l’apprentissage des enfants</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Times New Roman"/>
              </a:rPr>
              <a:t> </a:t>
            </a:r>
            <a:endParaRPr lang="en-CA" sz="1200" dirty="0" smtClean="0">
              <a:latin typeface="+mn-lt"/>
              <a:ea typeface="Calibri"/>
              <a:cs typeface="Times New Roman"/>
            </a:endParaRPr>
          </a:p>
          <a:p>
            <a:r>
              <a:rPr lang="fr-CA" sz="1200" dirty="0" smtClean="0">
                <a:latin typeface="+mn-lt"/>
                <a:ea typeface="Calibri"/>
                <a:cs typeface="Times New Roman"/>
              </a:rPr>
              <a:t>Comme vous le voyez, les normes deviennent en fait assez spécifiques en exposant les connaissances de bases, les compétences et les habiletés qui ont été jugées nécessaires à une personne pour qu’elle puisse satisfaire aux exigences de son emploi, en ce cas-ci : « offrir un environnement propice à l’apprentissage des enfants ».</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31</a:t>
            </a:fld>
            <a:endParaRPr lang="en-CA"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00"/>
              </a:spcAft>
            </a:pPr>
            <a:r>
              <a:rPr lang="fr-CA" sz="1200" dirty="0" smtClean="0">
                <a:latin typeface="+mn-lt"/>
                <a:ea typeface="Calibri"/>
                <a:cs typeface="Calibri"/>
              </a:rPr>
              <a:t>Les nouvelles normes sont refondues et réorganisées pour plus de clarté et pour en faciliter la lecture.</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Calibri"/>
              </a:rPr>
              <a:t>L’emphase sur le leadership et la gestion (y compris ce qu’on désignait autrefois sous le terme « gouvernance ») est maintenant étendue à tout le document.</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Calibri"/>
              </a:rPr>
              <a:t>Pour cette version, on s’est efforcé d’éviter les redondances, d’inclure les connaissances communes et d’utiliser un langage simple.</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Calibri"/>
              </a:rPr>
              <a:t>Sphère d’activité G, « Leadership » (un bon exemple) : Dans les nouvelles normes, les gestionnaires jouent un rôle clé de leadership dans l’organisation.</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Calibri"/>
              </a:rPr>
              <a:t>On donne plus d’information sur les services aux familles et à la communauté.</a:t>
            </a:r>
            <a:endParaRPr lang="en-CA" sz="1200" dirty="0" smtClean="0">
              <a:latin typeface="+mn-lt"/>
              <a:ea typeface="Calibri"/>
              <a:cs typeface="Times New Roman"/>
            </a:endParaRPr>
          </a:p>
          <a:p>
            <a:pPr marL="342900" lvl="0" indent="-342900">
              <a:lnSpc>
                <a:spcPct val="115000"/>
              </a:lnSpc>
              <a:spcAft>
                <a:spcPts val="1000"/>
              </a:spcAft>
              <a:buFont typeface="Symbol"/>
              <a:buChar char=""/>
            </a:pPr>
            <a:r>
              <a:rPr lang="fr-CA" sz="1200" dirty="0" smtClean="0">
                <a:latin typeface="+mn-lt"/>
                <a:ea typeface="Calibri"/>
                <a:cs typeface="Calibri"/>
              </a:rPr>
              <a:t>Ces normes sont flexibles et adaptables. Elles définissent un champ d’exercice ainsi que les exigences à l’endroit des personnes qui accomplissent ces tâches, mais nous reconnaissons que ce ne sont pas toutes les professionnelles qui accomplissent toutes les tâches.</a:t>
            </a:r>
          </a:p>
          <a:p>
            <a:pPr marL="342900" lvl="0" indent="-342900">
              <a:lnSpc>
                <a:spcPct val="115000"/>
              </a:lnSpc>
              <a:spcAft>
                <a:spcPts val="1000"/>
              </a:spcAft>
              <a:buFont typeface="Symbol"/>
              <a:buNone/>
            </a:pPr>
            <a:endParaRPr lang="en-CA" sz="1200" dirty="0" smtClean="0">
              <a:latin typeface="+mn-lt"/>
              <a:ea typeface="Calibri"/>
              <a:cs typeface="Times New Roman"/>
            </a:endParaRPr>
          </a:p>
          <a:p>
            <a:r>
              <a:rPr lang="fr-CA" sz="1200" dirty="0" smtClean="0">
                <a:latin typeface="+mn-lt"/>
                <a:ea typeface="Calibri"/>
                <a:cs typeface="Calibri"/>
              </a:rPr>
              <a:t>Thèmes clés récurrents : participation des familles, collaboration, respect de la diversité, pratique inclusive.</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32</a:t>
            </a:fld>
            <a:endParaRPr lang="en-CA"/>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dirty="0" smtClean="0">
                <a:latin typeface="+mn-lt"/>
                <a:ea typeface="Calibri"/>
                <a:cs typeface="Times New Roman"/>
              </a:rPr>
              <a:t>Rôles spécifiques d’une gestionnaire d’un service de garde. Ce diagramme illustre le concept général. C’est un aperçu du contenu des normes : les 8 sphères d’activité et les 16 tâches, et vous pouvez comprendre que les gestionnaires prendront des décisions dans leurs domaines de compétence. Si nous utilisons un seul exemple, voici les rôles que pourrait remplir une gestionnaire.</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33</a:t>
            </a:fld>
            <a:endParaRPr lang="en-CA"/>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kern="1200" dirty="0" smtClean="0">
                <a:solidFill>
                  <a:schemeClr val="tx1"/>
                </a:solidFill>
                <a:latin typeface="+mn-lt"/>
                <a:ea typeface="+mn-ea"/>
                <a:cs typeface="+mn-cs"/>
              </a:rPr>
              <a:t>Ces normes sont basées sur les </a:t>
            </a:r>
            <a:r>
              <a:rPr lang="fr-CA" sz="1200" i="1" kern="1200" dirty="0" smtClean="0">
                <a:solidFill>
                  <a:schemeClr val="tx1"/>
                </a:solidFill>
                <a:latin typeface="+mn-lt"/>
                <a:ea typeface="+mn-ea"/>
                <a:cs typeface="+mn-cs"/>
              </a:rPr>
              <a:t>Normes professionnelles des éducatrices et éducateurs à l’enfance</a:t>
            </a:r>
            <a:r>
              <a:rPr lang="fr-CA" sz="1200" kern="1200" dirty="0" smtClean="0">
                <a:solidFill>
                  <a:schemeClr val="tx1"/>
                </a:solidFill>
                <a:latin typeface="+mn-lt"/>
                <a:ea typeface="+mn-ea"/>
                <a:cs typeface="+mn-cs"/>
              </a:rPr>
              <a:t>, qui ont été améliorées pour les services de garde scolaires.</a:t>
            </a:r>
            <a:endParaRPr lang="en-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 </a:t>
            </a:r>
            <a:endParaRPr lang="en-CA" sz="1200" kern="1200" dirty="0" smtClean="0">
              <a:solidFill>
                <a:schemeClr val="tx1"/>
              </a:solidFill>
              <a:latin typeface="+mn-lt"/>
              <a:ea typeface="+mn-ea"/>
              <a:cs typeface="+mn-cs"/>
            </a:endParaRPr>
          </a:p>
          <a:p>
            <a:pPr lvl="0"/>
            <a:r>
              <a:rPr lang="fr-CA" sz="1200" kern="1200" dirty="0" smtClean="0">
                <a:solidFill>
                  <a:schemeClr val="tx1"/>
                </a:solidFill>
                <a:latin typeface="+mn-lt"/>
                <a:ea typeface="+mn-ea"/>
                <a:cs typeface="+mn-cs"/>
              </a:rPr>
              <a:t>Si une tâche ne s’applique pas aux services de garde scolaires, elle ne sera pas abordée dans le document.</a:t>
            </a:r>
            <a:endParaRPr lang="en-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 </a:t>
            </a:r>
            <a:endParaRPr lang="en-CA" sz="1200" kern="1200" dirty="0" smtClean="0">
              <a:solidFill>
                <a:schemeClr val="tx1"/>
              </a:solidFill>
              <a:latin typeface="+mn-lt"/>
              <a:ea typeface="+mn-ea"/>
              <a:cs typeface="+mn-cs"/>
            </a:endParaRPr>
          </a:p>
          <a:p>
            <a:pPr lvl="0"/>
            <a:r>
              <a:rPr lang="fr-CA" sz="1200" kern="1200" dirty="0" smtClean="0">
                <a:solidFill>
                  <a:schemeClr val="tx1"/>
                </a:solidFill>
                <a:latin typeface="+mn-lt"/>
                <a:ea typeface="+mn-ea"/>
                <a:cs typeface="+mn-cs"/>
              </a:rPr>
              <a:t>Ce Profil pour les services de garde scolaires présente en particulier deux domaines clés qui reflètent les changements survenus dans le secteur :</a:t>
            </a:r>
            <a:endParaRPr lang="en-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 </a:t>
            </a:r>
            <a:endParaRPr lang="en-CA" sz="1200" kern="1200" dirty="0" smtClean="0">
              <a:solidFill>
                <a:schemeClr val="tx1"/>
              </a:solidFill>
              <a:latin typeface="+mn-lt"/>
              <a:ea typeface="+mn-ea"/>
              <a:cs typeface="+mn-cs"/>
            </a:endParaRPr>
          </a:p>
          <a:p>
            <a:pPr lvl="0"/>
            <a:r>
              <a:rPr lang="fr-CA" sz="1200" kern="1200" dirty="0" smtClean="0">
                <a:solidFill>
                  <a:schemeClr val="tx1"/>
                </a:solidFill>
                <a:latin typeface="+mn-lt"/>
                <a:ea typeface="+mn-ea"/>
                <a:cs typeface="+mn-cs"/>
              </a:rPr>
              <a:t>Sous-tâche A 1.9 : Favoriser le développement de la responsabilité sociale et civique chez les enfants d’âge scolaire</a:t>
            </a:r>
            <a:endParaRPr lang="en-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 </a:t>
            </a:r>
            <a:endParaRPr lang="en-CA" sz="1200" kern="1200" dirty="0" smtClean="0">
              <a:solidFill>
                <a:schemeClr val="tx1"/>
              </a:solidFill>
              <a:latin typeface="+mn-lt"/>
              <a:ea typeface="+mn-ea"/>
              <a:cs typeface="+mn-cs"/>
            </a:endParaRPr>
          </a:p>
          <a:p>
            <a:pPr lvl="0"/>
            <a:r>
              <a:rPr lang="fr-CA" sz="1200" kern="1200" dirty="0" smtClean="0">
                <a:solidFill>
                  <a:schemeClr val="tx1"/>
                </a:solidFill>
                <a:latin typeface="+mn-lt"/>
                <a:ea typeface="+mn-ea"/>
                <a:cs typeface="+mn-cs"/>
              </a:rPr>
              <a:t>Sous-tâches A1.10 et A1.11 : Prévenir et contrer l’intimidation exercée par les enfants d’âge scolaire</a:t>
            </a:r>
            <a:endParaRPr lang="en-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 </a:t>
            </a:r>
            <a:endParaRPr lang="en-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Le processus d’élaboration du Profil pour les services de garde scolaires est le même que le processus d’élaboration des Normes professionnelles nationales, mais ce document porte sur un domaine très restreint et est spécifique à un contexte de travail.</a:t>
            </a:r>
            <a:endParaRPr lang="en-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 </a:t>
            </a:r>
            <a:endParaRPr lang="en-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On peut utiliser le Profil pour les services de garde scolaires de façon semblable aux Normes professionnelles nationales, mais lorsqu’une éducatrice travaille exclusivement avec des enfants d’âge scolaire, ce document sera plus approprié.</a:t>
            </a:r>
            <a:endParaRPr lang="en-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 </a:t>
            </a:r>
            <a:endParaRPr lang="en-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Tout comme le Profil pour les services de garde scolaires, le Profil pour la garde des poupons est un ensemble de normes améliorées, concernant cette fois les soins à donner aux poupons.</a:t>
            </a:r>
            <a:endParaRPr lang="en-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  </a:t>
            </a:r>
            <a:endParaRPr lang="en-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Ces normes sont basées encore sur les </a:t>
            </a:r>
            <a:r>
              <a:rPr lang="fr-CA" sz="1200" i="1" kern="1200" dirty="0" smtClean="0">
                <a:solidFill>
                  <a:schemeClr val="tx1"/>
                </a:solidFill>
                <a:latin typeface="+mn-lt"/>
                <a:ea typeface="+mn-ea"/>
                <a:cs typeface="+mn-cs"/>
              </a:rPr>
              <a:t>Normes professionnelles des éducatrices et éducateurs à l’enfance</a:t>
            </a:r>
            <a:r>
              <a:rPr lang="fr-CA" sz="1200" kern="1200" dirty="0" smtClean="0">
                <a:solidFill>
                  <a:schemeClr val="tx1"/>
                </a:solidFill>
                <a:latin typeface="+mn-lt"/>
                <a:ea typeface="+mn-ea"/>
                <a:cs typeface="+mn-cs"/>
              </a:rPr>
              <a:t>, mais si une tâche ou une sous-tâche ne s’applique pas à la garde des poupons, elle ne sera pas incluse.</a:t>
            </a:r>
            <a:endParaRPr lang="en-CA" sz="1200" kern="1200" dirty="0" smtClean="0">
              <a:solidFill>
                <a:schemeClr val="tx1"/>
              </a:solidFill>
              <a:latin typeface="+mn-lt"/>
              <a:ea typeface="+mn-ea"/>
              <a:cs typeface="+mn-cs"/>
            </a:endParaRPr>
          </a:p>
          <a:p>
            <a:endParaRPr lang="en-CA" sz="1200" kern="1200" baseline="0" dirty="0" smtClean="0">
              <a:solidFill>
                <a:schemeClr val="tx1"/>
              </a:solidFill>
              <a:latin typeface="+mn-lt"/>
              <a:ea typeface="+mn-ea"/>
              <a:cs typeface="+mn-cs"/>
            </a:endParaRPr>
          </a:p>
          <a:p>
            <a:endParaRPr lang="en-CA" i="1" dirty="0" smtClean="0"/>
          </a:p>
          <a:p>
            <a:pPr lvl="0"/>
            <a:endParaRPr lang="en-CA"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FAE0364-D8D7-4E90-BC48-30112ADB94D7}" type="slidenum">
              <a:rPr lang="en-CA" smtClean="0"/>
              <a:pPr/>
              <a:t>34</a:t>
            </a:fld>
            <a:endParaRPr lang="en-CA"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nSpc>
                <a:spcPct val="115000"/>
              </a:lnSpc>
              <a:spcAft>
                <a:spcPts val="1000"/>
              </a:spcAft>
            </a:pPr>
            <a:r>
              <a:rPr lang="fr-CA" sz="1200" dirty="0" smtClean="0">
                <a:latin typeface="+mn-lt"/>
                <a:ea typeface="Calibri"/>
                <a:cs typeface="Calibri"/>
              </a:rPr>
              <a:t>Comme il a déjà été mentionné, on relève plus de 100 utilisations des Normes professionnelles nationales.</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Calibri"/>
              </a:rPr>
              <a:t> </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Calibri"/>
              </a:rPr>
              <a:t>Évidemment, cet atelier serait très long si nous devions aborder toutes ces utilisations.</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Calibri"/>
              </a:rPr>
              <a:t> </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Calibri"/>
              </a:rPr>
              <a:t>Dans le cadre de cet atelier, nous avons développé sept activités afin de démontrer certaines des façons les plus courantes d’utiliser les normes dans le milieu de travail.</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Calibri"/>
              </a:rPr>
              <a:t> </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Calibri"/>
              </a:rPr>
              <a:t>En raison des contraintes de temps, nous aborderons aujourd’hui seulement deux de ces activités, mais chaque personne qui participe à l’atelier peut avoir accès aux autres activités et je vous encourage à explorer comment celles-ci permettent d’utiliser les normes.</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Calibri"/>
              </a:rPr>
              <a:t> </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Calibri"/>
              </a:rPr>
              <a:t>Voici les utilisations que nous avons décrites aux fins de cet atelier :</a:t>
            </a:r>
            <a:endParaRPr lang="en-CA" sz="1200" dirty="0" smtClean="0">
              <a:latin typeface="+mn-lt"/>
              <a:ea typeface="Calibri"/>
              <a:cs typeface="Times New Roman"/>
            </a:endParaRPr>
          </a:p>
          <a:p>
            <a:pPr marL="342900" lvl="0" indent="-342900">
              <a:lnSpc>
                <a:spcPct val="115000"/>
              </a:lnSpc>
              <a:spcAft>
                <a:spcPts val="0"/>
              </a:spcAft>
              <a:buFont typeface="Wingdings"/>
              <a:buChar char=""/>
            </a:pPr>
            <a:r>
              <a:rPr lang="en-CA" sz="1200" dirty="0" err="1" smtClean="0">
                <a:latin typeface="+mn-lt"/>
                <a:ea typeface="Calibri"/>
                <a:cs typeface="Calibri"/>
              </a:rPr>
              <a:t>Établissement</a:t>
            </a:r>
            <a:r>
              <a:rPr lang="en-CA" sz="1200" dirty="0" smtClean="0">
                <a:latin typeface="+mn-lt"/>
                <a:ea typeface="Calibri"/>
                <a:cs typeface="Calibri"/>
              </a:rPr>
              <a:t> des </a:t>
            </a:r>
            <a:r>
              <a:rPr lang="en-CA" sz="1200" dirty="0" err="1" smtClean="0">
                <a:latin typeface="+mn-lt"/>
                <a:ea typeface="Calibri"/>
                <a:cs typeface="Calibri"/>
              </a:rPr>
              <a:t>résultats</a:t>
            </a:r>
            <a:r>
              <a:rPr lang="en-CA" sz="1200" dirty="0" smtClean="0">
                <a:latin typeface="+mn-lt"/>
                <a:ea typeface="Calibri"/>
                <a:cs typeface="Calibri"/>
              </a:rPr>
              <a:t> de </a:t>
            </a:r>
            <a:r>
              <a:rPr lang="en-CA" sz="1200" dirty="0" err="1" smtClean="0">
                <a:latin typeface="+mn-lt"/>
                <a:ea typeface="Calibri"/>
                <a:cs typeface="Calibri"/>
              </a:rPr>
              <a:t>l’apprentissage</a:t>
            </a:r>
            <a:endParaRPr lang="en-CA" sz="1200" dirty="0" smtClean="0">
              <a:latin typeface="+mn-lt"/>
              <a:ea typeface="Calibri"/>
              <a:cs typeface="Times New Roman"/>
            </a:endParaRPr>
          </a:p>
          <a:p>
            <a:pPr marL="342900" lvl="0" indent="-342900">
              <a:lnSpc>
                <a:spcPct val="115000"/>
              </a:lnSpc>
              <a:spcAft>
                <a:spcPts val="0"/>
              </a:spcAft>
              <a:buFont typeface="Wingdings"/>
              <a:buChar char=""/>
            </a:pPr>
            <a:r>
              <a:rPr lang="en-CA" sz="1200" dirty="0" err="1" smtClean="0">
                <a:latin typeface="+mn-lt"/>
                <a:ea typeface="Calibri"/>
                <a:cs typeface="Calibri"/>
              </a:rPr>
              <a:t>Évaluation</a:t>
            </a:r>
            <a:r>
              <a:rPr lang="en-CA" sz="1200" dirty="0" smtClean="0">
                <a:latin typeface="+mn-lt"/>
                <a:ea typeface="Calibri"/>
                <a:cs typeface="Calibri"/>
              </a:rPr>
              <a:t> du </a:t>
            </a:r>
            <a:r>
              <a:rPr lang="en-CA" sz="1200" dirty="0" err="1" smtClean="0">
                <a:latin typeface="+mn-lt"/>
                <a:ea typeface="Calibri"/>
                <a:cs typeface="Calibri"/>
              </a:rPr>
              <a:t>rendement</a:t>
            </a:r>
            <a:endParaRPr lang="en-CA" sz="1200" dirty="0" smtClean="0">
              <a:latin typeface="+mn-lt"/>
              <a:ea typeface="Calibri"/>
              <a:cs typeface="Times New Roman"/>
            </a:endParaRPr>
          </a:p>
          <a:p>
            <a:pPr marL="342900" lvl="0" indent="-342900">
              <a:lnSpc>
                <a:spcPct val="115000"/>
              </a:lnSpc>
              <a:spcAft>
                <a:spcPts val="0"/>
              </a:spcAft>
              <a:buFont typeface="Wingdings"/>
              <a:buChar char=""/>
            </a:pPr>
            <a:r>
              <a:rPr lang="en-CA" sz="1200" dirty="0" err="1" smtClean="0">
                <a:latin typeface="+mn-lt"/>
                <a:ea typeface="Calibri"/>
                <a:cs typeface="Calibri"/>
              </a:rPr>
              <a:t>Rédaction</a:t>
            </a:r>
            <a:r>
              <a:rPr lang="en-CA" sz="1200" dirty="0" smtClean="0">
                <a:latin typeface="+mn-lt"/>
                <a:ea typeface="Calibri"/>
                <a:cs typeface="Calibri"/>
              </a:rPr>
              <a:t> de descriptions </a:t>
            </a:r>
            <a:r>
              <a:rPr lang="en-CA" sz="1200" dirty="0" err="1" smtClean="0">
                <a:latin typeface="+mn-lt"/>
                <a:ea typeface="Calibri"/>
                <a:cs typeface="Calibri"/>
              </a:rPr>
              <a:t>d’emploi</a:t>
            </a:r>
            <a:endParaRPr lang="en-CA" sz="1200" dirty="0" smtClean="0">
              <a:latin typeface="+mn-lt"/>
              <a:ea typeface="Calibri"/>
              <a:cs typeface="Times New Roman"/>
            </a:endParaRPr>
          </a:p>
          <a:p>
            <a:pPr marL="342900" lvl="0" indent="-342900">
              <a:lnSpc>
                <a:spcPct val="115000"/>
              </a:lnSpc>
              <a:spcAft>
                <a:spcPts val="0"/>
              </a:spcAft>
              <a:buFont typeface="Wingdings"/>
              <a:buChar char=""/>
            </a:pPr>
            <a:r>
              <a:rPr lang="en-CA" sz="1200" dirty="0" err="1" smtClean="0">
                <a:latin typeface="+mn-lt"/>
                <a:ea typeface="Calibri"/>
                <a:cs typeface="Calibri"/>
              </a:rPr>
              <a:t>Évaluation</a:t>
            </a:r>
            <a:r>
              <a:rPr lang="en-CA" sz="1200" dirty="0" smtClean="0">
                <a:latin typeface="+mn-lt"/>
                <a:ea typeface="Calibri"/>
                <a:cs typeface="Calibri"/>
              </a:rPr>
              <a:t> des </a:t>
            </a:r>
            <a:r>
              <a:rPr lang="en-CA" sz="1200" dirty="0" err="1" smtClean="0">
                <a:latin typeface="+mn-lt"/>
                <a:ea typeface="Calibri"/>
                <a:cs typeface="Calibri"/>
              </a:rPr>
              <a:t>acquis</a:t>
            </a:r>
            <a:endParaRPr lang="en-CA" sz="1200" dirty="0" smtClean="0">
              <a:latin typeface="+mn-lt"/>
              <a:ea typeface="Calibri"/>
              <a:cs typeface="Times New Roman"/>
            </a:endParaRPr>
          </a:p>
          <a:p>
            <a:pPr marL="342900" lvl="0" indent="-342900">
              <a:lnSpc>
                <a:spcPct val="115000"/>
              </a:lnSpc>
              <a:spcAft>
                <a:spcPts val="1000"/>
              </a:spcAft>
              <a:buFont typeface="Wingdings"/>
              <a:buChar char=""/>
            </a:pPr>
            <a:r>
              <a:rPr lang="fr-CA" sz="1200" dirty="0" smtClean="0">
                <a:latin typeface="+mn-lt"/>
                <a:ea typeface="Calibri"/>
                <a:cs typeface="Calibri"/>
              </a:rPr>
              <a:t>Conception d’un programme de certification</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Calibri"/>
              </a:rPr>
              <a:t> </a:t>
            </a:r>
            <a:endParaRPr lang="en-CA" sz="1200" dirty="0" smtClean="0">
              <a:latin typeface="+mn-lt"/>
              <a:ea typeface="Calibri"/>
              <a:cs typeface="Times New Roman"/>
            </a:endParaRPr>
          </a:p>
          <a:p>
            <a:r>
              <a:rPr lang="fr-CA" sz="1200" dirty="0" smtClean="0">
                <a:latin typeface="+mn-lt"/>
                <a:ea typeface="Calibri"/>
                <a:cs typeface="Calibri"/>
              </a:rPr>
              <a:t>D’après l’expérience des participants à cet atelier, je crois que les meilleures activités que nous pourrions faire sont </a:t>
            </a:r>
            <a:r>
              <a:rPr lang="fr-CA" sz="1200" i="1" dirty="0" smtClean="0">
                <a:latin typeface="+mn-lt"/>
                <a:ea typeface="Calibri"/>
                <a:cs typeface="Calibri"/>
              </a:rPr>
              <a:t>(choix en fonction des participants).</a:t>
            </a:r>
            <a:r>
              <a:rPr lang="fr-CA" sz="1200" dirty="0" smtClean="0">
                <a:latin typeface="+mn-lt"/>
                <a:ea typeface="Calibri"/>
                <a:cs typeface="Calibri"/>
              </a:rPr>
              <a:t> </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35</a:t>
            </a:fld>
            <a:endParaRPr lang="en-CA"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00"/>
              </a:spcAft>
            </a:pPr>
            <a:r>
              <a:rPr lang="en-CA" sz="1200" b="1" dirty="0" smtClean="0">
                <a:latin typeface="+mn-lt"/>
                <a:ea typeface="Calibri"/>
                <a:cs typeface="Times New Roman"/>
              </a:rPr>
              <a:t>Demander aux participants :</a:t>
            </a:r>
            <a:endParaRPr lang="en-CA" sz="1200" dirty="0" smtClean="0">
              <a:latin typeface="+mn-lt"/>
              <a:ea typeface="Calibri"/>
              <a:cs typeface="Times New Roman"/>
            </a:endParaRPr>
          </a:p>
          <a:p>
            <a:pPr marL="342900" lvl="0" indent="-342900">
              <a:lnSpc>
                <a:spcPct val="115000"/>
              </a:lnSpc>
              <a:spcAft>
                <a:spcPts val="1000"/>
              </a:spcAft>
              <a:buFont typeface="Symbol"/>
              <a:buChar char=""/>
            </a:pPr>
            <a:r>
              <a:rPr lang="fr-CA" sz="1200" i="1" dirty="0" smtClean="0">
                <a:latin typeface="+mn-lt"/>
                <a:ea typeface="Calibri"/>
                <a:cs typeface="Times New Roman"/>
              </a:rPr>
              <a:t>Comment avez-vous procédé dans le passé afin d’établir pour vos cours les résultats de l’apprentissage? Sur quoi vous étiez-vous basés</a:t>
            </a:r>
            <a:r>
              <a:rPr lang="en-CA" sz="1200" i="1" dirty="0" smtClean="0">
                <a:latin typeface="+mn-lt"/>
                <a:ea typeface="Calibri"/>
                <a:cs typeface="Times New Roman"/>
              </a:rPr>
              <a:t>?</a:t>
            </a:r>
            <a:endParaRPr lang="en-CA" sz="1200" i="0" dirty="0" smtClean="0">
              <a:latin typeface="+mn-lt"/>
              <a:ea typeface="Calibri"/>
              <a:cs typeface="Times New Roman"/>
            </a:endParaRPr>
          </a:p>
          <a:p>
            <a:pPr marL="342900" lvl="0" indent="-342900">
              <a:lnSpc>
                <a:spcPct val="115000"/>
              </a:lnSpc>
              <a:spcAft>
                <a:spcPts val="1000"/>
              </a:spcAft>
              <a:buFont typeface="Symbol"/>
              <a:buChar char=""/>
            </a:pPr>
            <a:r>
              <a:rPr lang="fr-CA" sz="1200" i="1" dirty="0" smtClean="0">
                <a:latin typeface="+mn-lt"/>
                <a:ea typeface="Calibri"/>
                <a:cs typeface="Times New Roman"/>
              </a:rPr>
              <a:t>D’après votre expérience, comment un document tel que les Normes professionnelles nationales pourrait-il vous aider à établir les résultats de l’apprentissage?</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36</a:t>
            </a:fld>
            <a:endParaRPr lang="en-CA"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00"/>
              </a:spcAft>
            </a:pPr>
            <a:r>
              <a:rPr lang="en-CA" sz="1200" b="1" dirty="0" smtClean="0">
                <a:latin typeface="+mn-lt"/>
                <a:ea typeface="Calibri"/>
                <a:cs typeface="Times New Roman"/>
              </a:rPr>
              <a:t>Messages </a:t>
            </a:r>
            <a:r>
              <a:rPr lang="en-CA" sz="1200" b="1" dirty="0" err="1" smtClean="0">
                <a:latin typeface="+mn-lt"/>
                <a:ea typeface="Calibri"/>
                <a:cs typeface="Times New Roman"/>
              </a:rPr>
              <a:t>clés</a:t>
            </a:r>
            <a:r>
              <a:rPr lang="en-CA" sz="1200" b="1" dirty="0" smtClean="0">
                <a:latin typeface="+mn-lt"/>
                <a:ea typeface="Calibri"/>
                <a:cs typeface="Times New Roman"/>
              </a:rPr>
              <a:t>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Calibri"/>
              </a:rPr>
              <a:t>Les programmes universitaires servent à deux principaux objectifs : préparer les étudiants à poursuivre leur apprentissage, et préparer les étudiants au milieu de travail. L’emphase placée sur ces deux objectifs varie selon les programmes.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Calibri"/>
              </a:rPr>
              <a:t>Ainsi, dans un programme dont le principal objectif est la préparation à l’emploi, on voudra s’assurer que les étudiants apprennent à appliquer le mieux possible leurs connaissances et leurs compétences, grâce à des stratégies d’apprentissage appropriées en classe et au travail.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Calibri"/>
              </a:rPr>
              <a:t>En outre, les résultats établis pour l’apprentissage détermineront l’application des connaissances et des compétences selon le niveau approprié pour le programme. Le processus d’utilisation des normes pour orienter le programme d’études peut être étendu au-delà du stade de détermination des résultats et s’appliquer à la conception de l’évaluation, à l’enseignement, et à la structuration des stages ou des programmes coopératifs.</a:t>
            </a:r>
            <a:endParaRPr lang="en-CA" sz="1200" dirty="0" smtClean="0">
              <a:latin typeface="+mn-lt"/>
              <a:ea typeface="Calibri"/>
              <a:cs typeface="Times New Roman"/>
            </a:endParaRPr>
          </a:p>
          <a:p>
            <a:pPr marL="342900" lvl="0" indent="-342900">
              <a:lnSpc>
                <a:spcPct val="115000"/>
              </a:lnSpc>
              <a:spcAft>
                <a:spcPts val="1000"/>
              </a:spcAft>
              <a:buFont typeface="Symbol"/>
              <a:buChar char=""/>
            </a:pPr>
            <a:r>
              <a:rPr lang="fr-CA" sz="1200" i="1" dirty="0" smtClean="0">
                <a:latin typeface="+mn-lt"/>
                <a:ea typeface="Calibri"/>
                <a:cs typeface="Calibri"/>
              </a:rPr>
              <a:t>Des personnes de diverses régions canadiennes, et ayant différents niveaux d’expérience et d’expertise, ont participé à l’élaboration des Normes professionnelles. En faisant participer au processus d’élaboration divers professionnels, cela permet de s’assurer que les Normes professionnelles des gestionnaires de services de garde, ainsi que les Profils pour les éducatrices, s’appliquent au contexte canadien au lieu de s’appliquer à une seule province ou à un seul territoire, ou de refléter une seule approche pour les services éducatifs et de garde à l’enfance. </a:t>
            </a:r>
          </a:p>
          <a:p>
            <a:pPr marL="342900" lvl="0" indent="-342900">
              <a:lnSpc>
                <a:spcPct val="115000"/>
              </a:lnSpc>
              <a:spcAft>
                <a:spcPts val="1000"/>
              </a:spcAft>
              <a:buFont typeface="Symbol"/>
              <a:buChar char=""/>
            </a:pPr>
            <a:r>
              <a:rPr lang="fr-CA" sz="1200" i="1" dirty="0" smtClean="0">
                <a:latin typeface="+mn-lt"/>
                <a:ea typeface="Calibri"/>
                <a:cs typeface="Calibri"/>
              </a:rPr>
              <a:t>En ce qui a trait aux étudiants qui s’inscrivent aux programmes d’études postsecondaires immédiatement après avoir obtenu leur diplôme d’études secondaires, il est peu probable qu’ils atteignent le niveau avancé de compétences défini dans les normes. Une expérience dans le secteur est nécessaire afin d’atteindre le niveau avancé de compétences pour beaucoup de tâches.</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37</a:t>
            </a:fld>
            <a:endParaRPr lang="en-CA"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a:lnSpc>
                <a:spcPct val="115000"/>
              </a:lnSpc>
              <a:spcAft>
                <a:spcPts val="1000"/>
              </a:spcAft>
            </a:pPr>
            <a:r>
              <a:rPr lang="fr-CA" sz="1200" dirty="0" smtClean="0">
                <a:latin typeface="+mn-lt"/>
                <a:ea typeface="Calibri"/>
                <a:cs typeface="Times New Roman"/>
              </a:rPr>
              <a:t>L’élaboration de normes professionnelles est utile pour aider les enseignants qui sont embauchés parce qu’ils connaissent bien l’industrie, mais qui peuvent avoir peu d’expérience dans la conception et le développement de programmes et de cours. </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Times New Roman"/>
              </a:rPr>
              <a:t>De tels exercices visent à aider les enseignants à : </a:t>
            </a:r>
            <a:endParaRPr lang="en-CA" sz="1200" dirty="0" smtClean="0">
              <a:latin typeface="+mn-lt"/>
              <a:ea typeface="Calibri"/>
              <a:cs typeface="Times New Roman"/>
            </a:endParaRPr>
          </a:p>
          <a:p>
            <a:pPr marL="228600">
              <a:lnSpc>
                <a:spcPct val="115000"/>
              </a:lnSpc>
              <a:spcAft>
                <a:spcPts val="0"/>
              </a:spcAft>
            </a:pPr>
            <a:r>
              <a:rPr lang="fr-CA" sz="1200" dirty="0" smtClean="0">
                <a:latin typeface="+mn-lt"/>
                <a:ea typeface="Calibri"/>
                <a:cs typeface="Times New Roman"/>
              </a:rPr>
              <a:t>- comparer les programmes et les cours actuels aux normes reconnues par l’industrie; </a:t>
            </a:r>
            <a:endParaRPr lang="en-CA" sz="1200" dirty="0" smtClean="0">
              <a:latin typeface="+mn-lt"/>
              <a:ea typeface="Calibri"/>
              <a:cs typeface="Times New Roman"/>
            </a:endParaRPr>
          </a:p>
          <a:p>
            <a:pPr marL="228600">
              <a:lnSpc>
                <a:spcPct val="115000"/>
              </a:lnSpc>
              <a:spcAft>
                <a:spcPts val="0"/>
              </a:spcAft>
            </a:pPr>
            <a:r>
              <a:rPr lang="fr-CA" sz="1200" dirty="0" smtClean="0">
                <a:latin typeface="+mn-lt"/>
                <a:ea typeface="Calibri"/>
                <a:cs typeface="Times New Roman"/>
              </a:rPr>
              <a:t>- développer des programmes et des cours qui aident les apprenants à répondre aux attentes de l’industrie de façon progressive. </a:t>
            </a:r>
            <a:endParaRPr lang="en-CA" sz="1200" dirty="0" smtClean="0">
              <a:latin typeface="+mn-lt"/>
              <a:ea typeface="Calibri"/>
              <a:cs typeface="Times New Roman"/>
            </a:endParaRPr>
          </a:p>
          <a:p>
            <a:pPr marL="228600">
              <a:lnSpc>
                <a:spcPct val="115000"/>
              </a:lnSpc>
              <a:spcAft>
                <a:spcPts val="1000"/>
              </a:spcAft>
            </a:pPr>
            <a:r>
              <a:rPr lang="fr-CA" sz="1200" dirty="0" smtClean="0">
                <a:latin typeface="+mn-lt"/>
                <a:ea typeface="Calibri"/>
                <a:cs typeface="Times New Roman"/>
              </a:rPr>
              <a:t> </a:t>
            </a:r>
            <a:endParaRPr lang="en-CA" sz="1200" dirty="0" smtClean="0">
              <a:latin typeface="+mn-lt"/>
              <a:ea typeface="Calibri"/>
              <a:cs typeface="Times New Roman"/>
            </a:endParaRPr>
          </a:p>
          <a:p>
            <a:r>
              <a:rPr lang="fr-CA" sz="1200" dirty="0" smtClean="0">
                <a:latin typeface="+mn-lt"/>
                <a:ea typeface="Calibri"/>
                <a:cs typeface="Times New Roman"/>
              </a:rPr>
              <a:t>Les professionnels de l’industrie connaissent leur domaine ainsi que les connaissances et compétences nécessaires pour y réussir. Cette information est présentée dans les Normes professionnelles nationales et dans les Profils. L’objectif de cet exercice est de fournir des idées et des outils qui permettront aux enseignants d’intégrer les normes à leur programme d’études, afin d’offrir des programmes pertinents et de qualité pour le plus grand profit de leurs étudiants, de leur institution et de la profession.</a:t>
            </a:r>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38</a:t>
            </a:fld>
            <a:endParaRPr lang="en-CA" dirty="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CA" dirty="0" smtClean="0"/>
          </a:p>
          <a:p>
            <a:pPr marL="342900" lvl="0" indent="-342900">
              <a:lnSpc>
                <a:spcPct val="115000"/>
              </a:lnSpc>
              <a:spcAft>
                <a:spcPts val="0"/>
              </a:spcAft>
              <a:buFont typeface="Symbol"/>
              <a:buChar char=""/>
            </a:pPr>
            <a:r>
              <a:rPr lang="fr-CA" sz="1200" dirty="0" smtClean="0">
                <a:latin typeface="+mn-lt"/>
                <a:ea typeface="Calibri"/>
                <a:cs typeface="Times New Roman"/>
              </a:rPr>
              <a:t>La Taxonomie de Bloom est une classification d’objectifs d’apprentissage en éducation, proposée en 1956 par un comité d’éducateurs présidé par Benjamin Bloom qui a aussi publié le premier volume sur le sujet.</a:t>
            </a:r>
            <a:endParaRPr lang="en-CA" sz="1200" dirty="0" smtClean="0">
              <a:latin typeface="+mn-lt"/>
              <a:ea typeface="Calibri"/>
              <a:cs typeface="Times New Roman"/>
            </a:endParaRPr>
          </a:p>
          <a:p>
            <a:pPr marL="342900" lvl="0" indent="-342900">
              <a:lnSpc>
                <a:spcPct val="115000"/>
              </a:lnSpc>
              <a:spcAft>
                <a:spcPts val="1000"/>
              </a:spcAft>
              <a:buFont typeface="Symbol"/>
              <a:buChar char=""/>
            </a:pPr>
            <a:r>
              <a:rPr lang="fr-CA" sz="1200" dirty="0" smtClean="0">
                <a:latin typeface="+mn-lt"/>
                <a:ea typeface="Calibri"/>
                <a:cs typeface="Times New Roman"/>
              </a:rPr>
              <a:t>La Taxonomie a été plus tard développée, mais tout récemment le Conseil canadien des ressources humaines en tourisme a mené un exercice pour créer une taxonomie adaptée, aux fins d’utilisation avec les Normes professionnelles nationales.</a:t>
            </a:r>
          </a:p>
          <a:p>
            <a:pPr marL="342900" lvl="0" indent="-342900">
              <a:lnSpc>
                <a:spcPct val="115000"/>
              </a:lnSpc>
              <a:spcAft>
                <a:spcPts val="1000"/>
              </a:spcAft>
              <a:buFont typeface="Symbol"/>
              <a:buChar char=""/>
            </a:pPr>
            <a:r>
              <a:rPr lang="fr-CA" sz="1200" dirty="0" smtClean="0">
                <a:latin typeface="+mn-lt"/>
                <a:ea typeface="Calibri"/>
                <a:cs typeface="Times New Roman"/>
              </a:rPr>
              <a:t>On peut se servir d’autres taxonomies de l’apprentissage — celle-ci est un exemple utilisé par certains programmes liés au secteur.</a:t>
            </a:r>
            <a:endParaRPr lang="en-CA" dirty="0" smtClean="0"/>
          </a:p>
        </p:txBody>
      </p:sp>
      <p:sp>
        <p:nvSpPr>
          <p:cNvPr id="4" name="Slide Number Placeholder 3"/>
          <p:cNvSpPr>
            <a:spLocks noGrp="1"/>
          </p:cNvSpPr>
          <p:nvPr>
            <p:ph type="sldNum" sz="quarter" idx="10"/>
          </p:nvPr>
        </p:nvSpPr>
        <p:spPr/>
        <p:txBody>
          <a:bodyPr/>
          <a:lstStyle/>
          <a:p>
            <a:fld id="{FB616850-3491-406D-B705-76A99B1B9A53}" type="slidenum">
              <a:rPr lang="en-CA" smtClean="0"/>
              <a:pPr/>
              <a:t>39</a:t>
            </a:fld>
            <a:endParaRPr lang="en-CA"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lvl="0" indent="-342900">
              <a:lnSpc>
                <a:spcPct val="115000"/>
              </a:lnSpc>
              <a:spcAft>
                <a:spcPts val="0"/>
              </a:spcAft>
              <a:buFont typeface="Symbol"/>
              <a:buChar char=""/>
            </a:pPr>
            <a:r>
              <a:rPr lang="fr-CA" sz="1200" dirty="0" smtClean="0">
                <a:latin typeface="+mn-lt"/>
                <a:ea typeface="Calibri"/>
                <a:cs typeface="Times New Roman"/>
              </a:rPr>
              <a:t>Depuis plus de 10 ans, le CSRHSGE a travaillé avec : les organisations nationales et provinciales de services de garde et avec les syndicats; les garderies ou CPE, les jardins d’enfants et les maternelles, les responsables d’un service de garde en milieu familial; les éducatrices à l’enfance; les établissements d’enseignement postsecondaire; les employeurs et gestionnaires; et les intervenants gouvernementaux pour le secteur des SÉGE.</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Calibri"/>
              </a:rPr>
              <a:t>L’organisme a réuni des représentants du monde des affaires, des syndicats, du domaine de l’éducation et d’autres groupes professionnels, dans un forum visant à analyser et à traiter des questions reliées aux ressources humaines à l’échelle du secteur.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Calibri"/>
              </a:rPr>
              <a:t>Le CSRHSGE a réalisé des recherches et créé des stratégies et des outils afin de répondre aux besoins de la main-d’œuvre des services de garde. De 2003 à 2013, Ressources humaines et Développement des compétences Canada (RHDCC) a financé ces activités par l’entremise du Programme des conseils sectoriels.</a:t>
            </a:r>
            <a:endParaRPr lang="en-CA" sz="1200" dirty="0" smtClean="0">
              <a:latin typeface="+mn-lt"/>
              <a:ea typeface="Calibri"/>
              <a:cs typeface="Times New Roman"/>
            </a:endParaRPr>
          </a:p>
          <a:p>
            <a:pPr marL="342900" lvl="0" indent="-342900">
              <a:lnSpc>
                <a:spcPct val="115000"/>
              </a:lnSpc>
              <a:spcAft>
                <a:spcPts val="1000"/>
              </a:spcAft>
              <a:buFont typeface="Symbol"/>
              <a:buChar char=""/>
            </a:pPr>
            <a:r>
              <a:rPr lang="fr-CA" sz="1200" dirty="0" smtClean="0">
                <a:latin typeface="+mn-lt"/>
                <a:ea typeface="Calibri"/>
                <a:cs typeface="Calibri"/>
              </a:rPr>
              <a:t>Le legs du CSRHSGE inclut entre autres les Normes professionnelles nationales qui ont été élaborées par l’industrie et pour l’industrie, et qui demeurent accessibles aux professionnels des services de garde à l’enfance au Canada.</a:t>
            </a:r>
          </a:p>
          <a:p>
            <a:pPr marL="342900" lvl="0" indent="-342900">
              <a:lnSpc>
                <a:spcPct val="115000"/>
              </a:lnSpc>
              <a:spcAft>
                <a:spcPts val="1000"/>
              </a:spcAft>
              <a:buFont typeface="Symbol"/>
              <a:buChar char=""/>
            </a:pPr>
            <a:r>
              <a:rPr lang="fr-CA" sz="1200" dirty="0" smtClean="0">
                <a:latin typeface="+mn-lt"/>
                <a:ea typeface="Calibri"/>
                <a:cs typeface="Calibri"/>
              </a:rPr>
              <a:t>La responsabilité collective des organisations et des entreprises du secteur comprend la promotion de pratiques exemplaires et l’utilisation des Normes professionnelles nationales.</a:t>
            </a:r>
            <a:endParaRPr lang="en-CA" sz="1200" kern="1200" dirty="0" smtClean="0">
              <a:solidFill>
                <a:srgbClr val="0000FF"/>
              </a:solidFill>
              <a:latin typeface="Georgia"/>
              <a:ea typeface="+mn-ea"/>
              <a:cs typeface="+mn-cs"/>
            </a:endParaRPr>
          </a:p>
        </p:txBody>
      </p:sp>
      <p:sp>
        <p:nvSpPr>
          <p:cNvPr id="4" name="Slide Number Placeholder 3"/>
          <p:cNvSpPr>
            <a:spLocks noGrp="1"/>
          </p:cNvSpPr>
          <p:nvPr>
            <p:ph type="sldNum" sz="quarter" idx="10"/>
          </p:nvPr>
        </p:nvSpPr>
        <p:spPr/>
        <p:txBody>
          <a:bodyPr/>
          <a:lstStyle/>
          <a:p>
            <a:fld id="{2FAE0364-D8D7-4E90-BC48-30112ADB94D7}" type="slidenum">
              <a:rPr lang="en-CA" smtClean="0"/>
              <a:pPr/>
              <a:t>4</a:t>
            </a:fld>
            <a:endParaRPr lang="en-CA"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00"/>
              </a:spcAft>
            </a:pPr>
            <a:r>
              <a:rPr lang="fr-CA" sz="1200" dirty="0" smtClean="0">
                <a:latin typeface="+mn-lt"/>
                <a:ea typeface="Calibri"/>
                <a:cs typeface="Times New Roman"/>
              </a:rPr>
              <a:t>L’utilisation des normes pour orienter le programme d’études peut aider à répondre à certaines questions : </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fr-CA" sz="1200" dirty="0" smtClean="0">
                <a:latin typeface="+mn-lt"/>
                <a:ea typeface="Calibri"/>
                <a:cs typeface="Times New Roman"/>
              </a:rPr>
              <a:t>Combien de temps faut-il consacrer à une tâche à l’intérieur du programme?</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fr-CA" sz="1200" dirty="0" smtClean="0">
                <a:latin typeface="+mn-lt"/>
                <a:ea typeface="Calibri"/>
                <a:cs typeface="Times New Roman"/>
              </a:rPr>
              <a:t>Quel niveau doit être atteint?</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fr-CA" sz="1200" dirty="0" smtClean="0">
                <a:latin typeface="+mn-lt"/>
                <a:ea typeface="Calibri"/>
                <a:cs typeface="Times New Roman"/>
              </a:rPr>
              <a:t>Quelles tâches doit-on effectuer pour faire preuve de compétence?</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fr-CA" sz="1200" dirty="0" smtClean="0">
                <a:latin typeface="+mn-lt"/>
                <a:ea typeface="Calibri"/>
                <a:cs typeface="Times New Roman"/>
              </a:rPr>
              <a:t>Comment le programme actuel reflète-t-il les exigences du milieu de travail?</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fr-CA" sz="1200" dirty="0" smtClean="0">
                <a:latin typeface="+mn-lt"/>
                <a:ea typeface="Calibri"/>
                <a:cs typeface="Times New Roman"/>
              </a:rPr>
              <a:t>Comment le programme se compare-t-il à d’autres programmes (formation, agrément)?</a:t>
            </a:r>
            <a:endParaRPr lang="en-CA" sz="1200" dirty="0" smtClean="0">
              <a:latin typeface="+mn-lt"/>
              <a:ea typeface="Calibri"/>
              <a:cs typeface="Times New Roman"/>
            </a:endParaRPr>
          </a:p>
          <a:p>
            <a:pPr marL="685800">
              <a:lnSpc>
                <a:spcPct val="115000"/>
              </a:lnSpc>
              <a:spcAft>
                <a:spcPts val="1000"/>
              </a:spcAft>
            </a:pPr>
            <a:r>
              <a:rPr lang="fr-CA" sz="1200" i="1" dirty="0" smtClean="0">
                <a:latin typeface="+mn-lt"/>
                <a:ea typeface="Calibri"/>
                <a:cs typeface="Times New Roman"/>
              </a:rPr>
              <a:t> </a:t>
            </a:r>
            <a:endParaRPr lang="en-CA" sz="1200" dirty="0" smtClean="0">
              <a:latin typeface="+mn-lt"/>
              <a:ea typeface="Calibri"/>
              <a:cs typeface="Times New Roman"/>
            </a:endParaRPr>
          </a:p>
          <a:p>
            <a:pPr>
              <a:spcAft>
                <a:spcPts val="0"/>
              </a:spcAft>
            </a:pPr>
            <a:r>
              <a:rPr lang="fr-CA" sz="1200" dirty="0" smtClean="0">
                <a:solidFill>
                  <a:srgbClr val="000000"/>
                </a:solidFill>
                <a:latin typeface="+mn-lt"/>
                <a:ea typeface="Calibri"/>
                <a:cs typeface="Calibri"/>
              </a:rPr>
              <a:t>Les établissement d’enseignement et de formation profitent des normes, car elles constituent :</a:t>
            </a:r>
            <a:endParaRPr lang="en-CA" sz="1400" dirty="0" smtClean="0">
              <a:solidFill>
                <a:srgbClr val="000000"/>
              </a:solidFill>
              <a:latin typeface="Tahoma"/>
              <a:ea typeface="Calibri"/>
            </a:endParaRPr>
          </a:p>
          <a:p>
            <a:pPr>
              <a:spcAft>
                <a:spcPts val="0"/>
              </a:spcAft>
            </a:pPr>
            <a:r>
              <a:rPr lang="fr-CA" sz="1200" dirty="0" smtClean="0">
                <a:solidFill>
                  <a:srgbClr val="000000"/>
                </a:solidFill>
                <a:latin typeface="+mn-lt"/>
                <a:ea typeface="Calibri"/>
                <a:cs typeface="Calibri"/>
              </a:rPr>
              <a:t> </a:t>
            </a:r>
            <a:endParaRPr lang="en-CA" sz="1400" dirty="0" smtClean="0">
              <a:solidFill>
                <a:srgbClr val="000000"/>
              </a:solidFill>
              <a:latin typeface="Tahoma"/>
              <a:ea typeface="Calibri"/>
            </a:endParaRPr>
          </a:p>
          <a:p>
            <a:pPr marL="342900" lvl="0" indent="-342900">
              <a:spcAft>
                <a:spcPts val="65"/>
              </a:spcAft>
              <a:buFont typeface="Symbol"/>
              <a:buChar char=""/>
            </a:pPr>
            <a:r>
              <a:rPr lang="fr-CA" sz="1200" dirty="0" smtClean="0">
                <a:solidFill>
                  <a:srgbClr val="000000"/>
                </a:solidFill>
                <a:latin typeface="+mn-lt"/>
                <a:ea typeface="Calibri"/>
                <a:cs typeface="Calibri"/>
              </a:rPr>
              <a:t>un document de référence pour l’industrie aux fins du développement des cours et des programmes; </a:t>
            </a:r>
            <a:endParaRPr lang="en-CA" sz="1400" dirty="0" smtClean="0">
              <a:solidFill>
                <a:srgbClr val="000000"/>
              </a:solidFill>
              <a:latin typeface="Tahoma"/>
              <a:ea typeface="Calibri"/>
            </a:endParaRPr>
          </a:p>
          <a:p>
            <a:pPr marL="342900" lvl="0" indent="-342900">
              <a:spcAft>
                <a:spcPts val="65"/>
              </a:spcAft>
              <a:buFont typeface="Symbol"/>
              <a:buChar char=""/>
            </a:pPr>
            <a:r>
              <a:rPr lang="fr-CA" sz="1200" dirty="0" smtClean="0">
                <a:solidFill>
                  <a:srgbClr val="000000"/>
                </a:solidFill>
                <a:latin typeface="+mn-lt"/>
                <a:ea typeface="Calibri"/>
                <a:cs typeface="Calibri"/>
              </a:rPr>
              <a:t>la reconnaissance par l’industrie que ces normes sont fiables et répondent à ses attentes; </a:t>
            </a:r>
            <a:endParaRPr lang="en-CA" sz="1400" dirty="0" smtClean="0">
              <a:solidFill>
                <a:srgbClr val="000000"/>
              </a:solidFill>
              <a:latin typeface="Tahoma"/>
              <a:ea typeface="Calibri"/>
            </a:endParaRPr>
          </a:p>
          <a:p>
            <a:pPr marL="342900" lvl="0" indent="-342900">
              <a:spcAft>
                <a:spcPts val="65"/>
              </a:spcAft>
              <a:buFont typeface="Symbol"/>
              <a:buChar char=""/>
            </a:pPr>
            <a:r>
              <a:rPr lang="fr-CA" sz="1200" dirty="0" smtClean="0">
                <a:solidFill>
                  <a:srgbClr val="000000"/>
                </a:solidFill>
                <a:latin typeface="+mn-lt"/>
                <a:ea typeface="Calibri"/>
                <a:cs typeface="Calibri"/>
              </a:rPr>
              <a:t>une description exhaustive du champ d’exercice, afin d’aider à concevoir et promouvoir les programmes de spécialisation; </a:t>
            </a:r>
          </a:p>
          <a:p>
            <a:pPr marL="342900" lvl="0" indent="-342900">
              <a:spcAft>
                <a:spcPts val="65"/>
              </a:spcAft>
              <a:buFont typeface="Symbol"/>
              <a:buChar char=""/>
            </a:pPr>
            <a:r>
              <a:rPr lang="fr-CA" sz="1200" dirty="0" smtClean="0">
                <a:latin typeface="+mn-lt"/>
                <a:ea typeface="Calibri"/>
                <a:cs typeface="Calibri"/>
              </a:rPr>
              <a:t>des repères communs pour les ententes relatives à l’équivalence ou à la reconnaissance de crédits. </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40</a:t>
            </a:fld>
            <a:endParaRPr lang="en-CA"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0"/>
              </a:spcAft>
            </a:pPr>
            <a:r>
              <a:rPr lang="fr-CA" sz="1200" dirty="0" smtClean="0">
                <a:latin typeface="+mn-lt"/>
                <a:ea typeface="Calibri"/>
                <a:cs typeface="Times New Roman"/>
              </a:rPr>
              <a:t>Pour ceux d’entre vous qui ne sont pas familiers avec les résultats de l’apprentissage, ceux-ci identifient ce qu’une personne devrait savoir ou être en mesure d’accomplir une fois qu’elle a complété l’activité d’apprentissage. Les énoncés débutent avec un verbe d’action qui décrit quelque chose qui peut être observé ou mesuré. Les résultats de l’apprentissage peuvent être plus spécifiques et identifier des objectifs précis pour une leçon ou un sujet en particulier.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 </a:t>
            </a:r>
            <a:endParaRPr lang="en-CA" sz="1200" dirty="0" smtClean="0">
              <a:latin typeface="+mn-lt"/>
              <a:ea typeface="Calibri"/>
              <a:cs typeface="Times New Roman"/>
            </a:endParaRPr>
          </a:p>
          <a:p>
            <a:pPr>
              <a:spcAft>
                <a:spcPts val="65"/>
              </a:spcAft>
            </a:pPr>
            <a:r>
              <a:rPr lang="fr-CA" sz="1200" dirty="0" smtClean="0">
                <a:solidFill>
                  <a:srgbClr val="000000"/>
                </a:solidFill>
                <a:latin typeface="+mn-lt"/>
                <a:ea typeface="Calibri"/>
                <a:cs typeface="Calibri"/>
              </a:rPr>
              <a:t>Voici quelques conseils lorsque vous développez des résultats de l’apprentissage :</a:t>
            </a:r>
            <a:endParaRPr lang="en-CA" sz="1400" dirty="0" smtClean="0">
              <a:solidFill>
                <a:srgbClr val="000000"/>
              </a:solidFill>
              <a:latin typeface="Tahoma"/>
              <a:ea typeface="Calibri"/>
            </a:endParaRPr>
          </a:p>
          <a:p>
            <a:pPr marL="342900" lvl="0" indent="-342900">
              <a:spcAft>
                <a:spcPts val="65"/>
              </a:spcAft>
              <a:buFont typeface="Symbol"/>
              <a:buChar char=""/>
            </a:pPr>
            <a:r>
              <a:rPr lang="fr-CA" sz="1200" dirty="0" smtClean="0">
                <a:solidFill>
                  <a:srgbClr val="000000"/>
                </a:solidFill>
                <a:latin typeface="+mn-lt"/>
                <a:ea typeface="Calibri"/>
                <a:cs typeface="Calibri"/>
              </a:rPr>
              <a:t>Évitez des verbes flous ou vagues qu’on ne peut mesurer</a:t>
            </a:r>
            <a:endParaRPr lang="en-CA" sz="1400" dirty="0" smtClean="0">
              <a:solidFill>
                <a:srgbClr val="000000"/>
              </a:solidFill>
              <a:latin typeface="Tahoma"/>
              <a:ea typeface="Calibri"/>
            </a:endParaRPr>
          </a:p>
          <a:p>
            <a:pPr marL="342900" lvl="0" indent="-342900">
              <a:spcAft>
                <a:spcPts val="65"/>
              </a:spcAft>
              <a:buFont typeface="Symbol"/>
              <a:buChar char=""/>
            </a:pPr>
            <a:r>
              <a:rPr lang="fr-CA" sz="1200" dirty="0" smtClean="0">
                <a:solidFill>
                  <a:srgbClr val="000000"/>
                </a:solidFill>
                <a:latin typeface="+mn-lt"/>
                <a:ea typeface="Calibri"/>
                <a:cs typeface="Calibri"/>
              </a:rPr>
              <a:t>N’utilisez qu’un verbe par résultat de l’apprentissage</a:t>
            </a:r>
            <a:endParaRPr lang="en-CA" sz="1400" dirty="0" smtClean="0">
              <a:solidFill>
                <a:srgbClr val="000000"/>
              </a:solidFill>
              <a:latin typeface="Tahoma"/>
              <a:ea typeface="Calibri"/>
            </a:endParaRPr>
          </a:p>
          <a:p>
            <a:pPr marL="342900" lvl="0" indent="-342900">
              <a:spcAft>
                <a:spcPts val="65"/>
              </a:spcAft>
              <a:buFont typeface="Symbol"/>
              <a:buChar char=""/>
            </a:pPr>
            <a:r>
              <a:rPr lang="fr-CA" sz="1200" dirty="0" smtClean="0">
                <a:solidFill>
                  <a:srgbClr val="000000"/>
                </a:solidFill>
                <a:latin typeface="+mn-lt"/>
                <a:ea typeface="Calibri"/>
                <a:cs typeface="Calibri"/>
              </a:rPr>
              <a:t>Assurez-vous que le résultat reflète bien le niveau d’apprentissage requis</a:t>
            </a:r>
            <a:endParaRPr lang="en-CA" sz="1400" dirty="0" smtClean="0">
              <a:solidFill>
                <a:srgbClr val="000000"/>
              </a:solidFill>
              <a:latin typeface="Tahoma"/>
              <a:ea typeface="Calibri"/>
            </a:endParaRPr>
          </a:p>
          <a:p>
            <a:pPr marL="342900" lvl="0" indent="-342900">
              <a:spcAft>
                <a:spcPts val="65"/>
              </a:spcAft>
              <a:buFont typeface="Symbol"/>
              <a:buChar char=""/>
            </a:pPr>
            <a:r>
              <a:rPr lang="fr-CA" sz="1200" dirty="0" smtClean="0">
                <a:solidFill>
                  <a:srgbClr val="000000"/>
                </a:solidFill>
                <a:latin typeface="+mn-lt"/>
                <a:ea typeface="Calibri"/>
                <a:cs typeface="Calibri"/>
              </a:rPr>
              <a:t>Écrivez les résultats en identifiant clairement ce que l’apprenant va être en mesure de faire dans le cadre du cours ou de l’activité d’apprentissage</a:t>
            </a:r>
            <a:endParaRPr lang="en-CA" sz="1400" dirty="0" smtClean="0">
              <a:solidFill>
                <a:srgbClr val="000000"/>
              </a:solidFill>
              <a:latin typeface="Tahoma"/>
              <a:ea typeface="Calibri"/>
            </a:endParaRPr>
          </a:p>
          <a:p>
            <a:pPr>
              <a:lnSpc>
                <a:spcPct val="115000"/>
              </a:lnSpc>
              <a:spcAft>
                <a:spcPts val="0"/>
              </a:spcAft>
            </a:pPr>
            <a:r>
              <a:rPr lang="fr-CA" sz="1050" dirty="0" smtClean="0">
                <a:solidFill>
                  <a:srgbClr val="292526"/>
                </a:solidFill>
                <a:highlight>
                  <a:srgbClr val="FFFF00"/>
                </a:highlight>
                <a:latin typeface="+mn-lt"/>
                <a:ea typeface="Calibri"/>
                <a:cs typeface="Times New Roman"/>
              </a:rPr>
              <a:t>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Si on jette un coup d’</a:t>
            </a:r>
            <a:r>
              <a:rPr lang="fr-CA" sz="1200" dirty="0" err="1" smtClean="0">
                <a:latin typeface="+mn-lt"/>
                <a:ea typeface="Calibri"/>
                <a:cs typeface="Times New Roman"/>
              </a:rPr>
              <a:t>oeil</a:t>
            </a:r>
            <a:r>
              <a:rPr lang="fr-CA" sz="1200" dirty="0" smtClean="0">
                <a:latin typeface="+mn-lt"/>
                <a:ea typeface="Calibri"/>
                <a:cs typeface="Times New Roman"/>
              </a:rPr>
              <a:t> aux Normes pour les gestionnaires de services de garde.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Tâche 14 : Veiller à la sécurité et superviser les interventions d’urgence</a:t>
            </a:r>
            <a:endParaRPr lang="en-CA" sz="1200" dirty="0" smtClean="0">
              <a:latin typeface="+mn-lt"/>
              <a:ea typeface="Calibri"/>
              <a:cs typeface="Times New Roman"/>
            </a:endParaRPr>
          </a:p>
          <a:p>
            <a:pPr marL="471170" indent="-269875">
              <a:lnSpc>
                <a:spcPct val="115000"/>
              </a:lnSpc>
              <a:spcAft>
                <a:spcPts val="0"/>
              </a:spcAft>
            </a:pPr>
            <a:r>
              <a:rPr lang="fr-CA" sz="1200" dirty="0" smtClean="0">
                <a:latin typeface="+mn-lt"/>
                <a:ea typeface="Calibri"/>
                <a:cs typeface="Times New Roman"/>
              </a:rPr>
              <a:t>14.1 Mettre en place des mesures de sécurité</a:t>
            </a:r>
            <a:endParaRPr lang="en-CA" sz="1200" dirty="0" smtClean="0">
              <a:latin typeface="+mn-lt"/>
              <a:ea typeface="Calibri"/>
              <a:cs typeface="Times New Roman"/>
            </a:endParaRPr>
          </a:p>
          <a:p>
            <a:pPr marL="471170" indent="-269875">
              <a:lnSpc>
                <a:spcPct val="115000"/>
              </a:lnSpc>
              <a:spcAft>
                <a:spcPts val="0"/>
              </a:spcAft>
            </a:pPr>
            <a:r>
              <a:rPr lang="fr-CA" sz="1200" dirty="0" smtClean="0">
                <a:latin typeface="+mn-lt"/>
                <a:ea typeface="Calibri"/>
                <a:cs typeface="Times New Roman"/>
              </a:rPr>
              <a:t>14.2 Prendre des dispositions pour les situations d’urgence</a:t>
            </a:r>
            <a:endParaRPr lang="en-CA" sz="1200" dirty="0" smtClean="0">
              <a:latin typeface="+mn-lt"/>
              <a:ea typeface="Calibri"/>
              <a:cs typeface="Times New Roman"/>
            </a:endParaRPr>
          </a:p>
          <a:p>
            <a:pPr marL="471170" indent="-269875">
              <a:lnSpc>
                <a:spcPct val="115000"/>
              </a:lnSpc>
              <a:spcAft>
                <a:spcPts val="0"/>
              </a:spcAft>
            </a:pPr>
            <a:r>
              <a:rPr lang="fr-CA" sz="1200" dirty="0" smtClean="0">
                <a:latin typeface="+mn-lt"/>
                <a:ea typeface="Calibri"/>
                <a:cs typeface="Times New Roman"/>
              </a:rPr>
              <a:t>14.3 Intervenir en cas d’incidents et d’urgences</a:t>
            </a:r>
            <a:endParaRPr lang="en-CA" sz="1200" dirty="0" smtClean="0">
              <a:latin typeface="+mn-lt"/>
              <a:ea typeface="Calibri"/>
              <a:cs typeface="Times New Roman"/>
            </a:endParaRPr>
          </a:p>
          <a:p>
            <a:pPr marL="201295">
              <a:lnSpc>
                <a:spcPct val="115000"/>
              </a:lnSpc>
              <a:spcAft>
                <a:spcPts val="0"/>
              </a:spcAft>
            </a:pPr>
            <a:r>
              <a:rPr lang="fr-CA" sz="1200"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Si on regarde l’importance des éléments de cette tâche, on peut voir que cette tâche est cruciale pour un gestionnaire.</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Regardons de plus près la sous-tâche 14.2. Les mots “prendre des dispositions” est dans l’énoncé mais si on analyse l’énoncé plus en profondeur et dans le contexte d’un gestionnaire des services de garde, on ne parle pas ici de simplement acheter une trousse de premiers soins. La description de la sous-tâche requiert que le gestionnaire connaisse les politiques en plus d’identifier et de réagir à diverses situations d’urgence. Ceci représente n niveau plus élevé dans la taxonomie requérant un résultat de l’apprentissage à un niveau 6 (créer) ou 5 (évaluer).</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Un aspect important qu’on doit se souvenir c’est le niveau auquel les tâches sont écrites dans les Normes. Il est peu probable qu’un cours puisse préparer les étudiants pour rencontrer tous les aspects des Normes à un niveau compétent, cependant le cours peut diriger l’étudiant pour qu’il puisse éventuellement rencontrer les normes.</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Exemple d’un résultat de l’apprentissage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Développe des politiques et procédures pour des situations d’urgence</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Les objectifs d’apprentissage qui sous-tendent ce résultat :</a:t>
            </a:r>
            <a:endParaRPr lang="en-CA" sz="1200" dirty="0" smtClean="0">
              <a:latin typeface="+mn-lt"/>
              <a:ea typeface="Calibri"/>
              <a:cs typeface="Times New Roman"/>
            </a:endParaRPr>
          </a:p>
          <a:p>
            <a:pPr marL="342900" lvl="0" indent="-342900">
              <a:spcAft>
                <a:spcPts val="65"/>
              </a:spcAft>
              <a:buFont typeface="Symbol"/>
              <a:buChar char=""/>
            </a:pPr>
            <a:r>
              <a:rPr lang="fr-CA" sz="1200" dirty="0" smtClean="0">
                <a:solidFill>
                  <a:srgbClr val="000000"/>
                </a:solidFill>
                <a:latin typeface="+mn-lt"/>
                <a:ea typeface="Calibri"/>
                <a:cs typeface="Calibri"/>
              </a:rPr>
              <a:t>Développer des politiques sur les urgences</a:t>
            </a:r>
            <a:endParaRPr lang="en-CA" sz="1400" dirty="0" smtClean="0">
              <a:solidFill>
                <a:srgbClr val="000000"/>
              </a:solidFill>
              <a:latin typeface="Tahoma"/>
              <a:ea typeface="Calibri"/>
            </a:endParaRPr>
          </a:p>
          <a:p>
            <a:pPr marL="342900" lvl="0" indent="-342900">
              <a:spcAft>
                <a:spcPts val="65"/>
              </a:spcAft>
              <a:buFont typeface="Symbol"/>
              <a:buChar char=""/>
            </a:pPr>
            <a:r>
              <a:rPr lang="fr-CA" sz="1200" dirty="0" smtClean="0">
                <a:solidFill>
                  <a:srgbClr val="000000"/>
                </a:solidFill>
                <a:latin typeface="+mn-lt"/>
                <a:ea typeface="Calibri"/>
                <a:cs typeface="Calibri"/>
              </a:rPr>
              <a:t>Identifier des partenaires dans la communauté pour assistance en cas d’urgence</a:t>
            </a:r>
            <a:endParaRPr lang="en-CA" sz="1400" dirty="0" smtClean="0">
              <a:solidFill>
                <a:srgbClr val="000000"/>
              </a:solidFill>
              <a:latin typeface="Tahoma"/>
              <a:ea typeface="Calibri"/>
            </a:endParaRPr>
          </a:p>
          <a:p>
            <a:pPr marL="342900" lvl="0" indent="-342900">
              <a:spcAft>
                <a:spcPts val="65"/>
              </a:spcAft>
              <a:buFont typeface="Symbol"/>
              <a:buChar char=""/>
            </a:pPr>
            <a:r>
              <a:rPr lang="fr-CA" sz="1200" dirty="0" smtClean="0">
                <a:solidFill>
                  <a:srgbClr val="000000"/>
                </a:solidFill>
                <a:latin typeface="+mn-lt"/>
                <a:ea typeface="Calibri"/>
                <a:cs typeface="Calibri"/>
              </a:rPr>
              <a:t>Développer un plan d’intervention d’urgence</a:t>
            </a:r>
            <a:endParaRPr lang="en-CA" sz="1400" dirty="0" smtClean="0">
              <a:solidFill>
                <a:srgbClr val="000000"/>
              </a:solidFill>
              <a:latin typeface="Tahoma"/>
              <a:ea typeface="Calibri"/>
            </a:endParaRPr>
          </a:p>
          <a:p>
            <a:pPr marL="342900" lvl="0" indent="-342900">
              <a:spcAft>
                <a:spcPts val="65"/>
              </a:spcAft>
              <a:buFont typeface="Symbol"/>
              <a:buChar char=""/>
            </a:pPr>
            <a:r>
              <a:rPr lang="fr-CA" sz="1200" dirty="0" smtClean="0">
                <a:solidFill>
                  <a:srgbClr val="000000"/>
                </a:solidFill>
                <a:latin typeface="+mn-lt"/>
                <a:ea typeface="Calibri"/>
                <a:cs typeface="Calibri"/>
              </a:rPr>
              <a:t>Développer un plan de communication en cas d’urgence</a:t>
            </a:r>
            <a:endParaRPr lang="en-CA" sz="1400" dirty="0" smtClean="0">
              <a:solidFill>
                <a:srgbClr val="000000"/>
              </a:solidFill>
              <a:latin typeface="Tahoma"/>
              <a:ea typeface="Calibri"/>
            </a:endParaRPr>
          </a:p>
          <a:p>
            <a:pPr marL="342900" lvl="0" indent="-342900">
              <a:spcAft>
                <a:spcPts val="65"/>
              </a:spcAft>
              <a:buFont typeface="Symbol"/>
              <a:buChar char=""/>
            </a:pPr>
            <a:r>
              <a:rPr lang="fr-CA" sz="1200" dirty="0" smtClean="0">
                <a:solidFill>
                  <a:srgbClr val="000000"/>
                </a:solidFill>
                <a:latin typeface="+mn-lt"/>
                <a:ea typeface="Calibri"/>
                <a:cs typeface="Calibri"/>
              </a:rPr>
              <a:t>Développer un système pour documenter et rapporter les incidents</a:t>
            </a:r>
            <a:endParaRPr lang="en-CA" sz="1400" dirty="0" smtClean="0">
              <a:solidFill>
                <a:srgbClr val="000000"/>
              </a:solidFill>
              <a:latin typeface="Tahoma"/>
              <a:ea typeface="Calibri"/>
            </a:endParaRPr>
          </a:p>
          <a:p>
            <a:pPr>
              <a:lnSpc>
                <a:spcPct val="115000"/>
              </a:lnSpc>
              <a:spcAft>
                <a:spcPts val="0"/>
              </a:spcAft>
            </a:pPr>
            <a:r>
              <a:rPr lang="fr-CA" sz="1050" dirty="0" smtClean="0">
                <a:highlight>
                  <a:srgbClr val="FFFF00"/>
                </a:highlight>
                <a:latin typeface="+mn-lt"/>
                <a:ea typeface="Calibri"/>
                <a:cs typeface="Times New Roman"/>
              </a:rPr>
              <a:t> </a:t>
            </a:r>
            <a:endParaRPr lang="en-CA" sz="1200" dirty="0" smtClean="0">
              <a:latin typeface="+mn-lt"/>
              <a:ea typeface="Calibri"/>
              <a:cs typeface="Times New Roman"/>
            </a:endParaRPr>
          </a:p>
          <a:p>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41</a:t>
            </a:fld>
            <a:endParaRPr lang="en-CA"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0"/>
              </a:spcAft>
            </a:pPr>
            <a:r>
              <a:rPr lang="fr-CA" sz="1200" dirty="0" smtClean="0">
                <a:latin typeface="+mn-lt"/>
                <a:ea typeface="Calibri"/>
                <a:cs typeface="Times New Roman"/>
              </a:rPr>
              <a:t>Pour ceux d’entre vous qui ne sont pas familiers avec les résultats de l’apprentissage, ceux-ci identifient ce qu’une personne devrait savoir ou être en mesure d’accomplir une fois qu’elle a complété l’activité d’apprentissage. Les énoncés débutent avec un verbe d’action qui décrit quelque chose qui peut être observé ou mesuré. Les résultats de l’apprentissage peuvent être plus spécifiques et identifier des objectifs précis pour une leçon ou un sujet en particulier.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 </a:t>
            </a:r>
            <a:endParaRPr lang="en-CA" sz="1200" dirty="0" smtClean="0">
              <a:latin typeface="+mn-lt"/>
              <a:ea typeface="Calibri"/>
              <a:cs typeface="Times New Roman"/>
            </a:endParaRPr>
          </a:p>
          <a:p>
            <a:pPr>
              <a:spcAft>
                <a:spcPts val="65"/>
              </a:spcAft>
            </a:pPr>
            <a:r>
              <a:rPr lang="fr-CA" sz="1200" dirty="0" smtClean="0">
                <a:solidFill>
                  <a:srgbClr val="000000"/>
                </a:solidFill>
                <a:latin typeface="+mn-lt"/>
                <a:ea typeface="Calibri"/>
                <a:cs typeface="Calibri"/>
              </a:rPr>
              <a:t>Voici quelques conseils lorsque vous développez des résultats de l’apprentissage :</a:t>
            </a:r>
            <a:endParaRPr lang="en-CA" sz="1400" dirty="0" smtClean="0">
              <a:solidFill>
                <a:srgbClr val="000000"/>
              </a:solidFill>
              <a:latin typeface="Tahoma"/>
              <a:ea typeface="Calibri"/>
            </a:endParaRPr>
          </a:p>
          <a:p>
            <a:pPr marL="342900" lvl="0" indent="-342900">
              <a:spcAft>
                <a:spcPts val="65"/>
              </a:spcAft>
              <a:buFont typeface="Symbol"/>
              <a:buChar char=""/>
            </a:pPr>
            <a:r>
              <a:rPr lang="fr-CA" sz="1200" dirty="0" smtClean="0">
                <a:solidFill>
                  <a:srgbClr val="000000"/>
                </a:solidFill>
                <a:latin typeface="+mn-lt"/>
                <a:ea typeface="Calibri"/>
                <a:cs typeface="Calibri"/>
              </a:rPr>
              <a:t>Évitez des verbes flous ou vagues qu’on ne peut mesurer</a:t>
            </a:r>
            <a:endParaRPr lang="en-CA" sz="1400" dirty="0" smtClean="0">
              <a:solidFill>
                <a:srgbClr val="000000"/>
              </a:solidFill>
              <a:latin typeface="Tahoma"/>
              <a:ea typeface="Calibri"/>
            </a:endParaRPr>
          </a:p>
          <a:p>
            <a:pPr marL="342900" lvl="0" indent="-342900">
              <a:spcAft>
                <a:spcPts val="65"/>
              </a:spcAft>
              <a:buFont typeface="Symbol"/>
              <a:buChar char=""/>
            </a:pPr>
            <a:r>
              <a:rPr lang="fr-CA" sz="1200" dirty="0" smtClean="0">
                <a:solidFill>
                  <a:srgbClr val="000000"/>
                </a:solidFill>
                <a:latin typeface="+mn-lt"/>
                <a:ea typeface="Calibri"/>
                <a:cs typeface="Calibri"/>
              </a:rPr>
              <a:t>N’utilisez qu’un verbe par résultat de l’apprentissage</a:t>
            </a:r>
            <a:endParaRPr lang="en-CA" sz="1400" dirty="0" smtClean="0">
              <a:solidFill>
                <a:srgbClr val="000000"/>
              </a:solidFill>
              <a:latin typeface="Tahoma"/>
              <a:ea typeface="Calibri"/>
            </a:endParaRPr>
          </a:p>
          <a:p>
            <a:pPr marL="342900" lvl="0" indent="-342900">
              <a:spcAft>
                <a:spcPts val="65"/>
              </a:spcAft>
              <a:buFont typeface="Symbol"/>
              <a:buChar char=""/>
            </a:pPr>
            <a:r>
              <a:rPr lang="fr-CA" sz="1200" dirty="0" smtClean="0">
                <a:solidFill>
                  <a:srgbClr val="000000"/>
                </a:solidFill>
                <a:latin typeface="+mn-lt"/>
                <a:ea typeface="Calibri"/>
                <a:cs typeface="Calibri"/>
              </a:rPr>
              <a:t>Assurez-vous que le résultat reflète bien le niveau d’apprentissage requis</a:t>
            </a:r>
            <a:endParaRPr lang="en-CA" sz="1400" dirty="0" smtClean="0">
              <a:solidFill>
                <a:srgbClr val="000000"/>
              </a:solidFill>
              <a:latin typeface="Tahoma"/>
              <a:ea typeface="Calibri"/>
            </a:endParaRPr>
          </a:p>
          <a:p>
            <a:pPr marL="342900" lvl="0" indent="-342900">
              <a:spcAft>
                <a:spcPts val="65"/>
              </a:spcAft>
              <a:buFont typeface="Symbol"/>
              <a:buChar char=""/>
            </a:pPr>
            <a:r>
              <a:rPr lang="fr-CA" sz="1200" dirty="0" smtClean="0">
                <a:solidFill>
                  <a:srgbClr val="000000"/>
                </a:solidFill>
                <a:latin typeface="+mn-lt"/>
                <a:ea typeface="Calibri"/>
                <a:cs typeface="Calibri"/>
              </a:rPr>
              <a:t>Écrivez les résultats en identifiant clairement ce que l’apprenant va être en mesure de faire dans le cadre du cours ou de l’activité d’apprentissage</a:t>
            </a:r>
            <a:endParaRPr lang="en-CA" sz="1400" dirty="0" smtClean="0">
              <a:solidFill>
                <a:srgbClr val="000000"/>
              </a:solidFill>
              <a:latin typeface="Tahoma"/>
              <a:ea typeface="Calibri"/>
            </a:endParaRPr>
          </a:p>
          <a:p>
            <a:pPr>
              <a:lnSpc>
                <a:spcPct val="115000"/>
              </a:lnSpc>
              <a:spcAft>
                <a:spcPts val="0"/>
              </a:spcAft>
            </a:pPr>
            <a:r>
              <a:rPr lang="fr-CA" sz="1050" dirty="0" smtClean="0">
                <a:solidFill>
                  <a:srgbClr val="292526"/>
                </a:solidFill>
                <a:highlight>
                  <a:srgbClr val="FFFF00"/>
                </a:highlight>
                <a:latin typeface="+mn-lt"/>
                <a:ea typeface="Calibri"/>
                <a:cs typeface="Times New Roman"/>
              </a:rPr>
              <a:t>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Si on jette un coup d’</a:t>
            </a:r>
            <a:r>
              <a:rPr lang="fr-CA" sz="1200" dirty="0" err="1" smtClean="0">
                <a:latin typeface="+mn-lt"/>
                <a:ea typeface="Calibri"/>
                <a:cs typeface="Times New Roman"/>
              </a:rPr>
              <a:t>oeil</a:t>
            </a:r>
            <a:r>
              <a:rPr lang="fr-CA" sz="1200" dirty="0" smtClean="0">
                <a:latin typeface="+mn-lt"/>
                <a:ea typeface="Calibri"/>
                <a:cs typeface="Times New Roman"/>
              </a:rPr>
              <a:t> aux Normes pour les gestionnaires de services de garde.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Tâche 14 : Veiller à la sécurité et superviser les interventions d’urgence</a:t>
            </a:r>
            <a:endParaRPr lang="en-CA" sz="1200" dirty="0" smtClean="0">
              <a:latin typeface="+mn-lt"/>
              <a:ea typeface="Calibri"/>
              <a:cs typeface="Times New Roman"/>
            </a:endParaRPr>
          </a:p>
          <a:p>
            <a:pPr marL="471170" indent="-269875">
              <a:lnSpc>
                <a:spcPct val="115000"/>
              </a:lnSpc>
              <a:spcAft>
                <a:spcPts val="0"/>
              </a:spcAft>
            </a:pPr>
            <a:r>
              <a:rPr lang="fr-CA" sz="1200" dirty="0" smtClean="0">
                <a:latin typeface="+mn-lt"/>
                <a:ea typeface="Calibri"/>
                <a:cs typeface="Times New Roman"/>
              </a:rPr>
              <a:t>14.1 Mettre en place des mesures de sécurité</a:t>
            </a:r>
            <a:endParaRPr lang="en-CA" sz="1200" dirty="0" smtClean="0">
              <a:latin typeface="+mn-lt"/>
              <a:ea typeface="Calibri"/>
              <a:cs typeface="Times New Roman"/>
            </a:endParaRPr>
          </a:p>
          <a:p>
            <a:pPr marL="471170" indent="-269875">
              <a:lnSpc>
                <a:spcPct val="115000"/>
              </a:lnSpc>
              <a:spcAft>
                <a:spcPts val="0"/>
              </a:spcAft>
            </a:pPr>
            <a:r>
              <a:rPr lang="fr-CA" sz="1200" dirty="0" smtClean="0">
                <a:latin typeface="+mn-lt"/>
                <a:ea typeface="Calibri"/>
                <a:cs typeface="Times New Roman"/>
              </a:rPr>
              <a:t>14.2 Prendre des dispositions pour les situations d’urgence</a:t>
            </a:r>
            <a:endParaRPr lang="en-CA" sz="1200" dirty="0" smtClean="0">
              <a:latin typeface="+mn-lt"/>
              <a:ea typeface="Calibri"/>
              <a:cs typeface="Times New Roman"/>
            </a:endParaRPr>
          </a:p>
          <a:p>
            <a:pPr marL="471170" indent="-269875">
              <a:lnSpc>
                <a:spcPct val="115000"/>
              </a:lnSpc>
              <a:spcAft>
                <a:spcPts val="0"/>
              </a:spcAft>
            </a:pPr>
            <a:r>
              <a:rPr lang="fr-CA" sz="1200" dirty="0" smtClean="0">
                <a:latin typeface="+mn-lt"/>
                <a:ea typeface="Calibri"/>
                <a:cs typeface="Times New Roman"/>
              </a:rPr>
              <a:t>14.3 Intervenir en cas d’incidents et d’urgences</a:t>
            </a:r>
            <a:endParaRPr lang="en-CA" sz="1200" dirty="0" smtClean="0">
              <a:latin typeface="+mn-lt"/>
              <a:ea typeface="Calibri"/>
              <a:cs typeface="Times New Roman"/>
            </a:endParaRPr>
          </a:p>
          <a:p>
            <a:pPr marL="201295">
              <a:lnSpc>
                <a:spcPct val="115000"/>
              </a:lnSpc>
              <a:spcAft>
                <a:spcPts val="0"/>
              </a:spcAft>
            </a:pPr>
            <a:r>
              <a:rPr lang="fr-CA" sz="1200"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Si on regarde l’importance des éléments de cette tâche, on peut voir que cette tâche est cruciale pour un gestionnaire.</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Regardons de plus près la sous-tâche 14.2. Les mots “prendre des dispositions” est dans l’énoncé mais si on analyse l’énoncé plus en profondeur et dans le contexte d’un gestionnaire des services de garde, on ne parle pas ici de simplement acheter une trousse de premiers soins. La description de la sous-tâche requiert que le gestionnaire connaisse les politiques en plus d’identifier et de réagir à diverses situations d’urgence. Ceci représente n niveau plus élevé dans la taxonomie requérant un résultat de l’apprentissage à un niveau 6 (créer) ou 5 (évaluer).</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Un aspect important qu’on doit se souvenir c’est le niveau auquel les tâches sont écrites dans les Normes. Il est peu probable qu’un cours puisse préparer les étudiants pour rencontrer tous les aspects des Normes à un niveau compétent, cependant le cours peut diriger l’étudiant pour qu’il puisse éventuellement rencontrer les normes.</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Exemple d’un résultat de l’apprentissage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Développe des politiques et procédures pour des situations d’urgence</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Les objectifs d’apprentissage qui sous-tendent ce résultat :</a:t>
            </a:r>
            <a:endParaRPr lang="en-CA" sz="1200" dirty="0" smtClean="0">
              <a:latin typeface="+mn-lt"/>
              <a:ea typeface="Calibri"/>
              <a:cs typeface="Times New Roman"/>
            </a:endParaRPr>
          </a:p>
          <a:p>
            <a:pPr marL="342900" lvl="0" indent="-342900">
              <a:spcAft>
                <a:spcPts val="65"/>
              </a:spcAft>
              <a:buFont typeface="Symbol"/>
              <a:buChar char=""/>
            </a:pPr>
            <a:r>
              <a:rPr lang="fr-CA" sz="1200" dirty="0" smtClean="0">
                <a:solidFill>
                  <a:srgbClr val="000000"/>
                </a:solidFill>
                <a:latin typeface="+mn-lt"/>
                <a:ea typeface="Calibri"/>
                <a:cs typeface="Calibri"/>
              </a:rPr>
              <a:t>Développer des politiques sur les urgences</a:t>
            </a:r>
            <a:endParaRPr lang="en-CA" sz="1400" dirty="0" smtClean="0">
              <a:solidFill>
                <a:srgbClr val="000000"/>
              </a:solidFill>
              <a:latin typeface="Tahoma"/>
              <a:ea typeface="Calibri"/>
            </a:endParaRPr>
          </a:p>
          <a:p>
            <a:pPr marL="342900" lvl="0" indent="-342900">
              <a:spcAft>
                <a:spcPts val="65"/>
              </a:spcAft>
              <a:buFont typeface="Symbol"/>
              <a:buChar char=""/>
            </a:pPr>
            <a:r>
              <a:rPr lang="fr-CA" sz="1200" dirty="0" smtClean="0">
                <a:solidFill>
                  <a:srgbClr val="000000"/>
                </a:solidFill>
                <a:latin typeface="+mn-lt"/>
                <a:ea typeface="Calibri"/>
                <a:cs typeface="Calibri"/>
              </a:rPr>
              <a:t>Identifier des partenaires dans la communauté pour assistance en cas d’urgence</a:t>
            </a:r>
            <a:endParaRPr lang="en-CA" sz="1400" dirty="0" smtClean="0">
              <a:solidFill>
                <a:srgbClr val="000000"/>
              </a:solidFill>
              <a:latin typeface="Tahoma"/>
              <a:ea typeface="Calibri"/>
            </a:endParaRPr>
          </a:p>
          <a:p>
            <a:pPr marL="342900" lvl="0" indent="-342900">
              <a:spcAft>
                <a:spcPts val="65"/>
              </a:spcAft>
              <a:buFont typeface="Symbol"/>
              <a:buChar char=""/>
            </a:pPr>
            <a:r>
              <a:rPr lang="fr-CA" sz="1200" dirty="0" smtClean="0">
                <a:solidFill>
                  <a:srgbClr val="000000"/>
                </a:solidFill>
                <a:latin typeface="+mn-lt"/>
                <a:ea typeface="Calibri"/>
                <a:cs typeface="Calibri"/>
              </a:rPr>
              <a:t>Développer un plan d’intervention d’urgence</a:t>
            </a:r>
            <a:endParaRPr lang="en-CA" sz="1400" dirty="0" smtClean="0">
              <a:solidFill>
                <a:srgbClr val="000000"/>
              </a:solidFill>
              <a:latin typeface="Tahoma"/>
              <a:ea typeface="Calibri"/>
            </a:endParaRPr>
          </a:p>
          <a:p>
            <a:pPr marL="342900" lvl="0" indent="-342900">
              <a:spcAft>
                <a:spcPts val="65"/>
              </a:spcAft>
              <a:buFont typeface="Symbol"/>
              <a:buChar char=""/>
            </a:pPr>
            <a:r>
              <a:rPr lang="fr-CA" sz="1200" dirty="0" smtClean="0">
                <a:solidFill>
                  <a:srgbClr val="000000"/>
                </a:solidFill>
                <a:latin typeface="+mn-lt"/>
                <a:ea typeface="Calibri"/>
                <a:cs typeface="Calibri"/>
              </a:rPr>
              <a:t>Développer un plan de communication en cas d’urgence</a:t>
            </a:r>
            <a:endParaRPr lang="en-CA" sz="1400" dirty="0" smtClean="0">
              <a:solidFill>
                <a:srgbClr val="000000"/>
              </a:solidFill>
              <a:latin typeface="Tahoma"/>
              <a:ea typeface="Calibri"/>
            </a:endParaRPr>
          </a:p>
          <a:p>
            <a:pPr marL="342900" lvl="0" indent="-342900">
              <a:spcAft>
                <a:spcPts val="65"/>
              </a:spcAft>
              <a:buFont typeface="Symbol"/>
              <a:buChar char=""/>
            </a:pPr>
            <a:r>
              <a:rPr lang="fr-CA" sz="1200" dirty="0" smtClean="0">
                <a:solidFill>
                  <a:srgbClr val="000000"/>
                </a:solidFill>
                <a:latin typeface="+mn-lt"/>
                <a:ea typeface="Calibri"/>
                <a:cs typeface="Calibri"/>
              </a:rPr>
              <a:t>Développer un système pour documenter et rapporter les incidents</a:t>
            </a:r>
            <a:endParaRPr lang="en-CA" sz="1400" dirty="0" smtClean="0">
              <a:solidFill>
                <a:srgbClr val="000000"/>
              </a:solidFill>
              <a:latin typeface="Tahoma"/>
              <a:ea typeface="Calibri"/>
            </a:endParaRPr>
          </a:p>
          <a:p>
            <a:pPr>
              <a:lnSpc>
                <a:spcPct val="115000"/>
              </a:lnSpc>
              <a:spcAft>
                <a:spcPts val="0"/>
              </a:spcAft>
            </a:pPr>
            <a:r>
              <a:rPr lang="fr-CA" sz="1050" dirty="0" smtClean="0">
                <a:highlight>
                  <a:srgbClr val="FFFF00"/>
                </a:highlight>
                <a:latin typeface="+mn-lt"/>
                <a:ea typeface="Calibri"/>
                <a:cs typeface="Times New Roman"/>
              </a:rPr>
              <a:t> </a:t>
            </a:r>
            <a:endParaRPr lang="en-CA" sz="1200" dirty="0" smtClean="0">
              <a:latin typeface="+mn-lt"/>
              <a:ea typeface="Calibri"/>
              <a:cs typeface="Times New Roman"/>
            </a:endParaRPr>
          </a:p>
          <a:p>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42</a:t>
            </a:fld>
            <a:endParaRPr lang="en-CA"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0"/>
              </a:spcAft>
            </a:pPr>
            <a:r>
              <a:rPr lang="fr-CA" sz="1200" dirty="0" smtClean="0">
                <a:latin typeface="+mn-lt"/>
                <a:ea typeface="Calibri"/>
                <a:cs typeface="Times New Roman"/>
              </a:rPr>
              <a:t>Pour ceux d’entre vous qui ne sont pas familiers avec les résultats de l’apprentissage, ceux-ci identifient ce qu’une personne devrait savoir ou être en mesure d’accomplir une fois qu’elle a complété l’activité d’apprentissage. Les énoncés débutent avec un verbe d’action qui décrit quelque chose qui peut être observé ou mesuré. Les résultats de l’apprentissage peuvent être plus spécifiques et identifier des objectifs précis pour une leçon ou un sujet en particulier.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 </a:t>
            </a:r>
            <a:endParaRPr lang="en-CA" sz="1200" dirty="0" smtClean="0">
              <a:latin typeface="+mn-lt"/>
              <a:ea typeface="Calibri"/>
              <a:cs typeface="Times New Roman"/>
            </a:endParaRPr>
          </a:p>
          <a:p>
            <a:pPr>
              <a:spcAft>
                <a:spcPts val="65"/>
              </a:spcAft>
            </a:pPr>
            <a:r>
              <a:rPr lang="fr-CA" sz="1200" dirty="0" smtClean="0">
                <a:solidFill>
                  <a:srgbClr val="000000"/>
                </a:solidFill>
                <a:latin typeface="+mn-lt"/>
                <a:ea typeface="Calibri"/>
                <a:cs typeface="Calibri"/>
              </a:rPr>
              <a:t>Voici quelques conseils lorsque vous développez des résultats de l’apprentissage :</a:t>
            </a:r>
            <a:endParaRPr lang="en-CA" sz="1400" dirty="0" smtClean="0">
              <a:solidFill>
                <a:srgbClr val="000000"/>
              </a:solidFill>
              <a:latin typeface="Tahoma"/>
              <a:ea typeface="Calibri"/>
            </a:endParaRPr>
          </a:p>
          <a:p>
            <a:pPr marL="342900" lvl="0" indent="-342900">
              <a:spcAft>
                <a:spcPts val="65"/>
              </a:spcAft>
              <a:buFont typeface="Symbol"/>
              <a:buChar char=""/>
            </a:pPr>
            <a:r>
              <a:rPr lang="fr-CA" sz="1200" dirty="0" smtClean="0">
                <a:solidFill>
                  <a:srgbClr val="000000"/>
                </a:solidFill>
                <a:latin typeface="+mn-lt"/>
                <a:ea typeface="Calibri"/>
                <a:cs typeface="Calibri"/>
              </a:rPr>
              <a:t>Évitez des verbes flous ou vagues qu’on ne peut mesurer</a:t>
            </a:r>
            <a:endParaRPr lang="en-CA" sz="1400" dirty="0" smtClean="0">
              <a:solidFill>
                <a:srgbClr val="000000"/>
              </a:solidFill>
              <a:latin typeface="Tahoma"/>
              <a:ea typeface="Calibri"/>
            </a:endParaRPr>
          </a:p>
          <a:p>
            <a:pPr marL="342900" lvl="0" indent="-342900">
              <a:spcAft>
                <a:spcPts val="65"/>
              </a:spcAft>
              <a:buFont typeface="Symbol"/>
              <a:buChar char=""/>
            </a:pPr>
            <a:r>
              <a:rPr lang="fr-CA" sz="1200" dirty="0" smtClean="0">
                <a:solidFill>
                  <a:srgbClr val="000000"/>
                </a:solidFill>
                <a:latin typeface="+mn-lt"/>
                <a:ea typeface="Calibri"/>
                <a:cs typeface="Calibri"/>
              </a:rPr>
              <a:t>N’utilisez qu’un verbe par résultat de l’apprentissage</a:t>
            </a:r>
            <a:endParaRPr lang="en-CA" sz="1400" dirty="0" smtClean="0">
              <a:solidFill>
                <a:srgbClr val="000000"/>
              </a:solidFill>
              <a:latin typeface="Tahoma"/>
              <a:ea typeface="Calibri"/>
            </a:endParaRPr>
          </a:p>
          <a:p>
            <a:pPr marL="342900" lvl="0" indent="-342900">
              <a:spcAft>
                <a:spcPts val="65"/>
              </a:spcAft>
              <a:buFont typeface="Symbol"/>
              <a:buChar char=""/>
            </a:pPr>
            <a:r>
              <a:rPr lang="fr-CA" sz="1200" dirty="0" smtClean="0">
                <a:solidFill>
                  <a:srgbClr val="000000"/>
                </a:solidFill>
                <a:latin typeface="+mn-lt"/>
                <a:ea typeface="Calibri"/>
                <a:cs typeface="Calibri"/>
              </a:rPr>
              <a:t>Assurez-vous que le résultat reflète bien le niveau d’apprentissage requis</a:t>
            </a:r>
            <a:endParaRPr lang="en-CA" sz="1400" dirty="0" smtClean="0">
              <a:solidFill>
                <a:srgbClr val="000000"/>
              </a:solidFill>
              <a:latin typeface="Tahoma"/>
              <a:ea typeface="Calibri"/>
            </a:endParaRPr>
          </a:p>
          <a:p>
            <a:pPr marL="342900" lvl="0" indent="-342900">
              <a:spcAft>
                <a:spcPts val="65"/>
              </a:spcAft>
              <a:buFont typeface="Symbol"/>
              <a:buChar char=""/>
            </a:pPr>
            <a:r>
              <a:rPr lang="fr-CA" sz="1200" dirty="0" smtClean="0">
                <a:solidFill>
                  <a:srgbClr val="000000"/>
                </a:solidFill>
                <a:latin typeface="+mn-lt"/>
                <a:ea typeface="Calibri"/>
                <a:cs typeface="Calibri"/>
              </a:rPr>
              <a:t>Écrivez les résultats en identifiant clairement ce que l’apprenant va être en mesure de faire dans le cadre du cours ou de l’activité d’apprentissage</a:t>
            </a:r>
            <a:endParaRPr lang="en-CA" sz="1400" dirty="0" smtClean="0">
              <a:solidFill>
                <a:srgbClr val="000000"/>
              </a:solidFill>
              <a:latin typeface="Tahoma"/>
              <a:ea typeface="Calibri"/>
            </a:endParaRPr>
          </a:p>
          <a:p>
            <a:pPr>
              <a:lnSpc>
                <a:spcPct val="115000"/>
              </a:lnSpc>
              <a:spcAft>
                <a:spcPts val="0"/>
              </a:spcAft>
            </a:pPr>
            <a:r>
              <a:rPr lang="fr-CA" sz="1050" dirty="0" smtClean="0">
                <a:solidFill>
                  <a:srgbClr val="292526"/>
                </a:solidFill>
                <a:highlight>
                  <a:srgbClr val="FFFF00"/>
                </a:highlight>
                <a:latin typeface="+mn-lt"/>
                <a:ea typeface="Calibri"/>
                <a:cs typeface="Times New Roman"/>
              </a:rPr>
              <a:t>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Si on jette un coup d’</a:t>
            </a:r>
            <a:r>
              <a:rPr lang="fr-CA" sz="1200" dirty="0" err="1" smtClean="0">
                <a:latin typeface="+mn-lt"/>
                <a:ea typeface="Calibri"/>
                <a:cs typeface="Times New Roman"/>
              </a:rPr>
              <a:t>oeil</a:t>
            </a:r>
            <a:r>
              <a:rPr lang="fr-CA" sz="1200" dirty="0" smtClean="0">
                <a:latin typeface="+mn-lt"/>
                <a:ea typeface="Calibri"/>
                <a:cs typeface="Times New Roman"/>
              </a:rPr>
              <a:t> aux Normes pour les gestionnaires de services de garde.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Tâche 14 : Veiller à la sécurité et superviser les interventions d’urgence</a:t>
            </a:r>
            <a:endParaRPr lang="en-CA" sz="1200" dirty="0" smtClean="0">
              <a:latin typeface="+mn-lt"/>
              <a:ea typeface="Calibri"/>
              <a:cs typeface="Times New Roman"/>
            </a:endParaRPr>
          </a:p>
          <a:p>
            <a:pPr marL="471170" indent="-269875">
              <a:lnSpc>
                <a:spcPct val="115000"/>
              </a:lnSpc>
              <a:spcAft>
                <a:spcPts val="0"/>
              </a:spcAft>
            </a:pPr>
            <a:r>
              <a:rPr lang="fr-CA" sz="1200" dirty="0" smtClean="0">
                <a:latin typeface="+mn-lt"/>
                <a:ea typeface="Calibri"/>
                <a:cs typeface="Times New Roman"/>
              </a:rPr>
              <a:t>14.1 Mettre en place des mesures de sécurité</a:t>
            </a:r>
            <a:endParaRPr lang="en-CA" sz="1200" dirty="0" smtClean="0">
              <a:latin typeface="+mn-lt"/>
              <a:ea typeface="Calibri"/>
              <a:cs typeface="Times New Roman"/>
            </a:endParaRPr>
          </a:p>
          <a:p>
            <a:pPr marL="471170" indent="-269875">
              <a:lnSpc>
                <a:spcPct val="115000"/>
              </a:lnSpc>
              <a:spcAft>
                <a:spcPts val="0"/>
              </a:spcAft>
            </a:pPr>
            <a:r>
              <a:rPr lang="fr-CA" sz="1200" dirty="0" smtClean="0">
                <a:latin typeface="+mn-lt"/>
                <a:ea typeface="Calibri"/>
                <a:cs typeface="Times New Roman"/>
              </a:rPr>
              <a:t>14.2 Prendre des dispositions pour les situations d’urgence</a:t>
            </a:r>
            <a:endParaRPr lang="en-CA" sz="1200" dirty="0" smtClean="0">
              <a:latin typeface="+mn-lt"/>
              <a:ea typeface="Calibri"/>
              <a:cs typeface="Times New Roman"/>
            </a:endParaRPr>
          </a:p>
          <a:p>
            <a:pPr marL="471170" indent="-269875">
              <a:lnSpc>
                <a:spcPct val="115000"/>
              </a:lnSpc>
              <a:spcAft>
                <a:spcPts val="0"/>
              </a:spcAft>
            </a:pPr>
            <a:r>
              <a:rPr lang="fr-CA" sz="1200" dirty="0" smtClean="0">
                <a:latin typeface="+mn-lt"/>
                <a:ea typeface="Calibri"/>
                <a:cs typeface="Times New Roman"/>
              </a:rPr>
              <a:t>14.3 Intervenir en cas d’incidents et d’urgences</a:t>
            </a:r>
            <a:endParaRPr lang="en-CA" sz="1200" dirty="0" smtClean="0">
              <a:latin typeface="+mn-lt"/>
              <a:ea typeface="Calibri"/>
              <a:cs typeface="Times New Roman"/>
            </a:endParaRPr>
          </a:p>
          <a:p>
            <a:pPr marL="201295">
              <a:lnSpc>
                <a:spcPct val="115000"/>
              </a:lnSpc>
              <a:spcAft>
                <a:spcPts val="0"/>
              </a:spcAft>
            </a:pPr>
            <a:r>
              <a:rPr lang="fr-CA" sz="1200"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Si on regarde l’importance des éléments de cette tâche, on peut voir que cette tâche est cruciale pour un gestionnaire.</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Regardons de plus près la sous-tâche 14.2. Les mots “prendre des dispositions” est dans l’énoncé mais si on analyse l’énoncé plus en profondeur et dans le contexte d’un gestionnaire des services de garde, on ne parle pas ici de simplement acheter une trousse de premiers soins. La description de la sous-tâche requiert que le gestionnaire connaisse les politiques en plus d’identifier et de réagir à diverses situations d’urgence. Ceci représente n niveau plus élevé dans la taxonomie requérant un résultat de l’apprentissage à un niveau 6 (créer) ou 5 (évaluer).</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Un aspect important qu’on doit se souvenir c’est le niveau auquel les tâches sont écrites dans les Normes. Il est peu probable qu’un cours puisse préparer les étudiants pour rencontrer tous les aspects des Normes à un niveau compétent, cependant le cours peut diriger l’étudiant pour qu’il puisse éventuellement rencontrer les normes.</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Exemple d’un résultat de l’apprentissage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Développe des politiques et procédures pour des situations d’urgence</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Les objectifs d’apprentissage qui sous-tendent ce résultat :</a:t>
            </a:r>
            <a:endParaRPr lang="en-CA" sz="1200" dirty="0" smtClean="0">
              <a:latin typeface="+mn-lt"/>
              <a:ea typeface="Calibri"/>
              <a:cs typeface="Times New Roman"/>
            </a:endParaRPr>
          </a:p>
          <a:p>
            <a:pPr marL="342900" lvl="0" indent="-342900">
              <a:spcAft>
                <a:spcPts val="65"/>
              </a:spcAft>
              <a:buFont typeface="Symbol"/>
              <a:buChar char=""/>
            </a:pPr>
            <a:r>
              <a:rPr lang="fr-CA" sz="1200" dirty="0" smtClean="0">
                <a:solidFill>
                  <a:srgbClr val="000000"/>
                </a:solidFill>
                <a:latin typeface="+mn-lt"/>
                <a:ea typeface="Calibri"/>
                <a:cs typeface="Calibri"/>
              </a:rPr>
              <a:t>Développer des politiques sur les urgences</a:t>
            </a:r>
            <a:endParaRPr lang="en-CA" sz="1400" dirty="0" smtClean="0">
              <a:solidFill>
                <a:srgbClr val="000000"/>
              </a:solidFill>
              <a:latin typeface="Tahoma"/>
              <a:ea typeface="Calibri"/>
            </a:endParaRPr>
          </a:p>
          <a:p>
            <a:pPr marL="342900" lvl="0" indent="-342900">
              <a:spcAft>
                <a:spcPts val="65"/>
              </a:spcAft>
              <a:buFont typeface="Symbol"/>
              <a:buChar char=""/>
            </a:pPr>
            <a:r>
              <a:rPr lang="fr-CA" sz="1200" dirty="0" smtClean="0">
                <a:solidFill>
                  <a:srgbClr val="000000"/>
                </a:solidFill>
                <a:latin typeface="+mn-lt"/>
                <a:ea typeface="Calibri"/>
                <a:cs typeface="Calibri"/>
              </a:rPr>
              <a:t>Identifier des partenaires dans la communauté pour assistance en cas d’urgence</a:t>
            </a:r>
            <a:endParaRPr lang="en-CA" sz="1400" dirty="0" smtClean="0">
              <a:solidFill>
                <a:srgbClr val="000000"/>
              </a:solidFill>
              <a:latin typeface="Tahoma"/>
              <a:ea typeface="Calibri"/>
            </a:endParaRPr>
          </a:p>
          <a:p>
            <a:pPr marL="342900" lvl="0" indent="-342900">
              <a:spcAft>
                <a:spcPts val="65"/>
              </a:spcAft>
              <a:buFont typeface="Symbol"/>
              <a:buChar char=""/>
            </a:pPr>
            <a:r>
              <a:rPr lang="fr-CA" sz="1200" dirty="0" smtClean="0">
                <a:solidFill>
                  <a:srgbClr val="000000"/>
                </a:solidFill>
                <a:latin typeface="+mn-lt"/>
                <a:ea typeface="Calibri"/>
                <a:cs typeface="Calibri"/>
              </a:rPr>
              <a:t>Développer un plan d’intervention d’urgence</a:t>
            </a:r>
            <a:endParaRPr lang="en-CA" sz="1400" dirty="0" smtClean="0">
              <a:solidFill>
                <a:srgbClr val="000000"/>
              </a:solidFill>
              <a:latin typeface="Tahoma"/>
              <a:ea typeface="Calibri"/>
            </a:endParaRPr>
          </a:p>
          <a:p>
            <a:pPr marL="342900" lvl="0" indent="-342900">
              <a:spcAft>
                <a:spcPts val="65"/>
              </a:spcAft>
              <a:buFont typeface="Symbol"/>
              <a:buChar char=""/>
            </a:pPr>
            <a:r>
              <a:rPr lang="fr-CA" sz="1200" dirty="0" smtClean="0">
                <a:solidFill>
                  <a:srgbClr val="000000"/>
                </a:solidFill>
                <a:latin typeface="+mn-lt"/>
                <a:ea typeface="Calibri"/>
                <a:cs typeface="Calibri"/>
              </a:rPr>
              <a:t>Développer un plan de communication en cas d’urgence</a:t>
            </a:r>
            <a:endParaRPr lang="en-CA" sz="1400" dirty="0" smtClean="0">
              <a:solidFill>
                <a:srgbClr val="000000"/>
              </a:solidFill>
              <a:latin typeface="Tahoma"/>
              <a:ea typeface="Calibri"/>
            </a:endParaRPr>
          </a:p>
          <a:p>
            <a:pPr marL="342900" lvl="0" indent="-342900">
              <a:spcAft>
                <a:spcPts val="65"/>
              </a:spcAft>
              <a:buFont typeface="Symbol"/>
              <a:buChar char=""/>
            </a:pPr>
            <a:r>
              <a:rPr lang="fr-CA" sz="1200" dirty="0" smtClean="0">
                <a:solidFill>
                  <a:srgbClr val="000000"/>
                </a:solidFill>
                <a:latin typeface="+mn-lt"/>
                <a:ea typeface="Calibri"/>
                <a:cs typeface="Calibri"/>
              </a:rPr>
              <a:t>Développer un système pour documenter et rapporter les incidents</a:t>
            </a:r>
            <a:endParaRPr lang="en-CA" sz="1400" dirty="0" smtClean="0">
              <a:solidFill>
                <a:srgbClr val="000000"/>
              </a:solidFill>
              <a:latin typeface="Tahoma"/>
              <a:ea typeface="Calibri"/>
            </a:endParaRPr>
          </a:p>
          <a:p>
            <a:pPr>
              <a:lnSpc>
                <a:spcPct val="115000"/>
              </a:lnSpc>
              <a:spcAft>
                <a:spcPts val="0"/>
              </a:spcAft>
            </a:pPr>
            <a:r>
              <a:rPr lang="fr-CA" sz="1050" dirty="0" smtClean="0">
                <a:highlight>
                  <a:srgbClr val="FFFF00"/>
                </a:highlight>
                <a:latin typeface="+mn-lt"/>
                <a:ea typeface="Calibri"/>
                <a:cs typeface="Times New Roman"/>
              </a:rPr>
              <a:t> </a:t>
            </a:r>
            <a:endParaRPr lang="en-CA" sz="1200" dirty="0" smtClean="0">
              <a:latin typeface="+mn-lt"/>
              <a:ea typeface="Calibri"/>
              <a:cs typeface="Times New Roman"/>
            </a:endParaRPr>
          </a:p>
          <a:p>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43</a:t>
            </a:fld>
            <a:endParaRPr lang="en-CA"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a:lnSpc>
                <a:spcPct val="115000"/>
              </a:lnSpc>
              <a:spcAft>
                <a:spcPts val="1000"/>
              </a:spcAft>
            </a:pPr>
            <a:r>
              <a:rPr lang="fr-CA" sz="1200" b="1" dirty="0" smtClean="0">
                <a:latin typeface="+mn-lt"/>
                <a:ea typeface="Calibri"/>
                <a:cs typeface="Times New Roman"/>
              </a:rPr>
              <a:t>Information pour l’animateur :</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Times New Roman"/>
              </a:rPr>
              <a:t>Former de petits groupes (2 ou 3 personnes). Fournir aux participants une section des Normes professionnelles des gestionnaires ou des Profils, ainsi que la feuille de travail. Demander aux participants de choisir une compétence et, l’utilisant en exemple, de passer en revue les étapes qui permettent de déterminer le niveau des normes. </a:t>
            </a:r>
            <a:endParaRPr lang="en-CA" sz="1200" dirty="0" smtClean="0">
              <a:latin typeface="+mn-lt"/>
              <a:ea typeface="Calibri"/>
              <a:cs typeface="Times New Roman"/>
            </a:endParaRPr>
          </a:p>
          <a:p>
            <a:pPr marL="228600">
              <a:lnSpc>
                <a:spcPct val="115000"/>
              </a:lnSpc>
              <a:spcAft>
                <a:spcPts val="1000"/>
              </a:spcAft>
            </a:pPr>
            <a:r>
              <a:rPr lang="fr-CA" sz="1200"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1000"/>
              </a:spcAft>
            </a:pPr>
            <a:r>
              <a:rPr lang="en-CA" sz="1200" b="1" dirty="0" smtClean="0">
                <a:latin typeface="+mn-lt"/>
                <a:ea typeface="Calibri"/>
                <a:cs typeface="Times New Roman"/>
              </a:rPr>
              <a:t>Demander aux participants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Times New Roman"/>
              </a:rPr>
              <a:t>Réfléchissez à la façon dont cette compétence est prise en compte dans votre cours ou programme de formation.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Times New Roman"/>
              </a:rPr>
              <a:t>À quel niveau cette compétence est-elle enseignée?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Times New Roman"/>
              </a:rPr>
              <a:t>Est-elle pratiquée, et si oui, dans quelle mesure?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Times New Roman"/>
              </a:rPr>
              <a:t>Quel niveau de connaissances et de rendement attend-on des apprenants?</a:t>
            </a:r>
            <a:endParaRPr lang="en-CA" sz="1200" dirty="0" smtClean="0">
              <a:latin typeface="+mn-lt"/>
              <a:ea typeface="Calibri"/>
              <a:cs typeface="Times New Roman"/>
            </a:endParaRPr>
          </a:p>
          <a:p>
            <a:pPr marL="228600">
              <a:lnSpc>
                <a:spcPct val="115000"/>
              </a:lnSpc>
              <a:spcAft>
                <a:spcPts val="1000"/>
              </a:spcAft>
            </a:pPr>
            <a:r>
              <a:rPr lang="fr-CA" sz="1200" i="1"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Times New Roman"/>
              </a:rPr>
              <a:t>À partir de cette discussion, donnez 10 minutes aux participants afin de déterminer un résultat de l’apprentissage pour cette compétence — résultat approprié pour </a:t>
            </a:r>
            <a:r>
              <a:rPr lang="fr-CA" sz="1200" i="1" dirty="0" smtClean="0">
                <a:latin typeface="+mn-lt"/>
                <a:ea typeface="Calibri"/>
                <a:cs typeface="Times New Roman"/>
              </a:rPr>
              <a:t>leur </a:t>
            </a:r>
            <a:r>
              <a:rPr lang="fr-CA" sz="1200" dirty="0" smtClean="0">
                <a:latin typeface="+mn-lt"/>
                <a:ea typeface="Calibri"/>
                <a:cs typeface="Times New Roman"/>
              </a:rPr>
              <a:t>cours ou programme — en tenant compte du degré de maîtrise et de l’expérience de l’apprenant, du contexte du programme (temps, portée, ressources, expérience de l’enseignant, objectifs du programme, etc.). </a:t>
            </a:r>
            <a:endParaRPr lang="en-CA" sz="1200" dirty="0" smtClean="0">
              <a:latin typeface="+mn-lt"/>
              <a:ea typeface="Calibri"/>
              <a:cs typeface="Times New Roman"/>
            </a:endParaRPr>
          </a:p>
          <a:p>
            <a:pPr marL="472440">
              <a:spcAft>
                <a:spcPts val="65"/>
              </a:spcAft>
            </a:pPr>
            <a:r>
              <a:rPr lang="fr-CA" sz="1200" dirty="0" smtClean="0">
                <a:solidFill>
                  <a:srgbClr val="000000"/>
                </a:solidFill>
                <a:latin typeface="+mn-lt"/>
                <a:ea typeface="Calibri"/>
                <a:cs typeface="Calibri"/>
              </a:rPr>
              <a:t> </a:t>
            </a:r>
            <a:endParaRPr lang="en-CA" sz="1400" dirty="0" smtClean="0">
              <a:solidFill>
                <a:srgbClr val="000000"/>
              </a:solidFill>
              <a:latin typeface="Tahoma"/>
              <a:ea typeface="Calibri"/>
            </a:endParaRPr>
          </a:p>
          <a:p>
            <a:r>
              <a:rPr lang="fr-CA" sz="1200" dirty="0" smtClean="0">
                <a:latin typeface="+mn-lt"/>
                <a:ea typeface="Calibri"/>
                <a:cs typeface="Times New Roman"/>
              </a:rPr>
              <a:t>En utilisant l’énoncé d’une tâche décrite dans les normes, établissez un résultat de l’apprentissage qui constituerait un niveau approprié pour votre cours ou programme. Veuillez indiquer le niveau taxonomique pour les connaissances et/ou le rendement.</a:t>
            </a:r>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44</a:t>
            </a:fld>
            <a:endParaRPr lang="en-CA" dirty="0">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kern="1200" dirty="0" smtClean="0">
                <a:solidFill>
                  <a:schemeClr val="tx1"/>
                </a:solidFill>
                <a:latin typeface="+mn-lt"/>
                <a:ea typeface="+mn-ea"/>
                <a:cs typeface="+mn-cs"/>
              </a:rPr>
              <a:t>Utilisons cet outil qui permet de faire rapidement un </a:t>
            </a:r>
            <a:r>
              <a:rPr lang="fr-CA" sz="1200" kern="1200" dirty="0" err="1" smtClean="0">
                <a:solidFill>
                  <a:schemeClr val="tx1"/>
                </a:solidFill>
                <a:latin typeface="+mn-lt"/>
                <a:ea typeface="+mn-ea"/>
                <a:cs typeface="+mn-cs"/>
              </a:rPr>
              <a:t>breffage</a:t>
            </a:r>
            <a:r>
              <a:rPr lang="fr-CA" sz="1200" kern="1200" dirty="0" smtClean="0">
                <a:solidFill>
                  <a:schemeClr val="tx1"/>
                </a:solidFill>
                <a:latin typeface="+mn-lt"/>
                <a:ea typeface="+mn-ea"/>
                <a:cs typeface="+mn-cs"/>
              </a:rPr>
              <a:t> pour cette activité liée au résultat de l’apprentissage. </a:t>
            </a:r>
            <a:endParaRPr lang="en-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 </a:t>
            </a:r>
            <a:endParaRPr lang="en-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Il s’agit d’un tableau très simple, qui indique le niveau et la portée d’un objectif d’apprentissage par rapport aux normes. Vous pouvez illustrer cette comparaison en déterminant dans laquelle des neuf cases devrait être indiqué le résultat de l’apprentissage. </a:t>
            </a:r>
            <a:endParaRPr lang="en-CA" sz="900" dirty="0"/>
          </a:p>
        </p:txBody>
      </p:sp>
      <p:sp>
        <p:nvSpPr>
          <p:cNvPr id="4" name="Slide Number Placeholder 3"/>
          <p:cNvSpPr>
            <a:spLocks noGrp="1"/>
          </p:cNvSpPr>
          <p:nvPr>
            <p:ph type="sldNum" sz="quarter" idx="10"/>
          </p:nvPr>
        </p:nvSpPr>
        <p:spPr/>
        <p:txBody>
          <a:bodyPr/>
          <a:lstStyle/>
          <a:p>
            <a:fld id="{D1FB6143-FFC4-49CB-A9EC-9CC7CAC2880C}" type="slidenum">
              <a:rPr lang="en-CA" smtClean="0"/>
              <a:pPr/>
              <a:t>45</a:t>
            </a:fld>
            <a:endParaRPr lang="en-CA"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a:lnSpc>
                <a:spcPct val="115000"/>
              </a:lnSpc>
              <a:spcAft>
                <a:spcPts val="1000"/>
              </a:spcAft>
            </a:pPr>
            <a:r>
              <a:rPr lang="en-CA" sz="1200" b="1" dirty="0" smtClean="0">
                <a:latin typeface="+mn-lt"/>
                <a:ea typeface="Calibri"/>
                <a:cs typeface="Times New Roman"/>
              </a:rPr>
              <a:t>Demander aux participants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Times New Roman"/>
              </a:rPr>
              <a:t>Quelle preuve rechercheriez-vous pour vous assurer que vos apprenants ont atteint ce résultat?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Times New Roman"/>
              </a:rPr>
              <a:t>Comment les normes peuvent-elles vous aider à déterminer cela? </a:t>
            </a:r>
            <a:endParaRPr lang="en-CA" sz="1200" dirty="0" smtClean="0">
              <a:latin typeface="+mn-lt"/>
              <a:ea typeface="Calibri"/>
              <a:cs typeface="Times New Roman"/>
            </a:endParaRPr>
          </a:p>
          <a:p>
            <a:pPr marL="342900" lvl="0" indent="-342900">
              <a:lnSpc>
                <a:spcPct val="115000"/>
              </a:lnSpc>
              <a:spcAft>
                <a:spcPts val="1000"/>
              </a:spcAft>
              <a:buFont typeface="Symbol"/>
              <a:buChar char=""/>
            </a:pPr>
            <a:r>
              <a:rPr lang="fr-CA" sz="1200" i="1" dirty="0" smtClean="0">
                <a:latin typeface="+mn-lt"/>
                <a:ea typeface="Calibri"/>
                <a:cs typeface="Times New Roman"/>
              </a:rPr>
              <a:t>La pratique et l’évaluation en milieu de travail sont-elles possibles? </a:t>
            </a:r>
          </a:p>
          <a:p>
            <a:pPr marL="342900" lvl="0" indent="-342900">
              <a:lnSpc>
                <a:spcPct val="115000"/>
              </a:lnSpc>
              <a:spcAft>
                <a:spcPts val="1000"/>
              </a:spcAft>
              <a:buFont typeface="Symbol"/>
              <a:buChar char=""/>
            </a:pPr>
            <a:r>
              <a:rPr lang="fr-CA" sz="1200" i="1" dirty="0" smtClean="0">
                <a:latin typeface="+mn-lt"/>
                <a:ea typeface="Calibri"/>
                <a:cs typeface="Times New Roman"/>
              </a:rPr>
              <a:t>Comment feriez-vous l’évaluation de ce résultat pour ce qui est du rendement ou de l’apprentissage, en tenant compte, encore une fois, du contexte de votre programme et des apprenants avec lesquels vous travaillez?</a:t>
            </a:r>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46</a:t>
            </a:fld>
            <a:endParaRPr lang="en-CA" dirty="0">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00"/>
              </a:spcAft>
            </a:pPr>
            <a:r>
              <a:rPr lang="en-CA" sz="1200" b="1" dirty="0" smtClean="0">
                <a:latin typeface="+mn-lt"/>
                <a:ea typeface="Calibri"/>
                <a:cs typeface="Times New Roman"/>
              </a:rPr>
              <a:t>Demander aux participants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Times New Roman"/>
              </a:rPr>
              <a:t>Qu’est-ce qui constitue un bon processus d’évaluation du rendement?</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Times New Roman"/>
              </a:rPr>
              <a:t> Que faut-il mesurer et comment? Le processus est-il valide et fiable?</a:t>
            </a:r>
            <a:endParaRPr lang="en-CA" sz="1200" dirty="0" smtClean="0">
              <a:latin typeface="+mn-lt"/>
              <a:ea typeface="Calibri"/>
              <a:cs typeface="Times New Roman"/>
            </a:endParaRPr>
          </a:p>
          <a:p>
            <a:pPr marL="342900" lvl="0" indent="-342900">
              <a:lnSpc>
                <a:spcPct val="115000"/>
              </a:lnSpc>
              <a:spcAft>
                <a:spcPts val="1000"/>
              </a:spcAft>
              <a:buFont typeface="Symbol"/>
              <a:buChar char=""/>
            </a:pPr>
            <a:r>
              <a:rPr lang="fr-CA" sz="1200" i="1" dirty="0" smtClean="0">
                <a:latin typeface="+mn-lt"/>
                <a:ea typeface="Calibri"/>
                <a:cs typeface="Times New Roman"/>
              </a:rPr>
              <a:t>Pourquoi est-ce important d’effectuer des évaluations du rendement?</a:t>
            </a:r>
            <a:endParaRPr lang="en-CA" sz="1200" dirty="0" smtClean="0">
              <a:latin typeface="+mn-lt"/>
              <a:ea typeface="Calibri"/>
              <a:cs typeface="Times New Roman"/>
            </a:endParaRPr>
          </a:p>
          <a:p>
            <a:pPr marL="457200">
              <a:lnSpc>
                <a:spcPct val="115000"/>
              </a:lnSpc>
              <a:spcAft>
                <a:spcPts val="1000"/>
              </a:spcAft>
            </a:pPr>
            <a:r>
              <a:rPr lang="fr-CA" sz="1200" dirty="0" smtClean="0">
                <a:latin typeface="+mn-lt"/>
                <a:ea typeface="Calibri"/>
                <a:cs typeface="Times New Roman"/>
              </a:rPr>
              <a:t>Les évaluations du rendement sont très utiles à tous. Elles peuvent servir à reconnaître un rendement supérieur et des compétences exceptionnelles, et offrir une base pour la planification de la carrière et le perfectionnement professionnel. Les évaluations du rendement doivent être personnalisées afin de tenir compte du niveau de développement des compétences professionnelles, de la maturité et de l’expérience.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Times New Roman"/>
              </a:rPr>
              <a:t>Quels outils d’évaluation du rendement utilisez-vous actuellement dans votre milieu de travail?</a:t>
            </a:r>
            <a:endParaRPr lang="en-CA" sz="1200" dirty="0" smtClean="0">
              <a:latin typeface="+mn-lt"/>
              <a:ea typeface="Calibri"/>
              <a:cs typeface="Times New Roman"/>
            </a:endParaRPr>
          </a:p>
          <a:p>
            <a:pPr marL="342900" lvl="0" indent="-342900">
              <a:lnSpc>
                <a:spcPct val="115000"/>
              </a:lnSpc>
              <a:spcAft>
                <a:spcPts val="1000"/>
              </a:spcAft>
              <a:buFont typeface="Symbol"/>
              <a:buChar char=""/>
            </a:pPr>
            <a:r>
              <a:rPr lang="fr-CA" sz="1200" i="1" dirty="0" smtClean="0">
                <a:latin typeface="+mn-lt"/>
                <a:ea typeface="Calibri"/>
                <a:cs typeface="Times New Roman"/>
              </a:rPr>
              <a:t>Comment ces outils ont-ils été créés? Sur quoi se basent-ils?</a:t>
            </a:r>
            <a:endParaRPr lang="en-CA" sz="1200" i="0" dirty="0" smtClean="0">
              <a:latin typeface="+mn-lt"/>
              <a:ea typeface="Calibri"/>
              <a:cs typeface="Times New Roman"/>
            </a:endParaRPr>
          </a:p>
          <a:p>
            <a:pPr marL="342900" lvl="0" indent="-342900">
              <a:lnSpc>
                <a:spcPct val="115000"/>
              </a:lnSpc>
              <a:spcAft>
                <a:spcPts val="1000"/>
              </a:spcAft>
              <a:buFont typeface="Symbol"/>
              <a:buChar char=""/>
            </a:pPr>
            <a:r>
              <a:rPr lang="fr-CA" sz="1200" dirty="0" smtClean="0">
                <a:solidFill>
                  <a:srgbClr val="20201F"/>
                </a:solidFill>
                <a:latin typeface="+mn-lt"/>
                <a:ea typeface="Calibri"/>
                <a:cs typeface="Calibri"/>
              </a:rPr>
              <a:t>Les compétences pour chaque tâche sont mesurées par rapport aux Normes professionnelles, qui sont reconnues comme la « pratique actuelle ».</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47</a:t>
            </a:fld>
            <a:endParaRPr lang="en-CA"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00"/>
              </a:spcAft>
            </a:pPr>
            <a:r>
              <a:rPr lang="en-CA" sz="1200" b="1" dirty="0" smtClean="0">
                <a:solidFill>
                  <a:srgbClr val="20201F"/>
                </a:solidFill>
                <a:latin typeface="+mn-lt"/>
                <a:ea typeface="Calibri"/>
                <a:cs typeface="Calibri"/>
              </a:rPr>
              <a:t>Messages </a:t>
            </a:r>
            <a:r>
              <a:rPr lang="en-CA" sz="1200" b="1" dirty="0" err="1" smtClean="0">
                <a:solidFill>
                  <a:srgbClr val="20201F"/>
                </a:solidFill>
                <a:latin typeface="+mn-lt"/>
                <a:ea typeface="Calibri"/>
                <a:cs typeface="Calibri"/>
              </a:rPr>
              <a:t>clés</a:t>
            </a:r>
            <a:r>
              <a:rPr lang="en-CA" sz="1200" b="1" dirty="0" smtClean="0">
                <a:solidFill>
                  <a:srgbClr val="20201F"/>
                </a:solidFill>
                <a:latin typeface="+mn-lt"/>
                <a:ea typeface="Calibri"/>
                <a:cs typeface="Calibri"/>
              </a:rPr>
              <a:t>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solidFill>
                  <a:srgbClr val="20201F"/>
                </a:solidFill>
                <a:latin typeface="+mn-lt"/>
                <a:ea typeface="Calibri"/>
                <a:cs typeface="Calibri"/>
              </a:rPr>
              <a:t>Cadre permettant d’évaluer objectivement et équitablement le rendement, et de planifier les activités de perfectionnement professionnel.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solidFill>
                  <a:srgbClr val="20201F"/>
                </a:solidFill>
                <a:latin typeface="+mn-lt"/>
                <a:ea typeface="Calibri"/>
                <a:cs typeface="Calibri"/>
              </a:rPr>
              <a:t>Les évaluations du rendement sont très utiles tant pour la superviseure que pour l’employée. Elles peuvent servir à reconnaître un rendement supérieur et des compétences exceptionnelles, et offrir une base pour la carrière.</a:t>
            </a:r>
            <a:endParaRPr lang="en-CA" sz="1200" dirty="0" smtClean="0">
              <a:latin typeface="+mn-lt"/>
              <a:ea typeface="Calibri"/>
              <a:cs typeface="Times New Roman"/>
            </a:endParaRPr>
          </a:p>
          <a:p>
            <a:pPr marL="342900" lvl="0" indent="-342900">
              <a:lnSpc>
                <a:spcPct val="115000"/>
              </a:lnSpc>
              <a:spcAft>
                <a:spcPts val="1000"/>
              </a:spcAft>
              <a:buFont typeface="Symbol"/>
              <a:buChar char=""/>
            </a:pPr>
            <a:r>
              <a:rPr lang="fr-CA" sz="1200" dirty="0" smtClean="0">
                <a:solidFill>
                  <a:srgbClr val="20201F"/>
                </a:solidFill>
                <a:latin typeface="+mn-lt"/>
                <a:ea typeface="Calibri"/>
                <a:cs typeface="Calibri"/>
              </a:rPr>
              <a:t>Planification de la carrière et perfectionnement professionnel.</a:t>
            </a:r>
          </a:p>
          <a:p>
            <a:pPr marL="342900" lvl="0" indent="-342900">
              <a:lnSpc>
                <a:spcPct val="115000"/>
              </a:lnSpc>
              <a:spcAft>
                <a:spcPts val="1000"/>
              </a:spcAft>
              <a:buFont typeface="Symbol"/>
              <a:buChar char=""/>
            </a:pPr>
            <a:r>
              <a:rPr lang="fr-CA" sz="1200" dirty="0" smtClean="0">
                <a:solidFill>
                  <a:srgbClr val="20201F"/>
                </a:solidFill>
                <a:latin typeface="+mn-lt"/>
                <a:ea typeface="Calibri"/>
                <a:cs typeface="Calibri"/>
              </a:rPr>
              <a:t>Les évaluations du rendement doivent être personnalisées afin de tenir compte du niveau de développement des compétences professionnelles, de la maturité et de l’expérience de l’employée.</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48</a:t>
            </a:fld>
            <a:endParaRPr lang="en-CA"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a:lnSpc>
                <a:spcPct val="115000"/>
              </a:lnSpc>
              <a:spcAft>
                <a:spcPts val="1000"/>
              </a:spcAft>
            </a:pPr>
            <a:r>
              <a:rPr lang="fr-CA" sz="1200" dirty="0" smtClean="0">
                <a:solidFill>
                  <a:srgbClr val="212120"/>
                </a:solidFill>
                <a:latin typeface="+mn-lt"/>
                <a:ea typeface="Calibri"/>
                <a:cs typeface="UniversLTStd-Cn"/>
              </a:rPr>
              <a:t>Quatre étapes principales pouvant servir à une évaluation du rendement :</a:t>
            </a:r>
            <a:endParaRPr lang="en-CA" sz="1200" dirty="0" smtClean="0">
              <a:latin typeface="+mn-lt"/>
              <a:ea typeface="Calibri"/>
              <a:cs typeface="Times New Roman"/>
            </a:endParaRPr>
          </a:p>
          <a:p>
            <a:pPr marL="342900" lvl="0" indent="-342900">
              <a:lnSpc>
                <a:spcPct val="115000"/>
              </a:lnSpc>
              <a:spcAft>
                <a:spcPts val="0"/>
              </a:spcAft>
              <a:buFont typeface="+mj-lt"/>
              <a:buAutoNum type="arabicPeriod"/>
            </a:pPr>
            <a:r>
              <a:rPr lang="fr-CA" sz="1200" dirty="0" smtClean="0">
                <a:solidFill>
                  <a:srgbClr val="212120"/>
                </a:solidFill>
                <a:latin typeface="+mn-lt"/>
                <a:ea typeface="Calibri"/>
                <a:cs typeface="UniversLTStd-Cn"/>
              </a:rPr>
              <a:t>Choisissez une échelle ou une méthode d’évaluation du rendement</a:t>
            </a:r>
            <a:endParaRPr lang="en-CA" sz="1200" dirty="0" smtClean="0">
              <a:latin typeface="+mn-lt"/>
              <a:ea typeface="Calibri"/>
              <a:cs typeface="Times New Roman"/>
            </a:endParaRPr>
          </a:p>
          <a:p>
            <a:pPr marL="800100" lvl="1" indent="-342900">
              <a:lnSpc>
                <a:spcPct val="115000"/>
              </a:lnSpc>
              <a:spcAft>
                <a:spcPts val="0"/>
              </a:spcAft>
              <a:buFont typeface="Symbol"/>
              <a:buChar char=""/>
            </a:pPr>
            <a:r>
              <a:rPr lang="fr-CA" sz="1200" dirty="0" smtClean="0">
                <a:solidFill>
                  <a:srgbClr val="212120"/>
                </a:solidFill>
                <a:latin typeface="+mn-lt"/>
                <a:ea typeface="Calibri"/>
                <a:cs typeface="UniversLTStd-Cn"/>
              </a:rPr>
              <a:t>Plusieurs échelles peuvent servir à l’évaluation du rendement. Certaines échelles attribueront des niveaux (p. ex., niveau 1, 2, 3), d’autres des qualificatifs (p. ex., expert, compétent, peu expérimenté, non expérimenté) ou encore des lettres (A, B, C).</a:t>
            </a:r>
            <a:endParaRPr lang="en-CA" sz="1200" dirty="0" smtClean="0">
              <a:latin typeface="+mn-lt"/>
              <a:ea typeface="Calibri"/>
              <a:cs typeface="Times New Roman"/>
            </a:endParaRPr>
          </a:p>
          <a:p>
            <a:pPr marL="800100" lvl="1" indent="-342900">
              <a:lnSpc>
                <a:spcPct val="115000"/>
              </a:lnSpc>
              <a:spcAft>
                <a:spcPts val="0"/>
              </a:spcAft>
              <a:buFont typeface="Symbol"/>
              <a:buChar char=""/>
            </a:pPr>
            <a:r>
              <a:rPr lang="fr-CA" sz="1200" dirty="0" smtClean="0">
                <a:solidFill>
                  <a:srgbClr val="212120"/>
                </a:solidFill>
                <a:latin typeface="+mn-lt"/>
                <a:ea typeface="Calibri"/>
                <a:cs typeface="UniversLTStd-Cn"/>
              </a:rPr>
              <a:t>Dans toute échelle d’évaluation du rendement, le plus important est de s’assurer que les critères pour chaque niveau de l’échelle sont clairement définis, mesurables et basés sur le rendement.</a:t>
            </a:r>
            <a:endParaRPr lang="en-CA" sz="1200" dirty="0" smtClean="0">
              <a:latin typeface="+mn-lt"/>
              <a:ea typeface="Calibri"/>
              <a:cs typeface="Times New Roman"/>
            </a:endParaRPr>
          </a:p>
          <a:p>
            <a:pPr marL="342900" lvl="0" indent="-342900">
              <a:lnSpc>
                <a:spcPct val="115000"/>
              </a:lnSpc>
              <a:spcAft>
                <a:spcPts val="0"/>
              </a:spcAft>
              <a:buFont typeface="+mj-lt"/>
              <a:buAutoNum type="arabicPeriod"/>
            </a:pPr>
            <a:r>
              <a:rPr lang="fr-CA" sz="1200" dirty="0" smtClean="0">
                <a:solidFill>
                  <a:srgbClr val="212120"/>
                </a:solidFill>
                <a:latin typeface="+mn-lt"/>
                <a:ea typeface="Calibri"/>
                <a:cs typeface="UniversLTStd-Cn"/>
              </a:rPr>
              <a:t>Élaborez des formulaires d’évaluation du rendement</a:t>
            </a:r>
            <a:endParaRPr lang="en-CA" sz="1200" dirty="0" smtClean="0">
              <a:latin typeface="+mn-lt"/>
              <a:ea typeface="Calibri"/>
              <a:cs typeface="Times New Roman"/>
            </a:endParaRPr>
          </a:p>
          <a:p>
            <a:pPr marL="800100" lvl="1" indent="-342900">
              <a:lnSpc>
                <a:spcPct val="115000"/>
              </a:lnSpc>
              <a:spcAft>
                <a:spcPts val="0"/>
              </a:spcAft>
              <a:buFont typeface="Symbol"/>
              <a:buChar char=""/>
            </a:pPr>
            <a:r>
              <a:rPr lang="fr-CA" sz="1200" dirty="0" smtClean="0">
                <a:solidFill>
                  <a:srgbClr val="212120"/>
                </a:solidFill>
                <a:latin typeface="+mn-lt"/>
                <a:ea typeface="Calibri"/>
                <a:cs typeface="UniversLTStd-Cn"/>
              </a:rPr>
              <a:t>Il est important de choisir les tâches et sous-tâches appropriées, selon le travail effectué, pour que l’évaluation du rendement de la personne reflète ses activités.</a:t>
            </a:r>
            <a:endParaRPr lang="en-CA" sz="1200" dirty="0" smtClean="0">
              <a:latin typeface="+mn-lt"/>
              <a:ea typeface="Calibri"/>
              <a:cs typeface="Times New Roman"/>
            </a:endParaRPr>
          </a:p>
          <a:p>
            <a:pPr marL="800100" lvl="1" indent="-342900">
              <a:lnSpc>
                <a:spcPct val="115000"/>
              </a:lnSpc>
              <a:spcAft>
                <a:spcPts val="0"/>
              </a:spcAft>
              <a:buFont typeface="Symbol"/>
              <a:buChar char=""/>
            </a:pPr>
            <a:r>
              <a:rPr lang="fr-CA" sz="1200" dirty="0" smtClean="0">
                <a:solidFill>
                  <a:srgbClr val="212120"/>
                </a:solidFill>
                <a:latin typeface="+mn-lt"/>
                <a:ea typeface="Calibri"/>
                <a:cs typeface="UniversLTStd-Cn"/>
              </a:rPr>
              <a:t>Le formulaire d’évaluation du rendement comprendra en général une section pour chaque tâche qui s’applique, selon la description faite dans les Normes professionnelles. Pour chaque tâche, les sous-tâches pertinentes peuvent être résumées et présentées comme indicateurs de rendement.</a:t>
            </a:r>
            <a:endParaRPr lang="en-CA" sz="1200" dirty="0" smtClean="0">
              <a:latin typeface="+mn-lt"/>
              <a:ea typeface="Calibri"/>
              <a:cs typeface="Times New Roman"/>
            </a:endParaRPr>
          </a:p>
          <a:p>
            <a:pPr marL="800100" lvl="1" indent="-342900">
              <a:lnSpc>
                <a:spcPct val="115000"/>
              </a:lnSpc>
              <a:spcAft>
                <a:spcPts val="0"/>
              </a:spcAft>
              <a:buFont typeface="Symbol"/>
              <a:buChar char=""/>
            </a:pPr>
            <a:r>
              <a:rPr lang="fr-CA" sz="1200" dirty="0" smtClean="0">
                <a:solidFill>
                  <a:srgbClr val="212120"/>
                </a:solidFill>
                <a:latin typeface="+mn-lt"/>
                <a:ea typeface="Calibri"/>
                <a:cs typeface="UniversLTStd-Cn"/>
              </a:rPr>
              <a:t>Les compétences pour chaque tâche seront mesurées à l’aide de l’échelle d’évaluation choisie. </a:t>
            </a:r>
            <a:endParaRPr lang="en-CA" sz="1200" dirty="0" smtClean="0">
              <a:latin typeface="+mn-lt"/>
              <a:ea typeface="Calibri"/>
              <a:cs typeface="Times New Roman"/>
            </a:endParaRPr>
          </a:p>
          <a:p>
            <a:pPr marL="342900" lvl="0" indent="-342900">
              <a:lnSpc>
                <a:spcPct val="115000"/>
              </a:lnSpc>
              <a:spcAft>
                <a:spcPts val="0"/>
              </a:spcAft>
              <a:buFont typeface="+mj-lt"/>
              <a:buAutoNum type="arabicPeriod"/>
            </a:pPr>
            <a:r>
              <a:rPr lang="en-CA" sz="1200" dirty="0" err="1" smtClean="0">
                <a:solidFill>
                  <a:srgbClr val="212120"/>
                </a:solidFill>
                <a:latin typeface="+mn-lt"/>
                <a:ea typeface="Calibri"/>
                <a:cs typeface="UniversLTStd-Cn"/>
              </a:rPr>
              <a:t>Préparez</a:t>
            </a:r>
            <a:r>
              <a:rPr lang="en-CA" sz="1200" dirty="0" smtClean="0">
                <a:solidFill>
                  <a:srgbClr val="212120"/>
                </a:solidFill>
                <a:latin typeface="+mn-lt"/>
                <a:ea typeface="Calibri"/>
                <a:cs typeface="UniversLTStd-Cn"/>
              </a:rPr>
              <a:t> </a:t>
            </a:r>
            <a:r>
              <a:rPr lang="en-CA" sz="1200" dirty="0" err="1" smtClean="0">
                <a:solidFill>
                  <a:srgbClr val="212120"/>
                </a:solidFill>
                <a:latin typeface="+mn-lt"/>
                <a:ea typeface="Calibri"/>
                <a:cs typeface="UniversLTStd-Cn"/>
              </a:rPr>
              <a:t>l’entrevue</a:t>
            </a:r>
            <a:r>
              <a:rPr lang="en-CA" sz="1200" dirty="0" smtClean="0">
                <a:solidFill>
                  <a:srgbClr val="212120"/>
                </a:solidFill>
                <a:latin typeface="+mn-lt"/>
                <a:ea typeface="Calibri"/>
                <a:cs typeface="UniversLTStd-Cn"/>
              </a:rPr>
              <a:t> </a:t>
            </a:r>
            <a:r>
              <a:rPr lang="en-CA" sz="1200" dirty="0" err="1" smtClean="0">
                <a:solidFill>
                  <a:srgbClr val="212120"/>
                </a:solidFill>
                <a:latin typeface="+mn-lt"/>
                <a:ea typeface="Calibri"/>
                <a:cs typeface="UniversLTStd-Cn"/>
              </a:rPr>
              <a:t>d’évaluation</a:t>
            </a:r>
            <a:r>
              <a:rPr lang="en-CA" sz="1200" dirty="0" smtClean="0">
                <a:solidFill>
                  <a:srgbClr val="212120"/>
                </a:solidFill>
                <a:latin typeface="+mn-lt"/>
                <a:ea typeface="Calibri"/>
                <a:cs typeface="UniversLTStd-Cn"/>
              </a:rPr>
              <a:t> du </a:t>
            </a:r>
            <a:r>
              <a:rPr lang="en-CA" sz="1200" dirty="0" err="1" smtClean="0">
                <a:solidFill>
                  <a:srgbClr val="212120"/>
                </a:solidFill>
                <a:latin typeface="+mn-lt"/>
                <a:ea typeface="Calibri"/>
                <a:cs typeface="UniversLTStd-Cn"/>
              </a:rPr>
              <a:t>rendement</a:t>
            </a:r>
            <a:endParaRPr lang="en-CA" sz="1200" dirty="0" smtClean="0">
              <a:latin typeface="+mn-lt"/>
              <a:ea typeface="Calibri"/>
              <a:cs typeface="Times New Roman"/>
            </a:endParaRPr>
          </a:p>
          <a:p>
            <a:pPr marL="800100" lvl="1" indent="-342900">
              <a:lnSpc>
                <a:spcPct val="115000"/>
              </a:lnSpc>
              <a:spcAft>
                <a:spcPts val="0"/>
              </a:spcAft>
              <a:buFont typeface="Symbol"/>
              <a:buChar char=""/>
            </a:pPr>
            <a:r>
              <a:rPr lang="fr-CA" sz="1200" dirty="0" smtClean="0">
                <a:solidFill>
                  <a:srgbClr val="212120"/>
                </a:solidFill>
                <a:latin typeface="+mn-lt"/>
                <a:ea typeface="Calibri"/>
                <a:cs typeface="UniversLTStd-Cn"/>
              </a:rPr>
              <a:t>L’élément clé de l’évaluation du rendement est l’entrevue. Toutefois, tant l’employée que la superviseure doivent se préparer avant l’entrevue. </a:t>
            </a:r>
            <a:endParaRPr lang="en-CA" sz="1200" dirty="0" smtClean="0">
              <a:latin typeface="+mn-lt"/>
              <a:ea typeface="Calibri"/>
              <a:cs typeface="Times New Roman"/>
            </a:endParaRPr>
          </a:p>
          <a:p>
            <a:pPr marL="800100" lvl="1" indent="-342900">
              <a:lnSpc>
                <a:spcPct val="115000"/>
              </a:lnSpc>
              <a:spcAft>
                <a:spcPts val="0"/>
              </a:spcAft>
              <a:buFont typeface="Symbol"/>
              <a:buChar char=""/>
            </a:pPr>
            <a:r>
              <a:rPr lang="fr-CA" sz="1200" dirty="0" smtClean="0">
                <a:solidFill>
                  <a:srgbClr val="212120"/>
                </a:solidFill>
                <a:latin typeface="+mn-lt"/>
                <a:ea typeface="Calibri"/>
                <a:cs typeface="UniversLTStd-Cn"/>
              </a:rPr>
              <a:t>Avant l’entrevue d’évaluation du rendement, l’employée procède à une auto-évaluation de son rendement. Lorsqu’elle a terminé son auto-évaluation, elle fait parvenir son formulaire d’auto-évaluation à sa superviseure qui s’en servira durant l’entrevue d’évaluation du rendement. </a:t>
            </a:r>
            <a:endParaRPr lang="en-CA" sz="1200" dirty="0" smtClean="0">
              <a:latin typeface="+mn-lt"/>
              <a:ea typeface="Calibri"/>
              <a:cs typeface="Times New Roman"/>
            </a:endParaRPr>
          </a:p>
          <a:p>
            <a:pPr marL="342900" lvl="0" indent="-342900">
              <a:lnSpc>
                <a:spcPct val="115000"/>
              </a:lnSpc>
              <a:spcAft>
                <a:spcPts val="0"/>
              </a:spcAft>
              <a:buFont typeface="+mj-lt"/>
              <a:buAutoNum type="arabicPeriod"/>
            </a:pPr>
            <a:r>
              <a:rPr lang="fr-CA" sz="1200" dirty="0" smtClean="0">
                <a:solidFill>
                  <a:srgbClr val="212120"/>
                </a:solidFill>
                <a:latin typeface="+mn-lt"/>
                <a:ea typeface="Calibri"/>
                <a:cs typeface="UniversLTStd-Cn"/>
              </a:rPr>
              <a:t>Menez l’entrevue d’évaluation du rendement</a:t>
            </a:r>
            <a:endParaRPr lang="en-CA" sz="1200" dirty="0" smtClean="0">
              <a:latin typeface="+mn-lt"/>
              <a:ea typeface="Calibri"/>
              <a:cs typeface="Times New Roman"/>
            </a:endParaRPr>
          </a:p>
          <a:p>
            <a:pPr marL="800100" lvl="1" indent="-342900">
              <a:lnSpc>
                <a:spcPct val="115000"/>
              </a:lnSpc>
              <a:spcAft>
                <a:spcPts val="0"/>
              </a:spcAft>
              <a:buFont typeface="Symbol"/>
              <a:buChar char=""/>
            </a:pPr>
            <a:r>
              <a:rPr lang="fr-CA" sz="1200" dirty="0" smtClean="0">
                <a:solidFill>
                  <a:srgbClr val="212120"/>
                </a:solidFill>
                <a:latin typeface="+mn-lt"/>
                <a:ea typeface="Calibri"/>
                <a:cs typeface="UniversLTStd-Cn"/>
              </a:rPr>
              <a:t>Un des aspects les plus importants des évaluations du rendement est qu’il doit se produire une interaction entre la superviseure et l’employée. </a:t>
            </a:r>
            <a:endParaRPr lang="en-CA" sz="1200" dirty="0" smtClean="0">
              <a:latin typeface="+mn-lt"/>
              <a:ea typeface="Calibri"/>
              <a:cs typeface="Times New Roman"/>
            </a:endParaRPr>
          </a:p>
          <a:p>
            <a:pPr marL="800100" lvl="1" indent="-342900">
              <a:lnSpc>
                <a:spcPct val="115000"/>
              </a:lnSpc>
              <a:spcAft>
                <a:spcPts val="0"/>
              </a:spcAft>
              <a:buFont typeface="Symbol"/>
              <a:buChar char=""/>
            </a:pPr>
            <a:r>
              <a:rPr lang="fr-CA" sz="1200" dirty="0" smtClean="0">
                <a:solidFill>
                  <a:srgbClr val="212120"/>
                </a:solidFill>
                <a:latin typeface="+mn-lt"/>
                <a:ea typeface="Calibri"/>
                <a:cs typeface="UniversLTStd-Cn"/>
              </a:rPr>
              <a:t>L’entrevue d’évaluation du rendement sert de catalyseur pour susciter une discussion intéressante du rendement au travail, ce qui entraîne une compréhension et une appréciation mutuelles. </a:t>
            </a:r>
            <a:endParaRPr lang="en-CA" sz="1200" dirty="0" smtClean="0">
              <a:latin typeface="+mn-lt"/>
              <a:ea typeface="Calibri"/>
              <a:cs typeface="Times New Roman"/>
            </a:endParaRPr>
          </a:p>
          <a:p>
            <a:pPr marL="800100" lvl="1" indent="-342900">
              <a:lnSpc>
                <a:spcPct val="115000"/>
              </a:lnSpc>
              <a:spcAft>
                <a:spcPts val="0"/>
              </a:spcAft>
              <a:buFont typeface="Symbol"/>
              <a:buChar char=""/>
            </a:pPr>
            <a:r>
              <a:rPr lang="fr-CA" sz="1200" dirty="0" smtClean="0">
                <a:solidFill>
                  <a:srgbClr val="212120"/>
                </a:solidFill>
                <a:latin typeface="+mn-lt"/>
                <a:ea typeface="Calibri"/>
                <a:cs typeface="UniversLTStd-Cn"/>
              </a:rPr>
              <a:t>L’évaluation doit être confirmée au cours de l’entrevue d’évaluation du rendement, ce qui exige une grande confiance et un dialogue franc. L’employée doit se sentir suffisamment à l’aise pour expliquer les résultats de son auto-évaluation, et la superviseure doit également accepter d’exposer les raisons pour lesquelles les cotes de rendement qu’elle attribue pour certaines tâches sont différentes.</a:t>
            </a:r>
            <a:endParaRPr lang="en-CA" sz="1200" dirty="0" smtClean="0">
              <a:latin typeface="+mn-lt"/>
              <a:ea typeface="Calibri"/>
              <a:cs typeface="Times New Roman"/>
            </a:endParaRPr>
          </a:p>
          <a:p>
            <a:pPr marL="800100" lvl="1" indent="-342900">
              <a:lnSpc>
                <a:spcPct val="115000"/>
              </a:lnSpc>
              <a:spcAft>
                <a:spcPts val="1000"/>
              </a:spcAft>
              <a:buFont typeface="Symbol"/>
              <a:buChar char=""/>
            </a:pPr>
            <a:r>
              <a:rPr lang="fr-CA" sz="1200" dirty="0" smtClean="0">
                <a:solidFill>
                  <a:srgbClr val="212120"/>
                </a:solidFill>
                <a:latin typeface="+mn-lt"/>
                <a:ea typeface="Calibri"/>
                <a:cs typeface="UniversLTStd-Cn"/>
              </a:rPr>
              <a:t>La discussion sur le rendement actuel produira plusieurs résultats positifs, y compris l’établissement d’objectifs pour la prochaine période d’évaluation et la détermination des domaines nécessitant un complément de formation et un perfectionnement professionnel.</a:t>
            </a:r>
            <a:endParaRPr lang="en-CA" sz="1200" dirty="0" smtClean="0">
              <a:latin typeface="+mn-lt"/>
              <a:ea typeface="Calibri"/>
              <a:cs typeface="Times New Roman"/>
            </a:endParaRPr>
          </a:p>
          <a:p>
            <a:r>
              <a:rPr lang="fr-CA" sz="1200" dirty="0" smtClean="0">
                <a:solidFill>
                  <a:srgbClr val="212120"/>
                </a:solidFill>
                <a:latin typeface="+mn-lt"/>
                <a:ea typeface="Calibri"/>
                <a:cs typeface="UniversLTStd-Cn"/>
              </a:rPr>
              <a:t>Tous les objectifs doivent répondre à la norme « SMART » (être </a:t>
            </a:r>
            <a:r>
              <a:rPr lang="fr-CA" sz="1200" u="sng" dirty="0" smtClean="0">
                <a:solidFill>
                  <a:srgbClr val="212120"/>
                </a:solidFill>
                <a:latin typeface="+mn-lt"/>
                <a:ea typeface="Calibri"/>
                <a:cs typeface="UniversLTStd-Cn"/>
              </a:rPr>
              <a:t>s</a:t>
            </a:r>
            <a:r>
              <a:rPr lang="fr-CA" sz="1200" dirty="0" smtClean="0">
                <a:solidFill>
                  <a:srgbClr val="212120"/>
                </a:solidFill>
                <a:latin typeface="+mn-lt"/>
                <a:ea typeface="Calibri"/>
                <a:cs typeface="UniversLTStd-Cn"/>
              </a:rPr>
              <a:t>pécifiques, </a:t>
            </a:r>
            <a:r>
              <a:rPr lang="fr-CA" sz="1200" u="sng" dirty="0" smtClean="0">
                <a:solidFill>
                  <a:srgbClr val="212120"/>
                </a:solidFill>
                <a:latin typeface="+mn-lt"/>
                <a:ea typeface="Calibri"/>
                <a:cs typeface="UniversLTStd-Cn"/>
              </a:rPr>
              <a:t>m</a:t>
            </a:r>
            <a:r>
              <a:rPr lang="fr-CA" sz="1200" dirty="0" smtClean="0">
                <a:solidFill>
                  <a:srgbClr val="212120"/>
                </a:solidFill>
                <a:latin typeface="+mn-lt"/>
                <a:ea typeface="Calibri"/>
                <a:cs typeface="UniversLTStd-Cn"/>
              </a:rPr>
              <a:t>esurables, </a:t>
            </a:r>
            <a:r>
              <a:rPr lang="fr-CA" sz="1200" u="sng" dirty="0" smtClean="0">
                <a:solidFill>
                  <a:srgbClr val="212120"/>
                </a:solidFill>
                <a:latin typeface="+mn-lt"/>
                <a:ea typeface="Calibri"/>
                <a:cs typeface="UniversLTStd-Cn"/>
              </a:rPr>
              <a:t>a</a:t>
            </a:r>
            <a:r>
              <a:rPr lang="fr-CA" sz="1200" dirty="0" smtClean="0">
                <a:solidFill>
                  <a:srgbClr val="212120"/>
                </a:solidFill>
                <a:latin typeface="+mn-lt"/>
                <a:ea typeface="Calibri"/>
                <a:cs typeface="UniversLTStd-Cn"/>
              </a:rPr>
              <a:t>tteignables, </a:t>
            </a:r>
            <a:r>
              <a:rPr lang="fr-CA" sz="1200" u="sng" dirty="0" smtClean="0">
                <a:solidFill>
                  <a:srgbClr val="212120"/>
                </a:solidFill>
                <a:latin typeface="+mn-lt"/>
                <a:ea typeface="Calibri"/>
                <a:cs typeface="UniversLTStd-Cn"/>
              </a:rPr>
              <a:t>r</a:t>
            </a:r>
            <a:r>
              <a:rPr lang="fr-CA" sz="1200" dirty="0" smtClean="0">
                <a:solidFill>
                  <a:srgbClr val="212120"/>
                </a:solidFill>
                <a:latin typeface="+mn-lt"/>
                <a:ea typeface="Calibri"/>
                <a:cs typeface="UniversLTStd-Cn"/>
              </a:rPr>
              <a:t>éalistes et </a:t>
            </a:r>
            <a:r>
              <a:rPr lang="fr-CA" sz="1200" u="sng" dirty="0" smtClean="0">
                <a:solidFill>
                  <a:srgbClr val="212120"/>
                </a:solidFill>
                <a:latin typeface="+mn-lt"/>
                <a:ea typeface="Calibri"/>
                <a:cs typeface="UniversLTStd-Cn"/>
              </a:rPr>
              <a:t>t</a:t>
            </a:r>
            <a:r>
              <a:rPr lang="fr-CA" sz="1200" dirty="0" smtClean="0">
                <a:solidFill>
                  <a:srgbClr val="212120"/>
                </a:solidFill>
                <a:latin typeface="+mn-lt"/>
                <a:ea typeface="Calibri"/>
                <a:cs typeface="UniversLTStd-Cn"/>
              </a:rPr>
              <a:t>emporels). L’établissement d’objectifs « SMART » peut permettre de déterminer chaque année si les objectifs ont été atteints, et d’améliorer le rendement pour certaines tâches, exigences ou responsabilités au travail.</a:t>
            </a:r>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49</a:t>
            </a:fld>
            <a:endParaRPr lang="en-CA"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lvl="0" indent="-342900">
              <a:lnSpc>
                <a:spcPct val="115000"/>
              </a:lnSpc>
              <a:spcAft>
                <a:spcPts val="0"/>
              </a:spcAft>
              <a:buFont typeface="Symbol"/>
              <a:buChar char=""/>
            </a:pPr>
            <a:r>
              <a:rPr lang="fr-CA" sz="1200" dirty="0" smtClean="0">
                <a:latin typeface="+mn-lt"/>
                <a:ea typeface="Calibri"/>
                <a:cs typeface="Calibri"/>
              </a:rPr>
              <a:t>Les normes professionnelles nationales décrivent ce qu’une personne exerçant une profession particulière doit savoir et être capable de faire pour être jugée « compétente » professionnellement.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Calibri"/>
              </a:rPr>
              <a:t>En général, une personne « compétente » possède le niveau de connaissances, de compétences et d’habiletés nécessaire pour exercer un emploi de façon efficace, sécuritaire et correcte.</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Times New Roman"/>
              </a:rPr>
              <a:t>Les normes sont basées sur un processus d’analyse exhaustif qui comprend une consultation étroite avec divers intervenants, particulièrement les titulaires du poste et d’autres experts dans le domaine.</a:t>
            </a:r>
            <a:endParaRPr lang="en-CA" sz="1200" dirty="0" smtClean="0">
              <a:latin typeface="+mn-lt"/>
              <a:ea typeface="Calibri"/>
              <a:cs typeface="Times New Roman"/>
            </a:endParaRPr>
          </a:p>
          <a:p>
            <a:pPr marL="342900" lvl="0" indent="-342900">
              <a:lnSpc>
                <a:spcPct val="115000"/>
              </a:lnSpc>
              <a:spcAft>
                <a:spcPts val="1000"/>
              </a:spcAft>
              <a:buFont typeface="Symbol"/>
              <a:buChar char=""/>
            </a:pPr>
            <a:r>
              <a:rPr lang="fr-CA" sz="1200" dirty="0" smtClean="0">
                <a:latin typeface="+mn-lt"/>
                <a:ea typeface="Calibri"/>
                <a:cs typeface="Calibri"/>
              </a:rPr>
              <a:t>L’expertise et l’expérience au sein de l’industrie constituent les éléments clés pour l’élaboration de normes professionnelles. Une large participation des professionnels exerçant la même profession, une recherche menée aux fins de corroboration et une validation minutieuse assurent la précision et la pertinence des normes professionnelles. </a:t>
            </a:r>
          </a:p>
          <a:p>
            <a:pPr marL="342900" lvl="0" indent="-342900">
              <a:lnSpc>
                <a:spcPct val="115000"/>
              </a:lnSpc>
              <a:spcAft>
                <a:spcPts val="1000"/>
              </a:spcAft>
              <a:buFont typeface="Symbol"/>
              <a:buChar char=""/>
            </a:pPr>
            <a:r>
              <a:rPr lang="fr-CA" sz="1200" dirty="0" smtClean="0">
                <a:latin typeface="+mn-lt"/>
                <a:ea typeface="Calibri"/>
                <a:cs typeface="Calibri"/>
              </a:rPr>
              <a:t>La production de normes professionnelles réalistes et exhaustives nécessite la collaboration de personnes qui œuvrent dans la profession ou qui sont concernées par elle, de titulaires du poste expérimentés, de superviseurs, d’universitaires, de chercheurs et d’autres experts dans le domaine; ces personnes participent à diverses activités en vue de planifier, d’élaborer, de valider, de ratifier et ultimement d’aider à parrainer ou à promouvoir les normes. </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5</a:t>
            </a:fld>
            <a:endParaRPr lang="en-CA"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a:lnSpc>
                <a:spcPct val="115000"/>
              </a:lnSpc>
              <a:spcAft>
                <a:spcPts val="1000"/>
              </a:spcAft>
            </a:pPr>
            <a:r>
              <a:rPr lang="fr-CA" sz="1200" b="1" dirty="0" smtClean="0">
                <a:latin typeface="+mn-lt"/>
                <a:ea typeface="Calibri"/>
                <a:cs typeface="Times New Roman"/>
              </a:rPr>
              <a:t>Information pour l’animateur :</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Times New Roman"/>
              </a:rPr>
              <a:t>L’animateur distribue aux participants un extrait mis à jour de la Liste de vérification des Normes professionnelles des gestionnaires. Les participants examinent leur propre pratique en passant en revue des sections des Normes professionnelles des gestionnaires ainsi que cet extrait de la Liste de vérification.  </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Times New Roman"/>
              </a:rPr>
              <a:t>Bien qu’il s’agisse d’une activité individuelle, les participants peuvent discuter de cette activité avec les personnes qui les entourent.  </a:t>
            </a:r>
            <a:endParaRPr lang="en-CA" sz="1200" dirty="0" smtClean="0">
              <a:latin typeface="+mn-lt"/>
              <a:ea typeface="Calibri"/>
              <a:cs typeface="Times New Roman"/>
            </a:endParaRPr>
          </a:p>
          <a:p>
            <a:pPr>
              <a:lnSpc>
                <a:spcPct val="115000"/>
              </a:lnSpc>
              <a:spcAft>
                <a:spcPts val="1000"/>
              </a:spcAft>
            </a:pPr>
            <a:r>
              <a:rPr lang="fr-CA" sz="1200" b="1"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1000"/>
              </a:spcAft>
            </a:pPr>
            <a:r>
              <a:rPr lang="en-CA" sz="1200" b="1" dirty="0" smtClean="0">
                <a:latin typeface="+mn-lt"/>
                <a:ea typeface="Calibri"/>
                <a:cs typeface="Times New Roman"/>
              </a:rPr>
              <a:t>Messages </a:t>
            </a:r>
            <a:r>
              <a:rPr lang="en-CA" sz="1200" b="1" dirty="0" err="1" smtClean="0">
                <a:latin typeface="+mn-lt"/>
                <a:ea typeface="Calibri"/>
                <a:cs typeface="Times New Roman"/>
              </a:rPr>
              <a:t>clés</a:t>
            </a:r>
            <a:r>
              <a:rPr lang="en-CA" sz="1200" b="1" dirty="0" smtClean="0">
                <a:latin typeface="+mn-lt"/>
                <a:ea typeface="Calibri"/>
                <a:cs typeface="Times New Roman"/>
              </a:rPr>
              <a:t>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Calibri"/>
              </a:rPr>
              <a:t>Il est heureux que, dans le passé, le CSRHSGE se soit associé au </a:t>
            </a:r>
            <a:r>
              <a:rPr lang="fr-CA" sz="1200" i="1" dirty="0" err="1" smtClean="0">
                <a:latin typeface="+mn-lt"/>
                <a:ea typeface="Calibri"/>
                <a:cs typeface="Calibri"/>
              </a:rPr>
              <a:t>Early</a:t>
            </a:r>
            <a:r>
              <a:rPr lang="fr-CA" sz="1200" i="1" dirty="0" smtClean="0">
                <a:latin typeface="+mn-lt"/>
                <a:ea typeface="Calibri"/>
                <a:cs typeface="Calibri"/>
              </a:rPr>
              <a:t> </a:t>
            </a:r>
            <a:r>
              <a:rPr lang="fr-CA" sz="1200" i="1" dirty="0" err="1" smtClean="0">
                <a:latin typeface="+mn-lt"/>
                <a:ea typeface="Calibri"/>
                <a:cs typeface="Calibri"/>
              </a:rPr>
              <a:t>Childhood</a:t>
            </a:r>
            <a:r>
              <a:rPr lang="fr-CA" sz="1200" i="1" dirty="0" smtClean="0">
                <a:latin typeface="+mn-lt"/>
                <a:ea typeface="Calibri"/>
                <a:cs typeface="Calibri"/>
              </a:rPr>
              <a:t> </a:t>
            </a:r>
            <a:r>
              <a:rPr lang="fr-CA" sz="1200" i="1" dirty="0" err="1" smtClean="0">
                <a:latin typeface="+mn-lt"/>
                <a:ea typeface="Calibri"/>
                <a:cs typeface="Calibri"/>
              </a:rPr>
              <a:t>Community</a:t>
            </a:r>
            <a:r>
              <a:rPr lang="fr-CA" sz="1200" i="1" dirty="0" smtClean="0">
                <a:latin typeface="+mn-lt"/>
                <a:ea typeface="Calibri"/>
                <a:cs typeface="Calibri"/>
              </a:rPr>
              <a:t> </a:t>
            </a:r>
            <a:r>
              <a:rPr lang="fr-CA" sz="1200" i="1" dirty="0" err="1" smtClean="0">
                <a:latin typeface="+mn-lt"/>
                <a:ea typeface="Calibri"/>
                <a:cs typeface="Calibri"/>
              </a:rPr>
              <a:t>Development</a:t>
            </a:r>
            <a:r>
              <a:rPr lang="fr-CA" sz="1200" i="1" dirty="0" smtClean="0">
                <a:latin typeface="+mn-lt"/>
                <a:ea typeface="Calibri"/>
                <a:cs typeface="Calibri"/>
              </a:rPr>
              <a:t> Centre (ECCDC) en vue de créer deux documents basés sur les normes professionnelles des éducatrices et des gestionnaires. Étant donné la mise à jour des Normes professionnelles des gestionnaires, le document correspondant sera dépassé, mais il sera facilement mis à jour. </a:t>
            </a:r>
            <a:endParaRPr lang="en-CA" sz="1200" dirty="0" smtClean="0">
              <a:latin typeface="+mn-lt"/>
              <a:ea typeface="Calibri"/>
              <a:cs typeface="Times New Roman"/>
            </a:endParaRPr>
          </a:p>
          <a:p>
            <a:pPr marL="342900" lvl="0" indent="-342900" fontAlgn="base">
              <a:lnSpc>
                <a:spcPts val="1200"/>
              </a:lnSpc>
              <a:spcAft>
                <a:spcPts val="1000"/>
              </a:spcAft>
              <a:buFont typeface="Symbol"/>
              <a:buChar char=""/>
            </a:pPr>
            <a:r>
              <a:rPr lang="fr-CA" sz="1200" i="1" dirty="0" smtClean="0">
                <a:latin typeface="+mn-lt"/>
                <a:ea typeface="Calibri"/>
                <a:cs typeface="Calibri"/>
              </a:rPr>
              <a:t>Aux fins de cette activité, nous vous demandons de réfléchir à vos propres pratiques. Nous vous avons fourni une section pertinente des Normes ainsi qu’un extrait mis à jour du document publié par le CSRHSGE et le ECCDC. À l’aide de ce matériel, vous pouvez prendre quelques minutes pour faire votre auto-évaluation. Si vous n’êtes pas gestionnaire de services de garde, j’aimerais quand même que vous examiniez ce processus et que vous donniez vos commentaires sur la façon dont les Normes et ce matériel peuvent aider à l’évaluation du rendement.</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Times New Roman"/>
              </a:rPr>
              <a:t> </a:t>
            </a:r>
            <a:endParaRPr lang="en-CA" sz="1200" dirty="0" smtClean="0">
              <a:latin typeface="+mn-lt"/>
              <a:ea typeface="Calibri"/>
              <a:cs typeface="Times New Roman"/>
            </a:endParaRPr>
          </a:p>
          <a:p>
            <a:r>
              <a:rPr lang="fr-CA" sz="1200" dirty="0" smtClean="0">
                <a:latin typeface="+mn-lt"/>
                <a:ea typeface="Calibri"/>
                <a:cs typeface="Times New Roman"/>
              </a:rPr>
              <a:t>Après une dizaine de minutes (il n’est pas nécessaire de terminer cet exercice), on reprend la discussion avec tout le groupe et l’animateur présente un compte rendu de l’activité.</a:t>
            </a:r>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50</a:t>
            </a:fld>
            <a:endParaRPr lang="en-CA" dirty="0">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a:lnSpc>
                <a:spcPct val="115000"/>
              </a:lnSpc>
              <a:spcAft>
                <a:spcPts val="1000"/>
              </a:spcAft>
            </a:pPr>
            <a:r>
              <a:rPr lang="en-CA" sz="1200" b="1" dirty="0" smtClean="0">
                <a:latin typeface="+mn-lt"/>
                <a:ea typeface="Calibri"/>
                <a:cs typeface="Times New Roman"/>
              </a:rPr>
              <a:t>Demander aux participants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Calibri"/>
              </a:rPr>
              <a:t>Après avoir suivi ce processus, croyez-vous qu’il constitue une méthode d’évaluation objective et équitable?</a:t>
            </a:r>
            <a:endParaRPr lang="en-CA" sz="1200" dirty="0" smtClean="0">
              <a:latin typeface="+mn-lt"/>
              <a:ea typeface="Calibri"/>
              <a:cs typeface="Times New Roman"/>
            </a:endParaRPr>
          </a:p>
          <a:p>
            <a:pPr marL="342900" lvl="0" indent="-342900">
              <a:lnSpc>
                <a:spcPct val="115000"/>
              </a:lnSpc>
              <a:spcAft>
                <a:spcPts val="1000"/>
              </a:spcAft>
              <a:buFont typeface="Symbol"/>
              <a:buChar char=""/>
            </a:pPr>
            <a:r>
              <a:rPr lang="fr-CA" sz="1200" i="1" dirty="0" smtClean="0">
                <a:latin typeface="+mn-lt"/>
                <a:ea typeface="Calibri"/>
                <a:cs typeface="Calibri"/>
              </a:rPr>
              <a:t>En quoi les évaluations du rendement telles que celle-ci sont-elles utiles tant pour la superviseure que pour l’employée?</a:t>
            </a:r>
            <a:endParaRPr lang="en-CA" sz="1200" dirty="0" smtClean="0">
              <a:latin typeface="+mn-lt"/>
              <a:ea typeface="Calibri"/>
              <a:cs typeface="Times New Roman"/>
            </a:endParaRPr>
          </a:p>
          <a:p>
            <a:pPr>
              <a:lnSpc>
                <a:spcPct val="115000"/>
              </a:lnSpc>
              <a:spcAft>
                <a:spcPts val="1000"/>
              </a:spcAft>
            </a:pPr>
            <a:r>
              <a:rPr lang="fr-CA" sz="1200" i="1" dirty="0" smtClean="0">
                <a:latin typeface="+mn-lt"/>
                <a:ea typeface="Calibri"/>
                <a:cs typeface="Calibri"/>
              </a:rPr>
              <a:t> </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Calibri"/>
              </a:rPr>
              <a:t>Les évaluations du rendement doivent être personnalisées afin de tenir compte du niveau de développement des compétences professionnelles, de la maturité et de l’expérience de l’employée.</a:t>
            </a:r>
            <a:endParaRPr lang="en-CA" sz="1200" dirty="0">
              <a:latin typeface="+mn-lt"/>
              <a:ea typeface="Calibri"/>
              <a:cs typeface="Times New Roman"/>
            </a:endParaRPr>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51</a:t>
            </a:fld>
            <a:endParaRPr lang="en-CA" dirty="0">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00"/>
              </a:spcAft>
            </a:pPr>
            <a:r>
              <a:rPr lang="en-CA" sz="1200" b="1" dirty="0" smtClean="0">
                <a:latin typeface="+mn-lt"/>
                <a:ea typeface="Calibri"/>
                <a:cs typeface="Times New Roman"/>
              </a:rPr>
              <a:t>Demander aux participants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Times New Roman"/>
              </a:rPr>
              <a:t>Quel est l’objet d’une description d’emploi?</a:t>
            </a:r>
            <a:endParaRPr lang="en-CA" sz="1200" dirty="0" smtClean="0">
              <a:latin typeface="+mn-lt"/>
              <a:ea typeface="Calibri"/>
              <a:cs typeface="Times New Roman"/>
            </a:endParaRPr>
          </a:p>
          <a:p>
            <a:pPr marL="342900" lvl="0" indent="-342900">
              <a:lnSpc>
                <a:spcPct val="115000"/>
              </a:lnSpc>
              <a:spcAft>
                <a:spcPts val="1000"/>
              </a:spcAft>
              <a:buFont typeface="Courier New"/>
              <a:buChar char="o"/>
            </a:pPr>
            <a:r>
              <a:rPr lang="fr-CA" sz="1200" dirty="0" smtClean="0">
                <a:latin typeface="+mn-lt"/>
                <a:ea typeface="Calibri"/>
                <a:cs typeface="Times New Roman"/>
              </a:rPr>
              <a:t>Plusieurs réponses sont possibles. Un objet important des descriptions d’emploi est de fournir une description claire et précise des attentes et des priorités liées à un emploi. Les descriptions d’emploi doivent être basées sur un examen attentif de l’emploi en question, et fournir à l’employeur et aux candidats une compréhension des compétences et des habiletés nécessaires pour ce rôle. Ce qui aide les employeurs à sélectionner des candidats qualifiés, et les candidats à déterminer s’ils ont les compétences et l’expérience requises pour le poste.</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Times New Roman"/>
              </a:rPr>
              <a:t>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Times New Roman"/>
              </a:rPr>
              <a:t>Qui a de l’expérience dans la rédaction d’une description d’emploi?</a:t>
            </a:r>
            <a:endParaRPr lang="en-CA" sz="1200" dirty="0" smtClean="0">
              <a:latin typeface="+mn-lt"/>
              <a:ea typeface="Calibri"/>
              <a:cs typeface="Times New Roman"/>
            </a:endParaRPr>
          </a:p>
          <a:p>
            <a:pPr marL="342900" lvl="0" indent="-342900">
              <a:lnSpc>
                <a:spcPct val="115000"/>
              </a:lnSpc>
              <a:spcAft>
                <a:spcPts val="1000"/>
              </a:spcAft>
              <a:buFont typeface="Symbol"/>
              <a:buChar char=""/>
            </a:pPr>
            <a:r>
              <a:rPr lang="fr-CA" sz="1200" dirty="0" smtClean="0">
                <a:latin typeface="+mn-lt"/>
                <a:ea typeface="Calibri"/>
                <a:cs typeface="Times New Roman"/>
              </a:rPr>
              <a:t>Comment détermineriez-vous les compétences qui sont ou qui pourraient être nécessaires?</a:t>
            </a:r>
            <a:endParaRPr lang="en-CA" sz="1200" dirty="0" smtClean="0">
              <a:latin typeface="+mn-lt"/>
              <a:ea typeface="Calibri"/>
              <a:cs typeface="Times New Roman"/>
            </a:endParaRPr>
          </a:p>
          <a:p>
            <a:r>
              <a:rPr lang="fr-CA" sz="1200" dirty="0" smtClean="0">
                <a:latin typeface="+mn-lt"/>
                <a:ea typeface="Calibri"/>
                <a:cs typeface="Times New Roman"/>
              </a:rPr>
              <a:t>Pour les employées, comment détermineriez-vous les compétences dont vous avez besoin pour faire progresser votre carrière?</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52</a:t>
            </a:fld>
            <a:endParaRPr lang="en-CA"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nSpc>
                <a:spcPct val="115000"/>
              </a:lnSpc>
              <a:spcAft>
                <a:spcPts val="1000"/>
              </a:spcAft>
            </a:pPr>
            <a:r>
              <a:rPr lang="fr-CA" sz="1200" dirty="0" smtClean="0">
                <a:latin typeface="+mn-lt"/>
                <a:ea typeface="Calibri"/>
                <a:cs typeface="Times New Roman"/>
              </a:rPr>
              <a:t>Une description d’emploi comprend généralement ce que nous voyons à l’écran. Pour les éléments en gras, on peut s’inspirer des Normes.</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Times New Roman"/>
              </a:rPr>
              <a:t>En ce qui a trait aux employés, une bonne description d’emploi aide le titulaire d’un poste à comprendre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en-CA" sz="1200" dirty="0" err="1" smtClean="0">
                <a:latin typeface="+mn-lt"/>
                <a:ea typeface="Calibri"/>
                <a:cs typeface="Times New Roman"/>
              </a:rPr>
              <a:t>Ses</a:t>
            </a:r>
            <a:r>
              <a:rPr lang="en-CA" sz="1200" dirty="0" smtClean="0">
                <a:latin typeface="+mn-lt"/>
                <a:ea typeface="Calibri"/>
                <a:cs typeface="Times New Roman"/>
              </a:rPr>
              <a:t> </a:t>
            </a:r>
            <a:r>
              <a:rPr lang="en-CA" sz="1200" dirty="0" err="1" smtClean="0">
                <a:latin typeface="+mn-lt"/>
                <a:ea typeface="Calibri"/>
                <a:cs typeface="Times New Roman"/>
              </a:rPr>
              <a:t>tâches</a:t>
            </a:r>
            <a:r>
              <a:rPr lang="en-CA" sz="1200" dirty="0" smtClean="0">
                <a:latin typeface="+mn-lt"/>
                <a:ea typeface="Calibri"/>
                <a:cs typeface="Times New Roman"/>
              </a:rPr>
              <a:t> et </a:t>
            </a:r>
            <a:r>
              <a:rPr lang="en-CA" sz="1200" dirty="0" err="1" smtClean="0">
                <a:latin typeface="+mn-lt"/>
                <a:ea typeface="Calibri"/>
                <a:cs typeface="Times New Roman"/>
              </a:rPr>
              <a:t>responsabilités</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Times New Roman"/>
              </a:rPr>
              <a:t>L’importance relative de ses tâches</a:t>
            </a:r>
            <a:endParaRPr lang="en-CA" sz="1200" dirty="0" smtClean="0">
              <a:latin typeface="+mn-lt"/>
              <a:ea typeface="Calibri"/>
              <a:cs typeface="Times New Roman"/>
            </a:endParaRPr>
          </a:p>
          <a:p>
            <a:pPr marL="342900" lvl="0" indent="-342900">
              <a:lnSpc>
                <a:spcPct val="115000"/>
              </a:lnSpc>
              <a:spcAft>
                <a:spcPts val="1000"/>
              </a:spcAft>
              <a:buFont typeface="Symbol"/>
              <a:buChar char=""/>
            </a:pPr>
            <a:r>
              <a:rPr lang="fr-CA" sz="1200" dirty="0" smtClean="0">
                <a:latin typeface="+mn-lt"/>
                <a:ea typeface="Calibri"/>
                <a:cs typeface="Times New Roman"/>
              </a:rPr>
              <a:t>Comment son poste contribue à la mission, aux buts et objectifs de l’organisation</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Times New Roman"/>
              </a:rPr>
              <a:t>En ce qui a trait à l’organisation, de bonnes descriptions d’emploi contribuent à l’efficacité organisationnelle en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Times New Roman"/>
              </a:rPr>
              <a:t>Faisant en sorte que le travail du personnel soit aligné à la mission de l’organisation</a:t>
            </a:r>
            <a:endParaRPr lang="en-CA" sz="1200" dirty="0" smtClean="0">
              <a:latin typeface="+mn-lt"/>
              <a:ea typeface="Calibri"/>
              <a:cs typeface="Times New Roman"/>
            </a:endParaRPr>
          </a:p>
          <a:p>
            <a:pPr marL="342900" lvl="0" indent="-342900">
              <a:lnSpc>
                <a:spcPct val="115000"/>
              </a:lnSpc>
              <a:spcAft>
                <a:spcPts val="1000"/>
              </a:spcAft>
              <a:buFont typeface="Symbol"/>
              <a:buChar char=""/>
            </a:pPr>
            <a:r>
              <a:rPr lang="fr-CA" sz="1200" dirty="0" smtClean="0">
                <a:latin typeface="+mn-lt"/>
                <a:ea typeface="Calibri"/>
                <a:cs typeface="Times New Roman"/>
              </a:rPr>
              <a:t>Aidant la direction à identifier clairement quel est l’employé le plus en mesure d’accepter de nouvelles tâches, et à faire une nouvelle répartition des charges de travail </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Times New Roman"/>
              </a:rPr>
              <a:t>Les descriptions d’emploi sont aussi à la base de la plupart des activités de gestion RH :</a:t>
            </a:r>
            <a:endParaRPr lang="en-CA" sz="1200" dirty="0" smtClean="0">
              <a:latin typeface="+mn-lt"/>
              <a:ea typeface="Calibri"/>
              <a:cs typeface="Times New Roman"/>
            </a:endParaRPr>
          </a:p>
          <a:p>
            <a:r>
              <a:rPr lang="fr-CA" sz="1200" dirty="0" smtClean="0">
                <a:latin typeface="+mn-lt"/>
                <a:ea typeface="Calibri"/>
                <a:cs typeface="Times New Roman"/>
              </a:rPr>
              <a:t>Recrutement, sélection, orientation, formation, supervision, rémunération, gestion du rendement, défense devant les tribunaux</a:t>
            </a:r>
            <a:endParaRPr lang="en-CA" dirty="0" smtClean="0"/>
          </a:p>
          <a:p>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53</a:t>
            </a:fld>
            <a:endParaRPr lang="en-CA"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nSpc>
                <a:spcPct val="115000"/>
              </a:lnSpc>
              <a:spcAft>
                <a:spcPts val="1000"/>
              </a:spcAft>
            </a:pPr>
            <a:r>
              <a:rPr lang="fr-CA" sz="1200" dirty="0" smtClean="0">
                <a:latin typeface="+mn-lt"/>
                <a:ea typeface="Calibri"/>
                <a:cs typeface="Times New Roman"/>
              </a:rPr>
              <a:t>Donner l’exemple des Normes professionnelles des gestionnaires en ce qui a trait au recrutement et à la sélection du personnel (sphère d’activité C : Ressources humaines; tâche 4 — Embaucher le personnel) :</a:t>
            </a:r>
            <a:endParaRPr lang="en-CA" sz="1200" dirty="0" smtClean="0">
              <a:latin typeface="+mn-lt"/>
              <a:ea typeface="Calibri"/>
              <a:cs typeface="Times New Roman"/>
            </a:endParaRPr>
          </a:p>
          <a:p>
            <a:pPr marL="342900" lvl="0" indent="-342900">
              <a:lnSpc>
                <a:spcPct val="115000"/>
              </a:lnSpc>
              <a:spcAft>
                <a:spcPts val="0"/>
              </a:spcAft>
              <a:buFont typeface="Courier New"/>
              <a:buChar char="o"/>
            </a:pPr>
            <a:r>
              <a:rPr lang="en-CA" sz="1200" dirty="0" err="1" smtClean="0">
                <a:latin typeface="+mn-lt"/>
                <a:ea typeface="Calibri"/>
                <a:cs typeface="Times New Roman"/>
              </a:rPr>
              <a:t>Tâche</a:t>
            </a:r>
            <a:r>
              <a:rPr lang="en-CA" sz="1200" dirty="0" smtClean="0">
                <a:latin typeface="+mn-lt"/>
                <a:ea typeface="Calibri"/>
                <a:cs typeface="Times New Roman"/>
              </a:rPr>
              <a:t> 4 — </a:t>
            </a:r>
            <a:r>
              <a:rPr lang="en-CA" sz="1200" dirty="0" err="1" smtClean="0">
                <a:latin typeface="+mn-lt"/>
                <a:ea typeface="Calibri"/>
                <a:cs typeface="Times New Roman"/>
              </a:rPr>
              <a:t>Embaucher</a:t>
            </a:r>
            <a:r>
              <a:rPr lang="en-CA" sz="1200" dirty="0" smtClean="0">
                <a:latin typeface="+mn-lt"/>
                <a:ea typeface="Calibri"/>
                <a:cs typeface="Times New Roman"/>
              </a:rPr>
              <a:t> le personnel :</a:t>
            </a:r>
          </a:p>
          <a:p>
            <a:pPr marL="742950" lvl="1" indent="-285750">
              <a:lnSpc>
                <a:spcPct val="115000"/>
              </a:lnSpc>
              <a:spcAft>
                <a:spcPts val="0"/>
              </a:spcAft>
              <a:buFont typeface="Courier New"/>
              <a:buChar char="o"/>
            </a:pPr>
            <a:r>
              <a:rPr lang="fr-CA" sz="1200" dirty="0" smtClean="0">
                <a:latin typeface="+mn-lt"/>
                <a:ea typeface="Calibri"/>
                <a:cs typeface="Times New Roman"/>
              </a:rPr>
              <a:t>Déterminer les besoins en matière de dotation</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en-CA" sz="1200" dirty="0" err="1" smtClean="0">
                <a:latin typeface="+mn-lt"/>
                <a:ea typeface="Calibri"/>
                <a:cs typeface="Times New Roman"/>
              </a:rPr>
              <a:t>Recruter</a:t>
            </a:r>
            <a:r>
              <a:rPr lang="en-CA" sz="1200" dirty="0" smtClean="0">
                <a:latin typeface="+mn-lt"/>
                <a:ea typeface="Calibri"/>
                <a:cs typeface="Times New Roman"/>
              </a:rPr>
              <a:t> le personnel</a:t>
            </a:r>
          </a:p>
          <a:p>
            <a:pPr marL="742950" lvl="1" indent="-285750">
              <a:lnSpc>
                <a:spcPct val="115000"/>
              </a:lnSpc>
              <a:spcAft>
                <a:spcPts val="0"/>
              </a:spcAft>
              <a:buFont typeface="Courier New"/>
              <a:buChar char="o"/>
            </a:pPr>
            <a:r>
              <a:rPr lang="fr-CA" sz="1200" dirty="0" smtClean="0">
                <a:latin typeface="+mn-lt"/>
                <a:ea typeface="Calibri"/>
                <a:cs typeface="Times New Roman"/>
              </a:rPr>
              <a:t>Recevoir en entrevue les employées potentielles</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en-CA" sz="1200" dirty="0" err="1" smtClean="0">
                <a:latin typeface="+mn-lt"/>
                <a:ea typeface="Calibri"/>
                <a:cs typeface="Times New Roman"/>
              </a:rPr>
              <a:t>Sélectionner</a:t>
            </a:r>
            <a:r>
              <a:rPr lang="en-CA" sz="1200" dirty="0" smtClean="0">
                <a:latin typeface="+mn-lt"/>
                <a:ea typeface="Calibri"/>
                <a:cs typeface="Times New Roman"/>
              </a:rPr>
              <a:t> les </a:t>
            </a:r>
            <a:r>
              <a:rPr lang="en-CA" sz="1200" dirty="0" err="1" smtClean="0">
                <a:latin typeface="+mn-lt"/>
                <a:ea typeface="Calibri"/>
                <a:cs typeface="Times New Roman"/>
              </a:rPr>
              <a:t>employées</a:t>
            </a:r>
            <a:r>
              <a:rPr lang="en-CA" sz="1200" dirty="0" smtClean="0">
                <a:latin typeface="+mn-lt"/>
                <a:ea typeface="Calibri"/>
                <a:cs typeface="Times New Roman"/>
              </a:rPr>
              <a:t> </a:t>
            </a:r>
            <a:r>
              <a:rPr lang="en-CA" sz="1200" dirty="0" err="1" smtClean="0">
                <a:latin typeface="+mn-lt"/>
                <a:ea typeface="Calibri"/>
                <a:cs typeface="Times New Roman"/>
              </a:rPr>
              <a:t>potentielles</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fr-CA" sz="1200" dirty="0" err="1" smtClean="0">
                <a:latin typeface="+mn-lt"/>
                <a:ea typeface="Calibri"/>
                <a:cs typeface="Times New Roman"/>
              </a:rPr>
              <a:t>Offir</a:t>
            </a:r>
            <a:r>
              <a:rPr lang="fr-CA" sz="1200" dirty="0" smtClean="0">
                <a:latin typeface="+mn-lt"/>
                <a:ea typeface="Calibri"/>
                <a:cs typeface="Times New Roman"/>
              </a:rPr>
              <a:t> un poste à la meilleure candidate</a:t>
            </a:r>
            <a:endParaRPr lang="en-CA" sz="1200" dirty="0" smtClean="0">
              <a:latin typeface="+mn-lt"/>
              <a:ea typeface="Calibri"/>
              <a:cs typeface="Times New Roman"/>
            </a:endParaRPr>
          </a:p>
          <a:p>
            <a:pPr marL="742950" lvl="1" indent="-285750">
              <a:lnSpc>
                <a:spcPct val="115000"/>
              </a:lnSpc>
              <a:spcAft>
                <a:spcPts val="1000"/>
              </a:spcAft>
              <a:buFont typeface="Courier New"/>
              <a:buChar char="o"/>
            </a:pPr>
            <a:r>
              <a:rPr lang="fr-CA" sz="1200" dirty="0" smtClean="0">
                <a:latin typeface="+mn-lt"/>
                <a:ea typeface="Calibri"/>
                <a:cs typeface="Times New Roman"/>
              </a:rPr>
              <a:t>Fournir une orientation au nouveau personnel</a:t>
            </a:r>
            <a:endParaRPr lang="en-CA" sz="1200" dirty="0" smtClean="0">
              <a:latin typeface="+mn-lt"/>
              <a:ea typeface="Calibri"/>
              <a:cs typeface="Times New Roman"/>
            </a:endParaRPr>
          </a:p>
          <a:p>
            <a:r>
              <a:rPr lang="fr-CA" sz="1200" dirty="0" smtClean="0">
                <a:latin typeface="+mn-lt"/>
                <a:ea typeface="Calibri"/>
                <a:cs typeface="Times New Roman"/>
              </a:rPr>
              <a:t>Soulignons que le recrutement du personnel est une responsabilité majeure des gestionnaires de services de garde qui travaillent dans des garderies ou CPE; toutefois, les responsables de services de garde en milieu familial n’ont pas nécessairement à embaucher du personnel.</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54</a:t>
            </a:fld>
            <a:endParaRPr lang="en-CA"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a:lnSpc>
                <a:spcPct val="115000"/>
              </a:lnSpc>
              <a:spcAft>
                <a:spcPts val="0"/>
              </a:spcAft>
            </a:pPr>
            <a:r>
              <a:rPr lang="fr-CA" sz="1200" b="1" dirty="0" smtClean="0">
                <a:latin typeface="+mn-lt"/>
                <a:ea typeface="Calibri"/>
                <a:cs typeface="Calibri"/>
              </a:rPr>
              <a:t>Messages clés </a:t>
            </a:r>
            <a:r>
              <a:rPr lang="fr-CA" sz="1200" i="1" dirty="0" smtClean="0">
                <a:latin typeface="+mn-lt"/>
                <a:ea typeface="Calibri"/>
                <a:cs typeface="Calibri"/>
              </a:rPr>
              <a:t>:</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1. Définir l’objet du poste</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Times New Roman"/>
              </a:rPr>
              <a:t>Cette section dresse le portrait de la profession en 3 ou 4 phrases, et il est très utile de l’ajouter aux offres d’emploi.</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en-CA" sz="1200" dirty="0" err="1" smtClean="0">
                <a:latin typeface="+mn-lt"/>
                <a:ea typeface="Calibri"/>
                <a:cs typeface="Times New Roman"/>
              </a:rPr>
              <a:t>Cette</a:t>
            </a:r>
            <a:r>
              <a:rPr lang="en-CA" sz="1200" dirty="0" smtClean="0">
                <a:latin typeface="+mn-lt"/>
                <a:ea typeface="Calibri"/>
                <a:cs typeface="Times New Roman"/>
              </a:rPr>
              <a:t> section </a:t>
            </a:r>
            <a:r>
              <a:rPr lang="en-CA" sz="1200" dirty="0" err="1" smtClean="0">
                <a:latin typeface="+mn-lt"/>
                <a:ea typeface="Calibri"/>
                <a:cs typeface="Times New Roman"/>
              </a:rPr>
              <a:t>comprend</a:t>
            </a:r>
            <a:r>
              <a:rPr lang="en-CA" sz="1200" dirty="0" smtClean="0">
                <a:latin typeface="+mn-lt"/>
                <a:ea typeface="Calibri"/>
                <a:cs typeface="Times New Roman"/>
              </a:rPr>
              <a:t> </a:t>
            </a:r>
            <a:r>
              <a:rPr lang="en-CA" sz="1200" dirty="0" err="1" smtClean="0">
                <a:latin typeface="+mn-lt"/>
                <a:ea typeface="Calibri"/>
                <a:cs typeface="Times New Roman"/>
              </a:rPr>
              <a:t>typiquement</a:t>
            </a:r>
            <a:r>
              <a:rPr lang="en-CA" sz="1200" dirty="0" smtClean="0">
                <a:latin typeface="+mn-lt"/>
                <a:ea typeface="Calibri"/>
                <a:cs typeface="Times New Roman"/>
              </a:rPr>
              <a:t> :</a:t>
            </a:r>
          </a:p>
          <a:p>
            <a:pPr marL="742950" lvl="1" indent="-285750">
              <a:lnSpc>
                <a:spcPct val="115000"/>
              </a:lnSpc>
              <a:spcAft>
                <a:spcPts val="0"/>
              </a:spcAft>
              <a:buFont typeface="Courier New"/>
              <a:buChar char="o"/>
            </a:pPr>
            <a:r>
              <a:rPr lang="fr-CA" sz="1200" dirty="0" smtClean="0">
                <a:latin typeface="+mn-lt"/>
                <a:ea typeface="Calibri"/>
                <a:cs typeface="Times New Roman"/>
              </a:rPr>
              <a:t>Un aperçu des principales responsabilités liées au poste</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fr-CA" sz="1200" dirty="0" smtClean="0">
                <a:latin typeface="+mn-lt"/>
                <a:ea typeface="Calibri"/>
                <a:cs typeface="Times New Roman"/>
              </a:rPr>
              <a:t>Le degré de supervision et de gestion auquel est soumis le titulaire du poste (ainsi que le titre de la personne dont il relève)</a:t>
            </a:r>
            <a:endParaRPr lang="en-CA" sz="1200" dirty="0" smtClean="0">
              <a:latin typeface="+mn-lt"/>
              <a:ea typeface="Calibri"/>
              <a:cs typeface="Times New Roman"/>
            </a:endParaRPr>
          </a:p>
          <a:p>
            <a:pPr marL="685800">
              <a:lnSpc>
                <a:spcPct val="115000"/>
              </a:lnSpc>
              <a:spcAft>
                <a:spcPts val="0"/>
              </a:spcAft>
            </a:pPr>
            <a:r>
              <a:rPr lang="fr-CA" sz="1200"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2. Préciser les principales responsabilités pour le poste</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Times New Roman"/>
              </a:rPr>
              <a:t>Cette section décrit les responsabilités essentielles du poste, et constitue la plus importante partie de la description d’emploi.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Times New Roman"/>
              </a:rPr>
              <a:t>Il est important de souligner que cette section n’expose pas toutes les responsabilités et tâches mentionnées dans les Normes.</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Times New Roman"/>
              </a:rPr>
              <a:t>On retrouve plutôt dans cette section les principales responsabilités liées au poste.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Times New Roman"/>
              </a:rPr>
              <a:t>Cette information peut être tirée des tâches et des énoncés de contexte des Normes professionnelles.</a:t>
            </a:r>
            <a:endParaRPr lang="en-CA" sz="1200" dirty="0" smtClean="0">
              <a:latin typeface="+mn-lt"/>
              <a:ea typeface="Calibri"/>
              <a:cs typeface="Times New Roman"/>
            </a:endParaRPr>
          </a:p>
          <a:p>
            <a:pPr marL="228600">
              <a:lnSpc>
                <a:spcPct val="115000"/>
              </a:lnSpc>
              <a:spcAft>
                <a:spcPts val="0"/>
              </a:spcAft>
            </a:pPr>
            <a:r>
              <a:rPr lang="fr-CA" sz="1200"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3. Indiquer la scolarité et l’expérience requises pour le poste</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Times New Roman"/>
              </a:rPr>
              <a:t>Cette section décrit la scolarité ainsi que les connaissances, compétences et habiletés nécessaires pour assumer les responsabilités liées au poste.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Times New Roman"/>
              </a:rPr>
              <a:t>Préciser clairement si les exigences en matière de scolarité et d’expérience sont essentielles ou souhaitables.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Times New Roman"/>
              </a:rPr>
              <a:t>On peut tirer des Normes professionnelles, section « Connaissances de base requises », les connaissances nécessaires pour le poste.</a:t>
            </a:r>
            <a:endParaRPr lang="en-CA" sz="1200" dirty="0" smtClean="0">
              <a:latin typeface="+mn-lt"/>
              <a:ea typeface="Calibri"/>
              <a:cs typeface="Times New Roman"/>
            </a:endParaRPr>
          </a:p>
          <a:p>
            <a:pPr marL="228600">
              <a:lnSpc>
                <a:spcPct val="115000"/>
              </a:lnSpc>
              <a:spcAft>
                <a:spcPts val="0"/>
              </a:spcAft>
            </a:pPr>
            <a:r>
              <a:rPr lang="fr-CA" sz="1200"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4. Énoncer les exigences relatives aux permis, à l’agrément ou à l’adhésion à des associations</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Times New Roman"/>
              </a:rPr>
              <a:t>Cette section précise les exigences en matière de permis, de certification ou d’adhésion à des associations.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Times New Roman"/>
              </a:rPr>
              <a:t>Ces exigences seront propres à chaque milieu de travail et peuvent comprendre un permis d’exercer décerné par une association ou un organisme de réglementation provinciale, la vérification du casier judiciaire et du dossier auprès du registre de la protection de l’enfance, et un certificat de secourisme et de RCR. </a:t>
            </a:r>
            <a:endParaRPr lang="en-CA" sz="1200" dirty="0" smtClean="0">
              <a:latin typeface="+mn-lt"/>
              <a:ea typeface="Calibri"/>
              <a:cs typeface="Times New Roman"/>
            </a:endParaRPr>
          </a:p>
          <a:p>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55</a:t>
            </a:fld>
            <a:endParaRPr lang="en-CA" dirty="0">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a:lnSpc>
                <a:spcPct val="115000"/>
              </a:lnSpc>
              <a:spcAft>
                <a:spcPts val="1000"/>
              </a:spcAft>
            </a:pPr>
            <a:r>
              <a:rPr lang="fr-CA" sz="1200" b="1" dirty="0" smtClean="0">
                <a:latin typeface="+mn-lt"/>
                <a:ea typeface="Calibri"/>
                <a:cs typeface="Calibri"/>
              </a:rPr>
              <a:t>Information pour l’animateur :</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Calibri"/>
              </a:rPr>
              <a:t>Exercice en petits groupes de 2 à 3 participants : passer en revue le modèle fourni et rédiger une description d’emploi basée sur les Profils pour les services de garde scolaire ou la garde des poupons.  </a:t>
            </a:r>
            <a:endParaRPr lang="en-CA" sz="1200" dirty="0" smtClean="0">
              <a:latin typeface="+mn-lt"/>
              <a:ea typeface="Calibri"/>
              <a:cs typeface="Times New Roman"/>
            </a:endParaRPr>
          </a:p>
          <a:p>
            <a:pPr>
              <a:lnSpc>
                <a:spcPct val="115000"/>
              </a:lnSpc>
              <a:spcAft>
                <a:spcPts val="1000"/>
              </a:spcAft>
            </a:pPr>
            <a:r>
              <a:rPr lang="fr-CA" sz="1200" i="1" dirty="0" smtClean="0">
                <a:latin typeface="+mn-lt"/>
                <a:ea typeface="Calibri"/>
                <a:cs typeface="Calibri"/>
              </a:rPr>
              <a:t> </a:t>
            </a:r>
            <a:endParaRPr lang="en-CA" sz="1200" dirty="0" smtClean="0">
              <a:latin typeface="+mn-lt"/>
              <a:ea typeface="Calibri"/>
              <a:cs typeface="Times New Roman"/>
            </a:endParaRPr>
          </a:p>
          <a:p>
            <a:pPr>
              <a:lnSpc>
                <a:spcPct val="115000"/>
              </a:lnSpc>
              <a:spcAft>
                <a:spcPts val="1000"/>
              </a:spcAft>
            </a:pPr>
            <a:r>
              <a:rPr lang="en-CA" sz="1200" b="1" dirty="0" smtClean="0">
                <a:latin typeface="+mn-lt"/>
                <a:ea typeface="Calibri"/>
                <a:cs typeface="Calibri"/>
              </a:rPr>
              <a:t>Messages </a:t>
            </a:r>
            <a:r>
              <a:rPr lang="en-CA" sz="1200" b="1" dirty="0" err="1" smtClean="0">
                <a:latin typeface="+mn-lt"/>
                <a:ea typeface="Calibri"/>
                <a:cs typeface="Calibri"/>
              </a:rPr>
              <a:t>clés</a:t>
            </a:r>
            <a:r>
              <a:rPr lang="en-CA" sz="1200" b="1" dirty="0" smtClean="0">
                <a:latin typeface="+mn-lt"/>
                <a:ea typeface="Calibri"/>
                <a:cs typeface="Calibri"/>
              </a:rPr>
              <a:t> :</a:t>
            </a:r>
            <a:endParaRPr lang="en-CA" sz="1200" dirty="0" smtClean="0">
              <a:latin typeface="+mn-lt"/>
              <a:ea typeface="Calibri"/>
              <a:cs typeface="Times New Roman"/>
            </a:endParaRPr>
          </a:p>
          <a:p>
            <a:pPr marL="342900" lvl="0" indent="-342900">
              <a:lnSpc>
                <a:spcPct val="115000"/>
              </a:lnSpc>
              <a:spcAft>
                <a:spcPts val="1000"/>
              </a:spcAft>
              <a:buFont typeface="Symbol"/>
              <a:buChar char=""/>
            </a:pPr>
            <a:r>
              <a:rPr lang="fr-CA" sz="1200" i="1" dirty="0" smtClean="0">
                <a:latin typeface="+mn-lt"/>
                <a:ea typeface="Calibri"/>
                <a:cs typeface="Calibri"/>
              </a:rPr>
              <a:t>Pour l’activité, notre objectif est d’utiliser les Normes professionnelles nationales afin d’élaborer des descriptions d’emploi précises et efficaces.</a:t>
            </a:r>
            <a:endParaRPr lang="en-CA" sz="1200" dirty="0" smtClean="0">
              <a:latin typeface="+mn-lt"/>
              <a:ea typeface="Calibri"/>
              <a:cs typeface="Times New Roman"/>
            </a:endParaRPr>
          </a:p>
          <a:p>
            <a:r>
              <a:rPr lang="fr-CA" sz="1200" i="1" dirty="0" smtClean="0">
                <a:latin typeface="+mn-lt"/>
                <a:ea typeface="Calibri"/>
                <a:cs typeface="Calibri"/>
              </a:rPr>
              <a:t>Les Normes peuvent indiquer ou servir à déterminer : les exigences sur le plan de la scolarité et de l’expérience, la description de l’environnement de travail, l’équipement ou les outils à utiliser, les connaissances techniques, les domaines de spécialisation professionnelle, les exigences en matière de santé et sécurité, les conditions de travail et les capacités physiques, les compétences spécifiques et le niveau de compétence.</a:t>
            </a:r>
            <a:endParaRPr lang="en-CA"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56</a:t>
            </a:fld>
            <a:endParaRPr lang="en-CA" dirty="0">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kern="1200" dirty="0" smtClean="0">
                <a:solidFill>
                  <a:schemeClr val="tx1"/>
                </a:solidFill>
                <a:latin typeface="+mn-lt"/>
                <a:ea typeface="+mn-ea"/>
                <a:cs typeface="+mn-cs"/>
              </a:rPr>
              <a:t>Si le temps le permet, distribuez aux participants les deux descriptions d’emploi mal rédigées. Les groupes auront 10 minutes pour réviser les descriptions d’emploi et récrire une description d’emploi à l’aide des Normes et/ou des Profils ainsi que de la feuille de travail fournie.  </a:t>
            </a:r>
            <a:endParaRPr lang="en-CA" sz="1200" kern="1200" dirty="0" smtClean="0">
              <a:solidFill>
                <a:schemeClr val="tx1"/>
              </a:solidFill>
              <a:latin typeface="+mn-lt"/>
              <a:ea typeface="+mn-ea"/>
              <a:cs typeface="+mn-cs"/>
            </a:endParaRPr>
          </a:p>
          <a:p>
            <a:r>
              <a:rPr lang="fr-CA" sz="1200" i="1" kern="1200" dirty="0" smtClean="0">
                <a:solidFill>
                  <a:schemeClr val="tx1"/>
                </a:solidFill>
                <a:latin typeface="+mn-lt"/>
                <a:ea typeface="+mn-ea"/>
                <a:cs typeface="+mn-cs"/>
              </a:rPr>
              <a:t> </a:t>
            </a:r>
            <a:endParaRPr lang="en-CA" sz="1200" kern="1200" dirty="0" smtClean="0">
              <a:solidFill>
                <a:schemeClr val="tx1"/>
              </a:solidFill>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57</a:t>
            </a:fld>
            <a:endParaRPr lang="en-CA"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a:lnSpc>
                <a:spcPct val="115000"/>
              </a:lnSpc>
              <a:spcAft>
                <a:spcPts val="1000"/>
              </a:spcAft>
            </a:pPr>
            <a:r>
              <a:rPr lang="fr-CA" sz="1200" b="1" dirty="0" smtClean="0">
                <a:latin typeface="+mn-lt"/>
                <a:ea typeface="Calibri"/>
                <a:cs typeface="Calibri"/>
              </a:rPr>
              <a:t>Information pour l’animateur :</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Calibri"/>
              </a:rPr>
              <a:t>Les petits groupes font un compte rendu de l’activité de création d’une description d’emploi. S’ils ont eu le temps de faire le deuxième exercice, ils peuvent expliquer ce qu’ils ont changé et indiquer pourquoi, et réfléchir à l’importance de disposer de descriptions d’emploi claires et précises pour une gamme de pratiques RH.</a:t>
            </a:r>
            <a:endParaRPr lang="en-CA" sz="1200" dirty="0" smtClean="0">
              <a:latin typeface="+mn-lt"/>
              <a:ea typeface="Calibri"/>
              <a:cs typeface="Times New Roman"/>
            </a:endParaRPr>
          </a:p>
          <a:p>
            <a:pPr>
              <a:lnSpc>
                <a:spcPct val="115000"/>
              </a:lnSpc>
              <a:spcAft>
                <a:spcPts val="1000"/>
              </a:spcAft>
            </a:pPr>
            <a:r>
              <a:rPr lang="fr-CA" sz="1200" b="1"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1000"/>
              </a:spcAft>
            </a:pPr>
            <a:r>
              <a:rPr lang="en-CA" sz="1200" b="1" dirty="0" smtClean="0">
                <a:latin typeface="+mn-lt"/>
                <a:ea typeface="Calibri"/>
                <a:cs typeface="Times New Roman"/>
              </a:rPr>
              <a:t>Demander aux participants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Times New Roman"/>
              </a:rPr>
              <a:t>Comment votre groupe a-t-il utilisé les compétences mentionnées dans les documents fournis afin de rédiger la description d’emploi?</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Times New Roman"/>
              </a:rPr>
              <a:t>Quels éléments votre groupe a-t-il ajoutés ou a-t-il préféré ignorer dans les documents fournis?</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en-CA" sz="1200" i="1" dirty="0" err="1" smtClean="0">
                <a:latin typeface="+mn-lt"/>
                <a:ea typeface="Calibri"/>
                <a:cs typeface="Times New Roman"/>
              </a:rPr>
              <a:t>Quels</a:t>
            </a:r>
            <a:r>
              <a:rPr lang="en-CA" sz="1200" i="1" dirty="0" smtClean="0">
                <a:latin typeface="+mn-lt"/>
                <a:ea typeface="Calibri"/>
                <a:cs typeface="Times New Roman"/>
              </a:rPr>
              <a:t> </a:t>
            </a:r>
            <a:r>
              <a:rPr lang="en-CA" sz="1200" i="1" dirty="0" err="1" smtClean="0">
                <a:latin typeface="+mn-lt"/>
                <a:ea typeface="Calibri"/>
                <a:cs typeface="Times New Roman"/>
              </a:rPr>
              <a:t>renseignements</a:t>
            </a:r>
            <a:r>
              <a:rPr lang="en-CA" sz="1200" i="1" dirty="0" smtClean="0">
                <a:latin typeface="+mn-lt"/>
                <a:ea typeface="Calibri"/>
                <a:cs typeface="Times New Roman"/>
              </a:rPr>
              <a:t> </a:t>
            </a:r>
            <a:r>
              <a:rPr lang="en-CA" sz="1200" i="1" dirty="0" err="1" smtClean="0">
                <a:latin typeface="+mn-lt"/>
                <a:ea typeface="Calibri"/>
                <a:cs typeface="Times New Roman"/>
              </a:rPr>
              <a:t>manquait-il</a:t>
            </a:r>
            <a:r>
              <a:rPr lang="en-CA" sz="1200" i="1" dirty="0" smtClean="0">
                <a:latin typeface="+mn-lt"/>
                <a:ea typeface="Calibri"/>
                <a:cs typeface="Times New Roman"/>
              </a:rPr>
              <a:t>? </a:t>
            </a:r>
            <a:endParaRPr lang="en-CA" sz="1200" dirty="0" smtClean="0">
              <a:latin typeface="+mn-lt"/>
              <a:ea typeface="Calibri"/>
              <a:cs typeface="Times New Roman"/>
            </a:endParaRPr>
          </a:p>
          <a:p>
            <a:pPr marL="342900" lvl="0" indent="-342900">
              <a:lnSpc>
                <a:spcPct val="115000"/>
              </a:lnSpc>
              <a:spcAft>
                <a:spcPts val="1000"/>
              </a:spcAft>
              <a:buFont typeface="Symbol"/>
              <a:buChar char=""/>
            </a:pPr>
            <a:r>
              <a:rPr lang="fr-CA" sz="1200" i="1" dirty="0" smtClean="0">
                <a:latin typeface="+mn-lt"/>
                <a:ea typeface="Calibri"/>
                <a:cs typeface="Times New Roman"/>
              </a:rPr>
              <a:t>Que faudrait-il ajouter pour que la description d’emploi soit claire et précise?</a:t>
            </a:r>
            <a:endParaRPr lang="en-CA" sz="1200" dirty="0" smtClean="0">
              <a:latin typeface="+mn-lt"/>
              <a:ea typeface="Calibri"/>
              <a:cs typeface="Times New Roman"/>
            </a:endParaRPr>
          </a:p>
          <a:p>
            <a:pPr>
              <a:lnSpc>
                <a:spcPct val="115000"/>
              </a:lnSpc>
              <a:spcAft>
                <a:spcPts val="1000"/>
              </a:spcAft>
            </a:pPr>
            <a:r>
              <a:rPr lang="fr-CA" sz="1200" i="1"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1000"/>
              </a:spcAft>
            </a:pPr>
            <a:r>
              <a:rPr lang="en-CA" sz="1200" i="1" dirty="0" smtClean="0">
                <a:latin typeface="+mn-lt"/>
                <a:ea typeface="Calibri"/>
                <a:cs typeface="Times New Roman"/>
              </a:rPr>
              <a:t>Résumé</a:t>
            </a:r>
            <a:endParaRPr lang="en-CA" sz="1200" dirty="0" smtClean="0">
              <a:latin typeface="+mn-lt"/>
              <a:ea typeface="Calibri"/>
              <a:cs typeface="Times New Roman"/>
            </a:endParaRPr>
          </a:p>
          <a:p>
            <a:pPr>
              <a:lnSpc>
                <a:spcPct val="115000"/>
              </a:lnSpc>
              <a:spcAft>
                <a:spcPts val="1000"/>
              </a:spcAft>
            </a:pPr>
            <a:r>
              <a:rPr lang="en-CA" sz="1200" b="1" dirty="0" smtClean="0">
                <a:latin typeface="+mn-lt"/>
                <a:ea typeface="Calibri"/>
                <a:cs typeface="Times New Roman"/>
              </a:rPr>
              <a:t>Messages </a:t>
            </a:r>
            <a:r>
              <a:rPr lang="en-CA" sz="1200" b="1" dirty="0" err="1" smtClean="0">
                <a:latin typeface="+mn-lt"/>
                <a:ea typeface="Calibri"/>
                <a:cs typeface="Times New Roman"/>
              </a:rPr>
              <a:t>clés</a:t>
            </a:r>
            <a:r>
              <a:rPr lang="en-CA" sz="1200" b="1" dirty="0" smtClean="0">
                <a:latin typeface="+mn-lt"/>
                <a:ea typeface="Calibri"/>
                <a:cs typeface="Times New Roman"/>
              </a:rPr>
              <a:t>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Times New Roman"/>
              </a:rPr>
              <a:t>Une bonne description d’emploi est utile aux employés, aux gestionnaires et aux organisations.</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Times New Roman"/>
              </a:rPr>
              <a:t>Les descriptions d’emploi font en sorte qu’on comprenne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Times New Roman"/>
              </a:rPr>
              <a:t>Les tâches et responsabilités liées au poste</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en-CA" sz="1200" i="1" dirty="0" err="1" smtClean="0">
                <a:latin typeface="+mn-lt"/>
                <a:ea typeface="Calibri"/>
                <a:cs typeface="Times New Roman"/>
              </a:rPr>
              <a:t>L’importance</a:t>
            </a:r>
            <a:r>
              <a:rPr lang="en-CA" sz="1200" i="1" dirty="0" smtClean="0">
                <a:latin typeface="+mn-lt"/>
                <a:ea typeface="Calibri"/>
                <a:cs typeface="Times New Roman"/>
              </a:rPr>
              <a:t> relative des </a:t>
            </a:r>
            <a:r>
              <a:rPr lang="en-CA" sz="1200" i="1" dirty="0" err="1" smtClean="0">
                <a:latin typeface="+mn-lt"/>
                <a:ea typeface="Calibri"/>
                <a:cs typeface="Times New Roman"/>
              </a:rPr>
              <a:t>tâches</a:t>
            </a:r>
            <a:endParaRPr lang="en-CA" sz="1200" dirty="0" smtClean="0">
              <a:latin typeface="+mn-lt"/>
              <a:ea typeface="Calibri"/>
              <a:cs typeface="Times New Roman"/>
            </a:endParaRPr>
          </a:p>
          <a:p>
            <a:pPr marL="342900" lvl="0" indent="-342900">
              <a:lnSpc>
                <a:spcPct val="115000"/>
              </a:lnSpc>
              <a:spcAft>
                <a:spcPts val="1000"/>
              </a:spcAft>
              <a:buFont typeface="Symbol"/>
              <a:buChar char=""/>
            </a:pPr>
            <a:r>
              <a:rPr lang="fr-CA" sz="1200" i="1" dirty="0" smtClean="0">
                <a:latin typeface="+mn-lt"/>
                <a:ea typeface="Calibri"/>
                <a:cs typeface="Times New Roman"/>
              </a:rPr>
              <a:t>Comment le poste contribue à la mission, aux buts et objectifs de l’organisation</a:t>
            </a:r>
          </a:p>
          <a:p>
            <a:pPr marL="342900" lvl="0" indent="-342900">
              <a:lnSpc>
                <a:spcPct val="115000"/>
              </a:lnSpc>
              <a:spcAft>
                <a:spcPts val="1000"/>
              </a:spcAft>
              <a:buFont typeface="Symbol"/>
              <a:buChar char=""/>
            </a:pPr>
            <a:r>
              <a:rPr lang="fr-CA" sz="1200" i="1" dirty="0" smtClean="0">
                <a:latin typeface="+mn-lt"/>
                <a:ea typeface="Calibri"/>
                <a:cs typeface="Times New Roman"/>
              </a:rPr>
              <a:t>Les descriptions d’emploi sont aussi à la base de la plupart des activités de gestion RH : recrutement, sélection, orientation, formation, supervision, rémunération, gestion du rendement, défense devant les tribunaux</a:t>
            </a:r>
            <a:endParaRPr lang="en-CA" sz="1200" dirty="0">
              <a:latin typeface="+mn-lt"/>
              <a:ea typeface="Calibri"/>
              <a:cs typeface="Times New Roman"/>
            </a:endParaRPr>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58</a:t>
            </a:fld>
            <a:endParaRPr lang="en-CA" dirty="0">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15000"/>
              </a:lnSpc>
              <a:spcBef>
                <a:spcPts val="0"/>
              </a:spcBef>
              <a:spcAft>
                <a:spcPts val="1000"/>
              </a:spcAft>
              <a:buClrTx/>
              <a:buSzTx/>
              <a:buFontTx/>
              <a:buNone/>
              <a:tabLst/>
              <a:defRPr/>
            </a:pPr>
            <a:r>
              <a:rPr lang="fr-CA" sz="1200" kern="1200" dirty="0" smtClean="0">
                <a:solidFill>
                  <a:schemeClr val="tx1"/>
                </a:solidFill>
                <a:latin typeface="+mn-lt"/>
                <a:ea typeface="+mn-ea"/>
                <a:cs typeface="+mn-cs"/>
              </a:rPr>
              <a:t>D</a:t>
            </a:r>
            <a:r>
              <a:rPr lang="fr-CA" sz="1200" kern="1200" smtClean="0">
                <a:solidFill>
                  <a:schemeClr val="tx1"/>
                </a:solidFill>
                <a:latin typeface="+mn-lt"/>
                <a:ea typeface="+mn-ea"/>
                <a:cs typeface="+mn-cs"/>
              </a:rPr>
              <a:t>iscussion avec tout le groupe : </a:t>
            </a:r>
            <a:endParaRPr lang="en-CA" sz="1200" kern="1200" smtClean="0">
              <a:solidFill>
                <a:schemeClr val="tx1"/>
              </a:solidFill>
              <a:latin typeface="+mn-lt"/>
              <a:ea typeface="+mn-ea"/>
              <a:cs typeface="+mn-cs"/>
            </a:endParaRPr>
          </a:p>
          <a:p>
            <a:r>
              <a:rPr lang="fr-CA" sz="1200" b="1" kern="1200" smtClean="0">
                <a:solidFill>
                  <a:schemeClr val="tx1"/>
                </a:solidFill>
                <a:latin typeface="+mn-lt"/>
                <a:ea typeface="+mn-ea"/>
                <a:cs typeface="+mn-cs"/>
              </a:rPr>
              <a:t> </a:t>
            </a:r>
            <a:endParaRPr lang="en-CA" sz="1200" kern="1200" smtClean="0">
              <a:solidFill>
                <a:schemeClr val="tx1"/>
              </a:solidFill>
              <a:latin typeface="+mn-lt"/>
              <a:ea typeface="+mn-ea"/>
              <a:cs typeface="+mn-cs"/>
            </a:endParaRPr>
          </a:p>
          <a:p>
            <a:r>
              <a:rPr lang="en-CA" sz="1200" b="1" kern="1200" smtClean="0">
                <a:solidFill>
                  <a:schemeClr val="tx1"/>
                </a:solidFill>
                <a:latin typeface="+mn-lt"/>
                <a:ea typeface="+mn-ea"/>
                <a:cs typeface="+mn-cs"/>
              </a:rPr>
              <a:t>Demander aux participants :</a:t>
            </a:r>
            <a:endParaRPr lang="en-CA" sz="1200" kern="1200" smtClean="0">
              <a:solidFill>
                <a:schemeClr val="tx1"/>
              </a:solidFill>
              <a:latin typeface="+mn-lt"/>
              <a:ea typeface="+mn-ea"/>
              <a:cs typeface="+mn-cs"/>
            </a:endParaRPr>
          </a:p>
          <a:p>
            <a:pPr lvl="0"/>
            <a:r>
              <a:rPr lang="fr-CA" sz="1200" i="1" kern="1200" smtClean="0">
                <a:solidFill>
                  <a:schemeClr val="tx1"/>
                </a:solidFill>
                <a:latin typeface="+mn-lt"/>
                <a:ea typeface="+mn-ea"/>
                <a:cs typeface="+mn-cs"/>
              </a:rPr>
              <a:t>Qu’est-ce qu’un processus d’évaluation des acquis?</a:t>
            </a:r>
            <a:endParaRPr lang="en-CA" sz="1200" kern="1200" smtClean="0">
              <a:solidFill>
                <a:schemeClr val="tx1"/>
              </a:solidFill>
              <a:latin typeface="+mn-lt"/>
              <a:ea typeface="+mn-ea"/>
              <a:cs typeface="+mn-cs"/>
            </a:endParaRPr>
          </a:p>
          <a:p>
            <a:r>
              <a:rPr lang="fr-CA" sz="1200" i="1" kern="1200" smtClean="0">
                <a:solidFill>
                  <a:schemeClr val="tx1"/>
                </a:solidFill>
                <a:latin typeface="+mn-lt"/>
                <a:ea typeface="+mn-ea"/>
                <a:cs typeface="+mn-cs"/>
              </a:rPr>
              <a:t>L’ERA (évaluation et reconnaissance des acquis) peut être connue sous d’autres termes, mais l’Association canadienne pour la reconnaissance des acquis utilise l’expression « reconnaissance des acquis ». Il s’agit d’un processus systématique pour identifier, évaluer, organiser, décrire et documenter les connaissances, compétences et habiletés acquises :</a:t>
            </a:r>
            <a:endParaRPr lang="en-CA" sz="1200" kern="1200" smtClean="0">
              <a:solidFill>
                <a:schemeClr val="tx1"/>
              </a:solidFill>
              <a:latin typeface="+mn-lt"/>
              <a:ea typeface="+mn-ea"/>
              <a:cs typeface="+mn-cs"/>
            </a:endParaRPr>
          </a:p>
          <a:p>
            <a:pPr lvl="1"/>
            <a:r>
              <a:rPr lang="fr-CA" sz="1200" i="1" kern="1200" smtClean="0">
                <a:solidFill>
                  <a:schemeClr val="tx1"/>
                </a:solidFill>
                <a:latin typeface="+mn-lt"/>
                <a:ea typeface="+mn-ea"/>
                <a:cs typeface="+mn-cs"/>
              </a:rPr>
              <a:t>en suivant une formation ou des cours sur une base formelle</a:t>
            </a:r>
            <a:endParaRPr lang="en-CA" sz="1200" kern="1200" smtClean="0">
              <a:solidFill>
                <a:schemeClr val="tx1"/>
              </a:solidFill>
              <a:latin typeface="+mn-lt"/>
              <a:ea typeface="+mn-ea"/>
              <a:cs typeface="+mn-cs"/>
            </a:endParaRPr>
          </a:p>
          <a:p>
            <a:pPr lvl="1"/>
            <a:r>
              <a:rPr lang="fr-CA" sz="1200" i="1" kern="1200" smtClean="0">
                <a:solidFill>
                  <a:schemeClr val="tx1"/>
                </a:solidFill>
                <a:latin typeface="+mn-lt"/>
                <a:ea typeface="+mn-ea"/>
                <a:cs typeface="+mn-cs"/>
              </a:rPr>
              <a:t>de façon informelle : au travail; grâce à des lectures et des études individuelles; en suivant des cours donnés dans la communauté; et à la faveur du bénévolat et de beaucoup d’autres expériences importantes de la vie</a:t>
            </a:r>
            <a:endParaRPr lang="en-CA" sz="1200" kern="1200" smtClean="0">
              <a:solidFill>
                <a:schemeClr val="tx1"/>
              </a:solidFill>
              <a:latin typeface="+mn-lt"/>
              <a:ea typeface="+mn-ea"/>
              <a:cs typeface="+mn-cs"/>
            </a:endParaRPr>
          </a:p>
          <a:p>
            <a:r>
              <a:rPr lang="fr-CA" sz="1200" i="1" kern="1200" smtClean="0">
                <a:solidFill>
                  <a:schemeClr val="tx1"/>
                </a:solidFill>
                <a:latin typeface="+mn-lt"/>
                <a:ea typeface="+mn-ea"/>
                <a:cs typeface="+mn-cs"/>
              </a:rPr>
              <a:t> </a:t>
            </a:r>
            <a:endParaRPr lang="en-CA" sz="1200" kern="1200" smtClean="0">
              <a:solidFill>
                <a:schemeClr val="tx1"/>
              </a:solidFill>
              <a:latin typeface="+mn-lt"/>
              <a:ea typeface="+mn-ea"/>
              <a:cs typeface="+mn-cs"/>
            </a:endParaRPr>
          </a:p>
          <a:p>
            <a:pPr lvl="0"/>
            <a:r>
              <a:rPr lang="fr-CA" sz="1200" i="1" kern="1200" smtClean="0">
                <a:solidFill>
                  <a:schemeClr val="tx1"/>
                </a:solidFill>
                <a:latin typeface="+mn-lt"/>
                <a:ea typeface="+mn-ea"/>
                <a:cs typeface="+mn-cs"/>
              </a:rPr>
              <a:t>Comment les participants utilisent-ils actuellement l’évaluation des acquis dans leur établissement?</a:t>
            </a:r>
            <a:endParaRPr lang="en-CA" sz="1200" kern="1200" smtClean="0">
              <a:solidFill>
                <a:schemeClr val="tx1"/>
              </a:solidFill>
              <a:latin typeface="+mn-lt"/>
              <a:ea typeface="+mn-ea"/>
              <a:cs typeface="+mn-cs"/>
            </a:endParaRPr>
          </a:p>
          <a:p>
            <a:endParaRPr lang="en-CA" sz="900" dirty="0"/>
          </a:p>
        </p:txBody>
      </p:sp>
      <p:sp>
        <p:nvSpPr>
          <p:cNvPr id="4" name="Slide Number Placeholder 3"/>
          <p:cNvSpPr>
            <a:spLocks noGrp="1"/>
          </p:cNvSpPr>
          <p:nvPr>
            <p:ph type="sldNum" sz="quarter" idx="10"/>
          </p:nvPr>
        </p:nvSpPr>
        <p:spPr/>
        <p:txBody>
          <a:bodyPr/>
          <a:lstStyle/>
          <a:p>
            <a:fld id="{A1B123E1-BBA9-45F4-9EC7-4CF84FDBAFE4}" type="slidenum">
              <a:rPr lang="en-CA" smtClean="0"/>
              <a:pPr/>
              <a:t>59</a:t>
            </a:fld>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00"/>
              </a:spcAft>
            </a:pPr>
            <a:r>
              <a:rPr lang="en-CA" sz="1200" b="1" cap="small" spc="25" dirty="0" err="1" smtClean="0">
                <a:latin typeface="+mn-lt"/>
                <a:ea typeface="Calibri"/>
                <a:cs typeface="Calibri"/>
              </a:rPr>
              <a:t>Présentation</a:t>
            </a:r>
            <a:r>
              <a:rPr lang="en-CA" sz="1200" b="1" cap="small" spc="25" dirty="0" smtClean="0">
                <a:latin typeface="+mn-lt"/>
                <a:ea typeface="Calibri"/>
                <a:cs typeface="Calibri"/>
              </a:rPr>
              <a:t> des participants</a:t>
            </a:r>
            <a:endParaRPr lang="en-CA" sz="1200" dirty="0" smtClean="0">
              <a:latin typeface="+mn-lt"/>
              <a:ea typeface="Calibri"/>
              <a:cs typeface="Times New Roman"/>
            </a:endParaRPr>
          </a:p>
          <a:p>
            <a:pPr marL="342900" lvl="0" indent="-342900">
              <a:lnSpc>
                <a:spcPct val="115000"/>
              </a:lnSpc>
              <a:spcAft>
                <a:spcPts val="1000"/>
              </a:spcAft>
              <a:buFont typeface="Symbol"/>
              <a:buChar char=""/>
            </a:pPr>
            <a:r>
              <a:rPr lang="fr-CA" sz="1200" dirty="0" smtClean="0">
                <a:latin typeface="+mn-lt"/>
                <a:ea typeface="Calibri"/>
                <a:cs typeface="Calibri"/>
              </a:rPr>
              <a:t>Demander à tous les participants de se présenter au groupe en mentionnant : leur nom, leur expérience et leur profession actuelle, l’expérience qu’ils ont de l’utilisation de normes professionnelles nationales, et ce qu’ils espèrent apprendre lors de cet atelier.</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Calibri"/>
              </a:rPr>
              <a:t> </a:t>
            </a:r>
            <a:endParaRPr lang="en-CA" sz="1200" dirty="0" smtClean="0">
              <a:latin typeface="+mn-lt"/>
              <a:ea typeface="Calibri"/>
              <a:cs typeface="Times New Roman"/>
            </a:endParaRPr>
          </a:p>
          <a:p>
            <a:pPr>
              <a:lnSpc>
                <a:spcPct val="115000"/>
              </a:lnSpc>
              <a:spcAft>
                <a:spcPts val="1000"/>
              </a:spcAft>
            </a:pPr>
            <a:r>
              <a:rPr lang="fr-CA" sz="1200" b="1" dirty="0" smtClean="0">
                <a:latin typeface="+mn-lt"/>
                <a:ea typeface="Calibri"/>
                <a:cs typeface="Calibri"/>
              </a:rPr>
              <a:t>Note pour l’animateur :</a:t>
            </a:r>
            <a:endParaRPr lang="en-CA" sz="1200" dirty="0" smtClean="0">
              <a:latin typeface="+mn-lt"/>
              <a:ea typeface="Calibri"/>
              <a:cs typeface="Times New Roman"/>
            </a:endParaRPr>
          </a:p>
          <a:p>
            <a:r>
              <a:rPr lang="fr-CA" sz="1200" i="1" dirty="0" smtClean="0">
                <a:latin typeface="+mn-lt"/>
                <a:ea typeface="Calibri"/>
                <a:cs typeface="Calibri"/>
              </a:rPr>
              <a:t>Cette étape est très importante, non seulement pour faciliter le dialogue entre les participants, mais aussi pour vous permettre d’évaluer leur expérience et leurs attentes. Vous devrez peut-être changer des aspects de l’atelier afin de répondre aux attentes. Vous devrez peut-être demander aux participants d’élaborer leur pensée afin de vous aider à mieux animer l’atelier.</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6</a:t>
            </a:fld>
            <a:endParaRPr lang="en-CA"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lvl="0" indent="-342900">
              <a:lnSpc>
                <a:spcPct val="115000"/>
              </a:lnSpc>
              <a:spcAft>
                <a:spcPts val="0"/>
              </a:spcAft>
              <a:buFont typeface="Symbol"/>
              <a:buChar char=""/>
            </a:pPr>
            <a:r>
              <a:rPr lang="fr-CA" sz="900" i="1" dirty="0" smtClean="0">
                <a:latin typeface="+mn-lt"/>
                <a:ea typeface="Calibri"/>
                <a:cs typeface="Times New Roman"/>
              </a:rPr>
              <a:t>On mène une évaluation pour :</a:t>
            </a:r>
            <a:endParaRPr lang="en-CA" sz="900" dirty="0" smtClean="0">
              <a:latin typeface="+mn-lt"/>
              <a:ea typeface="Calibri"/>
              <a:cs typeface="Times New Roman"/>
            </a:endParaRPr>
          </a:p>
          <a:p>
            <a:pPr marL="342900" lvl="0" indent="-342900">
              <a:lnSpc>
                <a:spcPct val="115000"/>
              </a:lnSpc>
              <a:spcAft>
                <a:spcPts val="0"/>
              </a:spcAft>
              <a:buFont typeface="+mj-lt"/>
              <a:buAutoNum type="arabicPeriod"/>
            </a:pPr>
            <a:r>
              <a:rPr lang="fr-CA" sz="900" i="1" dirty="0" smtClean="0">
                <a:latin typeface="+mn-lt"/>
                <a:ea typeface="Calibri"/>
                <a:cs typeface="Times New Roman"/>
              </a:rPr>
              <a:t>Cerner ce que sait une personne et ce qu’elle peut faire</a:t>
            </a:r>
            <a:endParaRPr lang="en-CA" sz="900" dirty="0" smtClean="0">
              <a:latin typeface="+mn-lt"/>
              <a:ea typeface="Calibri"/>
              <a:cs typeface="Times New Roman"/>
            </a:endParaRPr>
          </a:p>
          <a:p>
            <a:pPr marL="342900" lvl="0" indent="-342900">
              <a:lnSpc>
                <a:spcPct val="115000"/>
              </a:lnSpc>
              <a:spcAft>
                <a:spcPts val="0"/>
              </a:spcAft>
              <a:buFont typeface="+mj-lt"/>
              <a:buAutoNum type="arabicPeriod"/>
            </a:pPr>
            <a:r>
              <a:rPr lang="fr-CA" sz="900" i="1" dirty="0" smtClean="0">
                <a:latin typeface="+mn-lt"/>
                <a:ea typeface="Calibri"/>
                <a:cs typeface="Times New Roman"/>
              </a:rPr>
              <a:t>Déterminer les correspondances entre ces connaissances et compétences et les normes ou résultats spécifiques</a:t>
            </a:r>
            <a:endParaRPr lang="en-CA" sz="900" dirty="0" smtClean="0">
              <a:latin typeface="+mn-lt"/>
              <a:ea typeface="Calibri"/>
              <a:cs typeface="Times New Roman"/>
            </a:endParaRPr>
          </a:p>
          <a:p>
            <a:pPr marL="342900" lvl="0" indent="-342900">
              <a:lnSpc>
                <a:spcPct val="115000"/>
              </a:lnSpc>
              <a:spcAft>
                <a:spcPts val="0"/>
              </a:spcAft>
              <a:buFont typeface="+mj-lt"/>
              <a:buAutoNum type="arabicPeriod"/>
            </a:pPr>
            <a:r>
              <a:rPr lang="fr-CA" sz="900" i="1" dirty="0" smtClean="0">
                <a:latin typeface="+mn-lt"/>
                <a:ea typeface="Calibri"/>
                <a:cs typeface="Times New Roman"/>
              </a:rPr>
              <a:t>Évaluer la personne par rapport à ces normes ou résultats</a:t>
            </a:r>
            <a:endParaRPr lang="en-CA" sz="900" dirty="0" smtClean="0">
              <a:latin typeface="+mn-lt"/>
              <a:ea typeface="Calibri"/>
              <a:cs typeface="Times New Roman"/>
            </a:endParaRPr>
          </a:p>
          <a:p>
            <a:pPr marL="342900" lvl="0" indent="-342900">
              <a:lnSpc>
                <a:spcPct val="115000"/>
              </a:lnSpc>
              <a:spcAft>
                <a:spcPts val="0"/>
              </a:spcAft>
              <a:buFont typeface="+mj-lt"/>
              <a:buAutoNum type="arabicPeriod"/>
            </a:pPr>
            <a:r>
              <a:rPr lang="fr-CA" sz="900" i="1" dirty="0" smtClean="0">
                <a:latin typeface="+mn-lt"/>
                <a:ea typeface="Calibri"/>
                <a:cs typeface="Times New Roman"/>
              </a:rPr>
              <a:t>Reconnaître de façon appropriée ce que sait et peut faire l’apprenant</a:t>
            </a:r>
            <a:endParaRPr lang="en-CA" sz="900" dirty="0" smtClean="0">
              <a:latin typeface="+mn-lt"/>
              <a:ea typeface="Calibri"/>
              <a:cs typeface="Times New Roman"/>
            </a:endParaRPr>
          </a:p>
          <a:p>
            <a:pPr marL="457200">
              <a:lnSpc>
                <a:spcPct val="115000"/>
              </a:lnSpc>
              <a:spcAft>
                <a:spcPts val="0"/>
              </a:spcAft>
            </a:pPr>
            <a:r>
              <a:rPr lang="fr-CA" sz="900" i="1" dirty="0" smtClean="0">
                <a:latin typeface="+mn-lt"/>
                <a:ea typeface="Calibri"/>
                <a:cs typeface="Times New Roman"/>
              </a:rPr>
              <a:t> </a:t>
            </a:r>
            <a:endParaRPr lang="en-CA" sz="900" dirty="0" smtClean="0">
              <a:latin typeface="+mn-lt"/>
              <a:ea typeface="Calibri"/>
              <a:cs typeface="Times New Roman"/>
            </a:endParaRPr>
          </a:p>
          <a:p>
            <a:pPr marL="342900" lvl="0" indent="-342900">
              <a:lnSpc>
                <a:spcPct val="115000"/>
              </a:lnSpc>
              <a:spcAft>
                <a:spcPts val="0"/>
              </a:spcAft>
              <a:buFont typeface="Symbol"/>
              <a:buChar char=""/>
            </a:pPr>
            <a:r>
              <a:rPr lang="fr-CA" sz="900" dirty="0" smtClean="0">
                <a:latin typeface="+mn-lt"/>
                <a:ea typeface="Calibri"/>
                <a:cs typeface="Times New Roman"/>
              </a:rPr>
              <a:t>Les apprenants tirent beaucoup d’avantages de l’ERA, car ils peuvent :</a:t>
            </a:r>
            <a:endParaRPr lang="en-CA" sz="900" dirty="0" smtClean="0">
              <a:latin typeface="+mn-lt"/>
              <a:ea typeface="Calibri"/>
              <a:cs typeface="Times New Roman"/>
            </a:endParaRPr>
          </a:p>
          <a:p>
            <a:pPr marL="800100" lvl="1" indent="-342900">
              <a:lnSpc>
                <a:spcPct val="115000"/>
              </a:lnSpc>
              <a:spcAft>
                <a:spcPts val="0"/>
              </a:spcAft>
              <a:buFont typeface="Symbol"/>
              <a:buChar char=""/>
            </a:pPr>
            <a:r>
              <a:rPr lang="fr-CA" sz="900" dirty="0" smtClean="0">
                <a:latin typeface="+mn-lt"/>
                <a:ea typeface="Calibri"/>
                <a:cs typeface="Times New Roman"/>
              </a:rPr>
              <a:t>S’appuyer sur leur expérience et éviter de refaire leur apprentissage</a:t>
            </a:r>
            <a:endParaRPr lang="en-CA" sz="900" dirty="0" smtClean="0">
              <a:latin typeface="+mn-lt"/>
              <a:ea typeface="Calibri"/>
              <a:cs typeface="Times New Roman"/>
            </a:endParaRPr>
          </a:p>
          <a:p>
            <a:pPr marL="800100" lvl="1" indent="-342900">
              <a:lnSpc>
                <a:spcPct val="115000"/>
              </a:lnSpc>
              <a:spcAft>
                <a:spcPts val="0"/>
              </a:spcAft>
              <a:buFont typeface="Symbol"/>
              <a:buChar char=""/>
            </a:pPr>
            <a:r>
              <a:rPr lang="fr-CA" sz="900" dirty="0" smtClean="0">
                <a:latin typeface="+mn-lt"/>
                <a:ea typeface="Calibri"/>
                <a:cs typeface="Times New Roman"/>
              </a:rPr>
              <a:t>Suivre des programmes et obtenir de façon plus efficiente une reconnaissance et des diplômes</a:t>
            </a:r>
            <a:endParaRPr lang="en-CA" sz="900" dirty="0" smtClean="0">
              <a:latin typeface="+mn-lt"/>
              <a:ea typeface="Calibri"/>
              <a:cs typeface="Times New Roman"/>
            </a:endParaRPr>
          </a:p>
          <a:p>
            <a:pPr marL="800100" lvl="1" indent="-342900">
              <a:lnSpc>
                <a:spcPct val="115000"/>
              </a:lnSpc>
              <a:spcAft>
                <a:spcPts val="0"/>
              </a:spcAft>
              <a:buFont typeface="Symbol"/>
              <a:buChar char=""/>
            </a:pPr>
            <a:r>
              <a:rPr lang="fr-CA" sz="900" dirty="0" smtClean="0">
                <a:latin typeface="+mn-lt"/>
                <a:ea typeface="Calibri"/>
                <a:cs typeface="Times New Roman"/>
              </a:rPr>
              <a:t>Se concentrer sur leurs besoins en matière de développement et de formation </a:t>
            </a:r>
            <a:endParaRPr lang="en-CA" sz="900" dirty="0" smtClean="0">
              <a:latin typeface="+mn-lt"/>
              <a:ea typeface="Calibri"/>
              <a:cs typeface="Times New Roman"/>
            </a:endParaRPr>
          </a:p>
          <a:p>
            <a:pPr marL="800100" lvl="1" indent="-342900">
              <a:lnSpc>
                <a:spcPct val="115000"/>
              </a:lnSpc>
              <a:spcAft>
                <a:spcPts val="0"/>
              </a:spcAft>
              <a:buFont typeface="Symbol"/>
              <a:buChar char=""/>
            </a:pPr>
            <a:r>
              <a:rPr lang="fr-CA" sz="900" dirty="0" smtClean="0">
                <a:latin typeface="+mn-lt"/>
                <a:ea typeface="Calibri"/>
                <a:cs typeface="Times New Roman"/>
              </a:rPr>
              <a:t>Développer la confiance en eux-mêmes</a:t>
            </a:r>
            <a:endParaRPr lang="en-CA" sz="900" dirty="0" smtClean="0">
              <a:latin typeface="+mn-lt"/>
              <a:ea typeface="Calibri"/>
              <a:cs typeface="Times New Roman"/>
            </a:endParaRPr>
          </a:p>
          <a:p>
            <a:pPr marL="800100" lvl="1" indent="-342900">
              <a:lnSpc>
                <a:spcPct val="115000"/>
              </a:lnSpc>
              <a:spcAft>
                <a:spcPts val="0"/>
              </a:spcAft>
              <a:buFont typeface="Symbol"/>
              <a:buChar char=""/>
            </a:pPr>
            <a:r>
              <a:rPr lang="fr-CA" sz="900" dirty="0" smtClean="0">
                <a:latin typeface="+mn-lt"/>
                <a:ea typeface="Calibri"/>
                <a:cs typeface="Times New Roman"/>
              </a:rPr>
              <a:t>Reconnaître la valeur de leurs réalisations</a:t>
            </a:r>
            <a:endParaRPr lang="en-CA" sz="900" dirty="0" smtClean="0">
              <a:latin typeface="+mn-lt"/>
              <a:ea typeface="Calibri"/>
              <a:cs typeface="Times New Roman"/>
            </a:endParaRPr>
          </a:p>
          <a:p>
            <a:pPr marL="800100" lvl="1" indent="-342900">
              <a:lnSpc>
                <a:spcPct val="115000"/>
              </a:lnSpc>
              <a:spcAft>
                <a:spcPts val="0"/>
              </a:spcAft>
              <a:buFont typeface="Symbol"/>
              <a:buChar char=""/>
            </a:pPr>
            <a:r>
              <a:rPr lang="en-CA" sz="900" dirty="0" err="1" smtClean="0">
                <a:latin typeface="+mn-lt"/>
                <a:ea typeface="Calibri"/>
                <a:cs typeface="Times New Roman"/>
              </a:rPr>
              <a:t>Épargner</a:t>
            </a:r>
            <a:r>
              <a:rPr lang="en-CA" sz="900" dirty="0" smtClean="0">
                <a:latin typeface="+mn-lt"/>
                <a:ea typeface="Calibri"/>
                <a:cs typeface="Times New Roman"/>
              </a:rPr>
              <a:t> temps et argent</a:t>
            </a:r>
          </a:p>
          <a:p>
            <a:pPr marL="685800" lvl="1">
              <a:lnSpc>
                <a:spcPct val="115000"/>
              </a:lnSpc>
              <a:spcAft>
                <a:spcPts val="0"/>
              </a:spcAft>
            </a:pPr>
            <a:r>
              <a:rPr lang="en-CA" sz="900" dirty="0" smtClean="0">
                <a:latin typeface="+mn-lt"/>
                <a:ea typeface="Calibri"/>
                <a:cs typeface="Times New Roman"/>
              </a:rPr>
              <a:t> </a:t>
            </a:r>
          </a:p>
          <a:p>
            <a:pPr marL="342900" lvl="0" indent="-342900">
              <a:lnSpc>
                <a:spcPct val="115000"/>
              </a:lnSpc>
              <a:spcAft>
                <a:spcPts val="0"/>
              </a:spcAft>
              <a:buFont typeface="Symbol"/>
              <a:buChar char=""/>
            </a:pPr>
            <a:r>
              <a:rPr lang="fr-CA" sz="900" dirty="0" smtClean="0">
                <a:latin typeface="+mn-lt"/>
                <a:ea typeface="Calibri"/>
                <a:cs typeface="Times New Roman"/>
              </a:rPr>
              <a:t>L’approche doit être centrée sur l’apprenant, c’est-à-dire que l’apprenant ou le candidat doit participer activement au processus. Il est absolument nécessaire d’utiliser les normes et/ou les résultats pour fournir des critères clairs, accessibles et objectifs, auxquels les apprenants et les organisations peuvent mesurer les compétences. Les Normes sont explicites, évaluables (mesurables) et liées à la compétence professionnelle.</a:t>
            </a:r>
            <a:endParaRPr lang="en-CA" sz="900" dirty="0">
              <a:latin typeface="+mn-lt"/>
              <a:ea typeface="Calibri"/>
              <a:cs typeface="Times New Roman"/>
            </a:endParaRPr>
          </a:p>
        </p:txBody>
      </p:sp>
      <p:sp>
        <p:nvSpPr>
          <p:cNvPr id="4" name="Slide Number Placeholder 3"/>
          <p:cNvSpPr>
            <a:spLocks noGrp="1"/>
          </p:cNvSpPr>
          <p:nvPr>
            <p:ph type="sldNum" sz="quarter" idx="10"/>
          </p:nvPr>
        </p:nvSpPr>
        <p:spPr/>
        <p:txBody>
          <a:bodyPr/>
          <a:lstStyle/>
          <a:p>
            <a:fld id="{A1B123E1-BBA9-45F4-9EC7-4CF84FDBAFE4}" type="slidenum">
              <a:rPr lang="en-CA" smtClean="0"/>
              <a:pPr/>
              <a:t>60</a:t>
            </a:fld>
            <a:endParaRPr lang="en-CA"/>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342900" lvl="0" indent="-342900">
              <a:lnSpc>
                <a:spcPct val="115000"/>
              </a:lnSpc>
              <a:spcAft>
                <a:spcPts val="0"/>
              </a:spcAft>
              <a:buFont typeface="Symbol"/>
              <a:buChar char=""/>
            </a:pPr>
            <a:r>
              <a:rPr lang="en-CA" sz="1200" dirty="0" err="1" smtClean="0">
                <a:latin typeface="+mn-lt"/>
                <a:ea typeface="Calibri"/>
                <a:cs typeface="Times New Roman"/>
              </a:rPr>
              <a:t>Processus</a:t>
            </a:r>
            <a:r>
              <a:rPr lang="en-CA" sz="1200" dirty="0" smtClean="0">
                <a:latin typeface="+mn-lt"/>
                <a:ea typeface="Calibri"/>
                <a:cs typeface="Times New Roman"/>
              </a:rPr>
              <a:t> </a:t>
            </a:r>
            <a:r>
              <a:rPr lang="en-CA" sz="1200" dirty="0" err="1" smtClean="0">
                <a:latin typeface="+mn-lt"/>
                <a:ea typeface="Calibri"/>
                <a:cs typeface="Times New Roman"/>
              </a:rPr>
              <a:t>d’ERA</a:t>
            </a:r>
            <a:endParaRPr lang="en-CA" sz="1200" dirty="0" smtClean="0">
              <a:latin typeface="+mn-lt"/>
              <a:ea typeface="Calibri"/>
              <a:cs typeface="Times New Roman"/>
            </a:endParaRPr>
          </a:p>
          <a:p>
            <a:pPr marL="342900" lvl="0" indent="-342900">
              <a:lnSpc>
                <a:spcPct val="115000"/>
              </a:lnSpc>
              <a:spcAft>
                <a:spcPts val="0"/>
              </a:spcAft>
              <a:buFont typeface="+mj-lt"/>
              <a:buAutoNum type="arabicPeriod"/>
            </a:pPr>
            <a:r>
              <a:rPr lang="en-CA" sz="1200" i="1" dirty="0" err="1" smtClean="0">
                <a:latin typeface="+mn-lt"/>
                <a:ea typeface="Calibri"/>
                <a:cs typeface="Times New Roman"/>
              </a:rPr>
              <a:t>Avant</a:t>
            </a:r>
            <a:r>
              <a:rPr lang="en-CA" sz="1200" i="1" dirty="0" smtClean="0">
                <a:latin typeface="+mn-lt"/>
                <a:ea typeface="Calibri"/>
                <a:cs typeface="Times New Roman"/>
              </a:rPr>
              <a:t> </a:t>
            </a:r>
            <a:r>
              <a:rPr lang="en-CA" sz="1200" i="1" dirty="0" err="1" smtClean="0">
                <a:latin typeface="+mn-lt"/>
                <a:ea typeface="Calibri"/>
                <a:cs typeface="Times New Roman"/>
              </a:rPr>
              <a:t>l’entrée</a:t>
            </a:r>
            <a:endParaRPr lang="en-CA" sz="1200" dirty="0" smtClean="0">
              <a:latin typeface="+mn-lt"/>
              <a:ea typeface="Calibri"/>
              <a:cs typeface="Times New Roman"/>
            </a:endParaRPr>
          </a:p>
          <a:p>
            <a:pPr marL="800100" lvl="1" indent="-342900">
              <a:lnSpc>
                <a:spcPct val="115000"/>
              </a:lnSpc>
              <a:spcAft>
                <a:spcPts val="0"/>
              </a:spcAft>
              <a:buFont typeface="Courier New"/>
              <a:buChar char="o"/>
            </a:pPr>
            <a:r>
              <a:rPr lang="fr-CA" sz="1200" i="1" dirty="0" smtClean="0">
                <a:latin typeface="+mn-lt"/>
                <a:ea typeface="Calibri"/>
                <a:cs typeface="Times New Roman"/>
              </a:rPr>
              <a:t>Diffuser l’information au sujet du processus; fournir des renseignements adéquats aux candidats potentiels</a:t>
            </a:r>
            <a:endParaRPr lang="en-CA" sz="1200" dirty="0" smtClean="0">
              <a:latin typeface="+mn-lt"/>
              <a:ea typeface="Calibri"/>
              <a:cs typeface="Times New Roman"/>
            </a:endParaRPr>
          </a:p>
          <a:p>
            <a:pPr marL="342900" lvl="0" indent="-342900">
              <a:lnSpc>
                <a:spcPct val="115000"/>
              </a:lnSpc>
              <a:spcAft>
                <a:spcPts val="0"/>
              </a:spcAft>
              <a:buFont typeface="+mj-lt"/>
              <a:buAutoNum type="arabicPeriod"/>
            </a:pPr>
            <a:r>
              <a:rPr lang="en-CA" sz="1200" i="1" dirty="0" err="1" smtClean="0">
                <a:latin typeface="+mn-lt"/>
                <a:ea typeface="Calibri"/>
                <a:cs typeface="Times New Roman"/>
              </a:rPr>
              <a:t>Établissement</a:t>
            </a:r>
            <a:r>
              <a:rPr lang="en-CA" sz="1200" i="1" dirty="0" smtClean="0">
                <a:latin typeface="+mn-lt"/>
                <a:ea typeface="Calibri"/>
                <a:cs typeface="Times New Roman"/>
              </a:rPr>
              <a:t> du </a:t>
            </a:r>
            <a:r>
              <a:rPr lang="en-CA" sz="1200" i="1" dirty="0" err="1" smtClean="0">
                <a:latin typeface="+mn-lt"/>
                <a:ea typeface="Calibri"/>
                <a:cs typeface="Times New Roman"/>
              </a:rPr>
              <a:t>profil</a:t>
            </a:r>
            <a:r>
              <a:rPr lang="en-CA" sz="1200" i="1" dirty="0" smtClean="0">
                <a:latin typeface="+mn-lt"/>
                <a:ea typeface="Calibri"/>
                <a:cs typeface="Times New Roman"/>
              </a:rPr>
              <a:t> des </a:t>
            </a:r>
            <a:r>
              <a:rPr lang="en-CA" sz="1200" i="1" dirty="0" err="1" smtClean="0">
                <a:latin typeface="+mn-lt"/>
                <a:ea typeface="Calibri"/>
                <a:cs typeface="Times New Roman"/>
              </a:rPr>
              <a:t>candidats</a:t>
            </a:r>
            <a:endParaRPr lang="en-CA" sz="1200" dirty="0" smtClean="0">
              <a:latin typeface="+mn-lt"/>
              <a:ea typeface="Calibri"/>
              <a:cs typeface="Times New Roman"/>
            </a:endParaRPr>
          </a:p>
          <a:p>
            <a:pPr marL="800100" lvl="1" indent="-342900">
              <a:lnSpc>
                <a:spcPct val="115000"/>
              </a:lnSpc>
              <a:spcAft>
                <a:spcPts val="0"/>
              </a:spcAft>
              <a:buFont typeface="Courier New"/>
              <a:buChar char="o"/>
            </a:pPr>
            <a:r>
              <a:rPr lang="fr-CA" sz="1200" i="1" dirty="0" smtClean="0">
                <a:latin typeface="+mn-lt"/>
                <a:ea typeface="Calibri"/>
                <a:cs typeface="Times New Roman"/>
              </a:rPr>
              <a:t>Les candidats réfléchissent à leur expérience et commencent à établir le profil de leurs compétences; l’auto-évaluation peut être effectuée</a:t>
            </a:r>
            <a:endParaRPr lang="en-CA" sz="1200" dirty="0" smtClean="0">
              <a:latin typeface="+mn-lt"/>
              <a:ea typeface="Calibri"/>
              <a:cs typeface="Times New Roman"/>
            </a:endParaRPr>
          </a:p>
          <a:p>
            <a:pPr marL="342900" lvl="0" indent="-342900">
              <a:lnSpc>
                <a:spcPct val="115000"/>
              </a:lnSpc>
              <a:spcAft>
                <a:spcPts val="0"/>
              </a:spcAft>
              <a:buFont typeface="+mj-lt"/>
              <a:buAutoNum type="arabicPeriod"/>
            </a:pPr>
            <a:r>
              <a:rPr lang="fr-CA" sz="1200" i="1" dirty="0" smtClean="0">
                <a:latin typeface="+mn-lt"/>
                <a:ea typeface="Calibri"/>
                <a:cs typeface="Times New Roman"/>
              </a:rPr>
              <a:t>Collecte, production et compilation des preuves</a:t>
            </a:r>
            <a:endParaRPr lang="en-CA" sz="1200" dirty="0" smtClean="0">
              <a:latin typeface="+mn-lt"/>
              <a:ea typeface="Calibri"/>
              <a:cs typeface="Times New Roman"/>
            </a:endParaRPr>
          </a:p>
          <a:p>
            <a:pPr marL="800100" lvl="1" indent="-342900">
              <a:lnSpc>
                <a:spcPct val="115000"/>
              </a:lnSpc>
              <a:spcAft>
                <a:spcPts val="0"/>
              </a:spcAft>
              <a:buFont typeface="Courier New"/>
              <a:buChar char="o"/>
            </a:pPr>
            <a:r>
              <a:rPr lang="fr-CA" sz="1200" i="1" dirty="0" smtClean="0">
                <a:latin typeface="+mn-lt"/>
                <a:ea typeface="Calibri"/>
                <a:cs typeface="Times New Roman"/>
              </a:rPr>
              <a:t>Les candidats découvrent comment démontrer leurs compétences; ils recueillent des preuves suffisantes et valides de leurs compétences</a:t>
            </a:r>
            <a:endParaRPr lang="en-CA" sz="1200" dirty="0" smtClean="0">
              <a:latin typeface="+mn-lt"/>
              <a:ea typeface="Calibri"/>
              <a:cs typeface="Times New Roman"/>
            </a:endParaRPr>
          </a:p>
          <a:p>
            <a:pPr marL="342900" lvl="0" indent="-342900">
              <a:lnSpc>
                <a:spcPct val="115000"/>
              </a:lnSpc>
              <a:spcAft>
                <a:spcPts val="0"/>
              </a:spcAft>
              <a:buFont typeface="+mj-lt"/>
              <a:buAutoNum type="arabicPeriod"/>
            </a:pPr>
            <a:r>
              <a:rPr lang="en-CA" sz="1200" i="1" dirty="0" err="1" smtClean="0">
                <a:latin typeface="+mn-lt"/>
                <a:ea typeface="Calibri"/>
                <a:cs typeface="Times New Roman"/>
              </a:rPr>
              <a:t>Évaluation</a:t>
            </a:r>
            <a:endParaRPr lang="en-CA" sz="1200" dirty="0" smtClean="0">
              <a:latin typeface="+mn-lt"/>
              <a:ea typeface="Calibri"/>
              <a:cs typeface="Times New Roman"/>
            </a:endParaRPr>
          </a:p>
          <a:p>
            <a:pPr marL="800100" lvl="1" indent="-342900">
              <a:lnSpc>
                <a:spcPct val="115000"/>
              </a:lnSpc>
              <a:spcAft>
                <a:spcPts val="0"/>
              </a:spcAft>
              <a:buFont typeface="Courier New"/>
              <a:buChar char="o"/>
            </a:pPr>
            <a:r>
              <a:rPr lang="fr-CA" sz="1200" i="1" dirty="0" smtClean="0">
                <a:latin typeface="+mn-lt"/>
                <a:ea typeface="Calibri"/>
                <a:cs typeface="Times New Roman"/>
              </a:rPr>
              <a:t>L’organisation ou l’institution évalue les preuves des candidats</a:t>
            </a:r>
            <a:endParaRPr lang="en-CA" sz="1200" dirty="0" smtClean="0">
              <a:latin typeface="+mn-lt"/>
              <a:ea typeface="Calibri"/>
              <a:cs typeface="Times New Roman"/>
            </a:endParaRPr>
          </a:p>
          <a:p>
            <a:pPr marL="342900" lvl="0" indent="-342900">
              <a:lnSpc>
                <a:spcPct val="115000"/>
              </a:lnSpc>
              <a:spcAft>
                <a:spcPts val="0"/>
              </a:spcAft>
              <a:buFont typeface="+mj-lt"/>
              <a:buAutoNum type="arabicPeriod"/>
            </a:pPr>
            <a:r>
              <a:rPr lang="en-CA" sz="1200" i="1" dirty="0" err="1" smtClean="0">
                <a:latin typeface="+mn-lt"/>
                <a:ea typeface="Calibri"/>
                <a:cs typeface="Times New Roman"/>
              </a:rPr>
              <a:t>Agrément</a:t>
            </a:r>
            <a:endParaRPr lang="en-CA" sz="1200" dirty="0" smtClean="0">
              <a:latin typeface="+mn-lt"/>
              <a:ea typeface="Calibri"/>
              <a:cs typeface="Times New Roman"/>
            </a:endParaRPr>
          </a:p>
          <a:p>
            <a:pPr marL="800100" lvl="1" indent="-342900">
              <a:lnSpc>
                <a:spcPct val="115000"/>
              </a:lnSpc>
              <a:spcAft>
                <a:spcPts val="0"/>
              </a:spcAft>
              <a:buFont typeface="Courier New"/>
              <a:buChar char="o"/>
            </a:pPr>
            <a:r>
              <a:rPr lang="fr-CA" sz="1200" i="1" dirty="0" smtClean="0">
                <a:latin typeface="+mn-lt"/>
                <a:ea typeface="Calibri"/>
                <a:cs typeface="Times New Roman"/>
              </a:rPr>
              <a:t>L’organisation ou l’institution prend la décision au sujet des crédits ou de la reconnaissance à accorder aux candidats, en se basant sur l’évaluation des preuves fournies</a:t>
            </a:r>
            <a:endParaRPr lang="en-CA" sz="1200" dirty="0" smtClean="0">
              <a:latin typeface="+mn-lt"/>
              <a:ea typeface="Calibri"/>
              <a:cs typeface="Times New Roman"/>
            </a:endParaRPr>
          </a:p>
          <a:p>
            <a:pPr marL="342900" lvl="0" indent="-342900">
              <a:lnSpc>
                <a:spcPct val="115000"/>
              </a:lnSpc>
              <a:spcAft>
                <a:spcPts val="0"/>
              </a:spcAft>
              <a:buFont typeface="+mj-lt"/>
              <a:buAutoNum type="arabicPeriod"/>
            </a:pPr>
            <a:r>
              <a:rPr lang="en-CA" sz="1200" i="1" dirty="0" smtClean="0">
                <a:latin typeface="+mn-lt"/>
                <a:ea typeface="Calibri"/>
                <a:cs typeface="Times New Roman"/>
              </a:rPr>
              <a:t>Orientation après </a:t>
            </a:r>
            <a:r>
              <a:rPr lang="en-CA" sz="1200" i="1" dirty="0" err="1" smtClean="0">
                <a:latin typeface="+mn-lt"/>
                <a:ea typeface="Calibri"/>
                <a:cs typeface="Times New Roman"/>
              </a:rPr>
              <a:t>l’évaluation</a:t>
            </a:r>
            <a:endParaRPr lang="en-CA" sz="1200" dirty="0" smtClean="0">
              <a:latin typeface="+mn-lt"/>
              <a:ea typeface="Calibri"/>
              <a:cs typeface="Times New Roman"/>
            </a:endParaRPr>
          </a:p>
          <a:p>
            <a:pPr marL="800100" lvl="1" indent="-342900">
              <a:lnSpc>
                <a:spcPct val="115000"/>
              </a:lnSpc>
              <a:spcAft>
                <a:spcPts val="0"/>
              </a:spcAft>
              <a:buFont typeface="Courier New"/>
              <a:buChar char="o"/>
            </a:pPr>
            <a:r>
              <a:rPr lang="fr-CA" sz="1200" i="1" dirty="0" smtClean="0">
                <a:latin typeface="+mn-lt"/>
                <a:ea typeface="Calibri"/>
                <a:cs typeface="Times New Roman"/>
              </a:rPr>
              <a:t>Discussion avec les apprenants ou les candidats au sujet du processus, et des prochaines étapes à suivre</a:t>
            </a:r>
            <a:endParaRPr lang="en-CA" sz="1200" dirty="0" smtClean="0">
              <a:latin typeface="+mn-lt"/>
              <a:ea typeface="Calibri"/>
              <a:cs typeface="Times New Roman"/>
            </a:endParaRPr>
          </a:p>
          <a:p>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61</a:t>
            </a:fld>
            <a:endParaRPr lang="en-CA" dirty="0">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a:lnSpc>
                <a:spcPct val="115000"/>
              </a:lnSpc>
              <a:spcAft>
                <a:spcPts val="0"/>
              </a:spcAft>
            </a:pPr>
            <a:r>
              <a:rPr lang="fr-CA" sz="1200" b="1" dirty="0" smtClean="0">
                <a:latin typeface="+mn-lt"/>
                <a:ea typeface="Calibri"/>
                <a:cs typeface="Times New Roman"/>
              </a:rPr>
              <a:t>Information pour l’animateur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Proposer deux études de cas d’une personne typique qui aimerait qu’on évalue ou reconnaisse ses acquis. Une personne cherche à entrer sur le marché du travail, l’autre cherche à entrer dans une institution d’enseignement postsecondaire et à obtenir des crédits. L’objectif est d’amener les participants à considérer comment ils géreraient un cas vécu et à évaluer les acquis d’un candidat à l’aide des Normes.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En travaillant en petits groupes, les participants détermineront la pertinence des preuves soumises par le candidat, soit pour la tâche 1 des Normes des gestionnaires (Élaborer et mettre en œuvre la programmation pour les enfants), soit pour la tâche 4.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0"/>
              </a:spcAft>
            </a:pPr>
            <a:r>
              <a:rPr lang="fr-CA" sz="1200" b="1" dirty="0" smtClean="0">
                <a:latin typeface="+mn-lt"/>
                <a:ea typeface="Calibri"/>
                <a:cs typeface="Times New Roman"/>
              </a:rPr>
              <a:t>Questions pour guider les participants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Times New Roman"/>
              </a:rPr>
              <a:t>Qu’est-ce que les candidats doivent démontrer?</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Times New Roman"/>
              </a:rPr>
              <a:t>À quoi pourraient ressembler les preuves? Spécifiquement, qu’est-ce que le candidat doit produire comme preuve de sa compétence?</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Times New Roman"/>
              </a:rPr>
              <a:t>Comment la preuve sera-t-elle soumise? </a:t>
            </a:r>
            <a:r>
              <a:rPr lang="en-CA" sz="1200" i="1" dirty="0" smtClean="0">
                <a:latin typeface="+mn-lt"/>
                <a:ea typeface="Calibri"/>
                <a:cs typeface="Times New Roman"/>
              </a:rPr>
              <a:t>À qui?</a:t>
            </a:r>
            <a:endParaRPr lang="en-CA" sz="1200" dirty="0" smtClean="0">
              <a:latin typeface="+mn-lt"/>
              <a:ea typeface="Calibri"/>
              <a:cs typeface="Times New Roman"/>
            </a:endParaRPr>
          </a:p>
          <a:p>
            <a:pPr marL="685800">
              <a:lnSpc>
                <a:spcPct val="115000"/>
              </a:lnSpc>
              <a:spcAft>
                <a:spcPts val="0"/>
              </a:spcAft>
            </a:pPr>
            <a:r>
              <a:rPr lang="en-CA" sz="1200" dirty="0" smtClean="0">
                <a:latin typeface="+mn-lt"/>
                <a:ea typeface="Calibri"/>
                <a:cs typeface="Times New Roman"/>
              </a:rPr>
              <a:t> </a:t>
            </a:r>
          </a:p>
          <a:p>
            <a:pPr>
              <a:lnSpc>
                <a:spcPct val="115000"/>
              </a:lnSpc>
              <a:spcAft>
                <a:spcPts val="0"/>
              </a:spcAft>
            </a:pPr>
            <a:r>
              <a:rPr lang="fr-CA" sz="1200" dirty="0" smtClean="0">
                <a:latin typeface="+mn-lt"/>
                <a:ea typeface="Calibri"/>
                <a:cs typeface="Times New Roman"/>
              </a:rPr>
              <a:t>Les petits groupes peuvent choisir l’étude de cas à examiner. Les participants détermineront les critères auxquels seront mesurées les preuves. Ces critères peuvent être dérivés des sous-tâches exposées dans les Normes : la description détaillée des connaissances, compétences et habiletés.</a:t>
            </a:r>
            <a:endParaRPr lang="en-CA" sz="1200" dirty="0" smtClean="0">
              <a:latin typeface="+mn-lt"/>
              <a:ea typeface="Calibri"/>
              <a:cs typeface="Times New Roman"/>
            </a:endParaRPr>
          </a:p>
          <a:p>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62</a:t>
            </a:fld>
            <a:endParaRPr lang="en-CA" dirty="0">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a:lnSpc>
                <a:spcPct val="115000"/>
              </a:lnSpc>
              <a:spcAft>
                <a:spcPts val="0"/>
              </a:spcAft>
            </a:pPr>
            <a:r>
              <a:rPr lang="en-CA" sz="1200" b="1" dirty="0" smtClean="0">
                <a:latin typeface="+mn-lt"/>
                <a:ea typeface="Calibri"/>
                <a:cs typeface="Times New Roman"/>
              </a:rPr>
              <a:t>Demander aux participants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Times New Roman"/>
              </a:rPr>
              <a:t>Demander aux petits groupes d’exposer les exemples de critères qu’ils ont définis.</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Times New Roman"/>
              </a:rPr>
              <a:t>Comment les preuves démontrent-elles que les normes ou les résultats ont été respectés?</a:t>
            </a:r>
            <a:endParaRPr lang="en-CA" sz="1200" dirty="0" smtClean="0">
              <a:latin typeface="+mn-lt"/>
              <a:ea typeface="Calibri"/>
              <a:cs typeface="Times New Roman"/>
            </a:endParaRPr>
          </a:p>
          <a:p>
            <a:pPr>
              <a:lnSpc>
                <a:spcPct val="115000"/>
              </a:lnSpc>
              <a:spcAft>
                <a:spcPts val="0"/>
              </a:spcAft>
            </a:pPr>
            <a:r>
              <a:rPr lang="en-CA" sz="1200" b="1" dirty="0" smtClean="0">
                <a:latin typeface="+mn-lt"/>
                <a:ea typeface="Calibri"/>
                <a:cs typeface="Times New Roman"/>
              </a:rPr>
              <a:t>Messages </a:t>
            </a:r>
            <a:r>
              <a:rPr lang="en-CA" sz="1200" b="1" dirty="0" err="1" smtClean="0">
                <a:latin typeface="+mn-lt"/>
                <a:ea typeface="Calibri"/>
                <a:cs typeface="Times New Roman"/>
              </a:rPr>
              <a:t>clés</a:t>
            </a:r>
            <a:r>
              <a:rPr lang="en-CA" sz="1200" b="1" dirty="0" smtClean="0">
                <a:latin typeface="+mn-lt"/>
                <a:ea typeface="Calibri"/>
                <a:cs typeface="Times New Roman"/>
              </a:rPr>
              <a:t>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Times New Roman"/>
              </a:rPr>
              <a:t>Un processus d’ERA doit utiliser les normes et/ou les résultats pour définir des critères clairs, accessibles et objectifs, afin de permettre aux apprenants et aux organisations de mesurer les compétences.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Times New Roman"/>
              </a:rPr>
              <a:t>Les Normes professionnelles sont utiles parce qu’elles sont explicites, évaluables (mesurables), et qu’elles décrivent la compétence professionnelle.</a:t>
            </a:r>
            <a:endParaRPr lang="en-CA" sz="1200" dirty="0" smtClean="0">
              <a:latin typeface="+mn-lt"/>
              <a:ea typeface="Calibri"/>
              <a:cs typeface="Times New Roman"/>
            </a:endParaRPr>
          </a:p>
          <a:p>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63</a:t>
            </a:fld>
            <a:endParaRPr lang="en-CA" dirty="0">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0"/>
              </a:spcAft>
            </a:pPr>
            <a:r>
              <a:rPr lang="en-CA" sz="1200" b="1" dirty="0" smtClean="0">
                <a:latin typeface="+mn-lt"/>
                <a:ea typeface="Calibri"/>
                <a:cs typeface="Times New Roman"/>
              </a:rPr>
              <a:t>Demander aux participants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Times New Roman"/>
              </a:rPr>
              <a:t>Avez-vous déjà joué un rôle pour la conception de programmes de certification, ou pour l’évaluation aux fins de l’agrément?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Times New Roman"/>
              </a:rPr>
              <a:t>Sur quoi vous-même ou votre comité vous êtes-vous basé pour prendre des décisions relativement à la pondération des tâches ou des items de test?</a:t>
            </a:r>
            <a:endParaRPr lang="en-CA" sz="1200" dirty="0" smtClean="0">
              <a:latin typeface="+mn-lt"/>
              <a:ea typeface="Calibri"/>
              <a:cs typeface="Times New Roman"/>
            </a:endParaRPr>
          </a:p>
          <a:p>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64</a:t>
            </a:fld>
            <a:endParaRPr lang="en-CA"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nSpc>
                <a:spcPct val="115000"/>
              </a:lnSpc>
              <a:spcAft>
                <a:spcPts val="0"/>
              </a:spcAft>
            </a:pPr>
            <a:r>
              <a:rPr lang="en-CA" sz="1200" b="1" dirty="0" smtClean="0">
                <a:latin typeface="+mn-lt"/>
                <a:ea typeface="Calibri"/>
                <a:cs typeface="Times New Roman"/>
              </a:rPr>
              <a:t>Messages </a:t>
            </a:r>
            <a:r>
              <a:rPr lang="en-CA" sz="1200" b="1" dirty="0" err="1" smtClean="0">
                <a:latin typeface="+mn-lt"/>
                <a:ea typeface="Calibri"/>
                <a:cs typeface="Times New Roman"/>
              </a:rPr>
              <a:t>clés</a:t>
            </a:r>
            <a:r>
              <a:rPr lang="en-CA" sz="1200" b="1" dirty="0" smtClean="0">
                <a:latin typeface="+mn-lt"/>
                <a:ea typeface="Calibri"/>
                <a:cs typeface="Times New Roman"/>
              </a:rPr>
              <a:t>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Calibri"/>
              </a:rPr>
              <a:t>Les normes peuvent servir de base à la conception de programmes de certification. Elles permettent aussi de comparer des programmes ou d’établir des équivalences.</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Calibri"/>
              </a:rPr>
              <a:t>Deux illustrations simples d’utilisation des normes en ce qui a trait à l’élaboration de plans de test : elles permettent de déterminer les items ou questions de test (ce sur quoi seront évaluées les personnes), ainsi que la pondération des items.</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Calibri"/>
              </a:rPr>
              <a:t>Par exemple, lorsqu’on juge qu’une tâche est très importante, qu’elle est faite fréquemment et qu’il faut plusieurs années pour s’exécuter avec compétence, on accordera probablement à cette tâche une place prioritaire dans le plan de test ainsi qu’une pondération plus importante. Globalement, le programme de certification évaluera les professionnels au bon niveau dans le bon contexte.</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Calibri"/>
              </a:rPr>
              <a:t>Une autre utilisation pratique des normes concerne l’élaboration des questions de test. L’illustration à l’écran montre comment les énoncés présentés ici proviennent directement du contenu des normes.</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Calibri"/>
              </a:rPr>
              <a:t>Lorsqu’il y a plusieurs programmes de certification, les normes peuvent aider à les comparer et à cerner dans quelle mesure ils correspondent aux normes.</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Times New Roman"/>
              </a:rPr>
              <a:t>Les programmes de certification sont : </a:t>
            </a:r>
            <a:endParaRPr lang="en-CA" sz="1200" dirty="0" smtClean="0">
              <a:latin typeface="+mn-lt"/>
              <a:ea typeface="Calibri"/>
              <a:cs typeface="Times New Roman"/>
            </a:endParaRPr>
          </a:p>
          <a:p>
            <a:pPr marL="342900" lvl="0" indent="-342900">
              <a:lnSpc>
                <a:spcPct val="115000"/>
              </a:lnSpc>
              <a:spcAft>
                <a:spcPts val="0"/>
              </a:spcAft>
              <a:buFont typeface="Courier New"/>
              <a:buChar char="o"/>
            </a:pPr>
            <a:r>
              <a:rPr lang="fr-CA" sz="1200" i="1" dirty="0" smtClean="0">
                <a:latin typeface="+mn-lt"/>
                <a:ea typeface="Calibri"/>
                <a:cs typeface="Times New Roman"/>
              </a:rPr>
              <a:t>Un processus volontaire : la reconnaissance formelle qu’une personne est qualifiée et satisfait à des normes.  </a:t>
            </a:r>
            <a:endParaRPr lang="en-CA" sz="1200" dirty="0" smtClean="0">
              <a:latin typeface="+mn-lt"/>
              <a:ea typeface="Calibri"/>
              <a:cs typeface="Times New Roman"/>
            </a:endParaRPr>
          </a:p>
          <a:p>
            <a:pPr marL="342900" lvl="0" indent="-342900">
              <a:lnSpc>
                <a:spcPct val="115000"/>
              </a:lnSpc>
              <a:spcAft>
                <a:spcPts val="0"/>
              </a:spcAft>
              <a:buFont typeface="Courier New"/>
              <a:buChar char="o"/>
            </a:pPr>
            <a:r>
              <a:rPr lang="fr-CA" sz="1200" i="1" dirty="0" smtClean="0">
                <a:latin typeface="+mn-lt"/>
                <a:ea typeface="Calibri"/>
                <a:cs typeface="Times New Roman"/>
              </a:rPr>
              <a:t>Une reconnaissance décernée par l’industrie à un candidat qui a démontré sa compétence professionnelle. </a:t>
            </a:r>
            <a:endParaRPr lang="en-CA" sz="1200" dirty="0" smtClean="0">
              <a:latin typeface="+mn-lt"/>
              <a:ea typeface="Calibri"/>
              <a:cs typeface="Times New Roman"/>
            </a:endParaRPr>
          </a:p>
          <a:p>
            <a:pPr marL="342900" lvl="0" indent="-342900">
              <a:lnSpc>
                <a:spcPct val="115000"/>
              </a:lnSpc>
              <a:spcAft>
                <a:spcPts val="0"/>
              </a:spcAft>
              <a:buFont typeface="Courier New"/>
              <a:buChar char="o"/>
            </a:pPr>
            <a:r>
              <a:rPr lang="fr-CA" sz="1200" i="1" dirty="0" smtClean="0">
                <a:latin typeface="+mn-lt"/>
                <a:ea typeface="Calibri"/>
                <a:cs typeface="Times New Roman"/>
              </a:rPr>
              <a:t>Un processus qui met habituellement l’accent sur la compétence, c.-à-d. indiquant que le candidat a acquis la reconnaissance parce qu’il a démontré sa maîtrise des compétences définies dans les normes, y compris les connaissances appliquées.</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Arial"/>
              </a:rPr>
              <a:t>Les plans de test sont des documents qui contiennent les renseignements nécessaires pour orienter les décisions concernant l’évaluation des candidats, ainsi que les caractéristiques importantes d’un test. Les plans de test sont aussi utilisés pour s’assurer que d’autres formes d’examen sont équivalentes sur le plan fonctionnel.</a:t>
            </a:r>
            <a:r>
              <a:rPr lang="fr-CA" sz="1200" i="1" dirty="0" smtClean="0">
                <a:latin typeface="+mn-lt"/>
                <a:ea typeface="Calibri"/>
                <a:cs typeface="Times New Roman"/>
              </a:rPr>
              <a:t>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Times New Roman"/>
              </a:rPr>
              <a:t>Les plans de test fournissent aussi une orientation aux concepteurs de contenu pour la rédaction de nouveaux items; ils facilitent l’évaluation de la pertinence et de l’efficacité de l’examen par les intervenants et les experts en la matière; et ils aident les candidats à se préparer à l’examen.</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i="1" dirty="0" smtClean="0">
                <a:latin typeface="+mn-lt"/>
                <a:ea typeface="Calibri"/>
                <a:cs typeface="Times New Roman"/>
              </a:rPr>
              <a:t>Un plan de test comporte des variables structurelles et contextuelles. </a:t>
            </a:r>
            <a:endParaRPr lang="en-CA" sz="1200" dirty="0" smtClean="0">
              <a:latin typeface="+mn-lt"/>
              <a:ea typeface="Calibri"/>
              <a:cs typeface="Times New Roman"/>
            </a:endParaRPr>
          </a:p>
          <a:p>
            <a:pPr marL="742950" lvl="1" indent="-285750">
              <a:lnSpc>
                <a:spcPct val="115000"/>
              </a:lnSpc>
              <a:spcAft>
                <a:spcPts val="0"/>
              </a:spcAft>
              <a:buFont typeface="Courier New"/>
              <a:buChar char="o"/>
            </a:pPr>
            <a:r>
              <a:rPr lang="fr-CA" sz="1200" i="1" dirty="0" smtClean="0">
                <a:latin typeface="+mn-lt"/>
                <a:ea typeface="Calibri"/>
                <a:cs typeface="Times New Roman"/>
              </a:rPr>
              <a:t>Les variables structurelles incluent les caractéristiques qui déterminent la conception générale et l’aspect de l’examen. Elles définissent la durée de l’examen, le format ou la présentation des questions, et les fonctions spéciales des questions (p. ex., domaine cognitif, pondération des catégories)</a:t>
            </a:r>
          </a:p>
          <a:p>
            <a:pPr marL="742950" lvl="1" indent="-285750">
              <a:lnSpc>
                <a:spcPct val="115000"/>
              </a:lnSpc>
              <a:spcAft>
                <a:spcPts val="0"/>
              </a:spcAft>
              <a:buFont typeface="Courier New"/>
              <a:buChar char="o"/>
            </a:pPr>
            <a:r>
              <a:rPr lang="fr-CA" sz="1200" i="1" dirty="0" smtClean="0">
                <a:latin typeface="+mn-lt"/>
                <a:ea typeface="Calibri"/>
                <a:cs typeface="Times New Roman"/>
              </a:rPr>
              <a:t>Les variables contextuelles qualifient le domaine de contenu en spécifiant les contextes dans lesquels seront définies les questions d’examen (p. ex., type de client, âge et sexe du client, type de pratique, ou même situation géographique).</a:t>
            </a:r>
            <a:endParaRPr lang="en-CA" sz="1200" dirty="0" smtClean="0">
              <a:latin typeface="+mn-lt"/>
              <a:ea typeface="Calibri"/>
              <a:cs typeface="Times New Roman"/>
            </a:endParaRPr>
          </a:p>
          <a:p>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65</a:t>
            </a:fld>
            <a:endParaRPr lang="en-CA"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a:lnSpc>
                <a:spcPct val="115000"/>
              </a:lnSpc>
              <a:spcAft>
                <a:spcPts val="0"/>
              </a:spcAft>
            </a:pPr>
            <a:r>
              <a:rPr lang="en-CA" sz="1200" b="1" dirty="0" smtClean="0">
                <a:latin typeface="+mn-lt"/>
                <a:ea typeface="Calibri"/>
                <a:cs typeface="Times New Roman"/>
              </a:rPr>
              <a:t>Messages </a:t>
            </a:r>
            <a:r>
              <a:rPr lang="en-CA" sz="1200" b="1" dirty="0" err="1" smtClean="0">
                <a:latin typeface="+mn-lt"/>
                <a:ea typeface="Calibri"/>
                <a:cs typeface="Times New Roman"/>
              </a:rPr>
              <a:t>clés</a:t>
            </a:r>
            <a:r>
              <a:rPr lang="en-CA" sz="1200" b="1"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0"/>
              </a:spcAft>
            </a:pPr>
            <a:r>
              <a:rPr lang="en-CA" sz="1200" b="1" dirty="0" smtClean="0">
                <a:latin typeface="+mn-lt"/>
                <a:ea typeface="Calibri"/>
                <a:cs typeface="Times New Roman"/>
              </a:rPr>
              <a:t>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Times New Roman"/>
              </a:rPr>
              <a:t>La Taxonomie de Bloom est une classification d’objectifs d’apprentissage en éducation, proposée en 1956 par un comité d’éducateurs présidé par Benjamin Bloom qui a aussi publié le premier volume sur le sujet.</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Times New Roman"/>
              </a:rPr>
              <a:t>La Taxonomie a été plus tard développée, mais tout récemment le Conseil canadien des ressources humaines en tourisme a mené un exercice pour créer une taxonomie adaptée, aux fins d’utilisation avec les Normes professionnelles nationales.</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Times New Roman"/>
              </a:rPr>
              <a:t>On peut se servir d’autres taxonomies de l’apprentissage — celle-ci est un exemple utilisé par certains programmes liés au secteur.</a:t>
            </a:r>
            <a:endParaRPr lang="en-CA" sz="1200" dirty="0">
              <a:latin typeface="+mn-lt"/>
              <a:ea typeface="Calibri"/>
              <a:cs typeface="Times New Roman"/>
            </a:endParaRPr>
          </a:p>
        </p:txBody>
      </p:sp>
      <p:sp>
        <p:nvSpPr>
          <p:cNvPr id="4" name="Slide Number Placeholder 3"/>
          <p:cNvSpPr>
            <a:spLocks noGrp="1"/>
          </p:cNvSpPr>
          <p:nvPr>
            <p:ph type="sldNum" sz="quarter" idx="10"/>
          </p:nvPr>
        </p:nvSpPr>
        <p:spPr/>
        <p:txBody>
          <a:bodyPr/>
          <a:lstStyle/>
          <a:p>
            <a:fld id="{FB616850-3491-406D-B705-76A99B1B9A53}" type="slidenum">
              <a:rPr lang="en-CA" smtClean="0"/>
              <a:pPr/>
              <a:t>66</a:t>
            </a:fld>
            <a:endParaRPr lang="en-CA"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a:lnSpc>
                <a:spcPct val="115000"/>
              </a:lnSpc>
              <a:spcAft>
                <a:spcPts val="0"/>
              </a:spcAft>
            </a:pPr>
            <a:r>
              <a:rPr lang="fr-CA" sz="1200" dirty="0" smtClean="0">
                <a:latin typeface="+mn-lt"/>
                <a:ea typeface="Calibri"/>
                <a:cs typeface="Times New Roman"/>
              </a:rPr>
              <a:t>Exercice en petits groupes (15 minutes)</a:t>
            </a:r>
            <a:endParaRPr lang="en-CA" sz="1200" dirty="0" smtClean="0">
              <a:latin typeface="+mn-lt"/>
              <a:ea typeface="Calibri"/>
              <a:cs typeface="Times New Roman"/>
            </a:endParaRPr>
          </a:p>
          <a:p>
            <a:pPr>
              <a:lnSpc>
                <a:spcPct val="115000"/>
              </a:lnSpc>
              <a:spcAft>
                <a:spcPts val="0"/>
              </a:spcAft>
            </a:pPr>
            <a:r>
              <a:rPr lang="fr-CA" sz="1200" b="1"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0"/>
              </a:spcAft>
            </a:pPr>
            <a:r>
              <a:rPr lang="fr-CA" sz="1200" b="1" dirty="0" smtClean="0">
                <a:latin typeface="+mn-lt"/>
                <a:ea typeface="Calibri"/>
                <a:cs typeface="Times New Roman"/>
              </a:rPr>
              <a:t>Information pour l’animateur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Distribuer la copie reformatée de la table des matières aux fins de l’exercice de pondération des questions de test avec la feuille de travail. Les participants travailleront en petits groupes afin de pondérer les catégories des tâches pour un examen comportant 100 questions à choix multiple.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Répartir les participants en petits groupes de 2 ou 3. Pour préparer le formulaire de test, il faut décider combien de questions couvriront chaque catégorie. Les participants s’entendront sur le nombre de questions ou sur la pondération à indiquer à côté de chaque tâche, et expliqueront pourquoi cette pondération est appropriée.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Lorsque le groupe aura déterminé le nombre de questions qu’il convient d’allouer à chaque tâche, il assignera ensuite des questions à chaque sous-tâche. Peut-être jugera-t-il que, en raison de l’information contextuelle fournie, il lui faut réexaminer la première pondération accordée.</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On ne s’attend pas à ce que les participants puissent faire tout l’exercice dans le délai fixé. Si un groupe de participants termine l’exercice de pondération, demandez-lui de rédiger des questions à choix multiple qui seront présentées à tout le groupe.</a:t>
            </a:r>
            <a:endParaRPr lang="en-CA" sz="1200" dirty="0" smtClean="0">
              <a:latin typeface="+mn-lt"/>
              <a:ea typeface="Calibri"/>
              <a:cs typeface="Times New Roman"/>
            </a:endParaRPr>
          </a:p>
          <a:p>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67</a:t>
            </a:fld>
            <a:endParaRPr lang="en-CA" dirty="0">
              <a:solidFill>
                <a:prstClr val="black"/>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nSpc>
                <a:spcPct val="115000"/>
              </a:lnSpc>
              <a:spcAft>
                <a:spcPts val="0"/>
              </a:spcAft>
            </a:pPr>
            <a:r>
              <a:rPr lang="en-CA" sz="1200" b="1" dirty="0" smtClean="0">
                <a:latin typeface="+mn-lt"/>
                <a:ea typeface="Calibri"/>
                <a:cs typeface="Times New Roman"/>
              </a:rPr>
              <a:t>Messages </a:t>
            </a:r>
            <a:r>
              <a:rPr lang="en-CA" sz="1200" b="1" dirty="0" err="1" smtClean="0">
                <a:latin typeface="+mn-lt"/>
                <a:ea typeface="Calibri"/>
                <a:cs typeface="Times New Roman"/>
              </a:rPr>
              <a:t>clés</a:t>
            </a:r>
            <a:r>
              <a:rPr lang="en-CA" sz="1200" b="1" dirty="0" smtClean="0">
                <a:latin typeface="+mn-lt"/>
                <a:ea typeface="Calibri"/>
                <a:cs typeface="Times New Roman"/>
              </a:rPr>
              <a:t>:</a:t>
            </a:r>
            <a:endParaRPr lang="en-CA" sz="1200" dirty="0" smtClean="0">
              <a:latin typeface="+mn-lt"/>
              <a:ea typeface="Calibri"/>
              <a:cs typeface="Times New Roman"/>
            </a:endParaRPr>
          </a:p>
          <a:p>
            <a:pPr>
              <a:lnSpc>
                <a:spcPct val="115000"/>
              </a:lnSpc>
              <a:spcAft>
                <a:spcPts val="0"/>
              </a:spcAft>
            </a:pPr>
            <a:r>
              <a:rPr lang="en-CA" sz="1200" b="1" dirty="0" smtClean="0">
                <a:latin typeface="+mn-lt"/>
                <a:ea typeface="Calibri"/>
                <a:cs typeface="Times New Roman"/>
              </a:rPr>
              <a:t>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Times New Roman"/>
              </a:rPr>
              <a:t>À partir de la pondération du test et des Normes, des questions à choix multiple peuvent être développées.</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Times New Roman"/>
              </a:rPr>
              <a:t>Si les participants complètent l’exercice de pondération, ils peuvent essayer de rédiger une question à choix multiples.</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 </a:t>
            </a:r>
            <a:endParaRPr lang="en-CA" sz="1200" dirty="0" smtClean="0">
              <a:latin typeface="+mn-lt"/>
              <a:ea typeface="Calibri"/>
              <a:cs typeface="Times New Roman"/>
            </a:endParaRPr>
          </a:p>
          <a:p>
            <a:pPr>
              <a:lnSpc>
                <a:spcPct val="115000"/>
              </a:lnSpc>
              <a:spcAft>
                <a:spcPts val="0"/>
              </a:spcAft>
            </a:pPr>
            <a:r>
              <a:rPr lang="fr-CA" sz="1200" dirty="0" smtClean="0">
                <a:latin typeface="+mn-lt"/>
                <a:ea typeface="Calibri"/>
                <a:cs typeface="Times New Roman"/>
              </a:rPr>
              <a:t>Quelques conseils pour les questions à choix multiple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Times New Roman"/>
              </a:rPr>
              <a:t>Une question est composée de deux parties : l’énoncé et les options. Parmi les options, il y a les leurres and une bonne réponse. Quatre options est habituellement idéal.</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Times New Roman"/>
              </a:rPr>
              <a:t>Il faut créer des leurres plausibles qui ont la possibilité d’être choisis par les candidats moins compétents, ceux qui ne rencontrent pas les Normes. Mais ils doivent définitivement être incorrects.</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Times New Roman"/>
              </a:rPr>
              <a:t>Il faut créer des questions claires qui vont droit au but. Rappelez-vous, ceci n’est pas un test de lecture ou de logique. Évitez toute négation ou des phrases complexes.</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Times New Roman"/>
              </a:rPr>
              <a:t>Il faut s’assurer qu’il n’y a qu’une seule bonne réponse claire.</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Times New Roman"/>
              </a:rPr>
              <a:t>Lorsque c’est possible, écrire l’énoncé comme si c’était une question à réponse ouverte de façon à ce qu’une candidate qualifiée puisse y répondre directement.</a:t>
            </a:r>
            <a:endParaRPr lang="en-CA" sz="1200" dirty="0" smtClean="0">
              <a:latin typeface="+mn-lt"/>
              <a:ea typeface="Calibri"/>
              <a:cs typeface="Times New Roman"/>
            </a:endParaRPr>
          </a:p>
          <a:p>
            <a:endParaRPr lang="en-CA" dirty="0"/>
          </a:p>
        </p:txBody>
      </p:sp>
      <p:sp>
        <p:nvSpPr>
          <p:cNvPr id="4" name="Slide Number Placeholder 3"/>
          <p:cNvSpPr>
            <a:spLocks noGrp="1"/>
          </p:cNvSpPr>
          <p:nvPr>
            <p:ph type="sldNum" sz="quarter" idx="10"/>
          </p:nvPr>
        </p:nvSpPr>
        <p:spPr/>
        <p:txBody>
          <a:bodyPr/>
          <a:lstStyle/>
          <a:p>
            <a:fld id="{22EEF854-296B-4AC3-AF4D-7C362815CD01}" type="slidenum">
              <a:rPr lang="en-CA" smtClean="0"/>
              <a:pPr/>
              <a:t>68</a:t>
            </a:fld>
            <a:endParaRPr lang="en-CA"/>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0"/>
              </a:spcAft>
            </a:pPr>
            <a:r>
              <a:rPr lang="en-CA" sz="900" dirty="0" smtClean="0">
                <a:highlight>
                  <a:srgbClr val="FFFF00"/>
                </a:highlight>
                <a:latin typeface="+mn-lt"/>
                <a:ea typeface="Calibri"/>
                <a:cs typeface="Times New Roman"/>
              </a:rPr>
              <a:t> </a:t>
            </a:r>
            <a:endParaRPr lang="en-CA" sz="1050" dirty="0" smtClean="0">
              <a:latin typeface="+mn-lt"/>
              <a:ea typeface="Calibri"/>
              <a:cs typeface="Times New Roman"/>
            </a:endParaRPr>
          </a:p>
          <a:p>
            <a:pPr>
              <a:lnSpc>
                <a:spcPct val="115000"/>
              </a:lnSpc>
              <a:spcAft>
                <a:spcPts val="0"/>
              </a:spcAft>
            </a:pPr>
            <a:r>
              <a:rPr lang="en-CA" sz="1050" b="1" dirty="0" smtClean="0">
                <a:latin typeface="+mn-lt"/>
                <a:ea typeface="Calibri"/>
                <a:cs typeface="Times New Roman"/>
              </a:rPr>
              <a:t>Messages </a:t>
            </a:r>
            <a:r>
              <a:rPr lang="en-CA" sz="1050" b="1" dirty="0" err="1" smtClean="0">
                <a:latin typeface="+mn-lt"/>
                <a:ea typeface="Calibri"/>
                <a:cs typeface="Times New Roman"/>
              </a:rPr>
              <a:t>clés</a:t>
            </a:r>
            <a:r>
              <a:rPr lang="en-CA" sz="1050" b="1" dirty="0" smtClean="0">
                <a:latin typeface="+mn-lt"/>
                <a:ea typeface="Calibri"/>
                <a:cs typeface="Times New Roman"/>
              </a:rPr>
              <a:t>:</a:t>
            </a:r>
            <a:endParaRPr lang="en-CA" sz="1050" dirty="0" smtClean="0">
              <a:latin typeface="+mn-lt"/>
              <a:ea typeface="Calibri"/>
              <a:cs typeface="Times New Roman"/>
            </a:endParaRPr>
          </a:p>
          <a:p>
            <a:pPr>
              <a:lnSpc>
                <a:spcPct val="115000"/>
              </a:lnSpc>
              <a:spcAft>
                <a:spcPts val="0"/>
              </a:spcAft>
            </a:pPr>
            <a:r>
              <a:rPr lang="en-CA" sz="1050" b="1" dirty="0" smtClean="0">
                <a:latin typeface="+mn-lt"/>
                <a:ea typeface="Calibri"/>
                <a:cs typeface="Times New Roman"/>
              </a:rPr>
              <a:t> </a:t>
            </a:r>
            <a:endParaRPr lang="en-CA" sz="1050" dirty="0" smtClean="0">
              <a:latin typeface="+mn-lt"/>
              <a:ea typeface="Calibri"/>
              <a:cs typeface="Times New Roman"/>
            </a:endParaRPr>
          </a:p>
          <a:p>
            <a:pPr>
              <a:lnSpc>
                <a:spcPct val="115000"/>
              </a:lnSpc>
              <a:spcAft>
                <a:spcPts val="0"/>
              </a:spcAft>
            </a:pPr>
            <a:r>
              <a:rPr lang="fr-CA" sz="1050" dirty="0" smtClean="0">
                <a:latin typeface="+mn-lt"/>
                <a:ea typeface="Calibri"/>
                <a:cs typeface="Times New Roman"/>
              </a:rPr>
              <a:t>L’énoncé doit :</a:t>
            </a:r>
            <a:endParaRPr lang="en-CA" sz="1050" dirty="0" smtClean="0">
              <a:latin typeface="+mn-lt"/>
              <a:ea typeface="Calibri"/>
              <a:cs typeface="Times New Roman"/>
            </a:endParaRPr>
          </a:p>
          <a:p>
            <a:pPr marL="342900" lvl="0" indent="-342900">
              <a:lnSpc>
                <a:spcPct val="115000"/>
              </a:lnSpc>
              <a:spcAft>
                <a:spcPts val="0"/>
              </a:spcAft>
              <a:buFont typeface="Symbol"/>
              <a:buChar char=""/>
            </a:pPr>
            <a:r>
              <a:rPr lang="fr-CA" sz="1050" dirty="0" smtClean="0">
                <a:latin typeface="+mn-lt"/>
                <a:ea typeface="Calibri"/>
                <a:cs typeface="Times New Roman"/>
              </a:rPr>
              <a:t>être significatif et présenter un seul problème ou question</a:t>
            </a:r>
            <a:endParaRPr lang="en-CA" sz="1050" dirty="0" smtClean="0">
              <a:latin typeface="+mn-lt"/>
              <a:ea typeface="Calibri"/>
              <a:cs typeface="Times New Roman"/>
            </a:endParaRPr>
          </a:p>
          <a:p>
            <a:pPr marL="342900" lvl="0" indent="-342900">
              <a:lnSpc>
                <a:spcPct val="115000"/>
              </a:lnSpc>
              <a:spcAft>
                <a:spcPts val="0"/>
              </a:spcAft>
              <a:buFont typeface="Symbol"/>
              <a:buChar char=""/>
            </a:pPr>
            <a:r>
              <a:rPr lang="fr-CA" sz="1050" dirty="0" smtClean="0">
                <a:latin typeface="+mn-lt"/>
                <a:ea typeface="Calibri"/>
                <a:cs typeface="Times New Roman"/>
              </a:rPr>
              <a:t>présenter toute l’information pertinente pour assurer une bonne compréhension évitant ainsi toute confusion</a:t>
            </a:r>
            <a:endParaRPr lang="en-CA" sz="1050" dirty="0" smtClean="0">
              <a:latin typeface="+mn-lt"/>
              <a:ea typeface="Calibri"/>
              <a:cs typeface="Times New Roman"/>
            </a:endParaRPr>
          </a:p>
          <a:p>
            <a:pPr marL="342900" lvl="0" indent="-342900">
              <a:lnSpc>
                <a:spcPct val="115000"/>
              </a:lnSpc>
              <a:spcAft>
                <a:spcPts val="0"/>
              </a:spcAft>
              <a:buFont typeface="Symbol"/>
              <a:buChar char=""/>
            </a:pPr>
            <a:r>
              <a:rPr lang="fr-CA" sz="1050" dirty="0" smtClean="0">
                <a:latin typeface="+mn-lt"/>
                <a:ea typeface="Calibri"/>
                <a:cs typeface="Times New Roman"/>
              </a:rPr>
              <a:t> être concis sans information superflue. </a:t>
            </a:r>
            <a:endParaRPr lang="en-CA" sz="1050" dirty="0" smtClean="0">
              <a:latin typeface="+mn-lt"/>
              <a:ea typeface="Calibri"/>
              <a:cs typeface="Times New Roman"/>
            </a:endParaRPr>
          </a:p>
          <a:p>
            <a:pPr marL="342900" lvl="0" indent="-342900">
              <a:lnSpc>
                <a:spcPct val="115000"/>
              </a:lnSpc>
              <a:spcAft>
                <a:spcPts val="0"/>
              </a:spcAft>
              <a:buFont typeface="Symbol"/>
              <a:buChar char=""/>
            </a:pPr>
            <a:r>
              <a:rPr lang="fr-CA" sz="1050" dirty="0" smtClean="0">
                <a:latin typeface="+mn-lt"/>
                <a:ea typeface="Calibri"/>
                <a:cs typeface="Times New Roman"/>
              </a:rPr>
              <a:t>être bien formulé du point de vue grammatical tout en s’assurant qu’il fonctionne avec les choix d’options présentés </a:t>
            </a:r>
            <a:endParaRPr lang="en-CA" sz="1050" dirty="0" smtClean="0">
              <a:latin typeface="+mn-lt"/>
              <a:ea typeface="Calibri"/>
              <a:cs typeface="Times New Roman"/>
            </a:endParaRPr>
          </a:p>
          <a:p>
            <a:pPr marL="342900" lvl="0" indent="-342900">
              <a:lnSpc>
                <a:spcPct val="115000"/>
              </a:lnSpc>
              <a:spcAft>
                <a:spcPts val="0"/>
              </a:spcAft>
              <a:buFont typeface="Symbol"/>
              <a:buChar char=""/>
            </a:pPr>
            <a:r>
              <a:rPr lang="fr-CA" sz="1050" dirty="0" smtClean="0">
                <a:latin typeface="+mn-lt"/>
                <a:ea typeface="Calibri"/>
                <a:cs typeface="Times New Roman"/>
              </a:rPr>
              <a:t> mesurer une tâche spécifique identifiée dans les normes </a:t>
            </a:r>
            <a:endParaRPr lang="en-CA" sz="1050" dirty="0" smtClean="0">
              <a:latin typeface="+mn-lt"/>
              <a:ea typeface="Calibri"/>
              <a:cs typeface="Times New Roman"/>
            </a:endParaRPr>
          </a:p>
          <a:p>
            <a:pPr marL="342900" lvl="0" indent="-342900">
              <a:lnSpc>
                <a:spcPct val="115000"/>
              </a:lnSpc>
              <a:spcAft>
                <a:spcPts val="0"/>
              </a:spcAft>
              <a:buFont typeface="Symbol"/>
              <a:buChar char=""/>
            </a:pPr>
            <a:r>
              <a:rPr lang="fr-CA" sz="1050" dirty="0" smtClean="0">
                <a:latin typeface="+mn-lt"/>
                <a:ea typeface="Calibri"/>
                <a:cs typeface="Times New Roman"/>
              </a:rPr>
              <a:t>  être formulé de manière positive </a:t>
            </a:r>
            <a:endParaRPr lang="en-CA" sz="1050" dirty="0" smtClean="0">
              <a:latin typeface="+mn-lt"/>
              <a:ea typeface="Calibri"/>
              <a:cs typeface="Times New Roman"/>
            </a:endParaRPr>
          </a:p>
          <a:p>
            <a:pPr marL="228600">
              <a:lnSpc>
                <a:spcPct val="115000"/>
              </a:lnSpc>
              <a:spcAft>
                <a:spcPts val="0"/>
              </a:spcAft>
            </a:pPr>
            <a:r>
              <a:rPr lang="fr-CA" sz="1050" dirty="0" smtClean="0">
                <a:latin typeface="+mn-lt"/>
                <a:ea typeface="Calibri"/>
                <a:cs typeface="Times New Roman"/>
              </a:rPr>
              <a:t> </a:t>
            </a:r>
            <a:endParaRPr lang="en-CA" sz="1050" dirty="0" smtClean="0">
              <a:latin typeface="+mn-lt"/>
              <a:ea typeface="Calibri"/>
              <a:cs typeface="Times New Roman"/>
            </a:endParaRPr>
          </a:p>
          <a:p>
            <a:pPr marL="228600">
              <a:lnSpc>
                <a:spcPct val="115000"/>
              </a:lnSpc>
              <a:spcAft>
                <a:spcPts val="0"/>
              </a:spcAft>
            </a:pPr>
            <a:r>
              <a:rPr lang="fr-CA" sz="1200" dirty="0" smtClean="0">
                <a:latin typeface="+mn-lt"/>
                <a:ea typeface="Calibri"/>
                <a:cs typeface="Times New Roman"/>
              </a:rPr>
              <a:t> </a:t>
            </a:r>
            <a:endParaRPr lang="en-CA" sz="1200" dirty="0" smtClean="0">
              <a:latin typeface="+mn-lt"/>
              <a:ea typeface="Calibri"/>
              <a:cs typeface="Times New Roman"/>
            </a:endParaRPr>
          </a:p>
          <a:p>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69</a:t>
            </a:fld>
            <a:endParaRPr lang="en-CA"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lvl="0" indent="-342900">
              <a:lnSpc>
                <a:spcPct val="115000"/>
              </a:lnSpc>
              <a:spcAft>
                <a:spcPts val="0"/>
              </a:spcAft>
              <a:buFont typeface="Symbol"/>
              <a:buChar char=""/>
            </a:pPr>
            <a:r>
              <a:rPr lang="fr-CA" sz="1200" dirty="0" smtClean="0">
                <a:latin typeface="+mn-lt"/>
                <a:ea typeface="Calibri"/>
                <a:cs typeface="Calibri"/>
              </a:rPr>
              <a:t>Les normes professionnelles comportent plusieurs sphères d’activité ou catégories majeures qui exposent les compétences clés associées à la profession. Les énoncés concernant les connaissances et les capacités requises pour les tâches définissent chaque catégorie majeure.</a:t>
            </a:r>
            <a:endParaRPr lang="en-CA" sz="1200" dirty="0" smtClean="0">
              <a:latin typeface="+mn-lt"/>
              <a:ea typeface="Calibri"/>
              <a:cs typeface="Times New Roman"/>
            </a:endParaRPr>
          </a:p>
          <a:p>
            <a:pPr marL="342900" lvl="0" indent="-342900">
              <a:lnSpc>
                <a:spcPct val="115000"/>
              </a:lnSpc>
              <a:spcAft>
                <a:spcPts val="1000"/>
              </a:spcAft>
              <a:buFont typeface="Symbol"/>
              <a:buChar char=""/>
            </a:pPr>
            <a:r>
              <a:rPr lang="fr-CA" sz="1200" dirty="0" smtClean="0">
                <a:latin typeface="+mn-lt"/>
                <a:ea typeface="Calibri"/>
                <a:cs typeface="Calibri"/>
              </a:rPr>
              <a:t>Des détails explicites sur les tâches sont donnés dans les énoncés des sous-tâches. </a:t>
            </a:r>
          </a:p>
          <a:p>
            <a:pPr marL="342900" lvl="0" indent="-342900">
              <a:lnSpc>
                <a:spcPct val="115000"/>
              </a:lnSpc>
              <a:spcAft>
                <a:spcPts val="1000"/>
              </a:spcAft>
              <a:buFont typeface="Symbol"/>
              <a:buChar char=""/>
            </a:pPr>
            <a:r>
              <a:rPr lang="fr-CA" sz="1200" dirty="0" smtClean="0">
                <a:latin typeface="+mn-lt"/>
                <a:ea typeface="Calibri"/>
                <a:cs typeface="Calibri"/>
              </a:rPr>
              <a:t>Le contexte des tâches est évalué selon leur </a:t>
            </a:r>
            <a:r>
              <a:rPr lang="fr-CA" sz="1200" i="1" dirty="0" smtClean="0">
                <a:latin typeface="+mn-lt"/>
                <a:ea typeface="Calibri"/>
                <a:cs typeface="Calibri"/>
              </a:rPr>
              <a:t>degré d’importance</a:t>
            </a:r>
            <a:r>
              <a:rPr lang="fr-CA" sz="1200" dirty="0" smtClean="0">
                <a:latin typeface="+mn-lt"/>
                <a:ea typeface="Calibri"/>
                <a:cs typeface="Calibri"/>
              </a:rPr>
              <a:t>, leur</a:t>
            </a:r>
            <a:r>
              <a:rPr lang="fr-CA" sz="1200" i="1" dirty="0" smtClean="0">
                <a:latin typeface="+mn-lt"/>
                <a:ea typeface="Calibri"/>
                <a:cs typeface="Calibri"/>
              </a:rPr>
              <a:t> fréquence </a:t>
            </a:r>
            <a:r>
              <a:rPr lang="fr-CA" sz="1200" dirty="0" smtClean="0">
                <a:latin typeface="+mn-lt"/>
                <a:ea typeface="Calibri"/>
                <a:cs typeface="Calibri"/>
              </a:rPr>
              <a:t>et le</a:t>
            </a:r>
            <a:r>
              <a:rPr lang="fr-CA" sz="1200" i="1" dirty="0" smtClean="0">
                <a:latin typeface="+mn-lt"/>
                <a:ea typeface="Calibri"/>
                <a:cs typeface="Calibri"/>
              </a:rPr>
              <a:t> temps nécessaire pour s’exécuter avec compétence.</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7</a:t>
            </a:fld>
            <a:endParaRPr lang="en-CA"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CA" sz="1200" b="1" kern="1200" dirty="0" smtClean="0">
                <a:solidFill>
                  <a:schemeClr val="tx1"/>
                </a:solidFill>
                <a:latin typeface="+mn-lt"/>
                <a:ea typeface="+mn-ea"/>
                <a:cs typeface="+mn-cs"/>
              </a:rPr>
              <a:t>Demander aux participants :</a:t>
            </a:r>
            <a:endParaRPr lang="en-CA" sz="1200" kern="1200" dirty="0" smtClean="0">
              <a:solidFill>
                <a:schemeClr val="tx1"/>
              </a:solidFill>
              <a:latin typeface="+mn-lt"/>
              <a:ea typeface="+mn-ea"/>
              <a:cs typeface="+mn-cs"/>
            </a:endParaRPr>
          </a:p>
          <a:p>
            <a:pPr lvl="0"/>
            <a:r>
              <a:rPr lang="fr-CA" sz="1200" kern="1200" dirty="0" smtClean="0">
                <a:solidFill>
                  <a:schemeClr val="tx1"/>
                </a:solidFill>
                <a:latin typeface="+mn-lt"/>
                <a:ea typeface="+mn-ea"/>
                <a:cs typeface="+mn-cs"/>
              </a:rPr>
              <a:t>Donnez un résumé général des résultats de la pondération globale de votre groupe.</a:t>
            </a:r>
            <a:endParaRPr lang="en-CA" sz="1200" kern="1200" dirty="0" smtClean="0">
              <a:solidFill>
                <a:schemeClr val="tx1"/>
              </a:solidFill>
              <a:latin typeface="+mn-lt"/>
              <a:ea typeface="+mn-ea"/>
              <a:cs typeface="+mn-cs"/>
            </a:endParaRPr>
          </a:p>
          <a:p>
            <a:pPr lvl="0"/>
            <a:r>
              <a:rPr lang="fr-CA" sz="1200" kern="1200" dirty="0" smtClean="0">
                <a:solidFill>
                  <a:schemeClr val="tx1"/>
                </a:solidFill>
                <a:latin typeface="+mn-lt"/>
                <a:ea typeface="+mn-ea"/>
                <a:cs typeface="+mn-cs"/>
              </a:rPr>
              <a:t>Comment avez-vous décidé d’attribuer à certaines catégories une pondération plus élevée ou plus faible? Pourquoi?</a:t>
            </a:r>
            <a:endParaRPr lang="en-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 </a:t>
            </a:r>
            <a:endParaRPr lang="en-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Messages clés :</a:t>
            </a:r>
            <a:endParaRPr lang="en-CA" sz="1200" kern="1200" dirty="0" smtClean="0">
              <a:solidFill>
                <a:schemeClr val="tx1"/>
              </a:solidFill>
              <a:latin typeface="+mn-lt"/>
              <a:ea typeface="+mn-ea"/>
              <a:cs typeface="+mn-cs"/>
            </a:endParaRPr>
          </a:p>
          <a:p>
            <a:pPr lvl="0"/>
            <a:r>
              <a:rPr lang="fr-CA" sz="1200" kern="1200" dirty="0" smtClean="0">
                <a:solidFill>
                  <a:schemeClr val="tx1"/>
                </a:solidFill>
                <a:latin typeface="+mn-lt"/>
                <a:ea typeface="+mn-ea"/>
                <a:cs typeface="+mn-cs"/>
              </a:rPr>
              <a:t>Les normes conviennent bien à l’orientation des besoins en matière d’évaluation, en particulier en ce qui a trait aux programmes de certification. </a:t>
            </a:r>
            <a:endParaRPr lang="en-CA" sz="1200" kern="1200" dirty="0" smtClean="0">
              <a:solidFill>
                <a:schemeClr val="tx1"/>
              </a:solidFill>
              <a:latin typeface="+mn-lt"/>
              <a:ea typeface="+mn-ea"/>
              <a:cs typeface="+mn-cs"/>
            </a:endParaRPr>
          </a:p>
          <a:p>
            <a:pPr lvl="0"/>
            <a:r>
              <a:rPr lang="fr-CA" sz="1200" kern="1200" dirty="0" smtClean="0">
                <a:solidFill>
                  <a:schemeClr val="tx1"/>
                </a:solidFill>
                <a:latin typeface="+mn-lt"/>
                <a:ea typeface="+mn-ea"/>
                <a:cs typeface="+mn-cs"/>
              </a:rPr>
              <a:t>Les normes peuvent aider à concevoir de nouveaux programmes, ou, dans le cas de programmes existants, à réviser leur contenu et à s’assurer qu’il est bien aligné aux normes. </a:t>
            </a:r>
            <a:endParaRPr lang="en-CA" sz="1200" kern="1200" dirty="0" smtClean="0">
              <a:solidFill>
                <a:schemeClr val="tx1"/>
              </a:solidFill>
              <a:latin typeface="+mn-lt"/>
              <a:ea typeface="+mn-ea"/>
              <a:cs typeface="+mn-cs"/>
            </a:endParaRPr>
          </a:p>
          <a:p>
            <a:pPr lvl="0"/>
            <a:r>
              <a:rPr lang="fr-CA" sz="1200" kern="1200" dirty="0" smtClean="0">
                <a:solidFill>
                  <a:schemeClr val="tx1"/>
                </a:solidFill>
                <a:latin typeface="+mn-lt"/>
                <a:ea typeface="+mn-ea"/>
                <a:cs typeface="+mn-cs"/>
              </a:rPr>
              <a:t>De même, lorsqu’il y a plus d’un programme de certification dans un marché, les normes peuvent servir de point de repère pour établir des liens ou des comparaisons.</a:t>
            </a:r>
            <a:endParaRPr lang="en-CA" sz="1200" kern="1200" dirty="0" smtClean="0">
              <a:solidFill>
                <a:schemeClr val="tx1"/>
              </a:solidFill>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70</a:t>
            </a:fld>
            <a:endParaRPr lang="en-CA" dirty="0">
              <a:solidFill>
                <a:prstClr val="black"/>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0"/>
              </a:spcAft>
            </a:pPr>
            <a:r>
              <a:rPr lang="fr-CA" sz="1200" b="1" dirty="0" smtClean="0">
                <a:latin typeface="+mn-lt"/>
                <a:ea typeface="Calibri"/>
                <a:cs typeface="Times New Roman"/>
              </a:rPr>
              <a:t>Description des attentes à l’endroit d’un travailleur qualifié</a:t>
            </a:r>
            <a:endParaRPr lang="en-CA" sz="1200" dirty="0" smtClean="0">
              <a:latin typeface="+mn-lt"/>
              <a:ea typeface="Calibri"/>
              <a:cs typeface="Times New Roman"/>
            </a:endParaRPr>
          </a:p>
          <a:p>
            <a:pPr marL="342900" lvl="0" indent="-342900">
              <a:lnSpc>
                <a:spcPct val="115000"/>
              </a:lnSpc>
              <a:spcAft>
                <a:spcPts val="0"/>
              </a:spcAft>
              <a:buFont typeface="Arial"/>
              <a:buChar char="•"/>
              <a:tabLst>
                <a:tab pos="457200" algn="l"/>
              </a:tabLst>
            </a:pPr>
            <a:r>
              <a:rPr lang="fr-CA" sz="1200" dirty="0" smtClean="0">
                <a:latin typeface="+mn-lt"/>
                <a:ea typeface="Calibri"/>
                <a:cs typeface="Times New Roman"/>
              </a:rPr>
              <a:t>  Normes définies et validées par des personnes expertes dans le domaine</a:t>
            </a:r>
            <a:endParaRPr lang="en-CA" sz="1200" dirty="0" smtClean="0">
              <a:latin typeface="+mn-lt"/>
              <a:ea typeface="Calibri"/>
              <a:cs typeface="Times New Roman"/>
            </a:endParaRPr>
          </a:p>
          <a:p>
            <a:pPr marL="342900" lvl="0" indent="-342900">
              <a:lnSpc>
                <a:spcPct val="115000"/>
              </a:lnSpc>
              <a:spcAft>
                <a:spcPts val="0"/>
              </a:spcAft>
              <a:buFont typeface="Arial"/>
              <a:buChar char="•"/>
              <a:tabLst>
                <a:tab pos="457200" algn="l"/>
              </a:tabLst>
            </a:pPr>
            <a:r>
              <a:rPr lang="fr-CA" sz="1200" dirty="0" smtClean="0">
                <a:latin typeface="+mn-lt"/>
                <a:ea typeface="Calibri"/>
                <a:cs typeface="Times New Roman"/>
              </a:rPr>
              <a:t>  </a:t>
            </a:r>
            <a:r>
              <a:rPr lang="en-CA" sz="1200" dirty="0" err="1" smtClean="0">
                <a:latin typeface="+mn-lt"/>
                <a:ea typeface="Calibri"/>
                <a:cs typeface="Times New Roman"/>
              </a:rPr>
              <a:t>Portée</a:t>
            </a:r>
            <a:r>
              <a:rPr lang="en-CA" sz="1200" dirty="0" smtClean="0">
                <a:latin typeface="+mn-lt"/>
                <a:ea typeface="Calibri"/>
                <a:cs typeface="Times New Roman"/>
              </a:rPr>
              <a:t> </a:t>
            </a:r>
            <a:r>
              <a:rPr lang="en-CA" sz="1200" dirty="0" err="1" smtClean="0">
                <a:latin typeface="+mn-lt"/>
                <a:ea typeface="Calibri"/>
                <a:cs typeface="Times New Roman"/>
              </a:rPr>
              <a:t>pancanadienne</a:t>
            </a:r>
            <a:endParaRPr lang="en-CA" sz="1200" dirty="0" smtClean="0">
              <a:latin typeface="+mn-lt"/>
              <a:ea typeface="Calibri"/>
              <a:cs typeface="Times New Roman"/>
            </a:endParaRPr>
          </a:p>
          <a:p>
            <a:pPr>
              <a:lnSpc>
                <a:spcPct val="115000"/>
              </a:lnSpc>
              <a:spcAft>
                <a:spcPts val="0"/>
              </a:spcAft>
            </a:pPr>
            <a:r>
              <a:rPr lang="en-CA" sz="1200" b="1" dirty="0" smtClean="0">
                <a:latin typeface="+mn-lt"/>
                <a:ea typeface="Calibri"/>
                <a:cs typeface="Times New Roman"/>
              </a:rPr>
              <a:t>Orientation de la </a:t>
            </a:r>
            <a:r>
              <a:rPr lang="en-CA" sz="1200" b="1" dirty="0" err="1" smtClean="0">
                <a:latin typeface="+mn-lt"/>
                <a:ea typeface="Calibri"/>
                <a:cs typeface="Times New Roman"/>
              </a:rPr>
              <a:t>pratique</a:t>
            </a:r>
            <a:endParaRPr lang="en-CA" sz="1200" dirty="0" smtClean="0">
              <a:latin typeface="+mn-lt"/>
              <a:ea typeface="Calibri"/>
              <a:cs typeface="Times New Roman"/>
            </a:endParaRPr>
          </a:p>
          <a:p>
            <a:pPr marL="342900" lvl="0" indent="-342900">
              <a:lnSpc>
                <a:spcPct val="115000"/>
              </a:lnSpc>
              <a:spcAft>
                <a:spcPts val="0"/>
              </a:spcAft>
              <a:buFont typeface="Arial"/>
              <a:buChar char="•"/>
              <a:tabLst>
                <a:tab pos="457200" algn="l"/>
              </a:tabLst>
            </a:pPr>
            <a:r>
              <a:rPr lang="fr-CA" sz="1200" dirty="0" smtClean="0">
                <a:latin typeface="+mn-lt"/>
                <a:ea typeface="Calibri"/>
                <a:cs typeface="Times New Roman"/>
              </a:rPr>
              <a:t>  Renseignements variés : carrière (information ou planification), pratiques RH, programmes de certification ou de reconnaissance, etc.</a:t>
            </a:r>
            <a:endParaRPr lang="en-CA" sz="1200" dirty="0" smtClean="0">
              <a:latin typeface="+mn-lt"/>
              <a:ea typeface="Calibri"/>
              <a:cs typeface="Times New Roman"/>
            </a:endParaRPr>
          </a:p>
          <a:p>
            <a:pPr>
              <a:lnSpc>
                <a:spcPct val="115000"/>
              </a:lnSpc>
              <a:spcAft>
                <a:spcPts val="0"/>
              </a:spcAft>
            </a:pPr>
            <a:r>
              <a:rPr lang="fr-CA" sz="1200" b="1" dirty="0" smtClean="0">
                <a:latin typeface="+mn-lt"/>
                <a:ea typeface="Calibri"/>
                <a:cs typeface="Times New Roman"/>
              </a:rPr>
              <a:t>Soutien et promotion de la mobilité et du perfectionnement</a:t>
            </a:r>
            <a:endParaRPr lang="en-CA" sz="1200" dirty="0" smtClean="0">
              <a:latin typeface="+mn-lt"/>
              <a:ea typeface="Calibri"/>
              <a:cs typeface="Times New Roman"/>
            </a:endParaRPr>
          </a:p>
          <a:p>
            <a:pPr marL="342900" lvl="0" indent="-342900">
              <a:lnSpc>
                <a:spcPct val="115000"/>
              </a:lnSpc>
              <a:spcAft>
                <a:spcPts val="0"/>
              </a:spcAft>
              <a:buFont typeface="Arial"/>
              <a:buChar char="•"/>
              <a:tabLst>
                <a:tab pos="457200" algn="l"/>
              </a:tabLst>
            </a:pPr>
            <a:r>
              <a:rPr lang="fr-CA" sz="1200" dirty="0" smtClean="0">
                <a:latin typeface="+mn-lt"/>
                <a:ea typeface="Calibri"/>
                <a:cs typeface="Times New Roman"/>
              </a:rPr>
              <a:t>  </a:t>
            </a:r>
            <a:r>
              <a:rPr lang="en-CA" sz="1200" dirty="0" smtClean="0">
                <a:latin typeface="+mn-lt"/>
                <a:ea typeface="Calibri"/>
                <a:cs typeface="Times New Roman"/>
              </a:rPr>
              <a:t>À </a:t>
            </a:r>
            <a:r>
              <a:rPr lang="en-CA" sz="1200" dirty="0" err="1" smtClean="0">
                <a:latin typeface="+mn-lt"/>
                <a:ea typeface="Calibri"/>
                <a:cs typeface="Times New Roman"/>
              </a:rPr>
              <a:t>l’échelle</a:t>
            </a:r>
            <a:r>
              <a:rPr lang="en-CA" sz="1200" dirty="0" smtClean="0">
                <a:latin typeface="+mn-lt"/>
                <a:ea typeface="Calibri"/>
                <a:cs typeface="Times New Roman"/>
              </a:rPr>
              <a:t> </a:t>
            </a:r>
            <a:r>
              <a:rPr lang="en-CA" sz="1200" dirty="0" err="1" smtClean="0">
                <a:latin typeface="+mn-lt"/>
                <a:ea typeface="Calibri"/>
                <a:cs typeface="Times New Roman"/>
              </a:rPr>
              <a:t>canadienne</a:t>
            </a:r>
            <a:endParaRPr lang="en-CA" sz="1200" dirty="0" smtClean="0">
              <a:latin typeface="+mn-lt"/>
              <a:ea typeface="Calibri"/>
              <a:cs typeface="Times New Roman"/>
            </a:endParaRPr>
          </a:p>
          <a:p>
            <a:pPr marL="342900" lvl="0" indent="-342900">
              <a:lnSpc>
                <a:spcPct val="115000"/>
              </a:lnSpc>
              <a:spcAft>
                <a:spcPts val="0"/>
              </a:spcAft>
              <a:buFont typeface="Arial"/>
              <a:buChar char="•"/>
              <a:tabLst>
                <a:tab pos="457200" algn="l"/>
              </a:tabLst>
            </a:pPr>
            <a:r>
              <a:rPr lang="fr-CA" sz="1200" dirty="0" smtClean="0">
                <a:latin typeface="+mn-lt"/>
                <a:ea typeface="Calibri"/>
                <a:cs typeface="Times New Roman"/>
              </a:rPr>
              <a:t>  Reconnaissance des diplômes étrangers, ou de la formation ou de l’expérience acquises à l’étranger</a:t>
            </a:r>
            <a:endParaRPr lang="en-CA" sz="1200" dirty="0" smtClean="0">
              <a:latin typeface="+mn-lt"/>
              <a:ea typeface="Calibri"/>
              <a:cs typeface="Times New Roman"/>
            </a:endParaRPr>
          </a:p>
          <a:p>
            <a:pPr marL="342900" lvl="0" indent="-342900">
              <a:lnSpc>
                <a:spcPct val="115000"/>
              </a:lnSpc>
              <a:spcAft>
                <a:spcPts val="0"/>
              </a:spcAft>
              <a:buFont typeface="Arial"/>
              <a:buChar char="•"/>
              <a:tabLst>
                <a:tab pos="457200" algn="l"/>
              </a:tabLst>
            </a:pPr>
            <a:r>
              <a:rPr lang="fr-CA" sz="1200" dirty="0" smtClean="0">
                <a:latin typeface="+mn-lt"/>
                <a:ea typeface="Calibri"/>
                <a:cs typeface="Times New Roman"/>
              </a:rPr>
              <a:t>  Entre les entreprises, les écoles</a:t>
            </a:r>
            <a:endParaRPr lang="en-CA" sz="1200" dirty="0">
              <a:latin typeface="+mn-lt"/>
              <a:ea typeface="Calibri"/>
              <a:cs typeface="Times New Roman"/>
            </a:endParaRPr>
          </a:p>
        </p:txBody>
      </p:sp>
      <p:sp>
        <p:nvSpPr>
          <p:cNvPr id="4" name="Slide Number Placeholder 3"/>
          <p:cNvSpPr>
            <a:spLocks noGrp="1"/>
          </p:cNvSpPr>
          <p:nvPr>
            <p:ph type="sldNum" sz="quarter" idx="10"/>
          </p:nvPr>
        </p:nvSpPr>
        <p:spPr/>
        <p:txBody>
          <a:bodyPr/>
          <a:lstStyle/>
          <a:p>
            <a:fld id="{2FAE0364-D8D7-4E90-BC48-30112ADB94D7}" type="slidenum">
              <a:rPr lang="en-CA" smtClean="0"/>
              <a:pPr/>
              <a:t>71</a:t>
            </a:fld>
            <a:endParaRPr lang="en-CA"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fr-CA" sz="1200" kern="1200" dirty="0" smtClean="0">
                <a:solidFill>
                  <a:schemeClr val="tx1"/>
                </a:solidFill>
                <a:latin typeface="+mn-lt"/>
                <a:ea typeface="+mn-ea"/>
                <a:cs typeface="+mn-cs"/>
              </a:rPr>
              <a:t>En raison de votre participation à cet atelier, vous recevrez le matériel qui a été utilisé.</a:t>
            </a:r>
            <a:endParaRPr lang="en-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 </a:t>
            </a:r>
            <a:endParaRPr lang="en-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Ces Normes professionnelles appartiennent à l’ensemble de votre secteur, et c’est vous qui déterminerez l’influence qu’elles y exerceront.</a:t>
            </a:r>
            <a:endParaRPr lang="en-CA"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72</a:t>
            </a:fld>
            <a:endParaRPr lang="en-CA" dirty="0">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kern="1200" dirty="0" smtClean="0">
                <a:solidFill>
                  <a:schemeClr val="tx1"/>
                </a:solidFill>
                <a:latin typeface="+mn-lt"/>
                <a:ea typeface="+mn-ea"/>
                <a:cs typeface="+mn-cs"/>
              </a:rPr>
              <a:t>Sur le site Web du Conseil sectoriel des ressources humaines des services de garde à l’enfance.</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73</a:t>
            </a:fld>
            <a:endParaRPr lang="en-CA"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kern="1200" dirty="0" smtClean="0">
                <a:solidFill>
                  <a:schemeClr val="tx1"/>
                </a:solidFill>
                <a:latin typeface="+mn-lt"/>
                <a:ea typeface="+mn-ea"/>
                <a:cs typeface="+mn-cs"/>
              </a:rPr>
              <a:t>Dans quelques minutes, je distribuerai une feuille d’évaluation pour cet atelier. Avec les commentaires que vous avez donnés plus tôt, cette feuille nous aidera à évaluer l’atelier et à y apporter des mises à jour pour les ateliers futurs.</a:t>
            </a:r>
            <a:endParaRPr lang="en-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 </a:t>
            </a:r>
            <a:endParaRPr lang="en-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Merci à tous d’être venus; j’espère que vous retiendrez de cet atelier des éléments qui vous seront utiles.</a:t>
            </a:r>
            <a:endParaRPr lang="en-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 </a:t>
            </a:r>
            <a:endParaRPr lang="en-CA" sz="1200" kern="1200" dirty="0" smtClean="0">
              <a:solidFill>
                <a:schemeClr val="tx1"/>
              </a:solidFill>
              <a:latin typeface="+mn-lt"/>
              <a:ea typeface="+mn-ea"/>
              <a:cs typeface="+mn-cs"/>
            </a:endParaRPr>
          </a:p>
          <a:p>
            <a:r>
              <a:rPr lang="fr-CA" sz="1200" i="1" kern="1200" dirty="0" smtClean="0">
                <a:solidFill>
                  <a:schemeClr val="tx1"/>
                </a:solidFill>
                <a:latin typeface="+mn-lt"/>
                <a:ea typeface="+mn-ea"/>
                <a:cs typeface="+mn-cs"/>
              </a:rPr>
              <a:t>Note pour l’animateur : Prévoyez rester au moins 15 minutes après la session pour répondre aux questions supplémentaires.</a:t>
            </a:r>
            <a:endParaRPr lang="en-CA" sz="1200" kern="1200" smtClean="0">
              <a:solidFill>
                <a:schemeClr val="tx1"/>
              </a:solidFill>
              <a:latin typeface="+mn-lt"/>
              <a:ea typeface="+mn-ea"/>
              <a:cs typeface="+mn-cs"/>
            </a:endParaRPr>
          </a:p>
          <a:p>
            <a:endParaRPr lang="en-CA"/>
          </a:p>
        </p:txBody>
      </p:sp>
      <p:sp>
        <p:nvSpPr>
          <p:cNvPr id="4" name="Slide Number Placeholder 3"/>
          <p:cNvSpPr>
            <a:spLocks noGrp="1"/>
          </p:cNvSpPr>
          <p:nvPr>
            <p:ph type="sldNum" sz="quarter" idx="10"/>
          </p:nvPr>
        </p:nvSpPr>
        <p:spPr/>
        <p:txBody>
          <a:bodyPr/>
          <a:lstStyle/>
          <a:p>
            <a:fld id="{2FAE0364-D8D7-4E90-BC48-30112ADB94D7}" type="slidenum">
              <a:rPr lang="en-CA" smtClean="0"/>
              <a:pPr/>
              <a:t>74</a:t>
            </a:fld>
            <a:endParaRPr lang="en-CA"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900" dirty="0" smtClean="0"/>
              <a:t>All kinds of language use: activities, tasks, units, duties... </a:t>
            </a:r>
          </a:p>
          <a:p>
            <a:endParaRPr lang="en-CA" sz="900" dirty="0" smtClean="0"/>
          </a:p>
          <a:p>
            <a:r>
              <a:rPr lang="en-CA" sz="900" dirty="0" smtClean="0"/>
              <a:t>JULY 2011</a:t>
            </a:r>
          </a:p>
          <a:p>
            <a:endParaRPr lang="en-CA" sz="900" dirty="0" smtClean="0"/>
          </a:p>
          <a:p>
            <a:r>
              <a:rPr lang="en-CA" sz="900" b="1" dirty="0" smtClean="0"/>
              <a:t>The Structure and Specificity of emerit National Occupational Standards</a:t>
            </a:r>
            <a:endParaRPr lang="en-CA" sz="900" dirty="0" smtClean="0"/>
          </a:p>
          <a:p>
            <a:r>
              <a:rPr lang="en-CA" sz="900" dirty="0" smtClean="0"/>
              <a:t>Occupational standards contain several major categories which are the key competencies associated with the profession.  Knowledge and performance skill statements further define each major category. Explicit details of the skills are defined by </a:t>
            </a:r>
            <a:r>
              <a:rPr lang="en-CA" sz="900" dirty="0" err="1" smtClean="0"/>
              <a:t>subskill</a:t>
            </a:r>
            <a:r>
              <a:rPr lang="en-CA" sz="900" dirty="0" smtClean="0"/>
              <a:t> statements.</a:t>
            </a:r>
          </a:p>
          <a:p>
            <a:r>
              <a:rPr lang="en-CA" sz="900" dirty="0" smtClean="0"/>
              <a:t>The context of the skills is defined by </a:t>
            </a:r>
            <a:r>
              <a:rPr lang="en-CA" sz="900" i="1" dirty="0" smtClean="0"/>
              <a:t>importance</a:t>
            </a:r>
            <a:r>
              <a:rPr lang="en-CA" sz="900" dirty="0" smtClean="0"/>
              <a:t>, </a:t>
            </a:r>
            <a:r>
              <a:rPr lang="en-CA" sz="900" i="1" dirty="0" smtClean="0"/>
              <a:t>frequency</a:t>
            </a:r>
            <a:r>
              <a:rPr lang="en-CA" sz="900" dirty="0" smtClean="0"/>
              <a:t> and </a:t>
            </a:r>
            <a:r>
              <a:rPr lang="en-CA" sz="900" i="1" dirty="0" smtClean="0"/>
              <a:t>time to become proficient</a:t>
            </a:r>
            <a:r>
              <a:rPr lang="en-CA" sz="900" dirty="0" smtClean="0"/>
              <a:t>. Importance refers to...</a:t>
            </a:r>
          </a:p>
          <a:p>
            <a:endParaRPr lang="en-CA" sz="900" dirty="0"/>
          </a:p>
        </p:txBody>
      </p:sp>
      <p:sp>
        <p:nvSpPr>
          <p:cNvPr id="4" name="Slide Number Placeholder 3"/>
          <p:cNvSpPr>
            <a:spLocks noGrp="1"/>
          </p:cNvSpPr>
          <p:nvPr>
            <p:ph type="sldNum" sz="quarter" idx="10"/>
          </p:nvPr>
        </p:nvSpPr>
        <p:spPr/>
        <p:txBody>
          <a:bodyPr/>
          <a:lstStyle/>
          <a:p>
            <a:fld id="{34E4BDB8-4630-4F4A-8AEC-3130B4BCC7AD}" type="slidenum">
              <a:rPr lang="en-CA" smtClean="0"/>
              <a:pPr/>
              <a:t>8</a:t>
            </a:fld>
            <a:endParaRPr lang="en-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00"/>
              </a:spcAft>
            </a:pPr>
            <a:r>
              <a:rPr lang="en-CA" sz="1200" dirty="0" err="1" smtClean="0">
                <a:latin typeface="+mn-lt"/>
                <a:ea typeface="Calibri"/>
                <a:cs typeface="Calibri"/>
              </a:rPr>
              <a:t>Nouvelles</a:t>
            </a:r>
            <a:r>
              <a:rPr lang="en-CA" sz="1200" dirty="0" smtClean="0">
                <a:latin typeface="+mn-lt"/>
                <a:ea typeface="Calibri"/>
                <a:cs typeface="Calibri"/>
              </a:rPr>
              <a:t> </a:t>
            </a:r>
            <a:r>
              <a:rPr lang="en-CA" sz="1200" dirty="0" err="1" smtClean="0">
                <a:latin typeface="+mn-lt"/>
                <a:ea typeface="Calibri"/>
                <a:cs typeface="Calibri"/>
              </a:rPr>
              <a:t>caractéristiques</a:t>
            </a:r>
            <a:endParaRPr lang="en-CA" sz="1200" dirty="0" smtClean="0">
              <a:latin typeface="+mn-lt"/>
              <a:ea typeface="Calibri"/>
              <a:cs typeface="Times New Roman"/>
            </a:endParaRPr>
          </a:p>
          <a:p>
            <a:pPr marL="342900" lvl="0" indent="-342900">
              <a:lnSpc>
                <a:spcPct val="115000"/>
              </a:lnSpc>
              <a:spcAft>
                <a:spcPts val="1000"/>
              </a:spcAft>
              <a:buFont typeface="Symbol"/>
              <a:buChar char=""/>
            </a:pPr>
            <a:r>
              <a:rPr lang="fr-CA" sz="1200" dirty="0" smtClean="0">
                <a:latin typeface="+mn-lt"/>
                <a:ea typeface="Calibri"/>
                <a:cs typeface="Calibri"/>
              </a:rPr>
              <a:t>Les tâches comportent une nouvelle composante, intitulée « Information contextuelle ». L’information contextuelle présente le degré d’importance et la fréquence des tâches, ainsi que le temps nécessaire pour s’exécuter avec compétence.</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Calibri"/>
              </a:rPr>
              <a:t> </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Calibri"/>
              </a:rPr>
              <a:t>Le degré d’importance est évalué ainsi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Calibri"/>
              </a:rPr>
              <a:t>Important : faible risque pour l’organisation si la tâche n’est pas exécutée correctement (p. ex., risque minime pour le bien-être des enfants, légère perturbation des activités du service de garde)</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Calibri"/>
              </a:rPr>
              <a:t>Très important : risque modéré pour l’organisation si la tâche n’est pas exécutée correctement (p. ex., un certain risque pour le bien-être des enfants, ce qui pourrait entraîner des amendes)</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Calibri"/>
              </a:rPr>
              <a:t>Extrêmement important : risque élevé pour l’organisation si la tâche n’est pas exécutée correctement (p. ex., risque pour le bien-être des enfants, les parents pourraient retirer leurs enfants du service de garde)</a:t>
            </a:r>
            <a:endParaRPr lang="en-CA" sz="1200" dirty="0" smtClean="0">
              <a:latin typeface="+mn-lt"/>
              <a:ea typeface="Calibri"/>
              <a:cs typeface="Times New Roman"/>
            </a:endParaRPr>
          </a:p>
          <a:p>
            <a:pPr marL="342900" lvl="0" indent="-342900">
              <a:lnSpc>
                <a:spcPct val="115000"/>
              </a:lnSpc>
              <a:spcAft>
                <a:spcPts val="1000"/>
              </a:spcAft>
              <a:buFont typeface="Symbol"/>
              <a:buChar char=""/>
            </a:pPr>
            <a:r>
              <a:rPr lang="fr-CA" sz="1200" dirty="0" smtClean="0">
                <a:latin typeface="+mn-lt"/>
                <a:ea typeface="Calibri"/>
                <a:cs typeface="Calibri"/>
              </a:rPr>
              <a:t>Crucial : risque grave pour l’organisation si la tâche n’est pas exécutée correctement (p. ex., la vie des enfants est menacée, on pourrait révoquer le permis du service de garde, l’organisation serait tenue responsable, la gestionnaire pourrait perdre son emploi)</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Calibri"/>
              </a:rPr>
              <a:t> </a:t>
            </a:r>
            <a:endParaRPr lang="en-CA" sz="1200" dirty="0" smtClean="0">
              <a:latin typeface="+mn-lt"/>
              <a:ea typeface="Calibri"/>
              <a:cs typeface="Times New Roman"/>
            </a:endParaRPr>
          </a:p>
          <a:p>
            <a:pPr>
              <a:lnSpc>
                <a:spcPct val="115000"/>
              </a:lnSpc>
              <a:spcAft>
                <a:spcPts val="1000"/>
              </a:spcAft>
            </a:pPr>
            <a:r>
              <a:rPr lang="en-CA" sz="1200" dirty="0" smtClean="0">
                <a:latin typeface="+mn-lt"/>
                <a:ea typeface="Calibri"/>
                <a:cs typeface="Calibri"/>
              </a:rPr>
              <a:t>FRÉQUENCE </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Calibri"/>
              </a:rPr>
              <a:t>Sur une base continue :  constamment (p. ex., faciliter le développement cognitif)</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Calibri"/>
              </a:rPr>
              <a:t>Chaque jour : une ou plusieurs fois par jour</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Calibri"/>
              </a:rPr>
              <a:t>Chaque semaine : une ou plusieurs fois par semaine</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fr-CA" sz="1200" dirty="0" smtClean="0">
                <a:latin typeface="+mn-lt"/>
                <a:ea typeface="Calibri"/>
                <a:cs typeface="Calibri"/>
              </a:rPr>
              <a:t>Chaque mois : une fois par mois</a:t>
            </a:r>
            <a:endParaRPr lang="en-CA" sz="1200" dirty="0" smtClean="0">
              <a:latin typeface="+mn-lt"/>
              <a:ea typeface="Calibri"/>
              <a:cs typeface="Times New Roman"/>
            </a:endParaRPr>
          </a:p>
          <a:p>
            <a:pPr marL="342900" lvl="0" indent="-342900">
              <a:lnSpc>
                <a:spcPct val="115000"/>
              </a:lnSpc>
              <a:spcAft>
                <a:spcPts val="0"/>
              </a:spcAft>
              <a:buFont typeface="Symbol"/>
              <a:buChar char=""/>
            </a:pPr>
            <a:r>
              <a:rPr lang="en-CA" sz="1200" dirty="0" err="1" smtClean="0">
                <a:latin typeface="+mn-lt"/>
                <a:ea typeface="Calibri"/>
                <a:cs typeface="Calibri"/>
              </a:rPr>
              <a:t>Chaque</a:t>
            </a:r>
            <a:r>
              <a:rPr lang="en-CA" sz="1200" dirty="0" smtClean="0">
                <a:latin typeface="+mn-lt"/>
                <a:ea typeface="Calibri"/>
                <a:cs typeface="Calibri"/>
              </a:rPr>
              <a:t> </a:t>
            </a:r>
            <a:r>
              <a:rPr lang="en-CA" sz="1200" dirty="0" err="1" smtClean="0">
                <a:latin typeface="+mn-lt"/>
                <a:ea typeface="Calibri"/>
                <a:cs typeface="Calibri"/>
              </a:rPr>
              <a:t>trimestre</a:t>
            </a:r>
            <a:r>
              <a:rPr lang="en-CA" sz="1200" dirty="0" smtClean="0">
                <a:latin typeface="+mn-lt"/>
                <a:ea typeface="Calibri"/>
                <a:cs typeface="Calibri"/>
              </a:rPr>
              <a:t>: </a:t>
            </a:r>
            <a:r>
              <a:rPr lang="en-CA" sz="1200" dirty="0" err="1" smtClean="0">
                <a:latin typeface="+mn-lt"/>
                <a:ea typeface="Calibri"/>
                <a:cs typeface="Calibri"/>
              </a:rPr>
              <a:t>quatre</a:t>
            </a:r>
            <a:r>
              <a:rPr lang="en-CA" sz="1200" dirty="0" smtClean="0">
                <a:latin typeface="+mn-lt"/>
                <a:ea typeface="Calibri"/>
                <a:cs typeface="Calibri"/>
              </a:rPr>
              <a:t> </a:t>
            </a:r>
            <a:r>
              <a:rPr lang="en-CA" sz="1200" dirty="0" err="1" smtClean="0">
                <a:latin typeface="+mn-lt"/>
                <a:ea typeface="Calibri"/>
                <a:cs typeface="Calibri"/>
              </a:rPr>
              <a:t>fois</a:t>
            </a:r>
            <a:r>
              <a:rPr lang="en-CA" sz="1200" dirty="0" smtClean="0">
                <a:latin typeface="+mn-lt"/>
                <a:ea typeface="Calibri"/>
                <a:cs typeface="Calibri"/>
              </a:rPr>
              <a:t> </a:t>
            </a:r>
            <a:r>
              <a:rPr lang="en-CA" sz="1200" dirty="0" err="1" smtClean="0">
                <a:latin typeface="+mn-lt"/>
                <a:ea typeface="Calibri"/>
                <a:cs typeface="Calibri"/>
              </a:rPr>
              <a:t>l’an</a:t>
            </a:r>
            <a:endParaRPr lang="en-CA" sz="1200" dirty="0" smtClean="0">
              <a:latin typeface="+mn-lt"/>
              <a:ea typeface="Calibri"/>
              <a:cs typeface="Times New Roman"/>
            </a:endParaRPr>
          </a:p>
          <a:p>
            <a:pPr marL="342900" lvl="0" indent="-342900">
              <a:lnSpc>
                <a:spcPct val="115000"/>
              </a:lnSpc>
              <a:spcAft>
                <a:spcPts val="1000"/>
              </a:spcAft>
              <a:buFont typeface="Symbol"/>
              <a:buChar char=""/>
            </a:pPr>
            <a:r>
              <a:rPr lang="fr-CA" sz="1200" dirty="0" smtClean="0">
                <a:latin typeface="+mn-lt"/>
                <a:ea typeface="Calibri"/>
                <a:cs typeface="Calibri"/>
              </a:rPr>
              <a:t>Chaque année : une ou deux fois l’an</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Calibri"/>
              </a:rPr>
              <a:t> </a:t>
            </a:r>
            <a:endParaRPr lang="en-CA" sz="1200" dirty="0" smtClean="0">
              <a:latin typeface="+mn-lt"/>
              <a:ea typeface="Calibri"/>
              <a:cs typeface="Times New Roman"/>
            </a:endParaRPr>
          </a:p>
          <a:p>
            <a:pPr>
              <a:lnSpc>
                <a:spcPct val="115000"/>
              </a:lnSpc>
              <a:spcAft>
                <a:spcPts val="1000"/>
              </a:spcAft>
            </a:pPr>
            <a:r>
              <a:rPr lang="fr-CA" sz="1200" dirty="0" smtClean="0">
                <a:latin typeface="+mn-lt"/>
                <a:ea typeface="Calibri"/>
                <a:cs typeface="Calibri"/>
              </a:rPr>
              <a:t>TEMPS NÉCESSAIRE POUR S’EXÉCUTER AVEC COMPÉTENCE : </a:t>
            </a:r>
            <a:endParaRPr lang="en-CA" sz="1200" dirty="0" smtClean="0">
              <a:latin typeface="+mn-lt"/>
              <a:ea typeface="Calibri"/>
              <a:cs typeface="Times New Roman"/>
            </a:endParaRPr>
          </a:p>
          <a:p>
            <a:r>
              <a:rPr lang="fr-CA" sz="1200" dirty="0" smtClean="0">
                <a:latin typeface="+mn-lt"/>
                <a:ea typeface="Calibri"/>
                <a:cs typeface="Calibri"/>
              </a:rPr>
              <a:t>Nombre de mois ou d’années habituellement nécessaires à une gestionnaire d’un service de garde pour bien exécuter la sous-tâche sans supervision. </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9</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F91358D3-3758-4F4E-88E3-5868FCE1E6E9}" type="datetimeFigureOut">
              <a:rPr lang="en-CA" smtClean="0"/>
              <a:pPr/>
              <a:t>18/01/2013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B547394-B8A0-42CE-B401-4604740A5919}" type="slidenum">
              <a:rPr lang="en-CA" smtClean="0"/>
              <a:pPr/>
              <a:t>‹#›</a:t>
            </a:fld>
            <a:endParaRPr lang="en-C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91358D3-3758-4F4E-88E3-5868FCE1E6E9}" type="datetimeFigureOut">
              <a:rPr lang="en-CA" smtClean="0"/>
              <a:pPr/>
              <a:t>18/01/2013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B547394-B8A0-42CE-B401-4604740A5919}" type="slidenum">
              <a:rPr lang="en-CA" smtClean="0"/>
              <a:pPr/>
              <a:t>‹#›</a:t>
            </a:fld>
            <a:endParaRPr lang="en-C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91358D3-3758-4F4E-88E3-5868FCE1E6E9}" type="datetimeFigureOut">
              <a:rPr lang="en-CA" smtClean="0"/>
              <a:pPr/>
              <a:t>18/01/2013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B547394-B8A0-42CE-B401-4604740A5919}" type="slidenum">
              <a:rPr lang="en-CA" smtClean="0"/>
              <a:pPr/>
              <a:t>‹#›</a:t>
            </a:fld>
            <a:endParaRPr lang="en-CA"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12" name="Rectangle 11"/>
          <p:cNvSpPr/>
          <p:nvPr userDrawn="1"/>
        </p:nvSpPr>
        <p:spPr>
          <a:xfrm>
            <a:off x="0" y="0"/>
            <a:ext cx="1115616"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ectangle 2"/>
          <p:cNvSpPr/>
          <p:nvPr userDrawn="1"/>
        </p:nvSpPr>
        <p:spPr>
          <a:xfrm>
            <a:off x="9036496" y="0"/>
            <a:ext cx="107504"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12" name="Rectangle 11"/>
          <p:cNvSpPr/>
          <p:nvPr userDrawn="1"/>
        </p:nvSpPr>
        <p:spPr>
          <a:xfrm>
            <a:off x="0" y="0"/>
            <a:ext cx="1115616"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ectangle 2"/>
          <p:cNvSpPr/>
          <p:nvPr userDrawn="1"/>
        </p:nvSpPr>
        <p:spPr>
          <a:xfrm>
            <a:off x="9036496" y="0"/>
            <a:ext cx="107504"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91358D3-3758-4F4E-88E3-5868FCE1E6E9}" type="datetimeFigureOut">
              <a:rPr lang="en-CA" smtClean="0"/>
              <a:pPr/>
              <a:t>18/01/2013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B547394-B8A0-42CE-B401-4604740A5919}" type="slidenum">
              <a:rPr lang="en-CA" smtClean="0"/>
              <a:pPr/>
              <a:t>‹#›</a:t>
            </a:fld>
            <a:endParaRPr lang="en-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1358D3-3758-4F4E-88E3-5868FCE1E6E9}" type="datetimeFigureOut">
              <a:rPr lang="en-CA" smtClean="0"/>
              <a:pPr/>
              <a:t>18/01/2013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B547394-B8A0-42CE-B401-4604740A5919}" type="slidenum">
              <a:rPr lang="en-CA" smtClean="0"/>
              <a:pPr/>
              <a:t>‹#›</a:t>
            </a:fld>
            <a:endParaRPr lang="en-CA"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F91358D3-3758-4F4E-88E3-5868FCE1E6E9}" type="datetimeFigureOut">
              <a:rPr lang="en-CA" smtClean="0"/>
              <a:pPr/>
              <a:t>18/01/2013</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4B547394-B8A0-42CE-B401-4604740A5919}" type="slidenum">
              <a:rPr lang="en-CA" smtClean="0"/>
              <a:pPr/>
              <a:t>‹#›</a:t>
            </a:fld>
            <a:endParaRPr lang="en-C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F91358D3-3758-4F4E-88E3-5868FCE1E6E9}" type="datetimeFigureOut">
              <a:rPr lang="en-CA" smtClean="0"/>
              <a:pPr/>
              <a:t>18/01/2013</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4B547394-B8A0-42CE-B401-4604740A5919}" type="slidenum">
              <a:rPr lang="en-CA" smtClean="0"/>
              <a:pPr/>
              <a:t>‹#›</a:t>
            </a:fld>
            <a:endParaRPr lang="en-C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F91358D3-3758-4F4E-88E3-5868FCE1E6E9}" type="datetimeFigureOut">
              <a:rPr lang="en-CA" smtClean="0"/>
              <a:pPr/>
              <a:t>18/01/2013</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4B547394-B8A0-42CE-B401-4604740A5919}" type="slidenum">
              <a:rPr lang="en-CA" smtClean="0"/>
              <a:pPr/>
              <a:t>‹#›</a:t>
            </a:fld>
            <a:endParaRPr lang="en-C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1358D3-3758-4F4E-88E3-5868FCE1E6E9}" type="datetimeFigureOut">
              <a:rPr lang="en-CA" smtClean="0"/>
              <a:pPr/>
              <a:t>18/01/2013</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4B547394-B8A0-42CE-B401-4604740A5919}" type="slidenum">
              <a:rPr lang="en-CA" smtClean="0"/>
              <a:pPr/>
              <a:t>‹#›</a:t>
            </a:fld>
            <a:endParaRPr lang="en-C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1358D3-3758-4F4E-88E3-5868FCE1E6E9}" type="datetimeFigureOut">
              <a:rPr lang="en-CA" smtClean="0"/>
              <a:pPr/>
              <a:t>18/01/2013</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4B547394-B8A0-42CE-B401-4604740A5919}" type="slidenum">
              <a:rPr lang="en-CA" smtClean="0"/>
              <a:pPr/>
              <a:t>‹#›</a:t>
            </a:fld>
            <a:endParaRPr lang="en-CA"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1358D3-3758-4F4E-88E3-5868FCE1E6E9}" type="datetimeFigureOut">
              <a:rPr lang="en-CA" smtClean="0"/>
              <a:pPr/>
              <a:t>18/01/2013</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4B547394-B8A0-42CE-B401-4604740A5919}" type="slidenum">
              <a:rPr lang="en-CA" smtClean="0"/>
              <a:pPr/>
              <a:t>‹#›</a:t>
            </a:fld>
            <a:endParaRPr lang="en-CA"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1358D3-3758-4F4E-88E3-5868FCE1E6E9}" type="datetimeFigureOut">
              <a:rPr lang="en-CA" smtClean="0"/>
              <a:pPr/>
              <a:t>18/01/2013</a:t>
            </a:fld>
            <a:endParaRPr lang="en-CA"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547394-B8A0-42CE-B401-4604740A5919}" type="slidenum">
              <a:rPr lang="en-CA" smtClean="0"/>
              <a:pPr/>
              <a:t>‹#›</a:t>
            </a:fld>
            <a:endParaRPr lang="en-CA"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69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8" Type="http://schemas.openxmlformats.org/officeDocument/2006/relationships/slide" Target="slide64.xml"/><Relationship Id="rId3" Type="http://schemas.openxmlformats.org/officeDocument/2006/relationships/image" Target="../media/image24.jpeg"/><Relationship Id="rId7" Type="http://schemas.openxmlformats.org/officeDocument/2006/relationships/slide" Target="slide59.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slide" Target="slide52.xml"/><Relationship Id="rId5" Type="http://schemas.openxmlformats.org/officeDocument/2006/relationships/slide" Target="slide47.xml"/><Relationship Id="rId4" Type="http://schemas.openxmlformats.org/officeDocument/2006/relationships/slide" Target="slide36.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slide" Target="slide71.xml"/><Relationship Id="rId4" Type="http://schemas.openxmlformats.org/officeDocument/2006/relationships/slide" Target="slide35.xml"/></Relationships>
</file>

<file path=ppt/slides/_rels/slide4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5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slide" Target="slide71.xml"/><Relationship Id="rId4" Type="http://schemas.openxmlformats.org/officeDocument/2006/relationships/slide" Target="slide35.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slide" Target="slide71.xml"/><Relationship Id="rId4" Type="http://schemas.openxmlformats.org/officeDocument/2006/relationships/slide" Target="slide35.xml"/></Relationships>
</file>

<file path=ppt/slides/_rels/slide5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slide" Target="slide71.xml"/></Relationships>
</file>

<file path=ppt/slides/_rels/slide6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6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slide" Target="slide71.xml"/><Relationship Id="rId4" Type="http://schemas.openxmlformats.org/officeDocument/2006/relationships/slide" Target="slide35.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jpeg"/></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73.xml.rels><?xml version="1.0" encoding="UTF-8" standalone="yes"?>
<Relationships xmlns="http://schemas.openxmlformats.org/package/2006/relationships"><Relationship Id="rId3" Type="http://schemas.openxmlformats.org/officeDocument/2006/relationships/hyperlink" Target="http://www.ccsc-cssge.ca/"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7.jpeg"/><Relationship Id="rId4" Type="http://schemas.openxmlformats.org/officeDocument/2006/relationships/image" Target="../media/image46.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7" name="Picture 3"/>
          <p:cNvPicPr>
            <a:picLocks noChangeAspect="1" noChangeArrowheads="1"/>
          </p:cNvPicPr>
          <p:nvPr/>
        </p:nvPicPr>
        <p:blipFill>
          <a:blip r:embed="rId3" cstate="print">
            <a:clrChange>
              <a:clrFrom>
                <a:srgbClr val="000000"/>
              </a:clrFrom>
              <a:clrTo>
                <a:srgbClr val="000000">
                  <a:alpha val="0"/>
                </a:srgbClr>
              </a:clrTo>
            </a:clrChange>
            <a:duotone>
              <a:schemeClr val="accent4">
                <a:shade val="45000"/>
                <a:satMod val="135000"/>
              </a:schemeClr>
              <a:prstClr val="white"/>
            </a:duotone>
          </a:blip>
          <a:srcRect/>
          <a:stretch>
            <a:fillRect/>
          </a:stretch>
        </p:blipFill>
        <p:spPr bwMode="auto">
          <a:xfrm rot="16200000">
            <a:off x="-1410956" y="-1944041"/>
            <a:ext cx="3982230" cy="5985869"/>
          </a:xfrm>
          <a:prstGeom prst="rect">
            <a:avLst/>
          </a:prstGeom>
          <a:noFill/>
          <a:ln w="9525">
            <a:noFill/>
            <a:miter lim="800000"/>
            <a:headEnd/>
            <a:tailEnd/>
          </a:ln>
          <a:effectLst>
            <a:innerShdw blurRad="63500" dist="50800" dir="2700000">
              <a:prstClr val="black">
                <a:alpha val="50000"/>
              </a:prstClr>
            </a:innerShdw>
            <a:reflection blurRad="6350" stA="50000" endA="295" endPos="92000" dist="101600" dir="5400000" sy="-100000" algn="bl" rotWithShape="0"/>
          </a:effectLst>
          <a:scene3d>
            <a:camera prst="perspectiveHeroicExtremeRightFacing"/>
            <a:lightRig rig="threePt" dir="t"/>
          </a:scene3d>
        </p:spPr>
      </p:pic>
      <p:pic>
        <p:nvPicPr>
          <p:cNvPr id="4" name="Picture 6"/>
          <p:cNvPicPr>
            <a:picLocks noChangeAspect="1" noChangeArrowheads="1"/>
          </p:cNvPicPr>
          <p:nvPr/>
        </p:nvPicPr>
        <p:blipFill>
          <a:blip r:embed="rId4" cstate="print"/>
          <a:srcRect l="6458" t="3062" r="79228" b="10665"/>
          <a:stretch>
            <a:fillRect/>
          </a:stretch>
        </p:blipFill>
        <p:spPr bwMode="auto">
          <a:xfrm>
            <a:off x="1115616" y="0"/>
            <a:ext cx="2592288" cy="6858000"/>
          </a:xfrm>
          <a:prstGeom prst="rect">
            <a:avLst/>
          </a:prstGeom>
          <a:noFill/>
          <a:ln w="9525">
            <a:noFill/>
            <a:miter lim="800000"/>
            <a:headEnd/>
            <a:tailEnd/>
          </a:ln>
          <a:effectLst>
            <a:outerShdw blurRad="50800" dist="38100" dir="10800000" algn="r" rotWithShape="0">
              <a:prstClr val="black">
                <a:alpha val="40000"/>
              </a:prstClr>
            </a:outerShdw>
          </a:effectLst>
        </p:spPr>
      </p:pic>
      <p:sp>
        <p:nvSpPr>
          <p:cNvPr id="8" name="TextBox 7"/>
          <p:cNvSpPr txBox="1"/>
          <p:nvPr/>
        </p:nvSpPr>
        <p:spPr>
          <a:xfrm>
            <a:off x="3801178" y="4725144"/>
            <a:ext cx="4320480" cy="1107996"/>
          </a:xfrm>
          <a:prstGeom prst="rect">
            <a:avLst/>
          </a:prstGeom>
          <a:noFill/>
        </p:spPr>
        <p:txBody>
          <a:bodyPr wrap="square" rtlCol="0">
            <a:spAutoFit/>
          </a:bodyPr>
          <a:lstStyle/>
          <a:p>
            <a:r>
              <a:rPr lang="en-CA" sz="6600" dirty="0" err="1" smtClean="0">
                <a:solidFill>
                  <a:schemeClr val="bg1"/>
                </a:solidFill>
                <a:latin typeface="Franklin Gothic Demi Cond" pitchFamily="34" charset="0"/>
              </a:rPr>
              <a:t>Bienvenue</a:t>
            </a:r>
            <a:endParaRPr lang="en-CA" sz="6600" dirty="0">
              <a:solidFill>
                <a:schemeClr val="bg1"/>
              </a:solidFill>
              <a:latin typeface="Franklin Gothic Demi Cond" pitchFamily="34" charset="0"/>
            </a:endParaRPr>
          </a:p>
        </p:txBody>
      </p:sp>
      <p:sp>
        <p:nvSpPr>
          <p:cNvPr id="10" name="TextBox 9"/>
          <p:cNvSpPr txBox="1"/>
          <p:nvPr/>
        </p:nvSpPr>
        <p:spPr>
          <a:xfrm>
            <a:off x="3870763" y="5731200"/>
            <a:ext cx="3168352" cy="307777"/>
          </a:xfrm>
          <a:prstGeom prst="rect">
            <a:avLst/>
          </a:prstGeom>
          <a:noFill/>
        </p:spPr>
        <p:txBody>
          <a:bodyPr wrap="square" rtlCol="0">
            <a:spAutoFit/>
          </a:bodyPr>
          <a:lstStyle/>
          <a:p>
            <a:r>
              <a:rPr lang="en-CA" sz="1400" dirty="0" smtClean="0">
                <a:solidFill>
                  <a:schemeClr val="bg1"/>
                </a:solidFill>
              </a:rPr>
              <a:t>JANVIER 2013</a:t>
            </a:r>
            <a:endParaRPr lang="en-CA" sz="1400" dirty="0">
              <a:solidFill>
                <a:schemeClr val="bg1"/>
              </a:solidFill>
            </a:endParaRPr>
          </a:p>
        </p:txBody>
      </p:sp>
      <p:sp>
        <p:nvSpPr>
          <p:cNvPr id="9" name="Rectangle 8"/>
          <p:cNvSpPr/>
          <p:nvPr/>
        </p:nvSpPr>
        <p:spPr>
          <a:xfrm>
            <a:off x="9057762" y="0"/>
            <a:ext cx="72008"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p:cNvSpPr/>
          <p:nvPr/>
        </p:nvSpPr>
        <p:spPr>
          <a:xfrm>
            <a:off x="8889628" y="1844824"/>
            <a:ext cx="256133" cy="5013176"/>
          </a:xfrm>
          <a:prstGeom prst="rect">
            <a:avLst/>
          </a:prstGeom>
          <a:blipFill>
            <a:blip r:embed="rId5"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ectangle 11"/>
          <p:cNvSpPr/>
          <p:nvPr/>
        </p:nvSpPr>
        <p:spPr>
          <a:xfrm>
            <a:off x="8887867" y="0"/>
            <a:ext cx="256133" cy="184482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026" name="Picture 2"/>
          <p:cNvPicPr>
            <a:picLocks noChangeAspect="1" noChangeArrowheads="1"/>
          </p:cNvPicPr>
          <p:nvPr/>
        </p:nvPicPr>
        <p:blipFill>
          <a:blip r:embed="rId6" cstate="print"/>
          <a:srcRect/>
          <a:stretch>
            <a:fillRect/>
          </a:stretch>
        </p:blipFill>
        <p:spPr bwMode="auto">
          <a:xfrm>
            <a:off x="8883602" y="1844824"/>
            <a:ext cx="260398" cy="5013176"/>
          </a:xfrm>
          <a:prstGeom prst="rect">
            <a:avLst/>
          </a:prstGeom>
          <a:noFill/>
          <a:ln w="9525">
            <a:noFill/>
            <a:miter lim="800000"/>
            <a:headEnd/>
            <a:tailEnd/>
          </a:ln>
        </p:spPr>
      </p:pic>
      <p:sp>
        <p:nvSpPr>
          <p:cNvPr id="16" name="TextBox 15"/>
          <p:cNvSpPr txBox="1"/>
          <p:nvPr/>
        </p:nvSpPr>
        <p:spPr>
          <a:xfrm>
            <a:off x="3923928" y="1412776"/>
            <a:ext cx="4608512" cy="2339102"/>
          </a:xfrm>
          <a:prstGeom prst="rect">
            <a:avLst/>
          </a:prstGeom>
          <a:noFill/>
        </p:spPr>
        <p:txBody>
          <a:bodyPr wrap="square" rtlCol="0">
            <a:spAutoFit/>
          </a:bodyPr>
          <a:lstStyle/>
          <a:p>
            <a:r>
              <a:rPr lang="en-CA" sz="3200" dirty="0" err="1" smtClean="0">
                <a:solidFill>
                  <a:schemeClr val="bg1"/>
                </a:solidFill>
                <a:latin typeface="Franklin Gothic Demi" pitchFamily="34" charset="0"/>
              </a:rPr>
              <a:t>Conseil</a:t>
            </a:r>
            <a:r>
              <a:rPr lang="en-CA" sz="3200" dirty="0" smtClean="0">
                <a:solidFill>
                  <a:schemeClr val="bg1"/>
                </a:solidFill>
                <a:latin typeface="Franklin Gothic Demi" pitchFamily="34" charset="0"/>
              </a:rPr>
              <a:t> </a:t>
            </a:r>
            <a:r>
              <a:rPr lang="en-CA" sz="3200" dirty="0" err="1" smtClean="0">
                <a:solidFill>
                  <a:schemeClr val="bg1"/>
                </a:solidFill>
                <a:latin typeface="Franklin Gothic Demi" pitchFamily="34" charset="0"/>
              </a:rPr>
              <a:t>sectoriel</a:t>
            </a:r>
            <a:r>
              <a:rPr lang="en-CA" sz="3200" dirty="0" smtClean="0">
                <a:solidFill>
                  <a:schemeClr val="bg1"/>
                </a:solidFill>
                <a:latin typeface="Franklin Gothic Demi" pitchFamily="34" charset="0"/>
              </a:rPr>
              <a:t> des </a:t>
            </a:r>
            <a:r>
              <a:rPr lang="en-CA" sz="3200" dirty="0" err="1" smtClean="0">
                <a:solidFill>
                  <a:schemeClr val="bg1"/>
                </a:solidFill>
                <a:latin typeface="Franklin Gothic Demi" pitchFamily="34" charset="0"/>
              </a:rPr>
              <a:t>ressources</a:t>
            </a:r>
            <a:r>
              <a:rPr lang="en-CA" sz="3200" dirty="0" smtClean="0">
                <a:solidFill>
                  <a:schemeClr val="bg1"/>
                </a:solidFill>
                <a:latin typeface="Franklin Gothic Demi" pitchFamily="34" charset="0"/>
              </a:rPr>
              <a:t> </a:t>
            </a:r>
            <a:r>
              <a:rPr lang="en-CA" sz="3200" dirty="0" err="1" smtClean="0">
                <a:solidFill>
                  <a:schemeClr val="bg1"/>
                </a:solidFill>
                <a:latin typeface="Franklin Gothic Demi" pitchFamily="34" charset="0"/>
              </a:rPr>
              <a:t>humaines</a:t>
            </a:r>
            <a:r>
              <a:rPr lang="en-CA" sz="3200" dirty="0" smtClean="0">
                <a:solidFill>
                  <a:schemeClr val="bg1"/>
                </a:solidFill>
                <a:latin typeface="Franklin Gothic Demi" pitchFamily="34" charset="0"/>
              </a:rPr>
              <a:t> des services de </a:t>
            </a:r>
            <a:r>
              <a:rPr lang="en-CA" sz="3200" dirty="0" err="1" smtClean="0">
                <a:solidFill>
                  <a:schemeClr val="bg1"/>
                </a:solidFill>
                <a:latin typeface="Franklin Gothic Demi" pitchFamily="34" charset="0"/>
              </a:rPr>
              <a:t>garde</a:t>
            </a:r>
            <a:r>
              <a:rPr lang="en-CA" sz="3200" dirty="0" smtClean="0">
                <a:solidFill>
                  <a:schemeClr val="bg1"/>
                </a:solidFill>
                <a:latin typeface="Franklin Gothic Demi" pitchFamily="34" charset="0"/>
              </a:rPr>
              <a:t> à </a:t>
            </a:r>
            <a:r>
              <a:rPr lang="en-CA" sz="3200" dirty="0" err="1" smtClean="0">
                <a:solidFill>
                  <a:schemeClr val="bg1"/>
                </a:solidFill>
                <a:latin typeface="Franklin Gothic Demi" pitchFamily="34" charset="0"/>
              </a:rPr>
              <a:t>l’enfance</a:t>
            </a:r>
            <a:endParaRPr lang="en-CA" sz="3200" dirty="0" smtClean="0">
              <a:solidFill>
                <a:schemeClr val="bg1"/>
              </a:solidFill>
              <a:latin typeface="Franklin Gothic Demi" pitchFamily="34" charset="0"/>
            </a:endParaRPr>
          </a:p>
          <a:p>
            <a:endParaRPr lang="en-CA"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p:cNvSpPr/>
          <p:nvPr/>
        </p:nvSpPr>
        <p:spPr>
          <a:xfrm>
            <a:off x="1331640" y="1268760"/>
            <a:ext cx="2232000" cy="2232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3" name="Oval 12"/>
          <p:cNvSpPr/>
          <p:nvPr/>
        </p:nvSpPr>
        <p:spPr>
          <a:xfrm>
            <a:off x="1331640" y="3789040"/>
            <a:ext cx="2232000" cy="2232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4" name="Oval 13"/>
          <p:cNvSpPr/>
          <p:nvPr/>
        </p:nvSpPr>
        <p:spPr>
          <a:xfrm>
            <a:off x="3663328" y="1196752"/>
            <a:ext cx="2232000" cy="2232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5" name="Oval 14"/>
          <p:cNvSpPr/>
          <p:nvPr/>
        </p:nvSpPr>
        <p:spPr>
          <a:xfrm>
            <a:off x="3707904" y="3717032"/>
            <a:ext cx="2232000" cy="2232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6" name="Oval 15"/>
          <p:cNvSpPr/>
          <p:nvPr/>
        </p:nvSpPr>
        <p:spPr>
          <a:xfrm>
            <a:off x="6012160" y="1124744"/>
            <a:ext cx="2232000" cy="2232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7" name="Oval 16"/>
          <p:cNvSpPr/>
          <p:nvPr/>
        </p:nvSpPr>
        <p:spPr>
          <a:xfrm>
            <a:off x="6084168" y="3645024"/>
            <a:ext cx="2232000" cy="2232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0" name="Oval 19"/>
          <p:cNvSpPr/>
          <p:nvPr/>
        </p:nvSpPr>
        <p:spPr>
          <a:xfrm>
            <a:off x="1322496" y="1251616"/>
            <a:ext cx="2232048" cy="2232000"/>
          </a:xfrm>
          <a:prstGeom prst="ellipse">
            <a:avLst/>
          </a:prstGeom>
          <a:solidFill>
            <a:schemeClr val="bg2">
              <a:lumMod val="9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21" name="Oval 20"/>
          <p:cNvSpPr/>
          <p:nvPr/>
        </p:nvSpPr>
        <p:spPr>
          <a:xfrm>
            <a:off x="1331640" y="3789040"/>
            <a:ext cx="2232048" cy="2232000"/>
          </a:xfrm>
          <a:prstGeom prst="ellipse">
            <a:avLst/>
          </a:prstGeom>
          <a:solidFill>
            <a:schemeClr val="bg2">
              <a:lumMod val="9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2" name="Oval 21"/>
          <p:cNvSpPr/>
          <p:nvPr/>
        </p:nvSpPr>
        <p:spPr>
          <a:xfrm>
            <a:off x="3663328" y="1196752"/>
            <a:ext cx="2232048" cy="2232000"/>
          </a:xfrm>
          <a:prstGeom prst="ellipse">
            <a:avLst/>
          </a:prstGeom>
          <a:solidFill>
            <a:schemeClr val="bg2">
              <a:lumMod val="9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3" name="Oval 22"/>
          <p:cNvSpPr/>
          <p:nvPr/>
        </p:nvSpPr>
        <p:spPr>
          <a:xfrm>
            <a:off x="3725048" y="3707888"/>
            <a:ext cx="2232048" cy="2232000"/>
          </a:xfrm>
          <a:prstGeom prst="ellipse">
            <a:avLst/>
          </a:prstGeom>
          <a:solidFill>
            <a:schemeClr val="bg2">
              <a:lumMod val="9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4" name="Oval 23"/>
          <p:cNvSpPr/>
          <p:nvPr/>
        </p:nvSpPr>
        <p:spPr>
          <a:xfrm>
            <a:off x="6012160" y="1124744"/>
            <a:ext cx="2232048" cy="2232000"/>
          </a:xfrm>
          <a:prstGeom prst="ellipse">
            <a:avLst/>
          </a:prstGeom>
          <a:solidFill>
            <a:schemeClr val="bg2">
              <a:lumMod val="9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5" name="Oval 24"/>
          <p:cNvSpPr/>
          <p:nvPr/>
        </p:nvSpPr>
        <p:spPr>
          <a:xfrm>
            <a:off x="6084168" y="3645024"/>
            <a:ext cx="2232048" cy="2232000"/>
          </a:xfrm>
          <a:prstGeom prst="ellipse">
            <a:avLst/>
          </a:prstGeom>
          <a:solidFill>
            <a:schemeClr val="bg2">
              <a:lumMod val="9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9" name="TextBox 28"/>
          <p:cNvSpPr txBox="1"/>
          <p:nvPr/>
        </p:nvSpPr>
        <p:spPr>
          <a:xfrm>
            <a:off x="1476800" y="1628800"/>
            <a:ext cx="1944216" cy="1600438"/>
          </a:xfrm>
          <a:prstGeom prst="rect">
            <a:avLst/>
          </a:prstGeom>
          <a:noFill/>
        </p:spPr>
        <p:txBody>
          <a:bodyPr wrap="square" rtlCol="0">
            <a:spAutoFit/>
          </a:bodyPr>
          <a:lstStyle/>
          <a:p>
            <a:pPr algn="ctr"/>
            <a:r>
              <a:rPr lang="en-CA" dirty="0" smtClean="0">
                <a:solidFill>
                  <a:schemeClr val="accent6">
                    <a:lumMod val="50000"/>
                  </a:schemeClr>
                </a:solidFill>
                <a:latin typeface="Franklin Gothic Medium Cond" pitchFamily="34" charset="0"/>
              </a:rPr>
              <a:t>PROFESSIONNELLES</a:t>
            </a:r>
          </a:p>
          <a:p>
            <a:pPr algn="ctr"/>
            <a:endParaRPr lang="en-CA" sz="800" dirty="0" smtClean="0">
              <a:latin typeface="Franklin Gothic Medium Cond" pitchFamily="34" charset="0"/>
            </a:endParaRPr>
          </a:p>
          <a:p>
            <a:pPr algn="ctr"/>
            <a:r>
              <a:rPr lang="en-CA" dirty="0" err="1" smtClean="0">
                <a:latin typeface="Franklin Gothic Medium Cond" pitchFamily="34" charset="0"/>
              </a:rPr>
              <a:t>Gestionnaires</a:t>
            </a:r>
            <a:r>
              <a:rPr lang="en-CA" dirty="0" smtClean="0">
                <a:latin typeface="Franklin Gothic Medium Cond" pitchFamily="34" charset="0"/>
              </a:rPr>
              <a:t> de services de </a:t>
            </a:r>
            <a:r>
              <a:rPr lang="en-CA" dirty="0" err="1" smtClean="0">
                <a:latin typeface="Franklin Gothic Medium Cond" pitchFamily="34" charset="0"/>
              </a:rPr>
              <a:t>garde</a:t>
            </a:r>
            <a:r>
              <a:rPr lang="en-CA" dirty="0" smtClean="0">
                <a:latin typeface="Franklin Gothic Medium Cond" pitchFamily="34" charset="0"/>
              </a:rPr>
              <a:t>,</a:t>
            </a:r>
          </a:p>
          <a:p>
            <a:pPr algn="ctr"/>
            <a:r>
              <a:rPr lang="en-CA" dirty="0" err="1" smtClean="0">
                <a:latin typeface="Franklin Gothic Medium Cond" pitchFamily="34" charset="0"/>
              </a:rPr>
              <a:t>éducatrices</a:t>
            </a:r>
            <a:r>
              <a:rPr lang="en-CA" dirty="0" smtClean="0">
                <a:latin typeface="Franklin Gothic Medium Cond" pitchFamily="34" charset="0"/>
              </a:rPr>
              <a:t> à </a:t>
            </a:r>
            <a:r>
              <a:rPr lang="en-CA" dirty="0" err="1" smtClean="0">
                <a:latin typeface="Franklin Gothic Medium Cond" pitchFamily="34" charset="0"/>
              </a:rPr>
              <a:t>l’enfance</a:t>
            </a:r>
            <a:endParaRPr lang="en-CA" dirty="0">
              <a:latin typeface="Franklin Gothic Medium Cond" pitchFamily="34" charset="0"/>
            </a:endParaRPr>
          </a:p>
        </p:txBody>
      </p:sp>
      <p:sp>
        <p:nvSpPr>
          <p:cNvPr id="30" name="TextBox 29"/>
          <p:cNvSpPr txBox="1"/>
          <p:nvPr/>
        </p:nvSpPr>
        <p:spPr>
          <a:xfrm>
            <a:off x="3824488" y="1691664"/>
            <a:ext cx="1944216" cy="1661993"/>
          </a:xfrm>
          <a:prstGeom prst="rect">
            <a:avLst/>
          </a:prstGeom>
          <a:noFill/>
        </p:spPr>
        <p:txBody>
          <a:bodyPr wrap="square" rtlCol="0">
            <a:spAutoFit/>
          </a:bodyPr>
          <a:lstStyle/>
          <a:p>
            <a:pPr algn="ctr"/>
            <a:r>
              <a:rPr lang="en-CA" sz="2000" dirty="0" smtClean="0">
                <a:solidFill>
                  <a:schemeClr val="accent6">
                    <a:lumMod val="50000"/>
                  </a:schemeClr>
                </a:solidFill>
                <a:latin typeface="Franklin Gothic Medium Cond" pitchFamily="34" charset="0"/>
              </a:rPr>
              <a:t>ENSEIGNANTS</a:t>
            </a:r>
          </a:p>
          <a:p>
            <a:pPr algn="ctr"/>
            <a:endParaRPr lang="en-CA" sz="1000" dirty="0" smtClean="0">
              <a:latin typeface="Franklin Gothic Medium Cond" pitchFamily="34" charset="0"/>
            </a:endParaRPr>
          </a:p>
          <a:p>
            <a:pPr algn="ctr"/>
            <a:r>
              <a:rPr lang="en-CA" dirty="0" err="1" smtClean="0">
                <a:latin typeface="Franklin Gothic Medium Cond" pitchFamily="34" charset="0"/>
              </a:rPr>
              <a:t>Concepteurs</a:t>
            </a:r>
            <a:r>
              <a:rPr lang="en-CA" dirty="0" smtClean="0">
                <a:latin typeface="Franklin Gothic Medium Cond" pitchFamily="34" charset="0"/>
              </a:rPr>
              <a:t> et </a:t>
            </a:r>
            <a:r>
              <a:rPr lang="en-CA" dirty="0" err="1" smtClean="0">
                <a:latin typeface="Franklin Gothic Medium Cond" pitchFamily="34" charset="0"/>
              </a:rPr>
              <a:t>fournisseurs</a:t>
            </a:r>
            <a:r>
              <a:rPr lang="en-CA" dirty="0" smtClean="0">
                <a:latin typeface="Franklin Gothic Medium Cond" pitchFamily="34" charset="0"/>
              </a:rPr>
              <a:t> de programmes de formation</a:t>
            </a:r>
            <a:endParaRPr lang="en-CA" dirty="0">
              <a:latin typeface="Franklin Gothic Medium Cond" pitchFamily="34" charset="0"/>
            </a:endParaRPr>
          </a:p>
        </p:txBody>
      </p:sp>
      <p:sp>
        <p:nvSpPr>
          <p:cNvPr id="31" name="TextBox 30"/>
          <p:cNvSpPr txBox="1"/>
          <p:nvPr/>
        </p:nvSpPr>
        <p:spPr>
          <a:xfrm>
            <a:off x="1589856" y="332656"/>
            <a:ext cx="7086600" cy="954107"/>
          </a:xfrm>
          <a:prstGeom prst="rect">
            <a:avLst/>
          </a:prstGeom>
          <a:noFill/>
        </p:spPr>
        <p:txBody>
          <a:bodyPr wrap="square" rtlCol="0">
            <a:spAutoFit/>
          </a:bodyPr>
          <a:lstStyle/>
          <a:p>
            <a:r>
              <a:rPr lang="en-US" sz="2800" dirty="0" smtClean="0">
                <a:latin typeface="Franklin Gothic Medium Cond" pitchFamily="34" charset="0"/>
              </a:rPr>
              <a:t>Les </a:t>
            </a:r>
            <a:r>
              <a:rPr lang="en-US" sz="2800" dirty="0" err="1" smtClean="0">
                <a:latin typeface="Franklin Gothic Medium Cond" pitchFamily="34" charset="0"/>
              </a:rPr>
              <a:t>normes</a:t>
            </a:r>
            <a:r>
              <a:rPr lang="en-US" sz="2800" dirty="0" smtClean="0">
                <a:latin typeface="Franklin Gothic Medium Cond" pitchFamily="34" charset="0"/>
              </a:rPr>
              <a:t> </a:t>
            </a:r>
            <a:r>
              <a:rPr lang="en-US" sz="2800" dirty="0" err="1" smtClean="0">
                <a:latin typeface="Franklin Gothic Medium Cond" pitchFamily="34" charset="0"/>
              </a:rPr>
              <a:t>sont</a:t>
            </a:r>
            <a:r>
              <a:rPr lang="en-US" sz="2800" dirty="0" smtClean="0">
                <a:latin typeface="Franklin Gothic Medium Cond" pitchFamily="34" charset="0"/>
              </a:rPr>
              <a:t> </a:t>
            </a:r>
            <a:r>
              <a:rPr lang="en-US" sz="2800" dirty="0" err="1" smtClean="0">
                <a:latin typeface="Franklin Gothic Medium Cond" pitchFamily="34" charset="0"/>
              </a:rPr>
              <a:t>utiles</a:t>
            </a:r>
            <a:r>
              <a:rPr lang="en-US" sz="2800" dirty="0" smtClean="0">
                <a:latin typeface="Franklin Gothic Medium Cond" pitchFamily="34" charset="0"/>
              </a:rPr>
              <a:t> à beaucoup </a:t>
            </a:r>
            <a:r>
              <a:rPr lang="en-US" sz="2800" dirty="0" err="1" smtClean="0">
                <a:latin typeface="Franklin Gothic Medium Cond" pitchFamily="34" charset="0"/>
              </a:rPr>
              <a:t>d’intervenants</a:t>
            </a:r>
            <a:r>
              <a:rPr lang="en-US" sz="2800" dirty="0" smtClean="0">
                <a:latin typeface="Franklin Gothic Medium Cond" pitchFamily="34" charset="0"/>
              </a:rPr>
              <a:t> et de </a:t>
            </a:r>
            <a:r>
              <a:rPr lang="en-US" sz="2800" dirty="0" err="1" smtClean="0">
                <a:latin typeface="Franklin Gothic Medium Cond" pitchFamily="34" charset="0"/>
              </a:rPr>
              <a:t>marchés</a:t>
            </a:r>
            <a:endParaRPr lang="en-US" sz="2800" dirty="0" smtClean="0">
              <a:latin typeface="Franklin Gothic Medium Cond" pitchFamily="34" charset="0"/>
            </a:endParaRPr>
          </a:p>
        </p:txBody>
      </p:sp>
      <p:sp>
        <p:nvSpPr>
          <p:cNvPr id="39" name="TextBox 38"/>
          <p:cNvSpPr txBox="1"/>
          <p:nvPr/>
        </p:nvSpPr>
        <p:spPr>
          <a:xfrm>
            <a:off x="6156176" y="1573936"/>
            <a:ext cx="1944216" cy="1323439"/>
          </a:xfrm>
          <a:prstGeom prst="rect">
            <a:avLst/>
          </a:prstGeom>
          <a:noFill/>
        </p:spPr>
        <p:txBody>
          <a:bodyPr wrap="square" rtlCol="0">
            <a:spAutoFit/>
          </a:bodyPr>
          <a:lstStyle/>
          <a:p>
            <a:pPr algn="ctr"/>
            <a:r>
              <a:rPr lang="en-CA" sz="2000" dirty="0" smtClean="0">
                <a:solidFill>
                  <a:schemeClr val="accent6">
                    <a:lumMod val="50000"/>
                  </a:schemeClr>
                </a:solidFill>
                <a:latin typeface="Franklin Gothic Medium Cond" pitchFamily="34" charset="0"/>
              </a:rPr>
              <a:t>PROFESSIONNELS EN GESTION DES RESSOURCES HUMAINES</a:t>
            </a:r>
            <a:endParaRPr lang="en-CA" dirty="0">
              <a:solidFill>
                <a:schemeClr val="accent6">
                  <a:lumMod val="50000"/>
                </a:schemeClr>
              </a:solidFill>
              <a:latin typeface="Franklin Gothic Medium Cond" pitchFamily="34" charset="0"/>
            </a:endParaRPr>
          </a:p>
        </p:txBody>
      </p:sp>
      <p:sp>
        <p:nvSpPr>
          <p:cNvPr id="40" name="TextBox 39"/>
          <p:cNvSpPr txBox="1"/>
          <p:nvPr/>
        </p:nvSpPr>
        <p:spPr>
          <a:xfrm>
            <a:off x="1475656" y="4643446"/>
            <a:ext cx="1944216" cy="707886"/>
          </a:xfrm>
          <a:prstGeom prst="rect">
            <a:avLst/>
          </a:prstGeom>
          <a:noFill/>
        </p:spPr>
        <p:txBody>
          <a:bodyPr wrap="square" rtlCol="0">
            <a:spAutoFit/>
          </a:bodyPr>
          <a:lstStyle/>
          <a:p>
            <a:pPr algn="ctr"/>
            <a:r>
              <a:rPr lang="en-CA" sz="2000" dirty="0" smtClean="0">
                <a:solidFill>
                  <a:schemeClr val="accent6">
                    <a:lumMod val="50000"/>
                  </a:schemeClr>
                </a:solidFill>
                <a:latin typeface="Franklin Gothic Medium Cond" pitchFamily="34" charset="0"/>
              </a:rPr>
              <a:t>EMPLOYEURS ET SYNDICATS</a:t>
            </a:r>
            <a:endParaRPr lang="en-CA" dirty="0">
              <a:solidFill>
                <a:schemeClr val="accent6">
                  <a:lumMod val="50000"/>
                </a:schemeClr>
              </a:solidFill>
              <a:latin typeface="Franklin Gothic Medium Cond" pitchFamily="34" charset="0"/>
            </a:endParaRPr>
          </a:p>
        </p:txBody>
      </p:sp>
      <p:sp>
        <p:nvSpPr>
          <p:cNvPr id="41" name="TextBox 40"/>
          <p:cNvSpPr txBox="1"/>
          <p:nvPr/>
        </p:nvSpPr>
        <p:spPr>
          <a:xfrm>
            <a:off x="3879352" y="4357553"/>
            <a:ext cx="1944216" cy="1015663"/>
          </a:xfrm>
          <a:prstGeom prst="rect">
            <a:avLst/>
          </a:prstGeom>
          <a:noFill/>
        </p:spPr>
        <p:txBody>
          <a:bodyPr wrap="square" rtlCol="0">
            <a:spAutoFit/>
          </a:bodyPr>
          <a:lstStyle/>
          <a:p>
            <a:pPr algn="ctr"/>
            <a:r>
              <a:rPr lang="en-CA" sz="2000" dirty="0" smtClean="0">
                <a:solidFill>
                  <a:schemeClr val="accent6">
                    <a:lumMod val="50000"/>
                  </a:schemeClr>
                </a:solidFill>
                <a:latin typeface="Franklin Gothic Medium Cond" pitchFamily="34" charset="0"/>
              </a:rPr>
              <a:t>PROFESSIONNELS EN ORIENTATION DE CARRIÈRE</a:t>
            </a:r>
            <a:endParaRPr lang="en-CA" dirty="0">
              <a:solidFill>
                <a:schemeClr val="accent6">
                  <a:lumMod val="50000"/>
                </a:schemeClr>
              </a:solidFill>
              <a:latin typeface="Franklin Gothic Medium Cond" pitchFamily="34" charset="0"/>
            </a:endParaRPr>
          </a:p>
        </p:txBody>
      </p:sp>
      <p:sp>
        <p:nvSpPr>
          <p:cNvPr id="42" name="TextBox 41"/>
          <p:cNvSpPr txBox="1"/>
          <p:nvPr/>
        </p:nvSpPr>
        <p:spPr>
          <a:xfrm>
            <a:off x="6192752" y="3714752"/>
            <a:ext cx="2088232" cy="2031325"/>
          </a:xfrm>
          <a:prstGeom prst="rect">
            <a:avLst/>
          </a:prstGeom>
          <a:noFill/>
        </p:spPr>
        <p:txBody>
          <a:bodyPr wrap="square" rtlCol="0">
            <a:spAutoFit/>
          </a:bodyPr>
          <a:lstStyle/>
          <a:p>
            <a:pPr algn="ctr"/>
            <a:r>
              <a:rPr lang="en-CA" sz="2000" dirty="0" smtClean="0">
                <a:solidFill>
                  <a:schemeClr val="accent6">
                    <a:lumMod val="50000"/>
                  </a:schemeClr>
                </a:solidFill>
                <a:latin typeface="Franklin Gothic Medium Cond" pitchFamily="34" charset="0"/>
              </a:rPr>
              <a:t>GROUPES DE DÉFENSE DES INTÉRÊTS ET POLITIQUE</a:t>
            </a:r>
          </a:p>
          <a:p>
            <a:pPr algn="ctr"/>
            <a:endParaRPr lang="en-CA" sz="1000" dirty="0" smtClean="0">
              <a:latin typeface="Franklin Gothic Medium Cond" pitchFamily="34" charset="0"/>
            </a:endParaRPr>
          </a:p>
          <a:p>
            <a:pPr algn="ctr"/>
            <a:r>
              <a:rPr lang="en-CA" dirty="0" smtClean="0">
                <a:latin typeface="Franklin Gothic Medium Cond" pitchFamily="34" charset="0"/>
              </a:rPr>
              <a:t>Associations</a:t>
            </a:r>
          </a:p>
          <a:p>
            <a:pPr algn="ctr"/>
            <a:r>
              <a:rPr lang="en-CA" dirty="0" err="1" smtClean="0">
                <a:latin typeface="Franklin Gothic Medium Cond" pitchFamily="34" charset="0"/>
              </a:rPr>
              <a:t>Gouvernements</a:t>
            </a:r>
            <a:endParaRPr lang="en-CA" dirty="0">
              <a:latin typeface="Franklin Gothic Medium Cond" pitchFamily="34" charset="0"/>
            </a:endParaRPr>
          </a:p>
        </p:txBody>
      </p:sp>
    </p:spTree>
  </p:cSld>
  <p:clrMapOvr>
    <a:masterClrMapping/>
  </p:clrMapOvr>
  <p:transition>
    <p:cut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Oval 3"/>
          <p:cNvSpPr>
            <a:spLocks noChangeArrowheads="1"/>
          </p:cNvSpPr>
          <p:nvPr/>
        </p:nvSpPr>
        <p:spPr bwMode="auto">
          <a:xfrm>
            <a:off x="3338002" y="1772816"/>
            <a:ext cx="3852000" cy="3852000"/>
          </a:xfrm>
          <a:prstGeom prst="ellipse">
            <a:avLst/>
          </a:prstGeom>
          <a:gradFill rotWithShape="1">
            <a:gsLst>
              <a:gs pos="0">
                <a:schemeClr val="accent5">
                  <a:lumMod val="40000"/>
                  <a:lumOff val="60000"/>
                </a:schemeClr>
              </a:gs>
              <a:gs pos="100000">
                <a:srgbClr val="CCECFF">
                  <a:gamma/>
                  <a:shade val="46275"/>
                  <a:invGamma/>
                  <a:alpha val="0"/>
                </a:srgbClr>
              </a:gs>
            </a:gsLst>
            <a:path path="shape">
              <a:fillToRect l="50000" t="50000" r="50000" b="50000"/>
            </a:path>
          </a:gradFill>
          <a:ln w="9525">
            <a:noFill/>
            <a:round/>
            <a:headEnd/>
            <a:tailEnd/>
          </a:ln>
          <a:effectLst/>
        </p:spPr>
        <p:txBody>
          <a:bodyPr wrap="none" anchor="ctr"/>
          <a:lstStyle/>
          <a:p>
            <a:endParaRPr lang="en-CA" dirty="0"/>
          </a:p>
        </p:txBody>
      </p:sp>
      <p:sp>
        <p:nvSpPr>
          <p:cNvPr id="7" name="AutoShape 4"/>
          <p:cNvSpPr>
            <a:spLocks noChangeArrowheads="1"/>
          </p:cNvSpPr>
          <p:nvPr/>
        </p:nvSpPr>
        <p:spPr bwMode="auto">
          <a:xfrm>
            <a:off x="4784080" y="2120400"/>
            <a:ext cx="540000" cy="153720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16200000">
              <a:prstClr val="black">
                <a:alpha val="80000"/>
              </a:prstClr>
            </a:innerShdw>
          </a:effectLst>
        </p:spPr>
        <p:txBody>
          <a:bodyPr vert="eaVert" wrap="none" anchor="ctr"/>
          <a:lstStyle/>
          <a:p>
            <a:endParaRPr lang="en-CA" dirty="0"/>
          </a:p>
        </p:txBody>
      </p:sp>
      <p:sp>
        <p:nvSpPr>
          <p:cNvPr id="8" name="AutoShape 5"/>
          <p:cNvSpPr>
            <a:spLocks noChangeArrowheads="1"/>
          </p:cNvSpPr>
          <p:nvPr/>
        </p:nvSpPr>
        <p:spPr bwMode="auto">
          <a:xfrm flipV="1">
            <a:off x="4799539" y="3657600"/>
            <a:ext cx="540000" cy="153720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5400000">
              <a:prstClr val="black">
                <a:alpha val="79000"/>
              </a:prstClr>
            </a:innerShdw>
          </a:effectLst>
        </p:spPr>
        <p:txBody>
          <a:bodyPr vert="eaVert" wrap="none" anchor="ctr"/>
          <a:lstStyle/>
          <a:p>
            <a:endParaRPr lang="en-CA" dirty="0"/>
          </a:p>
        </p:txBody>
      </p:sp>
      <p:sp>
        <p:nvSpPr>
          <p:cNvPr id="9" name="AutoShape 6"/>
          <p:cNvSpPr>
            <a:spLocks noChangeArrowheads="1"/>
          </p:cNvSpPr>
          <p:nvPr/>
        </p:nvSpPr>
        <p:spPr bwMode="auto">
          <a:xfrm rot="5400000">
            <a:off x="5567016" y="2905134"/>
            <a:ext cx="540000" cy="153720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a:prstClr val="black">
                <a:alpha val="80000"/>
              </a:prstClr>
            </a:innerShdw>
          </a:effectLst>
        </p:spPr>
        <p:txBody>
          <a:bodyPr vert="eaVert" wrap="none" anchor="ctr"/>
          <a:lstStyle/>
          <a:p>
            <a:endParaRPr lang="en-CA" dirty="0"/>
          </a:p>
        </p:txBody>
      </p:sp>
      <p:sp>
        <p:nvSpPr>
          <p:cNvPr id="10" name="AutoShape 7"/>
          <p:cNvSpPr>
            <a:spLocks noChangeArrowheads="1"/>
          </p:cNvSpPr>
          <p:nvPr/>
        </p:nvSpPr>
        <p:spPr bwMode="auto">
          <a:xfrm rot="16200000" flipH="1">
            <a:off x="4029816" y="2919190"/>
            <a:ext cx="540000" cy="153720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10800000">
              <a:prstClr val="black">
                <a:alpha val="79000"/>
              </a:prstClr>
            </a:innerShdw>
          </a:effectLst>
        </p:spPr>
        <p:txBody>
          <a:bodyPr vert="eaVert" wrap="none" anchor="ctr"/>
          <a:lstStyle/>
          <a:p>
            <a:endParaRPr lang="en-CA" dirty="0"/>
          </a:p>
        </p:txBody>
      </p:sp>
      <p:sp>
        <p:nvSpPr>
          <p:cNvPr id="11" name="AutoShape 8"/>
          <p:cNvSpPr>
            <a:spLocks noChangeArrowheads="1"/>
          </p:cNvSpPr>
          <p:nvPr/>
        </p:nvSpPr>
        <p:spPr bwMode="auto">
          <a:xfrm rot="2818963">
            <a:off x="5405179" y="2321776"/>
            <a:ext cx="540000" cy="156848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18900000">
              <a:prstClr val="black">
                <a:alpha val="79000"/>
              </a:prstClr>
            </a:innerShdw>
          </a:effectLst>
        </p:spPr>
        <p:txBody>
          <a:bodyPr vert="eaVert" wrap="none" anchor="ctr"/>
          <a:lstStyle/>
          <a:p>
            <a:endParaRPr lang="en-CA" dirty="0"/>
          </a:p>
        </p:txBody>
      </p:sp>
      <p:sp>
        <p:nvSpPr>
          <p:cNvPr id="12" name="AutoShape 9"/>
          <p:cNvSpPr>
            <a:spLocks noChangeArrowheads="1"/>
          </p:cNvSpPr>
          <p:nvPr/>
        </p:nvSpPr>
        <p:spPr bwMode="auto">
          <a:xfrm rot="18781037" flipV="1">
            <a:off x="5351261" y="3424944"/>
            <a:ext cx="540000" cy="156848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2700000">
              <a:prstClr val="black">
                <a:alpha val="79000"/>
              </a:prstClr>
            </a:innerShdw>
          </a:effectLst>
        </p:spPr>
        <p:txBody>
          <a:bodyPr vert="eaVert" wrap="none" anchor="ctr"/>
          <a:lstStyle/>
          <a:p>
            <a:endParaRPr lang="en-CA" dirty="0"/>
          </a:p>
        </p:txBody>
      </p:sp>
      <p:sp>
        <p:nvSpPr>
          <p:cNvPr id="13" name="AutoShape 10"/>
          <p:cNvSpPr>
            <a:spLocks noChangeArrowheads="1"/>
          </p:cNvSpPr>
          <p:nvPr/>
        </p:nvSpPr>
        <p:spPr bwMode="auto">
          <a:xfrm rot="2818963" flipH="1" flipV="1">
            <a:off x="4227443" y="3411577"/>
            <a:ext cx="540000" cy="1561521"/>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8100000">
              <a:prstClr val="black">
                <a:alpha val="79000"/>
              </a:prstClr>
            </a:innerShdw>
          </a:effectLst>
        </p:spPr>
        <p:txBody>
          <a:bodyPr vert="eaVert" wrap="none" anchor="ctr"/>
          <a:lstStyle/>
          <a:p>
            <a:endParaRPr lang="en-CA" dirty="0"/>
          </a:p>
        </p:txBody>
      </p:sp>
      <p:sp>
        <p:nvSpPr>
          <p:cNvPr id="14" name="AutoShape 11"/>
          <p:cNvSpPr>
            <a:spLocks noChangeArrowheads="1"/>
          </p:cNvSpPr>
          <p:nvPr/>
        </p:nvSpPr>
        <p:spPr bwMode="auto">
          <a:xfrm rot="18781037" flipH="1">
            <a:off x="4225204" y="2406851"/>
            <a:ext cx="540000" cy="1512767"/>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13500000">
              <a:prstClr val="black">
                <a:alpha val="80000"/>
              </a:prstClr>
            </a:innerShdw>
          </a:effectLst>
        </p:spPr>
        <p:txBody>
          <a:bodyPr vert="eaVert" wrap="none" anchor="ctr"/>
          <a:lstStyle/>
          <a:p>
            <a:endParaRPr lang="en-CA" dirty="0"/>
          </a:p>
        </p:txBody>
      </p:sp>
      <p:sp>
        <p:nvSpPr>
          <p:cNvPr id="15" name="Text Box 13"/>
          <p:cNvSpPr txBox="1">
            <a:spLocks noChangeArrowheads="1"/>
          </p:cNvSpPr>
          <p:nvPr/>
        </p:nvSpPr>
        <p:spPr bwMode="auto">
          <a:xfrm>
            <a:off x="3833417" y="1423525"/>
            <a:ext cx="2462291" cy="677108"/>
          </a:xfrm>
          <a:prstGeom prst="rect">
            <a:avLst/>
          </a:prstGeom>
          <a:noFill/>
          <a:ln w="9525">
            <a:noFill/>
            <a:miter lim="800000"/>
            <a:headEnd/>
            <a:tailEnd/>
          </a:ln>
          <a:effectLst/>
        </p:spPr>
        <p:txBody>
          <a:bodyPr wrap="square">
            <a:spAutoFit/>
          </a:bodyPr>
          <a:lstStyle/>
          <a:p>
            <a:pPr algn="ctr"/>
            <a:r>
              <a:rPr lang="en-US" sz="1400" dirty="0" smtClean="0">
                <a:solidFill>
                  <a:srgbClr val="652876"/>
                </a:solidFill>
                <a:latin typeface="Franklin Gothic Heavy" pitchFamily="34" charset="0"/>
                <a:ea typeface="Arial Unicode MS" pitchFamily="34" charset="-128"/>
                <a:cs typeface="Arial Unicode MS" pitchFamily="34" charset="-128"/>
              </a:rPr>
              <a:t>PRATIQUE AMÉLIORÉE </a:t>
            </a:r>
            <a:r>
              <a:rPr lang="en-US" sz="1400" dirty="0" smtClean="0">
                <a:solidFill>
                  <a:srgbClr val="652876"/>
                </a:solidFill>
                <a:latin typeface="Franklin Gothic Book" pitchFamily="34" charset="0"/>
                <a:ea typeface="Arial Unicode MS" pitchFamily="34" charset="-128"/>
                <a:cs typeface="Arial Unicode MS" pitchFamily="34" charset="-128"/>
              </a:rPr>
              <a:t>: </a:t>
            </a:r>
          </a:p>
          <a:p>
            <a:pPr algn="ctr"/>
            <a:r>
              <a:rPr lang="en-US" sz="1200" dirty="0" smtClean="0">
                <a:latin typeface="Franklin Gothic Book" pitchFamily="34" charset="0"/>
                <a:ea typeface="Arial Unicode MS" pitchFamily="34" charset="-128"/>
                <a:cs typeface="Calibri" pitchFamily="34" charset="0"/>
              </a:rPr>
              <a:t>QUALITÉ ET SERVICE CONCURRENTIEL, SÉCURITÉ</a:t>
            </a:r>
            <a:endParaRPr lang="en-US" sz="1200" dirty="0">
              <a:latin typeface="Franklin Gothic Book" pitchFamily="34" charset="0"/>
              <a:ea typeface="Arial Unicode MS" pitchFamily="34" charset="-128"/>
              <a:cs typeface="Calibri" pitchFamily="34" charset="0"/>
            </a:endParaRPr>
          </a:p>
        </p:txBody>
      </p:sp>
      <p:sp>
        <p:nvSpPr>
          <p:cNvPr id="16" name="Text Box 14"/>
          <p:cNvSpPr txBox="1">
            <a:spLocks noChangeArrowheads="1"/>
          </p:cNvSpPr>
          <p:nvPr/>
        </p:nvSpPr>
        <p:spPr bwMode="auto">
          <a:xfrm>
            <a:off x="6000760" y="1978978"/>
            <a:ext cx="2571768" cy="892552"/>
          </a:xfrm>
          <a:prstGeom prst="rect">
            <a:avLst/>
          </a:prstGeom>
          <a:noFill/>
          <a:ln w="9525">
            <a:noFill/>
            <a:miter lim="800000"/>
            <a:headEnd/>
            <a:tailEnd/>
          </a:ln>
          <a:effectLst/>
        </p:spPr>
        <p:txBody>
          <a:bodyPr wrap="square">
            <a:spAutoFit/>
          </a:bodyPr>
          <a:lstStyle/>
          <a:p>
            <a:pPr algn="ctr"/>
            <a:r>
              <a:rPr lang="en-US" sz="1400" dirty="0" smtClean="0">
                <a:solidFill>
                  <a:srgbClr val="652876"/>
                </a:solidFill>
                <a:latin typeface="Franklin Gothic Heavy" pitchFamily="34" charset="0"/>
                <a:ea typeface="Arial Unicode MS" pitchFamily="34" charset="-128"/>
                <a:cs typeface="Arial Unicode MS" pitchFamily="34" charset="-128"/>
              </a:rPr>
              <a:t>RECONNAISSANCE DES COMPÉTENCES </a:t>
            </a:r>
            <a:r>
              <a:rPr lang="en-US" sz="1200" dirty="0" smtClean="0">
                <a:latin typeface="Franklin Gothic Book" pitchFamily="34" charset="0"/>
                <a:ea typeface="Arial Unicode MS" pitchFamily="34" charset="-128"/>
                <a:cs typeface="Arial Unicode MS" pitchFamily="34" charset="-128"/>
              </a:rPr>
              <a:t>:</a:t>
            </a:r>
          </a:p>
          <a:p>
            <a:pPr algn="ctr"/>
            <a:r>
              <a:rPr lang="en-US" sz="1200" dirty="0" smtClean="0">
                <a:latin typeface="Franklin Gothic Book" pitchFamily="34" charset="0"/>
                <a:ea typeface="Arial Unicode MS" pitchFamily="34" charset="-128"/>
                <a:cs typeface="Calibri" pitchFamily="34" charset="0"/>
              </a:rPr>
              <a:t>EXPERTISE DE L’INDUSTRIE</a:t>
            </a:r>
            <a:r>
              <a:rPr lang="en-US" sz="1200" b="1" dirty="0" smtClean="0">
                <a:latin typeface="Franklin Gothic Book" pitchFamily="34" charset="0"/>
                <a:ea typeface="Arial Unicode MS" pitchFamily="34" charset="-128"/>
                <a:cs typeface="Calibri" pitchFamily="34" charset="0"/>
              </a:rPr>
              <a:t>,</a:t>
            </a:r>
            <a:r>
              <a:rPr lang="en-US" sz="1200" dirty="0" smtClean="0">
                <a:latin typeface="Franklin Gothic Book" pitchFamily="34" charset="0"/>
                <a:ea typeface="Arial Unicode MS" pitchFamily="34" charset="-128"/>
                <a:cs typeface="Calibri" pitchFamily="34" charset="0"/>
              </a:rPr>
              <a:t> DIPLÔMES, RÉGLEMENTATION</a:t>
            </a:r>
            <a:endParaRPr lang="en-US" sz="1200" dirty="0">
              <a:latin typeface="Franklin Gothic Book" pitchFamily="34" charset="0"/>
              <a:ea typeface="Arial Unicode MS" pitchFamily="34" charset="-128"/>
              <a:cs typeface="Calibri" pitchFamily="34" charset="0"/>
            </a:endParaRPr>
          </a:p>
        </p:txBody>
      </p:sp>
      <p:sp>
        <p:nvSpPr>
          <p:cNvPr id="17" name="Text Box 15"/>
          <p:cNvSpPr txBox="1">
            <a:spLocks noChangeArrowheads="1"/>
          </p:cNvSpPr>
          <p:nvPr/>
        </p:nvSpPr>
        <p:spPr bwMode="auto">
          <a:xfrm>
            <a:off x="6516216" y="3140968"/>
            <a:ext cx="2342064" cy="1209562"/>
          </a:xfrm>
          <a:prstGeom prst="rect">
            <a:avLst/>
          </a:prstGeom>
          <a:noFill/>
          <a:ln w="9525">
            <a:noFill/>
            <a:miter lim="800000"/>
            <a:headEnd/>
            <a:tailEnd/>
          </a:ln>
          <a:effectLst/>
        </p:spPr>
        <p:txBody>
          <a:bodyPr wrap="square">
            <a:spAutoFit/>
          </a:bodyPr>
          <a:lstStyle/>
          <a:p>
            <a:pPr algn="ctr">
              <a:lnSpc>
                <a:spcPct val="110000"/>
              </a:lnSpc>
            </a:pPr>
            <a:r>
              <a:rPr lang="en-US" sz="1400" dirty="0" smtClean="0">
                <a:solidFill>
                  <a:srgbClr val="652876"/>
                </a:solidFill>
                <a:latin typeface="Franklin Gothic Heavy" pitchFamily="34" charset="0"/>
                <a:ea typeface="Arial Unicode MS" pitchFamily="34" charset="-128"/>
                <a:cs typeface="Arial Unicode MS" pitchFamily="34" charset="-128"/>
              </a:rPr>
              <a:t>CARRIÈRE : AMÉLIORATION DE L’IMAGE ET ORIENTATION</a:t>
            </a:r>
            <a:r>
              <a:rPr lang="en-US" sz="1200" dirty="0" smtClean="0">
                <a:latin typeface="Franklin Gothic Book" pitchFamily="34" charset="0"/>
                <a:ea typeface="Arial Unicode MS" pitchFamily="34" charset="-128"/>
                <a:cs typeface="Arial Unicode MS" pitchFamily="34" charset="-128"/>
              </a:rPr>
              <a:t> </a:t>
            </a:r>
          </a:p>
          <a:p>
            <a:pPr algn="ctr">
              <a:lnSpc>
                <a:spcPct val="110000"/>
              </a:lnSpc>
            </a:pPr>
            <a:r>
              <a:rPr lang="en-US" sz="1200" dirty="0" smtClean="0">
                <a:latin typeface="Franklin Gothic Book" pitchFamily="34" charset="0"/>
                <a:ea typeface="Arial Unicode MS" pitchFamily="34" charset="-128"/>
                <a:cs typeface="Calibri" pitchFamily="34" charset="0"/>
              </a:rPr>
              <a:t>ATTRACTION</a:t>
            </a:r>
            <a:r>
              <a:rPr lang="en-US" sz="1200" dirty="0">
                <a:latin typeface="Franklin Gothic Book" pitchFamily="34" charset="0"/>
                <a:ea typeface="Arial Unicode MS" pitchFamily="34" charset="-128"/>
                <a:cs typeface="Calibri" pitchFamily="34" charset="0"/>
              </a:rPr>
              <a:t>, </a:t>
            </a:r>
            <a:r>
              <a:rPr lang="en-US" sz="1200" dirty="0" smtClean="0">
                <a:latin typeface="Franklin Gothic Book" pitchFamily="34" charset="0"/>
                <a:ea typeface="Arial Unicode MS" pitchFamily="34" charset="-128"/>
                <a:cs typeface="Calibri" pitchFamily="34" charset="0"/>
              </a:rPr>
              <a:t>DÉVELOPPEMENT, PARCOURS PROFESSIONNEL</a:t>
            </a:r>
            <a:endParaRPr lang="en-US" sz="1200" dirty="0">
              <a:latin typeface="Franklin Gothic Book" pitchFamily="34" charset="0"/>
              <a:ea typeface="Arial Unicode MS" pitchFamily="34" charset="-128"/>
              <a:cs typeface="Calibri" pitchFamily="34" charset="0"/>
            </a:endParaRPr>
          </a:p>
        </p:txBody>
      </p:sp>
      <p:sp>
        <p:nvSpPr>
          <p:cNvPr id="18" name="Text Box 16"/>
          <p:cNvSpPr txBox="1">
            <a:spLocks noChangeArrowheads="1"/>
          </p:cNvSpPr>
          <p:nvPr/>
        </p:nvSpPr>
        <p:spPr bwMode="auto">
          <a:xfrm>
            <a:off x="6072198" y="4562544"/>
            <a:ext cx="2357454" cy="738664"/>
          </a:xfrm>
          <a:prstGeom prst="rect">
            <a:avLst/>
          </a:prstGeom>
          <a:noFill/>
          <a:ln w="9525">
            <a:noFill/>
            <a:miter lim="800000"/>
            <a:headEnd/>
            <a:tailEnd/>
          </a:ln>
          <a:effectLst/>
        </p:spPr>
        <p:txBody>
          <a:bodyPr wrap="square">
            <a:spAutoFit/>
          </a:bodyPr>
          <a:lstStyle/>
          <a:p>
            <a:pPr algn="ctr"/>
            <a:r>
              <a:rPr lang="en-US" sz="1400" dirty="0" smtClean="0">
                <a:solidFill>
                  <a:srgbClr val="652876"/>
                </a:solidFill>
                <a:latin typeface="Franklin Gothic Heavy" pitchFamily="34" charset="0"/>
                <a:ea typeface="Arial Unicode MS" pitchFamily="34" charset="-128"/>
                <a:cs typeface="Arial Unicode MS" pitchFamily="34" charset="-128"/>
              </a:rPr>
              <a:t>PROGRAMME D’ÉTUDES, É</a:t>
            </a:r>
            <a:r>
              <a:rPr lang="en-US" sz="1400" dirty="0" smtClean="0">
                <a:solidFill>
                  <a:srgbClr val="652876"/>
                </a:solidFill>
                <a:latin typeface="Franklin Gothic Heavy" pitchFamily="34" charset="0"/>
                <a:ea typeface="Arial Unicode MS" pitchFamily="34" charset="-128"/>
                <a:cs typeface="Calibri" pitchFamily="34" charset="0"/>
              </a:rPr>
              <a:t>DUCATION ET FORMATION</a:t>
            </a:r>
            <a:endParaRPr lang="en-US" sz="1400" dirty="0">
              <a:solidFill>
                <a:srgbClr val="652876"/>
              </a:solidFill>
              <a:latin typeface="Franklin Gothic Heavy" pitchFamily="34" charset="0"/>
              <a:ea typeface="Arial Unicode MS" pitchFamily="34" charset="-128"/>
              <a:cs typeface="Calibri" pitchFamily="34" charset="0"/>
            </a:endParaRPr>
          </a:p>
        </p:txBody>
      </p:sp>
      <p:sp>
        <p:nvSpPr>
          <p:cNvPr id="19" name="Text Box 17"/>
          <p:cNvSpPr txBox="1">
            <a:spLocks noChangeArrowheads="1"/>
          </p:cNvSpPr>
          <p:nvPr/>
        </p:nvSpPr>
        <p:spPr bwMode="auto">
          <a:xfrm>
            <a:off x="3257402" y="5229200"/>
            <a:ext cx="3646711" cy="707886"/>
          </a:xfrm>
          <a:prstGeom prst="rect">
            <a:avLst/>
          </a:prstGeom>
          <a:noFill/>
          <a:ln w="9525">
            <a:noFill/>
            <a:miter lim="800000"/>
            <a:headEnd/>
            <a:tailEnd/>
          </a:ln>
          <a:effectLst/>
        </p:spPr>
        <p:txBody>
          <a:bodyPr wrap="square">
            <a:spAutoFit/>
          </a:bodyPr>
          <a:lstStyle/>
          <a:p>
            <a:pPr algn="ctr"/>
            <a:r>
              <a:rPr lang="en-US" sz="1400" dirty="0" smtClean="0">
                <a:solidFill>
                  <a:srgbClr val="652876"/>
                </a:solidFill>
                <a:latin typeface="Franklin Gothic Heavy" pitchFamily="34" charset="0"/>
                <a:ea typeface="Arial Unicode MS" pitchFamily="34" charset="-128"/>
                <a:cs typeface="Arial Unicode MS" pitchFamily="34" charset="-128"/>
              </a:rPr>
              <a:t>MOBILITÉ DE LA MAIN-D’OEUVRE ET ANALYSE </a:t>
            </a:r>
            <a:r>
              <a:rPr lang="en-US" sz="1200" dirty="0" smtClean="0">
                <a:latin typeface="Franklin Gothic Book" pitchFamily="34" charset="0"/>
                <a:ea typeface="Arial Unicode MS" pitchFamily="34" charset="-128"/>
                <a:cs typeface="Arial" pitchFamily="34" charset="0"/>
              </a:rPr>
              <a:t>: </a:t>
            </a:r>
          </a:p>
          <a:p>
            <a:pPr algn="ctr"/>
            <a:r>
              <a:rPr lang="en-US" sz="1200" dirty="0" smtClean="0">
                <a:latin typeface="Franklin Gothic Book" pitchFamily="34" charset="0"/>
                <a:ea typeface="Arial Unicode MS" pitchFamily="34" charset="-128"/>
                <a:cs typeface="Calibri" pitchFamily="34" charset="0"/>
              </a:rPr>
              <a:t>ÉQUIVALENCE ET RECONNAISSANCE DE CRÉDITS</a:t>
            </a:r>
            <a:endParaRPr lang="en-US" sz="1200" dirty="0">
              <a:latin typeface="Franklin Gothic Book" pitchFamily="34" charset="0"/>
              <a:ea typeface="Arial Unicode MS" pitchFamily="34" charset="-128"/>
              <a:cs typeface="Calibri" pitchFamily="34" charset="0"/>
            </a:endParaRPr>
          </a:p>
        </p:txBody>
      </p:sp>
      <p:sp>
        <p:nvSpPr>
          <p:cNvPr id="20" name="Text Box 19"/>
          <p:cNvSpPr txBox="1">
            <a:spLocks noChangeArrowheads="1"/>
          </p:cNvSpPr>
          <p:nvPr/>
        </p:nvSpPr>
        <p:spPr bwMode="auto">
          <a:xfrm>
            <a:off x="1185993" y="3124201"/>
            <a:ext cx="2521911" cy="861774"/>
          </a:xfrm>
          <a:prstGeom prst="rect">
            <a:avLst/>
          </a:prstGeom>
          <a:noFill/>
          <a:ln w="9525">
            <a:noFill/>
            <a:miter lim="800000"/>
            <a:headEnd/>
            <a:tailEnd/>
          </a:ln>
          <a:effectLst/>
        </p:spPr>
        <p:txBody>
          <a:bodyPr wrap="square">
            <a:spAutoFit/>
          </a:bodyPr>
          <a:lstStyle/>
          <a:p>
            <a:pPr algn="ctr"/>
            <a:r>
              <a:rPr lang="en-US" sz="1400" dirty="0" smtClean="0">
                <a:solidFill>
                  <a:srgbClr val="652876"/>
                </a:solidFill>
                <a:latin typeface="Franklin Gothic Heavy" pitchFamily="34" charset="0"/>
                <a:ea typeface="Arial Unicode MS" pitchFamily="34" charset="-128"/>
                <a:cs typeface="Arial Unicode MS" pitchFamily="34" charset="-128"/>
              </a:rPr>
              <a:t>PRATIQUES RH </a:t>
            </a:r>
            <a:r>
              <a:rPr lang="en-US" sz="1200" dirty="0" smtClean="0">
                <a:latin typeface="Franklin Gothic Book" pitchFamily="34" charset="0"/>
                <a:ea typeface="Arial Unicode MS" pitchFamily="34" charset="-128"/>
                <a:cs typeface="Arial" pitchFamily="34" charset="0"/>
              </a:rPr>
              <a:t>: </a:t>
            </a:r>
          </a:p>
          <a:p>
            <a:pPr algn="ctr"/>
            <a:r>
              <a:rPr lang="en-US" sz="1200" dirty="0" smtClean="0">
                <a:latin typeface="Franklin Gothic Book" pitchFamily="34" charset="0"/>
                <a:ea typeface="Arial Unicode MS" pitchFamily="34" charset="-128"/>
                <a:cs typeface="Calibri" pitchFamily="34" charset="0"/>
              </a:rPr>
              <a:t>RECRUTEMENT, SÉLECTION, ÉVALUATION DE RENDEMENT, DESCRIPTIONS D’EMPLOI</a:t>
            </a:r>
            <a:endParaRPr lang="en-US" sz="1200" dirty="0">
              <a:latin typeface="Franklin Gothic Book" pitchFamily="34" charset="0"/>
              <a:ea typeface="Arial Unicode MS" pitchFamily="34" charset="-128"/>
              <a:cs typeface="Calibri" pitchFamily="34" charset="0"/>
            </a:endParaRPr>
          </a:p>
        </p:txBody>
      </p:sp>
      <p:sp>
        <p:nvSpPr>
          <p:cNvPr id="21" name="Text Box 20"/>
          <p:cNvSpPr txBox="1">
            <a:spLocks noChangeArrowheads="1"/>
          </p:cNvSpPr>
          <p:nvPr/>
        </p:nvSpPr>
        <p:spPr bwMode="auto">
          <a:xfrm>
            <a:off x="2249017" y="2286023"/>
            <a:ext cx="1822918" cy="523220"/>
          </a:xfrm>
          <a:prstGeom prst="rect">
            <a:avLst/>
          </a:prstGeom>
          <a:noFill/>
          <a:ln w="9525">
            <a:noFill/>
            <a:miter lim="800000"/>
            <a:headEnd/>
            <a:tailEnd/>
          </a:ln>
          <a:effectLst/>
        </p:spPr>
        <p:txBody>
          <a:bodyPr wrap="square">
            <a:spAutoFit/>
          </a:bodyPr>
          <a:lstStyle/>
          <a:p>
            <a:pPr algn="ctr"/>
            <a:r>
              <a:rPr lang="en-US" sz="1400" dirty="0" smtClean="0">
                <a:solidFill>
                  <a:srgbClr val="652876"/>
                </a:solidFill>
                <a:latin typeface="Franklin Gothic Heavy" pitchFamily="34" charset="0"/>
                <a:ea typeface="Arial Unicode MS" pitchFamily="34" charset="-128"/>
                <a:cs typeface="Arial Unicode MS" pitchFamily="34" charset="-128"/>
              </a:rPr>
              <a:t>RECHERCHE, </a:t>
            </a:r>
            <a:r>
              <a:rPr lang="en-US" sz="1400" dirty="0" smtClean="0">
                <a:solidFill>
                  <a:srgbClr val="652876"/>
                </a:solidFill>
                <a:latin typeface="Franklin Gothic Heavy" pitchFamily="34" charset="0"/>
                <a:ea typeface="Arial Unicode MS" pitchFamily="34" charset="-128"/>
                <a:cs typeface="Calibri" pitchFamily="34" charset="0"/>
              </a:rPr>
              <a:t>CONNAISSANCES </a:t>
            </a:r>
            <a:endParaRPr lang="en-US" sz="1400" dirty="0">
              <a:solidFill>
                <a:srgbClr val="652876"/>
              </a:solidFill>
              <a:latin typeface="Franklin Gothic Heavy" pitchFamily="34" charset="0"/>
              <a:ea typeface="Arial Unicode MS" pitchFamily="34" charset="-128"/>
              <a:cs typeface="Calibri" pitchFamily="34" charset="0"/>
            </a:endParaRPr>
          </a:p>
        </p:txBody>
      </p:sp>
      <p:sp>
        <p:nvSpPr>
          <p:cNvPr id="22" name="Text Box 18"/>
          <p:cNvSpPr txBox="1">
            <a:spLocks noChangeArrowheads="1"/>
          </p:cNvSpPr>
          <p:nvPr/>
        </p:nvSpPr>
        <p:spPr bwMode="auto">
          <a:xfrm>
            <a:off x="1142977" y="4437112"/>
            <a:ext cx="2643206" cy="1292662"/>
          </a:xfrm>
          <a:prstGeom prst="rect">
            <a:avLst/>
          </a:prstGeom>
          <a:noFill/>
          <a:ln w="9525">
            <a:noFill/>
            <a:miter lim="800000"/>
            <a:headEnd/>
            <a:tailEnd/>
          </a:ln>
          <a:effectLst/>
        </p:spPr>
        <p:txBody>
          <a:bodyPr wrap="square">
            <a:spAutoFit/>
          </a:bodyPr>
          <a:lstStyle/>
          <a:p>
            <a:pPr algn="ctr"/>
            <a:r>
              <a:rPr lang="en-CA" sz="1400" dirty="0" smtClean="0">
                <a:solidFill>
                  <a:srgbClr val="652876"/>
                </a:solidFill>
                <a:latin typeface="Franklin Gothic Heavy" pitchFamily="34" charset="0"/>
              </a:rPr>
              <a:t>DÉVELOPPEMENT ORGANISATIONNEL ET GESTION DU CHANGEMENT </a:t>
            </a:r>
            <a:r>
              <a:rPr lang="en-CA" sz="1200" dirty="0" smtClean="0">
                <a:latin typeface="Franklin Gothic Book" pitchFamily="34" charset="0"/>
                <a:cs typeface="Arial" pitchFamily="34" charset="0"/>
              </a:rPr>
              <a:t>: </a:t>
            </a:r>
          </a:p>
          <a:p>
            <a:pPr algn="ctr"/>
            <a:r>
              <a:rPr lang="en-US" sz="1200" dirty="0" smtClean="0">
                <a:latin typeface="Franklin Gothic Book" pitchFamily="34" charset="0"/>
                <a:ea typeface="Arial Unicode MS" pitchFamily="34" charset="-128"/>
                <a:cs typeface="Calibri" pitchFamily="34" charset="0"/>
              </a:rPr>
              <a:t>CONCEPTION DE TÂCHES, PLANIFICATION DE LA RELÈVE, PLANIFICATION STRATÉGIQUE</a:t>
            </a:r>
            <a:endParaRPr lang="en-US" sz="1200" dirty="0">
              <a:latin typeface="Franklin Gothic Book" pitchFamily="34" charset="0"/>
              <a:ea typeface="Arial Unicode MS" pitchFamily="34" charset="-128"/>
              <a:cs typeface="Calibri" pitchFamily="34" charset="0"/>
            </a:endParaRPr>
          </a:p>
        </p:txBody>
      </p:sp>
      <p:cxnSp>
        <p:nvCxnSpPr>
          <p:cNvPr id="23" name="Straight Connector 22"/>
          <p:cNvCxnSpPr/>
          <p:nvPr/>
        </p:nvCxnSpPr>
        <p:spPr>
          <a:xfrm>
            <a:off x="5064169" y="2438400"/>
            <a:ext cx="0" cy="2438400"/>
          </a:xfrm>
          <a:prstGeom prst="line">
            <a:avLst/>
          </a:prstGeom>
          <a:ln w="38100">
            <a:solidFill>
              <a:schemeClr val="accent4">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5065867" y="2457724"/>
            <a:ext cx="0" cy="2438400"/>
          </a:xfrm>
          <a:prstGeom prst="line">
            <a:avLst/>
          </a:prstGeom>
          <a:ln w="38100">
            <a:solidFill>
              <a:schemeClr val="accent4">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8720000">
            <a:off x="5081933" y="2486005"/>
            <a:ext cx="0" cy="2438400"/>
          </a:xfrm>
          <a:prstGeom prst="line">
            <a:avLst/>
          </a:prstGeom>
          <a:ln w="38100">
            <a:solidFill>
              <a:schemeClr val="accent4">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2880000" flipH="1">
            <a:off x="5064435" y="2447670"/>
            <a:ext cx="0" cy="2438400"/>
          </a:xfrm>
          <a:prstGeom prst="line">
            <a:avLst/>
          </a:prstGeom>
          <a:ln w="38100">
            <a:solidFill>
              <a:schemeClr val="accent4">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4712096" y="3339920"/>
            <a:ext cx="684000" cy="684000"/>
          </a:xfrm>
          <a:prstGeom prst="ellipse">
            <a:avLst/>
          </a:prstGeom>
          <a:solidFill>
            <a:schemeClr val="accent5">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8" name="TextBox 27"/>
          <p:cNvSpPr txBox="1"/>
          <p:nvPr/>
        </p:nvSpPr>
        <p:spPr>
          <a:xfrm>
            <a:off x="1589856" y="332656"/>
            <a:ext cx="7086600" cy="523220"/>
          </a:xfrm>
          <a:prstGeom prst="rect">
            <a:avLst/>
          </a:prstGeom>
          <a:noFill/>
        </p:spPr>
        <p:txBody>
          <a:bodyPr wrap="square" rtlCol="0">
            <a:spAutoFit/>
          </a:bodyPr>
          <a:lstStyle/>
          <a:p>
            <a:r>
              <a:rPr lang="en-US" sz="2800" dirty="0" smtClean="0">
                <a:latin typeface="Franklin Gothic Medium Cond" pitchFamily="34" charset="0"/>
              </a:rPr>
              <a:t>Les </a:t>
            </a:r>
            <a:r>
              <a:rPr lang="en-US" sz="2800" dirty="0" err="1" smtClean="0">
                <a:latin typeface="Franklin Gothic Medium Cond" pitchFamily="34" charset="0"/>
              </a:rPr>
              <a:t>normes</a:t>
            </a:r>
            <a:r>
              <a:rPr lang="en-US" sz="2800" dirty="0" smtClean="0">
                <a:latin typeface="Franklin Gothic Medium Cond" pitchFamily="34" charset="0"/>
              </a:rPr>
              <a:t> </a:t>
            </a:r>
            <a:r>
              <a:rPr lang="en-US" sz="2800" dirty="0" err="1" smtClean="0">
                <a:latin typeface="Franklin Gothic Medium Cond" pitchFamily="34" charset="0"/>
              </a:rPr>
              <a:t>orientent</a:t>
            </a:r>
            <a:r>
              <a:rPr lang="en-US" sz="2800" dirty="0" smtClean="0">
                <a:latin typeface="Franklin Gothic Medium Cond" pitchFamily="34" charset="0"/>
              </a:rPr>
              <a:t> la </a:t>
            </a:r>
            <a:r>
              <a:rPr lang="en-US" sz="2800" dirty="0" err="1" smtClean="0">
                <a:latin typeface="Franklin Gothic Medium Cond" pitchFamily="34" charset="0"/>
              </a:rPr>
              <a:t>pratique</a:t>
            </a:r>
            <a:endParaRPr lang="en-US" sz="2800" dirty="0" smtClean="0">
              <a:latin typeface="Franklin Gothic Medium Con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 calcmode="lin" valueType="num">
                                      <p:cBhvr>
                                        <p:cTn id="9" dur="500" fill="hold"/>
                                        <p:tgtEl>
                                          <p:spTgt spid="23"/>
                                        </p:tgtEl>
                                        <p:attrNameLst>
                                          <p:attrName>style.rotation</p:attrName>
                                        </p:attrNameLst>
                                      </p:cBhvr>
                                      <p:tavLst>
                                        <p:tav tm="0">
                                          <p:val>
                                            <p:fltVal val="360"/>
                                          </p:val>
                                        </p:tav>
                                        <p:tav tm="100000">
                                          <p:val>
                                            <p:fltVal val="0"/>
                                          </p:val>
                                        </p:tav>
                                      </p:tavLst>
                                    </p:anim>
                                    <p:animEffect transition="in" filter="fade">
                                      <p:cBhvr>
                                        <p:cTn id="10" dur="500"/>
                                        <p:tgtEl>
                                          <p:spTgt spid="23"/>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 calcmode="lin" valueType="num">
                                      <p:cBhvr>
                                        <p:cTn id="15" dur="500" fill="hold"/>
                                        <p:tgtEl>
                                          <p:spTgt spid="25"/>
                                        </p:tgtEl>
                                        <p:attrNameLst>
                                          <p:attrName>style.rotation</p:attrName>
                                        </p:attrNameLst>
                                      </p:cBhvr>
                                      <p:tavLst>
                                        <p:tav tm="0">
                                          <p:val>
                                            <p:fltVal val="360"/>
                                          </p:val>
                                        </p:tav>
                                        <p:tav tm="100000">
                                          <p:val>
                                            <p:fltVal val="0"/>
                                          </p:val>
                                        </p:tav>
                                      </p:tavLst>
                                    </p:anim>
                                    <p:animEffect transition="in" filter="fade">
                                      <p:cBhvr>
                                        <p:cTn id="16" dur="500"/>
                                        <p:tgtEl>
                                          <p:spTgt spid="25"/>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 calcmode="lin" valueType="num">
                                      <p:cBhvr>
                                        <p:cTn id="21" dur="500" fill="hold"/>
                                        <p:tgtEl>
                                          <p:spTgt spid="24"/>
                                        </p:tgtEl>
                                        <p:attrNameLst>
                                          <p:attrName>style.rotation</p:attrName>
                                        </p:attrNameLst>
                                      </p:cBhvr>
                                      <p:tavLst>
                                        <p:tav tm="0">
                                          <p:val>
                                            <p:fltVal val="360"/>
                                          </p:val>
                                        </p:tav>
                                        <p:tav tm="100000">
                                          <p:val>
                                            <p:fltVal val="0"/>
                                          </p:val>
                                        </p:tav>
                                      </p:tavLst>
                                    </p:anim>
                                    <p:animEffect transition="in" filter="fade">
                                      <p:cBhvr>
                                        <p:cTn id="22" dur="500"/>
                                        <p:tgtEl>
                                          <p:spTgt spid="24"/>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 calcmode="lin" valueType="num">
                                      <p:cBhvr>
                                        <p:cTn id="27" dur="500" fill="hold"/>
                                        <p:tgtEl>
                                          <p:spTgt spid="26"/>
                                        </p:tgtEl>
                                        <p:attrNameLst>
                                          <p:attrName>style.rotation</p:attrName>
                                        </p:attrNameLst>
                                      </p:cBhvr>
                                      <p:tavLst>
                                        <p:tav tm="0">
                                          <p:val>
                                            <p:fltVal val="360"/>
                                          </p:val>
                                        </p:tav>
                                        <p:tav tm="100000">
                                          <p:val>
                                            <p:fltVal val="0"/>
                                          </p:val>
                                        </p:tav>
                                      </p:tavLst>
                                    </p:anim>
                                    <p:animEffect transition="in" filter="fade">
                                      <p:cBhvr>
                                        <p:cTn id="28" dur="500"/>
                                        <p:tgtEl>
                                          <p:spTgt spid="26"/>
                                        </p:tgtEl>
                                      </p:cBhvr>
                                    </p:animEffect>
                                  </p:childTnLst>
                                </p:cTn>
                              </p:par>
                              <p:par>
                                <p:cTn id="29" presetID="49" presetClass="entr" presetSubtype="0" decel="10000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2000" fill="hold"/>
                                        <p:tgtEl>
                                          <p:spTgt spid="11"/>
                                        </p:tgtEl>
                                        <p:attrNameLst>
                                          <p:attrName>ppt_w</p:attrName>
                                        </p:attrNameLst>
                                      </p:cBhvr>
                                      <p:tavLst>
                                        <p:tav tm="0">
                                          <p:val>
                                            <p:fltVal val="0"/>
                                          </p:val>
                                        </p:tav>
                                        <p:tav tm="100000">
                                          <p:val>
                                            <p:strVal val="#ppt_w"/>
                                          </p:val>
                                        </p:tav>
                                      </p:tavLst>
                                    </p:anim>
                                    <p:anim calcmode="lin" valueType="num">
                                      <p:cBhvr>
                                        <p:cTn id="32" dur="2000" fill="hold"/>
                                        <p:tgtEl>
                                          <p:spTgt spid="11"/>
                                        </p:tgtEl>
                                        <p:attrNameLst>
                                          <p:attrName>ppt_h</p:attrName>
                                        </p:attrNameLst>
                                      </p:cBhvr>
                                      <p:tavLst>
                                        <p:tav tm="0">
                                          <p:val>
                                            <p:fltVal val="0"/>
                                          </p:val>
                                        </p:tav>
                                        <p:tav tm="100000">
                                          <p:val>
                                            <p:strVal val="#ppt_h"/>
                                          </p:val>
                                        </p:tav>
                                      </p:tavLst>
                                    </p:anim>
                                    <p:anim calcmode="lin" valueType="num">
                                      <p:cBhvr>
                                        <p:cTn id="33" dur="2000" fill="hold"/>
                                        <p:tgtEl>
                                          <p:spTgt spid="11"/>
                                        </p:tgtEl>
                                        <p:attrNameLst>
                                          <p:attrName>style.rotation</p:attrName>
                                        </p:attrNameLst>
                                      </p:cBhvr>
                                      <p:tavLst>
                                        <p:tav tm="0">
                                          <p:val>
                                            <p:fltVal val="360"/>
                                          </p:val>
                                        </p:tav>
                                        <p:tav tm="100000">
                                          <p:val>
                                            <p:fltVal val="0"/>
                                          </p:val>
                                        </p:tav>
                                      </p:tavLst>
                                    </p:anim>
                                    <p:animEffect transition="in" filter="fade">
                                      <p:cBhvr>
                                        <p:cTn id="34" dur="2000"/>
                                        <p:tgtEl>
                                          <p:spTgt spid="11"/>
                                        </p:tgtEl>
                                      </p:cBhvr>
                                    </p:animEffect>
                                  </p:childTnLst>
                                </p:cTn>
                              </p:par>
                              <p:par>
                                <p:cTn id="35" presetID="49" presetClass="entr" presetSubtype="0" decel="10000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2000" fill="hold"/>
                                        <p:tgtEl>
                                          <p:spTgt spid="9"/>
                                        </p:tgtEl>
                                        <p:attrNameLst>
                                          <p:attrName>ppt_w</p:attrName>
                                        </p:attrNameLst>
                                      </p:cBhvr>
                                      <p:tavLst>
                                        <p:tav tm="0">
                                          <p:val>
                                            <p:fltVal val="0"/>
                                          </p:val>
                                        </p:tav>
                                        <p:tav tm="100000">
                                          <p:val>
                                            <p:strVal val="#ppt_w"/>
                                          </p:val>
                                        </p:tav>
                                      </p:tavLst>
                                    </p:anim>
                                    <p:anim calcmode="lin" valueType="num">
                                      <p:cBhvr>
                                        <p:cTn id="38" dur="2000" fill="hold"/>
                                        <p:tgtEl>
                                          <p:spTgt spid="9"/>
                                        </p:tgtEl>
                                        <p:attrNameLst>
                                          <p:attrName>ppt_h</p:attrName>
                                        </p:attrNameLst>
                                      </p:cBhvr>
                                      <p:tavLst>
                                        <p:tav tm="0">
                                          <p:val>
                                            <p:fltVal val="0"/>
                                          </p:val>
                                        </p:tav>
                                        <p:tav tm="100000">
                                          <p:val>
                                            <p:strVal val="#ppt_h"/>
                                          </p:val>
                                        </p:tav>
                                      </p:tavLst>
                                    </p:anim>
                                    <p:anim calcmode="lin" valueType="num">
                                      <p:cBhvr>
                                        <p:cTn id="39" dur="2000" fill="hold"/>
                                        <p:tgtEl>
                                          <p:spTgt spid="9"/>
                                        </p:tgtEl>
                                        <p:attrNameLst>
                                          <p:attrName>style.rotation</p:attrName>
                                        </p:attrNameLst>
                                      </p:cBhvr>
                                      <p:tavLst>
                                        <p:tav tm="0">
                                          <p:val>
                                            <p:fltVal val="360"/>
                                          </p:val>
                                        </p:tav>
                                        <p:tav tm="100000">
                                          <p:val>
                                            <p:fltVal val="0"/>
                                          </p:val>
                                        </p:tav>
                                      </p:tavLst>
                                    </p:anim>
                                    <p:animEffect transition="in" filter="fade">
                                      <p:cBhvr>
                                        <p:cTn id="40" dur="2000"/>
                                        <p:tgtEl>
                                          <p:spTgt spid="9"/>
                                        </p:tgtEl>
                                      </p:cBhvr>
                                    </p:animEffect>
                                  </p:childTnLst>
                                </p:cTn>
                              </p:par>
                              <p:par>
                                <p:cTn id="41" presetID="49" presetClass="entr" presetSubtype="0" decel="10000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2000" fill="hold"/>
                                        <p:tgtEl>
                                          <p:spTgt spid="12"/>
                                        </p:tgtEl>
                                        <p:attrNameLst>
                                          <p:attrName>ppt_w</p:attrName>
                                        </p:attrNameLst>
                                      </p:cBhvr>
                                      <p:tavLst>
                                        <p:tav tm="0">
                                          <p:val>
                                            <p:fltVal val="0"/>
                                          </p:val>
                                        </p:tav>
                                        <p:tav tm="100000">
                                          <p:val>
                                            <p:strVal val="#ppt_w"/>
                                          </p:val>
                                        </p:tav>
                                      </p:tavLst>
                                    </p:anim>
                                    <p:anim calcmode="lin" valueType="num">
                                      <p:cBhvr>
                                        <p:cTn id="44" dur="2000" fill="hold"/>
                                        <p:tgtEl>
                                          <p:spTgt spid="12"/>
                                        </p:tgtEl>
                                        <p:attrNameLst>
                                          <p:attrName>ppt_h</p:attrName>
                                        </p:attrNameLst>
                                      </p:cBhvr>
                                      <p:tavLst>
                                        <p:tav tm="0">
                                          <p:val>
                                            <p:fltVal val="0"/>
                                          </p:val>
                                        </p:tav>
                                        <p:tav tm="100000">
                                          <p:val>
                                            <p:strVal val="#ppt_h"/>
                                          </p:val>
                                        </p:tav>
                                      </p:tavLst>
                                    </p:anim>
                                    <p:anim calcmode="lin" valueType="num">
                                      <p:cBhvr>
                                        <p:cTn id="45" dur="2000" fill="hold"/>
                                        <p:tgtEl>
                                          <p:spTgt spid="12"/>
                                        </p:tgtEl>
                                        <p:attrNameLst>
                                          <p:attrName>style.rotation</p:attrName>
                                        </p:attrNameLst>
                                      </p:cBhvr>
                                      <p:tavLst>
                                        <p:tav tm="0">
                                          <p:val>
                                            <p:fltVal val="360"/>
                                          </p:val>
                                        </p:tav>
                                        <p:tav tm="100000">
                                          <p:val>
                                            <p:fltVal val="0"/>
                                          </p:val>
                                        </p:tav>
                                      </p:tavLst>
                                    </p:anim>
                                    <p:animEffect transition="in" filter="fade">
                                      <p:cBhvr>
                                        <p:cTn id="46" dur="2000"/>
                                        <p:tgtEl>
                                          <p:spTgt spid="12"/>
                                        </p:tgtEl>
                                      </p:cBhvr>
                                    </p:animEffect>
                                  </p:childTnLst>
                                </p:cTn>
                              </p:par>
                              <p:par>
                                <p:cTn id="47" presetID="49" presetClass="entr" presetSubtype="0" decel="10000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2000" fill="hold"/>
                                        <p:tgtEl>
                                          <p:spTgt spid="8"/>
                                        </p:tgtEl>
                                        <p:attrNameLst>
                                          <p:attrName>ppt_w</p:attrName>
                                        </p:attrNameLst>
                                      </p:cBhvr>
                                      <p:tavLst>
                                        <p:tav tm="0">
                                          <p:val>
                                            <p:fltVal val="0"/>
                                          </p:val>
                                        </p:tav>
                                        <p:tav tm="100000">
                                          <p:val>
                                            <p:strVal val="#ppt_w"/>
                                          </p:val>
                                        </p:tav>
                                      </p:tavLst>
                                    </p:anim>
                                    <p:anim calcmode="lin" valueType="num">
                                      <p:cBhvr>
                                        <p:cTn id="50" dur="2000" fill="hold"/>
                                        <p:tgtEl>
                                          <p:spTgt spid="8"/>
                                        </p:tgtEl>
                                        <p:attrNameLst>
                                          <p:attrName>ppt_h</p:attrName>
                                        </p:attrNameLst>
                                      </p:cBhvr>
                                      <p:tavLst>
                                        <p:tav tm="0">
                                          <p:val>
                                            <p:fltVal val="0"/>
                                          </p:val>
                                        </p:tav>
                                        <p:tav tm="100000">
                                          <p:val>
                                            <p:strVal val="#ppt_h"/>
                                          </p:val>
                                        </p:tav>
                                      </p:tavLst>
                                    </p:anim>
                                    <p:anim calcmode="lin" valueType="num">
                                      <p:cBhvr>
                                        <p:cTn id="51" dur="2000" fill="hold"/>
                                        <p:tgtEl>
                                          <p:spTgt spid="8"/>
                                        </p:tgtEl>
                                        <p:attrNameLst>
                                          <p:attrName>style.rotation</p:attrName>
                                        </p:attrNameLst>
                                      </p:cBhvr>
                                      <p:tavLst>
                                        <p:tav tm="0">
                                          <p:val>
                                            <p:fltVal val="360"/>
                                          </p:val>
                                        </p:tav>
                                        <p:tav tm="100000">
                                          <p:val>
                                            <p:fltVal val="0"/>
                                          </p:val>
                                        </p:tav>
                                      </p:tavLst>
                                    </p:anim>
                                    <p:animEffect transition="in" filter="fade">
                                      <p:cBhvr>
                                        <p:cTn id="52" dur="2000"/>
                                        <p:tgtEl>
                                          <p:spTgt spid="8"/>
                                        </p:tgtEl>
                                      </p:cBhvr>
                                    </p:animEffect>
                                  </p:childTnLst>
                                </p:cTn>
                              </p:par>
                              <p:par>
                                <p:cTn id="53" presetID="49" presetClass="entr" presetSubtype="0" decel="10000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2000" fill="hold"/>
                                        <p:tgtEl>
                                          <p:spTgt spid="13"/>
                                        </p:tgtEl>
                                        <p:attrNameLst>
                                          <p:attrName>ppt_w</p:attrName>
                                        </p:attrNameLst>
                                      </p:cBhvr>
                                      <p:tavLst>
                                        <p:tav tm="0">
                                          <p:val>
                                            <p:fltVal val="0"/>
                                          </p:val>
                                        </p:tav>
                                        <p:tav tm="100000">
                                          <p:val>
                                            <p:strVal val="#ppt_w"/>
                                          </p:val>
                                        </p:tav>
                                      </p:tavLst>
                                    </p:anim>
                                    <p:anim calcmode="lin" valueType="num">
                                      <p:cBhvr>
                                        <p:cTn id="56" dur="2000" fill="hold"/>
                                        <p:tgtEl>
                                          <p:spTgt spid="13"/>
                                        </p:tgtEl>
                                        <p:attrNameLst>
                                          <p:attrName>ppt_h</p:attrName>
                                        </p:attrNameLst>
                                      </p:cBhvr>
                                      <p:tavLst>
                                        <p:tav tm="0">
                                          <p:val>
                                            <p:fltVal val="0"/>
                                          </p:val>
                                        </p:tav>
                                        <p:tav tm="100000">
                                          <p:val>
                                            <p:strVal val="#ppt_h"/>
                                          </p:val>
                                        </p:tav>
                                      </p:tavLst>
                                    </p:anim>
                                    <p:anim calcmode="lin" valueType="num">
                                      <p:cBhvr>
                                        <p:cTn id="57" dur="2000" fill="hold"/>
                                        <p:tgtEl>
                                          <p:spTgt spid="13"/>
                                        </p:tgtEl>
                                        <p:attrNameLst>
                                          <p:attrName>style.rotation</p:attrName>
                                        </p:attrNameLst>
                                      </p:cBhvr>
                                      <p:tavLst>
                                        <p:tav tm="0">
                                          <p:val>
                                            <p:fltVal val="360"/>
                                          </p:val>
                                        </p:tav>
                                        <p:tav tm="100000">
                                          <p:val>
                                            <p:fltVal val="0"/>
                                          </p:val>
                                        </p:tav>
                                      </p:tavLst>
                                    </p:anim>
                                    <p:animEffect transition="in" filter="fade">
                                      <p:cBhvr>
                                        <p:cTn id="58" dur="2000"/>
                                        <p:tgtEl>
                                          <p:spTgt spid="13"/>
                                        </p:tgtEl>
                                      </p:cBhvr>
                                    </p:animEffect>
                                  </p:childTnLst>
                                </p:cTn>
                              </p:par>
                              <p:par>
                                <p:cTn id="59" presetID="49" presetClass="entr" presetSubtype="0" decel="100000"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2000" fill="hold"/>
                                        <p:tgtEl>
                                          <p:spTgt spid="10"/>
                                        </p:tgtEl>
                                        <p:attrNameLst>
                                          <p:attrName>ppt_w</p:attrName>
                                        </p:attrNameLst>
                                      </p:cBhvr>
                                      <p:tavLst>
                                        <p:tav tm="0">
                                          <p:val>
                                            <p:fltVal val="0"/>
                                          </p:val>
                                        </p:tav>
                                        <p:tav tm="100000">
                                          <p:val>
                                            <p:strVal val="#ppt_w"/>
                                          </p:val>
                                        </p:tav>
                                      </p:tavLst>
                                    </p:anim>
                                    <p:anim calcmode="lin" valueType="num">
                                      <p:cBhvr>
                                        <p:cTn id="62" dur="2000" fill="hold"/>
                                        <p:tgtEl>
                                          <p:spTgt spid="10"/>
                                        </p:tgtEl>
                                        <p:attrNameLst>
                                          <p:attrName>ppt_h</p:attrName>
                                        </p:attrNameLst>
                                      </p:cBhvr>
                                      <p:tavLst>
                                        <p:tav tm="0">
                                          <p:val>
                                            <p:fltVal val="0"/>
                                          </p:val>
                                        </p:tav>
                                        <p:tav tm="100000">
                                          <p:val>
                                            <p:strVal val="#ppt_h"/>
                                          </p:val>
                                        </p:tav>
                                      </p:tavLst>
                                    </p:anim>
                                    <p:anim calcmode="lin" valueType="num">
                                      <p:cBhvr>
                                        <p:cTn id="63" dur="2000" fill="hold"/>
                                        <p:tgtEl>
                                          <p:spTgt spid="10"/>
                                        </p:tgtEl>
                                        <p:attrNameLst>
                                          <p:attrName>style.rotation</p:attrName>
                                        </p:attrNameLst>
                                      </p:cBhvr>
                                      <p:tavLst>
                                        <p:tav tm="0">
                                          <p:val>
                                            <p:fltVal val="360"/>
                                          </p:val>
                                        </p:tav>
                                        <p:tav tm="100000">
                                          <p:val>
                                            <p:fltVal val="0"/>
                                          </p:val>
                                        </p:tav>
                                      </p:tavLst>
                                    </p:anim>
                                    <p:animEffect transition="in" filter="fade">
                                      <p:cBhvr>
                                        <p:cTn id="64" dur="2000"/>
                                        <p:tgtEl>
                                          <p:spTgt spid="10"/>
                                        </p:tgtEl>
                                      </p:cBhvr>
                                    </p:animEffect>
                                  </p:childTnLst>
                                </p:cTn>
                              </p:par>
                              <p:par>
                                <p:cTn id="65" presetID="49" presetClass="entr" presetSubtype="0" decel="10000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2000" fill="hold"/>
                                        <p:tgtEl>
                                          <p:spTgt spid="14"/>
                                        </p:tgtEl>
                                        <p:attrNameLst>
                                          <p:attrName>ppt_w</p:attrName>
                                        </p:attrNameLst>
                                      </p:cBhvr>
                                      <p:tavLst>
                                        <p:tav tm="0">
                                          <p:val>
                                            <p:fltVal val="0"/>
                                          </p:val>
                                        </p:tav>
                                        <p:tav tm="100000">
                                          <p:val>
                                            <p:strVal val="#ppt_w"/>
                                          </p:val>
                                        </p:tav>
                                      </p:tavLst>
                                    </p:anim>
                                    <p:anim calcmode="lin" valueType="num">
                                      <p:cBhvr>
                                        <p:cTn id="68" dur="2000" fill="hold"/>
                                        <p:tgtEl>
                                          <p:spTgt spid="14"/>
                                        </p:tgtEl>
                                        <p:attrNameLst>
                                          <p:attrName>ppt_h</p:attrName>
                                        </p:attrNameLst>
                                      </p:cBhvr>
                                      <p:tavLst>
                                        <p:tav tm="0">
                                          <p:val>
                                            <p:fltVal val="0"/>
                                          </p:val>
                                        </p:tav>
                                        <p:tav tm="100000">
                                          <p:val>
                                            <p:strVal val="#ppt_h"/>
                                          </p:val>
                                        </p:tav>
                                      </p:tavLst>
                                    </p:anim>
                                    <p:anim calcmode="lin" valueType="num">
                                      <p:cBhvr>
                                        <p:cTn id="69" dur="2000" fill="hold"/>
                                        <p:tgtEl>
                                          <p:spTgt spid="14"/>
                                        </p:tgtEl>
                                        <p:attrNameLst>
                                          <p:attrName>style.rotation</p:attrName>
                                        </p:attrNameLst>
                                      </p:cBhvr>
                                      <p:tavLst>
                                        <p:tav tm="0">
                                          <p:val>
                                            <p:fltVal val="360"/>
                                          </p:val>
                                        </p:tav>
                                        <p:tav tm="100000">
                                          <p:val>
                                            <p:fltVal val="0"/>
                                          </p:val>
                                        </p:tav>
                                      </p:tavLst>
                                    </p:anim>
                                    <p:animEffect transition="in" filter="fade">
                                      <p:cBhvr>
                                        <p:cTn id="70" dur="2000"/>
                                        <p:tgtEl>
                                          <p:spTgt spid="14"/>
                                        </p:tgtEl>
                                      </p:cBhvr>
                                    </p:animEffect>
                                  </p:childTnLst>
                                </p:cTn>
                              </p:par>
                              <p:par>
                                <p:cTn id="71" presetID="49" presetClass="entr" presetSubtype="0" decel="100000" fill="hold" grpId="0" nodeType="with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p:cTn id="73" dur="2000" fill="hold"/>
                                        <p:tgtEl>
                                          <p:spTgt spid="7"/>
                                        </p:tgtEl>
                                        <p:attrNameLst>
                                          <p:attrName>ppt_w</p:attrName>
                                        </p:attrNameLst>
                                      </p:cBhvr>
                                      <p:tavLst>
                                        <p:tav tm="0">
                                          <p:val>
                                            <p:fltVal val="0"/>
                                          </p:val>
                                        </p:tav>
                                        <p:tav tm="100000">
                                          <p:val>
                                            <p:strVal val="#ppt_w"/>
                                          </p:val>
                                        </p:tav>
                                      </p:tavLst>
                                    </p:anim>
                                    <p:anim calcmode="lin" valueType="num">
                                      <p:cBhvr>
                                        <p:cTn id="74" dur="2000" fill="hold"/>
                                        <p:tgtEl>
                                          <p:spTgt spid="7"/>
                                        </p:tgtEl>
                                        <p:attrNameLst>
                                          <p:attrName>ppt_h</p:attrName>
                                        </p:attrNameLst>
                                      </p:cBhvr>
                                      <p:tavLst>
                                        <p:tav tm="0">
                                          <p:val>
                                            <p:fltVal val="0"/>
                                          </p:val>
                                        </p:tav>
                                        <p:tav tm="100000">
                                          <p:val>
                                            <p:strVal val="#ppt_h"/>
                                          </p:val>
                                        </p:tav>
                                      </p:tavLst>
                                    </p:anim>
                                    <p:anim calcmode="lin" valueType="num">
                                      <p:cBhvr>
                                        <p:cTn id="75" dur="2000" fill="hold"/>
                                        <p:tgtEl>
                                          <p:spTgt spid="7"/>
                                        </p:tgtEl>
                                        <p:attrNameLst>
                                          <p:attrName>style.rotation</p:attrName>
                                        </p:attrNameLst>
                                      </p:cBhvr>
                                      <p:tavLst>
                                        <p:tav tm="0">
                                          <p:val>
                                            <p:fltVal val="360"/>
                                          </p:val>
                                        </p:tav>
                                        <p:tav tm="100000">
                                          <p:val>
                                            <p:fltVal val="0"/>
                                          </p:val>
                                        </p:tav>
                                      </p:tavLst>
                                    </p:anim>
                                    <p:animEffect transition="in" filter="fade">
                                      <p:cBhvr>
                                        <p:cTn id="76" dur="2000"/>
                                        <p:tgtEl>
                                          <p:spTgt spid="7"/>
                                        </p:tgtEl>
                                      </p:cBhvr>
                                    </p:animEffect>
                                  </p:childTnLst>
                                </p:cTn>
                              </p:par>
                            </p:childTnLst>
                          </p:cTn>
                        </p:par>
                        <p:par>
                          <p:cTn id="77" fill="hold">
                            <p:stCondLst>
                              <p:cond delay="2000"/>
                            </p:stCondLst>
                            <p:childTnLst>
                              <p:par>
                                <p:cTn id="78" presetID="10" presetClass="entr" presetSubtype="0" fill="hold" grpId="0" nodeType="afterEffect">
                                  <p:stCondLst>
                                    <p:cond delay="50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2000"/>
                                        <p:tgtEl>
                                          <p:spTgt spid="16"/>
                                        </p:tgtEl>
                                      </p:cBhvr>
                                    </p:animEffect>
                                  </p:childTnLst>
                                </p:cTn>
                              </p:par>
                            </p:childTnLst>
                          </p:cTn>
                        </p:par>
                        <p:par>
                          <p:cTn id="81" fill="hold">
                            <p:stCondLst>
                              <p:cond delay="4500"/>
                            </p:stCondLst>
                            <p:childTnLst>
                              <p:par>
                                <p:cTn id="82" presetID="10" presetClass="entr" presetSubtype="0" fill="hold" grpId="0" nodeType="afterEffect">
                                  <p:stCondLst>
                                    <p:cond delay="50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2000"/>
                                        <p:tgtEl>
                                          <p:spTgt spid="17"/>
                                        </p:tgtEl>
                                      </p:cBhvr>
                                    </p:animEffect>
                                  </p:childTnLst>
                                </p:cTn>
                              </p:par>
                            </p:childTnLst>
                          </p:cTn>
                        </p:par>
                        <p:par>
                          <p:cTn id="85" fill="hold">
                            <p:stCondLst>
                              <p:cond delay="7000"/>
                            </p:stCondLst>
                            <p:childTnLst>
                              <p:par>
                                <p:cTn id="86" presetID="10" presetClass="entr" presetSubtype="0" fill="hold" grpId="0" nodeType="afterEffect">
                                  <p:stCondLst>
                                    <p:cond delay="500"/>
                                  </p:stCondLst>
                                  <p:childTnLst>
                                    <p:set>
                                      <p:cBhvr>
                                        <p:cTn id="87" dur="1" fill="hold">
                                          <p:stCondLst>
                                            <p:cond delay="0"/>
                                          </p:stCondLst>
                                        </p:cTn>
                                        <p:tgtEl>
                                          <p:spTgt spid="18"/>
                                        </p:tgtEl>
                                        <p:attrNameLst>
                                          <p:attrName>style.visibility</p:attrName>
                                        </p:attrNameLst>
                                      </p:cBhvr>
                                      <p:to>
                                        <p:strVal val="visible"/>
                                      </p:to>
                                    </p:set>
                                    <p:animEffect transition="in" filter="fade">
                                      <p:cBhvr>
                                        <p:cTn id="88" dur="2000"/>
                                        <p:tgtEl>
                                          <p:spTgt spid="18"/>
                                        </p:tgtEl>
                                      </p:cBhvr>
                                    </p:animEffect>
                                  </p:childTnLst>
                                </p:cTn>
                              </p:par>
                            </p:childTnLst>
                          </p:cTn>
                        </p:par>
                        <p:par>
                          <p:cTn id="89" fill="hold">
                            <p:stCondLst>
                              <p:cond delay="9500"/>
                            </p:stCondLst>
                            <p:childTnLst>
                              <p:par>
                                <p:cTn id="90" presetID="10" presetClass="entr" presetSubtype="0" fill="hold" grpId="0" nodeType="afterEffect">
                                  <p:stCondLst>
                                    <p:cond delay="50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2000"/>
                                        <p:tgtEl>
                                          <p:spTgt spid="19"/>
                                        </p:tgtEl>
                                      </p:cBhvr>
                                    </p:animEffect>
                                  </p:childTnLst>
                                </p:cTn>
                              </p:par>
                            </p:childTnLst>
                          </p:cTn>
                        </p:par>
                        <p:par>
                          <p:cTn id="93" fill="hold">
                            <p:stCondLst>
                              <p:cond delay="12000"/>
                            </p:stCondLst>
                            <p:childTnLst>
                              <p:par>
                                <p:cTn id="94" presetID="10" presetClass="entr" presetSubtype="0" fill="hold" grpId="0" nodeType="afterEffect">
                                  <p:stCondLst>
                                    <p:cond delay="500"/>
                                  </p:stCondLst>
                                  <p:childTnLst>
                                    <p:set>
                                      <p:cBhvr>
                                        <p:cTn id="95" dur="1" fill="hold">
                                          <p:stCondLst>
                                            <p:cond delay="0"/>
                                          </p:stCondLst>
                                        </p:cTn>
                                        <p:tgtEl>
                                          <p:spTgt spid="22"/>
                                        </p:tgtEl>
                                        <p:attrNameLst>
                                          <p:attrName>style.visibility</p:attrName>
                                        </p:attrNameLst>
                                      </p:cBhvr>
                                      <p:to>
                                        <p:strVal val="visible"/>
                                      </p:to>
                                    </p:set>
                                    <p:animEffect transition="in" filter="fade">
                                      <p:cBhvr>
                                        <p:cTn id="96" dur="2000"/>
                                        <p:tgtEl>
                                          <p:spTgt spid="22"/>
                                        </p:tgtEl>
                                      </p:cBhvr>
                                    </p:animEffect>
                                  </p:childTnLst>
                                </p:cTn>
                              </p:par>
                            </p:childTnLst>
                          </p:cTn>
                        </p:par>
                        <p:par>
                          <p:cTn id="97" fill="hold">
                            <p:stCondLst>
                              <p:cond delay="14500"/>
                            </p:stCondLst>
                            <p:childTnLst>
                              <p:par>
                                <p:cTn id="98" presetID="10" presetClass="entr" presetSubtype="0" fill="hold" grpId="0" nodeType="afterEffect">
                                  <p:stCondLst>
                                    <p:cond delay="500"/>
                                  </p:stCondLst>
                                  <p:childTnLst>
                                    <p:set>
                                      <p:cBhvr>
                                        <p:cTn id="99" dur="1" fill="hold">
                                          <p:stCondLst>
                                            <p:cond delay="0"/>
                                          </p:stCondLst>
                                        </p:cTn>
                                        <p:tgtEl>
                                          <p:spTgt spid="20"/>
                                        </p:tgtEl>
                                        <p:attrNameLst>
                                          <p:attrName>style.visibility</p:attrName>
                                        </p:attrNameLst>
                                      </p:cBhvr>
                                      <p:to>
                                        <p:strVal val="visible"/>
                                      </p:to>
                                    </p:set>
                                    <p:animEffect transition="in" filter="fade">
                                      <p:cBhvr>
                                        <p:cTn id="100" dur="2000"/>
                                        <p:tgtEl>
                                          <p:spTgt spid="20"/>
                                        </p:tgtEl>
                                      </p:cBhvr>
                                    </p:animEffect>
                                  </p:childTnLst>
                                </p:cTn>
                              </p:par>
                            </p:childTnLst>
                          </p:cTn>
                        </p:par>
                        <p:par>
                          <p:cTn id="101" fill="hold">
                            <p:stCondLst>
                              <p:cond delay="17000"/>
                            </p:stCondLst>
                            <p:childTnLst>
                              <p:par>
                                <p:cTn id="102" presetID="10" presetClass="entr" presetSubtype="0" fill="hold" grpId="0" nodeType="afterEffect">
                                  <p:stCondLst>
                                    <p:cond delay="500"/>
                                  </p:stCondLst>
                                  <p:childTnLst>
                                    <p:set>
                                      <p:cBhvr>
                                        <p:cTn id="103" dur="1" fill="hold">
                                          <p:stCondLst>
                                            <p:cond delay="0"/>
                                          </p:stCondLst>
                                        </p:cTn>
                                        <p:tgtEl>
                                          <p:spTgt spid="21"/>
                                        </p:tgtEl>
                                        <p:attrNameLst>
                                          <p:attrName>style.visibility</p:attrName>
                                        </p:attrNameLst>
                                      </p:cBhvr>
                                      <p:to>
                                        <p:strVal val="visible"/>
                                      </p:to>
                                    </p:set>
                                    <p:animEffect transition="in" filter="fade">
                                      <p:cBhvr>
                                        <p:cTn id="104" dur="2000"/>
                                        <p:tgtEl>
                                          <p:spTgt spid="21"/>
                                        </p:tgtEl>
                                      </p:cBhvr>
                                    </p:animEffect>
                                  </p:childTnLst>
                                </p:cTn>
                              </p:par>
                            </p:childTnLst>
                          </p:cTn>
                        </p:par>
                        <p:par>
                          <p:cTn id="105" fill="hold">
                            <p:stCondLst>
                              <p:cond delay="19500"/>
                            </p:stCondLst>
                            <p:childTnLst>
                              <p:par>
                                <p:cTn id="106" presetID="10" presetClass="entr" presetSubtype="0" fill="hold" grpId="0" nodeType="afterEffect">
                                  <p:stCondLst>
                                    <p:cond delay="500"/>
                                  </p:stCondLst>
                                  <p:childTnLst>
                                    <p:set>
                                      <p:cBhvr>
                                        <p:cTn id="107" dur="1" fill="hold">
                                          <p:stCondLst>
                                            <p:cond delay="0"/>
                                          </p:stCondLst>
                                        </p:cTn>
                                        <p:tgtEl>
                                          <p:spTgt spid="15"/>
                                        </p:tgtEl>
                                        <p:attrNameLst>
                                          <p:attrName>style.visibility</p:attrName>
                                        </p:attrNameLst>
                                      </p:cBhvr>
                                      <p:to>
                                        <p:strVal val="visible"/>
                                      </p:to>
                                    </p:set>
                                    <p:animEffect transition="in" filter="fade">
                                      <p:cBhvr>
                                        <p:cTn id="10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p:bldP spid="16" grpId="0"/>
      <p:bldP spid="17" grpId="0"/>
      <p:bldP spid="18" grpId="0"/>
      <p:bldP spid="19" grpId="0"/>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Oval 3"/>
          <p:cNvSpPr>
            <a:spLocks noChangeArrowheads="1"/>
          </p:cNvSpPr>
          <p:nvPr/>
        </p:nvSpPr>
        <p:spPr bwMode="auto">
          <a:xfrm>
            <a:off x="3338002" y="1772816"/>
            <a:ext cx="3852000" cy="3852000"/>
          </a:xfrm>
          <a:prstGeom prst="ellipse">
            <a:avLst/>
          </a:prstGeom>
          <a:gradFill rotWithShape="1">
            <a:gsLst>
              <a:gs pos="0">
                <a:schemeClr val="accent5">
                  <a:lumMod val="40000"/>
                  <a:lumOff val="60000"/>
                </a:schemeClr>
              </a:gs>
              <a:gs pos="100000">
                <a:srgbClr val="CCECFF">
                  <a:gamma/>
                  <a:shade val="46275"/>
                  <a:invGamma/>
                  <a:alpha val="0"/>
                </a:srgbClr>
              </a:gs>
            </a:gsLst>
            <a:path path="shape">
              <a:fillToRect l="50000" t="50000" r="50000" b="50000"/>
            </a:path>
          </a:gradFill>
          <a:ln w="9525">
            <a:noFill/>
            <a:round/>
            <a:headEnd/>
            <a:tailEnd/>
          </a:ln>
          <a:effectLst/>
        </p:spPr>
        <p:txBody>
          <a:bodyPr wrap="none" anchor="ctr"/>
          <a:lstStyle/>
          <a:p>
            <a:endParaRPr lang="en-CA" dirty="0"/>
          </a:p>
        </p:txBody>
      </p:sp>
      <p:sp>
        <p:nvSpPr>
          <p:cNvPr id="7" name="AutoShape 4"/>
          <p:cNvSpPr>
            <a:spLocks noChangeArrowheads="1"/>
          </p:cNvSpPr>
          <p:nvPr/>
        </p:nvSpPr>
        <p:spPr bwMode="auto">
          <a:xfrm>
            <a:off x="4784080" y="2120400"/>
            <a:ext cx="540000" cy="153720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16200000">
              <a:prstClr val="black">
                <a:alpha val="80000"/>
              </a:prstClr>
            </a:innerShdw>
          </a:effectLst>
        </p:spPr>
        <p:txBody>
          <a:bodyPr vert="eaVert" wrap="none" anchor="ctr"/>
          <a:lstStyle/>
          <a:p>
            <a:endParaRPr lang="en-CA" dirty="0"/>
          </a:p>
        </p:txBody>
      </p:sp>
      <p:sp>
        <p:nvSpPr>
          <p:cNvPr id="8" name="AutoShape 5"/>
          <p:cNvSpPr>
            <a:spLocks noChangeArrowheads="1"/>
          </p:cNvSpPr>
          <p:nvPr/>
        </p:nvSpPr>
        <p:spPr bwMode="auto">
          <a:xfrm flipV="1">
            <a:off x="4799539" y="3657600"/>
            <a:ext cx="540000" cy="153720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5400000">
              <a:prstClr val="black">
                <a:alpha val="79000"/>
              </a:prstClr>
            </a:innerShdw>
          </a:effectLst>
        </p:spPr>
        <p:txBody>
          <a:bodyPr vert="eaVert" wrap="none" anchor="ctr"/>
          <a:lstStyle/>
          <a:p>
            <a:endParaRPr lang="en-CA" dirty="0"/>
          </a:p>
        </p:txBody>
      </p:sp>
      <p:sp>
        <p:nvSpPr>
          <p:cNvPr id="9" name="AutoShape 6"/>
          <p:cNvSpPr>
            <a:spLocks noChangeArrowheads="1"/>
          </p:cNvSpPr>
          <p:nvPr/>
        </p:nvSpPr>
        <p:spPr bwMode="auto">
          <a:xfrm rot="5400000">
            <a:off x="5567016" y="2905134"/>
            <a:ext cx="540000" cy="153720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a:prstClr val="black">
                <a:alpha val="80000"/>
              </a:prstClr>
            </a:innerShdw>
          </a:effectLst>
        </p:spPr>
        <p:txBody>
          <a:bodyPr vert="eaVert" wrap="none" anchor="ctr"/>
          <a:lstStyle/>
          <a:p>
            <a:endParaRPr lang="en-CA" dirty="0"/>
          </a:p>
        </p:txBody>
      </p:sp>
      <p:sp>
        <p:nvSpPr>
          <p:cNvPr id="10" name="AutoShape 7"/>
          <p:cNvSpPr>
            <a:spLocks noChangeArrowheads="1"/>
          </p:cNvSpPr>
          <p:nvPr/>
        </p:nvSpPr>
        <p:spPr bwMode="auto">
          <a:xfrm rot="16200000" flipH="1">
            <a:off x="4029816" y="2919190"/>
            <a:ext cx="540000" cy="153720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10800000">
              <a:prstClr val="black">
                <a:alpha val="79000"/>
              </a:prstClr>
            </a:innerShdw>
          </a:effectLst>
        </p:spPr>
        <p:txBody>
          <a:bodyPr vert="eaVert" wrap="none" anchor="ctr"/>
          <a:lstStyle/>
          <a:p>
            <a:endParaRPr lang="en-CA" dirty="0"/>
          </a:p>
        </p:txBody>
      </p:sp>
      <p:sp>
        <p:nvSpPr>
          <p:cNvPr id="11" name="AutoShape 8"/>
          <p:cNvSpPr>
            <a:spLocks noChangeArrowheads="1"/>
          </p:cNvSpPr>
          <p:nvPr/>
        </p:nvSpPr>
        <p:spPr bwMode="auto">
          <a:xfrm rot="2818963">
            <a:off x="5405179" y="2321776"/>
            <a:ext cx="540000" cy="156848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18900000">
              <a:prstClr val="black">
                <a:alpha val="79000"/>
              </a:prstClr>
            </a:innerShdw>
          </a:effectLst>
        </p:spPr>
        <p:txBody>
          <a:bodyPr vert="eaVert" wrap="none" anchor="ctr"/>
          <a:lstStyle/>
          <a:p>
            <a:endParaRPr lang="en-CA" dirty="0"/>
          </a:p>
        </p:txBody>
      </p:sp>
      <p:sp>
        <p:nvSpPr>
          <p:cNvPr id="12" name="AutoShape 9"/>
          <p:cNvSpPr>
            <a:spLocks noChangeArrowheads="1"/>
          </p:cNvSpPr>
          <p:nvPr/>
        </p:nvSpPr>
        <p:spPr bwMode="auto">
          <a:xfrm rot="18781037" flipV="1">
            <a:off x="5351261" y="3424944"/>
            <a:ext cx="540000" cy="156848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2700000">
              <a:prstClr val="black">
                <a:alpha val="79000"/>
              </a:prstClr>
            </a:innerShdw>
          </a:effectLst>
        </p:spPr>
        <p:txBody>
          <a:bodyPr vert="eaVert" wrap="none" anchor="ctr"/>
          <a:lstStyle/>
          <a:p>
            <a:endParaRPr lang="en-CA" dirty="0"/>
          </a:p>
        </p:txBody>
      </p:sp>
      <p:sp>
        <p:nvSpPr>
          <p:cNvPr id="13" name="AutoShape 10"/>
          <p:cNvSpPr>
            <a:spLocks noChangeArrowheads="1"/>
          </p:cNvSpPr>
          <p:nvPr/>
        </p:nvSpPr>
        <p:spPr bwMode="auto">
          <a:xfrm rot="2818963" flipH="1" flipV="1">
            <a:off x="4227443" y="3411577"/>
            <a:ext cx="540000" cy="1561521"/>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8100000">
              <a:prstClr val="black">
                <a:alpha val="79000"/>
              </a:prstClr>
            </a:innerShdw>
          </a:effectLst>
        </p:spPr>
        <p:txBody>
          <a:bodyPr vert="eaVert" wrap="none" anchor="ctr"/>
          <a:lstStyle/>
          <a:p>
            <a:endParaRPr lang="en-CA" dirty="0"/>
          </a:p>
        </p:txBody>
      </p:sp>
      <p:sp>
        <p:nvSpPr>
          <p:cNvPr id="14" name="AutoShape 11"/>
          <p:cNvSpPr>
            <a:spLocks noChangeArrowheads="1"/>
          </p:cNvSpPr>
          <p:nvPr/>
        </p:nvSpPr>
        <p:spPr bwMode="auto">
          <a:xfrm rot="18781037" flipH="1">
            <a:off x="4225204" y="2406851"/>
            <a:ext cx="540000" cy="1512767"/>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13500000">
              <a:prstClr val="black">
                <a:alpha val="80000"/>
              </a:prstClr>
            </a:innerShdw>
          </a:effectLst>
        </p:spPr>
        <p:txBody>
          <a:bodyPr vert="eaVert" wrap="none" anchor="ctr"/>
          <a:lstStyle/>
          <a:p>
            <a:endParaRPr lang="en-CA" dirty="0"/>
          </a:p>
        </p:txBody>
      </p:sp>
      <p:sp>
        <p:nvSpPr>
          <p:cNvPr id="15" name="Text Box 13"/>
          <p:cNvSpPr txBox="1">
            <a:spLocks noChangeArrowheads="1"/>
          </p:cNvSpPr>
          <p:nvPr/>
        </p:nvSpPr>
        <p:spPr bwMode="auto">
          <a:xfrm>
            <a:off x="3833417" y="1423525"/>
            <a:ext cx="2462291" cy="677108"/>
          </a:xfrm>
          <a:prstGeom prst="rect">
            <a:avLst/>
          </a:prstGeom>
          <a:noFill/>
          <a:ln w="9525">
            <a:noFill/>
            <a:miter lim="800000"/>
            <a:headEnd/>
            <a:tailEnd/>
          </a:ln>
          <a:effectLst/>
        </p:spPr>
        <p:txBody>
          <a:bodyPr wrap="square">
            <a:spAutoFit/>
          </a:bodyPr>
          <a:lstStyle/>
          <a:p>
            <a:pPr algn="ctr"/>
            <a:r>
              <a:rPr lang="en-US" sz="1400" dirty="0" smtClean="0">
                <a:solidFill>
                  <a:srgbClr val="652876"/>
                </a:solidFill>
                <a:latin typeface="Franklin Gothic Heavy" pitchFamily="34" charset="0"/>
                <a:ea typeface="Arial Unicode MS" pitchFamily="34" charset="-128"/>
                <a:cs typeface="Arial Unicode MS" pitchFamily="34" charset="-128"/>
              </a:rPr>
              <a:t>PRATIQUE AMÉLIORÉE </a:t>
            </a:r>
            <a:r>
              <a:rPr lang="en-US" sz="1400" dirty="0" smtClean="0">
                <a:solidFill>
                  <a:srgbClr val="652876"/>
                </a:solidFill>
                <a:latin typeface="Franklin Gothic Book" pitchFamily="34" charset="0"/>
                <a:ea typeface="Arial Unicode MS" pitchFamily="34" charset="-128"/>
                <a:cs typeface="Arial Unicode MS" pitchFamily="34" charset="-128"/>
              </a:rPr>
              <a:t>: </a:t>
            </a:r>
          </a:p>
          <a:p>
            <a:pPr algn="ctr"/>
            <a:r>
              <a:rPr lang="en-US" sz="1200" dirty="0" smtClean="0">
                <a:latin typeface="Franklin Gothic Book" pitchFamily="34" charset="0"/>
                <a:ea typeface="Arial Unicode MS" pitchFamily="34" charset="-128"/>
                <a:cs typeface="Calibri" pitchFamily="34" charset="0"/>
              </a:rPr>
              <a:t>QUALITÉ ET SERVICE CONCURRENTIEL, SÉCURITÉ</a:t>
            </a:r>
            <a:endParaRPr lang="en-US" sz="1200" dirty="0">
              <a:latin typeface="Franklin Gothic Book" pitchFamily="34" charset="0"/>
              <a:ea typeface="Arial Unicode MS" pitchFamily="34" charset="-128"/>
              <a:cs typeface="Calibri" pitchFamily="34" charset="0"/>
            </a:endParaRPr>
          </a:p>
        </p:txBody>
      </p:sp>
      <p:sp>
        <p:nvSpPr>
          <p:cNvPr id="16" name="Text Box 14"/>
          <p:cNvSpPr txBox="1">
            <a:spLocks noChangeArrowheads="1"/>
          </p:cNvSpPr>
          <p:nvPr/>
        </p:nvSpPr>
        <p:spPr bwMode="auto">
          <a:xfrm>
            <a:off x="6000760" y="1978978"/>
            <a:ext cx="2571768" cy="892552"/>
          </a:xfrm>
          <a:prstGeom prst="rect">
            <a:avLst/>
          </a:prstGeom>
          <a:noFill/>
          <a:ln w="9525">
            <a:noFill/>
            <a:miter lim="800000"/>
            <a:headEnd/>
            <a:tailEnd/>
          </a:ln>
          <a:effectLst/>
        </p:spPr>
        <p:txBody>
          <a:bodyPr wrap="square">
            <a:spAutoFit/>
          </a:bodyPr>
          <a:lstStyle/>
          <a:p>
            <a:pPr algn="ctr"/>
            <a:r>
              <a:rPr lang="en-US" sz="1400" dirty="0" smtClean="0">
                <a:solidFill>
                  <a:srgbClr val="652876"/>
                </a:solidFill>
                <a:latin typeface="Franklin Gothic Heavy" pitchFamily="34" charset="0"/>
                <a:ea typeface="Arial Unicode MS" pitchFamily="34" charset="-128"/>
                <a:cs typeface="Arial Unicode MS" pitchFamily="34" charset="-128"/>
              </a:rPr>
              <a:t>RECONNAISSANCE DES COMPÉTENCES </a:t>
            </a:r>
            <a:r>
              <a:rPr lang="en-US" sz="1200" dirty="0" smtClean="0">
                <a:latin typeface="Franklin Gothic Book" pitchFamily="34" charset="0"/>
                <a:ea typeface="Arial Unicode MS" pitchFamily="34" charset="-128"/>
                <a:cs typeface="Arial Unicode MS" pitchFamily="34" charset="-128"/>
              </a:rPr>
              <a:t>:</a:t>
            </a:r>
          </a:p>
          <a:p>
            <a:pPr algn="ctr"/>
            <a:r>
              <a:rPr lang="en-US" sz="1200" dirty="0" smtClean="0">
                <a:latin typeface="Franklin Gothic Book" pitchFamily="34" charset="0"/>
                <a:ea typeface="Arial Unicode MS" pitchFamily="34" charset="-128"/>
                <a:cs typeface="Calibri" pitchFamily="34" charset="0"/>
              </a:rPr>
              <a:t>EXPERTISE DE L’INDUSTRIE</a:t>
            </a:r>
            <a:r>
              <a:rPr lang="en-US" sz="1200" b="1" dirty="0" smtClean="0">
                <a:latin typeface="Franklin Gothic Book" pitchFamily="34" charset="0"/>
                <a:ea typeface="Arial Unicode MS" pitchFamily="34" charset="-128"/>
                <a:cs typeface="Calibri" pitchFamily="34" charset="0"/>
              </a:rPr>
              <a:t>,</a:t>
            </a:r>
            <a:r>
              <a:rPr lang="en-US" sz="1200" dirty="0" smtClean="0">
                <a:latin typeface="Franklin Gothic Book" pitchFamily="34" charset="0"/>
                <a:ea typeface="Arial Unicode MS" pitchFamily="34" charset="-128"/>
                <a:cs typeface="Calibri" pitchFamily="34" charset="0"/>
              </a:rPr>
              <a:t> DIPLÔMES, RÉGLEMENTATION</a:t>
            </a:r>
            <a:endParaRPr lang="en-US" sz="1200" dirty="0">
              <a:latin typeface="Franklin Gothic Book" pitchFamily="34" charset="0"/>
              <a:ea typeface="Arial Unicode MS" pitchFamily="34" charset="-128"/>
              <a:cs typeface="Calibri" pitchFamily="34" charset="0"/>
            </a:endParaRPr>
          </a:p>
        </p:txBody>
      </p:sp>
      <p:sp>
        <p:nvSpPr>
          <p:cNvPr id="17" name="Text Box 15"/>
          <p:cNvSpPr txBox="1">
            <a:spLocks noChangeArrowheads="1"/>
          </p:cNvSpPr>
          <p:nvPr/>
        </p:nvSpPr>
        <p:spPr bwMode="auto">
          <a:xfrm>
            <a:off x="6516216" y="3140968"/>
            <a:ext cx="2342064" cy="1209562"/>
          </a:xfrm>
          <a:prstGeom prst="rect">
            <a:avLst/>
          </a:prstGeom>
          <a:noFill/>
          <a:ln w="9525">
            <a:noFill/>
            <a:miter lim="800000"/>
            <a:headEnd/>
            <a:tailEnd/>
          </a:ln>
          <a:effectLst/>
        </p:spPr>
        <p:txBody>
          <a:bodyPr wrap="square">
            <a:spAutoFit/>
          </a:bodyPr>
          <a:lstStyle/>
          <a:p>
            <a:pPr algn="ctr">
              <a:lnSpc>
                <a:spcPct val="110000"/>
              </a:lnSpc>
            </a:pPr>
            <a:r>
              <a:rPr lang="en-US" sz="1400" dirty="0" smtClean="0">
                <a:solidFill>
                  <a:srgbClr val="652876"/>
                </a:solidFill>
                <a:latin typeface="Franklin Gothic Heavy" pitchFamily="34" charset="0"/>
                <a:ea typeface="Arial Unicode MS" pitchFamily="34" charset="-128"/>
                <a:cs typeface="Arial Unicode MS" pitchFamily="34" charset="-128"/>
              </a:rPr>
              <a:t>CARRIÈRE : AMÉLIORATION DE L’IMAGE ET ORIENTATION</a:t>
            </a:r>
            <a:r>
              <a:rPr lang="en-US" sz="1200" dirty="0" smtClean="0">
                <a:latin typeface="Franklin Gothic Book" pitchFamily="34" charset="0"/>
                <a:ea typeface="Arial Unicode MS" pitchFamily="34" charset="-128"/>
                <a:cs typeface="Arial Unicode MS" pitchFamily="34" charset="-128"/>
              </a:rPr>
              <a:t> </a:t>
            </a:r>
          </a:p>
          <a:p>
            <a:pPr algn="ctr">
              <a:lnSpc>
                <a:spcPct val="110000"/>
              </a:lnSpc>
            </a:pPr>
            <a:r>
              <a:rPr lang="en-US" sz="1200" dirty="0" smtClean="0">
                <a:latin typeface="Franklin Gothic Book" pitchFamily="34" charset="0"/>
                <a:ea typeface="Arial Unicode MS" pitchFamily="34" charset="-128"/>
                <a:cs typeface="Calibri" pitchFamily="34" charset="0"/>
              </a:rPr>
              <a:t>ATTRACTION</a:t>
            </a:r>
            <a:r>
              <a:rPr lang="en-US" sz="1200" dirty="0">
                <a:latin typeface="Franklin Gothic Book" pitchFamily="34" charset="0"/>
                <a:ea typeface="Arial Unicode MS" pitchFamily="34" charset="-128"/>
                <a:cs typeface="Calibri" pitchFamily="34" charset="0"/>
              </a:rPr>
              <a:t>, </a:t>
            </a:r>
            <a:r>
              <a:rPr lang="en-US" sz="1200" dirty="0" smtClean="0">
                <a:latin typeface="Franklin Gothic Book" pitchFamily="34" charset="0"/>
                <a:ea typeface="Arial Unicode MS" pitchFamily="34" charset="-128"/>
                <a:cs typeface="Calibri" pitchFamily="34" charset="0"/>
              </a:rPr>
              <a:t>DÉVELOPPEMENT, PARCOURS PROFESSIONNEL</a:t>
            </a:r>
            <a:endParaRPr lang="en-US" sz="1200" dirty="0">
              <a:latin typeface="Franklin Gothic Book" pitchFamily="34" charset="0"/>
              <a:ea typeface="Arial Unicode MS" pitchFamily="34" charset="-128"/>
              <a:cs typeface="Calibri" pitchFamily="34" charset="0"/>
            </a:endParaRPr>
          </a:p>
        </p:txBody>
      </p:sp>
      <p:sp>
        <p:nvSpPr>
          <p:cNvPr id="18" name="Text Box 16"/>
          <p:cNvSpPr txBox="1">
            <a:spLocks noChangeArrowheads="1"/>
          </p:cNvSpPr>
          <p:nvPr/>
        </p:nvSpPr>
        <p:spPr bwMode="auto">
          <a:xfrm>
            <a:off x="6072198" y="4562544"/>
            <a:ext cx="2357454" cy="738664"/>
          </a:xfrm>
          <a:prstGeom prst="rect">
            <a:avLst/>
          </a:prstGeom>
          <a:noFill/>
          <a:ln w="9525">
            <a:noFill/>
            <a:miter lim="800000"/>
            <a:headEnd/>
            <a:tailEnd/>
          </a:ln>
          <a:effectLst/>
        </p:spPr>
        <p:txBody>
          <a:bodyPr wrap="square">
            <a:spAutoFit/>
          </a:bodyPr>
          <a:lstStyle/>
          <a:p>
            <a:pPr algn="ctr"/>
            <a:r>
              <a:rPr lang="en-US" sz="1400" dirty="0" smtClean="0">
                <a:solidFill>
                  <a:srgbClr val="652876"/>
                </a:solidFill>
                <a:latin typeface="Franklin Gothic Heavy" pitchFamily="34" charset="0"/>
                <a:ea typeface="Arial Unicode MS" pitchFamily="34" charset="-128"/>
                <a:cs typeface="Arial Unicode MS" pitchFamily="34" charset="-128"/>
              </a:rPr>
              <a:t>PROGRAMME D’ÉTUDES, É</a:t>
            </a:r>
            <a:r>
              <a:rPr lang="en-US" sz="1400" dirty="0" smtClean="0">
                <a:solidFill>
                  <a:srgbClr val="652876"/>
                </a:solidFill>
                <a:latin typeface="Franklin Gothic Heavy" pitchFamily="34" charset="0"/>
                <a:ea typeface="Arial Unicode MS" pitchFamily="34" charset="-128"/>
                <a:cs typeface="Calibri" pitchFamily="34" charset="0"/>
              </a:rPr>
              <a:t>DUCATION ET FORMATION</a:t>
            </a:r>
            <a:endParaRPr lang="en-US" sz="1400" dirty="0">
              <a:solidFill>
                <a:srgbClr val="652876"/>
              </a:solidFill>
              <a:latin typeface="Franklin Gothic Heavy" pitchFamily="34" charset="0"/>
              <a:ea typeface="Arial Unicode MS" pitchFamily="34" charset="-128"/>
              <a:cs typeface="Calibri" pitchFamily="34" charset="0"/>
            </a:endParaRPr>
          </a:p>
        </p:txBody>
      </p:sp>
      <p:sp>
        <p:nvSpPr>
          <p:cNvPr id="19" name="Text Box 17"/>
          <p:cNvSpPr txBox="1">
            <a:spLocks noChangeArrowheads="1"/>
          </p:cNvSpPr>
          <p:nvPr/>
        </p:nvSpPr>
        <p:spPr bwMode="auto">
          <a:xfrm>
            <a:off x="3257402" y="5229200"/>
            <a:ext cx="3646711" cy="707886"/>
          </a:xfrm>
          <a:prstGeom prst="rect">
            <a:avLst/>
          </a:prstGeom>
          <a:noFill/>
          <a:ln w="9525">
            <a:noFill/>
            <a:miter lim="800000"/>
            <a:headEnd/>
            <a:tailEnd/>
          </a:ln>
          <a:effectLst/>
        </p:spPr>
        <p:txBody>
          <a:bodyPr wrap="square">
            <a:spAutoFit/>
          </a:bodyPr>
          <a:lstStyle/>
          <a:p>
            <a:pPr algn="ctr"/>
            <a:r>
              <a:rPr lang="en-US" sz="1400" dirty="0" smtClean="0">
                <a:solidFill>
                  <a:srgbClr val="652876"/>
                </a:solidFill>
                <a:latin typeface="Franklin Gothic Heavy" pitchFamily="34" charset="0"/>
                <a:ea typeface="Arial Unicode MS" pitchFamily="34" charset="-128"/>
                <a:cs typeface="Arial Unicode MS" pitchFamily="34" charset="-128"/>
              </a:rPr>
              <a:t>MOBILITÉ DE LA MAIN-D’OEUVRE ET ANALYSE </a:t>
            </a:r>
            <a:r>
              <a:rPr lang="en-US" sz="1200" dirty="0" smtClean="0">
                <a:latin typeface="Franklin Gothic Book" pitchFamily="34" charset="0"/>
                <a:ea typeface="Arial Unicode MS" pitchFamily="34" charset="-128"/>
                <a:cs typeface="Arial" pitchFamily="34" charset="0"/>
              </a:rPr>
              <a:t>: </a:t>
            </a:r>
          </a:p>
          <a:p>
            <a:pPr algn="ctr"/>
            <a:r>
              <a:rPr lang="en-US" sz="1200" dirty="0" smtClean="0">
                <a:latin typeface="Franklin Gothic Book" pitchFamily="34" charset="0"/>
                <a:ea typeface="Arial Unicode MS" pitchFamily="34" charset="-128"/>
                <a:cs typeface="Calibri" pitchFamily="34" charset="0"/>
              </a:rPr>
              <a:t>ÉQUIVALENCE ET RECONNAISSANCE DE CRÉDITS</a:t>
            </a:r>
            <a:endParaRPr lang="en-US" sz="1200" dirty="0">
              <a:latin typeface="Franklin Gothic Book" pitchFamily="34" charset="0"/>
              <a:ea typeface="Arial Unicode MS" pitchFamily="34" charset="-128"/>
              <a:cs typeface="Calibri" pitchFamily="34" charset="0"/>
            </a:endParaRPr>
          </a:p>
        </p:txBody>
      </p:sp>
      <p:sp>
        <p:nvSpPr>
          <p:cNvPr id="20" name="Text Box 19"/>
          <p:cNvSpPr txBox="1">
            <a:spLocks noChangeArrowheads="1"/>
          </p:cNvSpPr>
          <p:nvPr/>
        </p:nvSpPr>
        <p:spPr bwMode="auto">
          <a:xfrm>
            <a:off x="1185993" y="3124201"/>
            <a:ext cx="2521911" cy="861774"/>
          </a:xfrm>
          <a:prstGeom prst="rect">
            <a:avLst/>
          </a:prstGeom>
          <a:noFill/>
          <a:ln w="9525">
            <a:noFill/>
            <a:miter lim="800000"/>
            <a:headEnd/>
            <a:tailEnd/>
          </a:ln>
          <a:effectLst/>
        </p:spPr>
        <p:txBody>
          <a:bodyPr wrap="square">
            <a:spAutoFit/>
          </a:bodyPr>
          <a:lstStyle/>
          <a:p>
            <a:pPr algn="ctr"/>
            <a:r>
              <a:rPr lang="en-US" sz="1400" dirty="0" smtClean="0">
                <a:solidFill>
                  <a:srgbClr val="652876"/>
                </a:solidFill>
                <a:latin typeface="Franklin Gothic Heavy" pitchFamily="34" charset="0"/>
                <a:ea typeface="Arial Unicode MS" pitchFamily="34" charset="-128"/>
                <a:cs typeface="Arial Unicode MS" pitchFamily="34" charset="-128"/>
              </a:rPr>
              <a:t>PRATIQUES RH </a:t>
            </a:r>
            <a:r>
              <a:rPr lang="en-US" sz="1200" dirty="0" smtClean="0">
                <a:latin typeface="Franklin Gothic Book" pitchFamily="34" charset="0"/>
                <a:ea typeface="Arial Unicode MS" pitchFamily="34" charset="-128"/>
                <a:cs typeface="Arial" pitchFamily="34" charset="0"/>
              </a:rPr>
              <a:t>: </a:t>
            </a:r>
          </a:p>
          <a:p>
            <a:pPr algn="ctr"/>
            <a:r>
              <a:rPr lang="en-US" sz="1200" dirty="0" smtClean="0">
                <a:latin typeface="Franklin Gothic Book" pitchFamily="34" charset="0"/>
                <a:ea typeface="Arial Unicode MS" pitchFamily="34" charset="-128"/>
                <a:cs typeface="Calibri" pitchFamily="34" charset="0"/>
              </a:rPr>
              <a:t>RECRUTEMENT, SÉLECTION, ÉVALUATION DE RENDEMENT, DESCRIPTIONS D’EMPLOI</a:t>
            </a:r>
            <a:endParaRPr lang="en-US" sz="1200" dirty="0">
              <a:latin typeface="Franklin Gothic Book" pitchFamily="34" charset="0"/>
              <a:ea typeface="Arial Unicode MS" pitchFamily="34" charset="-128"/>
              <a:cs typeface="Calibri" pitchFamily="34" charset="0"/>
            </a:endParaRPr>
          </a:p>
        </p:txBody>
      </p:sp>
      <p:sp>
        <p:nvSpPr>
          <p:cNvPr id="21" name="Text Box 20"/>
          <p:cNvSpPr txBox="1">
            <a:spLocks noChangeArrowheads="1"/>
          </p:cNvSpPr>
          <p:nvPr/>
        </p:nvSpPr>
        <p:spPr bwMode="auto">
          <a:xfrm>
            <a:off x="2249017" y="2286023"/>
            <a:ext cx="1822918" cy="523220"/>
          </a:xfrm>
          <a:prstGeom prst="rect">
            <a:avLst/>
          </a:prstGeom>
          <a:noFill/>
          <a:ln w="9525">
            <a:noFill/>
            <a:miter lim="800000"/>
            <a:headEnd/>
            <a:tailEnd/>
          </a:ln>
          <a:effectLst/>
        </p:spPr>
        <p:txBody>
          <a:bodyPr wrap="square">
            <a:spAutoFit/>
          </a:bodyPr>
          <a:lstStyle/>
          <a:p>
            <a:pPr algn="ctr"/>
            <a:r>
              <a:rPr lang="en-US" sz="1400" dirty="0" smtClean="0">
                <a:solidFill>
                  <a:srgbClr val="652876"/>
                </a:solidFill>
                <a:latin typeface="Franklin Gothic Heavy" pitchFamily="34" charset="0"/>
                <a:ea typeface="Arial Unicode MS" pitchFamily="34" charset="-128"/>
                <a:cs typeface="Arial Unicode MS" pitchFamily="34" charset="-128"/>
              </a:rPr>
              <a:t>RECHERCHE, </a:t>
            </a:r>
            <a:r>
              <a:rPr lang="en-US" sz="1400" dirty="0" smtClean="0">
                <a:solidFill>
                  <a:srgbClr val="652876"/>
                </a:solidFill>
                <a:latin typeface="Franklin Gothic Heavy" pitchFamily="34" charset="0"/>
                <a:ea typeface="Arial Unicode MS" pitchFamily="34" charset="-128"/>
                <a:cs typeface="Calibri" pitchFamily="34" charset="0"/>
              </a:rPr>
              <a:t>CONNAISSANCES </a:t>
            </a:r>
            <a:endParaRPr lang="en-US" sz="1400" dirty="0">
              <a:solidFill>
                <a:srgbClr val="652876"/>
              </a:solidFill>
              <a:latin typeface="Franklin Gothic Heavy" pitchFamily="34" charset="0"/>
              <a:ea typeface="Arial Unicode MS" pitchFamily="34" charset="-128"/>
              <a:cs typeface="Calibri" pitchFamily="34" charset="0"/>
            </a:endParaRPr>
          </a:p>
        </p:txBody>
      </p:sp>
      <p:sp>
        <p:nvSpPr>
          <p:cNvPr id="22" name="Text Box 18"/>
          <p:cNvSpPr txBox="1">
            <a:spLocks noChangeArrowheads="1"/>
          </p:cNvSpPr>
          <p:nvPr/>
        </p:nvSpPr>
        <p:spPr bwMode="auto">
          <a:xfrm>
            <a:off x="1142977" y="4437112"/>
            <a:ext cx="2643206" cy="1292662"/>
          </a:xfrm>
          <a:prstGeom prst="rect">
            <a:avLst/>
          </a:prstGeom>
          <a:noFill/>
          <a:ln w="9525">
            <a:noFill/>
            <a:miter lim="800000"/>
            <a:headEnd/>
            <a:tailEnd/>
          </a:ln>
          <a:effectLst/>
        </p:spPr>
        <p:txBody>
          <a:bodyPr wrap="square">
            <a:spAutoFit/>
          </a:bodyPr>
          <a:lstStyle/>
          <a:p>
            <a:pPr algn="ctr"/>
            <a:r>
              <a:rPr lang="en-CA" sz="1400" dirty="0" smtClean="0">
                <a:solidFill>
                  <a:srgbClr val="652876"/>
                </a:solidFill>
                <a:latin typeface="Franklin Gothic Heavy" pitchFamily="34" charset="0"/>
              </a:rPr>
              <a:t>DÉVELOPPEMENT ORGANISATIONNEL ET GESTION DU CHANGEMENT </a:t>
            </a:r>
            <a:r>
              <a:rPr lang="en-CA" sz="1200" dirty="0" smtClean="0">
                <a:latin typeface="Franklin Gothic Book" pitchFamily="34" charset="0"/>
                <a:cs typeface="Arial" pitchFamily="34" charset="0"/>
              </a:rPr>
              <a:t>: </a:t>
            </a:r>
          </a:p>
          <a:p>
            <a:pPr algn="ctr"/>
            <a:r>
              <a:rPr lang="en-US" sz="1200" dirty="0" smtClean="0">
                <a:latin typeface="Franklin Gothic Book" pitchFamily="34" charset="0"/>
                <a:ea typeface="Arial Unicode MS" pitchFamily="34" charset="-128"/>
                <a:cs typeface="Calibri" pitchFamily="34" charset="0"/>
              </a:rPr>
              <a:t>CONCEPTION DE TÂCHES, PLANIFICATION DE LA RELÈVE, PLANIFICATION STRATÉGIQUE</a:t>
            </a:r>
            <a:endParaRPr lang="en-US" sz="1200" dirty="0">
              <a:latin typeface="Franklin Gothic Book" pitchFamily="34" charset="0"/>
              <a:ea typeface="Arial Unicode MS" pitchFamily="34" charset="-128"/>
              <a:cs typeface="Calibri" pitchFamily="34" charset="0"/>
            </a:endParaRPr>
          </a:p>
        </p:txBody>
      </p:sp>
      <p:cxnSp>
        <p:nvCxnSpPr>
          <p:cNvPr id="23" name="Straight Connector 22"/>
          <p:cNvCxnSpPr/>
          <p:nvPr/>
        </p:nvCxnSpPr>
        <p:spPr>
          <a:xfrm>
            <a:off x="5064169" y="2438400"/>
            <a:ext cx="0" cy="2438400"/>
          </a:xfrm>
          <a:prstGeom prst="line">
            <a:avLst/>
          </a:prstGeom>
          <a:ln w="38100">
            <a:solidFill>
              <a:schemeClr val="accent4">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5065867" y="2457724"/>
            <a:ext cx="0" cy="2438400"/>
          </a:xfrm>
          <a:prstGeom prst="line">
            <a:avLst/>
          </a:prstGeom>
          <a:ln w="38100">
            <a:solidFill>
              <a:schemeClr val="accent4">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8720000">
            <a:off x="5081933" y="2486005"/>
            <a:ext cx="0" cy="2438400"/>
          </a:xfrm>
          <a:prstGeom prst="line">
            <a:avLst/>
          </a:prstGeom>
          <a:ln w="38100">
            <a:solidFill>
              <a:schemeClr val="accent4">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2880000" flipH="1">
            <a:off x="5064435" y="2447670"/>
            <a:ext cx="0" cy="2438400"/>
          </a:xfrm>
          <a:prstGeom prst="line">
            <a:avLst/>
          </a:prstGeom>
          <a:ln w="38100">
            <a:solidFill>
              <a:schemeClr val="accent4">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4712096" y="3339920"/>
            <a:ext cx="684000" cy="684000"/>
          </a:xfrm>
          <a:prstGeom prst="ellipse">
            <a:avLst/>
          </a:prstGeom>
          <a:solidFill>
            <a:schemeClr val="accent5">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9" name="TextBox 28"/>
          <p:cNvSpPr txBox="1"/>
          <p:nvPr/>
        </p:nvSpPr>
        <p:spPr>
          <a:xfrm>
            <a:off x="1587014" y="808248"/>
            <a:ext cx="4464496" cy="1077218"/>
          </a:xfrm>
          <a:prstGeom prst="rect">
            <a:avLst/>
          </a:prstGeom>
          <a:noFill/>
        </p:spPr>
        <p:txBody>
          <a:bodyPr wrap="square" rtlCol="0">
            <a:spAutoFit/>
          </a:bodyPr>
          <a:lstStyle/>
          <a:p>
            <a:r>
              <a:rPr lang="en-US" sz="3200" dirty="0" err="1" smtClean="0">
                <a:solidFill>
                  <a:srgbClr val="652876"/>
                </a:solidFill>
                <a:latin typeface="Franklin Gothic Demi Cond" pitchFamily="34" charset="0"/>
                <a:ea typeface="Arial Unicode MS" pitchFamily="34" charset="-128"/>
                <a:cs typeface="Arial Unicode MS" pitchFamily="34" charset="-128"/>
              </a:rPr>
              <a:t>Pratiques</a:t>
            </a:r>
            <a:r>
              <a:rPr lang="en-US" sz="3200" dirty="0" smtClean="0">
                <a:solidFill>
                  <a:srgbClr val="652876"/>
                </a:solidFill>
                <a:latin typeface="Franklin Gothic Demi Cond" pitchFamily="34" charset="0"/>
                <a:ea typeface="Arial Unicode MS" pitchFamily="34" charset="-128"/>
                <a:cs typeface="Arial Unicode MS" pitchFamily="34" charset="-128"/>
              </a:rPr>
              <a:t> RH</a:t>
            </a:r>
          </a:p>
          <a:p>
            <a:endParaRPr lang="en-CA" sz="3200" dirty="0">
              <a:latin typeface="Franklin Gothic Demi Cond" pitchFamily="34" charset="0"/>
            </a:endParaRPr>
          </a:p>
        </p:txBody>
      </p:sp>
      <p:sp>
        <p:nvSpPr>
          <p:cNvPr id="30" name="Rectangle 29"/>
          <p:cNvSpPr/>
          <p:nvPr/>
        </p:nvSpPr>
        <p:spPr>
          <a:xfrm>
            <a:off x="6156176" y="2204864"/>
            <a:ext cx="1944216" cy="864096"/>
          </a:xfrm>
          <a:prstGeom prst="rect">
            <a:avLst/>
          </a:prstGeom>
          <a:solidFill>
            <a:schemeClr val="accent5">
              <a:lumMod val="75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bg1"/>
                </a:solidFill>
                <a:latin typeface="Franklin Gothic Medium" pitchFamily="34" charset="0"/>
              </a:rPr>
              <a:t>Descriptions </a:t>
            </a:r>
            <a:r>
              <a:rPr lang="en-CA" b="1" dirty="0" err="1" smtClean="0">
                <a:solidFill>
                  <a:schemeClr val="bg1"/>
                </a:solidFill>
                <a:latin typeface="Franklin Gothic Medium" pitchFamily="34" charset="0"/>
              </a:rPr>
              <a:t>d’emploi</a:t>
            </a:r>
            <a:endParaRPr lang="en-CA" b="1" dirty="0">
              <a:solidFill>
                <a:schemeClr val="bg1"/>
              </a:solidFill>
              <a:latin typeface="Franklin Gothic Medium" pitchFamily="34" charset="0"/>
            </a:endParaRPr>
          </a:p>
        </p:txBody>
      </p:sp>
      <p:sp>
        <p:nvSpPr>
          <p:cNvPr id="31" name="Rectangle 30"/>
          <p:cNvSpPr/>
          <p:nvPr/>
        </p:nvSpPr>
        <p:spPr>
          <a:xfrm>
            <a:off x="1691680" y="2204864"/>
            <a:ext cx="1944216" cy="864096"/>
          </a:xfrm>
          <a:prstGeom prst="rect">
            <a:avLst/>
          </a:prstGeom>
          <a:solidFill>
            <a:schemeClr val="accent5">
              <a:lumMod val="75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err="1" smtClean="0">
                <a:solidFill>
                  <a:schemeClr val="bg1"/>
                </a:solidFill>
                <a:latin typeface="Franklin Gothic Medium" pitchFamily="34" charset="0"/>
              </a:rPr>
              <a:t>Affichage</a:t>
            </a:r>
            <a:r>
              <a:rPr lang="en-CA" b="1" dirty="0" smtClean="0">
                <a:solidFill>
                  <a:schemeClr val="bg1"/>
                </a:solidFill>
                <a:latin typeface="Franklin Gothic Medium" pitchFamily="34" charset="0"/>
              </a:rPr>
              <a:t> de </a:t>
            </a:r>
            <a:r>
              <a:rPr lang="en-CA" b="1" dirty="0" err="1" smtClean="0">
                <a:solidFill>
                  <a:schemeClr val="bg1"/>
                </a:solidFill>
                <a:latin typeface="Franklin Gothic Medium" pitchFamily="34" charset="0"/>
              </a:rPr>
              <a:t>postes</a:t>
            </a:r>
            <a:endParaRPr lang="en-CA" b="1" dirty="0">
              <a:solidFill>
                <a:schemeClr val="bg1"/>
              </a:solidFill>
              <a:latin typeface="Franklin Gothic Medium" pitchFamily="34" charset="0"/>
            </a:endParaRPr>
          </a:p>
        </p:txBody>
      </p:sp>
      <p:sp>
        <p:nvSpPr>
          <p:cNvPr id="32" name="Rectangle 31"/>
          <p:cNvSpPr/>
          <p:nvPr/>
        </p:nvSpPr>
        <p:spPr>
          <a:xfrm>
            <a:off x="3923928" y="2204864"/>
            <a:ext cx="1944216" cy="864096"/>
          </a:xfrm>
          <a:prstGeom prst="rect">
            <a:avLst/>
          </a:prstGeom>
          <a:solidFill>
            <a:schemeClr val="accent5">
              <a:lumMod val="75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err="1" smtClean="0">
                <a:solidFill>
                  <a:schemeClr val="bg1"/>
                </a:solidFill>
                <a:latin typeface="Franklin Gothic Medium" pitchFamily="34" charset="0"/>
              </a:rPr>
              <a:t>Critères</a:t>
            </a:r>
            <a:r>
              <a:rPr lang="en-CA" b="1" dirty="0" smtClean="0">
                <a:solidFill>
                  <a:schemeClr val="bg1"/>
                </a:solidFill>
                <a:latin typeface="Franklin Gothic Medium" pitchFamily="34" charset="0"/>
              </a:rPr>
              <a:t> de </a:t>
            </a:r>
            <a:r>
              <a:rPr lang="en-CA" b="1" dirty="0" err="1" smtClean="0">
                <a:solidFill>
                  <a:schemeClr val="bg1"/>
                </a:solidFill>
                <a:latin typeface="Franklin Gothic Medium" pitchFamily="34" charset="0"/>
              </a:rPr>
              <a:t>sélection</a:t>
            </a:r>
            <a:r>
              <a:rPr lang="en-CA" b="1" dirty="0" smtClean="0">
                <a:solidFill>
                  <a:schemeClr val="bg1"/>
                </a:solidFill>
                <a:latin typeface="Franklin Gothic Medium" pitchFamily="34" charset="0"/>
              </a:rPr>
              <a:t> et </a:t>
            </a:r>
            <a:r>
              <a:rPr lang="en-CA" b="1" dirty="0" err="1" smtClean="0">
                <a:solidFill>
                  <a:schemeClr val="bg1"/>
                </a:solidFill>
                <a:latin typeface="Franklin Gothic Medium" pitchFamily="34" charset="0"/>
              </a:rPr>
              <a:t>d’entrevue</a:t>
            </a:r>
            <a:endParaRPr lang="en-CA" b="1" dirty="0">
              <a:solidFill>
                <a:schemeClr val="bg1"/>
              </a:solidFill>
              <a:latin typeface="Franklin Gothic Medium" pitchFamily="34" charset="0"/>
            </a:endParaRPr>
          </a:p>
        </p:txBody>
      </p:sp>
      <p:sp>
        <p:nvSpPr>
          <p:cNvPr id="33" name="Rectangle 32"/>
          <p:cNvSpPr/>
          <p:nvPr/>
        </p:nvSpPr>
        <p:spPr>
          <a:xfrm>
            <a:off x="1691680" y="3356992"/>
            <a:ext cx="1944216" cy="864096"/>
          </a:xfrm>
          <a:prstGeom prst="rect">
            <a:avLst/>
          </a:prstGeom>
          <a:solidFill>
            <a:schemeClr val="accent5">
              <a:lumMod val="75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bg1"/>
                </a:solidFill>
                <a:latin typeface="Franklin Gothic Medium" pitchFamily="34" charset="0"/>
              </a:rPr>
              <a:t>Plan </a:t>
            </a:r>
            <a:r>
              <a:rPr lang="en-CA" b="1" dirty="0" err="1" smtClean="0">
                <a:solidFill>
                  <a:schemeClr val="bg1"/>
                </a:solidFill>
                <a:latin typeface="Franklin Gothic Medium" pitchFamily="34" charset="0"/>
              </a:rPr>
              <a:t>d’orientation</a:t>
            </a:r>
            <a:endParaRPr lang="en-CA" b="1" dirty="0">
              <a:solidFill>
                <a:schemeClr val="bg1"/>
              </a:solidFill>
              <a:latin typeface="Franklin Gothic Medium" pitchFamily="34" charset="0"/>
            </a:endParaRPr>
          </a:p>
        </p:txBody>
      </p:sp>
      <p:sp>
        <p:nvSpPr>
          <p:cNvPr id="34" name="Rectangle 33"/>
          <p:cNvSpPr/>
          <p:nvPr/>
        </p:nvSpPr>
        <p:spPr>
          <a:xfrm>
            <a:off x="3923928" y="3356992"/>
            <a:ext cx="1944216" cy="864096"/>
          </a:xfrm>
          <a:prstGeom prst="rect">
            <a:avLst/>
          </a:prstGeom>
          <a:solidFill>
            <a:schemeClr val="accent5">
              <a:lumMod val="75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err="1" smtClean="0">
                <a:solidFill>
                  <a:schemeClr val="bg1"/>
                </a:solidFill>
                <a:latin typeface="Franklin Gothic Medium" pitchFamily="34" charset="0"/>
              </a:rPr>
              <a:t>Évaluation</a:t>
            </a:r>
            <a:r>
              <a:rPr lang="en-CA" b="1" dirty="0" smtClean="0">
                <a:solidFill>
                  <a:schemeClr val="bg1"/>
                </a:solidFill>
                <a:latin typeface="Franklin Gothic Medium" pitchFamily="34" charset="0"/>
              </a:rPr>
              <a:t> du </a:t>
            </a:r>
            <a:r>
              <a:rPr lang="en-CA" b="1" dirty="0" err="1" smtClean="0">
                <a:solidFill>
                  <a:schemeClr val="bg1"/>
                </a:solidFill>
                <a:latin typeface="Franklin Gothic Medium" pitchFamily="34" charset="0"/>
              </a:rPr>
              <a:t>rendement</a:t>
            </a:r>
            <a:endParaRPr lang="en-CA" b="1" dirty="0">
              <a:solidFill>
                <a:schemeClr val="bg1"/>
              </a:solidFill>
              <a:latin typeface="Franklin Gothic Medium" pitchFamily="34" charset="0"/>
            </a:endParaRPr>
          </a:p>
        </p:txBody>
      </p:sp>
      <p:sp>
        <p:nvSpPr>
          <p:cNvPr id="35" name="Rectangle 34"/>
          <p:cNvSpPr/>
          <p:nvPr/>
        </p:nvSpPr>
        <p:spPr>
          <a:xfrm>
            <a:off x="6156176" y="3356992"/>
            <a:ext cx="1944216" cy="864096"/>
          </a:xfrm>
          <a:prstGeom prst="rect">
            <a:avLst/>
          </a:prstGeom>
          <a:solidFill>
            <a:schemeClr val="accent5">
              <a:lumMod val="75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bg1"/>
                </a:solidFill>
                <a:latin typeface="Franklin Gothic Medium" pitchFamily="34" charset="0"/>
              </a:rPr>
              <a:t>Plan </a:t>
            </a:r>
            <a:r>
              <a:rPr lang="en-CA" b="1" dirty="0" err="1" smtClean="0">
                <a:solidFill>
                  <a:schemeClr val="bg1"/>
                </a:solidFill>
                <a:latin typeface="Franklin Gothic Medium" pitchFamily="34" charset="0"/>
              </a:rPr>
              <a:t>d’apprentissage</a:t>
            </a:r>
            <a:r>
              <a:rPr lang="en-CA" b="1" dirty="0" smtClean="0">
                <a:solidFill>
                  <a:schemeClr val="bg1"/>
                </a:solidFill>
                <a:latin typeface="Franklin Gothic Medium" pitchFamily="34" charset="0"/>
              </a:rPr>
              <a:t> </a:t>
            </a:r>
            <a:r>
              <a:rPr lang="en-CA" b="1" dirty="0" err="1" smtClean="0">
                <a:solidFill>
                  <a:schemeClr val="bg1"/>
                </a:solidFill>
                <a:latin typeface="Franklin Gothic Medium" pitchFamily="34" charset="0"/>
              </a:rPr>
              <a:t>individualisé</a:t>
            </a:r>
            <a:endParaRPr lang="en-CA" b="1" dirty="0">
              <a:solidFill>
                <a:schemeClr val="bg1"/>
              </a:solidFill>
              <a:latin typeface="Franklin Gothic Medium" pitchFamily="34" charset="0"/>
            </a:endParaRPr>
          </a:p>
        </p:txBody>
      </p:sp>
      <p:sp>
        <p:nvSpPr>
          <p:cNvPr id="36" name="Rectangle 35"/>
          <p:cNvSpPr/>
          <p:nvPr/>
        </p:nvSpPr>
        <p:spPr>
          <a:xfrm>
            <a:off x="1691680" y="4509120"/>
            <a:ext cx="1944216" cy="864096"/>
          </a:xfrm>
          <a:prstGeom prst="rect">
            <a:avLst/>
          </a:prstGeom>
          <a:solidFill>
            <a:schemeClr val="accent5">
              <a:lumMod val="75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err="1" smtClean="0">
                <a:solidFill>
                  <a:schemeClr val="bg1"/>
                </a:solidFill>
                <a:latin typeface="Franklin Gothic Medium" pitchFamily="34" charset="0"/>
              </a:rPr>
              <a:t>Parcours</a:t>
            </a:r>
            <a:r>
              <a:rPr lang="en-CA" sz="1400" b="1" dirty="0" smtClean="0">
                <a:solidFill>
                  <a:schemeClr val="bg1"/>
                </a:solidFill>
                <a:latin typeface="Franklin Gothic Medium" pitchFamily="34" charset="0"/>
              </a:rPr>
              <a:t> </a:t>
            </a:r>
            <a:r>
              <a:rPr lang="en-CA" sz="1400" b="1" dirty="0" err="1" smtClean="0">
                <a:solidFill>
                  <a:schemeClr val="bg1"/>
                </a:solidFill>
                <a:latin typeface="Franklin Gothic Medium" pitchFamily="34" charset="0"/>
              </a:rPr>
              <a:t>professionnel</a:t>
            </a:r>
            <a:r>
              <a:rPr lang="en-CA" sz="1400" b="1" dirty="0" smtClean="0">
                <a:solidFill>
                  <a:schemeClr val="bg1"/>
                </a:solidFill>
                <a:latin typeface="Franklin Gothic Medium" pitchFamily="34" charset="0"/>
              </a:rPr>
              <a:t>, transition </a:t>
            </a:r>
            <a:r>
              <a:rPr lang="en-CA" sz="1400" b="1" dirty="0" err="1" smtClean="0">
                <a:solidFill>
                  <a:schemeClr val="bg1"/>
                </a:solidFill>
                <a:latin typeface="Franklin Gothic Medium" pitchFamily="34" charset="0"/>
              </a:rPr>
              <a:t>professionnelle</a:t>
            </a:r>
            <a:endParaRPr lang="en-CA" sz="1400" b="1" dirty="0">
              <a:solidFill>
                <a:schemeClr val="bg1"/>
              </a:solidFill>
              <a:latin typeface="Franklin Gothic Medium" pitchFamily="34" charset="0"/>
            </a:endParaRPr>
          </a:p>
        </p:txBody>
      </p:sp>
      <p:sp>
        <p:nvSpPr>
          <p:cNvPr id="37" name="Rectangle 36"/>
          <p:cNvSpPr/>
          <p:nvPr/>
        </p:nvSpPr>
        <p:spPr>
          <a:xfrm>
            <a:off x="3923928" y="4509120"/>
            <a:ext cx="1944216" cy="864096"/>
          </a:xfrm>
          <a:prstGeom prst="rect">
            <a:avLst/>
          </a:prstGeom>
          <a:solidFill>
            <a:schemeClr val="accent5">
              <a:lumMod val="75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err="1" smtClean="0">
                <a:solidFill>
                  <a:schemeClr val="bg1"/>
                </a:solidFill>
                <a:latin typeface="Franklin Gothic Medium" pitchFamily="34" charset="0"/>
              </a:rPr>
              <a:t>Planification</a:t>
            </a:r>
            <a:r>
              <a:rPr lang="en-CA" b="1" dirty="0" smtClean="0">
                <a:solidFill>
                  <a:schemeClr val="bg1"/>
                </a:solidFill>
                <a:latin typeface="Franklin Gothic Medium" pitchFamily="34" charset="0"/>
              </a:rPr>
              <a:t> de la </a:t>
            </a:r>
            <a:r>
              <a:rPr lang="en-CA" b="1" dirty="0" err="1" smtClean="0">
                <a:solidFill>
                  <a:schemeClr val="bg1"/>
                </a:solidFill>
                <a:latin typeface="Franklin Gothic Medium" pitchFamily="34" charset="0"/>
              </a:rPr>
              <a:t>relève</a:t>
            </a:r>
            <a:endParaRPr lang="en-CA" b="1" dirty="0">
              <a:solidFill>
                <a:schemeClr val="bg1"/>
              </a:solidFill>
              <a:latin typeface="Franklin Gothic Medium" pitchFamily="34" charset="0"/>
            </a:endParaRPr>
          </a:p>
        </p:txBody>
      </p:sp>
      <p:sp>
        <p:nvSpPr>
          <p:cNvPr id="38" name="Rectangle 37"/>
          <p:cNvSpPr/>
          <p:nvPr/>
        </p:nvSpPr>
        <p:spPr>
          <a:xfrm>
            <a:off x="6156176" y="4509120"/>
            <a:ext cx="1944216" cy="864096"/>
          </a:xfrm>
          <a:prstGeom prst="rect">
            <a:avLst/>
          </a:prstGeom>
          <a:solidFill>
            <a:schemeClr val="accent5">
              <a:lumMod val="75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bg1"/>
                </a:solidFill>
                <a:latin typeface="Franklin Gothic Medium" pitchFamily="34" charset="0"/>
              </a:rPr>
              <a:t>Programmes de reconnaissance et </a:t>
            </a:r>
            <a:r>
              <a:rPr lang="en-CA" b="1" dirty="0" err="1" smtClean="0">
                <a:solidFill>
                  <a:schemeClr val="bg1"/>
                </a:solidFill>
                <a:latin typeface="Franklin Gothic Medium" pitchFamily="34" charset="0"/>
              </a:rPr>
              <a:t>récompenses</a:t>
            </a:r>
            <a:endParaRPr lang="en-CA" b="1" dirty="0">
              <a:solidFill>
                <a:schemeClr val="bg1"/>
              </a:solidFill>
              <a:latin typeface="Franklin Gothic Medium"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 calcmode="lin" valueType="num">
                                      <p:cBhvr>
                                        <p:cTn id="9" dur="500" fill="hold"/>
                                        <p:tgtEl>
                                          <p:spTgt spid="23"/>
                                        </p:tgtEl>
                                        <p:attrNameLst>
                                          <p:attrName>style.rotation</p:attrName>
                                        </p:attrNameLst>
                                      </p:cBhvr>
                                      <p:tavLst>
                                        <p:tav tm="0">
                                          <p:val>
                                            <p:fltVal val="360"/>
                                          </p:val>
                                        </p:tav>
                                        <p:tav tm="100000">
                                          <p:val>
                                            <p:fltVal val="0"/>
                                          </p:val>
                                        </p:tav>
                                      </p:tavLst>
                                    </p:anim>
                                    <p:animEffect transition="in" filter="fade">
                                      <p:cBhvr>
                                        <p:cTn id="10" dur="500"/>
                                        <p:tgtEl>
                                          <p:spTgt spid="23"/>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 calcmode="lin" valueType="num">
                                      <p:cBhvr>
                                        <p:cTn id="15" dur="500" fill="hold"/>
                                        <p:tgtEl>
                                          <p:spTgt spid="25"/>
                                        </p:tgtEl>
                                        <p:attrNameLst>
                                          <p:attrName>style.rotation</p:attrName>
                                        </p:attrNameLst>
                                      </p:cBhvr>
                                      <p:tavLst>
                                        <p:tav tm="0">
                                          <p:val>
                                            <p:fltVal val="360"/>
                                          </p:val>
                                        </p:tav>
                                        <p:tav tm="100000">
                                          <p:val>
                                            <p:fltVal val="0"/>
                                          </p:val>
                                        </p:tav>
                                      </p:tavLst>
                                    </p:anim>
                                    <p:animEffect transition="in" filter="fade">
                                      <p:cBhvr>
                                        <p:cTn id="16" dur="500"/>
                                        <p:tgtEl>
                                          <p:spTgt spid="25"/>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 calcmode="lin" valueType="num">
                                      <p:cBhvr>
                                        <p:cTn id="21" dur="500" fill="hold"/>
                                        <p:tgtEl>
                                          <p:spTgt spid="24"/>
                                        </p:tgtEl>
                                        <p:attrNameLst>
                                          <p:attrName>style.rotation</p:attrName>
                                        </p:attrNameLst>
                                      </p:cBhvr>
                                      <p:tavLst>
                                        <p:tav tm="0">
                                          <p:val>
                                            <p:fltVal val="360"/>
                                          </p:val>
                                        </p:tav>
                                        <p:tav tm="100000">
                                          <p:val>
                                            <p:fltVal val="0"/>
                                          </p:val>
                                        </p:tav>
                                      </p:tavLst>
                                    </p:anim>
                                    <p:animEffect transition="in" filter="fade">
                                      <p:cBhvr>
                                        <p:cTn id="22" dur="500"/>
                                        <p:tgtEl>
                                          <p:spTgt spid="24"/>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 calcmode="lin" valueType="num">
                                      <p:cBhvr>
                                        <p:cTn id="27" dur="500" fill="hold"/>
                                        <p:tgtEl>
                                          <p:spTgt spid="26"/>
                                        </p:tgtEl>
                                        <p:attrNameLst>
                                          <p:attrName>style.rotation</p:attrName>
                                        </p:attrNameLst>
                                      </p:cBhvr>
                                      <p:tavLst>
                                        <p:tav tm="0">
                                          <p:val>
                                            <p:fltVal val="360"/>
                                          </p:val>
                                        </p:tav>
                                        <p:tav tm="100000">
                                          <p:val>
                                            <p:fltVal val="0"/>
                                          </p:val>
                                        </p:tav>
                                      </p:tavLst>
                                    </p:anim>
                                    <p:animEffect transition="in" filter="fade">
                                      <p:cBhvr>
                                        <p:cTn id="28" dur="500"/>
                                        <p:tgtEl>
                                          <p:spTgt spid="26"/>
                                        </p:tgtEl>
                                      </p:cBhvr>
                                    </p:animEffect>
                                  </p:childTnLst>
                                </p:cTn>
                              </p:par>
                              <p:par>
                                <p:cTn id="29" presetID="49" presetClass="entr" presetSubtype="0" decel="10000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2000" fill="hold"/>
                                        <p:tgtEl>
                                          <p:spTgt spid="11"/>
                                        </p:tgtEl>
                                        <p:attrNameLst>
                                          <p:attrName>ppt_w</p:attrName>
                                        </p:attrNameLst>
                                      </p:cBhvr>
                                      <p:tavLst>
                                        <p:tav tm="0">
                                          <p:val>
                                            <p:fltVal val="0"/>
                                          </p:val>
                                        </p:tav>
                                        <p:tav tm="100000">
                                          <p:val>
                                            <p:strVal val="#ppt_w"/>
                                          </p:val>
                                        </p:tav>
                                      </p:tavLst>
                                    </p:anim>
                                    <p:anim calcmode="lin" valueType="num">
                                      <p:cBhvr>
                                        <p:cTn id="32" dur="2000" fill="hold"/>
                                        <p:tgtEl>
                                          <p:spTgt spid="11"/>
                                        </p:tgtEl>
                                        <p:attrNameLst>
                                          <p:attrName>ppt_h</p:attrName>
                                        </p:attrNameLst>
                                      </p:cBhvr>
                                      <p:tavLst>
                                        <p:tav tm="0">
                                          <p:val>
                                            <p:fltVal val="0"/>
                                          </p:val>
                                        </p:tav>
                                        <p:tav tm="100000">
                                          <p:val>
                                            <p:strVal val="#ppt_h"/>
                                          </p:val>
                                        </p:tav>
                                      </p:tavLst>
                                    </p:anim>
                                    <p:anim calcmode="lin" valueType="num">
                                      <p:cBhvr>
                                        <p:cTn id="33" dur="2000" fill="hold"/>
                                        <p:tgtEl>
                                          <p:spTgt spid="11"/>
                                        </p:tgtEl>
                                        <p:attrNameLst>
                                          <p:attrName>style.rotation</p:attrName>
                                        </p:attrNameLst>
                                      </p:cBhvr>
                                      <p:tavLst>
                                        <p:tav tm="0">
                                          <p:val>
                                            <p:fltVal val="360"/>
                                          </p:val>
                                        </p:tav>
                                        <p:tav tm="100000">
                                          <p:val>
                                            <p:fltVal val="0"/>
                                          </p:val>
                                        </p:tav>
                                      </p:tavLst>
                                    </p:anim>
                                    <p:animEffect transition="in" filter="fade">
                                      <p:cBhvr>
                                        <p:cTn id="34" dur="2000"/>
                                        <p:tgtEl>
                                          <p:spTgt spid="11"/>
                                        </p:tgtEl>
                                      </p:cBhvr>
                                    </p:animEffect>
                                  </p:childTnLst>
                                </p:cTn>
                              </p:par>
                              <p:par>
                                <p:cTn id="35" presetID="49" presetClass="entr" presetSubtype="0" decel="10000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2000" fill="hold"/>
                                        <p:tgtEl>
                                          <p:spTgt spid="9"/>
                                        </p:tgtEl>
                                        <p:attrNameLst>
                                          <p:attrName>ppt_w</p:attrName>
                                        </p:attrNameLst>
                                      </p:cBhvr>
                                      <p:tavLst>
                                        <p:tav tm="0">
                                          <p:val>
                                            <p:fltVal val="0"/>
                                          </p:val>
                                        </p:tav>
                                        <p:tav tm="100000">
                                          <p:val>
                                            <p:strVal val="#ppt_w"/>
                                          </p:val>
                                        </p:tav>
                                      </p:tavLst>
                                    </p:anim>
                                    <p:anim calcmode="lin" valueType="num">
                                      <p:cBhvr>
                                        <p:cTn id="38" dur="2000" fill="hold"/>
                                        <p:tgtEl>
                                          <p:spTgt spid="9"/>
                                        </p:tgtEl>
                                        <p:attrNameLst>
                                          <p:attrName>ppt_h</p:attrName>
                                        </p:attrNameLst>
                                      </p:cBhvr>
                                      <p:tavLst>
                                        <p:tav tm="0">
                                          <p:val>
                                            <p:fltVal val="0"/>
                                          </p:val>
                                        </p:tav>
                                        <p:tav tm="100000">
                                          <p:val>
                                            <p:strVal val="#ppt_h"/>
                                          </p:val>
                                        </p:tav>
                                      </p:tavLst>
                                    </p:anim>
                                    <p:anim calcmode="lin" valueType="num">
                                      <p:cBhvr>
                                        <p:cTn id="39" dur="2000" fill="hold"/>
                                        <p:tgtEl>
                                          <p:spTgt spid="9"/>
                                        </p:tgtEl>
                                        <p:attrNameLst>
                                          <p:attrName>style.rotation</p:attrName>
                                        </p:attrNameLst>
                                      </p:cBhvr>
                                      <p:tavLst>
                                        <p:tav tm="0">
                                          <p:val>
                                            <p:fltVal val="360"/>
                                          </p:val>
                                        </p:tav>
                                        <p:tav tm="100000">
                                          <p:val>
                                            <p:fltVal val="0"/>
                                          </p:val>
                                        </p:tav>
                                      </p:tavLst>
                                    </p:anim>
                                    <p:animEffect transition="in" filter="fade">
                                      <p:cBhvr>
                                        <p:cTn id="40" dur="2000"/>
                                        <p:tgtEl>
                                          <p:spTgt spid="9"/>
                                        </p:tgtEl>
                                      </p:cBhvr>
                                    </p:animEffect>
                                  </p:childTnLst>
                                </p:cTn>
                              </p:par>
                              <p:par>
                                <p:cTn id="41" presetID="49" presetClass="entr" presetSubtype="0" decel="10000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2000" fill="hold"/>
                                        <p:tgtEl>
                                          <p:spTgt spid="12"/>
                                        </p:tgtEl>
                                        <p:attrNameLst>
                                          <p:attrName>ppt_w</p:attrName>
                                        </p:attrNameLst>
                                      </p:cBhvr>
                                      <p:tavLst>
                                        <p:tav tm="0">
                                          <p:val>
                                            <p:fltVal val="0"/>
                                          </p:val>
                                        </p:tav>
                                        <p:tav tm="100000">
                                          <p:val>
                                            <p:strVal val="#ppt_w"/>
                                          </p:val>
                                        </p:tav>
                                      </p:tavLst>
                                    </p:anim>
                                    <p:anim calcmode="lin" valueType="num">
                                      <p:cBhvr>
                                        <p:cTn id="44" dur="2000" fill="hold"/>
                                        <p:tgtEl>
                                          <p:spTgt spid="12"/>
                                        </p:tgtEl>
                                        <p:attrNameLst>
                                          <p:attrName>ppt_h</p:attrName>
                                        </p:attrNameLst>
                                      </p:cBhvr>
                                      <p:tavLst>
                                        <p:tav tm="0">
                                          <p:val>
                                            <p:fltVal val="0"/>
                                          </p:val>
                                        </p:tav>
                                        <p:tav tm="100000">
                                          <p:val>
                                            <p:strVal val="#ppt_h"/>
                                          </p:val>
                                        </p:tav>
                                      </p:tavLst>
                                    </p:anim>
                                    <p:anim calcmode="lin" valueType="num">
                                      <p:cBhvr>
                                        <p:cTn id="45" dur="2000" fill="hold"/>
                                        <p:tgtEl>
                                          <p:spTgt spid="12"/>
                                        </p:tgtEl>
                                        <p:attrNameLst>
                                          <p:attrName>style.rotation</p:attrName>
                                        </p:attrNameLst>
                                      </p:cBhvr>
                                      <p:tavLst>
                                        <p:tav tm="0">
                                          <p:val>
                                            <p:fltVal val="360"/>
                                          </p:val>
                                        </p:tav>
                                        <p:tav tm="100000">
                                          <p:val>
                                            <p:fltVal val="0"/>
                                          </p:val>
                                        </p:tav>
                                      </p:tavLst>
                                    </p:anim>
                                    <p:animEffect transition="in" filter="fade">
                                      <p:cBhvr>
                                        <p:cTn id="46" dur="2000"/>
                                        <p:tgtEl>
                                          <p:spTgt spid="12"/>
                                        </p:tgtEl>
                                      </p:cBhvr>
                                    </p:animEffect>
                                  </p:childTnLst>
                                </p:cTn>
                              </p:par>
                              <p:par>
                                <p:cTn id="47" presetID="49" presetClass="entr" presetSubtype="0" decel="10000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2000" fill="hold"/>
                                        <p:tgtEl>
                                          <p:spTgt spid="8"/>
                                        </p:tgtEl>
                                        <p:attrNameLst>
                                          <p:attrName>ppt_w</p:attrName>
                                        </p:attrNameLst>
                                      </p:cBhvr>
                                      <p:tavLst>
                                        <p:tav tm="0">
                                          <p:val>
                                            <p:fltVal val="0"/>
                                          </p:val>
                                        </p:tav>
                                        <p:tav tm="100000">
                                          <p:val>
                                            <p:strVal val="#ppt_w"/>
                                          </p:val>
                                        </p:tav>
                                      </p:tavLst>
                                    </p:anim>
                                    <p:anim calcmode="lin" valueType="num">
                                      <p:cBhvr>
                                        <p:cTn id="50" dur="2000" fill="hold"/>
                                        <p:tgtEl>
                                          <p:spTgt spid="8"/>
                                        </p:tgtEl>
                                        <p:attrNameLst>
                                          <p:attrName>ppt_h</p:attrName>
                                        </p:attrNameLst>
                                      </p:cBhvr>
                                      <p:tavLst>
                                        <p:tav tm="0">
                                          <p:val>
                                            <p:fltVal val="0"/>
                                          </p:val>
                                        </p:tav>
                                        <p:tav tm="100000">
                                          <p:val>
                                            <p:strVal val="#ppt_h"/>
                                          </p:val>
                                        </p:tav>
                                      </p:tavLst>
                                    </p:anim>
                                    <p:anim calcmode="lin" valueType="num">
                                      <p:cBhvr>
                                        <p:cTn id="51" dur="2000" fill="hold"/>
                                        <p:tgtEl>
                                          <p:spTgt spid="8"/>
                                        </p:tgtEl>
                                        <p:attrNameLst>
                                          <p:attrName>style.rotation</p:attrName>
                                        </p:attrNameLst>
                                      </p:cBhvr>
                                      <p:tavLst>
                                        <p:tav tm="0">
                                          <p:val>
                                            <p:fltVal val="360"/>
                                          </p:val>
                                        </p:tav>
                                        <p:tav tm="100000">
                                          <p:val>
                                            <p:fltVal val="0"/>
                                          </p:val>
                                        </p:tav>
                                      </p:tavLst>
                                    </p:anim>
                                    <p:animEffect transition="in" filter="fade">
                                      <p:cBhvr>
                                        <p:cTn id="52" dur="2000"/>
                                        <p:tgtEl>
                                          <p:spTgt spid="8"/>
                                        </p:tgtEl>
                                      </p:cBhvr>
                                    </p:animEffect>
                                  </p:childTnLst>
                                </p:cTn>
                              </p:par>
                              <p:par>
                                <p:cTn id="53" presetID="49" presetClass="entr" presetSubtype="0" decel="10000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2000" fill="hold"/>
                                        <p:tgtEl>
                                          <p:spTgt spid="13"/>
                                        </p:tgtEl>
                                        <p:attrNameLst>
                                          <p:attrName>ppt_w</p:attrName>
                                        </p:attrNameLst>
                                      </p:cBhvr>
                                      <p:tavLst>
                                        <p:tav tm="0">
                                          <p:val>
                                            <p:fltVal val="0"/>
                                          </p:val>
                                        </p:tav>
                                        <p:tav tm="100000">
                                          <p:val>
                                            <p:strVal val="#ppt_w"/>
                                          </p:val>
                                        </p:tav>
                                      </p:tavLst>
                                    </p:anim>
                                    <p:anim calcmode="lin" valueType="num">
                                      <p:cBhvr>
                                        <p:cTn id="56" dur="2000" fill="hold"/>
                                        <p:tgtEl>
                                          <p:spTgt spid="13"/>
                                        </p:tgtEl>
                                        <p:attrNameLst>
                                          <p:attrName>ppt_h</p:attrName>
                                        </p:attrNameLst>
                                      </p:cBhvr>
                                      <p:tavLst>
                                        <p:tav tm="0">
                                          <p:val>
                                            <p:fltVal val="0"/>
                                          </p:val>
                                        </p:tav>
                                        <p:tav tm="100000">
                                          <p:val>
                                            <p:strVal val="#ppt_h"/>
                                          </p:val>
                                        </p:tav>
                                      </p:tavLst>
                                    </p:anim>
                                    <p:anim calcmode="lin" valueType="num">
                                      <p:cBhvr>
                                        <p:cTn id="57" dur="2000" fill="hold"/>
                                        <p:tgtEl>
                                          <p:spTgt spid="13"/>
                                        </p:tgtEl>
                                        <p:attrNameLst>
                                          <p:attrName>style.rotation</p:attrName>
                                        </p:attrNameLst>
                                      </p:cBhvr>
                                      <p:tavLst>
                                        <p:tav tm="0">
                                          <p:val>
                                            <p:fltVal val="360"/>
                                          </p:val>
                                        </p:tav>
                                        <p:tav tm="100000">
                                          <p:val>
                                            <p:fltVal val="0"/>
                                          </p:val>
                                        </p:tav>
                                      </p:tavLst>
                                    </p:anim>
                                    <p:animEffect transition="in" filter="fade">
                                      <p:cBhvr>
                                        <p:cTn id="58" dur="2000"/>
                                        <p:tgtEl>
                                          <p:spTgt spid="13"/>
                                        </p:tgtEl>
                                      </p:cBhvr>
                                    </p:animEffect>
                                  </p:childTnLst>
                                </p:cTn>
                              </p:par>
                              <p:par>
                                <p:cTn id="59" presetID="49" presetClass="entr" presetSubtype="0" decel="100000"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2000" fill="hold"/>
                                        <p:tgtEl>
                                          <p:spTgt spid="10"/>
                                        </p:tgtEl>
                                        <p:attrNameLst>
                                          <p:attrName>ppt_w</p:attrName>
                                        </p:attrNameLst>
                                      </p:cBhvr>
                                      <p:tavLst>
                                        <p:tav tm="0">
                                          <p:val>
                                            <p:fltVal val="0"/>
                                          </p:val>
                                        </p:tav>
                                        <p:tav tm="100000">
                                          <p:val>
                                            <p:strVal val="#ppt_w"/>
                                          </p:val>
                                        </p:tav>
                                      </p:tavLst>
                                    </p:anim>
                                    <p:anim calcmode="lin" valueType="num">
                                      <p:cBhvr>
                                        <p:cTn id="62" dur="2000" fill="hold"/>
                                        <p:tgtEl>
                                          <p:spTgt spid="10"/>
                                        </p:tgtEl>
                                        <p:attrNameLst>
                                          <p:attrName>ppt_h</p:attrName>
                                        </p:attrNameLst>
                                      </p:cBhvr>
                                      <p:tavLst>
                                        <p:tav tm="0">
                                          <p:val>
                                            <p:fltVal val="0"/>
                                          </p:val>
                                        </p:tav>
                                        <p:tav tm="100000">
                                          <p:val>
                                            <p:strVal val="#ppt_h"/>
                                          </p:val>
                                        </p:tav>
                                      </p:tavLst>
                                    </p:anim>
                                    <p:anim calcmode="lin" valueType="num">
                                      <p:cBhvr>
                                        <p:cTn id="63" dur="2000" fill="hold"/>
                                        <p:tgtEl>
                                          <p:spTgt spid="10"/>
                                        </p:tgtEl>
                                        <p:attrNameLst>
                                          <p:attrName>style.rotation</p:attrName>
                                        </p:attrNameLst>
                                      </p:cBhvr>
                                      <p:tavLst>
                                        <p:tav tm="0">
                                          <p:val>
                                            <p:fltVal val="360"/>
                                          </p:val>
                                        </p:tav>
                                        <p:tav tm="100000">
                                          <p:val>
                                            <p:fltVal val="0"/>
                                          </p:val>
                                        </p:tav>
                                      </p:tavLst>
                                    </p:anim>
                                    <p:animEffect transition="in" filter="fade">
                                      <p:cBhvr>
                                        <p:cTn id="64" dur="2000"/>
                                        <p:tgtEl>
                                          <p:spTgt spid="10"/>
                                        </p:tgtEl>
                                      </p:cBhvr>
                                    </p:animEffect>
                                  </p:childTnLst>
                                </p:cTn>
                              </p:par>
                              <p:par>
                                <p:cTn id="65" presetID="49" presetClass="entr" presetSubtype="0" decel="10000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2000" fill="hold"/>
                                        <p:tgtEl>
                                          <p:spTgt spid="14"/>
                                        </p:tgtEl>
                                        <p:attrNameLst>
                                          <p:attrName>ppt_w</p:attrName>
                                        </p:attrNameLst>
                                      </p:cBhvr>
                                      <p:tavLst>
                                        <p:tav tm="0">
                                          <p:val>
                                            <p:fltVal val="0"/>
                                          </p:val>
                                        </p:tav>
                                        <p:tav tm="100000">
                                          <p:val>
                                            <p:strVal val="#ppt_w"/>
                                          </p:val>
                                        </p:tav>
                                      </p:tavLst>
                                    </p:anim>
                                    <p:anim calcmode="lin" valueType="num">
                                      <p:cBhvr>
                                        <p:cTn id="68" dur="2000" fill="hold"/>
                                        <p:tgtEl>
                                          <p:spTgt spid="14"/>
                                        </p:tgtEl>
                                        <p:attrNameLst>
                                          <p:attrName>ppt_h</p:attrName>
                                        </p:attrNameLst>
                                      </p:cBhvr>
                                      <p:tavLst>
                                        <p:tav tm="0">
                                          <p:val>
                                            <p:fltVal val="0"/>
                                          </p:val>
                                        </p:tav>
                                        <p:tav tm="100000">
                                          <p:val>
                                            <p:strVal val="#ppt_h"/>
                                          </p:val>
                                        </p:tav>
                                      </p:tavLst>
                                    </p:anim>
                                    <p:anim calcmode="lin" valueType="num">
                                      <p:cBhvr>
                                        <p:cTn id="69" dur="2000" fill="hold"/>
                                        <p:tgtEl>
                                          <p:spTgt spid="14"/>
                                        </p:tgtEl>
                                        <p:attrNameLst>
                                          <p:attrName>style.rotation</p:attrName>
                                        </p:attrNameLst>
                                      </p:cBhvr>
                                      <p:tavLst>
                                        <p:tav tm="0">
                                          <p:val>
                                            <p:fltVal val="360"/>
                                          </p:val>
                                        </p:tav>
                                        <p:tav tm="100000">
                                          <p:val>
                                            <p:fltVal val="0"/>
                                          </p:val>
                                        </p:tav>
                                      </p:tavLst>
                                    </p:anim>
                                    <p:animEffect transition="in" filter="fade">
                                      <p:cBhvr>
                                        <p:cTn id="70" dur="2000"/>
                                        <p:tgtEl>
                                          <p:spTgt spid="14"/>
                                        </p:tgtEl>
                                      </p:cBhvr>
                                    </p:animEffect>
                                  </p:childTnLst>
                                </p:cTn>
                              </p:par>
                              <p:par>
                                <p:cTn id="71" presetID="49" presetClass="entr" presetSubtype="0" decel="100000" fill="hold" grpId="0" nodeType="with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p:cTn id="73" dur="2000" fill="hold"/>
                                        <p:tgtEl>
                                          <p:spTgt spid="7"/>
                                        </p:tgtEl>
                                        <p:attrNameLst>
                                          <p:attrName>ppt_w</p:attrName>
                                        </p:attrNameLst>
                                      </p:cBhvr>
                                      <p:tavLst>
                                        <p:tav tm="0">
                                          <p:val>
                                            <p:fltVal val="0"/>
                                          </p:val>
                                        </p:tav>
                                        <p:tav tm="100000">
                                          <p:val>
                                            <p:strVal val="#ppt_w"/>
                                          </p:val>
                                        </p:tav>
                                      </p:tavLst>
                                    </p:anim>
                                    <p:anim calcmode="lin" valueType="num">
                                      <p:cBhvr>
                                        <p:cTn id="74" dur="2000" fill="hold"/>
                                        <p:tgtEl>
                                          <p:spTgt spid="7"/>
                                        </p:tgtEl>
                                        <p:attrNameLst>
                                          <p:attrName>ppt_h</p:attrName>
                                        </p:attrNameLst>
                                      </p:cBhvr>
                                      <p:tavLst>
                                        <p:tav tm="0">
                                          <p:val>
                                            <p:fltVal val="0"/>
                                          </p:val>
                                        </p:tav>
                                        <p:tav tm="100000">
                                          <p:val>
                                            <p:strVal val="#ppt_h"/>
                                          </p:val>
                                        </p:tav>
                                      </p:tavLst>
                                    </p:anim>
                                    <p:anim calcmode="lin" valueType="num">
                                      <p:cBhvr>
                                        <p:cTn id="75" dur="2000" fill="hold"/>
                                        <p:tgtEl>
                                          <p:spTgt spid="7"/>
                                        </p:tgtEl>
                                        <p:attrNameLst>
                                          <p:attrName>style.rotation</p:attrName>
                                        </p:attrNameLst>
                                      </p:cBhvr>
                                      <p:tavLst>
                                        <p:tav tm="0">
                                          <p:val>
                                            <p:fltVal val="360"/>
                                          </p:val>
                                        </p:tav>
                                        <p:tav tm="100000">
                                          <p:val>
                                            <p:fltVal val="0"/>
                                          </p:val>
                                        </p:tav>
                                      </p:tavLst>
                                    </p:anim>
                                    <p:animEffect transition="in" filter="fade">
                                      <p:cBhvr>
                                        <p:cTn id="76" dur="2000"/>
                                        <p:tgtEl>
                                          <p:spTgt spid="7"/>
                                        </p:tgtEl>
                                      </p:cBhvr>
                                    </p:animEffect>
                                  </p:childTnLst>
                                </p:cTn>
                              </p:par>
                            </p:childTnLst>
                          </p:cTn>
                        </p:par>
                        <p:par>
                          <p:cTn id="77" fill="hold">
                            <p:stCondLst>
                              <p:cond delay="2000"/>
                            </p:stCondLst>
                            <p:childTnLst>
                              <p:par>
                                <p:cTn id="78" presetID="10" presetClass="entr" presetSubtype="0" fill="hold" grpId="0" nodeType="afterEffect">
                                  <p:stCondLst>
                                    <p:cond delay="50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2000"/>
                                        <p:tgtEl>
                                          <p:spTgt spid="16"/>
                                        </p:tgtEl>
                                      </p:cBhvr>
                                    </p:animEffect>
                                  </p:childTnLst>
                                </p:cTn>
                              </p:par>
                            </p:childTnLst>
                          </p:cTn>
                        </p:par>
                        <p:par>
                          <p:cTn id="81" fill="hold">
                            <p:stCondLst>
                              <p:cond delay="4500"/>
                            </p:stCondLst>
                            <p:childTnLst>
                              <p:par>
                                <p:cTn id="82" presetID="10" presetClass="entr" presetSubtype="0" fill="hold" grpId="0" nodeType="afterEffect">
                                  <p:stCondLst>
                                    <p:cond delay="50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2000"/>
                                        <p:tgtEl>
                                          <p:spTgt spid="17"/>
                                        </p:tgtEl>
                                      </p:cBhvr>
                                    </p:animEffect>
                                  </p:childTnLst>
                                </p:cTn>
                              </p:par>
                            </p:childTnLst>
                          </p:cTn>
                        </p:par>
                        <p:par>
                          <p:cTn id="85" fill="hold">
                            <p:stCondLst>
                              <p:cond delay="7000"/>
                            </p:stCondLst>
                            <p:childTnLst>
                              <p:par>
                                <p:cTn id="86" presetID="10" presetClass="entr" presetSubtype="0" fill="hold" grpId="0" nodeType="afterEffect">
                                  <p:stCondLst>
                                    <p:cond delay="500"/>
                                  </p:stCondLst>
                                  <p:childTnLst>
                                    <p:set>
                                      <p:cBhvr>
                                        <p:cTn id="87" dur="1" fill="hold">
                                          <p:stCondLst>
                                            <p:cond delay="0"/>
                                          </p:stCondLst>
                                        </p:cTn>
                                        <p:tgtEl>
                                          <p:spTgt spid="18"/>
                                        </p:tgtEl>
                                        <p:attrNameLst>
                                          <p:attrName>style.visibility</p:attrName>
                                        </p:attrNameLst>
                                      </p:cBhvr>
                                      <p:to>
                                        <p:strVal val="visible"/>
                                      </p:to>
                                    </p:set>
                                    <p:animEffect transition="in" filter="fade">
                                      <p:cBhvr>
                                        <p:cTn id="88" dur="2000"/>
                                        <p:tgtEl>
                                          <p:spTgt spid="18"/>
                                        </p:tgtEl>
                                      </p:cBhvr>
                                    </p:animEffect>
                                  </p:childTnLst>
                                </p:cTn>
                              </p:par>
                            </p:childTnLst>
                          </p:cTn>
                        </p:par>
                        <p:par>
                          <p:cTn id="89" fill="hold">
                            <p:stCondLst>
                              <p:cond delay="9500"/>
                            </p:stCondLst>
                            <p:childTnLst>
                              <p:par>
                                <p:cTn id="90" presetID="10" presetClass="entr" presetSubtype="0" fill="hold" grpId="0" nodeType="afterEffect">
                                  <p:stCondLst>
                                    <p:cond delay="50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2000"/>
                                        <p:tgtEl>
                                          <p:spTgt spid="19"/>
                                        </p:tgtEl>
                                      </p:cBhvr>
                                    </p:animEffect>
                                  </p:childTnLst>
                                </p:cTn>
                              </p:par>
                            </p:childTnLst>
                          </p:cTn>
                        </p:par>
                        <p:par>
                          <p:cTn id="93" fill="hold">
                            <p:stCondLst>
                              <p:cond delay="12000"/>
                            </p:stCondLst>
                            <p:childTnLst>
                              <p:par>
                                <p:cTn id="94" presetID="10" presetClass="entr" presetSubtype="0" fill="hold" grpId="0" nodeType="afterEffect">
                                  <p:stCondLst>
                                    <p:cond delay="500"/>
                                  </p:stCondLst>
                                  <p:childTnLst>
                                    <p:set>
                                      <p:cBhvr>
                                        <p:cTn id="95" dur="1" fill="hold">
                                          <p:stCondLst>
                                            <p:cond delay="0"/>
                                          </p:stCondLst>
                                        </p:cTn>
                                        <p:tgtEl>
                                          <p:spTgt spid="22"/>
                                        </p:tgtEl>
                                        <p:attrNameLst>
                                          <p:attrName>style.visibility</p:attrName>
                                        </p:attrNameLst>
                                      </p:cBhvr>
                                      <p:to>
                                        <p:strVal val="visible"/>
                                      </p:to>
                                    </p:set>
                                    <p:animEffect transition="in" filter="fade">
                                      <p:cBhvr>
                                        <p:cTn id="96" dur="2000"/>
                                        <p:tgtEl>
                                          <p:spTgt spid="22"/>
                                        </p:tgtEl>
                                      </p:cBhvr>
                                    </p:animEffect>
                                  </p:childTnLst>
                                </p:cTn>
                              </p:par>
                            </p:childTnLst>
                          </p:cTn>
                        </p:par>
                        <p:par>
                          <p:cTn id="97" fill="hold">
                            <p:stCondLst>
                              <p:cond delay="14500"/>
                            </p:stCondLst>
                            <p:childTnLst>
                              <p:par>
                                <p:cTn id="98" presetID="10" presetClass="entr" presetSubtype="0" fill="hold" grpId="0" nodeType="afterEffect">
                                  <p:stCondLst>
                                    <p:cond delay="500"/>
                                  </p:stCondLst>
                                  <p:childTnLst>
                                    <p:set>
                                      <p:cBhvr>
                                        <p:cTn id="99" dur="1" fill="hold">
                                          <p:stCondLst>
                                            <p:cond delay="0"/>
                                          </p:stCondLst>
                                        </p:cTn>
                                        <p:tgtEl>
                                          <p:spTgt spid="20"/>
                                        </p:tgtEl>
                                        <p:attrNameLst>
                                          <p:attrName>style.visibility</p:attrName>
                                        </p:attrNameLst>
                                      </p:cBhvr>
                                      <p:to>
                                        <p:strVal val="visible"/>
                                      </p:to>
                                    </p:set>
                                    <p:animEffect transition="in" filter="fade">
                                      <p:cBhvr>
                                        <p:cTn id="100" dur="2000"/>
                                        <p:tgtEl>
                                          <p:spTgt spid="20"/>
                                        </p:tgtEl>
                                      </p:cBhvr>
                                    </p:animEffect>
                                  </p:childTnLst>
                                </p:cTn>
                              </p:par>
                            </p:childTnLst>
                          </p:cTn>
                        </p:par>
                        <p:par>
                          <p:cTn id="101" fill="hold">
                            <p:stCondLst>
                              <p:cond delay="17000"/>
                            </p:stCondLst>
                            <p:childTnLst>
                              <p:par>
                                <p:cTn id="102" presetID="10" presetClass="entr" presetSubtype="0" fill="hold" grpId="0" nodeType="afterEffect">
                                  <p:stCondLst>
                                    <p:cond delay="500"/>
                                  </p:stCondLst>
                                  <p:childTnLst>
                                    <p:set>
                                      <p:cBhvr>
                                        <p:cTn id="103" dur="1" fill="hold">
                                          <p:stCondLst>
                                            <p:cond delay="0"/>
                                          </p:stCondLst>
                                        </p:cTn>
                                        <p:tgtEl>
                                          <p:spTgt spid="21"/>
                                        </p:tgtEl>
                                        <p:attrNameLst>
                                          <p:attrName>style.visibility</p:attrName>
                                        </p:attrNameLst>
                                      </p:cBhvr>
                                      <p:to>
                                        <p:strVal val="visible"/>
                                      </p:to>
                                    </p:set>
                                    <p:animEffect transition="in" filter="fade">
                                      <p:cBhvr>
                                        <p:cTn id="104" dur="2000"/>
                                        <p:tgtEl>
                                          <p:spTgt spid="21"/>
                                        </p:tgtEl>
                                      </p:cBhvr>
                                    </p:animEffect>
                                  </p:childTnLst>
                                </p:cTn>
                              </p:par>
                            </p:childTnLst>
                          </p:cTn>
                        </p:par>
                        <p:par>
                          <p:cTn id="105" fill="hold">
                            <p:stCondLst>
                              <p:cond delay="19500"/>
                            </p:stCondLst>
                            <p:childTnLst>
                              <p:par>
                                <p:cTn id="106" presetID="10" presetClass="entr" presetSubtype="0" fill="hold" grpId="0" nodeType="afterEffect">
                                  <p:stCondLst>
                                    <p:cond delay="500"/>
                                  </p:stCondLst>
                                  <p:childTnLst>
                                    <p:set>
                                      <p:cBhvr>
                                        <p:cTn id="107" dur="1" fill="hold">
                                          <p:stCondLst>
                                            <p:cond delay="0"/>
                                          </p:stCondLst>
                                        </p:cTn>
                                        <p:tgtEl>
                                          <p:spTgt spid="15"/>
                                        </p:tgtEl>
                                        <p:attrNameLst>
                                          <p:attrName>style.visibility</p:attrName>
                                        </p:attrNameLst>
                                      </p:cBhvr>
                                      <p:to>
                                        <p:strVal val="visible"/>
                                      </p:to>
                                    </p:set>
                                    <p:animEffect transition="in" filter="fade">
                                      <p:cBhvr>
                                        <p:cTn id="108" dur="2000"/>
                                        <p:tgtEl>
                                          <p:spTgt spid="15"/>
                                        </p:tgtEl>
                                      </p:cBhvr>
                                    </p:animEffect>
                                  </p:childTnLst>
                                </p:cTn>
                              </p:par>
                              <p:par>
                                <p:cTn id="109" presetID="42" presetClass="entr" presetSubtype="0" fill="hold" grpId="0" nodeType="withEffect">
                                  <p:stCondLst>
                                    <p:cond delay="0"/>
                                  </p:stCondLst>
                                  <p:childTnLst>
                                    <p:set>
                                      <p:cBhvr>
                                        <p:cTn id="110" dur="1" fill="hold">
                                          <p:stCondLst>
                                            <p:cond delay="0"/>
                                          </p:stCondLst>
                                        </p:cTn>
                                        <p:tgtEl>
                                          <p:spTgt spid="29"/>
                                        </p:tgtEl>
                                        <p:attrNameLst>
                                          <p:attrName>style.visibility</p:attrName>
                                        </p:attrNameLst>
                                      </p:cBhvr>
                                      <p:to>
                                        <p:strVal val="visible"/>
                                      </p:to>
                                    </p:set>
                                    <p:animEffect transition="in" filter="fade">
                                      <p:cBhvr>
                                        <p:cTn id="111" dur="1000"/>
                                        <p:tgtEl>
                                          <p:spTgt spid="29"/>
                                        </p:tgtEl>
                                      </p:cBhvr>
                                    </p:animEffect>
                                    <p:anim calcmode="lin" valueType="num">
                                      <p:cBhvr>
                                        <p:cTn id="112" dur="1000" fill="hold"/>
                                        <p:tgtEl>
                                          <p:spTgt spid="29"/>
                                        </p:tgtEl>
                                        <p:attrNameLst>
                                          <p:attrName>ppt_x</p:attrName>
                                        </p:attrNameLst>
                                      </p:cBhvr>
                                      <p:tavLst>
                                        <p:tav tm="0">
                                          <p:val>
                                            <p:strVal val="#ppt_x"/>
                                          </p:val>
                                        </p:tav>
                                        <p:tav tm="100000">
                                          <p:val>
                                            <p:strVal val="#ppt_x"/>
                                          </p:val>
                                        </p:tav>
                                      </p:tavLst>
                                    </p:anim>
                                    <p:anim calcmode="lin" valueType="num">
                                      <p:cBhvr>
                                        <p:cTn id="113" dur="1000" fill="hold"/>
                                        <p:tgtEl>
                                          <p:spTgt spid="29"/>
                                        </p:tgtEl>
                                        <p:attrNameLst>
                                          <p:attrName>ppt_y</p:attrName>
                                        </p:attrNameLst>
                                      </p:cBhvr>
                                      <p:tavLst>
                                        <p:tav tm="0">
                                          <p:val>
                                            <p:strVal val="#ppt_y+.1"/>
                                          </p:val>
                                        </p:tav>
                                        <p:tav tm="100000">
                                          <p:val>
                                            <p:strVal val="#ppt_y"/>
                                          </p:val>
                                        </p:tav>
                                      </p:tavLst>
                                    </p:anim>
                                  </p:childTnLst>
                                </p:cTn>
                              </p:par>
                            </p:childTnLst>
                          </p:cTn>
                        </p:par>
                        <p:par>
                          <p:cTn id="114" fill="hold">
                            <p:stCondLst>
                              <p:cond delay="22000"/>
                            </p:stCondLst>
                            <p:childTnLst>
                              <p:par>
                                <p:cTn id="115" presetID="55" presetClass="entr" presetSubtype="0" fill="hold" grpId="0" nodeType="afterEffect">
                                  <p:stCondLst>
                                    <p:cond delay="0"/>
                                  </p:stCondLst>
                                  <p:childTnLst>
                                    <p:set>
                                      <p:cBhvr>
                                        <p:cTn id="116" dur="1" fill="hold">
                                          <p:stCondLst>
                                            <p:cond delay="0"/>
                                          </p:stCondLst>
                                        </p:cTn>
                                        <p:tgtEl>
                                          <p:spTgt spid="31"/>
                                        </p:tgtEl>
                                        <p:attrNameLst>
                                          <p:attrName>style.visibility</p:attrName>
                                        </p:attrNameLst>
                                      </p:cBhvr>
                                      <p:to>
                                        <p:strVal val="visible"/>
                                      </p:to>
                                    </p:set>
                                    <p:anim calcmode="lin" valueType="num">
                                      <p:cBhvr>
                                        <p:cTn id="117" dur="1000" fill="hold"/>
                                        <p:tgtEl>
                                          <p:spTgt spid="31"/>
                                        </p:tgtEl>
                                        <p:attrNameLst>
                                          <p:attrName>ppt_w</p:attrName>
                                        </p:attrNameLst>
                                      </p:cBhvr>
                                      <p:tavLst>
                                        <p:tav tm="0">
                                          <p:val>
                                            <p:strVal val="#ppt_w*0.70"/>
                                          </p:val>
                                        </p:tav>
                                        <p:tav tm="100000">
                                          <p:val>
                                            <p:strVal val="#ppt_w"/>
                                          </p:val>
                                        </p:tav>
                                      </p:tavLst>
                                    </p:anim>
                                    <p:anim calcmode="lin" valueType="num">
                                      <p:cBhvr>
                                        <p:cTn id="118" dur="1000" fill="hold"/>
                                        <p:tgtEl>
                                          <p:spTgt spid="31"/>
                                        </p:tgtEl>
                                        <p:attrNameLst>
                                          <p:attrName>ppt_h</p:attrName>
                                        </p:attrNameLst>
                                      </p:cBhvr>
                                      <p:tavLst>
                                        <p:tav tm="0">
                                          <p:val>
                                            <p:strVal val="#ppt_h"/>
                                          </p:val>
                                        </p:tav>
                                        <p:tav tm="100000">
                                          <p:val>
                                            <p:strVal val="#ppt_h"/>
                                          </p:val>
                                        </p:tav>
                                      </p:tavLst>
                                    </p:anim>
                                    <p:animEffect transition="in" filter="fade">
                                      <p:cBhvr>
                                        <p:cTn id="119" dur="1000"/>
                                        <p:tgtEl>
                                          <p:spTgt spid="31"/>
                                        </p:tgtEl>
                                      </p:cBhvr>
                                    </p:animEffect>
                                  </p:childTnLst>
                                </p:cTn>
                              </p:par>
                              <p:par>
                                <p:cTn id="120" presetID="55" presetClass="entr" presetSubtype="0" fill="hold" grpId="0" nodeType="withEffect">
                                  <p:stCondLst>
                                    <p:cond delay="0"/>
                                  </p:stCondLst>
                                  <p:childTnLst>
                                    <p:set>
                                      <p:cBhvr>
                                        <p:cTn id="121" dur="1" fill="hold">
                                          <p:stCondLst>
                                            <p:cond delay="0"/>
                                          </p:stCondLst>
                                        </p:cTn>
                                        <p:tgtEl>
                                          <p:spTgt spid="33"/>
                                        </p:tgtEl>
                                        <p:attrNameLst>
                                          <p:attrName>style.visibility</p:attrName>
                                        </p:attrNameLst>
                                      </p:cBhvr>
                                      <p:to>
                                        <p:strVal val="visible"/>
                                      </p:to>
                                    </p:set>
                                    <p:anim calcmode="lin" valueType="num">
                                      <p:cBhvr>
                                        <p:cTn id="122" dur="1000" fill="hold"/>
                                        <p:tgtEl>
                                          <p:spTgt spid="33"/>
                                        </p:tgtEl>
                                        <p:attrNameLst>
                                          <p:attrName>ppt_w</p:attrName>
                                        </p:attrNameLst>
                                      </p:cBhvr>
                                      <p:tavLst>
                                        <p:tav tm="0">
                                          <p:val>
                                            <p:strVal val="#ppt_w*0.70"/>
                                          </p:val>
                                        </p:tav>
                                        <p:tav tm="100000">
                                          <p:val>
                                            <p:strVal val="#ppt_w"/>
                                          </p:val>
                                        </p:tav>
                                      </p:tavLst>
                                    </p:anim>
                                    <p:anim calcmode="lin" valueType="num">
                                      <p:cBhvr>
                                        <p:cTn id="123" dur="1000" fill="hold"/>
                                        <p:tgtEl>
                                          <p:spTgt spid="33"/>
                                        </p:tgtEl>
                                        <p:attrNameLst>
                                          <p:attrName>ppt_h</p:attrName>
                                        </p:attrNameLst>
                                      </p:cBhvr>
                                      <p:tavLst>
                                        <p:tav tm="0">
                                          <p:val>
                                            <p:strVal val="#ppt_h"/>
                                          </p:val>
                                        </p:tav>
                                        <p:tav tm="100000">
                                          <p:val>
                                            <p:strVal val="#ppt_h"/>
                                          </p:val>
                                        </p:tav>
                                      </p:tavLst>
                                    </p:anim>
                                    <p:animEffect transition="in" filter="fade">
                                      <p:cBhvr>
                                        <p:cTn id="124" dur="1000"/>
                                        <p:tgtEl>
                                          <p:spTgt spid="33"/>
                                        </p:tgtEl>
                                      </p:cBhvr>
                                    </p:animEffect>
                                  </p:childTnLst>
                                </p:cTn>
                              </p:par>
                              <p:par>
                                <p:cTn id="125" presetID="55" presetClass="entr" presetSubtype="0" fill="hold" grpId="0" nodeType="withEffect">
                                  <p:stCondLst>
                                    <p:cond delay="0"/>
                                  </p:stCondLst>
                                  <p:childTnLst>
                                    <p:set>
                                      <p:cBhvr>
                                        <p:cTn id="126" dur="1" fill="hold">
                                          <p:stCondLst>
                                            <p:cond delay="0"/>
                                          </p:stCondLst>
                                        </p:cTn>
                                        <p:tgtEl>
                                          <p:spTgt spid="36"/>
                                        </p:tgtEl>
                                        <p:attrNameLst>
                                          <p:attrName>style.visibility</p:attrName>
                                        </p:attrNameLst>
                                      </p:cBhvr>
                                      <p:to>
                                        <p:strVal val="visible"/>
                                      </p:to>
                                    </p:set>
                                    <p:anim calcmode="lin" valueType="num">
                                      <p:cBhvr>
                                        <p:cTn id="127" dur="1000" fill="hold"/>
                                        <p:tgtEl>
                                          <p:spTgt spid="36"/>
                                        </p:tgtEl>
                                        <p:attrNameLst>
                                          <p:attrName>ppt_w</p:attrName>
                                        </p:attrNameLst>
                                      </p:cBhvr>
                                      <p:tavLst>
                                        <p:tav tm="0">
                                          <p:val>
                                            <p:strVal val="#ppt_w*0.70"/>
                                          </p:val>
                                        </p:tav>
                                        <p:tav tm="100000">
                                          <p:val>
                                            <p:strVal val="#ppt_w"/>
                                          </p:val>
                                        </p:tav>
                                      </p:tavLst>
                                    </p:anim>
                                    <p:anim calcmode="lin" valueType="num">
                                      <p:cBhvr>
                                        <p:cTn id="128" dur="1000" fill="hold"/>
                                        <p:tgtEl>
                                          <p:spTgt spid="36"/>
                                        </p:tgtEl>
                                        <p:attrNameLst>
                                          <p:attrName>ppt_h</p:attrName>
                                        </p:attrNameLst>
                                      </p:cBhvr>
                                      <p:tavLst>
                                        <p:tav tm="0">
                                          <p:val>
                                            <p:strVal val="#ppt_h"/>
                                          </p:val>
                                        </p:tav>
                                        <p:tav tm="100000">
                                          <p:val>
                                            <p:strVal val="#ppt_h"/>
                                          </p:val>
                                        </p:tav>
                                      </p:tavLst>
                                    </p:anim>
                                    <p:animEffect transition="in" filter="fade">
                                      <p:cBhvr>
                                        <p:cTn id="129" dur="1000"/>
                                        <p:tgtEl>
                                          <p:spTgt spid="36"/>
                                        </p:tgtEl>
                                      </p:cBhvr>
                                    </p:animEffect>
                                  </p:childTnLst>
                                </p:cTn>
                              </p:par>
                              <p:par>
                                <p:cTn id="130" presetID="55" presetClass="entr" presetSubtype="0" fill="hold" grpId="0" nodeType="withEffect">
                                  <p:stCondLst>
                                    <p:cond delay="0"/>
                                  </p:stCondLst>
                                  <p:childTnLst>
                                    <p:set>
                                      <p:cBhvr>
                                        <p:cTn id="131" dur="1" fill="hold">
                                          <p:stCondLst>
                                            <p:cond delay="0"/>
                                          </p:stCondLst>
                                        </p:cTn>
                                        <p:tgtEl>
                                          <p:spTgt spid="37"/>
                                        </p:tgtEl>
                                        <p:attrNameLst>
                                          <p:attrName>style.visibility</p:attrName>
                                        </p:attrNameLst>
                                      </p:cBhvr>
                                      <p:to>
                                        <p:strVal val="visible"/>
                                      </p:to>
                                    </p:set>
                                    <p:anim calcmode="lin" valueType="num">
                                      <p:cBhvr>
                                        <p:cTn id="132" dur="1000" fill="hold"/>
                                        <p:tgtEl>
                                          <p:spTgt spid="37"/>
                                        </p:tgtEl>
                                        <p:attrNameLst>
                                          <p:attrName>ppt_w</p:attrName>
                                        </p:attrNameLst>
                                      </p:cBhvr>
                                      <p:tavLst>
                                        <p:tav tm="0">
                                          <p:val>
                                            <p:strVal val="#ppt_w*0.70"/>
                                          </p:val>
                                        </p:tav>
                                        <p:tav tm="100000">
                                          <p:val>
                                            <p:strVal val="#ppt_w"/>
                                          </p:val>
                                        </p:tav>
                                      </p:tavLst>
                                    </p:anim>
                                    <p:anim calcmode="lin" valueType="num">
                                      <p:cBhvr>
                                        <p:cTn id="133" dur="1000" fill="hold"/>
                                        <p:tgtEl>
                                          <p:spTgt spid="37"/>
                                        </p:tgtEl>
                                        <p:attrNameLst>
                                          <p:attrName>ppt_h</p:attrName>
                                        </p:attrNameLst>
                                      </p:cBhvr>
                                      <p:tavLst>
                                        <p:tav tm="0">
                                          <p:val>
                                            <p:strVal val="#ppt_h"/>
                                          </p:val>
                                        </p:tav>
                                        <p:tav tm="100000">
                                          <p:val>
                                            <p:strVal val="#ppt_h"/>
                                          </p:val>
                                        </p:tav>
                                      </p:tavLst>
                                    </p:anim>
                                    <p:animEffect transition="in" filter="fade">
                                      <p:cBhvr>
                                        <p:cTn id="134" dur="1000"/>
                                        <p:tgtEl>
                                          <p:spTgt spid="37"/>
                                        </p:tgtEl>
                                      </p:cBhvr>
                                    </p:animEffect>
                                  </p:childTnLst>
                                </p:cTn>
                              </p:par>
                              <p:par>
                                <p:cTn id="135" presetID="55" presetClass="entr" presetSubtype="0" fill="hold" grpId="0" nodeType="withEffect">
                                  <p:stCondLst>
                                    <p:cond delay="0"/>
                                  </p:stCondLst>
                                  <p:childTnLst>
                                    <p:set>
                                      <p:cBhvr>
                                        <p:cTn id="136" dur="1" fill="hold">
                                          <p:stCondLst>
                                            <p:cond delay="0"/>
                                          </p:stCondLst>
                                        </p:cTn>
                                        <p:tgtEl>
                                          <p:spTgt spid="34"/>
                                        </p:tgtEl>
                                        <p:attrNameLst>
                                          <p:attrName>style.visibility</p:attrName>
                                        </p:attrNameLst>
                                      </p:cBhvr>
                                      <p:to>
                                        <p:strVal val="visible"/>
                                      </p:to>
                                    </p:set>
                                    <p:anim calcmode="lin" valueType="num">
                                      <p:cBhvr>
                                        <p:cTn id="137" dur="1000" fill="hold"/>
                                        <p:tgtEl>
                                          <p:spTgt spid="34"/>
                                        </p:tgtEl>
                                        <p:attrNameLst>
                                          <p:attrName>ppt_w</p:attrName>
                                        </p:attrNameLst>
                                      </p:cBhvr>
                                      <p:tavLst>
                                        <p:tav tm="0">
                                          <p:val>
                                            <p:strVal val="#ppt_w*0.70"/>
                                          </p:val>
                                        </p:tav>
                                        <p:tav tm="100000">
                                          <p:val>
                                            <p:strVal val="#ppt_w"/>
                                          </p:val>
                                        </p:tav>
                                      </p:tavLst>
                                    </p:anim>
                                    <p:anim calcmode="lin" valueType="num">
                                      <p:cBhvr>
                                        <p:cTn id="138" dur="1000" fill="hold"/>
                                        <p:tgtEl>
                                          <p:spTgt spid="34"/>
                                        </p:tgtEl>
                                        <p:attrNameLst>
                                          <p:attrName>ppt_h</p:attrName>
                                        </p:attrNameLst>
                                      </p:cBhvr>
                                      <p:tavLst>
                                        <p:tav tm="0">
                                          <p:val>
                                            <p:strVal val="#ppt_h"/>
                                          </p:val>
                                        </p:tav>
                                        <p:tav tm="100000">
                                          <p:val>
                                            <p:strVal val="#ppt_h"/>
                                          </p:val>
                                        </p:tav>
                                      </p:tavLst>
                                    </p:anim>
                                    <p:animEffect transition="in" filter="fade">
                                      <p:cBhvr>
                                        <p:cTn id="139" dur="1000"/>
                                        <p:tgtEl>
                                          <p:spTgt spid="34"/>
                                        </p:tgtEl>
                                      </p:cBhvr>
                                    </p:animEffect>
                                  </p:childTnLst>
                                </p:cTn>
                              </p:par>
                              <p:par>
                                <p:cTn id="140" presetID="55" presetClass="entr" presetSubtype="0" fill="hold" grpId="0" nodeType="withEffect">
                                  <p:stCondLst>
                                    <p:cond delay="0"/>
                                  </p:stCondLst>
                                  <p:childTnLst>
                                    <p:set>
                                      <p:cBhvr>
                                        <p:cTn id="141" dur="1" fill="hold">
                                          <p:stCondLst>
                                            <p:cond delay="0"/>
                                          </p:stCondLst>
                                        </p:cTn>
                                        <p:tgtEl>
                                          <p:spTgt spid="32"/>
                                        </p:tgtEl>
                                        <p:attrNameLst>
                                          <p:attrName>style.visibility</p:attrName>
                                        </p:attrNameLst>
                                      </p:cBhvr>
                                      <p:to>
                                        <p:strVal val="visible"/>
                                      </p:to>
                                    </p:set>
                                    <p:anim calcmode="lin" valueType="num">
                                      <p:cBhvr>
                                        <p:cTn id="142" dur="1000" fill="hold"/>
                                        <p:tgtEl>
                                          <p:spTgt spid="32"/>
                                        </p:tgtEl>
                                        <p:attrNameLst>
                                          <p:attrName>ppt_w</p:attrName>
                                        </p:attrNameLst>
                                      </p:cBhvr>
                                      <p:tavLst>
                                        <p:tav tm="0">
                                          <p:val>
                                            <p:strVal val="#ppt_w*0.70"/>
                                          </p:val>
                                        </p:tav>
                                        <p:tav tm="100000">
                                          <p:val>
                                            <p:strVal val="#ppt_w"/>
                                          </p:val>
                                        </p:tav>
                                      </p:tavLst>
                                    </p:anim>
                                    <p:anim calcmode="lin" valueType="num">
                                      <p:cBhvr>
                                        <p:cTn id="143" dur="1000" fill="hold"/>
                                        <p:tgtEl>
                                          <p:spTgt spid="32"/>
                                        </p:tgtEl>
                                        <p:attrNameLst>
                                          <p:attrName>ppt_h</p:attrName>
                                        </p:attrNameLst>
                                      </p:cBhvr>
                                      <p:tavLst>
                                        <p:tav tm="0">
                                          <p:val>
                                            <p:strVal val="#ppt_h"/>
                                          </p:val>
                                        </p:tav>
                                        <p:tav tm="100000">
                                          <p:val>
                                            <p:strVal val="#ppt_h"/>
                                          </p:val>
                                        </p:tav>
                                      </p:tavLst>
                                    </p:anim>
                                    <p:animEffect transition="in" filter="fade">
                                      <p:cBhvr>
                                        <p:cTn id="144" dur="1000"/>
                                        <p:tgtEl>
                                          <p:spTgt spid="32"/>
                                        </p:tgtEl>
                                      </p:cBhvr>
                                    </p:animEffect>
                                  </p:childTnLst>
                                </p:cTn>
                              </p:par>
                              <p:par>
                                <p:cTn id="145" presetID="55" presetClass="entr" presetSubtype="0" fill="hold" grpId="0" nodeType="withEffect">
                                  <p:stCondLst>
                                    <p:cond delay="0"/>
                                  </p:stCondLst>
                                  <p:childTnLst>
                                    <p:set>
                                      <p:cBhvr>
                                        <p:cTn id="146" dur="1" fill="hold">
                                          <p:stCondLst>
                                            <p:cond delay="0"/>
                                          </p:stCondLst>
                                        </p:cTn>
                                        <p:tgtEl>
                                          <p:spTgt spid="30"/>
                                        </p:tgtEl>
                                        <p:attrNameLst>
                                          <p:attrName>style.visibility</p:attrName>
                                        </p:attrNameLst>
                                      </p:cBhvr>
                                      <p:to>
                                        <p:strVal val="visible"/>
                                      </p:to>
                                    </p:set>
                                    <p:anim calcmode="lin" valueType="num">
                                      <p:cBhvr>
                                        <p:cTn id="147" dur="1000" fill="hold"/>
                                        <p:tgtEl>
                                          <p:spTgt spid="30"/>
                                        </p:tgtEl>
                                        <p:attrNameLst>
                                          <p:attrName>ppt_w</p:attrName>
                                        </p:attrNameLst>
                                      </p:cBhvr>
                                      <p:tavLst>
                                        <p:tav tm="0">
                                          <p:val>
                                            <p:strVal val="#ppt_w*0.70"/>
                                          </p:val>
                                        </p:tav>
                                        <p:tav tm="100000">
                                          <p:val>
                                            <p:strVal val="#ppt_w"/>
                                          </p:val>
                                        </p:tav>
                                      </p:tavLst>
                                    </p:anim>
                                    <p:anim calcmode="lin" valueType="num">
                                      <p:cBhvr>
                                        <p:cTn id="148" dur="1000" fill="hold"/>
                                        <p:tgtEl>
                                          <p:spTgt spid="30"/>
                                        </p:tgtEl>
                                        <p:attrNameLst>
                                          <p:attrName>ppt_h</p:attrName>
                                        </p:attrNameLst>
                                      </p:cBhvr>
                                      <p:tavLst>
                                        <p:tav tm="0">
                                          <p:val>
                                            <p:strVal val="#ppt_h"/>
                                          </p:val>
                                        </p:tav>
                                        <p:tav tm="100000">
                                          <p:val>
                                            <p:strVal val="#ppt_h"/>
                                          </p:val>
                                        </p:tav>
                                      </p:tavLst>
                                    </p:anim>
                                    <p:animEffect transition="in" filter="fade">
                                      <p:cBhvr>
                                        <p:cTn id="149" dur="1000"/>
                                        <p:tgtEl>
                                          <p:spTgt spid="30"/>
                                        </p:tgtEl>
                                      </p:cBhvr>
                                    </p:animEffect>
                                  </p:childTnLst>
                                </p:cTn>
                              </p:par>
                              <p:par>
                                <p:cTn id="150" presetID="55" presetClass="entr" presetSubtype="0" fill="hold" grpId="0" nodeType="withEffect">
                                  <p:stCondLst>
                                    <p:cond delay="0"/>
                                  </p:stCondLst>
                                  <p:childTnLst>
                                    <p:set>
                                      <p:cBhvr>
                                        <p:cTn id="151" dur="1" fill="hold">
                                          <p:stCondLst>
                                            <p:cond delay="0"/>
                                          </p:stCondLst>
                                        </p:cTn>
                                        <p:tgtEl>
                                          <p:spTgt spid="35"/>
                                        </p:tgtEl>
                                        <p:attrNameLst>
                                          <p:attrName>style.visibility</p:attrName>
                                        </p:attrNameLst>
                                      </p:cBhvr>
                                      <p:to>
                                        <p:strVal val="visible"/>
                                      </p:to>
                                    </p:set>
                                    <p:anim calcmode="lin" valueType="num">
                                      <p:cBhvr>
                                        <p:cTn id="152" dur="1000" fill="hold"/>
                                        <p:tgtEl>
                                          <p:spTgt spid="35"/>
                                        </p:tgtEl>
                                        <p:attrNameLst>
                                          <p:attrName>ppt_w</p:attrName>
                                        </p:attrNameLst>
                                      </p:cBhvr>
                                      <p:tavLst>
                                        <p:tav tm="0">
                                          <p:val>
                                            <p:strVal val="#ppt_w*0.70"/>
                                          </p:val>
                                        </p:tav>
                                        <p:tav tm="100000">
                                          <p:val>
                                            <p:strVal val="#ppt_w"/>
                                          </p:val>
                                        </p:tav>
                                      </p:tavLst>
                                    </p:anim>
                                    <p:anim calcmode="lin" valueType="num">
                                      <p:cBhvr>
                                        <p:cTn id="153" dur="1000" fill="hold"/>
                                        <p:tgtEl>
                                          <p:spTgt spid="35"/>
                                        </p:tgtEl>
                                        <p:attrNameLst>
                                          <p:attrName>ppt_h</p:attrName>
                                        </p:attrNameLst>
                                      </p:cBhvr>
                                      <p:tavLst>
                                        <p:tav tm="0">
                                          <p:val>
                                            <p:strVal val="#ppt_h"/>
                                          </p:val>
                                        </p:tav>
                                        <p:tav tm="100000">
                                          <p:val>
                                            <p:strVal val="#ppt_h"/>
                                          </p:val>
                                        </p:tav>
                                      </p:tavLst>
                                    </p:anim>
                                    <p:animEffect transition="in" filter="fade">
                                      <p:cBhvr>
                                        <p:cTn id="154" dur="1000"/>
                                        <p:tgtEl>
                                          <p:spTgt spid="35"/>
                                        </p:tgtEl>
                                      </p:cBhvr>
                                    </p:animEffect>
                                  </p:childTnLst>
                                </p:cTn>
                              </p:par>
                              <p:par>
                                <p:cTn id="155" presetID="55" presetClass="entr" presetSubtype="0" fill="hold" grpId="0" nodeType="withEffect">
                                  <p:stCondLst>
                                    <p:cond delay="0"/>
                                  </p:stCondLst>
                                  <p:childTnLst>
                                    <p:set>
                                      <p:cBhvr>
                                        <p:cTn id="156" dur="1" fill="hold">
                                          <p:stCondLst>
                                            <p:cond delay="0"/>
                                          </p:stCondLst>
                                        </p:cTn>
                                        <p:tgtEl>
                                          <p:spTgt spid="38"/>
                                        </p:tgtEl>
                                        <p:attrNameLst>
                                          <p:attrName>style.visibility</p:attrName>
                                        </p:attrNameLst>
                                      </p:cBhvr>
                                      <p:to>
                                        <p:strVal val="visible"/>
                                      </p:to>
                                    </p:set>
                                    <p:anim calcmode="lin" valueType="num">
                                      <p:cBhvr>
                                        <p:cTn id="157" dur="1000" fill="hold"/>
                                        <p:tgtEl>
                                          <p:spTgt spid="38"/>
                                        </p:tgtEl>
                                        <p:attrNameLst>
                                          <p:attrName>ppt_w</p:attrName>
                                        </p:attrNameLst>
                                      </p:cBhvr>
                                      <p:tavLst>
                                        <p:tav tm="0">
                                          <p:val>
                                            <p:strVal val="#ppt_w*0.70"/>
                                          </p:val>
                                        </p:tav>
                                        <p:tav tm="100000">
                                          <p:val>
                                            <p:strVal val="#ppt_w"/>
                                          </p:val>
                                        </p:tav>
                                      </p:tavLst>
                                    </p:anim>
                                    <p:anim calcmode="lin" valueType="num">
                                      <p:cBhvr>
                                        <p:cTn id="158" dur="1000" fill="hold"/>
                                        <p:tgtEl>
                                          <p:spTgt spid="38"/>
                                        </p:tgtEl>
                                        <p:attrNameLst>
                                          <p:attrName>ppt_h</p:attrName>
                                        </p:attrNameLst>
                                      </p:cBhvr>
                                      <p:tavLst>
                                        <p:tav tm="0">
                                          <p:val>
                                            <p:strVal val="#ppt_h"/>
                                          </p:val>
                                        </p:tav>
                                        <p:tav tm="100000">
                                          <p:val>
                                            <p:strVal val="#ppt_h"/>
                                          </p:val>
                                        </p:tav>
                                      </p:tavLst>
                                    </p:anim>
                                    <p:animEffect transition="in" filter="fade">
                                      <p:cBhvr>
                                        <p:cTn id="159"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p:bldP spid="16" grpId="0"/>
      <p:bldP spid="17" grpId="0"/>
      <p:bldP spid="18" grpId="0"/>
      <p:bldP spid="19" grpId="0"/>
      <p:bldP spid="20" grpId="0"/>
      <p:bldP spid="21" grpId="0"/>
      <p:bldP spid="22" grpId="0"/>
      <p:bldP spid="29" grpId="0"/>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691680" y="2780928"/>
            <a:ext cx="3096344" cy="1080120"/>
          </a:xfrm>
          <a:prstGeom prst="rect">
            <a:avLst/>
          </a:prstGeom>
          <a:solidFill>
            <a:schemeClr val="accent5">
              <a:lumMod val="40000"/>
              <a:lumOff val="60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err="1" smtClean="0">
                <a:solidFill>
                  <a:schemeClr val="tx1"/>
                </a:solidFill>
                <a:latin typeface="Franklin Gothic Medium" pitchFamily="34" charset="0"/>
              </a:rPr>
              <a:t>Élaborer</a:t>
            </a:r>
            <a:r>
              <a:rPr lang="en-CA" b="1" dirty="0" smtClean="0">
                <a:solidFill>
                  <a:schemeClr val="tx1"/>
                </a:solidFill>
                <a:latin typeface="Franklin Gothic Medium" pitchFamily="34" charset="0"/>
              </a:rPr>
              <a:t> un programme </a:t>
            </a:r>
            <a:r>
              <a:rPr lang="en-CA" b="1" dirty="0" err="1" smtClean="0">
                <a:solidFill>
                  <a:schemeClr val="tx1"/>
                </a:solidFill>
                <a:latin typeface="Franklin Gothic Medium" pitchFamily="34" charset="0"/>
              </a:rPr>
              <a:t>d’études</a:t>
            </a:r>
            <a:r>
              <a:rPr lang="en-CA" b="1" dirty="0" smtClean="0">
                <a:solidFill>
                  <a:schemeClr val="tx1"/>
                </a:solidFill>
                <a:latin typeface="Franklin Gothic Medium" pitchFamily="34" charset="0"/>
              </a:rPr>
              <a:t> </a:t>
            </a:r>
            <a:r>
              <a:rPr lang="en-CA" b="1" dirty="0" err="1" smtClean="0">
                <a:solidFill>
                  <a:schemeClr val="tx1"/>
                </a:solidFill>
                <a:latin typeface="Franklin Gothic Medium" pitchFamily="34" charset="0"/>
              </a:rPr>
              <a:t>progressif</a:t>
            </a:r>
            <a:r>
              <a:rPr lang="en-CA" b="1" dirty="0" smtClean="0">
                <a:solidFill>
                  <a:schemeClr val="tx1"/>
                </a:solidFill>
                <a:latin typeface="Franklin Gothic Medium" pitchFamily="34" charset="0"/>
              </a:rPr>
              <a:t> </a:t>
            </a:r>
            <a:r>
              <a:rPr lang="en-CA" sz="1600" dirty="0" smtClean="0">
                <a:solidFill>
                  <a:schemeClr val="tx1"/>
                </a:solidFill>
                <a:latin typeface="Franklin Gothic Medium" pitchFamily="34" charset="0"/>
              </a:rPr>
              <a:t>qui </a:t>
            </a:r>
            <a:r>
              <a:rPr lang="en-CA" sz="1600" dirty="0" err="1" smtClean="0">
                <a:solidFill>
                  <a:schemeClr val="tx1"/>
                </a:solidFill>
                <a:latin typeface="Franklin Gothic Medium" pitchFamily="34" charset="0"/>
              </a:rPr>
              <a:t>reflète</a:t>
            </a:r>
            <a:r>
              <a:rPr lang="en-CA" sz="1600" dirty="0" smtClean="0">
                <a:solidFill>
                  <a:schemeClr val="tx1"/>
                </a:solidFill>
                <a:latin typeface="Franklin Gothic Medium" pitchFamily="34" charset="0"/>
              </a:rPr>
              <a:t> le </a:t>
            </a:r>
            <a:r>
              <a:rPr lang="en-CA" sz="1600" dirty="0" err="1" smtClean="0">
                <a:solidFill>
                  <a:schemeClr val="tx1"/>
                </a:solidFill>
                <a:latin typeface="Franklin Gothic Medium" pitchFamily="34" charset="0"/>
              </a:rPr>
              <a:t>niveau</a:t>
            </a:r>
            <a:r>
              <a:rPr lang="en-CA" sz="1600" dirty="0" smtClean="0">
                <a:solidFill>
                  <a:schemeClr val="tx1"/>
                </a:solidFill>
                <a:latin typeface="Franklin Gothic Medium" pitchFamily="34" charset="0"/>
              </a:rPr>
              <a:t> de </a:t>
            </a:r>
            <a:r>
              <a:rPr lang="en-CA" sz="1600" dirty="0" err="1" smtClean="0">
                <a:solidFill>
                  <a:schemeClr val="tx1"/>
                </a:solidFill>
                <a:latin typeface="Franklin Gothic Medium" pitchFamily="34" charset="0"/>
              </a:rPr>
              <a:t>responsabilité</a:t>
            </a:r>
            <a:r>
              <a:rPr lang="en-CA" sz="1600" dirty="0" smtClean="0">
                <a:solidFill>
                  <a:schemeClr val="tx1"/>
                </a:solidFill>
                <a:latin typeface="Franklin Gothic Medium" pitchFamily="34" charset="0"/>
              </a:rPr>
              <a:t> au travail</a:t>
            </a:r>
            <a:endParaRPr lang="en-CA" sz="1600" dirty="0">
              <a:solidFill>
                <a:schemeClr val="tx1"/>
              </a:solidFill>
              <a:latin typeface="Franklin Gothic Medium" pitchFamily="34" charset="0"/>
            </a:endParaRPr>
          </a:p>
        </p:txBody>
      </p:sp>
      <p:sp>
        <p:nvSpPr>
          <p:cNvPr id="32" name="Rectangle 31"/>
          <p:cNvSpPr/>
          <p:nvPr/>
        </p:nvSpPr>
        <p:spPr>
          <a:xfrm>
            <a:off x="5076056" y="2780928"/>
            <a:ext cx="3096344" cy="1080120"/>
          </a:xfrm>
          <a:prstGeom prst="rect">
            <a:avLst/>
          </a:prstGeom>
          <a:solidFill>
            <a:schemeClr val="accent5">
              <a:lumMod val="40000"/>
              <a:lumOff val="60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tx1"/>
                </a:solidFill>
                <a:latin typeface="Franklin Gothic Medium" pitchFamily="34" charset="0"/>
              </a:rPr>
              <a:t>Cerner</a:t>
            </a:r>
            <a:r>
              <a:rPr lang="en-CA" sz="1600" dirty="0" smtClean="0">
                <a:solidFill>
                  <a:schemeClr val="tx1"/>
                </a:solidFill>
                <a:latin typeface="Franklin Gothic Medium" pitchFamily="34" charset="0"/>
              </a:rPr>
              <a:t> les </a:t>
            </a:r>
            <a:r>
              <a:rPr lang="en-CA" sz="1600" b="1" dirty="0" err="1" smtClean="0">
                <a:solidFill>
                  <a:schemeClr val="tx1"/>
                </a:solidFill>
                <a:latin typeface="Franklin Gothic Medium" pitchFamily="34" charset="0"/>
              </a:rPr>
              <a:t>domaines</a:t>
            </a:r>
            <a:r>
              <a:rPr lang="en-CA" sz="1600" b="1" dirty="0" smtClean="0">
                <a:solidFill>
                  <a:schemeClr val="tx1"/>
                </a:solidFill>
                <a:latin typeface="Franklin Gothic Medium" pitchFamily="34" charset="0"/>
              </a:rPr>
              <a:t> </a:t>
            </a:r>
            <a:r>
              <a:rPr lang="en-CA" sz="1600" b="1" dirty="0" err="1" smtClean="0">
                <a:solidFill>
                  <a:schemeClr val="tx1"/>
                </a:solidFill>
                <a:latin typeface="Franklin Gothic Medium" pitchFamily="34" charset="0"/>
              </a:rPr>
              <a:t>d’études</a:t>
            </a:r>
            <a:r>
              <a:rPr lang="en-CA" sz="1600" b="1" dirty="0" smtClean="0">
                <a:solidFill>
                  <a:schemeClr val="tx1"/>
                </a:solidFill>
                <a:latin typeface="Franklin Gothic Medium" pitchFamily="34" charset="0"/>
              </a:rPr>
              <a:t> </a:t>
            </a:r>
            <a:r>
              <a:rPr lang="en-CA" sz="1600" dirty="0" err="1" smtClean="0">
                <a:solidFill>
                  <a:schemeClr val="tx1"/>
                </a:solidFill>
                <a:latin typeface="Franklin Gothic Medium" pitchFamily="34" charset="0"/>
              </a:rPr>
              <a:t>pertinents</a:t>
            </a:r>
            <a:r>
              <a:rPr lang="en-CA" sz="1600" dirty="0" smtClean="0">
                <a:solidFill>
                  <a:schemeClr val="tx1"/>
                </a:solidFill>
                <a:latin typeface="Franklin Gothic Medium" pitchFamily="34" charset="0"/>
              </a:rPr>
              <a:t> et </a:t>
            </a:r>
            <a:r>
              <a:rPr lang="en-CA" sz="1600" dirty="0" err="1" smtClean="0">
                <a:solidFill>
                  <a:schemeClr val="tx1"/>
                </a:solidFill>
                <a:latin typeface="Franklin Gothic Medium" pitchFamily="34" charset="0"/>
              </a:rPr>
              <a:t>actuels</a:t>
            </a:r>
            <a:r>
              <a:rPr lang="en-CA" sz="1600" dirty="0" smtClean="0">
                <a:solidFill>
                  <a:schemeClr val="tx1"/>
                </a:solidFill>
                <a:latin typeface="Franklin Gothic Medium" pitchFamily="34" charset="0"/>
              </a:rPr>
              <a:t> pour les programmes et les </a:t>
            </a:r>
            <a:r>
              <a:rPr lang="en-CA" sz="1600" dirty="0" err="1" smtClean="0">
                <a:solidFill>
                  <a:schemeClr val="tx1"/>
                </a:solidFill>
                <a:latin typeface="Franklin Gothic Medium" pitchFamily="34" charset="0"/>
              </a:rPr>
              <a:t>cours</a:t>
            </a:r>
            <a:endParaRPr lang="en-CA" sz="1600" dirty="0">
              <a:solidFill>
                <a:schemeClr val="tx1"/>
              </a:solidFill>
              <a:latin typeface="Franklin Gothic Medium" pitchFamily="34" charset="0"/>
            </a:endParaRPr>
          </a:p>
        </p:txBody>
      </p:sp>
      <p:sp>
        <p:nvSpPr>
          <p:cNvPr id="33" name="Rectangle 32"/>
          <p:cNvSpPr/>
          <p:nvPr/>
        </p:nvSpPr>
        <p:spPr>
          <a:xfrm>
            <a:off x="1691680" y="4005064"/>
            <a:ext cx="3096344" cy="1080120"/>
          </a:xfrm>
          <a:prstGeom prst="rect">
            <a:avLst/>
          </a:prstGeom>
          <a:solidFill>
            <a:schemeClr val="accent5">
              <a:lumMod val="40000"/>
              <a:lumOff val="60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err="1" smtClean="0">
                <a:solidFill>
                  <a:schemeClr val="tx1"/>
                </a:solidFill>
                <a:latin typeface="Franklin Gothic Medium" pitchFamily="34" charset="0"/>
              </a:rPr>
              <a:t>Développer</a:t>
            </a:r>
            <a:r>
              <a:rPr lang="en-CA" sz="1400" b="1" dirty="0" smtClean="0">
                <a:solidFill>
                  <a:schemeClr val="tx1"/>
                </a:solidFill>
                <a:latin typeface="Franklin Gothic Medium" pitchFamily="34" charset="0"/>
              </a:rPr>
              <a:t> des </a:t>
            </a:r>
            <a:r>
              <a:rPr lang="en-CA" sz="1400" b="1" dirty="0" err="1" smtClean="0">
                <a:solidFill>
                  <a:schemeClr val="tx1"/>
                </a:solidFill>
                <a:latin typeface="Franklin Gothic Medium" pitchFamily="34" charset="0"/>
              </a:rPr>
              <a:t>activités</a:t>
            </a:r>
            <a:r>
              <a:rPr lang="en-CA" sz="1400" b="1" dirty="0" smtClean="0">
                <a:solidFill>
                  <a:schemeClr val="tx1"/>
                </a:solidFill>
                <a:latin typeface="Franklin Gothic Medium" pitchFamily="34" charset="0"/>
              </a:rPr>
              <a:t> </a:t>
            </a:r>
            <a:r>
              <a:rPr lang="en-CA" sz="1400" b="1" dirty="0" err="1" smtClean="0">
                <a:solidFill>
                  <a:schemeClr val="tx1"/>
                </a:solidFill>
                <a:latin typeface="Franklin Gothic Medium" pitchFamily="34" charset="0"/>
              </a:rPr>
              <a:t>d’apprentissage</a:t>
            </a:r>
            <a:r>
              <a:rPr lang="en-CA" sz="1400" b="1" dirty="0" smtClean="0">
                <a:solidFill>
                  <a:schemeClr val="tx1"/>
                </a:solidFill>
                <a:latin typeface="Franklin Gothic Medium" pitchFamily="34" charset="0"/>
              </a:rPr>
              <a:t> et </a:t>
            </a:r>
            <a:r>
              <a:rPr lang="en-CA" sz="1400" b="1" dirty="0" err="1" smtClean="0">
                <a:solidFill>
                  <a:schemeClr val="tx1"/>
                </a:solidFill>
                <a:latin typeface="Franklin Gothic Medium" pitchFamily="34" charset="0"/>
              </a:rPr>
              <a:t>d’évaluation</a:t>
            </a:r>
            <a:r>
              <a:rPr lang="en-CA" sz="1400" b="1" dirty="0" smtClean="0">
                <a:solidFill>
                  <a:schemeClr val="tx1"/>
                </a:solidFill>
                <a:latin typeface="Franklin Gothic Medium" pitchFamily="34" charset="0"/>
              </a:rPr>
              <a:t> </a:t>
            </a:r>
            <a:r>
              <a:rPr lang="en-CA" sz="1400" dirty="0" smtClean="0">
                <a:solidFill>
                  <a:schemeClr val="tx1"/>
                </a:solidFill>
                <a:latin typeface="Franklin Gothic Medium" pitchFamily="34" charset="0"/>
              </a:rPr>
              <a:t>qui </a:t>
            </a:r>
            <a:r>
              <a:rPr lang="en-CA" sz="1400" dirty="0" err="1" smtClean="0">
                <a:solidFill>
                  <a:schemeClr val="tx1"/>
                </a:solidFill>
                <a:latin typeface="Franklin Gothic Medium" pitchFamily="34" charset="0"/>
              </a:rPr>
              <a:t>reflètent</a:t>
            </a:r>
            <a:r>
              <a:rPr lang="en-CA" sz="1400" dirty="0" smtClean="0">
                <a:solidFill>
                  <a:schemeClr val="tx1"/>
                </a:solidFill>
                <a:latin typeface="Franklin Gothic Medium" pitchFamily="34" charset="0"/>
              </a:rPr>
              <a:t> le </a:t>
            </a:r>
            <a:r>
              <a:rPr lang="en-CA" sz="1400" dirty="0" err="1" smtClean="0">
                <a:solidFill>
                  <a:schemeClr val="tx1"/>
                </a:solidFill>
                <a:latin typeface="Franklin Gothic Medium" pitchFamily="34" charset="0"/>
              </a:rPr>
              <a:t>niveau</a:t>
            </a:r>
            <a:r>
              <a:rPr lang="en-CA" sz="1400" dirty="0" smtClean="0">
                <a:solidFill>
                  <a:schemeClr val="tx1"/>
                </a:solidFill>
                <a:latin typeface="Franklin Gothic Medium" pitchFamily="34" charset="0"/>
              </a:rPr>
              <a:t> de </a:t>
            </a:r>
            <a:r>
              <a:rPr lang="en-CA" sz="1400" dirty="0" err="1" smtClean="0">
                <a:solidFill>
                  <a:schemeClr val="tx1"/>
                </a:solidFill>
                <a:latin typeface="Franklin Gothic Medium" pitchFamily="34" charset="0"/>
              </a:rPr>
              <a:t>compétence</a:t>
            </a:r>
            <a:r>
              <a:rPr lang="en-CA" sz="1400" dirty="0" smtClean="0">
                <a:solidFill>
                  <a:schemeClr val="tx1"/>
                </a:solidFill>
                <a:latin typeface="Franklin Gothic Medium" pitchFamily="34" charset="0"/>
              </a:rPr>
              <a:t> </a:t>
            </a:r>
            <a:r>
              <a:rPr lang="en-CA" sz="1400" dirty="0" err="1" smtClean="0">
                <a:solidFill>
                  <a:schemeClr val="tx1"/>
                </a:solidFill>
                <a:latin typeface="Franklin Gothic Medium" pitchFamily="34" charset="0"/>
              </a:rPr>
              <a:t>requis</a:t>
            </a:r>
            <a:r>
              <a:rPr lang="en-CA" sz="1400" dirty="0" smtClean="0">
                <a:solidFill>
                  <a:schemeClr val="tx1"/>
                </a:solidFill>
                <a:latin typeface="Franklin Gothic Medium" pitchFamily="34" charset="0"/>
              </a:rPr>
              <a:t> au travail</a:t>
            </a:r>
            <a:endParaRPr lang="en-CA" sz="1400" dirty="0">
              <a:solidFill>
                <a:schemeClr val="tx1"/>
              </a:solidFill>
              <a:latin typeface="Franklin Gothic Medium" pitchFamily="34" charset="0"/>
            </a:endParaRPr>
          </a:p>
        </p:txBody>
      </p:sp>
      <p:sp>
        <p:nvSpPr>
          <p:cNvPr id="34" name="Rectangle 33"/>
          <p:cNvSpPr/>
          <p:nvPr/>
        </p:nvSpPr>
        <p:spPr>
          <a:xfrm>
            <a:off x="5076056" y="4005064"/>
            <a:ext cx="3096344" cy="1080120"/>
          </a:xfrm>
          <a:prstGeom prst="rect">
            <a:avLst/>
          </a:prstGeom>
          <a:solidFill>
            <a:schemeClr val="accent5">
              <a:lumMod val="40000"/>
              <a:lumOff val="60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tx1"/>
                </a:solidFill>
                <a:latin typeface="Franklin Gothic Medium" pitchFamily="34" charset="0"/>
              </a:rPr>
              <a:t>Comparer</a:t>
            </a:r>
            <a:r>
              <a:rPr lang="en-CA" sz="1600" dirty="0" smtClean="0">
                <a:solidFill>
                  <a:schemeClr val="tx1"/>
                </a:solidFill>
                <a:latin typeface="Franklin Gothic Medium" pitchFamily="34" charset="0"/>
              </a:rPr>
              <a:t> avec les </a:t>
            </a:r>
            <a:r>
              <a:rPr lang="en-CA" sz="1600" dirty="0" err="1" smtClean="0">
                <a:solidFill>
                  <a:schemeClr val="tx1"/>
                </a:solidFill>
                <a:latin typeface="Franklin Gothic Medium" pitchFamily="34" charset="0"/>
              </a:rPr>
              <a:t>normes</a:t>
            </a:r>
            <a:r>
              <a:rPr lang="en-CA" sz="1600" dirty="0" smtClean="0">
                <a:solidFill>
                  <a:schemeClr val="tx1"/>
                </a:solidFill>
                <a:latin typeface="Franklin Gothic Medium" pitchFamily="34" charset="0"/>
              </a:rPr>
              <a:t> les </a:t>
            </a:r>
            <a:r>
              <a:rPr lang="en-CA" b="1" dirty="0" smtClean="0">
                <a:solidFill>
                  <a:schemeClr val="tx1"/>
                </a:solidFill>
                <a:latin typeface="Franklin Gothic Medium" pitchFamily="34" charset="0"/>
              </a:rPr>
              <a:t>programmes</a:t>
            </a:r>
            <a:r>
              <a:rPr lang="en-CA" sz="1600" dirty="0" smtClean="0">
                <a:solidFill>
                  <a:schemeClr val="tx1"/>
                </a:solidFill>
                <a:latin typeface="Franklin Gothic Medium" pitchFamily="34" charset="0"/>
              </a:rPr>
              <a:t> et </a:t>
            </a:r>
            <a:r>
              <a:rPr lang="en-CA" sz="1600" dirty="0" err="1" smtClean="0">
                <a:solidFill>
                  <a:schemeClr val="tx1"/>
                </a:solidFill>
                <a:latin typeface="Franklin Gothic Medium" pitchFamily="34" charset="0"/>
              </a:rPr>
              <a:t>cours</a:t>
            </a:r>
            <a:r>
              <a:rPr lang="en-CA" sz="1600" dirty="0" smtClean="0">
                <a:solidFill>
                  <a:schemeClr val="tx1"/>
                </a:solidFill>
                <a:latin typeface="Franklin Gothic Medium" pitchFamily="34" charset="0"/>
              </a:rPr>
              <a:t> </a:t>
            </a:r>
            <a:r>
              <a:rPr lang="en-CA" sz="1600" dirty="0" err="1" smtClean="0">
                <a:solidFill>
                  <a:schemeClr val="tx1"/>
                </a:solidFill>
                <a:latin typeface="Franklin Gothic Medium" pitchFamily="34" charset="0"/>
              </a:rPr>
              <a:t>offerts</a:t>
            </a:r>
            <a:endParaRPr lang="en-CA" sz="1600" dirty="0">
              <a:solidFill>
                <a:schemeClr val="tx1"/>
              </a:solidFill>
              <a:latin typeface="Franklin Gothic Medium" pitchFamily="34" charset="0"/>
            </a:endParaRPr>
          </a:p>
        </p:txBody>
      </p:sp>
      <p:sp>
        <p:nvSpPr>
          <p:cNvPr id="36" name="Rectangle 35"/>
          <p:cNvSpPr/>
          <p:nvPr/>
        </p:nvSpPr>
        <p:spPr>
          <a:xfrm>
            <a:off x="1691680" y="5229200"/>
            <a:ext cx="3096344" cy="1080120"/>
          </a:xfrm>
          <a:prstGeom prst="rect">
            <a:avLst/>
          </a:prstGeom>
          <a:solidFill>
            <a:schemeClr val="accent5">
              <a:lumMod val="40000"/>
              <a:lumOff val="60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err="1" smtClean="0">
                <a:solidFill>
                  <a:schemeClr val="tx1"/>
                </a:solidFill>
                <a:latin typeface="Franklin Gothic Medium" pitchFamily="34" charset="0"/>
              </a:rPr>
              <a:t>Établir</a:t>
            </a:r>
            <a:r>
              <a:rPr lang="en-CA" b="1" dirty="0" smtClean="0">
                <a:solidFill>
                  <a:schemeClr val="tx1"/>
                </a:solidFill>
                <a:latin typeface="Franklin Gothic Medium" pitchFamily="34" charset="0"/>
              </a:rPr>
              <a:t> un </a:t>
            </a:r>
            <a:r>
              <a:rPr lang="en-CA" b="1" dirty="0" err="1" smtClean="0">
                <a:solidFill>
                  <a:schemeClr val="tx1"/>
                </a:solidFill>
                <a:latin typeface="Franklin Gothic Medium" pitchFamily="34" charset="0"/>
              </a:rPr>
              <a:t>tronc</a:t>
            </a:r>
            <a:r>
              <a:rPr lang="en-CA" b="1" dirty="0" smtClean="0">
                <a:solidFill>
                  <a:schemeClr val="tx1"/>
                </a:solidFill>
                <a:latin typeface="Franklin Gothic Medium" pitchFamily="34" charset="0"/>
              </a:rPr>
              <a:t> </a:t>
            </a:r>
            <a:r>
              <a:rPr lang="en-CA" b="1" dirty="0" err="1" smtClean="0">
                <a:solidFill>
                  <a:schemeClr val="tx1"/>
                </a:solidFill>
                <a:latin typeface="Franklin Gothic Medium" pitchFamily="34" charset="0"/>
              </a:rPr>
              <a:t>commun</a:t>
            </a:r>
            <a:r>
              <a:rPr lang="en-CA" b="1" dirty="0" smtClean="0">
                <a:solidFill>
                  <a:schemeClr val="tx1"/>
                </a:solidFill>
                <a:latin typeface="Franklin Gothic Medium" pitchFamily="34" charset="0"/>
              </a:rPr>
              <a:t> </a:t>
            </a:r>
            <a:r>
              <a:rPr lang="en-CA" sz="1600" dirty="0" err="1" smtClean="0">
                <a:solidFill>
                  <a:schemeClr val="tx1"/>
                </a:solidFill>
                <a:latin typeface="Franklin Gothic Medium" pitchFamily="34" charset="0"/>
              </a:rPr>
              <a:t>afin</a:t>
            </a:r>
            <a:r>
              <a:rPr lang="en-CA" sz="1600" dirty="0" smtClean="0">
                <a:solidFill>
                  <a:schemeClr val="tx1"/>
                </a:solidFill>
                <a:latin typeface="Franklin Gothic Medium" pitchFamily="34" charset="0"/>
              </a:rPr>
              <a:t> de </a:t>
            </a:r>
            <a:r>
              <a:rPr lang="en-CA" sz="1600" dirty="0" err="1" smtClean="0">
                <a:solidFill>
                  <a:schemeClr val="tx1"/>
                </a:solidFill>
                <a:latin typeface="Franklin Gothic Medium" pitchFamily="34" charset="0"/>
              </a:rPr>
              <a:t>faciliter</a:t>
            </a:r>
            <a:r>
              <a:rPr lang="en-CA" sz="1600" dirty="0" smtClean="0">
                <a:solidFill>
                  <a:schemeClr val="tx1"/>
                </a:solidFill>
                <a:latin typeface="Franklin Gothic Medium" pitchFamily="34" charset="0"/>
              </a:rPr>
              <a:t> la </a:t>
            </a:r>
            <a:r>
              <a:rPr lang="en-CA" sz="1600" dirty="0" err="1" smtClean="0">
                <a:solidFill>
                  <a:schemeClr val="tx1"/>
                </a:solidFill>
                <a:latin typeface="Franklin Gothic Medium" pitchFamily="34" charset="0"/>
              </a:rPr>
              <a:t>mobilité</a:t>
            </a:r>
            <a:r>
              <a:rPr lang="en-CA" sz="1600" dirty="0" smtClean="0">
                <a:solidFill>
                  <a:schemeClr val="tx1"/>
                </a:solidFill>
                <a:latin typeface="Franklin Gothic Medium" pitchFamily="34" charset="0"/>
              </a:rPr>
              <a:t> des </a:t>
            </a:r>
            <a:r>
              <a:rPr lang="en-CA" sz="1600" dirty="0" err="1" smtClean="0">
                <a:solidFill>
                  <a:schemeClr val="tx1"/>
                </a:solidFill>
                <a:latin typeface="Franklin Gothic Medium" pitchFamily="34" charset="0"/>
              </a:rPr>
              <a:t>apprenants</a:t>
            </a:r>
            <a:endParaRPr lang="en-CA" sz="1600" dirty="0">
              <a:solidFill>
                <a:schemeClr val="tx1"/>
              </a:solidFill>
              <a:latin typeface="Franklin Gothic Medium" pitchFamily="34" charset="0"/>
            </a:endParaRPr>
          </a:p>
        </p:txBody>
      </p:sp>
      <p:sp>
        <p:nvSpPr>
          <p:cNvPr id="37" name="Rectangle 36"/>
          <p:cNvSpPr/>
          <p:nvPr/>
        </p:nvSpPr>
        <p:spPr>
          <a:xfrm>
            <a:off x="5076056" y="5229200"/>
            <a:ext cx="3096344" cy="1080120"/>
          </a:xfrm>
          <a:prstGeom prst="rect">
            <a:avLst/>
          </a:prstGeom>
          <a:solidFill>
            <a:schemeClr val="accent5">
              <a:lumMod val="40000"/>
              <a:lumOff val="60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err="1" smtClean="0">
                <a:solidFill>
                  <a:schemeClr val="tx1"/>
                </a:solidFill>
                <a:latin typeface="Franklin Gothic Medium" pitchFamily="34" charset="0"/>
              </a:rPr>
              <a:t>Traduire</a:t>
            </a:r>
            <a:r>
              <a:rPr lang="en-CA" sz="1600" dirty="0" smtClean="0">
                <a:solidFill>
                  <a:schemeClr val="tx1"/>
                </a:solidFill>
                <a:latin typeface="Franklin Gothic Medium" pitchFamily="34" charset="0"/>
              </a:rPr>
              <a:t> de </a:t>
            </a:r>
            <a:r>
              <a:rPr lang="en-CA" sz="1600" dirty="0" err="1" smtClean="0">
                <a:solidFill>
                  <a:schemeClr val="tx1"/>
                </a:solidFill>
                <a:latin typeface="Franklin Gothic Medium" pitchFamily="34" charset="0"/>
              </a:rPr>
              <a:t>façon</a:t>
            </a:r>
            <a:r>
              <a:rPr lang="en-CA" sz="1600" dirty="0" smtClean="0">
                <a:solidFill>
                  <a:schemeClr val="tx1"/>
                </a:solidFill>
                <a:latin typeface="Franklin Gothic Medium" pitchFamily="34" charset="0"/>
              </a:rPr>
              <a:t> </a:t>
            </a:r>
            <a:r>
              <a:rPr lang="en-CA" sz="1600" dirty="0" err="1" smtClean="0">
                <a:solidFill>
                  <a:schemeClr val="tx1"/>
                </a:solidFill>
                <a:latin typeface="Franklin Gothic Medium" pitchFamily="34" charset="0"/>
              </a:rPr>
              <a:t>cohérente</a:t>
            </a:r>
            <a:r>
              <a:rPr lang="en-CA" sz="1600" dirty="0" smtClean="0">
                <a:solidFill>
                  <a:schemeClr val="tx1"/>
                </a:solidFill>
                <a:latin typeface="Franklin Gothic Medium" pitchFamily="34" charset="0"/>
              </a:rPr>
              <a:t> les </a:t>
            </a:r>
            <a:r>
              <a:rPr lang="en-CA" sz="1600" dirty="0" err="1" smtClean="0">
                <a:solidFill>
                  <a:schemeClr val="tx1"/>
                </a:solidFill>
                <a:latin typeface="Franklin Gothic Medium" pitchFamily="34" charset="0"/>
              </a:rPr>
              <a:t>normes</a:t>
            </a:r>
            <a:r>
              <a:rPr lang="en-CA" sz="1600" dirty="0" smtClean="0">
                <a:solidFill>
                  <a:schemeClr val="tx1"/>
                </a:solidFill>
                <a:latin typeface="Franklin Gothic Medium" pitchFamily="34" charset="0"/>
              </a:rPr>
              <a:t> en </a:t>
            </a:r>
            <a:r>
              <a:rPr lang="en-CA" b="1" dirty="0" err="1" smtClean="0">
                <a:solidFill>
                  <a:schemeClr val="tx1"/>
                </a:solidFill>
                <a:latin typeface="Franklin Gothic Medium" pitchFamily="34" charset="0"/>
              </a:rPr>
              <a:t>résultats</a:t>
            </a:r>
            <a:r>
              <a:rPr lang="en-CA" b="1" dirty="0" smtClean="0">
                <a:solidFill>
                  <a:schemeClr val="tx1"/>
                </a:solidFill>
                <a:latin typeface="Franklin Gothic Medium" pitchFamily="34" charset="0"/>
              </a:rPr>
              <a:t> </a:t>
            </a:r>
            <a:r>
              <a:rPr lang="en-CA" b="1" dirty="0" err="1" smtClean="0">
                <a:solidFill>
                  <a:schemeClr val="tx1"/>
                </a:solidFill>
                <a:latin typeface="Franklin Gothic Medium" pitchFamily="34" charset="0"/>
              </a:rPr>
              <a:t>d’apprentissage</a:t>
            </a:r>
            <a:r>
              <a:rPr lang="en-CA" b="1" dirty="0" smtClean="0">
                <a:solidFill>
                  <a:schemeClr val="tx1"/>
                </a:solidFill>
                <a:latin typeface="Franklin Gothic Medium" pitchFamily="34" charset="0"/>
              </a:rPr>
              <a:t> pour le programme</a:t>
            </a:r>
            <a:endParaRPr lang="en-CA" sz="1600" dirty="0">
              <a:solidFill>
                <a:schemeClr val="tx1"/>
              </a:solidFill>
              <a:latin typeface="Franklin Gothic Medium" pitchFamily="34" charset="0"/>
            </a:endParaRPr>
          </a:p>
        </p:txBody>
      </p:sp>
      <p:sp>
        <p:nvSpPr>
          <p:cNvPr id="4" name="Rectangle 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p:nvPr/>
        </p:nvSpPr>
        <p:spPr>
          <a:xfrm>
            <a:off x="1589856" y="332656"/>
            <a:ext cx="7086600" cy="523220"/>
          </a:xfrm>
          <a:prstGeom prst="rect">
            <a:avLst/>
          </a:prstGeom>
          <a:noFill/>
        </p:spPr>
        <p:txBody>
          <a:bodyPr wrap="square" rtlCol="0">
            <a:spAutoFit/>
          </a:bodyPr>
          <a:lstStyle/>
          <a:p>
            <a:r>
              <a:rPr lang="en-US" sz="2800" dirty="0" smtClean="0">
                <a:latin typeface="Franklin Gothic Medium Cond" pitchFamily="34" charset="0"/>
              </a:rPr>
              <a:t>Les </a:t>
            </a:r>
            <a:r>
              <a:rPr lang="en-US" sz="2800" dirty="0" err="1" smtClean="0">
                <a:latin typeface="Franklin Gothic Medium Cond" pitchFamily="34" charset="0"/>
              </a:rPr>
              <a:t>normes</a:t>
            </a:r>
            <a:r>
              <a:rPr lang="en-US" sz="2800" dirty="0" smtClean="0">
                <a:latin typeface="Franklin Gothic Medium Cond" pitchFamily="34" charset="0"/>
              </a:rPr>
              <a:t> </a:t>
            </a:r>
            <a:r>
              <a:rPr lang="en-US" sz="2800" dirty="0" err="1" smtClean="0">
                <a:latin typeface="Franklin Gothic Medium Cond" pitchFamily="34" charset="0"/>
              </a:rPr>
              <a:t>orientent</a:t>
            </a:r>
            <a:r>
              <a:rPr lang="en-US" sz="2800" dirty="0" smtClean="0">
                <a:latin typeface="Franklin Gothic Medium Cond" pitchFamily="34" charset="0"/>
              </a:rPr>
              <a:t> la </a:t>
            </a:r>
            <a:r>
              <a:rPr lang="en-US" sz="2800" dirty="0" err="1" smtClean="0">
                <a:latin typeface="Franklin Gothic Medium Cond" pitchFamily="34" charset="0"/>
              </a:rPr>
              <a:t>pratique</a:t>
            </a:r>
            <a:endParaRPr lang="en-US" sz="2800" dirty="0" smtClean="0">
              <a:latin typeface="Franklin Gothic Medium Cond" pitchFamily="34" charset="0"/>
            </a:endParaRPr>
          </a:p>
        </p:txBody>
      </p:sp>
      <p:sp>
        <p:nvSpPr>
          <p:cNvPr id="29" name="TextBox 28"/>
          <p:cNvSpPr txBox="1"/>
          <p:nvPr/>
        </p:nvSpPr>
        <p:spPr>
          <a:xfrm>
            <a:off x="1587014" y="808248"/>
            <a:ext cx="4464496" cy="1077218"/>
          </a:xfrm>
          <a:prstGeom prst="rect">
            <a:avLst/>
          </a:prstGeom>
          <a:noFill/>
        </p:spPr>
        <p:txBody>
          <a:bodyPr wrap="square" rtlCol="0">
            <a:spAutoFit/>
          </a:bodyPr>
          <a:lstStyle/>
          <a:p>
            <a:r>
              <a:rPr lang="en-US" sz="3200" dirty="0" smtClean="0">
                <a:solidFill>
                  <a:srgbClr val="652876"/>
                </a:solidFill>
                <a:latin typeface="Franklin Gothic Demi Cond" pitchFamily="34" charset="0"/>
                <a:ea typeface="Arial Unicode MS" pitchFamily="34" charset="-128"/>
                <a:cs typeface="Arial Unicode MS" pitchFamily="34" charset="-128"/>
              </a:rPr>
              <a:t>PROGRAMME D’ÉTUDES, ÉDUCATION ET FORMATION</a:t>
            </a:r>
            <a:endParaRPr lang="en-CA" sz="3200" dirty="0">
              <a:latin typeface="Franklin Gothic Demi Cond" pitchFamily="34" charset="0"/>
            </a:endParaRPr>
          </a:p>
        </p:txBody>
      </p:sp>
      <p:sp>
        <p:nvSpPr>
          <p:cNvPr id="16" name="TextBox 15"/>
          <p:cNvSpPr txBox="1"/>
          <p:nvPr/>
        </p:nvSpPr>
        <p:spPr>
          <a:xfrm>
            <a:off x="1601384" y="2071678"/>
            <a:ext cx="6613954" cy="430887"/>
          </a:xfrm>
          <a:prstGeom prst="rect">
            <a:avLst/>
          </a:prstGeom>
          <a:noFill/>
        </p:spPr>
        <p:txBody>
          <a:bodyPr wrap="square" rtlCol="0">
            <a:spAutoFit/>
          </a:bodyPr>
          <a:lstStyle/>
          <a:p>
            <a:r>
              <a:rPr lang="en-CA" sz="2200" dirty="0" smtClean="0">
                <a:solidFill>
                  <a:schemeClr val="accent5">
                    <a:lumMod val="50000"/>
                  </a:schemeClr>
                </a:solidFill>
                <a:latin typeface="Franklin Gothic Medium" pitchFamily="34" charset="0"/>
              </a:rPr>
              <a:t>Les </a:t>
            </a:r>
            <a:r>
              <a:rPr lang="en-CA" sz="2200" dirty="0" err="1" smtClean="0">
                <a:solidFill>
                  <a:schemeClr val="accent5">
                    <a:lumMod val="50000"/>
                  </a:schemeClr>
                </a:solidFill>
                <a:latin typeface="Franklin Gothic Medium" pitchFamily="34" charset="0"/>
              </a:rPr>
              <a:t>enseignants</a:t>
            </a:r>
            <a:r>
              <a:rPr lang="en-CA" sz="2200" dirty="0" smtClean="0">
                <a:solidFill>
                  <a:schemeClr val="accent5">
                    <a:lumMod val="50000"/>
                  </a:schemeClr>
                </a:solidFill>
                <a:latin typeface="Franklin Gothic Medium" pitchFamily="34" charset="0"/>
              </a:rPr>
              <a:t> </a:t>
            </a:r>
            <a:r>
              <a:rPr lang="en-CA" sz="2200" dirty="0" err="1" smtClean="0">
                <a:solidFill>
                  <a:schemeClr val="accent5">
                    <a:lumMod val="50000"/>
                  </a:schemeClr>
                </a:solidFill>
                <a:latin typeface="Franklin Gothic Medium" pitchFamily="34" charset="0"/>
              </a:rPr>
              <a:t>peuvent</a:t>
            </a:r>
            <a:r>
              <a:rPr lang="en-CA" sz="2200" dirty="0" smtClean="0">
                <a:solidFill>
                  <a:schemeClr val="accent5">
                    <a:lumMod val="50000"/>
                  </a:schemeClr>
                </a:solidFill>
                <a:latin typeface="Franklin Gothic Medium" pitchFamily="34" charset="0"/>
              </a:rPr>
              <a:t> utiliser les </a:t>
            </a:r>
            <a:r>
              <a:rPr lang="en-CA" sz="2200" dirty="0" err="1" smtClean="0">
                <a:solidFill>
                  <a:schemeClr val="accent5">
                    <a:lumMod val="50000"/>
                  </a:schemeClr>
                </a:solidFill>
                <a:latin typeface="Franklin Gothic Medium" pitchFamily="34" charset="0"/>
              </a:rPr>
              <a:t>normes</a:t>
            </a:r>
            <a:r>
              <a:rPr lang="en-CA" sz="2200" dirty="0" smtClean="0">
                <a:solidFill>
                  <a:schemeClr val="accent5">
                    <a:lumMod val="50000"/>
                  </a:schemeClr>
                </a:solidFill>
                <a:latin typeface="Franklin Gothic Medium" pitchFamily="34" charset="0"/>
              </a:rPr>
              <a:t> pour :</a:t>
            </a:r>
            <a:endParaRPr lang="en-CA" sz="2200" dirty="0">
              <a:solidFill>
                <a:schemeClr val="accent5">
                  <a:lumMod val="50000"/>
                </a:schemeClr>
              </a:solidFill>
              <a:latin typeface="Franklin Gothic Medium" pitchFamily="34" charset="0"/>
            </a:endParaRPr>
          </a:p>
        </p:txBody>
      </p:sp>
    </p:spTree>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8876224"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p:cNvSpPr/>
          <p:nvPr/>
        </p:nvSpPr>
        <p:spPr>
          <a:xfrm rot="20539020">
            <a:off x="4146251" y="677445"/>
            <a:ext cx="1044000" cy="4320000"/>
          </a:xfrm>
          <a:prstGeom prst="ellipse">
            <a:avLst/>
          </a:prstGeom>
          <a:solidFill>
            <a:schemeClr val="accent4">
              <a:lumMod val="75000"/>
              <a:alpha val="6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p:cNvSpPr/>
          <p:nvPr/>
        </p:nvSpPr>
        <p:spPr>
          <a:xfrm rot="516307">
            <a:off x="4497223" y="608389"/>
            <a:ext cx="1044000" cy="4320000"/>
          </a:xfrm>
          <a:prstGeom prst="ellipse">
            <a:avLst/>
          </a:prstGeom>
          <a:solidFill>
            <a:schemeClr val="accent5">
              <a:lumMod val="75000"/>
              <a:alpha val="7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p:cNvSpPr/>
          <p:nvPr/>
        </p:nvSpPr>
        <p:spPr>
          <a:xfrm rot="2415903">
            <a:off x="4668565" y="938273"/>
            <a:ext cx="1044000" cy="4320000"/>
          </a:xfrm>
          <a:prstGeom prst="ellipse">
            <a:avLst/>
          </a:prstGeom>
          <a:solidFill>
            <a:schemeClr val="accent4">
              <a:lumMod val="5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p:cNvSpPr/>
          <p:nvPr/>
        </p:nvSpPr>
        <p:spPr>
          <a:xfrm rot="4073447">
            <a:off x="4874964" y="1170605"/>
            <a:ext cx="1044000" cy="4320000"/>
          </a:xfrm>
          <a:prstGeom prst="ellipse">
            <a:avLst/>
          </a:prstGeom>
          <a:solidFill>
            <a:schemeClr val="accent5">
              <a:lumMod val="40000"/>
              <a:lumOff val="60000"/>
              <a:alpha val="7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p:cNvSpPr/>
          <p:nvPr/>
        </p:nvSpPr>
        <p:spPr>
          <a:xfrm rot="5400000">
            <a:off x="4938308" y="1524837"/>
            <a:ext cx="1044000" cy="4320000"/>
          </a:xfrm>
          <a:prstGeom prst="ellipse">
            <a:avLst/>
          </a:prstGeom>
          <a:solidFill>
            <a:schemeClr val="accent4">
              <a:lumMod val="75000"/>
              <a:alpha val="7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Oval 12"/>
          <p:cNvSpPr/>
          <p:nvPr/>
        </p:nvSpPr>
        <p:spPr>
          <a:xfrm rot="7278724">
            <a:off x="4829345" y="1747469"/>
            <a:ext cx="1044000" cy="4320000"/>
          </a:xfrm>
          <a:prstGeom prst="ellipse">
            <a:avLst/>
          </a:prstGeom>
          <a:solidFill>
            <a:schemeClr val="accent5">
              <a:lumMod val="75000"/>
              <a:alpha val="7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Oval 13"/>
          <p:cNvSpPr/>
          <p:nvPr/>
        </p:nvSpPr>
        <p:spPr>
          <a:xfrm rot="9257318">
            <a:off x="4702329" y="1876945"/>
            <a:ext cx="1044000" cy="4320000"/>
          </a:xfrm>
          <a:prstGeom prst="ellipse">
            <a:avLst/>
          </a:prstGeom>
          <a:solidFill>
            <a:schemeClr val="accent4">
              <a:lumMod val="5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val 14"/>
          <p:cNvSpPr/>
          <p:nvPr/>
        </p:nvSpPr>
        <p:spPr>
          <a:xfrm rot="11032550">
            <a:off x="4423661" y="1958975"/>
            <a:ext cx="1044000" cy="4320000"/>
          </a:xfrm>
          <a:prstGeom prst="ellipse">
            <a:avLst/>
          </a:prstGeom>
          <a:solidFill>
            <a:schemeClr val="accent5">
              <a:lumMod val="40000"/>
              <a:lumOff val="60000"/>
              <a:alpha val="7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Oval 15"/>
          <p:cNvSpPr/>
          <p:nvPr/>
        </p:nvSpPr>
        <p:spPr>
          <a:xfrm rot="12688491">
            <a:off x="4091064" y="1866915"/>
            <a:ext cx="1044000" cy="4320000"/>
          </a:xfrm>
          <a:prstGeom prst="ellipse">
            <a:avLst/>
          </a:prstGeom>
          <a:solidFill>
            <a:schemeClr val="accent4">
              <a:lumMod val="75000"/>
              <a:alpha val="7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Oval 16"/>
          <p:cNvSpPr/>
          <p:nvPr/>
        </p:nvSpPr>
        <p:spPr>
          <a:xfrm rot="14433910">
            <a:off x="3890619" y="1670296"/>
            <a:ext cx="1044000" cy="4320000"/>
          </a:xfrm>
          <a:prstGeom prst="ellipse">
            <a:avLst/>
          </a:prstGeom>
          <a:solidFill>
            <a:schemeClr val="accent5">
              <a:lumMod val="75000"/>
              <a:alpha val="7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Oval 17"/>
          <p:cNvSpPr/>
          <p:nvPr/>
        </p:nvSpPr>
        <p:spPr>
          <a:xfrm rot="16503404">
            <a:off x="3882629" y="1339218"/>
            <a:ext cx="1044000" cy="4320000"/>
          </a:xfrm>
          <a:prstGeom prst="ellipse">
            <a:avLst/>
          </a:prstGeom>
          <a:solidFill>
            <a:schemeClr val="accent4">
              <a:lumMod val="5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p:cNvSpPr/>
          <p:nvPr/>
        </p:nvSpPr>
        <p:spPr>
          <a:xfrm rot="18608873">
            <a:off x="3950888" y="1014217"/>
            <a:ext cx="1044000" cy="4320000"/>
          </a:xfrm>
          <a:prstGeom prst="ellipse">
            <a:avLst/>
          </a:prstGeom>
          <a:solidFill>
            <a:schemeClr val="accent5">
              <a:lumMod val="40000"/>
              <a:lumOff val="60000"/>
              <a:alpha val="7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Oval 19"/>
          <p:cNvSpPr/>
          <p:nvPr/>
        </p:nvSpPr>
        <p:spPr>
          <a:xfrm>
            <a:off x="6373024" y="1612609"/>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Oval 20"/>
          <p:cNvSpPr/>
          <p:nvPr/>
        </p:nvSpPr>
        <p:spPr>
          <a:xfrm>
            <a:off x="7047291" y="2559322"/>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Oval 21"/>
          <p:cNvSpPr/>
          <p:nvPr/>
        </p:nvSpPr>
        <p:spPr>
          <a:xfrm>
            <a:off x="7301347" y="3629025"/>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Oval 22"/>
          <p:cNvSpPr/>
          <p:nvPr/>
        </p:nvSpPr>
        <p:spPr>
          <a:xfrm>
            <a:off x="6871851" y="4830431"/>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Oval 23"/>
          <p:cNvSpPr/>
          <p:nvPr/>
        </p:nvSpPr>
        <p:spPr>
          <a:xfrm>
            <a:off x="5974077" y="5625681"/>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Oval 24"/>
          <p:cNvSpPr/>
          <p:nvPr/>
        </p:nvSpPr>
        <p:spPr>
          <a:xfrm>
            <a:off x="4774337" y="5914445"/>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6" name="Straight Connector 25"/>
          <p:cNvCxnSpPr/>
          <p:nvPr/>
        </p:nvCxnSpPr>
        <p:spPr>
          <a:xfrm flipV="1">
            <a:off x="7388524" y="3429000"/>
            <a:ext cx="495844" cy="25637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6959029" y="4653136"/>
            <a:ext cx="637307" cy="23122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061255" y="5671397"/>
            <a:ext cx="6480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42" idx="1"/>
          </p:cNvCxnSpPr>
          <p:nvPr/>
        </p:nvCxnSpPr>
        <p:spPr>
          <a:xfrm>
            <a:off x="4796685" y="6010929"/>
            <a:ext cx="222677" cy="16616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145103" y="2276872"/>
            <a:ext cx="595249" cy="33637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479045" y="1340768"/>
            <a:ext cx="613235" cy="32819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002391" y="5571163"/>
            <a:ext cx="6480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267744" y="4581128"/>
            <a:ext cx="563247" cy="14487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051720" y="3068960"/>
            <a:ext cx="517633" cy="24955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555776" y="1844824"/>
            <a:ext cx="560767" cy="21839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460248" y="1342444"/>
            <a:ext cx="6480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618312" y="1120916"/>
            <a:ext cx="1770112" cy="523220"/>
          </a:xfrm>
          <a:prstGeom prst="rect">
            <a:avLst/>
          </a:prstGeom>
          <a:noFill/>
        </p:spPr>
        <p:txBody>
          <a:bodyPr wrap="square" rtlCol="0">
            <a:spAutoFit/>
          </a:bodyPr>
          <a:lstStyle/>
          <a:p>
            <a:r>
              <a:rPr lang="en-CA" sz="1400" b="1" dirty="0" smtClean="0">
                <a:solidFill>
                  <a:schemeClr val="accent5">
                    <a:lumMod val="10000"/>
                  </a:schemeClr>
                </a:solidFill>
                <a:latin typeface="Calibri" pitchFamily="34" charset="0"/>
                <a:cs typeface="Calibri" pitchFamily="34" charset="0"/>
              </a:rPr>
              <a:t>ACCESSIBLE, ÉQUITABLE ET JUSTE</a:t>
            </a:r>
            <a:endParaRPr lang="en-CA" sz="1400" b="1" dirty="0">
              <a:solidFill>
                <a:schemeClr val="accent5">
                  <a:lumMod val="10000"/>
                </a:schemeClr>
              </a:solidFill>
              <a:latin typeface="Calibri" pitchFamily="34" charset="0"/>
              <a:cs typeface="Calibri" pitchFamily="34" charset="0"/>
            </a:endParaRPr>
          </a:p>
        </p:txBody>
      </p:sp>
      <p:sp>
        <p:nvSpPr>
          <p:cNvPr id="38" name="TextBox 37"/>
          <p:cNvSpPr txBox="1"/>
          <p:nvPr/>
        </p:nvSpPr>
        <p:spPr>
          <a:xfrm>
            <a:off x="7380312" y="2080131"/>
            <a:ext cx="2088232" cy="523220"/>
          </a:xfrm>
          <a:prstGeom prst="rect">
            <a:avLst/>
          </a:prstGeom>
          <a:noFill/>
        </p:spPr>
        <p:txBody>
          <a:bodyPr wrap="square" rtlCol="0">
            <a:spAutoFit/>
          </a:bodyPr>
          <a:lstStyle/>
          <a:p>
            <a:r>
              <a:rPr lang="en-CA" sz="1400" b="1" dirty="0" smtClean="0">
                <a:solidFill>
                  <a:schemeClr val="accent5">
                    <a:lumMod val="10000"/>
                  </a:schemeClr>
                </a:solidFill>
                <a:latin typeface="Calibri" pitchFamily="34" charset="0"/>
                <a:cs typeface="Calibri" pitchFamily="34" charset="0"/>
              </a:rPr>
              <a:t>COHÉRENCE ET </a:t>
            </a:r>
          </a:p>
          <a:p>
            <a:r>
              <a:rPr lang="en-CA" sz="1400" b="1" dirty="0" smtClean="0">
                <a:solidFill>
                  <a:schemeClr val="accent5">
                    <a:lumMod val="10000"/>
                  </a:schemeClr>
                </a:solidFill>
                <a:latin typeface="Calibri" pitchFamily="34" charset="0"/>
                <a:cs typeface="Calibri" pitchFamily="34" charset="0"/>
              </a:rPr>
              <a:t>RIGUEUR</a:t>
            </a:r>
            <a:endParaRPr lang="en-CA" sz="1400" b="1" dirty="0">
              <a:solidFill>
                <a:schemeClr val="accent5">
                  <a:lumMod val="10000"/>
                </a:schemeClr>
              </a:solidFill>
              <a:latin typeface="Calibri" pitchFamily="34" charset="0"/>
              <a:cs typeface="Calibri" pitchFamily="34" charset="0"/>
            </a:endParaRPr>
          </a:p>
        </p:txBody>
      </p:sp>
      <p:sp>
        <p:nvSpPr>
          <p:cNvPr id="39" name="TextBox 38"/>
          <p:cNvSpPr txBox="1"/>
          <p:nvPr/>
        </p:nvSpPr>
        <p:spPr>
          <a:xfrm>
            <a:off x="7592287" y="3253157"/>
            <a:ext cx="1547664" cy="307777"/>
          </a:xfrm>
          <a:prstGeom prst="rect">
            <a:avLst/>
          </a:prstGeom>
          <a:noFill/>
        </p:spPr>
        <p:txBody>
          <a:bodyPr wrap="square" rtlCol="0">
            <a:spAutoFit/>
          </a:bodyPr>
          <a:lstStyle/>
          <a:p>
            <a:r>
              <a:rPr lang="en-CA" sz="1400" b="1" dirty="0" smtClean="0">
                <a:solidFill>
                  <a:schemeClr val="accent5">
                    <a:lumMod val="10000"/>
                  </a:schemeClr>
                </a:solidFill>
                <a:latin typeface="Calibri" pitchFamily="34" charset="0"/>
                <a:cs typeface="Calibri" pitchFamily="34" charset="0"/>
              </a:rPr>
              <a:t>CONSENSUS</a:t>
            </a:r>
            <a:endParaRPr lang="en-CA" sz="1400" b="1" dirty="0">
              <a:solidFill>
                <a:schemeClr val="accent5">
                  <a:lumMod val="10000"/>
                </a:schemeClr>
              </a:solidFill>
              <a:latin typeface="Calibri" pitchFamily="34" charset="0"/>
              <a:cs typeface="Calibri" pitchFamily="34" charset="0"/>
            </a:endParaRPr>
          </a:p>
        </p:txBody>
      </p:sp>
      <p:sp>
        <p:nvSpPr>
          <p:cNvPr id="40" name="TextBox 39"/>
          <p:cNvSpPr txBox="1"/>
          <p:nvPr/>
        </p:nvSpPr>
        <p:spPr>
          <a:xfrm>
            <a:off x="7199981" y="4349505"/>
            <a:ext cx="1620491" cy="738664"/>
          </a:xfrm>
          <a:prstGeom prst="rect">
            <a:avLst/>
          </a:prstGeom>
          <a:noFill/>
        </p:spPr>
        <p:txBody>
          <a:bodyPr wrap="square" rtlCol="0">
            <a:spAutoFit/>
          </a:bodyPr>
          <a:lstStyle/>
          <a:p>
            <a:r>
              <a:rPr lang="en-CA" sz="1400" b="1" dirty="0" smtClean="0">
                <a:solidFill>
                  <a:schemeClr val="accent5">
                    <a:lumMod val="10000"/>
                  </a:schemeClr>
                </a:solidFill>
                <a:latin typeface="Calibri" pitchFamily="34" charset="0"/>
                <a:cs typeface="Calibri" pitchFamily="34" charset="0"/>
              </a:rPr>
              <a:t>ACTUEL, PERTINENT ET VALIDE</a:t>
            </a:r>
            <a:endParaRPr lang="en-CA" sz="1400" b="1" dirty="0">
              <a:solidFill>
                <a:schemeClr val="accent5">
                  <a:lumMod val="10000"/>
                </a:schemeClr>
              </a:solidFill>
              <a:latin typeface="Calibri" pitchFamily="34" charset="0"/>
              <a:cs typeface="Calibri" pitchFamily="34" charset="0"/>
            </a:endParaRPr>
          </a:p>
        </p:txBody>
      </p:sp>
      <p:sp>
        <p:nvSpPr>
          <p:cNvPr id="41" name="TextBox 40"/>
          <p:cNvSpPr txBox="1"/>
          <p:nvPr/>
        </p:nvSpPr>
        <p:spPr>
          <a:xfrm>
            <a:off x="6262282" y="5422610"/>
            <a:ext cx="2170873" cy="523220"/>
          </a:xfrm>
          <a:prstGeom prst="rect">
            <a:avLst/>
          </a:prstGeom>
          <a:noFill/>
        </p:spPr>
        <p:txBody>
          <a:bodyPr wrap="square" rtlCol="0">
            <a:spAutoFit/>
          </a:bodyPr>
          <a:lstStyle/>
          <a:p>
            <a:r>
              <a:rPr lang="en-CA" sz="1400" b="1" dirty="0" smtClean="0">
                <a:solidFill>
                  <a:schemeClr val="accent5">
                    <a:lumMod val="10000"/>
                  </a:schemeClr>
                </a:solidFill>
                <a:latin typeface="Calibri" pitchFamily="34" charset="0"/>
                <a:cs typeface="Calibri" pitchFamily="34" charset="0"/>
              </a:rPr>
              <a:t>IMPARTIALITÉ ET INDÉPENDANCE</a:t>
            </a:r>
            <a:endParaRPr lang="en-CA" sz="1400" b="1" dirty="0">
              <a:solidFill>
                <a:schemeClr val="accent5">
                  <a:lumMod val="10000"/>
                </a:schemeClr>
              </a:solidFill>
              <a:latin typeface="Calibri" pitchFamily="34" charset="0"/>
              <a:cs typeface="Calibri" pitchFamily="34" charset="0"/>
            </a:endParaRPr>
          </a:p>
        </p:txBody>
      </p:sp>
      <p:sp>
        <p:nvSpPr>
          <p:cNvPr id="42" name="TextBox 41"/>
          <p:cNvSpPr txBox="1"/>
          <p:nvPr/>
        </p:nvSpPr>
        <p:spPr>
          <a:xfrm>
            <a:off x="5019362" y="6023201"/>
            <a:ext cx="1872208" cy="307777"/>
          </a:xfrm>
          <a:prstGeom prst="rect">
            <a:avLst/>
          </a:prstGeom>
          <a:noFill/>
        </p:spPr>
        <p:txBody>
          <a:bodyPr wrap="square" rtlCol="0">
            <a:spAutoFit/>
          </a:bodyPr>
          <a:lstStyle/>
          <a:p>
            <a:r>
              <a:rPr lang="en-CA" sz="1400" b="1" dirty="0" smtClean="0">
                <a:solidFill>
                  <a:schemeClr val="accent5">
                    <a:lumMod val="10000"/>
                  </a:schemeClr>
                </a:solidFill>
                <a:latin typeface="Calibri" pitchFamily="34" charset="0"/>
                <a:cs typeface="Calibri" pitchFamily="34" charset="0"/>
              </a:rPr>
              <a:t>CONFIDENTIALITÉ</a:t>
            </a:r>
            <a:endParaRPr lang="en-CA" sz="1400" b="1" dirty="0">
              <a:solidFill>
                <a:schemeClr val="accent5">
                  <a:lumMod val="10000"/>
                </a:schemeClr>
              </a:solidFill>
              <a:latin typeface="Calibri" pitchFamily="34" charset="0"/>
              <a:cs typeface="Calibri" pitchFamily="34" charset="0"/>
            </a:endParaRPr>
          </a:p>
        </p:txBody>
      </p:sp>
      <p:cxnSp>
        <p:nvCxnSpPr>
          <p:cNvPr id="43" name="Straight Connector 42"/>
          <p:cNvCxnSpPr/>
          <p:nvPr/>
        </p:nvCxnSpPr>
        <p:spPr>
          <a:xfrm>
            <a:off x="4788024" y="908720"/>
            <a:ext cx="517920" cy="28905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494443" y="5422633"/>
            <a:ext cx="1872208" cy="307777"/>
          </a:xfrm>
          <a:prstGeom prst="rect">
            <a:avLst/>
          </a:prstGeom>
          <a:noFill/>
        </p:spPr>
        <p:txBody>
          <a:bodyPr wrap="square" rtlCol="0">
            <a:spAutoFit/>
          </a:bodyPr>
          <a:lstStyle/>
          <a:p>
            <a:pPr algn="r"/>
            <a:r>
              <a:rPr lang="en-CA" sz="1400" b="1" dirty="0" smtClean="0">
                <a:solidFill>
                  <a:schemeClr val="accent5">
                    <a:lumMod val="10000"/>
                  </a:schemeClr>
                </a:solidFill>
                <a:latin typeface="Calibri" pitchFamily="34" charset="0"/>
                <a:cs typeface="Calibri" pitchFamily="34" charset="0"/>
              </a:rPr>
              <a:t>HARMONISATION</a:t>
            </a:r>
            <a:endParaRPr lang="en-CA" sz="1400" b="1" dirty="0">
              <a:solidFill>
                <a:schemeClr val="accent5">
                  <a:lumMod val="10000"/>
                </a:schemeClr>
              </a:solidFill>
              <a:latin typeface="Calibri" pitchFamily="34" charset="0"/>
              <a:cs typeface="Calibri" pitchFamily="34" charset="0"/>
            </a:endParaRPr>
          </a:p>
        </p:txBody>
      </p:sp>
      <p:sp>
        <p:nvSpPr>
          <p:cNvPr id="45" name="TextBox 44"/>
          <p:cNvSpPr txBox="1"/>
          <p:nvPr/>
        </p:nvSpPr>
        <p:spPr>
          <a:xfrm>
            <a:off x="701778" y="4185543"/>
            <a:ext cx="1872208" cy="523220"/>
          </a:xfrm>
          <a:prstGeom prst="rect">
            <a:avLst/>
          </a:prstGeom>
          <a:noFill/>
        </p:spPr>
        <p:txBody>
          <a:bodyPr wrap="square" rtlCol="0">
            <a:spAutoFit/>
          </a:bodyPr>
          <a:lstStyle/>
          <a:p>
            <a:pPr algn="r"/>
            <a:r>
              <a:rPr lang="en-CA" sz="1400" b="1" dirty="0" smtClean="0">
                <a:solidFill>
                  <a:schemeClr val="accent5">
                    <a:lumMod val="10000"/>
                  </a:schemeClr>
                </a:solidFill>
                <a:latin typeface="Calibri" pitchFamily="34" charset="0"/>
                <a:cs typeface="Calibri" pitchFamily="34" charset="0"/>
              </a:rPr>
              <a:t>OUVERTURE ET TRANSPARENCE</a:t>
            </a:r>
            <a:endParaRPr lang="en-CA" sz="1400" b="1" dirty="0">
              <a:solidFill>
                <a:schemeClr val="accent5">
                  <a:lumMod val="10000"/>
                </a:schemeClr>
              </a:solidFill>
              <a:latin typeface="Calibri" pitchFamily="34" charset="0"/>
              <a:cs typeface="Calibri" pitchFamily="34" charset="0"/>
            </a:endParaRPr>
          </a:p>
        </p:txBody>
      </p:sp>
      <p:sp>
        <p:nvSpPr>
          <p:cNvPr id="46" name="TextBox 45"/>
          <p:cNvSpPr txBox="1"/>
          <p:nvPr/>
        </p:nvSpPr>
        <p:spPr>
          <a:xfrm>
            <a:off x="842829" y="2780928"/>
            <a:ext cx="1784955" cy="307777"/>
          </a:xfrm>
          <a:prstGeom prst="rect">
            <a:avLst/>
          </a:prstGeom>
          <a:noFill/>
        </p:spPr>
        <p:txBody>
          <a:bodyPr wrap="square" rtlCol="0">
            <a:spAutoFit/>
          </a:bodyPr>
          <a:lstStyle/>
          <a:p>
            <a:pPr algn="r"/>
            <a:r>
              <a:rPr lang="en-CA" sz="1400" b="1" dirty="0" smtClean="0">
                <a:solidFill>
                  <a:schemeClr val="accent5">
                    <a:lumMod val="10000"/>
                  </a:schemeClr>
                </a:solidFill>
                <a:latin typeface="Calibri" pitchFamily="34" charset="0"/>
                <a:cs typeface="Calibri" pitchFamily="34" charset="0"/>
              </a:rPr>
              <a:t>REPRÉSENTATIVITÉ</a:t>
            </a:r>
            <a:endParaRPr lang="en-CA" sz="1400" b="1" dirty="0">
              <a:solidFill>
                <a:schemeClr val="accent5">
                  <a:lumMod val="10000"/>
                </a:schemeClr>
              </a:solidFill>
              <a:latin typeface="Calibri" pitchFamily="34" charset="0"/>
              <a:cs typeface="Calibri" pitchFamily="34" charset="0"/>
            </a:endParaRPr>
          </a:p>
        </p:txBody>
      </p:sp>
      <p:sp>
        <p:nvSpPr>
          <p:cNvPr id="47" name="TextBox 46"/>
          <p:cNvSpPr txBox="1"/>
          <p:nvPr/>
        </p:nvSpPr>
        <p:spPr>
          <a:xfrm>
            <a:off x="911165" y="1528723"/>
            <a:ext cx="1872208" cy="523220"/>
          </a:xfrm>
          <a:prstGeom prst="rect">
            <a:avLst/>
          </a:prstGeom>
          <a:noFill/>
        </p:spPr>
        <p:txBody>
          <a:bodyPr wrap="square" rtlCol="0">
            <a:spAutoFit/>
          </a:bodyPr>
          <a:lstStyle/>
          <a:p>
            <a:pPr algn="r"/>
            <a:r>
              <a:rPr lang="en-CA" sz="1400" b="1" dirty="0" smtClean="0">
                <a:solidFill>
                  <a:schemeClr val="accent5">
                    <a:lumMod val="10000"/>
                  </a:schemeClr>
                </a:solidFill>
                <a:latin typeface="Calibri" pitchFamily="34" charset="0"/>
                <a:cs typeface="Calibri" pitchFamily="34" charset="0"/>
              </a:rPr>
              <a:t>FAISABILITÉ ET VIABILITÉ</a:t>
            </a:r>
            <a:endParaRPr lang="en-CA" sz="1400" b="1" dirty="0">
              <a:solidFill>
                <a:schemeClr val="accent5">
                  <a:lumMod val="10000"/>
                </a:schemeClr>
              </a:solidFill>
              <a:latin typeface="Calibri" pitchFamily="34" charset="0"/>
              <a:cs typeface="Calibri" pitchFamily="34" charset="0"/>
            </a:endParaRPr>
          </a:p>
        </p:txBody>
      </p:sp>
      <p:sp>
        <p:nvSpPr>
          <p:cNvPr id="48" name="TextBox 47"/>
          <p:cNvSpPr txBox="1"/>
          <p:nvPr/>
        </p:nvSpPr>
        <p:spPr>
          <a:xfrm>
            <a:off x="2002904" y="1172058"/>
            <a:ext cx="1872208" cy="307777"/>
          </a:xfrm>
          <a:prstGeom prst="rect">
            <a:avLst/>
          </a:prstGeom>
          <a:noFill/>
        </p:spPr>
        <p:txBody>
          <a:bodyPr wrap="square" rtlCol="0">
            <a:spAutoFit/>
          </a:bodyPr>
          <a:lstStyle/>
          <a:p>
            <a:pPr algn="r"/>
            <a:r>
              <a:rPr lang="en-CA" sz="1400" b="1" dirty="0" smtClean="0">
                <a:solidFill>
                  <a:schemeClr val="accent5">
                    <a:lumMod val="10000"/>
                  </a:schemeClr>
                </a:solidFill>
                <a:latin typeface="Calibri" pitchFamily="34" charset="0"/>
                <a:cs typeface="Calibri" pitchFamily="34" charset="0"/>
              </a:rPr>
              <a:t>VOLONTAIRE</a:t>
            </a:r>
            <a:endParaRPr lang="en-CA" sz="1400" b="1" dirty="0">
              <a:solidFill>
                <a:schemeClr val="accent5">
                  <a:lumMod val="10000"/>
                </a:schemeClr>
              </a:solidFill>
              <a:latin typeface="Calibri" pitchFamily="34" charset="0"/>
              <a:cs typeface="Calibri" pitchFamily="34" charset="0"/>
            </a:endParaRPr>
          </a:p>
        </p:txBody>
      </p:sp>
      <p:sp>
        <p:nvSpPr>
          <p:cNvPr id="49" name="TextBox 48"/>
          <p:cNvSpPr txBox="1"/>
          <p:nvPr/>
        </p:nvSpPr>
        <p:spPr>
          <a:xfrm>
            <a:off x="3203848" y="692696"/>
            <a:ext cx="1872208" cy="307777"/>
          </a:xfrm>
          <a:prstGeom prst="rect">
            <a:avLst/>
          </a:prstGeom>
          <a:noFill/>
        </p:spPr>
        <p:txBody>
          <a:bodyPr wrap="square" rtlCol="0">
            <a:spAutoFit/>
          </a:bodyPr>
          <a:lstStyle/>
          <a:p>
            <a:pPr algn="r"/>
            <a:r>
              <a:rPr lang="en-CA" sz="1400" b="1" dirty="0" smtClean="0">
                <a:solidFill>
                  <a:schemeClr val="accent5">
                    <a:lumMod val="10000"/>
                  </a:schemeClr>
                </a:solidFill>
                <a:latin typeface="Calibri" pitchFamily="34" charset="0"/>
                <a:cs typeface="Calibri" pitchFamily="34" charset="0"/>
              </a:rPr>
              <a:t>FLEXIBILITÉ</a:t>
            </a:r>
            <a:endParaRPr lang="en-CA" sz="1400" b="1" dirty="0">
              <a:solidFill>
                <a:schemeClr val="accent5">
                  <a:lumMod val="10000"/>
                </a:schemeClr>
              </a:solidFill>
              <a:latin typeface="Calibri" pitchFamily="34" charset="0"/>
              <a:cs typeface="Calibri" pitchFamily="34" charset="0"/>
            </a:endParaRPr>
          </a:p>
        </p:txBody>
      </p:sp>
      <p:sp>
        <p:nvSpPr>
          <p:cNvPr id="50" name="Oval 49"/>
          <p:cNvSpPr/>
          <p:nvPr/>
        </p:nvSpPr>
        <p:spPr>
          <a:xfrm>
            <a:off x="3571495" y="5527870"/>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Oval 50"/>
          <p:cNvSpPr/>
          <p:nvPr/>
        </p:nvSpPr>
        <p:spPr>
          <a:xfrm>
            <a:off x="2743812" y="4687382"/>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Oval 51"/>
          <p:cNvSpPr/>
          <p:nvPr/>
        </p:nvSpPr>
        <p:spPr>
          <a:xfrm>
            <a:off x="2482175" y="3264592"/>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Oval 52"/>
          <p:cNvSpPr/>
          <p:nvPr/>
        </p:nvSpPr>
        <p:spPr>
          <a:xfrm>
            <a:off x="3037575" y="2017506"/>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Oval 53"/>
          <p:cNvSpPr/>
          <p:nvPr/>
        </p:nvSpPr>
        <p:spPr>
          <a:xfrm>
            <a:off x="4056715" y="1285609"/>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5" name="Oval 54"/>
          <p:cNvSpPr/>
          <p:nvPr/>
        </p:nvSpPr>
        <p:spPr>
          <a:xfrm>
            <a:off x="5216340" y="1146265"/>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6" name="Oval 3"/>
          <p:cNvSpPr>
            <a:spLocks noChangeArrowheads="1"/>
          </p:cNvSpPr>
          <p:nvPr/>
        </p:nvSpPr>
        <p:spPr bwMode="auto">
          <a:xfrm>
            <a:off x="3565376" y="2246617"/>
            <a:ext cx="2743200" cy="2743200"/>
          </a:xfrm>
          <a:prstGeom prst="ellipse">
            <a:avLst/>
          </a:prstGeom>
          <a:gradFill rotWithShape="1">
            <a:gsLst>
              <a:gs pos="0">
                <a:schemeClr val="bg1"/>
              </a:gs>
              <a:gs pos="100000">
                <a:srgbClr val="CCECFF">
                  <a:gamma/>
                  <a:shade val="46275"/>
                  <a:invGamma/>
                  <a:alpha val="0"/>
                </a:srgbClr>
              </a:gs>
            </a:gsLst>
            <a:path path="shape">
              <a:fillToRect l="50000" t="50000" r="50000" b="50000"/>
            </a:path>
          </a:gradFill>
          <a:ln w="9525">
            <a:noFill/>
            <a:round/>
            <a:headEnd/>
            <a:tailEnd/>
          </a:ln>
          <a:effectLst/>
        </p:spPr>
        <p:txBody>
          <a:bodyPr wrap="none" anchor="ctr"/>
          <a:lstStyle/>
          <a:p>
            <a:endParaRPr lang="en-CA" dirty="0">
              <a:solidFill>
                <a:prstClr val="black"/>
              </a:solidFill>
            </a:endParaRPr>
          </a:p>
        </p:txBody>
      </p:sp>
      <p:sp>
        <p:nvSpPr>
          <p:cNvPr id="57" name="TextBox 56"/>
          <p:cNvSpPr txBox="1"/>
          <p:nvPr/>
        </p:nvSpPr>
        <p:spPr>
          <a:xfrm>
            <a:off x="3514365" y="3250451"/>
            <a:ext cx="2736304" cy="461665"/>
          </a:xfrm>
          <a:prstGeom prst="rect">
            <a:avLst/>
          </a:prstGeom>
          <a:noFill/>
        </p:spPr>
        <p:txBody>
          <a:bodyPr wrap="square" rtlCol="0">
            <a:spAutoFit/>
          </a:bodyPr>
          <a:lstStyle/>
          <a:p>
            <a:pPr algn="ctr"/>
            <a:r>
              <a:rPr lang="en-CA" sz="2400" dirty="0" err="1" smtClean="0">
                <a:solidFill>
                  <a:schemeClr val="accent5">
                    <a:lumMod val="50000"/>
                  </a:schemeClr>
                </a:solidFill>
                <a:latin typeface="Franklin Gothic Demi Cond" pitchFamily="34" charset="0"/>
                <a:cs typeface="Calibri" pitchFamily="34" charset="0"/>
              </a:rPr>
              <a:t>Principes</a:t>
            </a:r>
            <a:endParaRPr lang="en-CA" sz="2400" dirty="0">
              <a:solidFill>
                <a:schemeClr val="accent5">
                  <a:lumMod val="50000"/>
                </a:schemeClr>
              </a:solidFill>
              <a:latin typeface="Franklin Gothic Demi Cond" pitchFamily="34" charset="0"/>
              <a:cs typeface="Calibri" pitchFamily="34" charset="0"/>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left)">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left)">
                                      <p:cBhvr>
                                        <p:cTn id="50" dur="500"/>
                                        <p:tgtEl>
                                          <p:spTgt spid="27"/>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left)">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down)">
                                      <p:cBhvr>
                                        <p:cTn id="59" dur="500"/>
                                        <p:tgtEl>
                                          <p:spTgt spid="24"/>
                                        </p:tgtEl>
                                      </p:cBhvr>
                                    </p:animEffect>
                                  </p:childTnLst>
                                </p:cTn>
                              </p:par>
                            </p:childTnLst>
                          </p:cTn>
                        </p:par>
                        <p:par>
                          <p:cTn id="60" fill="hold">
                            <p:stCondLst>
                              <p:cond delay="500"/>
                            </p:stCondLst>
                            <p:childTnLst>
                              <p:par>
                                <p:cTn id="61" presetID="22" presetClass="entr" presetSubtype="8" fill="hold"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left)">
                                      <p:cBhvr>
                                        <p:cTn id="63" dur="500"/>
                                        <p:tgtEl>
                                          <p:spTgt spid="28"/>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wipe(left)">
                                      <p:cBhvr>
                                        <p:cTn id="67" dur="5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wipe(left)">
                                      <p:cBhvr>
                                        <p:cTn id="76" dur="500"/>
                                        <p:tgtEl>
                                          <p:spTgt spid="29"/>
                                        </p:tgtEl>
                                      </p:cBhvr>
                                    </p:animEffect>
                                  </p:childTnLst>
                                </p:cTn>
                              </p:par>
                            </p:childTnLst>
                          </p:cTn>
                        </p:par>
                        <p:par>
                          <p:cTn id="77" fill="hold">
                            <p:stCondLst>
                              <p:cond delay="1000"/>
                            </p:stCondLst>
                            <p:childTnLst>
                              <p:par>
                                <p:cTn id="78" presetID="22" presetClass="entr" presetSubtype="8" fill="hold" grpId="0" nodeType="after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wipe(left)">
                                      <p:cBhvr>
                                        <p:cTn id="80" dur="500"/>
                                        <p:tgtEl>
                                          <p:spTgt spid="42"/>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50"/>
                                        </p:tgtEl>
                                        <p:attrNameLst>
                                          <p:attrName>style.visibility</p:attrName>
                                        </p:attrNameLst>
                                      </p:cBhvr>
                                      <p:to>
                                        <p:strVal val="visible"/>
                                      </p:to>
                                    </p:set>
                                    <p:animEffect transition="in" filter="fade">
                                      <p:cBhvr>
                                        <p:cTn id="85" dur="500"/>
                                        <p:tgtEl>
                                          <p:spTgt spid="50"/>
                                        </p:tgtEl>
                                      </p:cBhvr>
                                    </p:animEffect>
                                  </p:childTnLst>
                                </p:cTn>
                              </p:par>
                            </p:childTnLst>
                          </p:cTn>
                        </p:par>
                        <p:par>
                          <p:cTn id="86" fill="hold">
                            <p:stCondLst>
                              <p:cond delay="500"/>
                            </p:stCondLst>
                            <p:childTnLst>
                              <p:par>
                                <p:cTn id="87" presetID="22" presetClass="entr" presetSubtype="2" fill="hold" nodeType="after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wipe(right)">
                                      <p:cBhvr>
                                        <p:cTn id="89" dur="500"/>
                                        <p:tgtEl>
                                          <p:spTgt spid="32"/>
                                        </p:tgtEl>
                                      </p:cBhvr>
                                    </p:animEffect>
                                  </p:childTnLst>
                                </p:cTn>
                              </p:par>
                            </p:childTnLst>
                          </p:cTn>
                        </p:par>
                        <p:par>
                          <p:cTn id="90" fill="hold">
                            <p:stCondLst>
                              <p:cond delay="1000"/>
                            </p:stCondLst>
                            <p:childTnLst>
                              <p:par>
                                <p:cTn id="91" presetID="22" presetClass="entr" presetSubtype="2" fill="hold" grpId="0" nodeType="afterEffect">
                                  <p:stCondLst>
                                    <p:cond delay="0"/>
                                  </p:stCondLst>
                                  <p:childTnLst>
                                    <p:set>
                                      <p:cBhvr>
                                        <p:cTn id="92" dur="1" fill="hold">
                                          <p:stCondLst>
                                            <p:cond delay="0"/>
                                          </p:stCondLst>
                                        </p:cTn>
                                        <p:tgtEl>
                                          <p:spTgt spid="44"/>
                                        </p:tgtEl>
                                        <p:attrNameLst>
                                          <p:attrName>style.visibility</p:attrName>
                                        </p:attrNameLst>
                                      </p:cBhvr>
                                      <p:to>
                                        <p:strVal val="visible"/>
                                      </p:to>
                                    </p:set>
                                    <p:animEffect transition="in" filter="wipe(right)">
                                      <p:cBhvr>
                                        <p:cTn id="93" dur="500"/>
                                        <p:tgtEl>
                                          <p:spTgt spid="4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1"/>
                                        </p:tgtEl>
                                        <p:attrNameLst>
                                          <p:attrName>style.visibility</p:attrName>
                                        </p:attrNameLst>
                                      </p:cBhvr>
                                      <p:to>
                                        <p:strVal val="visible"/>
                                      </p:to>
                                    </p:set>
                                    <p:animEffect transition="in" filter="fade">
                                      <p:cBhvr>
                                        <p:cTn id="98" dur="500"/>
                                        <p:tgtEl>
                                          <p:spTgt spid="51"/>
                                        </p:tgtEl>
                                      </p:cBhvr>
                                    </p:animEffect>
                                  </p:childTnLst>
                                </p:cTn>
                              </p:par>
                            </p:childTnLst>
                          </p:cTn>
                        </p:par>
                        <p:par>
                          <p:cTn id="99" fill="hold">
                            <p:stCondLst>
                              <p:cond delay="500"/>
                            </p:stCondLst>
                            <p:childTnLst>
                              <p:par>
                                <p:cTn id="100" presetID="22" presetClass="entr" presetSubtype="2" fill="hold" nodeType="after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wipe(right)">
                                      <p:cBhvr>
                                        <p:cTn id="102" dur="500"/>
                                        <p:tgtEl>
                                          <p:spTgt spid="33"/>
                                        </p:tgtEl>
                                      </p:cBhvr>
                                    </p:animEffect>
                                  </p:childTnLst>
                                </p:cTn>
                              </p:par>
                            </p:childTnLst>
                          </p:cTn>
                        </p:par>
                        <p:par>
                          <p:cTn id="103" fill="hold">
                            <p:stCondLst>
                              <p:cond delay="1000"/>
                            </p:stCondLst>
                            <p:childTnLst>
                              <p:par>
                                <p:cTn id="104" presetID="22" presetClass="entr" presetSubtype="2" fill="hold" grpId="0" nodeType="afterEffect">
                                  <p:stCondLst>
                                    <p:cond delay="0"/>
                                  </p:stCondLst>
                                  <p:childTnLst>
                                    <p:set>
                                      <p:cBhvr>
                                        <p:cTn id="105" dur="1" fill="hold">
                                          <p:stCondLst>
                                            <p:cond delay="0"/>
                                          </p:stCondLst>
                                        </p:cTn>
                                        <p:tgtEl>
                                          <p:spTgt spid="45"/>
                                        </p:tgtEl>
                                        <p:attrNameLst>
                                          <p:attrName>style.visibility</p:attrName>
                                        </p:attrNameLst>
                                      </p:cBhvr>
                                      <p:to>
                                        <p:strVal val="visible"/>
                                      </p:to>
                                    </p:set>
                                    <p:animEffect transition="in" filter="wipe(right)">
                                      <p:cBhvr>
                                        <p:cTn id="106" dur="500"/>
                                        <p:tgtEl>
                                          <p:spTgt spid="45"/>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52"/>
                                        </p:tgtEl>
                                        <p:attrNameLst>
                                          <p:attrName>style.visibility</p:attrName>
                                        </p:attrNameLst>
                                      </p:cBhvr>
                                      <p:to>
                                        <p:strVal val="visible"/>
                                      </p:to>
                                    </p:set>
                                    <p:animEffect transition="in" filter="fade">
                                      <p:cBhvr>
                                        <p:cTn id="111" dur="500"/>
                                        <p:tgtEl>
                                          <p:spTgt spid="52"/>
                                        </p:tgtEl>
                                      </p:cBhvr>
                                    </p:animEffect>
                                  </p:childTnLst>
                                </p:cTn>
                              </p:par>
                            </p:childTnLst>
                          </p:cTn>
                        </p:par>
                        <p:par>
                          <p:cTn id="112" fill="hold">
                            <p:stCondLst>
                              <p:cond delay="500"/>
                            </p:stCondLst>
                            <p:childTnLst>
                              <p:par>
                                <p:cTn id="113" presetID="22" presetClass="entr" presetSubtype="2" fill="hold" nodeType="after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wipe(right)">
                                      <p:cBhvr>
                                        <p:cTn id="115" dur="500"/>
                                        <p:tgtEl>
                                          <p:spTgt spid="34"/>
                                        </p:tgtEl>
                                      </p:cBhvr>
                                    </p:animEffect>
                                  </p:childTnLst>
                                </p:cTn>
                              </p:par>
                            </p:childTnLst>
                          </p:cTn>
                        </p:par>
                        <p:par>
                          <p:cTn id="116" fill="hold">
                            <p:stCondLst>
                              <p:cond delay="1000"/>
                            </p:stCondLst>
                            <p:childTnLst>
                              <p:par>
                                <p:cTn id="117" presetID="22" presetClass="entr" presetSubtype="2" fill="hold" grpId="0" nodeType="afterEffect">
                                  <p:stCondLst>
                                    <p:cond delay="0"/>
                                  </p:stCondLst>
                                  <p:childTnLst>
                                    <p:set>
                                      <p:cBhvr>
                                        <p:cTn id="118" dur="1" fill="hold">
                                          <p:stCondLst>
                                            <p:cond delay="0"/>
                                          </p:stCondLst>
                                        </p:cTn>
                                        <p:tgtEl>
                                          <p:spTgt spid="46"/>
                                        </p:tgtEl>
                                        <p:attrNameLst>
                                          <p:attrName>style.visibility</p:attrName>
                                        </p:attrNameLst>
                                      </p:cBhvr>
                                      <p:to>
                                        <p:strVal val="visible"/>
                                      </p:to>
                                    </p:set>
                                    <p:animEffect transition="in" filter="wipe(right)">
                                      <p:cBhvr>
                                        <p:cTn id="119" dur="500"/>
                                        <p:tgtEl>
                                          <p:spTgt spid="46"/>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53"/>
                                        </p:tgtEl>
                                        <p:attrNameLst>
                                          <p:attrName>style.visibility</p:attrName>
                                        </p:attrNameLst>
                                      </p:cBhvr>
                                      <p:to>
                                        <p:strVal val="visible"/>
                                      </p:to>
                                    </p:set>
                                    <p:animEffect transition="in" filter="fade">
                                      <p:cBhvr>
                                        <p:cTn id="124" dur="500"/>
                                        <p:tgtEl>
                                          <p:spTgt spid="53"/>
                                        </p:tgtEl>
                                      </p:cBhvr>
                                    </p:animEffect>
                                  </p:childTnLst>
                                </p:cTn>
                              </p:par>
                            </p:childTnLst>
                          </p:cTn>
                        </p:par>
                        <p:par>
                          <p:cTn id="125" fill="hold">
                            <p:stCondLst>
                              <p:cond delay="500"/>
                            </p:stCondLst>
                            <p:childTnLst>
                              <p:par>
                                <p:cTn id="126" presetID="22" presetClass="entr" presetSubtype="2" fill="hold" nodeType="afterEffect">
                                  <p:stCondLst>
                                    <p:cond delay="0"/>
                                  </p:stCondLst>
                                  <p:childTnLst>
                                    <p:set>
                                      <p:cBhvr>
                                        <p:cTn id="127" dur="1" fill="hold">
                                          <p:stCondLst>
                                            <p:cond delay="0"/>
                                          </p:stCondLst>
                                        </p:cTn>
                                        <p:tgtEl>
                                          <p:spTgt spid="35"/>
                                        </p:tgtEl>
                                        <p:attrNameLst>
                                          <p:attrName>style.visibility</p:attrName>
                                        </p:attrNameLst>
                                      </p:cBhvr>
                                      <p:to>
                                        <p:strVal val="visible"/>
                                      </p:to>
                                    </p:set>
                                    <p:animEffect transition="in" filter="wipe(right)">
                                      <p:cBhvr>
                                        <p:cTn id="128" dur="500"/>
                                        <p:tgtEl>
                                          <p:spTgt spid="35"/>
                                        </p:tgtEl>
                                      </p:cBhvr>
                                    </p:animEffect>
                                  </p:childTnLst>
                                </p:cTn>
                              </p:par>
                            </p:childTnLst>
                          </p:cTn>
                        </p:par>
                        <p:par>
                          <p:cTn id="129" fill="hold">
                            <p:stCondLst>
                              <p:cond delay="1000"/>
                            </p:stCondLst>
                            <p:childTnLst>
                              <p:par>
                                <p:cTn id="130" presetID="22" presetClass="entr" presetSubtype="2" fill="hold" grpId="0" nodeType="afterEffect">
                                  <p:stCondLst>
                                    <p:cond delay="0"/>
                                  </p:stCondLst>
                                  <p:childTnLst>
                                    <p:set>
                                      <p:cBhvr>
                                        <p:cTn id="131" dur="1" fill="hold">
                                          <p:stCondLst>
                                            <p:cond delay="0"/>
                                          </p:stCondLst>
                                        </p:cTn>
                                        <p:tgtEl>
                                          <p:spTgt spid="47"/>
                                        </p:tgtEl>
                                        <p:attrNameLst>
                                          <p:attrName>style.visibility</p:attrName>
                                        </p:attrNameLst>
                                      </p:cBhvr>
                                      <p:to>
                                        <p:strVal val="visible"/>
                                      </p:to>
                                    </p:set>
                                    <p:animEffect transition="in" filter="wipe(right)">
                                      <p:cBhvr>
                                        <p:cTn id="132" dur="500"/>
                                        <p:tgtEl>
                                          <p:spTgt spid="47"/>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54"/>
                                        </p:tgtEl>
                                        <p:attrNameLst>
                                          <p:attrName>style.visibility</p:attrName>
                                        </p:attrNameLst>
                                      </p:cBhvr>
                                      <p:to>
                                        <p:strVal val="visible"/>
                                      </p:to>
                                    </p:set>
                                    <p:animEffect transition="in" filter="fade">
                                      <p:cBhvr>
                                        <p:cTn id="137" dur="500"/>
                                        <p:tgtEl>
                                          <p:spTgt spid="54"/>
                                        </p:tgtEl>
                                      </p:cBhvr>
                                    </p:animEffect>
                                  </p:childTnLst>
                                </p:cTn>
                              </p:par>
                            </p:childTnLst>
                          </p:cTn>
                        </p:par>
                        <p:par>
                          <p:cTn id="138" fill="hold">
                            <p:stCondLst>
                              <p:cond delay="500"/>
                            </p:stCondLst>
                            <p:childTnLst>
                              <p:par>
                                <p:cTn id="139" presetID="22" presetClass="entr" presetSubtype="2" fill="hold" nodeType="afterEffect">
                                  <p:stCondLst>
                                    <p:cond delay="0"/>
                                  </p:stCondLst>
                                  <p:childTnLst>
                                    <p:set>
                                      <p:cBhvr>
                                        <p:cTn id="140" dur="1" fill="hold">
                                          <p:stCondLst>
                                            <p:cond delay="0"/>
                                          </p:stCondLst>
                                        </p:cTn>
                                        <p:tgtEl>
                                          <p:spTgt spid="36"/>
                                        </p:tgtEl>
                                        <p:attrNameLst>
                                          <p:attrName>style.visibility</p:attrName>
                                        </p:attrNameLst>
                                      </p:cBhvr>
                                      <p:to>
                                        <p:strVal val="visible"/>
                                      </p:to>
                                    </p:set>
                                    <p:animEffect transition="in" filter="wipe(right)">
                                      <p:cBhvr>
                                        <p:cTn id="141" dur="500"/>
                                        <p:tgtEl>
                                          <p:spTgt spid="36"/>
                                        </p:tgtEl>
                                      </p:cBhvr>
                                    </p:animEffect>
                                  </p:childTnLst>
                                </p:cTn>
                              </p:par>
                            </p:childTnLst>
                          </p:cTn>
                        </p:par>
                        <p:par>
                          <p:cTn id="142" fill="hold">
                            <p:stCondLst>
                              <p:cond delay="1000"/>
                            </p:stCondLst>
                            <p:childTnLst>
                              <p:par>
                                <p:cTn id="143" presetID="22" presetClass="entr" presetSubtype="2" fill="hold" grpId="0" nodeType="afterEffect">
                                  <p:stCondLst>
                                    <p:cond delay="0"/>
                                  </p:stCondLst>
                                  <p:childTnLst>
                                    <p:set>
                                      <p:cBhvr>
                                        <p:cTn id="144" dur="1" fill="hold">
                                          <p:stCondLst>
                                            <p:cond delay="0"/>
                                          </p:stCondLst>
                                        </p:cTn>
                                        <p:tgtEl>
                                          <p:spTgt spid="48"/>
                                        </p:tgtEl>
                                        <p:attrNameLst>
                                          <p:attrName>style.visibility</p:attrName>
                                        </p:attrNameLst>
                                      </p:cBhvr>
                                      <p:to>
                                        <p:strVal val="visible"/>
                                      </p:to>
                                    </p:set>
                                    <p:animEffect transition="in" filter="wipe(right)">
                                      <p:cBhvr>
                                        <p:cTn id="145" dur="500"/>
                                        <p:tgtEl>
                                          <p:spTgt spid="48"/>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55"/>
                                        </p:tgtEl>
                                        <p:attrNameLst>
                                          <p:attrName>style.visibility</p:attrName>
                                        </p:attrNameLst>
                                      </p:cBhvr>
                                      <p:to>
                                        <p:strVal val="visible"/>
                                      </p:to>
                                    </p:set>
                                    <p:animEffect transition="in" filter="fade">
                                      <p:cBhvr>
                                        <p:cTn id="150" dur="500"/>
                                        <p:tgtEl>
                                          <p:spTgt spid="55"/>
                                        </p:tgtEl>
                                      </p:cBhvr>
                                    </p:animEffect>
                                  </p:childTnLst>
                                </p:cTn>
                              </p:par>
                            </p:childTnLst>
                          </p:cTn>
                        </p:par>
                        <p:par>
                          <p:cTn id="151" fill="hold">
                            <p:stCondLst>
                              <p:cond delay="500"/>
                            </p:stCondLst>
                            <p:childTnLst>
                              <p:par>
                                <p:cTn id="152" presetID="22" presetClass="entr" presetSubtype="2" fill="hold" nodeType="afterEffect">
                                  <p:stCondLst>
                                    <p:cond delay="0"/>
                                  </p:stCondLst>
                                  <p:childTnLst>
                                    <p:set>
                                      <p:cBhvr>
                                        <p:cTn id="153" dur="1" fill="hold">
                                          <p:stCondLst>
                                            <p:cond delay="0"/>
                                          </p:stCondLst>
                                        </p:cTn>
                                        <p:tgtEl>
                                          <p:spTgt spid="43"/>
                                        </p:tgtEl>
                                        <p:attrNameLst>
                                          <p:attrName>style.visibility</p:attrName>
                                        </p:attrNameLst>
                                      </p:cBhvr>
                                      <p:to>
                                        <p:strVal val="visible"/>
                                      </p:to>
                                    </p:set>
                                    <p:animEffect transition="in" filter="wipe(right)">
                                      <p:cBhvr>
                                        <p:cTn id="154" dur="500"/>
                                        <p:tgtEl>
                                          <p:spTgt spid="43"/>
                                        </p:tgtEl>
                                      </p:cBhvr>
                                    </p:animEffect>
                                  </p:childTnLst>
                                </p:cTn>
                              </p:par>
                            </p:childTnLst>
                          </p:cTn>
                        </p:par>
                        <p:par>
                          <p:cTn id="155" fill="hold">
                            <p:stCondLst>
                              <p:cond delay="1000"/>
                            </p:stCondLst>
                            <p:childTnLst>
                              <p:par>
                                <p:cTn id="156" presetID="22" presetClass="entr" presetSubtype="2" fill="hold" grpId="0" nodeType="afterEffect">
                                  <p:stCondLst>
                                    <p:cond delay="0"/>
                                  </p:stCondLst>
                                  <p:childTnLst>
                                    <p:set>
                                      <p:cBhvr>
                                        <p:cTn id="157" dur="1" fill="hold">
                                          <p:stCondLst>
                                            <p:cond delay="0"/>
                                          </p:stCondLst>
                                        </p:cTn>
                                        <p:tgtEl>
                                          <p:spTgt spid="49"/>
                                        </p:tgtEl>
                                        <p:attrNameLst>
                                          <p:attrName>style.visibility</p:attrName>
                                        </p:attrNameLst>
                                      </p:cBhvr>
                                      <p:to>
                                        <p:strVal val="visible"/>
                                      </p:to>
                                    </p:set>
                                    <p:animEffect transition="in" filter="wipe(right)">
                                      <p:cBhvr>
                                        <p:cTn id="15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37" grpId="0"/>
      <p:bldP spid="38" grpId="0"/>
      <p:bldP spid="39" grpId="0"/>
      <p:bldP spid="40" grpId="0"/>
      <p:bldP spid="41" grpId="0"/>
      <p:bldP spid="42" grpId="0"/>
      <p:bldP spid="44" grpId="0"/>
      <p:bldP spid="45" grpId="0"/>
      <p:bldP spid="46" grpId="0"/>
      <p:bldP spid="47" grpId="0"/>
      <p:bldP spid="48" grpId="0"/>
      <p:bldP spid="49" grpId="0"/>
      <p:bldP spid="50" grpId="0" animBg="1"/>
      <p:bldP spid="51" grpId="0" animBg="1"/>
      <p:bldP spid="52" grpId="0" animBg="1"/>
      <p:bldP spid="53" grpId="0" animBg="1"/>
      <p:bldP spid="54" grpId="0" animBg="1"/>
      <p:bldP spid="5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 name="Straight Connector 47"/>
          <p:cNvCxnSpPr/>
          <p:nvPr/>
        </p:nvCxnSpPr>
        <p:spPr>
          <a:xfrm>
            <a:off x="5006024" y="5003858"/>
            <a:ext cx="0" cy="468000"/>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Rectangle 34"/>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Curved Down Arrow 25"/>
          <p:cNvSpPr/>
          <p:nvPr/>
        </p:nvSpPr>
        <p:spPr>
          <a:xfrm>
            <a:off x="6156176" y="2276216"/>
            <a:ext cx="1752600" cy="914400"/>
          </a:xfrm>
          <a:prstGeom prst="curvedDown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7" name="Curved Down Arrow 26"/>
          <p:cNvSpPr/>
          <p:nvPr/>
        </p:nvSpPr>
        <p:spPr>
          <a:xfrm flipH="1">
            <a:off x="2339040" y="2304173"/>
            <a:ext cx="1752600" cy="914400"/>
          </a:xfrm>
          <a:prstGeom prst="curvedDown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3" name="Oval 22"/>
          <p:cNvSpPr/>
          <p:nvPr/>
        </p:nvSpPr>
        <p:spPr>
          <a:xfrm>
            <a:off x="3065506" y="1328677"/>
            <a:ext cx="1908000" cy="1908000"/>
          </a:xfrm>
          <a:prstGeom prst="ellipse">
            <a:avLst/>
          </a:prstGeom>
          <a:solidFill>
            <a:schemeClr val="accent5">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Oval 21"/>
          <p:cNvSpPr/>
          <p:nvPr/>
        </p:nvSpPr>
        <p:spPr>
          <a:xfrm>
            <a:off x="5184280" y="1344057"/>
            <a:ext cx="1908000" cy="1908000"/>
          </a:xfrm>
          <a:prstGeom prst="ellipse">
            <a:avLst/>
          </a:prstGeom>
          <a:solidFill>
            <a:schemeClr val="accent5">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p:cNvSpPr/>
          <p:nvPr/>
        </p:nvSpPr>
        <p:spPr>
          <a:xfrm>
            <a:off x="3196062" y="1481356"/>
            <a:ext cx="1620000" cy="1620000"/>
          </a:xfrm>
          <a:prstGeom prst="ellipse">
            <a:avLst/>
          </a:prstGeom>
          <a:noFill/>
          <a:ln w="38100">
            <a:solidFill>
              <a:schemeClr val="accent5">
                <a:lumMod val="50000"/>
              </a:schemeClr>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p:cNvSpPr txBox="1"/>
          <p:nvPr/>
        </p:nvSpPr>
        <p:spPr>
          <a:xfrm>
            <a:off x="1584160" y="368168"/>
            <a:ext cx="4648200" cy="307777"/>
          </a:xfrm>
          <a:prstGeom prst="rect">
            <a:avLst/>
          </a:prstGeom>
          <a:noFill/>
        </p:spPr>
        <p:txBody>
          <a:bodyPr wrap="square" rtlCol="0">
            <a:spAutoFit/>
          </a:bodyPr>
          <a:lstStyle/>
          <a:p>
            <a:r>
              <a:rPr lang="en-US" sz="1400" b="1" dirty="0" smtClean="0">
                <a:solidFill>
                  <a:schemeClr val="accent5">
                    <a:lumMod val="75000"/>
                  </a:schemeClr>
                </a:solidFill>
                <a:latin typeface="Avenir 65 Medium" pitchFamily="34" charset="0"/>
              </a:rPr>
              <a:t>NORMES PROFESSIONNELLES</a:t>
            </a:r>
          </a:p>
        </p:txBody>
      </p:sp>
      <p:sp>
        <p:nvSpPr>
          <p:cNvPr id="14" name="Oval 13"/>
          <p:cNvSpPr/>
          <p:nvPr/>
        </p:nvSpPr>
        <p:spPr>
          <a:xfrm>
            <a:off x="5328264" y="1498134"/>
            <a:ext cx="1620000" cy="1620000"/>
          </a:xfrm>
          <a:prstGeom prst="ellipse">
            <a:avLst/>
          </a:prstGeom>
          <a:noFill/>
          <a:ln w="38100">
            <a:solidFill>
              <a:schemeClr val="accent5">
                <a:lumMod val="50000"/>
              </a:schemeClr>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p:cNvSpPr txBox="1"/>
          <p:nvPr/>
        </p:nvSpPr>
        <p:spPr>
          <a:xfrm>
            <a:off x="5439789" y="1988611"/>
            <a:ext cx="1413545" cy="523220"/>
          </a:xfrm>
          <a:prstGeom prst="rect">
            <a:avLst/>
          </a:prstGeom>
          <a:noFill/>
        </p:spPr>
        <p:txBody>
          <a:bodyPr wrap="square" rtlCol="0">
            <a:spAutoFit/>
          </a:bodyPr>
          <a:lstStyle/>
          <a:p>
            <a:pPr algn="ctr"/>
            <a:r>
              <a:rPr lang="en-US" sz="1400" b="1" dirty="0" smtClean="0">
                <a:solidFill>
                  <a:schemeClr val="bg1"/>
                </a:solidFill>
                <a:latin typeface="Franklin Gothic Book" pitchFamily="34" charset="0"/>
              </a:rPr>
              <a:t>CONTRIBUTION TECHNIQUE</a:t>
            </a:r>
            <a:endParaRPr lang="en-US" sz="1400" b="1" dirty="0">
              <a:solidFill>
                <a:schemeClr val="bg1"/>
              </a:solidFill>
              <a:latin typeface="Franklin Gothic Book" pitchFamily="34" charset="0"/>
            </a:endParaRPr>
          </a:p>
        </p:txBody>
      </p:sp>
      <p:sp>
        <p:nvSpPr>
          <p:cNvPr id="29" name="TextBox 28"/>
          <p:cNvSpPr txBox="1"/>
          <p:nvPr/>
        </p:nvSpPr>
        <p:spPr>
          <a:xfrm>
            <a:off x="2908690" y="1952344"/>
            <a:ext cx="2209800" cy="584775"/>
          </a:xfrm>
          <a:prstGeom prst="rect">
            <a:avLst/>
          </a:prstGeom>
          <a:noFill/>
        </p:spPr>
        <p:txBody>
          <a:bodyPr wrap="square" rtlCol="0">
            <a:spAutoFit/>
          </a:bodyPr>
          <a:lstStyle/>
          <a:p>
            <a:pPr algn="ctr"/>
            <a:r>
              <a:rPr lang="en-US" sz="1600" b="1" dirty="0" smtClean="0">
                <a:solidFill>
                  <a:schemeClr val="bg1"/>
                </a:solidFill>
                <a:latin typeface="Franklin Gothic Book" pitchFamily="34" charset="0"/>
              </a:rPr>
              <a:t>COMITÉ </a:t>
            </a:r>
          </a:p>
          <a:p>
            <a:pPr algn="ctr"/>
            <a:r>
              <a:rPr lang="en-US" sz="1600" b="1" dirty="0" smtClean="0">
                <a:solidFill>
                  <a:schemeClr val="bg1"/>
                </a:solidFill>
                <a:latin typeface="Franklin Gothic Book" pitchFamily="34" charset="0"/>
              </a:rPr>
              <a:t>CONSULTATIF</a:t>
            </a:r>
            <a:endParaRPr lang="en-US" sz="1600" b="1" dirty="0">
              <a:solidFill>
                <a:schemeClr val="bg1"/>
              </a:solidFill>
              <a:latin typeface="Franklin Gothic Book" pitchFamily="34" charset="0"/>
            </a:endParaRPr>
          </a:p>
        </p:txBody>
      </p:sp>
      <p:sp>
        <p:nvSpPr>
          <p:cNvPr id="31" name="TextBox 30"/>
          <p:cNvSpPr txBox="1"/>
          <p:nvPr/>
        </p:nvSpPr>
        <p:spPr>
          <a:xfrm>
            <a:off x="6134109" y="5687882"/>
            <a:ext cx="3096344" cy="307777"/>
          </a:xfrm>
          <a:prstGeom prst="rect">
            <a:avLst/>
          </a:prstGeom>
          <a:noFill/>
        </p:spPr>
        <p:txBody>
          <a:bodyPr wrap="square" rtlCol="0">
            <a:spAutoFit/>
          </a:bodyPr>
          <a:lstStyle/>
          <a:p>
            <a:pPr algn="ctr"/>
            <a:r>
              <a:rPr lang="en-CA" sz="1400" dirty="0" err="1" smtClean="0">
                <a:latin typeface="Franklin Gothic Book" pitchFamily="34" charset="0"/>
              </a:rPr>
              <a:t>Orienter</a:t>
            </a:r>
            <a:r>
              <a:rPr lang="en-CA" sz="1400" dirty="0" smtClean="0">
                <a:latin typeface="Franklin Gothic Book" pitchFamily="34" charset="0"/>
              </a:rPr>
              <a:t> et </a:t>
            </a:r>
            <a:r>
              <a:rPr lang="en-CA" sz="1400" dirty="0" err="1" smtClean="0">
                <a:latin typeface="Franklin Gothic Book" pitchFamily="34" charset="0"/>
              </a:rPr>
              <a:t>valider</a:t>
            </a:r>
            <a:r>
              <a:rPr lang="en-CA" sz="1400" dirty="0" smtClean="0">
                <a:latin typeface="Franklin Gothic Book" pitchFamily="34" charset="0"/>
              </a:rPr>
              <a:t> le </a:t>
            </a:r>
            <a:r>
              <a:rPr lang="en-CA" sz="1400" dirty="0" err="1" smtClean="0">
                <a:latin typeface="Franklin Gothic Book" pitchFamily="34" charset="0"/>
              </a:rPr>
              <a:t>contenu</a:t>
            </a:r>
            <a:endParaRPr lang="en-CA" sz="1400" dirty="0" smtClean="0">
              <a:latin typeface="Franklin Gothic Book" pitchFamily="34" charset="0"/>
            </a:endParaRPr>
          </a:p>
        </p:txBody>
      </p:sp>
      <p:sp>
        <p:nvSpPr>
          <p:cNvPr id="33" name="TextBox 32"/>
          <p:cNvSpPr txBox="1"/>
          <p:nvPr/>
        </p:nvSpPr>
        <p:spPr>
          <a:xfrm>
            <a:off x="1043608" y="5214951"/>
            <a:ext cx="3099764" cy="1169551"/>
          </a:xfrm>
          <a:prstGeom prst="rect">
            <a:avLst/>
          </a:prstGeom>
          <a:noFill/>
        </p:spPr>
        <p:txBody>
          <a:bodyPr wrap="square" rtlCol="0">
            <a:spAutoFit/>
          </a:bodyPr>
          <a:lstStyle/>
          <a:p>
            <a:pPr algn="ctr"/>
            <a:r>
              <a:rPr lang="en-CA" sz="1400" dirty="0" err="1" smtClean="0">
                <a:latin typeface="Franklin Gothic Book" pitchFamily="34" charset="0"/>
              </a:rPr>
              <a:t>Qualité</a:t>
            </a:r>
            <a:r>
              <a:rPr lang="en-CA" sz="1400" dirty="0" smtClean="0">
                <a:latin typeface="Franklin Gothic Book" pitchFamily="34" charset="0"/>
              </a:rPr>
              <a:t>, </a:t>
            </a:r>
            <a:r>
              <a:rPr lang="en-CA" sz="1400" dirty="0" err="1" smtClean="0">
                <a:latin typeface="Franklin Gothic Book" pitchFamily="34" charset="0"/>
              </a:rPr>
              <a:t>intégrité</a:t>
            </a:r>
            <a:r>
              <a:rPr lang="en-CA" sz="1400" dirty="0" smtClean="0">
                <a:latin typeface="Franklin Gothic Book" pitchFamily="34" charset="0"/>
              </a:rPr>
              <a:t> des programmes</a:t>
            </a:r>
          </a:p>
          <a:p>
            <a:pPr algn="ctr"/>
            <a:r>
              <a:rPr lang="en-CA" sz="1400" dirty="0" smtClean="0">
                <a:latin typeface="Franklin Gothic Book" pitchFamily="34" charset="0"/>
              </a:rPr>
              <a:t>Respect des </a:t>
            </a:r>
            <a:r>
              <a:rPr lang="en-CA" sz="1400" dirty="0" err="1" smtClean="0">
                <a:latin typeface="Franklin Gothic Book" pitchFamily="34" charset="0"/>
              </a:rPr>
              <a:t>normes</a:t>
            </a:r>
            <a:r>
              <a:rPr lang="en-CA" sz="1400" dirty="0" smtClean="0">
                <a:latin typeface="Franklin Gothic Book" pitchFamily="34" charset="0"/>
              </a:rPr>
              <a:t> des programmes</a:t>
            </a:r>
          </a:p>
          <a:p>
            <a:pPr algn="ctr"/>
            <a:r>
              <a:rPr lang="en-CA" sz="1400" dirty="0" err="1" smtClean="0">
                <a:latin typeface="Franklin Gothic Book" pitchFamily="34" charset="0"/>
              </a:rPr>
              <a:t>Viabilité</a:t>
            </a:r>
            <a:r>
              <a:rPr lang="en-CA" sz="1400" dirty="0" smtClean="0">
                <a:latin typeface="Franklin Gothic Book" pitchFamily="34" charset="0"/>
              </a:rPr>
              <a:t> et </a:t>
            </a:r>
            <a:r>
              <a:rPr lang="en-CA" sz="1400" dirty="0" err="1" smtClean="0">
                <a:latin typeface="Franklin Gothic Book" pitchFamily="34" charset="0"/>
              </a:rPr>
              <a:t>durabilité</a:t>
            </a:r>
            <a:r>
              <a:rPr lang="en-CA" sz="1400" dirty="0" smtClean="0">
                <a:latin typeface="Franklin Gothic Book" pitchFamily="34" charset="0"/>
              </a:rPr>
              <a:t> des programmes</a:t>
            </a:r>
          </a:p>
          <a:p>
            <a:pPr algn="ctr"/>
            <a:r>
              <a:rPr lang="en-CA" sz="1400" dirty="0" smtClean="0">
                <a:latin typeface="Franklin Gothic Book" pitchFamily="34" charset="0"/>
              </a:rPr>
              <a:t>Obligation </a:t>
            </a:r>
            <a:r>
              <a:rPr lang="en-CA" sz="1400" dirty="0" err="1" smtClean="0">
                <a:latin typeface="Franklin Gothic Book" pitchFamily="34" charset="0"/>
              </a:rPr>
              <a:t>lors</a:t>
            </a:r>
            <a:r>
              <a:rPr lang="en-CA" sz="1400" dirty="0" smtClean="0">
                <a:latin typeface="Franklin Gothic Book" pitchFamily="34" charset="0"/>
              </a:rPr>
              <a:t> des </a:t>
            </a:r>
            <a:r>
              <a:rPr lang="en-CA" sz="1400" dirty="0" err="1" smtClean="0">
                <a:latin typeface="Franklin Gothic Book" pitchFamily="34" charset="0"/>
              </a:rPr>
              <a:t>réunions</a:t>
            </a:r>
            <a:r>
              <a:rPr lang="en-CA" sz="1400" dirty="0" smtClean="0">
                <a:latin typeface="Franklin Gothic Book" pitchFamily="34" charset="0"/>
              </a:rPr>
              <a:t> : </a:t>
            </a:r>
            <a:r>
              <a:rPr lang="en-CA" sz="1400" dirty="0" err="1" smtClean="0">
                <a:latin typeface="Franklin Gothic Book" pitchFamily="34" charset="0"/>
              </a:rPr>
              <a:t>sanctionner</a:t>
            </a:r>
            <a:r>
              <a:rPr lang="en-CA" sz="1400" dirty="0" smtClean="0">
                <a:latin typeface="Franklin Gothic Book" pitchFamily="34" charset="0"/>
              </a:rPr>
              <a:t> le plan de travail</a:t>
            </a:r>
            <a:endParaRPr lang="en-CA" sz="1400" dirty="0">
              <a:latin typeface="Franklin Gothic Book" pitchFamily="34" charset="0"/>
            </a:endParaRPr>
          </a:p>
        </p:txBody>
      </p:sp>
      <p:sp>
        <p:nvSpPr>
          <p:cNvPr id="36" name="Down Arrow 35"/>
          <p:cNvSpPr/>
          <p:nvPr/>
        </p:nvSpPr>
        <p:spPr>
          <a:xfrm>
            <a:off x="7495457" y="5360565"/>
            <a:ext cx="381000" cy="304800"/>
          </a:xfrm>
          <a:prstGeom prst="downArrow">
            <a:avLst>
              <a:gd name="adj1" fmla="val 50000"/>
              <a:gd name="adj2" fmla="val 66514"/>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030A0"/>
              </a:solidFill>
            </a:endParaRPr>
          </a:p>
        </p:txBody>
      </p:sp>
      <p:sp>
        <p:nvSpPr>
          <p:cNvPr id="37" name="Down Arrow 36"/>
          <p:cNvSpPr/>
          <p:nvPr/>
        </p:nvSpPr>
        <p:spPr>
          <a:xfrm>
            <a:off x="2357422" y="4857760"/>
            <a:ext cx="381000" cy="214314"/>
          </a:xfrm>
          <a:prstGeom prst="downArrow">
            <a:avLst>
              <a:gd name="adj1" fmla="val 37532"/>
              <a:gd name="adj2" fmla="val 66514"/>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030A0"/>
              </a:solidFill>
            </a:endParaRPr>
          </a:p>
        </p:txBody>
      </p:sp>
      <p:sp>
        <p:nvSpPr>
          <p:cNvPr id="41" name="TextBox 40"/>
          <p:cNvSpPr txBox="1"/>
          <p:nvPr/>
        </p:nvSpPr>
        <p:spPr>
          <a:xfrm>
            <a:off x="4000496" y="5654879"/>
            <a:ext cx="2286016" cy="1077218"/>
          </a:xfrm>
          <a:prstGeom prst="rect">
            <a:avLst/>
          </a:prstGeom>
          <a:noFill/>
        </p:spPr>
        <p:txBody>
          <a:bodyPr wrap="square" rtlCol="0">
            <a:spAutoFit/>
          </a:bodyPr>
          <a:lstStyle/>
          <a:p>
            <a:pPr algn="ctr"/>
            <a:r>
              <a:rPr lang="en-CA" sz="1400" dirty="0" err="1" smtClean="0">
                <a:latin typeface="Franklin Gothic Book" pitchFamily="34" charset="0"/>
              </a:rPr>
              <a:t>Piloter</a:t>
            </a:r>
            <a:r>
              <a:rPr lang="en-CA" sz="1400" dirty="0" smtClean="0">
                <a:latin typeface="Franklin Gothic Book" pitchFamily="34" charset="0"/>
              </a:rPr>
              <a:t> et </a:t>
            </a:r>
            <a:r>
              <a:rPr lang="en-CA" sz="1400" dirty="0" err="1" smtClean="0">
                <a:latin typeface="Franklin Gothic Book" pitchFamily="34" charset="0"/>
              </a:rPr>
              <a:t>fournir</a:t>
            </a:r>
            <a:r>
              <a:rPr lang="en-CA" sz="1400" dirty="0" smtClean="0">
                <a:latin typeface="Franklin Gothic Book" pitchFamily="34" charset="0"/>
              </a:rPr>
              <a:t> les </a:t>
            </a:r>
            <a:r>
              <a:rPr lang="en-CA" sz="1400" dirty="0" err="1" smtClean="0">
                <a:latin typeface="Franklin Gothic Book" pitchFamily="34" charset="0"/>
              </a:rPr>
              <a:t>produits</a:t>
            </a:r>
            <a:r>
              <a:rPr lang="en-CA" sz="1400" dirty="0" smtClean="0">
                <a:latin typeface="Franklin Gothic Book" pitchFamily="34" charset="0"/>
              </a:rPr>
              <a:t> </a:t>
            </a:r>
            <a:r>
              <a:rPr lang="en-CA" sz="1400" dirty="0" err="1" smtClean="0">
                <a:latin typeface="Franklin Gothic Book" pitchFamily="34" charset="0"/>
              </a:rPr>
              <a:t>selon</a:t>
            </a:r>
            <a:r>
              <a:rPr lang="en-CA" sz="1400" dirty="0" smtClean="0">
                <a:latin typeface="Franklin Gothic Book" pitchFamily="34" charset="0"/>
              </a:rPr>
              <a:t> les </a:t>
            </a:r>
            <a:r>
              <a:rPr lang="en-CA" sz="1400" dirty="0" err="1" smtClean="0">
                <a:latin typeface="Franklin Gothic Book" pitchFamily="34" charset="0"/>
              </a:rPr>
              <a:t>exigences</a:t>
            </a:r>
            <a:r>
              <a:rPr lang="en-CA" sz="1400" dirty="0" smtClean="0">
                <a:latin typeface="Franklin Gothic Book" pitchFamily="34" charset="0"/>
              </a:rPr>
              <a:t> pour </a:t>
            </a:r>
            <a:r>
              <a:rPr lang="en-CA" sz="1400" dirty="0" err="1" smtClean="0">
                <a:latin typeface="Franklin Gothic Book" pitchFamily="34" charset="0"/>
              </a:rPr>
              <a:t>l’initiative</a:t>
            </a:r>
            <a:endParaRPr lang="en-CA" sz="1400" dirty="0" smtClean="0">
              <a:latin typeface="Franklin Gothic Book" pitchFamily="34" charset="0"/>
            </a:endParaRPr>
          </a:p>
          <a:p>
            <a:pPr algn="ctr"/>
            <a:endParaRPr lang="en-CA" sz="800" dirty="0" smtClean="0">
              <a:latin typeface="Franklin Gothic Book" pitchFamily="34" charset="0"/>
            </a:endParaRPr>
          </a:p>
          <a:p>
            <a:pPr algn="ctr"/>
            <a:r>
              <a:rPr lang="en-CA" sz="1400" dirty="0" smtClean="0">
                <a:latin typeface="Franklin Gothic Book" pitchFamily="34" charset="0"/>
              </a:rPr>
              <a:t>Administration</a:t>
            </a:r>
            <a:endParaRPr lang="en-CA" sz="1400" dirty="0">
              <a:latin typeface="Franklin Gothic Book" pitchFamily="34" charset="0"/>
            </a:endParaRPr>
          </a:p>
        </p:txBody>
      </p:sp>
      <p:sp>
        <p:nvSpPr>
          <p:cNvPr id="43" name="Oval 42"/>
          <p:cNvSpPr/>
          <p:nvPr/>
        </p:nvSpPr>
        <p:spPr>
          <a:xfrm>
            <a:off x="4059066" y="3105456"/>
            <a:ext cx="1908000" cy="1908000"/>
          </a:xfrm>
          <a:prstGeom prst="ellipse">
            <a:avLst/>
          </a:prstGeom>
          <a:solidFill>
            <a:schemeClr val="accent5">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Oval 41"/>
          <p:cNvSpPr/>
          <p:nvPr/>
        </p:nvSpPr>
        <p:spPr>
          <a:xfrm>
            <a:off x="4211648" y="3265189"/>
            <a:ext cx="1620000" cy="1620000"/>
          </a:xfrm>
          <a:prstGeom prst="ellipse">
            <a:avLst/>
          </a:prstGeom>
          <a:noFill/>
          <a:ln w="57150">
            <a:solidFill>
              <a:schemeClr val="accent5">
                <a:lumMod val="50000"/>
              </a:schemeClr>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Down Arrow 43"/>
          <p:cNvSpPr/>
          <p:nvPr/>
        </p:nvSpPr>
        <p:spPr>
          <a:xfrm>
            <a:off x="4819369" y="5376644"/>
            <a:ext cx="381000" cy="304800"/>
          </a:xfrm>
          <a:prstGeom prst="downArrow">
            <a:avLst>
              <a:gd name="adj1" fmla="val 50000"/>
              <a:gd name="adj2" fmla="val 66514"/>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030A0"/>
              </a:solidFill>
            </a:endParaRPr>
          </a:p>
        </p:txBody>
      </p:sp>
      <p:cxnSp>
        <p:nvCxnSpPr>
          <p:cNvPr id="46" name="Straight Connector 45"/>
          <p:cNvCxnSpPr/>
          <p:nvPr/>
        </p:nvCxnSpPr>
        <p:spPr>
          <a:xfrm rot="16200000">
            <a:off x="7690501" y="4360178"/>
            <a:ext cx="0" cy="1981200"/>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1643042" y="4857760"/>
            <a:ext cx="1911473" cy="16415"/>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07338" y="3167602"/>
            <a:ext cx="2342713" cy="2246769"/>
          </a:xfrm>
          <a:prstGeom prst="rect">
            <a:avLst/>
          </a:prstGeom>
          <a:noFill/>
        </p:spPr>
        <p:txBody>
          <a:bodyPr wrap="square" rtlCol="0">
            <a:spAutoFit/>
          </a:bodyPr>
          <a:lstStyle/>
          <a:p>
            <a:pPr algn="ctr"/>
            <a:r>
              <a:rPr lang="en-CA" sz="1400" dirty="0" smtClean="0">
                <a:solidFill>
                  <a:srgbClr val="7030A0"/>
                </a:solidFill>
                <a:latin typeface="Franklin Gothic Heavy" pitchFamily="34" charset="0"/>
              </a:rPr>
              <a:t>EXPERTES</a:t>
            </a:r>
          </a:p>
          <a:p>
            <a:pPr algn="ctr"/>
            <a:endParaRPr lang="en-CA" sz="1400" dirty="0" smtClean="0">
              <a:latin typeface="Franklin Gothic Book" pitchFamily="34" charset="0"/>
            </a:endParaRPr>
          </a:p>
          <a:p>
            <a:pPr algn="ctr"/>
            <a:r>
              <a:rPr lang="en-CA" sz="1400" dirty="0" smtClean="0">
                <a:latin typeface="Franklin Gothic Book" pitchFamily="34" charset="0"/>
              </a:rPr>
              <a:t>Les </a:t>
            </a:r>
            <a:r>
              <a:rPr lang="en-CA" sz="1400" dirty="0" err="1" smtClean="0">
                <a:latin typeface="Franklin Gothic Book" pitchFamily="34" charset="0"/>
              </a:rPr>
              <a:t>titulaires</a:t>
            </a:r>
            <a:r>
              <a:rPr lang="en-CA" sz="1400" dirty="0" smtClean="0">
                <a:latin typeface="Franklin Gothic Book" pitchFamily="34" charset="0"/>
              </a:rPr>
              <a:t> du </a:t>
            </a:r>
            <a:r>
              <a:rPr lang="en-CA" sz="1400" dirty="0" err="1" smtClean="0">
                <a:latin typeface="Franklin Gothic Book" pitchFamily="34" charset="0"/>
              </a:rPr>
              <a:t>poste</a:t>
            </a:r>
            <a:r>
              <a:rPr lang="en-CA" sz="1400" dirty="0" smtClean="0">
                <a:latin typeface="Franklin Gothic Book" pitchFamily="34" charset="0"/>
              </a:rPr>
              <a:t> </a:t>
            </a:r>
            <a:r>
              <a:rPr lang="en-CA" sz="1400" dirty="0" err="1" smtClean="0">
                <a:latin typeface="Franklin Gothic Book" pitchFamily="34" charset="0"/>
              </a:rPr>
              <a:t>sont</a:t>
            </a:r>
            <a:r>
              <a:rPr lang="en-CA" sz="1400" dirty="0" smtClean="0">
                <a:latin typeface="Franklin Gothic Book" pitchFamily="34" charset="0"/>
              </a:rPr>
              <a:t> </a:t>
            </a:r>
            <a:r>
              <a:rPr lang="en-CA" sz="1400" dirty="0" err="1" smtClean="0">
                <a:latin typeface="Franklin Gothic Book" pitchFamily="34" charset="0"/>
              </a:rPr>
              <a:t>considérées</a:t>
            </a:r>
            <a:r>
              <a:rPr lang="en-CA" sz="1400" dirty="0" smtClean="0">
                <a:latin typeface="Franklin Gothic Book" pitchFamily="34" charset="0"/>
              </a:rPr>
              <a:t> </a:t>
            </a:r>
            <a:r>
              <a:rPr lang="en-CA" sz="1400" dirty="0" err="1" smtClean="0">
                <a:latin typeface="Franklin Gothic Book" pitchFamily="34" charset="0"/>
              </a:rPr>
              <a:t>comme</a:t>
            </a:r>
            <a:r>
              <a:rPr lang="en-CA" sz="1400" dirty="0" smtClean="0">
                <a:latin typeface="Franklin Gothic Book" pitchFamily="34" charset="0"/>
              </a:rPr>
              <a:t> des </a:t>
            </a:r>
            <a:r>
              <a:rPr lang="en-CA" sz="1400" dirty="0" err="1" smtClean="0">
                <a:latin typeface="Franklin Gothic Book" pitchFamily="34" charset="0"/>
              </a:rPr>
              <a:t>expertes</a:t>
            </a:r>
            <a:r>
              <a:rPr lang="en-CA" sz="1400" dirty="0" smtClean="0">
                <a:latin typeface="Franklin Gothic Book" pitchFamily="34" charset="0"/>
              </a:rPr>
              <a:t> </a:t>
            </a:r>
            <a:r>
              <a:rPr lang="en-CA" sz="1400" dirty="0" err="1" smtClean="0">
                <a:latin typeface="Franklin Gothic Book" pitchFamily="34" charset="0"/>
              </a:rPr>
              <a:t>dans</a:t>
            </a:r>
            <a:r>
              <a:rPr lang="en-CA" sz="1400" dirty="0" smtClean="0">
                <a:latin typeface="Franklin Gothic Book" pitchFamily="34" charset="0"/>
              </a:rPr>
              <a:t> le </a:t>
            </a:r>
            <a:r>
              <a:rPr lang="en-CA" sz="1400" dirty="0" err="1" smtClean="0">
                <a:latin typeface="Franklin Gothic Book" pitchFamily="34" charset="0"/>
              </a:rPr>
              <a:t>domaine</a:t>
            </a:r>
            <a:endParaRPr lang="en-CA" sz="1400" dirty="0" smtClean="0">
              <a:latin typeface="Franklin Gothic Book" pitchFamily="34" charset="0"/>
            </a:endParaRPr>
          </a:p>
          <a:p>
            <a:pPr algn="ctr"/>
            <a:endParaRPr lang="en-CA" sz="1400" dirty="0" smtClean="0">
              <a:latin typeface="Franklin Gothic Book" pitchFamily="34" charset="0"/>
            </a:endParaRPr>
          </a:p>
          <a:p>
            <a:pPr algn="ctr"/>
            <a:r>
              <a:rPr lang="en-CA" sz="1400" dirty="0" err="1" smtClean="0">
                <a:latin typeface="Franklin Gothic Book" pitchFamily="34" charset="0"/>
              </a:rPr>
              <a:t>Spécialistes</a:t>
            </a:r>
            <a:r>
              <a:rPr lang="en-CA" sz="1400" dirty="0" smtClean="0">
                <a:latin typeface="Franklin Gothic Book" pitchFamily="34" charset="0"/>
              </a:rPr>
              <a:t> pour </a:t>
            </a:r>
            <a:r>
              <a:rPr lang="en-CA" sz="1400" dirty="0" err="1" smtClean="0">
                <a:latin typeface="Franklin Gothic Book" pitchFamily="34" charset="0"/>
              </a:rPr>
              <a:t>certains</a:t>
            </a:r>
            <a:r>
              <a:rPr lang="en-CA" sz="1400" dirty="0" smtClean="0">
                <a:latin typeface="Franklin Gothic Book" pitchFamily="34" charset="0"/>
              </a:rPr>
              <a:t> </a:t>
            </a:r>
            <a:r>
              <a:rPr lang="en-CA" sz="1400" dirty="0" err="1" smtClean="0">
                <a:latin typeface="Franklin Gothic Book" pitchFamily="34" charset="0"/>
              </a:rPr>
              <a:t>contenus</a:t>
            </a:r>
            <a:r>
              <a:rPr lang="en-CA" sz="1400" dirty="0" smtClean="0">
                <a:latin typeface="Franklin Gothic Book" pitchFamily="34" charset="0"/>
              </a:rPr>
              <a:t> </a:t>
            </a:r>
            <a:r>
              <a:rPr lang="en-CA" sz="1400" dirty="0" err="1" smtClean="0">
                <a:latin typeface="Franklin Gothic Book" pitchFamily="34" charset="0"/>
              </a:rPr>
              <a:t>ou</a:t>
            </a:r>
            <a:r>
              <a:rPr lang="en-CA" sz="1400" dirty="0" smtClean="0">
                <a:latin typeface="Franklin Gothic Book" pitchFamily="34" charset="0"/>
              </a:rPr>
              <a:t> </a:t>
            </a:r>
            <a:r>
              <a:rPr lang="en-CA" sz="1400" dirty="0" err="1" smtClean="0">
                <a:latin typeface="Franklin Gothic Book" pitchFamily="34" charset="0"/>
              </a:rPr>
              <a:t>contextes</a:t>
            </a:r>
            <a:r>
              <a:rPr lang="en-CA" sz="1400" dirty="0" smtClean="0">
                <a:latin typeface="Franklin Gothic Book" pitchFamily="34" charset="0"/>
              </a:rPr>
              <a:t> (</a:t>
            </a:r>
            <a:r>
              <a:rPr lang="en-CA" sz="1400" dirty="0" err="1" smtClean="0">
                <a:latin typeface="Franklin Gothic Book" pitchFamily="34" charset="0"/>
              </a:rPr>
              <a:t>superviseures</a:t>
            </a:r>
            <a:r>
              <a:rPr lang="en-CA" sz="1400" dirty="0" smtClean="0">
                <a:latin typeface="Franklin Gothic Book" pitchFamily="34" charset="0"/>
              </a:rPr>
              <a:t>, </a:t>
            </a:r>
            <a:r>
              <a:rPr lang="en-CA" sz="1400" dirty="0" err="1" smtClean="0">
                <a:latin typeface="Franklin Gothic Book" pitchFamily="34" charset="0"/>
              </a:rPr>
              <a:t>éducatrices</a:t>
            </a:r>
            <a:r>
              <a:rPr lang="en-CA" sz="1400" dirty="0" smtClean="0">
                <a:latin typeface="Franklin Gothic Book" pitchFamily="34" charset="0"/>
              </a:rPr>
              <a:t>, </a:t>
            </a:r>
            <a:r>
              <a:rPr lang="en-CA" sz="1400" dirty="0" err="1" smtClean="0">
                <a:latin typeface="Franklin Gothic Book" pitchFamily="34" charset="0"/>
              </a:rPr>
              <a:t>anciennes</a:t>
            </a:r>
            <a:r>
              <a:rPr lang="en-CA" sz="1400" dirty="0" smtClean="0">
                <a:latin typeface="Franklin Gothic Book" pitchFamily="34" charset="0"/>
              </a:rPr>
              <a:t>)</a:t>
            </a:r>
            <a:endParaRPr lang="en-CA" sz="1400" dirty="0">
              <a:latin typeface="Franklin Gothic Book" pitchFamily="34" charset="0"/>
            </a:endParaRPr>
          </a:p>
        </p:txBody>
      </p:sp>
      <p:sp>
        <p:nvSpPr>
          <p:cNvPr id="32" name="TextBox 31"/>
          <p:cNvSpPr txBox="1"/>
          <p:nvPr/>
        </p:nvSpPr>
        <p:spPr>
          <a:xfrm>
            <a:off x="1331640" y="3212976"/>
            <a:ext cx="2442864" cy="1384995"/>
          </a:xfrm>
          <a:prstGeom prst="rect">
            <a:avLst/>
          </a:prstGeom>
          <a:noFill/>
        </p:spPr>
        <p:txBody>
          <a:bodyPr wrap="square" rtlCol="0">
            <a:spAutoFit/>
          </a:bodyPr>
          <a:lstStyle/>
          <a:p>
            <a:pPr algn="ctr"/>
            <a:r>
              <a:rPr lang="en-CA" sz="1400" dirty="0" smtClean="0">
                <a:solidFill>
                  <a:srgbClr val="7030A0"/>
                </a:solidFill>
                <a:latin typeface="Franklin Gothic Heavy" pitchFamily="34" charset="0"/>
              </a:rPr>
              <a:t>POLITIQUE ET DÉCIDEURS</a:t>
            </a:r>
          </a:p>
          <a:p>
            <a:pPr algn="ctr"/>
            <a:endParaRPr lang="en-CA" sz="1400" dirty="0" smtClean="0">
              <a:latin typeface="Franklin Gothic Book" pitchFamily="34" charset="0"/>
            </a:endParaRPr>
          </a:p>
          <a:p>
            <a:pPr algn="ctr"/>
            <a:r>
              <a:rPr lang="en-CA" sz="1400" dirty="0" err="1" smtClean="0">
                <a:latin typeface="Franklin Gothic Book" pitchFamily="34" charset="0"/>
              </a:rPr>
              <a:t>Gestionnaires</a:t>
            </a:r>
            <a:endParaRPr lang="en-CA" sz="1400" dirty="0" smtClean="0">
              <a:latin typeface="Franklin Gothic Book" pitchFamily="34" charset="0"/>
            </a:endParaRPr>
          </a:p>
          <a:p>
            <a:pPr algn="ctr"/>
            <a:r>
              <a:rPr lang="en-CA" sz="1400" dirty="0" err="1" smtClean="0">
                <a:latin typeface="Franklin Gothic Book" pitchFamily="34" charset="0"/>
              </a:rPr>
              <a:t>Décideurs</a:t>
            </a:r>
            <a:r>
              <a:rPr lang="en-CA" sz="1400" dirty="0" smtClean="0">
                <a:latin typeface="Franklin Gothic Book" pitchFamily="34" charset="0"/>
              </a:rPr>
              <a:t> pour les programmes</a:t>
            </a:r>
          </a:p>
          <a:p>
            <a:pPr algn="ctr"/>
            <a:r>
              <a:rPr lang="en-CA" sz="1400" dirty="0" smtClean="0">
                <a:latin typeface="Franklin Gothic Book" pitchFamily="34" charset="0"/>
              </a:rPr>
              <a:t>Aspect </a:t>
            </a:r>
            <a:r>
              <a:rPr lang="en-CA" sz="1400" dirty="0" err="1" smtClean="0">
                <a:latin typeface="Franklin Gothic Book" pitchFamily="34" charset="0"/>
              </a:rPr>
              <a:t>juridique</a:t>
            </a:r>
            <a:endParaRPr lang="en-CA" sz="1400" dirty="0">
              <a:latin typeface="Franklin Gothic Book" pitchFamily="34" charset="0"/>
            </a:endParaRPr>
          </a:p>
        </p:txBody>
      </p:sp>
      <p:sp>
        <p:nvSpPr>
          <p:cNvPr id="49" name="Oval 3"/>
          <p:cNvSpPr>
            <a:spLocks noChangeArrowheads="1"/>
          </p:cNvSpPr>
          <p:nvPr/>
        </p:nvSpPr>
        <p:spPr bwMode="auto">
          <a:xfrm>
            <a:off x="9540552" y="4581128"/>
            <a:ext cx="1692000" cy="1692000"/>
          </a:xfrm>
          <a:prstGeom prst="ellipse">
            <a:avLst/>
          </a:prstGeom>
          <a:gradFill rotWithShape="1">
            <a:gsLst>
              <a:gs pos="0">
                <a:schemeClr val="bg1"/>
              </a:gs>
              <a:gs pos="100000">
                <a:srgbClr val="CCECFF">
                  <a:gamma/>
                  <a:shade val="46275"/>
                  <a:invGamma/>
                  <a:alpha val="0"/>
                </a:srgbClr>
              </a:gs>
            </a:gsLst>
            <a:path path="shape">
              <a:fillToRect l="50000" t="50000" r="50000" b="50000"/>
            </a:path>
          </a:gradFill>
          <a:ln w="9525">
            <a:noFill/>
            <a:round/>
            <a:headEnd/>
            <a:tailEnd/>
          </a:ln>
          <a:effectLst/>
        </p:spPr>
        <p:txBody>
          <a:bodyPr wrap="none" anchor="ctr"/>
          <a:lstStyle/>
          <a:p>
            <a:endParaRPr lang="en-CA" dirty="0">
              <a:solidFill>
                <a:prstClr val="black"/>
              </a:solidFill>
            </a:endParaRPr>
          </a:p>
        </p:txBody>
      </p:sp>
      <p:sp>
        <p:nvSpPr>
          <p:cNvPr id="40" name="TextBox 39"/>
          <p:cNvSpPr txBox="1"/>
          <p:nvPr/>
        </p:nvSpPr>
        <p:spPr>
          <a:xfrm>
            <a:off x="4148830" y="3536520"/>
            <a:ext cx="1728192" cy="1077218"/>
          </a:xfrm>
          <a:prstGeom prst="rect">
            <a:avLst/>
          </a:prstGeom>
          <a:noFill/>
        </p:spPr>
        <p:txBody>
          <a:bodyPr wrap="square" rtlCol="0">
            <a:spAutoFit/>
          </a:bodyPr>
          <a:lstStyle/>
          <a:p>
            <a:pPr algn="ctr"/>
            <a:r>
              <a:rPr lang="en-CA" sz="1600" b="1" dirty="0" smtClean="0">
                <a:solidFill>
                  <a:schemeClr val="bg1"/>
                </a:solidFill>
                <a:latin typeface="Franklin Gothic Book" pitchFamily="34" charset="0"/>
              </a:rPr>
              <a:t>ANALYSTE</a:t>
            </a:r>
          </a:p>
          <a:p>
            <a:pPr algn="ctr"/>
            <a:endParaRPr lang="en-CA" sz="1600" b="1" dirty="0" smtClean="0">
              <a:solidFill>
                <a:schemeClr val="bg1"/>
              </a:solidFill>
              <a:latin typeface="Franklin Gothic Book" pitchFamily="34" charset="0"/>
            </a:endParaRPr>
          </a:p>
          <a:p>
            <a:pPr algn="ctr"/>
            <a:r>
              <a:rPr lang="en-CA" sz="1600" b="1" dirty="0" smtClean="0">
                <a:solidFill>
                  <a:schemeClr val="bg1"/>
                </a:solidFill>
                <a:latin typeface="Franklin Gothic Book" pitchFamily="34" charset="0"/>
              </a:rPr>
              <a:t>GESTIONNAIRE DE PROJET</a:t>
            </a:r>
            <a:endParaRPr lang="en-CA" sz="1600" b="1" dirty="0">
              <a:solidFill>
                <a:schemeClr val="bg1"/>
              </a:solidFill>
              <a:latin typeface="Franklin Gothic Book" pitchFamily="34" charset="0"/>
            </a:endParaRPr>
          </a:p>
        </p:txBody>
      </p:sp>
      <p:sp>
        <p:nvSpPr>
          <p:cNvPr id="50" name="Donut 49"/>
          <p:cNvSpPr/>
          <p:nvPr/>
        </p:nvSpPr>
        <p:spPr>
          <a:xfrm>
            <a:off x="3043334" y="1325183"/>
            <a:ext cx="1908000" cy="1908000"/>
          </a:xfrm>
          <a:prstGeom prst="donut">
            <a:avLst>
              <a:gd name="adj" fmla="val 5968"/>
            </a:avLst>
          </a:prstGeom>
          <a:solidFill>
            <a:schemeClr val="accent5">
              <a:lumMod val="20000"/>
              <a:lumOff val="80000"/>
            </a:schemeClr>
          </a:solidFill>
          <a:ln w="12700">
            <a:solidFill>
              <a:schemeClr val="accent4">
                <a:lumMod val="50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51" name="Donut 50"/>
          <p:cNvSpPr/>
          <p:nvPr/>
        </p:nvSpPr>
        <p:spPr>
          <a:xfrm>
            <a:off x="5193158" y="1350350"/>
            <a:ext cx="1908000" cy="1908000"/>
          </a:xfrm>
          <a:prstGeom prst="donut">
            <a:avLst>
              <a:gd name="adj" fmla="val 5968"/>
            </a:avLst>
          </a:prstGeom>
          <a:solidFill>
            <a:schemeClr val="accent5">
              <a:lumMod val="20000"/>
              <a:lumOff val="80000"/>
            </a:schemeClr>
          </a:solidFill>
          <a:ln w="12700">
            <a:solidFill>
              <a:schemeClr val="accent4">
                <a:lumMod val="50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52" name="Donut 51"/>
          <p:cNvSpPr/>
          <p:nvPr/>
        </p:nvSpPr>
        <p:spPr>
          <a:xfrm>
            <a:off x="4058786" y="3104472"/>
            <a:ext cx="1908000" cy="1908000"/>
          </a:xfrm>
          <a:prstGeom prst="donut">
            <a:avLst>
              <a:gd name="adj" fmla="val 5968"/>
            </a:avLst>
          </a:prstGeom>
          <a:solidFill>
            <a:schemeClr val="accent5">
              <a:lumMod val="20000"/>
              <a:lumOff val="80000"/>
            </a:schemeClr>
          </a:solidFill>
          <a:ln w="12700">
            <a:solidFill>
              <a:schemeClr val="accent4">
                <a:lumMod val="50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8" name="TextBox 37"/>
          <p:cNvSpPr txBox="1"/>
          <p:nvPr/>
        </p:nvSpPr>
        <p:spPr>
          <a:xfrm>
            <a:off x="1589856" y="529516"/>
            <a:ext cx="7086600" cy="523220"/>
          </a:xfrm>
          <a:prstGeom prst="rect">
            <a:avLst/>
          </a:prstGeom>
          <a:noFill/>
        </p:spPr>
        <p:txBody>
          <a:bodyPr wrap="square" rtlCol="0">
            <a:spAutoFit/>
          </a:bodyPr>
          <a:lstStyle/>
          <a:p>
            <a:r>
              <a:rPr lang="en-US" sz="2800" dirty="0" err="1" smtClean="0">
                <a:latin typeface="Franklin Gothic Medium Cond" pitchFamily="34" charset="0"/>
              </a:rPr>
              <a:t>Intervenants</a:t>
            </a:r>
            <a:endParaRPr lang="en-US" sz="2800" dirty="0" smtClean="0">
              <a:latin typeface="Franklin Gothic Medium Con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childTnLst>
                                </p:cTn>
                              </p:par>
                            </p:childTnLst>
                          </p:cTn>
                        </p:par>
                        <p:par>
                          <p:cTn id="15" fill="hold">
                            <p:stCondLst>
                              <p:cond delay="4000"/>
                            </p:stCondLst>
                            <p:childTnLst>
                              <p:par>
                                <p:cTn id="16" presetID="42" presetClass="entr" presetSubtype="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1000"/>
                                        <p:tgtEl>
                                          <p:spTgt spid="46"/>
                                        </p:tgtEl>
                                      </p:cBhvr>
                                    </p:animEffect>
                                    <p:anim calcmode="lin" valueType="num">
                                      <p:cBhvr>
                                        <p:cTn id="24" dur="1000" fill="hold"/>
                                        <p:tgtEl>
                                          <p:spTgt spid="46"/>
                                        </p:tgtEl>
                                        <p:attrNameLst>
                                          <p:attrName>ppt_x</p:attrName>
                                        </p:attrNameLst>
                                      </p:cBhvr>
                                      <p:tavLst>
                                        <p:tav tm="0">
                                          <p:val>
                                            <p:strVal val="#ppt_x"/>
                                          </p:val>
                                        </p:tav>
                                        <p:tav tm="100000">
                                          <p:val>
                                            <p:strVal val="#ppt_x"/>
                                          </p:val>
                                        </p:tav>
                                      </p:tavLst>
                                    </p:anim>
                                    <p:anim calcmode="lin" valueType="num">
                                      <p:cBhvr>
                                        <p:cTn id="25" dur="1000" fill="hold"/>
                                        <p:tgtEl>
                                          <p:spTgt spid="46"/>
                                        </p:tgtEl>
                                        <p:attrNameLst>
                                          <p:attrName>ppt_y</p:attrName>
                                        </p:attrNameLst>
                                      </p:cBhvr>
                                      <p:tavLst>
                                        <p:tav tm="0">
                                          <p:val>
                                            <p:strVal val="#ppt_y-.1"/>
                                          </p:val>
                                        </p:tav>
                                        <p:tav tm="100000">
                                          <p:val>
                                            <p:strVal val="#ppt_y"/>
                                          </p:val>
                                        </p:tav>
                                      </p:tavLst>
                                    </p:anim>
                                  </p:childTnLst>
                                </p:cTn>
                              </p:par>
                              <p:par>
                                <p:cTn id="26" presetID="22" presetClass="entr" presetSubtype="1"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up)">
                                      <p:cBhvr>
                                        <p:cTn id="28" dur="500"/>
                                        <p:tgtEl>
                                          <p:spTgt spid="3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20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2000"/>
                                        <p:tgtEl>
                                          <p:spTgt spid="23"/>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2000"/>
                                        <p:tgtEl>
                                          <p:spTgt spid="29"/>
                                        </p:tgtEl>
                                      </p:cBhvr>
                                    </p:animEffect>
                                  </p:childTnLst>
                                </p:cTn>
                              </p:par>
                            </p:childTnLst>
                          </p:cTn>
                        </p:par>
                        <p:par>
                          <p:cTn id="44" fill="hold">
                            <p:stCondLst>
                              <p:cond delay="4000"/>
                            </p:stCondLst>
                            <p:childTnLst>
                              <p:par>
                                <p:cTn id="45" presetID="47" presetClass="entr" presetSubtype="0"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1000"/>
                                        <p:tgtEl>
                                          <p:spTgt spid="32"/>
                                        </p:tgtEl>
                                      </p:cBhvr>
                                    </p:animEffect>
                                    <p:anim calcmode="lin" valueType="num">
                                      <p:cBhvr>
                                        <p:cTn id="48" dur="1000" fill="hold"/>
                                        <p:tgtEl>
                                          <p:spTgt spid="32"/>
                                        </p:tgtEl>
                                        <p:attrNameLst>
                                          <p:attrName>ppt_x</p:attrName>
                                        </p:attrNameLst>
                                      </p:cBhvr>
                                      <p:tavLst>
                                        <p:tav tm="0">
                                          <p:val>
                                            <p:strVal val="#ppt_x"/>
                                          </p:val>
                                        </p:tav>
                                        <p:tav tm="100000">
                                          <p:val>
                                            <p:strVal val="#ppt_x"/>
                                          </p:val>
                                        </p:tav>
                                      </p:tavLst>
                                    </p:anim>
                                    <p:anim calcmode="lin" valueType="num">
                                      <p:cBhvr>
                                        <p:cTn id="49" dur="1000" fill="hold"/>
                                        <p:tgtEl>
                                          <p:spTgt spid="32"/>
                                        </p:tgtEl>
                                        <p:attrNameLst>
                                          <p:attrName>ppt_y</p:attrName>
                                        </p:attrNameLst>
                                      </p:cBhvr>
                                      <p:tavLst>
                                        <p:tav tm="0">
                                          <p:val>
                                            <p:strVal val="#ppt_y-.1"/>
                                          </p:val>
                                        </p:tav>
                                        <p:tav tm="100000">
                                          <p:val>
                                            <p:strVal val="#ppt_y"/>
                                          </p:val>
                                        </p:tav>
                                      </p:tavLst>
                                    </p:anim>
                                  </p:childTnLst>
                                </p:cTn>
                              </p:par>
                              <p:par>
                                <p:cTn id="50" presetID="22" presetClass="entr" presetSubtype="1"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up)">
                                      <p:cBhvr>
                                        <p:cTn id="52" dur="500"/>
                                        <p:tgtEl>
                                          <p:spTgt spid="37"/>
                                        </p:tgtEl>
                                      </p:cBhvr>
                                    </p:animEffect>
                                  </p:childTnLst>
                                </p:cTn>
                              </p:par>
                              <p:par>
                                <p:cTn id="53" presetID="47"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1000"/>
                                        <p:tgtEl>
                                          <p:spTgt spid="47"/>
                                        </p:tgtEl>
                                      </p:cBhvr>
                                    </p:animEffect>
                                    <p:anim calcmode="lin" valueType="num">
                                      <p:cBhvr>
                                        <p:cTn id="56" dur="1000" fill="hold"/>
                                        <p:tgtEl>
                                          <p:spTgt spid="47"/>
                                        </p:tgtEl>
                                        <p:attrNameLst>
                                          <p:attrName>ppt_x</p:attrName>
                                        </p:attrNameLst>
                                      </p:cBhvr>
                                      <p:tavLst>
                                        <p:tav tm="0">
                                          <p:val>
                                            <p:strVal val="#ppt_x"/>
                                          </p:val>
                                        </p:tav>
                                        <p:tav tm="100000">
                                          <p:val>
                                            <p:strVal val="#ppt_x"/>
                                          </p:val>
                                        </p:tav>
                                      </p:tavLst>
                                    </p:anim>
                                    <p:anim calcmode="lin" valueType="num">
                                      <p:cBhvr>
                                        <p:cTn id="57" dur="1000" fill="hold"/>
                                        <p:tgtEl>
                                          <p:spTgt spid="47"/>
                                        </p:tgtEl>
                                        <p:attrNameLst>
                                          <p:attrName>ppt_y</p:attrName>
                                        </p:attrNameLst>
                                      </p:cBhvr>
                                      <p:tavLst>
                                        <p:tav tm="0">
                                          <p:val>
                                            <p:strVal val="#ppt_y-.1"/>
                                          </p:val>
                                        </p:tav>
                                        <p:tav tm="100000">
                                          <p:val>
                                            <p:strVal val="#ppt_y"/>
                                          </p:val>
                                        </p:tav>
                                      </p:tavLst>
                                    </p:anim>
                                  </p:childTnLst>
                                </p:cTn>
                              </p:par>
                              <p:par>
                                <p:cTn id="58" presetID="10"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20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fade">
                                      <p:cBhvr>
                                        <p:cTn id="65" dur="2000"/>
                                        <p:tgtEl>
                                          <p:spTgt spid="4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fade">
                                      <p:cBhvr>
                                        <p:cTn id="68" dur="2000"/>
                                        <p:tgtEl>
                                          <p:spTgt spid="40"/>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wipe(up)">
                                      <p:cBhvr>
                                        <p:cTn id="71" dur="500"/>
                                        <p:tgtEl>
                                          <p:spTgt spid="44"/>
                                        </p:tgtEl>
                                      </p:cBhvr>
                                    </p:animEffect>
                                  </p:childTnLst>
                                </p:cTn>
                              </p:par>
                              <p:par>
                                <p:cTn id="72" presetID="42" presetClass="entr" presetSubtype="0" fill="hold" nodeType="withEffect">
                                  <p:stCondLst>
                                    <p:cond delay="0"/>
                                  </p:stCondLst>
                                  <p:childTnLst>
                                    <p:set>
                                      <p:cBhvr>
                                        <p:cTn id="73" dur="1" fill="hold">
                                          <p:stCondLst>
                                            <p:cond delay="0"/>
                                          </p:stCondLst>
                                        </p:cTn>
                                        <p:tgtEl>
                                          <p:spTgt spid="48"/>
                                        </p:tgtEl>
                                        <p:attrNameLst>
                                          <p:attrName>style.visibility</p:attrName>
                                        </p:attrNameLst>
                                      </p:cBhvr>
                                      <p:to>
                                        <p:strVal val="visible"/>
                                      </p:to>
                                    </p:set>
                                    <p:animEffect transition="in" filter="fade">
                                      <p:cBhvr>
                                        <p:cTn id="74" dur="1000"/>
                                        <p:tgtEl>
                                          <p:spTgt spid="48"/>
                                        </p:tgtEl>
                                      </p:cBhvr>
                                    </p:animEffect>
                                    <p:anim calcmode="lin" valueType="num">
                                      <p:cBhvr>
                                        <p:cTn id="75" dur="1000" fill="hold"/>
                                        <p:tgtEl>
                                          <p:spTgt spid="48"/>
                                        </p:tgtEl>
                                        <p:attrNameLst>
                                          <p:attrName>ppt_x</p:attrName>
                                        </p:attrNameLst>
                                      </p:cBhvr>
                                      <p:tavLst>
                                        <p:tav tm="0">
                                          <p:val>
                                            <p:strVal val="#ppt_x"/>
                                          </p:val>
                                        </p:tav>
                                        <p:tav tm="100000">
                                          <p:val>
                                            <p:strVal val="#ppt_x"/>
                                          </p:val>
                                        </p:tav>
                                      </p:tavLst>
                                    </p:anim>
                                    <p:anim calcmode="lin" valueType="num">
                                      <p:cBhvr>
                                        <p:cTn id="76" dur="1000" fill="hold"/>
                                        <p:tgtEl>
                                          <p:spTgt spid="48"/>
                                        </p:tgtEl>
                                        <p:attrNameLst>
                                          <p:attrName>ppt_y</p:attrName>
                                        </p:attrNameLst>
                                      </p:cBhvr>
                                      <p:tavLst>
                                        <p:tav tm="0">
                                          <p:val>
                                            <p:strVal val="#ppt_y+.1"/>
                                          </p:val>
                                        </p:tav>
                                        <p:tav tm="100000">
                                          <p:val>
                                            <p:strVal val="#ppt_y"/>
                                          </p:val>
                                        </p:tav>
                                      </p:tavLst>
                                    </p:anim>
                                  </p:childTnLst>
                                </p:cTn>
                              </p:par>
                              <p:par>
                                <p:cTn id="77" presetID="10" presetClass="entr" presetSubtype="0"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fade">
                                      <p:cBhvr>
                                        <p:cTn id="79" dur="2000"/>
                                        <p:tgtEl>
                                          <p:spTgt spid="41"/>
                                        </p:tgtEl>
                                      </p:cBhvr>
                                    </p:animEffect>
                                  </p:childTnLst>
                                </p:cTn>
                              </p:par>
                              <p:par>
                                <p:cTn id="80" presetID="10" presetClass="entr" presetSubtype="0" fill="hold" grpId="1"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2000"/>
                                        <p:tgtEl>
                                          <p:spTgt spid="43"/>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fade">
                                      <p:cBhvr>
                                        <p:cTn id="85" dur="2000"/>
                                        <p:tgtEl>
                                          <p:spTgt spid="4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52"/>
                                        </p:tgtEl>
                                        <p:attrNameLst>
                                          <p:attrName>style.visibility</p:attrName>
                                        </p:attrNameLst>
                                      </p:cBhvr>
                                      <p:to>
                                        <p:strVal val="visible"/>
                                      </p:to>
                                    </p:set>
                                    <p:animEffect transition="in" filter="fade">
                                      <p:cBhvr>
                                        <p:cTn id="88" dur="2000"/>
                                        <p:tgtEl>
                                          <p:spTgt spid="52"/>
                                        </p:tgtEl>
                                      </p:cBhvr>
                                    </p:animEffect>
                                  </p:childTnLst>
                                </p:cTn>
                              </p:par>
                              <p:par>
                                <p:cTn id="89" presetID="10" presetClass="entr" presetSubtype="0" fill="hold" grpId="1" nodeType="withEffect">
                                  <p:stCondLst>
                                    <p:cond delay="0"/>
                                  </p:stCondLst>
                                  <p:childTnLst>
                                    <p:set>
                                      <p:cBhvr>
                                        <p:cTn id="90" dur="1" fill="hold">
                                          <p:stCondLst>
                                            <p:cond delay="0"/>
                                          </p:stCondLst>
                                        </p:cTn>
                                        <p:tgtEl>
                                          <p:spTgt spid="49"/>
                                        </p:tgtEl>
                                        <p:attrNameLst>
                                          <p:attrName>style.visibility</p:attrName>
                                        </p:attrNameLst>
                                      </p:cBhvr>
                                      <p:to>
                                        <p:strVal val="visible"/>
                                      </p:to>
                                    </p:set>
                                    <p:animEffect transition="in" filter="fade">
                                      <p:cBhvr>
                                        <p:cTn id="91" dur="2000"/>
                                        <p:tgtEl>
                                          <p:spTgt spid="49"/>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fade">
                                      <p:cBhvr>
                                        <p:cTn id="94"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3" grpId="0" animBg="1"/>
      <p:bldP spid="22" grpId="0" animBg="1"/>
      <p:bldP spid="10" grpId="0"/>
      <p:bldP spid="29" grpId="0"/>
      <p:bldP spid="31" grpId="0"/>
      <p:bldP spid="33" grpId="0"/>
      <p:bldP spid="36" grpId="0" animBg="1"/>
      <p:bldP spid="37" grpId="0" animBg="1"/>
      <p:bldP spid="41" grpId="0"/>
      <p:bldP spid="43" grpId="0" animBg="1"/>
      <p:bldP spid="43" grpId="1" animBg="1"/>
      <p:bldP spid="42" grpId="0" animBg="1"/>
      <p:bldP spid="44" grpId="0" animBg="1"/>
      <p:bldP spid="30" grpId="0"/>
      <p:bldP spid="32" grpId="0"/>
      <p:bldP spid="49" grpId="0" animBg="1"/>
      <p:bldP spid="49" grpId="1" animBg="1"/>
      <p:bldP spid="40" grpId="0"/>
      <p:bldP spid="5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02504" y="385500"/>
            <a:ext cx="6172200" cy="307777"/>
          </a:xfrm>
          <a:prstGeom prst="rect">
            <a:avLst/>
          </a:prstGeom>
          <a:noFill/>
        </p:spPr>
        <p:txBody>
          <a:bodyPr wrap="square" rtlCol="0">
            <a:spAutoFit/>
          </a:bodyPr>
          <a:lstStyle/>
          <a:p>
            <a:r>
              <a:rPr lang="en-US" sz="1400" b="1" dirty="0" smtClean="0">
                <a:solidFill>
                  <a:schemeClr val="accent5">
                    <a:lumMod val="75000"/>
                  </a:schemeClr>
                </a:solidFill>
                <a:latin typeface="Avenir 65 Medium" pitchFamily="34" charset="0"/>
              </a:rPr>
              <a:t>NORMES PROFESSIONNELLES NATIONALES</a:t>
            </a:r>
            <a:endParaRPr lang="en-US" b="1" dirty="0">
              <a:solidFill>
                <a:schemeClr val="accent5">
                  <a:lumMod val="75000"/>
                </a:schemeClr>
              </a:solidFill>
              <a:latin typeface="Avenir 65 Medium" pitchFamily="34" charset="0"/>
            </a:endParaRPr>
          </a:p>
        </p:txBody>
      </p:sp>
      <p:sp>
        <p:nvSpPr>
          <p:cNvPr id="14" name="Frame 13"/>
          <p:cNvSpPr/>
          <p:nvPr/>
        </p:nvSpPr>
        <p:spPr>
          <a:xfrm>
            <a:off x="4114800" y="1600200"/>
            <a:ext cx="1332000" cy="1332000"/>
          </a:xfrm>
          <a:prstGeom prst="frame">
            <a:avLst>
              <a:gd name="adj1" fmla="val 7317"/>
            </a:avLst>
          </a:prstGeom>
          <a:solidFill>
            <a:schemeClr val="bg1"/>
          </a:solidFill>
          <a:ln w="19050">
            <a:solidFill>
              <a:schemeClr val="accent5">
                <a:lumMod val="75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0" name="Frame 19"/>
          <p:cNvSpPr/>
          <p:nvPr/>
        </p:nvSpPr>
        <p:spPr>
          <a:xfrm>
            <a:off x="4114800" y="4535400"/>
            <a:ext cx="1332000" cy="1332000"/>
          </a:xfrm>
          <a:prstGeom prst="frame">
            <a:avLst>
              <a:gd name="adj1" fmla="val 7317"/>
            </a:avLst>
          </a:prstGeom>
          <a:solidFill>
            <a:schemeClr val="bg1"/>
          </a:solidFill>
          <a:ln w="19050">
            <a:solidFill>
              <a:schemeClr val="accent5">
                <a:lumMod val="75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4" name="Frame 23"/>
          <p:cNvSpPr/>
          <p:nvPr/>
        </p:nvSpPr>
        <p:spPr>
          <a:xfrm>
            <a:off x="5678400" y="2249400"/>
            <a:ext cx="1332000" cy="1332000"/>
          </a:xfrm>
          <a:prstGeom prst="frame">
            <a:avLst>
              <a:gd name="adj1" fmla="val 7317"/>
            </a:avLst>
          </a:prstGeom>
          <a:solidFill>
            <a:schemeClr val="bg1"/>
          </a:solidFill>
          <a:ln w="19050">
            <a:solidFill>
              <a:schemeClr val="accent5">
                <a:lumMod val="75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8" name="Frame 27"/>
          <p:cNvSpPr/>
          <p:nvPr/>
        </p:nvSpPr>
        <p:spPr>
          <a:xfrm>
            <a:off x="2554355" y="3849600"/>
            <a:ext cx="1332000" cy="1332000"/>
          </a:xfrm>
          <a:prstGeom prst="frame">
            <a:avLst>
              <a:gd name="adj1" fmla="val 7317"/>
            </a:avLst>
          </a:prstGeom>
          <a:solidFill>
            <a:schemeClr val="bg1"/>
          </a:solidFill>
          <a:ln w="19050">
            <a:solidFill>
              <a:schemeClr val="accent5">
                <a:lumMod val="75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2" name="Frame 31"/>
          <p:cNvSpPr/>
          <p:nvPr/>
        </p:nvSpPr>
        <p:spPr>
          <a:xfrm>
            <a:off x="6364200" y="3805204"/>
            <a:ext cx="1332000" cy="1332000"/>
          </a:xfrm>
          <a:prstGeom prst="frame">
            <a:avLst>
              <a:gd name="adj1" fmla="val 7317"/>
            </a:avLst>
          </a:prstGeom>
          <a:solidFill>
            <a:schemeClr val="bg1"/>
          </a:solidFill>
          <a:ln w="19050">
            <a:solidFill>
              <a:schemeClr val="accent5">
                <a:lumMod val="75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6" name="Frame 35"/>
          <p:cNvSpPr/>
          <p:nvPr/>
        </p:nvSpPr>
        <p:spPr>
          <a:xfrm>
            <a:off x="1868400" y="2301747"/>
            <a:ext cx="1332000" cy="1332000"/>
          </a:xfrm>
          <a:prstGeom prst="frame">
            <a:avLst>
              <a:gd name="adj1" fmla="val 7317"/>
            </a:avLst>
          </a:prstGeom>
          <a:solidFill>
            <a:schemeClr val="bg1"/>
          </a:solidFill>
          <a:ln w="19050">
            <a:solidFill>
              <a:schemeClr val="accent5">
                <a:lumMod val="75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6" name="Rectangle 15"/>
          <p:cNvSpPr/>
          <p:nvPr/>
        </p:nvSpPr>
        <p:spPr>
          <a:xfrm>
            <a:off x="4206768" y="1692168"/>
            <a:ext cx="1152000" cy="1152000"/>
          </a:xfrm>
          <a:prstGeom prst="rect">
            <a:avLst/>
          </a:prstGeom>
          <a:solidFill>
            <a:schemeClr val="accent5">
              <a:lumMod val="75000"/>
              <a:alpha val="50000"/>
            </a:schemeClr>
          </a:solidFill>
          <a:ln w="285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Flowchart: Off-page Connector 7"/>
          <p:cNvSpPr/>
          <p:nvPr/>
        </p:nvSpPr>
        <p:spPr>
          <a:xfrm>
            <a:off x="4212024" y="1692168"/>
            <a:ext cx="1143000" cy="289032"/>
          </a:xfrm>
          <a:prstGeom prst="flowChartOffpageConnector">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4327498" y="1647906"/>
            <a:ext cx="930168" cy="246221"/>
          </a:xfrm>
          <a:prstGeom prst="rect">
            <a:avLst/>
          </a:prstGeom>
          <a:noFill/>
        </p:spPr>
        <p:txBody>
          <a:bodyPr wrap="square" rtlCol="0">
            <a:spAutoFit/>
          </a:bodyPr>
          <a:lstStyle/>
          <a:p>
            <a:pPr algn="ctr"/>
            <a:r>
              <a:rPr lang="en-CA" sz="1000" dirty="0" smtClean="0">
                <a:solidFill>
                  <a:schemeClr val="bg1"/>
                </a:solidFill>
              </a:rPr>
              <a:t>ÉTAPE </a:t>
            </a:r>
            <a:endParaRPr lang="en-CA" sz="1000" dirty="0">
              <a:solidFill>
                <a:schemeClr val="bg1"/>
              </a:solidFill>
            </a:endParaRPr>
          </a:p>
        </p:txBody>
      </p:sp>
      <p:sp>
        <p:nvSpPr>
          <p:cNvPr id="40" name="TextBox 39"/>
          <p:cNvSpPr txBox="1"/>
          <p:nvPr/>
        </p:nvSpPr>
        <p:spPr>
          <a:xfrm>
            <a:off x="4511702" y="1701225"/>
            <a:ext cx="566322" cy="584775"/>
          </a:xfrm>
          <a:prstGeom prst="rect">
            <a:avLst/>
          </a:prstGeom>
          <a:noFill/>
        </p:spPr>
        <p:txBody>
          <a:bodyPr wrap="square" rtlCol="0">
            <a:spAutoFit/>
          </a:bodyPr>
          <a:lstStyle/>
          <a:p>
            <a:pPr algn="ctr"/>
            <a:r>
              <a:rPr lang="en-CA" sz="3200" b="1" dirty="0" smtClean="0">
                <a:solidFill>
                  <a:schemeClr val="bg1"/>
                </a:solidFill>
              </a:rPr>
              <a:t>1</a:t>
            </a:r>
            <a:endParaRPr lang="en-CA" sz="3200" b="1" dirty="0">
              <a:solidFill>
                <a:schemeClr val="bg1"/>
              </a:solidFill>
            </a:endParaRPr>
          </a:p>
        </p:txBody>
      </p:sp>
      <p:sp>
        <p:nvSpPr>
          <p:cNvPr id="25" name="Rectangle 24"/>
          <p:cNvSpPr/>
          <p:nvPr/>
        </p:nvSpPr>
        <p:spPr>
          <a:xfrm>
            <a:off x="5770368" y="2341368"/>
            <a:ext cx="1152000" cy="1152000"/>
          </a:xfrm>
          <a:prstGeom prst="rect">
            <a:avLst/>
          </a:prstGeom>
          <a:solidFill>
            <a:schemeClr val="accent5">
              <a:lumMod val="75000"/>
              <a:alpha val="50000"/>
            </a:schemeClr>
          </a:solidFill>
          <a:ln w="285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Flowchart: Off-page Connector 25"/>
          <p:cNvSpPr/>
          <p:nvPr/>
        </p:nvSpPr>
        <p:spPr>
          <a:xfrm>
            <a:off x="5775624" y="2341368"/>
            <a:ext cx="1143000" cy="289032"/>
          </a:xfrm>
          <a:prstGeom prst="flowChartOffpageConnector">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TextBox 42"/>
          <p:cNvSpPr txBox="1"/>
          <p:nvPr/>
        </p:nvSpPr>
        <p:spPr>
          <a:xfrm>
            <a:off x="5891387" y="2317804"/>
            <a:ext cx="930168" cy="246221"/>
          </a:xfrm>
          <a:prstGeom prst="rect">
            <a:avLst/>
          </a:prstGeom>
          <a:noFill/>
        </p:spPr>
        <p:txBody>
          <a:bodyPr wrap="square" rtlCol="0">
            <a:spAutoFit/>
          </a:bodyPr>
          <a:lstStyle/>
          <a:p>
            <a:pPr algn="ctr"/>
            <a:r>
              <a:rPr lang="en-CA" sz="1000" dirty="0" smtClean="0">
                <a:solidFill>
                  <a:schemeClr val="bg1"/>
                </a:solidFill>
              </a:rPr>
              <a:t>ÉTAPE  </a:t>
            </a:r>
            <a:endParaRPr lang="en-CA" sz="1000" dirty="0">
              <a:solidFill>
                <a:schemeClr val="bg1"/>
              </a:solidFill>
            </a:endParaRPr>
          </a:p>
        </p:txBody>
      </p:sp>
      <p:sp>
        <p:nvSpPr>
          <p:cNvPr id="44" name="TextBox 43"/>
          <p:cNvSpPr txBox="1"/>
          <p:nvPr/>
        </p:nvSpPr>
        <p:spPr>
          <a:xfrm>
            <a:off x="6072198" y="2357430"/>
            <a:ext cx="566322" cy="584775"/>
          </a:xfrm>
          <a:prstGeom prst="rect">
            <a:avLst/>
          </a:prstGeom>
          <a:noFill/>
        </p:spPr>
        <p:txBody>
          <a:bodyPr wrap="square" rtlCol="0">
            <a:spAutoFit/>
          </a:bodyPr>
          <a:lstStyle/>
          <a:p>
            <a:pPr algn="ctr"/>
            <a:r>
              <a:rPr lang="en-CA" sz="3200" b="1" dirty="0" smtClean="0">
                <a:solidFill>
                  <a:schemeClr val="bg1"/>
                </a:solidFill>
              </a:rPr>
              <a:t>2</a:t>
            </a:r>
            <a:endParaRPr lang="en-CA" sz="3200" b="1" dirty="0">
              <a:solidFill>
                <a:schemeClr val="bg1"/>
              </a:solidFill>
            </a:endParaRPr>
          </a:p>
        </p:txBody>
      </p:sp>
      <p:sp>
        <p:nvSpPr>
          <p:cNvPr id="33" name="Rectangle 32"/>
          <p:cNvSpPr/>
          <p:nvPr/>
        </p:nvSpPr>
        <p:spPr>
          <a:xfrm>
            <a:off x="6456168" y="3897172"/>
            <a:ext cx="1152000" cy="1152000"/>
          </a:xfrm>
          <a:prstGeom prst="rect">
            <a:avLst/>
          </a:prstGeom>
          <a:solidFill>
            <a:schemeClr val="accent5">
              <a:lumMod val="75000"/>
              <a:alpha val="50000"/>
            </a:schemeClr>
          </a:solidFill>
          <a:ln w="285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Flowchart: Off-page Connector 33"/>
          <p:cNvSpPr/>
          <p:nvPr/>
        </p:nvSpPr>
        <p:spPr>
          <a:xfrm>
            <a:off x="6461424" y="3897172"/>
            <a:ext cx="1143000" cy="289032"/>
          </a:xfrm>
          <a:prstGeom prst="flowChartOffpageConnector">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TextBox 44"/>
          <p:cNvSpPr txBox="1"/>
          <p:nvPr/>
        </p:nvSpPr>
        <p:spPr>
          <a:xfrm>
            <a:off x="6577187" y="3870298"/>
            <a:ext cx="930168" cy="246221"/>
          </a:xfrm>
          <a:prstGeom prst="rect">
            <a:avLst/>
          </a:prstGeom>
          <a:noFill/>
        </p:spPr>
        <p:txBody>
          <a:bodyPr wrap="square" rtlCol="0">
            <a:spAutoFit/>
          </a:bodyPr>
          <a:lstStyle/>
          <a:p>
            <a:pPr algn="ctr"/>
            <a:r>
              <a:rPr lang="en-CA" sz="1000" dirty="0" smtClean="0">
                <a:solidFill>
                  <a:schemeClr val="bg1"/>
                </a:solidFill>
              </a:rPr>
              <a:t>ÉTAPE   </a:t>
            </a:r>
            <a:endParaRPr lang="en-CA" sz="1000" dirty="0">
              <a:solidFill>
                <a:schemeClr val="bg1"/>
              </a:solidFill>
            </a:endParaRPr>
          </a:p>
        </p:txBody>
      </p:sp>
      <p:sp>
        <p:nvSpPr>
          <p:cNvPr id="46" name="TextBox 45"/>
          <p:cNvSpPr txBox="1"/>
          <p:nvPr/>
        </p:nvSpPr>
        <p:spPr>
          <a:xfrm>
            <a:off x="6761391" y="3923617"/>
            <a:ext cx="566322" cy="584775"/>
          </a:xfrm>
          <a:prstGeom prst="rect">
            <a:avLst/>
          </a:prstGeom>
          <a:noFill/>
        </p:spPr>
        <p:txBody>
          <a:bodyPr wrap="square" rtlCol="0">
            <a:spAutoFit/>
          </a:bodyPr>
          <a:lstStyle/>
          <a:p>
            <a:pPr algn="ctr"/>
            <a:r>
              <a:rPr lang="en-CA" sz="3200" b="1" dirty="0" smtClean="0">
                <a:solidFill>
                  <a:schemeClr val="bg1"/>
                </a:solidFill>
              </a:rPr>
              <a:t>3</a:t>
            </a:r>
            <a:endParaRPr lang="en-CA" sz="3200" b="1" dirty="0">
              <a:solidFill>
                <a:schemeClr val="bg1"/>
              </a:solidFill>
            </a:endParaRPr>
          </a:p>
        </p:txBody>
      </p:sp>
      <p:sp>
        <p:nvSpPr>
          <p:cNvPr id="21" name="Rectangle 20"/>
          <p:cNvSpPr/>
          <p:nvPr/>
        </p:nvSpPr>
        <p:spPr>
          <a:xfrm>
            <a:off x="4206768" y="4627368"/>
            <a:ext cx="1152000" cy="1152000"/>
          </a:xfrm>
          <a:prstGeom prst="rect">
            <a:avLst/>
          </a:prstGeom>
          <a:solidFill>
            <a:schemeClr val="accent5">
              <a:lumMod val="75000"/>
              <a:alpha val="50000"/>
            </a:schemeClr>
          </a:solidFill>
          <a:ln w="285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Flowchart: Off-page Connector 21"/>
          <p:cNvSpPr/>
          <p:nvPr/>
        </p:nvSpPr>
        <p:spPr>
          <a:xfrm>
            <a:off x="4212024" y="4627368"/>
            <a:ext cx="1143000" cy="289032"/>
          </a:xfrm>
          <a:prstGeom prst="flowChartOffpageConnector">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TextBox 40"/>
          <p:cNvSpPr txBox="1"/>
          <p:nvPr/>
        </p:nvSpPr>
        <p:spPr>
          <a:xfrm>
            <a:off x="4327498" y="4591212"/>
            <a:ext cx="930168" cy="246221"/>
          </a:xfrm>
          <a:prstGeom prst="rect">
            <a:avLst/>
          </a:prstGeom>
          <a:noFill/>
        </p:spPr>
        <p:txBody>
          <a:bodyPr wrap="square" rtlCol="0">
            <a:spAutoFit/>
          </a:bodyPr>
          <a:lstStyle/>
          <a:p>
            <a:pPr algn="ctr"/>
            <a:r>
              <a:rPr lang="en-CA" sz="1000" dirty="0" smtClean="0">
                <a:solidFill>
                  <a:schemeClr val="bg1"/>
                </a:solidFill>
              </a:rPr>
              <a:t>ÉTAPE  </a:t>
            </a:r>
            <a:endParaRPr lang="en-CA" sz="1000" dirty="0">
              <a:solidFill>
                <a:schemeClr val="bg1"/>
              </a:solidFill>
            </a:endParaRPr>
          </a:p>
        </p:txBody>
      </p:sp>
      <p:sp>
        <p:nvSpPr>
          <p:cNvPr id="42" name="TextBox 41"/>
          <p:cNvSpPr txBox="1"/>
          <p:nvPr/>
        </p:nvSpPr>
        <p:spPr>
          <a:xfrm>
            <a:off x="4511702" y="4644531"/>
            <a:ext cx="566322" cy="584775"/>
          </a:xfrm>
          <a:prstGeom prst="rect">
            <a:avLst/>
          </a:prstGeom>
          <a:noFill/>
        </p:spPr>
        <p:txBody>
          <a:bodyPr wrap="square" rtlCol="0">
            <a:spAutoFit/>
          </a:bodyPr>
          <a:lstStyle/>
          <a:p>
            <a:pPr algn="ctr"/>
            <a:r>
              <a:rPr lang="en-CA" sz="3200" b="1" dirty="0" smtClean="0">
                <a:solidFill>
                  <a:schemeClr val="bg1"/>
                </a:solidFill>
              </a:rPr>
              <a:t>4</a:t>
            </a:r>
            <a:endParaRPr lang="en-CA" sz="3200" b="1" dirty="0">
              <a:solidFill>
                <a:schemeClr val="bg1"/>
              </a:solidFill>
            </a:endParaRPr>
          </a:p>
        </p:txBody>
      </p:sp>
      <p:sp>
        <p:nvSpPr>
          <p:cNvPr id="29" name="Rectangle 28"/>
          <p:cNvSpPr/>
          <p:nvPr/>
        </p:nvSpPr>
        <p:spPr>
          <a:xfrm>
            <a:off x="2646323" y="3941568"/>
            <a:ext cx="1152000" cy="1152000"/>
          </a:xfrm>
          <a:prstGeom prst="rect">
            <a:avLst/>
          </a:prstGeom>
          <a:solidFill>
            <a:schemeClr val="accent5">
              <a:lumMod val="75000"/>
              <a:alpha val="50000"/>
            </a:schemeClr>
          </a:solidFill>
          <a:ln w="285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Flowchart: Off-page Connector 29"/>
          <p:cNvSpPr/>
          <p:nvPr/>
        </p:nvSpPr>
        <p:spPr>
          <a:xfrm>
            <a:off x="2651579" y="3941568"/>
            <a:ext cx="1143000" cy="289032"/>
          </a:xfrm>
          <a:prstGeom prst="flowChartOffpageConnector">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TextBox 46"/>
          <p:cNvSpPr txBox="1"/>
          <p:nvPr/>
        </p:nvSpPr>
        <p:spPr>
          <a:xfrm>
            <a:off x="2751151" y="3918004"/>
            <a:ext cx="930168" cy="246221"/>
          </a:xfrm>
          <a:prstGeom prst="rect">
            <a:avLst/>
          </a:prstGeom>
          <a:noFill/>
        </p:spPr>
        <p:txBody>
          <a:bodyPr wrap="square" rtlCol="0">
            <a:spAutoFit/>
          </a:bodyPr>
          <a:lstStyle/>
          <a:p>
            <a:pPr algn="ctr"/>
            <a:r>
              <a:rPr lang="en-CA" sz="1000" dirty="0" smtClean="0">
                <a:solidFill>
                  <a:schemeClr val="bg1"/>
                </a:solidFill>
              </a:rPr>
              <a:t>ÉTAPE </a:t>
            </a:r>
            <a:endParaRPr lang="en-CA" sz="1000" dirty="0">
              <a:solidFill>
                <a:schemeClr val="bg1"/>
              </a:solidFill>
            </a:endParaRPr>
          </a:p>
        </p:txBody>
      </p:sp>
      <p:sp>
        <p:nvSpPr>
          <p:cNvPr id="48" name="TextBox 47"/>
          <p:cNvSpPr txBox="1"/>
          <p:nvPr/>
        </p:nvSpPr>
        <p:spPr>
          <a:xfrm>
            <a:off x="2935355" y="3971323"/>
            <a:ext cx="566322" cy="584775"/>
          </a:xfrm>
          <a:prstGeom prst="rect">
            <a:avLst/>
          </a:prstGeom>
          <a:noFill/>
        </p:spPr>
        <p:txBody>
          <a:bodyPr wrap="square" rtlCol="0">
            <a:spAutoFit/>
          </a:bodyPr>
          <a:lstStyle/>
          <a:p>
            <a:pPr algn="ctr"/>
            <a:r>
              <a:rPr lang="en-CA" sz="3200" b="1" dirty="0" smtClean="0">
                <a:solidFill>
                  <a:schemeClr val="bg1"/>
                </a:solidFill>
              </a:rPr>
              <a:t>5</a:t>
            </a:r>
            <a:endParaRPr lang="en-CA" sz="3200" b="1" dirty="0">
              <a:solidFill>
                <a:schemeClr val="bg1"/>
              </a:solidFill>
            </a:endParaRPr>
          </a:p>
        </p:txBody>
      </p:sp>
      <p:sp>
        <p:nvSpPr>
          <p:cNvPr id="37" name="Rectangle 36"/>
          <p:cNvSpPr/>
          <p:nvPr/>
        </p:nvSpPr>
        <p:spPr>
          <a:xfrm>
            <a:off x="1960368" y="2393715"/>
            <a:ext cx="1152000" cy="1152000"/>
          </a:xfrm>
          <a:prstGeom prst="rect">
            <a:avLst/>
          </a:prstGeom>
          <a:solidFill>
            <a:schemeClr val="accent5">
              <a:lumMod val="75000"/>
              <a:alpha val="50000"/>
            </a:schemeClr>
          </a:solidFill>
          <a:ln w="285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Flowchart: Off-page Connector 37"/>
          <p:cNvSpPr/>
          <p:nvPr/>
        </p:nvSpPr>
        <p:spPr>
          <a:xfrm>
            <a:off x="1965624" y="2393715"/>
            <a:ext cx="1143000" cy="289032"/>
          </a:xfrm>
          <a:prstGeom prst="flowChartOffpageConnector">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TextBox 48"/>
          <p:cNvSpPr txBox="1"/>
          <p:nvPr/>
        </p:nvSpPr>
        <p:spPr>
          <a:xfrm>
            <a:off x="2081253" y="2349608"/>
            <a:ext cx="930168" cy="246221"/>
          </a:xfrm>
          <a:prstGeom prst="rect">
            <a:avLst/>
          </a:prstGeom>
          <a:noFill/>
        </p:spPr>
        <p:txBody>
          <a:bodyPr wrap="square" rtlCol="0">
            <a:spAutoFit/>
          </a:bodyPr>
          <a:lstStyle/>
          <a:p>
            <a:pPr algn="ctr"/>
            <a:r>
              <a:rPr lang="en-CA" sz="1000" dirty="0" smtClean="0">
                <a:solidFill>
                  <a:schemeClr val="bg1"/>
                </a:solidFill>
              </a:rPr>
              <a:t>ÉTAPE</a:t>
            </a:r>
            <a:endParaRPr lang="en-CA" sz="1000" dirty="0">
              <a:solidFill>
                <a:schemeClr val="bg1"/>
              </a:solidFill>
            </a:endParaRPr>
          </a:p>
        </p:txBody>
      </p:sp>
      <p:sp>
        <p:nvSpPr>
          <p:cNvPr id="50" name="TextBox 49"/>
          <p:cNvSpPr txBox="1"/>
          <p:nvPr/>
        </p:nvSpPr>
        <p:spPr>
          <a:xfrm>
            <a:off x="2265457" y="2402927"/>
            <a:ext cx="566322" cy="584775"/>
          </a:xfrm>
          <a:prstGeom prst="rect">
            <a:avLst/>
          </a:prstGeom>
          <a:noFill/>
        </p:spPr>
        <p:txBody>
          <a:bodyPr wrap="square" rtlCol="0">
            <a:spAutoFit/>
          </a:bodyPr>
          <a:lstStyle/>
          <a:p>
            <a:pPr algn="ctr"/>
            <a:r>
              <a:rPr lang="en-CA" sz="3200" b="1" dirty="0" smtClean="0">
                <a:solidFill>
                  <a:schemeClr val="bg1"/>
                </a:solidFill>
              </a:rPr>
              <a:t>6</a:t>
            </a:r>
            <a:endParaRPr lang="en-CA" sz="3200" b="1" dirty="0">
              <a:solidFill>
                <a:schemeClr val="bg1"/>
              </a:solidFill>
            </a:endParaRPr>
          </a:p>
        </p:txBody>
      </p:sp>
      <p:sp>
        <p:nvSpPr>
          <p:cNvPr id="54" name="Freeform 53"/>
          <p:cNvSpPr/>
          <p:nvPr/>
        </p:nvSpPr>
        <p:spPr>
          <a:xfrm>
            <a:off x="5526157" y="5144494"/>
            <a:ext cx="1502796" cy="455875"/>
          </a:xfrm>
          <a:custGeom>
            <a:avLst/>
            <a:gdLst>
              <a:gd name="connsiteX0" fmla="*/ 1502796 w 1502796"/>
              <a:gd name="connsiteY0" fmla="*/ 0 h 455875"/>
              <a:gd name="connsiteX1" fmla="*/ 1232452 w 1502796"/>
              <a:gd name="connsiteY1" fmla="*/ 421419 h 455875"/>
              <a:gd name="connsiteX2" fmla="*/ 0 w 1502796"/>
              <a:gd name="connsiteY2" fmla="*/ 206734 h 455875"/>
            </a:gdLst>
            <a:ahLst/>
            <a:cxnLst>
              <a:cxn ang="0">
                <a:pos x="connsiteX0" y="connsiteY0"/>
              </a:cxn>
              <a:cxn ang="0">
                <a:pos x="connsiteX1" y="connsiteY1"/>
              </a:cxn>
              <a:cxn ang="0">
                <a:pos x="connsiteX2" y="connsiteY2"/>
              </a:cxn>
            </a:cxnLst>
            <a:rect l="l" t="t" r="r" b="b"/>
            <a:pathLst>
              <a:path w="1502796" h="455875">
                <a:moveTo>
                  <a:pt x="1502796" y="0"/>
                </a:moveTo>
                <a:cubicBezTo>
                  <a:pt x="1492857" y="193481"/>
                  <a:pt x="1482918" y="386963"/>
                  <a:pt x="1232452" y="421419"/>
                </a:cubicBezTo>
                <a:cubicBezTo>
                  <a:pt x="981986" y="455875"/>
                  <a:pt x="490993" y="331304"/>
                  <a:pt x="0" y="206734"/>
                </a:cubicBezTo>
              </a:path>
            </a:pathLst>
          </a:custGeom>
          <a:ln w="28575">
            <a:solidFill>
              <a:schemeClr val="accent5">
                <a:lumMod val="75000"/>
              </a:schemeClr>
            </a:solidFill>
            <a:headEnd type="none" w="med" len="med"/>
            <a:tailEnd type="triangle" w="lg" len="lg"/>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55" name="Freeform 54"/>
          <p:cNvSpPr/>
          <p:nvPr/>
        </p:nvSpPr>
        <p:spPr>
          <a:xfrm rot="10800000">
            <a:off x="2514601" y="1828800"/>
            <a:ext cx="1502796" cy="455875"/>
          </a:xfrm>
          <a:custGeom>
            <a:avLst/>
            <a:gdLst>
              <a:gd name="connsiteX0" fmla="*/ 1502796 w 1502796"/>
              <a:gd name="connsiteY0" fmla="*/ 0 h 455875"/>
              <a:gd name="connsiteX1" fmla="*/ 1232452 w 1502796"/>
              <a:gd name="connsiteY1" fmla="*/ 421419 h 455875"/>
              <a:gd name="connsiteX2" fmla="*/ 0 w 1502796"/>
              <a:gd name="connsiteY2" fmla="*/ 206734 h 455875"/>
            </a:gdLst>
            <a:ahLst/>
            <a:cxnLst>
              <a:cxn ang="0">
                <a:pos x="connsiteX0" y="connsiteY0"/>
              </a:cxn>
              <a:cxn ang="0">
                <a:pos x="connsiteX1" y="connsiteY1"/>
              </a:cxn>
              <a:cxn ang="0">
                <a:pos x="connsiteX2" y="connsiteY2"/>
              </a:cxn>
            </a:cxnLst>
            <a:rect l="l" t="t" r="r" b="b"/>
            <a:pathLst>
              <a:path w="1502796" h="455875">
                <a:moveTo>
                  <a:pt x="1502796" y="0"/>
                </a:moveTo>
                <a:cubicBezTo>
                  <a:pt x="1492857" y="193481"/>
                  <a:pt x="1482918" y="386963"/>
                  <a:pt x="1232452" y="421419"/>
                </a:cubicBezTo>
                <a:cubicBezTo>
                  <a:pt x="981986" y="455875"/>
                  <a:pt x="490993" y="331304"/>
                  <a:pt x="0" y="206734"/>
                </a:cubicBezTo>
              </a:path>
            </a:pathLst>
          </a:custGeom>
          <a:ln w="28575">
            <a:solidFill>
              <a:schemeClr val="accent5">
                <a:lumMod val="75000"/>
              </a:schemeClr>
            </a:solidFill>
            <a:headEnd type="none" w="med" len="me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56" name="Freeform 55"/>
          <p:cNvSpPr/>
          <p:nvPr/>
        </p:nvSpPr>
        <p:spPr>
          <a:xfrm>
            <a:off x="5446643" y="2528515"/>
            <a:ext cx="216000" cy="144000"/>
          </a:xfrm>
          <a:custGeom>
            <a:avLst/>
            <a:gdLst>
              <a:gd name="connsiteX0" fmla="*/ 0 w 182880"/>
              <a:gd name="connsiteY0" fmla="*/ 0 h 111318"/>
              <a:gd name="connsiteX1" fmla="*/ 182880 w 182880"/>
              <a:gd name="connsiteY1" fmla="*/ 111318 h 111318"/>
            </a:gdLst>
            <a:ahLst/>
            <a:cxnLst>
              <a:cxn ang="0">
                <a:pos x="connsiteX0" y="connsiteY0"/>
              </a:cxn>
              <a:cxn ang="0">
                <a:pos x="connsiteX1" y="connsiteY1"/>
              </a:cxn>
            </a:cxnLst>
            <a:rect l="l" t="t" r="r" b="b"/>
            <a:pathLst>
              <a:path w="182880" h="111318">
                <a:moveTo>
                  <a:pt x="0" y="0"/>
                </a:moveTo>
                <a:lnTo>
                  <a:pt x="182880" y="111318"/>
                </a:lnTo>
              </a:path>
            </a:pathLst>
          </a:custGeom>
          <a:ln w="28575">
            <a:solidFill>
              <a:schemeClr val="accent5">
                <a:lumMod val="75000"/>
              </a:schemeClr>
            </a:solidFill>
            <a:headEnd type="none" w="med" len="med"/>
            <a:tailEnd type="triangle" w="lg" len="lg"/>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57" name="Freeform 56"/>
          <p:cNvSpPr/>
          <p:nvPr/>
        </p:nvSpPr>
        <p:spPr>
          <a:xfrm rot="10800000">
            <a:off x="3894152" y="4800600"/>
            <a:ext cx="216000" cy="144000"/>
          </a:xfrm>
          <a:custGeom>
            <a:avLst/>
            <a:gdLst>
              <a:gd name="connsiteX0" fmla="*/ 0 w 182880"/>
              <a:gd name="connsiteY0" fmla="*/ 0 h 111318"/>
              <a:gd name="connsiteX1" fmla="*/ 182880 w 182880"/>
              <a:gd name="connsiteY1" fmla="*/ 111318 h 111318"/>
            </a:gdLst>
            <a:ahLst/>
            <a:cxnLst>
              <a:cxn ang="0">
                <a:pos x="connsiteX0" y="connsiteY0"/>
              </a:cxn>
              <a:cxn ang="0">
                <a:pos x="connsiteX1" y="connsiteY1"/>
              </a:cxn>
            </a:cxnLst>
            <a:rect l="l" t="t" r="r" b="b"/>
            <a:pathLst>
              <a:path w="182880" h="111318">
                <a:moveTo>
                  <a:pt x="0" y="0"/>
                </a:moveTo>
                <a:lnTo>
                  <a:pt x="182880" y="111318"/>
                </a:lnTo>
              </a:path>
            </a:pathLst>
          </a:custGeom>
          <a:ln w="28575">
            <a:solidFill>
              <a:schemeClr val="accent5">
                <a:lumMod val="75000"/>
              </a:schemeClr>
            </a:solidFill>
            <a:headEnd type="none" w="med" len="med"/>
            <a:tailEnd type="triangle" w="lg" len="lg"/>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59" name="Freeform 58"/>
          <p:cNvSpPr/>
          <p:nvPr/>
        </p:nvSpPr>
        <p:spPr>
          <a:xfrm>
            <a:off x="6758609" y="3578087"/>
            <a:ext cx="127221" cy="216000"/>
          </a:xfrm>
          <a:custGeom>
            <a:avLst/>
            <a:gdLst>
              <a:gd name="connsiteX0" fmla="*/ 0 w 127221"/>
              <a:gd name="connsiteY0" fmla="*/ 0 h 182880"/>
              <a:gd name="connsiteX1" fmla="*/ 79513 w 127221"/>
              <a:gd name="connsiteY1" fmla="*/ 95416 h 182880"/>
              <a:gd name="connsiteX2" fmla="*/ 127221 w 127221"/>
              <a:gd name="connsiteY2" fmla="*/ 182880 h 182880"/>
            </a:gdLst>
            <a:ahLst/>
            <a:cxnLst>
              <a:cxn ang="0">
                <a:pos x="connsiteX0" y="connsiteY0"/>
              </a:cxn>
              <a:cxn ang="0">
                <a:pos x="connsiteX1" y="connsiteY1"/>
              </a:cxn>
              <a:cxn ang="0">
                <a:pos x="connsiteX2" y="connsiteY2"/>
              </a:cxn>
            </a:cxnLst>
            <a:rect l="l" t="t" r="r" b="b"/>
            <a:pathLst>
              <a:path w="127221" h="182880">
                <a:moveTo>
                  <a:pt x="0" y="0"/>
                </a:moveTo>
                <a:cubicBezTo>
                  <a:pt x="29155" y="32468"/>
                  <a:pt x="58310" y="64936"/>
                  <a:pt x="79513" y="95416"/>
                </a:cubicBezTo>
                <a:cubicBezTo>
                  <a:pt x="100716" y="125896"/>
                  <a:pt x="113968" y="154388"/>
                  <a:pt x="127221" y="182880"/>
                </a:cubicBezTo>
              </a:path>
            </a:pathLst>
          </a:custGeom>
          <a:ln w="28575">
            <a:solidFill>
              <a:schemeClr val="accent5">
                <a:lumMod val="75000"/>
              </a:schemeClr>
            </a:solidFill>
            <a:headEnd type="none" w="med" len="med"/>
            <a:tailEnd type="triangle" w="lg" len="lg"/>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62" name="Freeform 61"/>
          <p:cNvSpPr/>
          <p:nvPr/>
        </p:nvSpPr>
        <p:spPr>
          <a:xfrm rot="10800000">
            <a:off x="2695495" y="3633754"/>
            <a:ext cx="127221" cy="216000"/>
          </a:xfrm>
          <a:custGeom>
            <a:avLst/>
            <a:gdLst>
              <a:gd name="connsiteX0" fmla="*/ 0 w 127221"/>
              <a:gd name="connsiteY0" fmla="*/ 0 h 182880"/>
              <a:gd name="connsiteX1" fmla="*/ 79513 w 127221"/>
              <a:gd name="connsiteY1" fmla="*/ 95416 h 182880"/>
              <a:gd name="connsiteX2" fmla="*/ 127221 w 127221"/>
              <a:gd name="connsiteY2" fmla="*/ 182880 h 182880"/>
            </a:gdLst>
            <a:ahLst/>
            <a:cxnLst>
              <a:cxn ang="0">
                <a:pos x="connsiteX0" y="connsiteY0"/>
              </a:cxn>
              <a:cxn ang="0">
                <a:pos x="connsiteX1" y="connsiteY1"/>
              </a:cxn>
              <a:cxn ang="0">
                <a:pos x="connsiteX2" y="connsiteY2"/>
              </a:cxn>
            </a:cxnLst>
            <a:rect l="l" t="t" r="r" b="b"/>
            <a:pathLst>
              <a:path w="127221" h="182880">
                <a:moveTo>
                  <a:pt x="0" y="0"/>
                </a:moveTo>
                <a:cubicBezTo>
                  <a:pt x="29155" y="32468"/>
                  <a:pt x="58310" y="64936"/>
                  <a:pt x="79513" y="95416"/>
                </a:cubicBezTo>
                <a:cubicBezTo>
                  <a:pt x="100716" y="125896"/>
                  <a:pt x="113968" y="154388"/>
                  <a:pt x="127221" y="182880"/>
                </a:cubicBezTo>
              </a:path>
            </a:pathLst>
          </a:custGeom>
          <a:ln w="28575">
            <a:solidFill>
              <a:schemeClr val="accent5">
                <a:lumMod val="75000"/>
              </a:schemeClr>
            </a:solidFill>
            <a:headEnd type="none" w="med" len="med"/>
            <a:tailEnd type="triangle" w="lg" len="lg"/>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51" name="TextBox 50"/>
          <p:cNvSpPr txBox="1"/>
          <p:nvPr/>
        </p:nvSpPr>
        <p:spPr>
          <a:xfrm>
            <a:off x="4198810" y="2104267"/>
            <a:ext cx="1203298" cy="764889"/>
          </a:xfrm>
          <a:prstGeom prst="rect">
            <a:avLst/>
          </a:prstGeom>
          <a:noFill/>
        </p:spPr>
        <p:txBody>
          <a:bodyPr wrap="square" rtlCol="0">
            <a:spAutoFit/>
          </a:bodyPr>
          <a:lstStyle/>
          <a:p>
            <a:pPr algn="ctr">
              <a:lnSpc>
                <a:spcPts val="1300"/>
              </a:lnSpc>
            </a:pPr>
            <a:r>
              <a:rPr lang="en-CA" sz="1400" b="1" dirty="0" err="1" smtClean="0">
                <a:latin typeface="Calibri" pitchFamily="34" charset="0"/>
                <a:cs typeface="Calibri" pitchFamily="34" charset="0"/>
              </a:rPr>
              <a:t>Comparaison</a:t>
            </a:r>
            <a:r>
              <a:rPr lang="en-CA" sz="1400" b="1" dirty="0" smtClean="0">
                <a:latin typeface="Calibri" pitchFamily="34" charset="0"/>
                <a:cs typeface="Calibri" pitchFamily="34" charset="0"/>
              </a:rPr>
              <a:t> des </a:t>
            </a:r>
            <a:r>
              <a:rPr lang="en-CA" sz="1400" b="1" dirty="0" err="1" smtClean="0">
                <a:latin typeface="Calibri" pitchFamily="34" charset="0"/>
                <a:cs typeface="Calibri" pitchFamily="34" charset="0"/>
              </a:rPr>
              <a:t>normes</a:t>
            </a:r>
            <a:r>
              <a:rPr lang="en-CA" sz="1400" b="1" dirty="0" smtClean="0">
                <a:latin typeface="Calibri" pitchFamily="34" charset="0"/>
                <a:cs typeface="Calibri" pitchFamily="34" charset="0"/>
              </a:rPr>
              <a:t>,</a:t>
            </a:r>
          </a:p>
          <a:p>
            <a:pPr algn="ctr">
              <a:lnSpc>
                <a:spcPts val="1300"/>
              </a:lnSpc>
            </a:pPr>
            <a:r>
              <a:rPr lang="en-CA" sz="1400" b="1" dirty="0" err="1" smtClean="0">
                <a:latin typeface="Calibri" pitchFamily="34" charset="0"/>
                <a:cs typeface="Calibri" pitchFamily="34" charset="0"/>
              </a:rPr>
              <a:t>collecte</a:t>
            </a:r>
            <a:r>
              <a:rPr lang="en-CA" sz="1400" b="1" dirty="0" smtClean="0">
                <a:latin typeface="Calibri" pitchFamily="34" charset="0"/>
                <a:cs typeface="Calibri" pitchFamily="34" charset="0"/>
              </a:rPr>
              <a:t> de </a:t>
            </a:r>
            <a:r>
              <a:rPr lang="en-CA" sz="1400" b="1" dirty="0" err="1" smtClean="0">
                <a:latin typeface="Calibri" pitchFamily="34" charset="0"/>
                <a:cs typeface="Calibri" pitchFamily="34" charset="0"/>
              </a:rPr>
              <a:t>données</a:t>
            </a:r>
            <a:endParaRPr lang="en-CA" sz="1400" b="1" dirty="0">
              <a:latin typeface="Calibri" pitchFamily="34" charset="0"/>
              <a:cs typeface="Calibri" pitchFamily="34" charset="0"/>
            </a:endParaRPr>
          </a:p>
        </p:txBody>
      </p:sp>
      <p:sp>
        <p:nvSpPr>
          <p:cNvPr id="52" name="TextBox 51"/>
          <p:cNvSpPr txBox="1"/>
          <p:nvPr/>
        </p:nvSpPr>
        <p:spPr>
          <a:xfrm>
            <a:off x="5715000" y="2787093"/>
            <a:ext cx="1235102" cy="738664"/>
          </a:xfrm>
          <a:prstGeom prst="rect">
            <a:avLst/>
          </a:prstGeom>
          <a:noFill/>
        </p:spPr>
        <p:txBody>
          <a:bodyPr wrap="square" rtlCol="0">
            <a:spAutoFit/>
          </a:bodyPr>
          <a:lstStyle/>
          <a:p>
            <a:pPr algn="ctr"/>
            <a:r>
              <a:rPr lang="en-CA" sz="1400" b="1" dirty="0" smtClean="0">
                <a:latin typeface="Calibri" pitchFamily="34" charset="0"/>
                <a:cs typeface="Calibri" pitchFamily="34" charset="0"/>
              </a:rPr>
              <a:t>Consultation des </a:t>
            </a:r>
            <a:r>
              <a:rPr lang="en-CA" sz="1400" b="1" dirty="0" err="1" smtClean="0">
                <a:latin typeface="Calibri" pitchFamily="34" charset="0"/>
                <a:cs typeface="Calibri" pitchFamily="34" charset="0"/>
              </a:rPr>
              <a:t>interve-nants</a:t>
            </a:r>
            <a:r>
              <a:rPr lang="en-CA" sz="1400" b="1" dirty="0" smtClean="0">
                <a:latin typeface="Calibri" pitchFamily="34" charset="0"/>
                <a:cs typeface="Calibri" pitchFamily="34" charset="0"/>
              </a:rPr>
              <a:t>, </a:t>
            </a:r>
            <a:r>
              <a:rPr lang="en-CA" sz="1400" b="1" dirty="0" err="1" smtClean="0">
                <a:latin typeface="Calibri" pitchFamily="34" charset="0"/>
                <a:cs typeface="Calibri" pitchFamily="34" charset="0"/>
              </a:rPr>
              <a:t>profils</a:t>
            </a:r>
            <a:endParaRPr lang="en-CA" sz="1400" b="1" dirty="0">
              <a:latin typeface="Calibri" pitchFamily="34" charset="0"/>
              <a:cs typeface="Calibri" pitchFamily="34" charset="0"/>
            </a:endParaRPr>
          </a:p>
        </p:txBody>
      </p:sp>
      <p:sp>
        <p:nvSpPr>
          <p:cNvPr id="53" name="TextBox 52"/>
          <p:cNvSpPr txBox="1"/>
          <p:nvPr/>
        </p:nvSpPr>
        <p:spPr>
          <a:xfrm>
            <a:off x="6400800" y="4335369"/>
            <a:ext cx="1295400" cy="738664"/>
          </a:xfrm>
          <a:prstGeom prst="rect">
            <a:avLst/>
          </a:prstGeom>
          <a:noFill/>
        </p:spPr>
        <p:txBody>
          <a:bodyPr wrap="square" rtlCol="0">
            <a:spAutoFit/>
          </a:bodyPr>
          <a:lstStyle/>
          <a:p>
            <a:pPr algn="ctr"/>
            <a:r>
              <a:rPr lang="en-CA" sz="1400" b="1" dirty="0" err="1" smtClean="0">
                <a:latin typeface="Calibri" pitchFamily="34" charset="0"/>
                <a:cs typeface="Calibri" pitchFamily="34" charset="0"/>
              </a:rPr>
              <a:t>Recherche</a:t>
            </a:r>
            <a:r>
              <a:rPr lang="en-CA" sz="1400" b="1" dirty="0" smtClean="0">
                <a:latin typeface="Calibri" pitchFamily="34" charset="0"/>
                <a:cs typeface="Calibri" pitchFamily="34" charset="0"/>
              </a:rPr>
              <a:t> </a:t>
            </a:r>
            <a:r>
              <a:rPr lang="en-CA" sz="1400" b="1" dirty="0" err="1" smtClean="0">
                <a:latin typeface="Calibri" pitchFamily="34" charset="0"/>
                <a:cs typeface="Calibri" pitchFamily="34" charset="0"/>
              </a:rPr>
              <a:t>secondaire</a:t>
            </a:r>
            <a:r>
              <a:rPr lang="en-CA" sz="1400" b="1" dirty="0" smtClean="0">
                <a:latin typeface="Calibri" pitchFamily="34" charset="0"/>
                <a:cs typeface="Calibri" pitchFamily="34" charset="0"/>
              </a:rPr>
              <a:t>, corroboration</a:t>
            </a:r>
            <a:endParaRPr lang="en-CA" sz="1400" b="1" dirty="0">
              <a:latin typeface="Calibri" pitchFamily="34" charset="0"/>
              <a:cs typeface="Calibri" pitchFamily="34" charset="0"/>
            </a:endParaRPr>
          </a:p>
        </p:txBody>
      </p:sp>
      <p:sp>
        <p:nvSpPr>
          <p:cNvPr id="58" name="TextBox 57"/>
          <p:cNvSpPr txBox="1"/>
          <p:nvPr/>
        </p:nvSpPr>
        <p:spPr>
          <a:xfrm>
            <a:off x="4214853" y="5202899"/>
            <a:ext cx="1143000" cy="307777"/>
          </a:xfrm>
          <a:prstGeom prst="rect">
            <a:avLst/>
          </a:prstGeom>
          <a:noFill/>
        </p:spPr>
        <p:txBody>
          <a:bodyPr wrap="square" rtlCol="0">
            <a:spAutoFit/>
          </a:bodyPr>
          <a:lstStyle/>
          <a:p>
            <a:pPr algn="ctr"/>
            <a:r>
              <a:rPr lang="en-CA" sz="1400" b="1" dirty="0" smtClean="0">
                <a:latin typeface="Calibri" pitchFamily="34" charset="0"/>
                <a:cs typeface="Calibri" pitchFamily="34" charset="0"/>
              </a:rPr>
              <a:t>Validation</a:t>
            </a:r>
            <a:endParaRPr lang="en-CA" sz="1400" b="1" dirty="0">
              <a:latin typeface="Calibri" pitchFamily="34" charset="0"/>
              <a:cs typeface="Calibri" pitchFamily="34" charset="0"/>
            </a:endParaRPr>
          </a:p>
        </p:txBody>
      </p:sp>
      <p:sp>
        <p:nvSpPr>
          <p:cNvPr id="63" name="TextBox 62"/>
          <p:cNvSpPr txBox="1"/>
          <p:nvPr/>
        </p:nvSpPr>
        <p:spPr>
          <a:xfrm>
            <a:off x="2643147" y="4511984"/>
            <a:ext cx="1143000" cy="307777"/>
          </a:xfrm>
          <a:prstGeom prst="rect">
            <a:avLst/>
          </a:prstGeom>
          <a:noFill/>
        </p:spPr>
        <p:txBody>
          <a:bodyPr wrap="square" rtlCol="0">
            <a:spAutoFit/>
          </a:bodyPr>
          <a:lstStyle/>
          <a:p>
            <a:pPr algn="ctr"/>
            <a:r>
              <a:rPr lang="en-CA" sz="1400" b="1" dirty="0" smtClean="0">
                <a:latin typeface="Calibri" pitchFamily="34" charset="0"/>
                <a:cs typeface="Calibri" pitchFamily="34" charset="0"/>
              </a:rPr>
              <a:t>Ratification</a:t>
            </a:r>
            <a:endParaRPr lang="en-CA" sz="1400" b="1" dirty="0">
              <a:latin typeface="Calibri" pitchFamily="34" charset="0"/>
              <a:cs typeface="Calibri" pitchFamily="34" charset="0"/>
            </a:endParaRPr>
          </a:p>
        </p:txBody>
      </p:sp>
      <p:sp>
        <p:nvSpPr>
          <p:cNvPr id="64" name="TextBox 63"/>
          <p:cNvSpPr txBox="1"/>
          <p:nvPr/>
        </p:nvSpPr>
        <p:spPr>
          <a:xfrm>
            <a:off x="1973249" y="2819320"/>
            <a:ext cx="1143000" cy="738664"/>
          </a:xfrm>
          <a:prstGeom prst="rect">
            <a:avLst/>
          </a:prstGeom>
          <a:noFill/>
        </p:spPr>
        <p:txBody>
          <a:bodyPr wrap="square" rtlCol="0">
            <a:spAutoFit/>
          </a:bodyPr>
          <a:lstStyle/>
          <a:p>
            <a:pPr algn="ctr"/>
            <a:r>
              <a:rPr lang="en-CA" sz="1400" b="1" dirty="0" err="1" smtClean="0">
                <a:latin typeface="Calibri" pitchFamily="34" charset="0"/>
                <a:cs typeface="Calibri" pitchFamily="34" charset="0"/>
              </a:rPr>
              <a:t>Révision</a:t>
            </a:r>
            <a:r>
              <a:rPr lang="en-CA" sz="1400" b="1" dirty="0" smtClean="0">
                <a:latin typeface="Calibri" pitchFamily="34" charset="0"/>
                <a:cs typeface="Calibri" pitchFamily="34" charset="0"/>
              </a:rPr>
              <a:t>, </a:t>
            </a:r>
            <a:r>
              <a:rPr lang="en-CA" sz="1400" b="1" dirty="0" err="1" smtClean="0">
                <a:latin typeface="Calibri" pitchFamily="34" charset="0"/>
                <a:cs typeface="Calibri" pitchFamily="34" charset="0"/>
              </a:rPr>
              <a:t>traduction</a:t>
            </a:r>
            <a:r>
              <a:rPr lang="en-CA" sz="1400" b="1" dirty="0" smtClean="0">
                <a:latin typeface="Calibri" pitchFamily="34" charset="0"/>
                <a:cs typeface="Calibri" pitchFamily="34" charset="0"/>
              </a:rPr>
              <a:t>, publication</a:t>
            </a:r>
            <a:endParaRPr lang="en-CA" sz="1400" b="1" dirty="0">
              <a:latin typeface="Calibri" pitchFamily="34" charset="0"/>
              <a:cs typeface="Calibri" pitchFamily="34" charset="0"/>
            </a:endParaRPr>
          </a:p>
        </p:txBody>
      </p:sp>
      <p:sp>
        <p:nvSpPr>
          <p:cNvPr id="60" name="Rectangle 59"/>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1" name="Rectangle 60"/>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5" name="TextBox 64"/>
          <p:cNvSpPr txBox="1"/>
          <p:nvPr/>
        </p:nvSpPr>
        <p:spPr>
          <a:xfrm>
            <a:off x="1428728" y="571480"/>
            <a:ext cx="6264696" cy="523220"/>
          </a:xfrm>
          <a:prstGeom prst="rect">
            <a:avLst/>
          </a:prstGeom>
          <a:noFill/>
        </p:spPr>
        <p:txBody>
          <a:bodyPr wrap="square" rtlCol="0">
            <a:spAutoFit/>
          </a:bodyPr>
          <a:lstStyle/>
          <a:p>
            <a:r>
              <a:rPr lang="en-CA" sz="2800" dirty="0" err="1" smtClean="0">
                <a:latin typeface="Franklin Gothic Medium Cond" pitchFamily="34" charset="0"/>
              </a:rPr>
              <a:t>Approche</a:t>
            </a:r>
            <a:r>
              <a:rPr lang="en-CA" sz="2800" dirty="0" smtClean="0">
                <a:latin typeface="Franklin Gothic Medium Cond" pitchFamily="34" charset="0"/>
              </a:rPr>
              <a:t> — </a:t>
            </a:r>
            <a:r>
              <a:rPr lang="en-CA" sz="2800" dirty="0" err="1" smtClean="0">
                <a:latin typeface="Franklin Gothic Medium Cond" pitchFamily="34" charset="0"/>
              </a:rPr>
              <a:t>développement</a:t>
            </a:r>
            <a:r>
              <a:rPr lang="en-CA" sz="2800" dirty="0" smtClean="0">
                <a:latin typeface="Franklin Gothic Medium Cond" pitchFamily="34" charset="0"/>
              </a:rPr>
              <a:t> de la </a:t>
            </a:r>
            <a:r>
              <a:rPr lang="en-CA" sz="2800" dirty="0" err="1" smtClean="0">
                <a:latin typeface="Franklin Gothic Medium Cond" pitchFamily="34" charset="0"/>
              </a:rPr>
              <a:t>qualité</a:t>
            </a:r>
            <a:endParaRPr lang="en-CA" sz="2800" dirty="0" smtClean="0">
              <a:latin typeface="Franklin Gothic Medium Cond" pitchFamily="3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2000"/>
                                        <p:tgtEl>
                                          <p:spTgt spid="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20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2000"/>
                                        <p:tgtEl>
                                          <p:spTgt spid="5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20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2000"/>
                                        <p:tgtEl>
                                          <p:spTgt spid="56"/>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2000"/>
                                        <p:tgtEl>
                                          <p:spTgt spid="5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2000"/>
                                        <p:tgtEl>
                                          <p:spTgt spid="4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2000"/>
                                        <p:tgtEl>
                                          <p:spTgt spid="4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2000"/>
                                        <p:tgtEl>
                                          <p:spTgt spid="3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2000"/>
                                        <p:tgtEl>
                                          <p:spTgt spid="5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2000"/>
                                        <p:tgtEl>
                                          <p:spTgt spid="3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fade">
                                      <p:cBhvr>
                                        <p:cTn id="51" dur="2000"/>
                                        <p:tgtEl>
                                          <p:spTgt spid="5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2000"/>
                                        <p:tgtEl>
                                          <p:spTgt spid="4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2000"/>
                                        <p:tgtEl>
                                          <p:spTgt spid="4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2000"/>
                                        <p:tgtEl>
                                          <p:spTgt spid="2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fade">
                                      <p:cBhvr>
                                        <p:cTn id="63" dur="2000"/>
                                        <p:tgtEl>
                                          <p:spTgt spid="5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2000"/>
                                        <p:tgtEl>
                                          <p:spTgt spid="2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2000"/>
                                        <p:tgtEl>
                                          <p:spTgt spid="20"/>
                                        </p:tgtEl>
                                      </p:cBhvr>
                                    </p:animEffect>
                                  </p:childTnLst>
                                </p:cTn>
                              </p:par>
                            </p:childTnLst>
                          </p:cTn>
                        </p:par>
                        <p:par>
                          <p:cTn id="70" fill="hold">
                            <p:stCondLst>
                              <p:cond delay="6000"/>
                            </p:stCondLst>
                            <p:childTnLst>
                              <p:par>
                                <p:cTn id="71" presetID="10" presetClass="entr" presetSubtype="0" fill="hold" grpId="0" nodeType="after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fade">
                                      <p:cBhvr>
                                        <p:cTn id="73" dur="2000"/>
                                        <p:tgtEl>
                                          <p:spTgt spid="5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7"/>
                                        </p:tgtEl>
                                        <p:attrNameLst>
                                          <p:attrName>style.visibility</p:attrName>
                                        </p:attrNameLst>
                                      </p:cBhvr>
                                      <p:to>
                                        <p:strVal val="visible"/>
                                      </p:to>
                                    </p:set>
                                    <p:animEffect transition="in" filter="fade">
                                      <p:cBhvr>
                                        <p:cTn id="76" dur="2000"/>
                                        <p:tgtEl>
                                          <p:spTgt spid="4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fade">
                                      <p:cBhvr>
                                        <p:cTn id="79" dur="2000"/>
                                        <p:tgtEl>
                                          <p:spTgt spid="4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2000"/>
                                        <p:tgtEl>
                                          <p:spTgt spid="3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fade">
                                      <p:cBhvr>
                                        <p:cTn id="85" dur="2000"/>
                                        <p:tgtEl>
                                          <p:spTgt spid="63"/>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9"/>
                                        </p:tgtEl>
                                        <p:attrNameLst>
                                          <p:attrName>style.visibility</p:attrName>
                                        </p:attrNameLst>
                                      </p:cBhvr>
                                      <p:to>
                                        <p:strVal val="visible"/>
                                      </p:to>
                                    </p:set>
                                    <p:animEffect transition="in" filter="fade">
                                      <p:cBhvr>
                                        <p:cTn id="88" dur="2000"/>
                                        <p:tgtEl>
                                          <p:spTgt spid="29"/>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2000"/>
                                        <p:tgtEl>
                                          <p:spTgt spid="28"/>
                                        </p:tgtEl>
                                      </p:cBhvr>
                                    </p:animEffect>
                                  </p:childTnLst>
                                </p:cTn>
                              </p:par>
                            </p:childTnLst>
                          </p:cTn>
                        </p:par>
                        <p:par>
                          <p:cTn id="92" fill="hold">
                            <p:stCondLst>
                              <p:cond delay="8000"/>
                            </p:stCondLst>
                            <p:childTnLst>
                              <p:par>
                                <p:cTn id="93" presetID="10" presetClass="entr" presetSubtype="0" fill="hold" grpId="0" nodeType="afterEffect">
                                  <p:stCondLst>
                                    <p:cond delay="0"/>
                                  </p:stCondLst>
                                  <p:childTnLst>
                                    <p:set>
                                      <p:cBhvr>
                                        <p:cTn id="94" dur="1" fill="hold">
                                          <p:stCondLst>
                                            <p:cond delay="0"/>
                                          </p:stCondLst>
                                        </p:cTn>
                                        <p:tgtEl>
                                          <p:spTgt spid="62"/>
                                        </p:tgtEl>
                                        <p:attrNameLst>
                                          <p:attrName>style.visibility</p:attrName>
                                        </p:attrNameLst>
                                      </p:cBhvr>
                                      <p:to>
                                        <p:strVal val="visible"/>
                                      </p:to>
                                    </p:set>
                                    <p:animEffect transition="in" filter="fade">
                                      <p:cBhvr>
                                        <p:cTn id="95" dur="2000"/>
                                        <p:tgtEl>
                                          <p:spTgt spid="62"/>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2000"/>
                                        <p:tgtEl>
                                          <p:spTgt spid="50"/>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9"/>
                                        </p:tgtEl>
                                        <p:attrNameLst>
                                          <p:attrName>style.visibility</p:attrName>
                                        </p:attrNameLst>
                                      </p:cBhvr>
                                      <p:to>
                                        <p:strVal val="visible"/>
                                      </p:to>
                                    </p:set>
                                    <p:animEffect transition="in" filter="fade">
                                      <p:cBhvr>
                                        <p:cTn id="101" dur="2000"/>
                                        <p:tgtEl>
                                          <p:spTgt spid="49"/>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fade">
                                      <p:cBhvr>
                                        <p:cTn id="104" dur="2000"/>
                                        <p:tgtEl>
                                          <p:spTgt spid="38"/>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64"/>
                                        </p:tgtEl>
                                        <p:attrNameLst>
                                          <p:attrName>style.visibility</p:attrName>
                                        </p:attrNameLst>
                                      </p:cBhvr>
                                      <p:to>
                                        <p:strVal val="visible"/>
                                      </p:to>
                                    </p:set>
                                    <p:animEffect transition="in" filter="fade">
                                      <p:cBhvr>
                                        <p:cTn id="107" dur="2000"/>
                                        <p:tgtEl>
                                          <p:spTgt spid="64"/>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2000"/>
                                        <p:tgtEl>
                                          <p:spTgt spid="37"/>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36"/>
                                        </p:tgtEl>
                                        <p:attrNameLst>
                                          <p:attrName>style.visibility</p:attrName>
                                        </p:attrNameLst>
                                      </p:cBhvr>
                                      <p:to>
                                        <p:strVal val="visible"/>
                                      </p:to>
                                    </p:set>
                                    <p:animEffect transition="in" filter="fade">
                                      <p:cBhvr>
                                        <p:cTn id="113" dur="2000"/>
                                        <p:tgtEl>
                                          <p:spTgt spid="36"/>
                                        </p:tgtEl>
                                      </p:cBhvr>
                                    </p:animEffect>
                                  </p:childTnLst>
                                </p:cTn>
                              </p:par>
                            </p:childTnLst>
                          </p:cTn>
                        </p:par>
                        <p:par>
                          <p:cTn id="114" fill="hold">
                            <p:stCondLst>
                              <p:cond delay="10000"/>
                            </p:stCondLst>
                            <p:childTnLst>
                              <p:par>
                                <p:cTn id="115" presetID="10" presetClass="entr" presetSubtype="0" fill="hold" grpId="0" nodeType="afterEffect">
                                  <p:stCondLst>
                                    <p:cond delay="0"/>
                                  </p:stCondLst>
                                  <p:childTnLst>
                                    <p:set>
                                      <p:cBhvr>
                                        <p:cTn id="116" dur="1" fill="hold">
                                          <p:stCondLst>
                                            <p:cond delay="0"/>
                                          </p:stCondLst>
                                        </p:cTn>
                                        <p:tgtEl>
                                          <p:spTgt spid="55"/>
                                        </p:tgtEl>
                                        <p:attrNameLst>
                                          <p:attrName>style.visibility</p:attrName>
                                        </p:attrNameLst>
                                      </p:cBhvr>
                                      <p:to>
                                        <p:strVal val="visible"/>
                                      </p:to>
                                    </p:set>
                                    <p:animEffect transition="in" filter="fade">
                                      <p:cBhvr>
                                        <p:cTn id="117"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28" grpId="0" animBg="1"/>
      <p:bldP spid="32" grpId="0" animBg="1"/>
      <p:bldP spid="36" grpId="0" animBg="1"/>
      <p:bldP spid="25" grpId="0" animBg="1"/>
      <p:bldP spid="26" grpId="0" animBg="1"/>
      <p:bldP spid="43" grpId="0"/>
      <p:bldP spid="44" grpId="0"/>
      <p:bldP spid="33" grpId="0" animBg="1"/>
      <p:bldP spid="34" grpId="0" animBg="1"/>
      <p:bldP spid="45" grpId="0"/>
      <p:bldP spid="46" grpId="0"/>
      <p:bldP spid="21" grpId="0" animBg="1"/>
      <p:bldP spid="22" grpId="0" animBg="1"/>
      <p:bldP spid="41" grpId="0"/>
      <p:bldP spid="42" grpId="0"/>
      <p:bldP spid="29" grpId="0" animBg="1"/>
      <p:bldP spid="30" grpId="0" animBg="1"/>
      <p:bldP spid="47" grpId="0"/>
      <p:bldP spid="48" grpId="0"/>
      <p:bldP spid="37" grpId="0" animBg="1"/>
      <p:bldP spid="38" grpId="0" animBg="1"/>
      <p:bldP spid="49" grpId="0"/>
      <p:bldP spid="50" grpId="0"/>
      <p:bldP spid="54" grpId="0" animBg="1"/>
      <p:bldP spid="55" grpId="0" animBg="1"/>
      <p:bldP spid="56" grpId="0" animBg="1"/>
      <p:bldP spid="57" grpId="0" animBg="1"/>
      <p:bldP spid="59" grpId="0" animBg="1"/>
      <p:bldP spid="62" grpId="0" animBg="1"/>
      <p:bldP spid="52" grpId="0"/>
      <p:bldP spid="53" grpId="0"/>
      <p:bldP spid="58" grpId="0"/>
      <p:bldP spid="63" grpId="0"/>
      <p:bldP spid="6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iStock_000008404434Medium.jpg"/>
          <p:cNvPicPr>
            <a:picLocks noChangeAspect="1"/>
          </p:cNvPicPr>
          <p:nvPr/>
        </p:nvPicPr>
        <p:blipFill>
          <a:blip r:embed="rId3" cstate="print"/>
          <a:srcRect l="1578" t="20339" r="22685"/>
          <a:stretch>
            <a:fillRect/>
          </a:stretch>
        </p:blipFill>
        <p:spPr>
          <a:xfrm>
            <a:off x="4792129" y="0"/>
            <a:ext cx="4351871" cy="6858000"/>
          </a:xfrm>
          <a:prstGeom prst="rect">
            <a:avLst/>
          </a:prstGeom>
          <a:ln>
            <a:noFill/>
          </a:ln>
        </p:spPr>
      </p:pic>
      <p:sp>
        <p:nvSpPr>
          <p:cNvPr id="39" name="Rectangle 3"/>
          <p:cNvSpPr>
            <a:spLocks noChangeArrowheads="1"/>
          </p:cNvSpPr>
          <p:nvPr/>
        </p:nvSpPr>
        <p:spPr bwMode="auto">
          <a:xfrm>
            <a:off x="4788024" y="0"/>
            <a:ext cx="2054696" cy="6857999"/>
          </a:xfrm>
          <a:prstGeom prst="rect">
            <a:avLst/>
          </a:prstGeom>
          <a:gradFill rotWithShape="1">
            <a:gsLst>
              <a:gs pos="0">
                <a:schemeClr val="bg1"/>
              </a:gs>
              <a:gs pos="100000">
                <a:schemeClr val="bg1">
                  <a:gamma/>
                  <a:shade val="46275"/>
                  <a:invGamma/>
                  <a:alpha val="0"/>
                </a:schemeClr>
              </a:gs>
            </a:gsLst>
            <a:lin ang="0" scaled="1"/>
          </a:gradFill>
          <a:ln w="9525">
            <a:noFill/>
            <a:miter lim="800000"/>
            <a:headEnd/>
            <a:tailEnd/>
          </a:ln>
          <a:effectLst/>
        </p:spPr>
        <p:txBody>
          <a:bodyPr wrap="none" anchor="ctr"/>
          <a:lstStyle/>
          <a:p>
            <a:pPr>
              <a:defRPr/>
            </a:pPr>
            <a:endParaRPr lang="en-CA"/>
          </a:p>
        </p:txBody>
      </p:sp>
      <p:sp>
        <p:nvSpPr>
          <p:cNvPr id="5" name="TextBox 4"/>
          <p:cNvSpPr txBox="1"/>
          <p:nvPr/>
        </p:nvSpPr>
        <p:spPr>
          <a:xfrm>
            <a:off x="381000" y="2134235"/>
            <a:ext cx="5257800" cy="2554545"/>
          </a:xfrm>
          <a:prstGeom prst="rect">
            <a:avLst/>
          </a:prstGeom>
          <a:noFill/>
        </p:spPr>
        <p:txBody>
          <a:bodyPr wrap="square" rtlCol="0">
            <a:spAutoFit/>
          </a:bodyPr>
          <a:lstStyle/>
          <a:p>
            <a:r>
              <a:rPr lang="en-US" sz="1200" b="1" dirty="0" smtClean="0">
                <a:solidFill>
                  <a:srgbClr val="0070C0"/>
                </a:solidFill>
                <a:latin typeface="Avenir 45 Book" pitchFamily="34" charset="0"/>
              </a:rPr>
              <a:t>QUOI</a:t>
            </a:r>
          </a:p>
          <a:p>
            <a:endParaRPr lang="en-US" sz="1000" b="1" dirty="0" smtClean="0">
              <a:latin typeface="Avenir 45 Book" pitchFamily="34" charset="0"/>
            </a:endParaRPr>
          </a:p>
          <a:p>
            <a:r>
              <a:rPr lang="en-US" sz="1600" b="1" dirty="0" smtClean="0">
                <a:latin typeface="Avenir 45 Book" pitchFamily="34" charset="0"/>
              </a:rPr>
              <a:t>Compilation d’un rapport pour comparer les </a:t>
            </a:r>
            <a:r>
              <a:rPr lang="en-US" sz="1600" b="1" dirty="0" err="1" smtClean="0">
                <a:latin typeface="Avenir 45 Book" pitchFamily="34" charset="0"/>
              </a:rPr>
              <a:t>normes</a:t>
            </a:r>
            <a:r>
              <a:rPr lang="en-US" sz="1600" b="1" dirty="0" smtClean="0">
                <a:latin typeface="Avenir 45 Book" pitchFamily="34" charset="0"/>
              </a:rPr>
              <a:t> </a:t>
            </a:r>
            <a:r>
              <a:rPr lang="en-US" sz="1600" b="1" dirty="0" err="1" smtClean="0">
                <a:latin typeface="Avenir 45 Book" pitchFamily="34" charset="0"/>
              </a:rPr>
              <a:t>pertinentes</a:t>
            </a:r>
            <a:r>
              <a:rPr lang="en-US" sz="1600" b="1" dirty="0" smtClean="0">
                <a:latin typeface="Avenir 45 Book" pitchFamily="34" charset="0"/>
              </a:rPr>
              <a:t>, </a:t>
            </a:r>
            <a:r>
              <a:rPr lang="en-US" sz="1600" b="1" dirty="0" err="1" smtClean="0">
                <a:latin typeface="Avenir 45 Book" pitchFamily="34" charset="0"/>
              </a:rPr>
              <a:t>actuelles</a:t>
            </a:r>
            <a:r>
              <a:rPr lang="en-US" sz="1600" b="1" dirty="0" smtClean="0">
                <a:latin typeface="Avenir 45 Book" pitchFamily="34" charset="0"/>
              </a:rPr>
              <a:t> et </a:t>
            </a:r>
            <a:r>
              <a:rPr lang="en-US" sz="1600" b="1" dirty="0" err="1" smtClean="0">
                <a:latin typeface="Avenir 45 Book" pitchFamily="34" charset="0"/>
              </a:rPr>
              <a:t>exemplaires</a:t>
            </a:r>
            <a:r>
              <a:rPr lang="en-US" sz="1600" b="1" dirty="0" smtClean="0">
                <a:latin typeface="Avenir 45 Book" pitchFamily="34" charset="0"/>
              </a:rPr>
              <a:t>, </a:t>
            </a:r>
            <a:r>
              <a:rPr lang="en-US" sz="1600" dirty="0" err="1" smtClean="0">
                <a:latin typeface="Avenir 45 Book" pitchFamily="34" charset="0"/>
              </a:rPr>
              <a:t>afin</a:t>
            </a:r>
            <a:r>
              <a:rPr lang="en-US" sz="1600" dirty="0" smtClean="0">
                <a:latin typeface="Avenir 45 Book" pitchFamily="34" charset="0"/>
              </a:rPr>
              <a:t> de </a:t>
            </a:r>
            <a:r>
              <a:rPr lang="en-US" sz="1600" dirty="0" err="1" smtClean="0">
                <a:latin typeface="Avenir 45 Book" pitchFamily="34" charset="0"/>
              </a:rPr>
              <a:t>servir</a:t>
            </a:r>
            <a:r>
              <a:rPr lang="en-US" sz="1600" dirty="0" smtClean="0">
                <a:latin typeface="Avenir 45 Book" pitchFamily="34" charset="0"/>
              </a:rPr>
              <a:t> de point de </a:t>
            </a:r>
            <a:r>
              <a:rPr lang="en-US" sz="1600" dirty="0" err="1" smtClean="0">
                <a:latin typeface="Avenir 45 Book" pitchFamily="34" charset="0"/>
              </a:rPr>
              <a:t>repère</a:t>
            </a:r>
            <a:r>
              <a:rPr lang="en-US" sz="1600" dirty="0" smtClean="0">
                <a:latin typeface="Avenir 45 Book" pitchFamily="34" charset="0"/>
              </a:rPr>
              <a:t> : </a:t>
            </a:r>
          </a:p>
          <a:p>
            <a:r>
              <a:rPr lang="en-US" sz="1600" dirty="0" err="1" smtClean="0">
                <a:latin typeface="Avenir 45 Book" pitchFamily="34" charset="0"/>
              </a:rPr>
              <a:t>définit</a:t>
            </a:r>
            <a:r>
              <a:rPr lang="en-US" sz="1600" dirty="0" smtClean="0">
                <a:latin typeface="Avenir 45 Book" pitchFamily="34" charset="0"/>
              </a:rPr>
              <a:t> </a:t>
            </a:r>
            <a:r>
              <a:rPr lang="en-US" sz="1600" dirty="0" err="1" smtClean="0">
                <a:latin typeface="Avenir 45 Book" pitchFamily="34" charset="0"/>
              </a:rPr>
              <a:t>ce</a:t>
            </a:r>
            <a:r>
              <a:rPr lang="en-US" sz="1600" dirty="0" smtClean="0">
                <a:latin typeface="Avenir 45 Book" pitchFamily="34" charset="0"/>
              </a:rPr>
              <a:t> qui </a:t>
            </a:r>
            <a:r>
              <a:rPr lang="en-US" sz="1600" dirty="0" err="1" smtClean="0">
                <a:latin typeface="Avenir 45 Book" pitchFamily="34" charset="0"/>
              </a:rPr>
              <a:t>est</a:t>
            </a:r>
            <a:r>
              <a:rPr lang="en-US" sz="1600" dirty="0" smtClean="0">
                <a:latin typeface="Avenir 45 Book" pitchFamily="34" charset="0"/>
              </a:rPr>
              <a:t> </a:t>
            </a:r>
            <a:r>
              <a:rPr lang="en-US" sz="1600" dirty="0" err="1" smtClean="0">
                <a:latin typeface="Avenir 45 Book" pitchFamily="34" charset="0"/>
              </a:rPr>
              <a:t>reconnu</a:t>
            </a:r>
            <a:r>
              <a:rPr lang="en-US" sz="1600" dirty="0" smtClean="0">
                <a:latin typeface="Avenir 45 Book" pitchFamily="34" charset="0"/>
              </a:rPr>
              <a:t> </a:t>
            </a:r>
            <a:r>
              <a:rPr lang="en-US" sz="1600" dirty="0" err="1" smtClean="0">
                <a:latin typeface="Avenir 45 Book" pitchFamily="34" charset="0"/>
              </a:rPr>
              <a:t>comme</a:t>
            </a:r>
            <a:r>
              <a:rPr lang="en-US" sz="1600" dirty="0" smtClean="0">
                <a:latin typeface="Avenir 45 Book" pitchFamily="34" charset="0"/>
              </a:rPr>
              <a:t> </a:t>
            </a:r>
            <a:r>
              <a:rPr lang="en-US" sz="1600" dirty="0" err="1" smtClean="0">
                <a:latin typeface="Avenir 45 Book" pitchFamily="34" charset="0"/>
              </a:rPr>
              <a:t>pratique</a:t>
            </a:r>
            <a:r>
              <a:rPr lang="en-US" sz="1600" dirty="0" smtClean="0">
                <a:latin typeface="Avenir 45 Book" pitchFamily="34" charset="0"/>
              </a:rPr>
              <a:t> </a:t>
            </a:r>
            <a:r>
              <a:rPr lang="en-US" sz="1600" dirty="0" err="1" smtClean="0">
                <a:latin typeface="Avenir 45 Book" pitchFamily="34" charset="0"/>
              </a:rPr>
              <a:t>actuelle</a:t>
            </a:r>
            <a:endParaRPr lang="en-US" sz="1600" dirty="0" smtClean="0">
              <a:latin typeface="Avenir 45 Book" pitchFamily="34" charset="0"/>
            </a:endParaRPr>
          </a:p>
          <a:p>
            <a:endParaRPr lang="en-US" sz="1000" dirty="0" smtClean="0">
              <a:latin typeface="Avenir 45 Book" pitchFamily="34" charset="0"/>
            </a:endParaRPr>
          </a:p>
          <a:p>
            <a:r>
              <a:rPr lang="en-US" sz="1600" b="1" dirty="0" smtClean="0">
                <a:latin typeface="Avenir 45 Book" pitchFamily="34" charset="0"/>
              </a:rPr>
              <a:t>Les </a:t>
            </a:r>
            <a:r>
              <a:rPr lang="en-US" sz="1600" b="1" dirty="0" err="1" smtClean="0">
                <a:latin typeface="Avenir 45 Book" pitchFamily="34" charset="0"/>
              </a:rPr>
              <a:t>normes</a:t>
            </a:r>
            <a:r>
              <a:rPr lang="en-US" sz="1600" b="1" dirty="0" smtClean="0">
                <a:latin typeface="Avenir 45 Book" pitchFamily="34" charset="0"/>
              </a:rPr>
              <a:t> </a:t>
            </a:r>
            <a:r>
              <a:rPr lang="en-US" sz="1600" b="1" dirty="0" err="1" smtClean="0">
                <a:latin typeface="Avenir 45 Book" pitchFamily="34" charset="0"/>
              </a:rPr>
              <a:t>sont</a:t>
            </a:r>
            <a:r>
              <a:rPr lang="en-US" sz="1600" b="1" dirty="0" smtClean="0">
                <a:latin typeface="Avenir 45 Book" pitchFamily="34" charset="0"/>
              </a:rPr>
              <a:t> </a:t>
            </a:r>
            <a:r>
              <a:rPr lang="en-US" sz="1600" b="1" dirty="0" err="1" smtClean="0">
                <a:latin typeface="Avenir 45 Book" pitchFamily="34" charset="0"/>
              </a:rPr>
              <a:t>toute</a:t>
            </a:r>
            <a:r>
              <a:rPr lang="en-US" sz="1600" b="1" dirty="0" smtClean="0">
                <a:latin typeface="Avenir 45 Book" pitchFamily="34" charset="0"/>
              </a:rPr>
              <a:t> </a:t>
            </a:r>
            <a:r>
              <a:rPr lang="en-US" sz="1600" b="1" dirty="0" err="1" smtClean="0">
                <a:latin typeface="Avenir 45 Book" pitchFamily="34" charset="0"/>
              </a:rPr>
              <a:t>forme</a:t>
            </a:r>
            <a:r>
              <a:rPr lang="en-US" sz="1600" b="1" dirty="0" smtClean="0">
                <a:latin typeface="Avenir 45 Book" pitchFamily="34" charset="0"/>
              </a:rPr>
              <a:t> de </a:t>
            </a:r>
            <a:r>
              <a:rPr lang="en-US" sz="1600" b="1" i="1" dirty="0" err="1" smtClean="0">
                <a:latin typeface="Avenir 45 Book" pitchFamily="34" charset="0"/>
              </a:rPr>
              <a:t>norme</a:t>
            </a:r>
            <a:r>
              <a:rPr lang="en-US" sz="1600" b="1" i="1" dirty="0" smtClean="0">
                <a:latin typeface="Avenir 45 Book" pitchFamily="34" charset="0"/>
              </a:rPr>
              <a:t> </a:t>
            </a:r>
            <a:r>
              <a:rPr lang="en-US" sz="1600" b="1" dirty="0" err="1" smtClean="0">
                <a:latin typeface="Avenir 45 Book" pitchFamily="34" charset="0"/>
              </a:rPr>
              <a:t>ou</a:t>
            </a:r>
            <a:r>
              <a:rPr lang="en-US" sz="1600" b="1" dirty="0" smtClean="0">
                <a:latin typeface="Avenir 45 Book" pitchFamily="34" charset="0"/>
              </a:rPr>
              <a:t> de </a:t>
            </a:r>
            <a:r>
              <a:rPr lang="en-US" sz="1600" b="1" dirty="0" err="1" smtClean="0">
                <a:latin typeface="Avenir 45 Book" pitchFamily="34" charset="0"/>
              </a:rPr>
              <a:t>processus</a:t>
            </a:r>
            <a:r>
              <a:rPr lang="en-US" sz="1600" b="1" dirty="0" smtClean="0">
                <a:latin typeface="Avenir 45 Book" pitchFamily="34" charset="0"/>
              </a:rPr>
              <a:t>, </a:t>
            </a:r>
            <a:r>
              <a:rPr lang="en-US" sz="1600" b="1" dirty="0" err="1" smtClean="0">
                <a:latin typeface="Avenir 45 Book" pitchFamily="34" charset="0"/>
              </a:rPr>
              <a:t>procédure</a:t>
            </a:r>
            <a:r>
              <a:rPr lang="en-US" sz="1600" b="1" dirty="0" smtClean="0">
                <a:latin typeface="Avenir 45 Book" pitchFamily="34" charset="0"/>
              </a:rPr>
              <a:t> </a:t>
            </a:r>
            <a:r>
              <a:rPr lang="en-US" sz="1600" b="1" dirty="0" err="1" smtClean="0">
                <a:latin typeface="Avenir 45 Book" pitchFamily="34" charset="0"/>
              </a:rPr>
              <a:t>ou</a:t>
            </a:r>
            <a:r>
              <a:rPr lang="en-US" sz="1600" b="1" dirty="0" smtClean="0">
                <a:latin typeface="Avenir 45 Book" pitchFamily="34" charset="0"/>
              </a:rPr>
              <a:t> </a:t>
            </a:r>
            <a:r>
              <a:rPr lang="en-US" sz="1600" b="1" dirty="0" err="1" smtClean="0">
                <a:latin typeface="Avenir 45 Book" pitchFamily="34" charset="0"/>
              </a:rPr>
              <a:t>politique</a:t>
            </a:r>
            <a:r>
              <a:rPr lang="en-US" sz="1600" b="1" dirty="0" smtClean="0">
                <a:latin typeface="Avenir 45 Book" pitchFamily="34" charset="0"/>
              </a:rPr>
              <a:t> </a:t>
            </a:r>
            <a:r>
              <a:rPr lang="en-US" sz="1600" b="1" dirty="0" err="1" smtClean="0">
                <a:latin typeface="Avenir 45 Book" pitchFamily="34" charset="0"/>
              </a:rPr>
              <a:t>documentés</a:t>
            </a:r>
            <a:r>
              <a:rPr lang="en-US" sz="1600" dirty="0" smtClean="0">
                <a:latin typeface="Avenir 45 Book" pitchFamily="34" charset="0"/>
              </a:rPr>
              <a:t>… les </a:t>
            </a:r>
            <a:r>
              <a:rPr lang="en-US" sz="1600" dirty="0" err="1" smtClean="0">
                <a:latin typeface="Avenir 45 Book" pitchFamily="34" charset="0"/>
              </a:rPr>
              <a:t>pratiques</a:t>
            </a:r>
            <a:r>
              <a:rPr lang="en-US" sz="1600" dirty="0" smtClean="0">
                <a:latin typeface="Avenir 45 Book" pitchFamily="34" charset="0"/>
              </a:rPr>
              <a:t> </a:t>
            </a:r>
            <a:r>
              <a:rPr lang="en-US" sz="1600" dirty="0" err="1" smtClean="0">
                <a:latin typeface="Avenir 45 Book" pitchFamily="34" charset="0"/>
              </a:rPr>
              <a:t>reconnues</a:t>
            </a:r>
            <a:r>
              <a:rPr lang="en-US" sz="1600" dirty="0" smtClean="0">
                <a:latin typeface="Avenir 45 Book" pitchFamily="34" charset="0"/>
              </a:rPr>
              <a:t> par les </a:t>
            </a:r>
            <a:r>
              <a:rPr lang="en-US" sz="1600" dirty="0" err="1" smtClean="0">
                <a:latin typeface="Avenir 45 Book" pitchFamily="34" charset="0"/>
              </a:rPr>
              <a:t>intervenants</a:t>
            </a:r>
            <a:r>
              <a:rPr lang="en-US" sz="1600" dirty="0" smtClean="0">
                <a:latin typeface="Avenir 45 Book" pitchFamily="34" charset="0"/>
              </a:rPr>
              <a:t> </a:t>
            </a:r>
            <a:r>
              <a:rPr lang="en-US" sz="1600" dirty="0" err="1" smtClean="0">
                <a:latin typeface="Avenir 45 Book" pitchFamily="34" charset="0"/>
              </a:rPr>
              <a:t>comme</a:t>
            </a:r>
            <a:r>
              <a:rPr lang="en-US" sz="1600" dirty="0" smtClean="0">
                <a:latin typeface="Avenir 45 Book" pitchFamily="34" charset="0"/>
              </a:rPr>
              <a:t> « </a:t>
            </a:r>
            <a:r>
              <a:rPr lang="en-US" sz="1600" dirty="0" err="1" smtClean="0">
                <a:latin typeface="Avenir 45 Book" pitchFamily="34" charset="0"/>
              </a:rPr>
              <a:t>pertinentes</a:t>
            </a:r>
            <a:r>
              <a:rPr lang="en-US" sz="1600" dirty="0" smtClean="0">
                <a:latin typeface="Avenir 45 Book" pitchFamily="34" charset="0"/>
              </a:rPr>
              <a:t>, </a:t>
            </a:r>
            <a:r>
              <a:rPr lang="en-US" sz="1600" dirty="0" err="1" smtClean="0">
                <a:latin typeface="Avenir 45 Book" pitchFamily="34" charset="0"/>
              </a:rPr>
              <a:t>actuelles</a:t>
            </a:r>
            <a:r>
              <a:rPr lang="en-US" sz="1600" dirty="0" smtClean="0">
                <a:latin typeface="Avenir 45 Book" pitchFamily="34" charset="0"/>
              </a:rPr>
              <a:t>, </a:t>
            </a:r>
            <a:r>
              <a:rPr lang="en-US" sz="1600" dirty="0" err="1" smtClean="0">
                <a:latin typeface="Avenir 45 Book" pitchFamily="34" charset="0"/>
              </a:rPr>
              <a:t>exemplaires</a:t>
            </a:r>
            <a:r>
              <a:rPr lang="en-US" sz="1600" dirty="0" smtClean="0">
                <a:latin typeface="Avenir 45 Book" pitchFamily="34" charset="0"/>
              </a:rPr>
              <a:t> »</a:t>
            </a:r>
          </a:p>
        </p:txBody>
      </p:sp>
      <p:sp>
        <p:nvSpPr>
          <p:cNvPr id="11" name="Flowchart: Off-page Connector 10"/>
          <p:cNvSpPr/>
          <p:nvPr/>
        </p:nvSpPr>
        <p:spPr>
          <a:xfrm>
            <a:off x="457200" y="218768"/>
            <a:ext cx="838200" cy="257286"/>
          </a:xfrm>
          <a:prstGeom prst="flowChartOffpageConnector">
            <a:avLst/>
          </a:prstGeom>
          <a:solidFill>
            <a:schemeClr val="accent4">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503904" y="199535"/>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15" name="TextBox 14"/>
          <p:cNvSpPr txBox="1"/>
          <p:nvPr/>
        </p:nvSpPr>
        <p:spPr>
          <a:xfrm>
            <a:off x="404365" y="453930"/>
            <a:ext cx="914400" cy="584775"/>
          </a:xfrm>
          <a:prstGeom prst="rect">
            <a:avLst/>
          </a:prstGeom>
          <a:noFill/>
        </p:spPr>
        <p:txBody>
          <a:bodyPr wrap="square" rtlCol="0">
            <a:spAutoFit/>
          </a:bodyPr>
          <a:lstStyle/>
          <a:p>
            <a:pPr algn="ctr"/>
            <a:r>
              <a:rPr lang="en-CA" sz="3200" b="1" dirty="0" smtClean="0">
                <a:solidFill>
                  <a:schemeClr val="accent5">
                    <a:lumMod val="25000"/>
                  </a:schemeClr>
                </a:solidFill>
              </a:rPr>
              <a:t>1</a:t>
            </a:r>
            <a:endParaRPr lang="en-CA" sz="3200" b="1" dirty="0">
              <a:solidFill>
                <a:schemeClr val="accent5">
                  <a:lumMod val="25000"/>
                </a:schemeClr>
              </a:solidFill>
            </a:endParaRPr>
          </a:p>
        </p:txBody>
      </p:sp>
      <p:sp>
        <p:nvSpPr>
          <p:cNvPr id="12" name="Flowchart: Off-page Connector 11"/>
          <p:cNvSpPr/>
          <p:nvPr/>
        </p:nvSpPr>
        <p:spPr>
          <a:xfrm>
            <a:off x="1296018" y="216583"/>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p:cNvSpPr txBox="1"/>
          <p:nvPr/>
        </p:nvSpPr>
        <p:spPr>
          <a:xfrm>
            <a:off x="1342722" y="202994"/>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10" name="Rectangle 9"/>
          <p:cNvSpPr/>
          <p:nvPr/>
        </p:nvSpPr>
        <p:spPr>
          <a:xfrm>
            <a:off x="1303421" y="20973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p:cNvSpPr txBox="1"/>
          <p:nvPr/>
        </p:nvSpPr>
        <p:spPr>
          <a:xfrm>
            <a:off x="1393548" y="457200"/>
            <a:ext cx="635206" cy="584775"/>
          </a:xfrm>
          <a:prstGeom prst="rect">
            <a:avLst/>
          </a:prstGeom>
          <a:noFill/>
        </p:spPr>
        <p:txBody>
          <a:bodyPr wrap="square" rtlCol="0">
            <a:spAutoFit/>
          </a:bodyPr>
          <a:lstStyle/>
          <a:p>
            <a:pPr algn="ctr"/>
            <a:r>
              <a:rPr lang="en-CA" sz="3200" b="1" dirty="0" smtClean="0">
                <a:solidFill>
                  <a:schemeClr val="bg1">
                    <a:lumMod val="65000"/>
                  </a:schemeClr>
                </a:solidFill>
              </a:rPr>
              <a:t>2</a:t>
            </a:r>
            <a:endParaRPr lang="en-CA" sz="3200" b="1" dirty="0">
              <a:solidFill>
                <a:schemeClr val="bg1">
                  <a:lumMod val="65000"/>
                </a:schemeClr>
              </a:solidFill>
            </a:endParaRPr>
          </a:p>
        </p:txBody>
      </p:sp>
      <p:sp>
        <p:nvSpPr>
          <p:cNvPr id="20" name="Flowchart: Off-page Connector 19"/>
          <p:cNvSpPr/>
          <p:nvPr/>
        </p:nvSpPr>
        <p:spPr>
          <a:xfrm>
            <a:off x="2151890" y="218226"/>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Box 20"/>
          <p:cNvSpPr txBox="1"/>
          <p:nvPr/>
        </p:nvSpPr>
        <p:spPr>
          <a:xfrm>
            <a:off x="2190128" y="199391"/>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22" name="TextBox 21"/>
          <p:cNvSpPr txBox="1"/>
          <p:nvPr/>
        </p:nvSpPr>
        <p:spPr>
          <a:xfrm>
            <a:off x="2286000" y="456419"/>
            <a:ext cx="566322" cy="584775"/>
          </a:xfrm>
          <a:prstGeom prst="rect">
            <a:avLst/>
          </a:prstGeom>
          <a:noFill/>
        </p:spPr>
        <p:txBody>
          <a:bodyPr wrap="square" rtlCol="0">
            <a:spAutoFit/>
          </a:bodyPr>
          <a:lstStyle/>
          <a:p>
            <a:pPr algn="ctr"/>
            <a:r>
              <a:rPr lang="en-CA" sz="3200" b="1" dirty="0" smtClean="0">
                <a:solidFill>
                  <a:schemeClr val="bg1">
                    <a:lumMod val="65000"/>
                  </a:schemeClr>
                </a:solidFill>
              </a:rPr>
              <a:t>3</a:t>
            </a:r>
            <a:endParaRPr lang="en-CA" sz="3200" b="1" dirty="0">
              <a:solidFill>
                <a:schemeClr val="bg1">
                  <a:lumMod val="65000"/>
                </a:schemeClr>
              </a:solidFill>
            </a:endParaRPr>
          </a:p>
        </p:txBody>
      </p:sp>
      <p:sp>
        <p:nvSpPr>
          <p:cNvPr id="19" name="Rectangle 18"/>
          <p:cNvSpPr/>
          <p:nvPr/>
        </p:nvSpPr>
        <p:spPr>
          <a:xfrm>
            <a:off x="2148232" y="208324"/>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Flowchart: Off-page Connector 22"/>
          <p:cNvSpPr/>
          <p:nvPr/>
        </p:nvSpPr>
        <p:spPr>
          <a:xfrm>
            <a:off x="2997204" y="218832"/>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p:cNvSpPr txBox="1"/>
          <p:nvPr/>
        </p:nvSpPr>
        <p:spPr>
          <a:xfrm>
            <a:off x="3035442" y="199599"/>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25" name="TextBox 24"/>
          <p:cNvSpPr txBox="1"/>
          <p:nvPr/>
        </p:nvSpPr>
        <p:spPr>
          <a:xfrm>
            <a:off x="3131314" y="456627"/>
            <a:ext cx="566322" cy="584775"/>
          </a:xfrm>
          <a:prstGeom prst="rect">
            <a:avLst/>
          </a:prstGeom>
          <a:noFill/>
        </p:spPr>
        <p:txBody>
          <a:bodyPr wrap="square" rtlCol="0">
            <a:spAutoFit/>
          </a:bodyPr>
          <a:lstStyle/>
          <a:p>
            <a:pPr algn="ctr"/>
            <a:r>
              <a:rPr lang="en-CA" sz="3200" b="1" dirty="0" smtClean="0">
                <a:solidFill>
                  <a:schemeClr val="bg1">
                    <a:lumMod val="75000"/>
                  </a:schemeClr>
                </a:solidFill>
              </a:rPr>
              <a:t>4</a:t>
            </a:r>
            <a:endParaRPr lang="en-CA" sz="3200" b="1" dirty="0">
              <a:solidFill>
                <a:schemeClr val="bg1">
                  <a:lumMod val="75000"/>
                </a:schemeClr>
              </a:solidFill>
            </a:endParaRPr>
          </a:p>
        </p:txBody>
      </p:sp>
      <p:sp>
        <p:nvSpPr>
          <p:cNvPr id="26" name="Rectangle 25"/>
          <p:cNvSpPr/>
          <p:nvPr/>
        </p:nvSpPr>
        <p:spPr>
          <a:xfrm>
            <a:off x="2994376" y="20884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Flowchart: Off-page Connector 26"/>
          <p:cNvSpPr/>
          <p:nvPr/>
        </p:nvSpPr>
        <p:spPr>
          <a:xfrm>
            <a:off x="3838226" y="219607"/>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p:nvPr/>
        </p:nvSpPr>
        <p:spPr>
          <a:xfrm>
            <a:off x="3876464" y="200374"/>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29" name="TextBox 28"/>
          <p:cNvSpPr txBox="1"/>
          <p:nvPr/>
        </p:nvSpPr>
        <p:spPr>
          <a:xfrm>
            <a:off x="3972336" y="457402"/>
            <a:ext cx="566322" cy="584775"/>
          </a:xfrm>
          <a:prstGeom prst="rect">
            <a:avLst/>
          </a:prstGeom>
          <a:noFill/>
        </p:spPr>
        <p:txBody>
          <a:bodyPr wrap="square" rtlCol="0">
            <a:spAutoFit/>
          </a:bodyPr>
          <a:lstStyle/>
          <a:p>
            <a:pPr algn="ctr"/>
            <a:r>
              <a:rPr lang="en-CA" sz="3200" b="1" dirty="0" smtClean="0">
                <a:solidFill>
                  <a:schemeClr val="bg1">
                    <a:lumMod val="75000"/>
                  </a:schemeClr>
                </a:solidFill>
              </a:rPr>
              <a:t>5</a:t>
            </a:r>
            <a:endParaRPr lang="en-CA" sz="3200" b="1" dirty="0">
              <a:solidFill>
                <a:schemeClr val="bg1">
                  <a:lumMod val="75000"/>
                </a:schemeClr>
              </a:solidFill>
            </a:endParaRPr>
          </a:p>
        </p:txBody>
      </p:sp>
      <p:sp>
        <p:nvSpPr>
          <p:cNvPr id="30" name="Rectangle 29"/>
          <p:cNvSpPr/>
          <p:nvPr/>
        </p:nvSpPr>
        <p:spPr>
          <a:xfrm>
            <a:off x="3835398" y="209621"/>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Flowchart: Off-page Connector 30"/>
          <p:cNvSpPr/>
          <p:nvPr/>
        </p:nvSpPr>
        <p:spPr>
          <a:xfrm>
            <a:off x="4679248" y="218832"/>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TextBox 31"/>
          <p:cNvSpPr txBox="1"/>
          <p:nvPr/>
        </p:nvSpPr>
        <p:spPr>
          <a:xfrm>
            <a:off x="4717486" y="199599"/>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33" name="TextBox 32"/>
          <p:cNvSpPr txBox="1"/>
          <p:nvPr/>
        </p:nvSpPr>
        <p:spPr>
          <a:xfrm>
            <a:off x="4813358" y="456627"/>
            <a:ext cx="566322" cy="584775"/>
          </a:xfrm>
          <a:prstGeom prst="rect">
            <a:avLst/>
          </a:prstGeom>
          <a:noFill/>
        </p:spPr>
        <p:txBody>
          <a:bodyPr wrap="square" rtlCol="0">
            <a:spAutoFit/>
          </a:bodyPr>
          <a:lstStyle/>
          <a:p>
            <a:pPr algn="ctr"/>
            <a:r>
              <a:rPr lang="en-CA" sz="3200" b="1" dirty="0" smtClean="0">
                <a:solidFill>
                  <a:schemeClr val="bg1">
                    <a:lumMod val="75000"/>
                  </a:schemeClr>
                </a:solidFill>
              </a:rPr>
              <a:t>6</a:t>
            </a:r>
            <a:endParaRPr lang="en-CA" sz="3200" b="1" dirty="0">
              <a:solidFill>
                <a:schemeClr val="bg1">
                  <a:lumMod val="75000"/>
                </a:schemeClr>
              </a:solidFill>
            </a:endParaRPr>
          </a:p>
        </p:txBody>
      </p:sp>
      <p:sp>
        <p:nvSpPr>
          <p:cNvPr id="34" name="Rectangle 33"/>
          <p:cNvSpPr/>
          <p:nvPr/>
        </p:nvSpPr>
        <p:spPr>
          <a:xfrm>
            <a:off x="4676420" y="20884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Frame 36"/>
          <p:cNvSpPr/>
          <p:nvPr/>
        </p:nvSpPr>
        <p:spPr>
          <a:xfrm>
            <a:off x="381000" y="136600"/>
            <a:ext cx="990600" cy="990600"/>
          </a:xfrm>
          <a:prstGeom prst="frame">
            <a:avLst>
              <a:gd name="adj1" fmla="val 7317"/>
            </a:avLst>
          </a:prstGeom>
          <a:solidFill>
            <a:schemeClr val="bg1"/>
          </a:solidFill>
          <a:ln w="19050">
            <a:solidFill>
              <a:srgbClr val="0070C0"/>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3" name="Rectangle 12"/>
          <p:cNvSpPr/>
          <p:nvPr/>
        </p:nvSpPr>
        <p:spPr>
          <a:xfrm>
            <a:off x="457200" y="209747"/>
            <a:ext cx="838200" cy="838200"/>
          </a:xfrm>
          <a:prstGeom prst="rect">
            <a:avLst/>
          </a:prstGeom>
          <a:no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Frame 39"/>
          <p:cNvSpPr/>
          <p:nvPr/>
        </p:nvSpPr>
        <p:spPr>
          <a:xfrm>
            <a:off x="6248400" y="3352800"/>
            <a:ext cx="2514600" cy="3200400"/>
          </a:xfrm>
          <a:prstGeom prst="frame">
            <a:avLst>
              <a:gd name="adj1" fmla="val 4780"/>
            </a:avLst>
          </a:prstGeom>
          <a:solidFill>
            <a:schemeClr val="bg1"/>
          </a:solidFill>
          <a:ln w="19050">
            <a:solidFill>
              <a:schemeClr val="accent5">
                <a:lumMod val="25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41" name="Rectangle 40"/>
          <p:cNvSpPr/>
          <p:nvPr/>
        </p:nvSpPr>
        <p:spPr>
          <a:xfrm>
            <a:off x="6400800" y="3505200"/>
            <a:ext cx="2209800" cy="2895600"/>
          </a:xfrm>
          <a:prstGeom prst="rect">
            <a:avLst/>
          </a:prstGeom>
          <a:solidFill>
            <a:schemeClr val="bg2">
              <a:lumMod val="20000"/>
              <a:lumOff val="80000"/>
            </a:schemeClr>
          </a:solidFill>
          <a:ln w="12700">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p:cNvSpPr txBox="1"/>
          <p:nvPr/>
        </p:nvSpPr>
        <p:spPr>
          <a:xfrm>
            <a:off x="364958" y="1276290"/>
            <a:ext cx="6248400" cy="954107"/>
          </a:xfrm>
          <a:prstGeom prst="rect">
            <a:avLst/>
          </a:prstGeom>
          <a:noFill/>
        </p:spPr>
        <p:txBody>
          <a:bodyPr wrap="square" rtlCol="0">
            <a:spAutoFit/>
          </a:bodyPr>
          <a:lstStyle/>
          <a:p>
            <a:r>
              <a:rPr lang="en-US" sz="2800" dirty="0" smtClean="0">
                <a:solidFill>
                  <a:srgbClr val="7030A0"/>
                </a:solidFill>
                <a:latin typeface="Franklin Gothic Medium Cond" pitchFamily="34" charset="0"/>
              </a:rPr>
              <a:t>COMPARAISON DES NORMES, COLLECTE </a:t>
            </a:r>
          </a:p>
          <a:p>
            <a:r>
              <a:rPr lang="en-US" sz="2800" dirty="0" smtClean="0">
                <a:solidFill>
                  <a:srgbClr val="7030A0"/>
                </a:solidFill>
                <a:latin typeface="Franklin Gothic Medium Cond" pitchFamily="34" charset="0"/>
              </a:rPr>
              <a:t>DE DONNÉES</a:t>
            </a:r>
            <a:endParaRPr lang="en-US" sz="2800" dirty="0">
              <a:solidFill>
                <a:srgbClr val="7030A0"/>
              </a:solidFill>
              <a:latin typeface="Franklin Gothic Medium Cond" pitchFamily="34" charset="0"/>
            </a:endParaRPr>
          </a:p>
        </p:txBody>
      </p:sp>
      <p:sp>
        <p:nvSpPr>
          <p:cNvPr id="43" name="TextBox 42"/>
          <p:cNvSpPr txBox="1"/>
          <p:nvPr/>
        </p:nvSpPr>
        <p:spPr>
          <a:xfrm>
            <a:off x="409574" y="4714883"/>
            <a:ext cx="5610225" cy="1415772"/>
          </a:xfrm>
          <a:prstGeom prst="rect">
            <a:avLst/>
          </a:prstGeom>
          <a:noFill/>
        </p:spPr>
        <p:txBody>
          <a:bodyPr wrap="square" rtlCol="0">
            <a:spAutoFit/>
          </a:bodyPr>
          <a:lstStyle/>
          <a:p>
            <a:r>
              <a:rPr lang="en-US" sz="1200" b="1" dirty="0" smtClean="0">
                <a:solidFill>
                  <a:srgbClr val="0070C0"/>
                </a:solidFill>
                <a:latin typeface="Avenir 45 Book" pitchFamily="34" charset="0"/>
              </a:rPr>
              <a:t>POURQUOI</a:t>
            </a:r>
            <a:endParaRPr lang="en-US" sz="1200" dirty="0" smtClean="0">
              <a:solidFill>
                <a:srgbClr val="0070C0"/>
              </a:solidFill>
              <a:latin typeface="Avenir 45 Book" pitchFamily="34" charset="0"/>
            </a:endParaRPr>
          </a:p>
          <a:p>
            <a:endParaRPr lang="en-US" sz="1000" dirty="0" smtClean="0">
              <a:latin typeface="Avenir 45 Book" pitchFamily="34" charset="0"/>
            </a:endParaRPr>
          </a:p>
          <a:p>
            <a:pPr>
              <a:buFont typeface="Arial" pitchFamily="34" charset="0"/>
              <a:buChar char="•"/>
            </a:pPr>
            <a:r>
              <a:rPr lang="en-US" sz="1600" dirty="0" smtClean="0">
                <a:latin typeface="Avenir 45 Book" pitchFamily="34" charset="0"/>
              </a:rPr>
              <a:t> Aide à </a:t>
            </a:r>
            <a:r>
              <a:rPr lang="en-US" sz="1600" dirty="0" err="1" smtClean="0">
                <a:latin typeface="Avenir 45 Book" pitchFamily="34" charset="0"/>
              </a:rPr>
              <a:t>définir</a:t>
            </a:r>
            <a:r>
              <a:rPr lang="en-US" sz="1600" dirty="0" smtClean="0">
                <a:latin typeface="Avenir 45 Book" pitchFamily="34" charset="0"/>
              </a:rPr>
              <a:t> la </a:t>
            </a:r>
            <a:r>
              <a:rPr lang="en-US" sz="1600" dirty="0" err="1" smtClean="0">
                <a:latin typeface="Avenir 45 Book" pitchFamily="34" charset="0"/>
              </a:rPr>
              <a:t>portée</a:t>
            </a:r>
            <a:r>
              <a:rPr lang="en-US" sz="1600" dirty="0" smtClean="0">
                <a:latin typeface="Avenir 45 Book" pitchFamily="34" charset="0"/>
              </a:rPr>
              <a:t>  </a:t>
            </a:r>
          </a:p>
          <a:p>
            <a:pPr>
              <a:buFont typeface="Arial" pitchFamily="34" charset="0"/>
              <a:buChar char="•"/>
            </a:pPr>
            <a:r>
              <a:rPr lang="en-US" sz="1600" dirty="0" smtClean="0">
                <a:latin typeface="Avenir 45 Book" pitchFamily="34" charset="0"/>
              </a:rPr>
              <a:t> Aide à </a:t>
            </a:r>
            <a:r>
              <a:rPr lang="en-US" sz="1600" dirty="0" err="1" smtClean="0">
                <a:latin typeface="Avenir 45 Book" pitchFamily="34" charset="0"/>
              </a:rPr>
              <a:t>relever</a:t>
            </a:r>
            <a:r>
              <a:rPr lang="en-US" sz="1600" dirty="0" smtClean="0">
                <a:latin typeface="Avenir 45 Book" pitchFamily="34" charset="0"/>
              </a:rPr>
              <a:t> les </a:t>
            </a:r>
            <a:r>
              <a:rPr lang="en-US" sz="1600" dirty="0" err="1" smtClean="0">
                <a:latin typeface="Avenir 45 Book" pitchFamily="34" charset="0"/>
              </a:rPr>
              <a:t>pratiques</a:t>
            </a:r>
            <a:r>
              <a:rPr lang="en-US" sz="1600" dirty="0" smtClean="0">
                <a:latin typeface="Avenir 45 Book" pitchFamily="34" charset="0"/>
              </a:rPr>
              <a:t> </a:t>
            </a:r>
            <a:r>
              <a:rPr lang="en-US" sz="1600" dirty="0" err="1" smtClean="0">
                <a:latin typeface="Avenir 45 Book" pitchFamily="34" charset="0"/>
              </a:rPr>
              <a:t>émergentes</a:t>
            </a:r>
            <a:endParaRPr lang="en-US" sz="1600" dirty="0" smtClean="0">
              <a:latin typeface="Avenir 45 Book" pitchFamily="34" charset="0"/>
            </a:endParaRPr>
          </a:p>
          <a:p>
            <a:pPr>
              <a:buFont typeface="Arial" pitchFamily="34" charset="0"/>
              <a:buChar char="•"/>
            </a:pPr>
            <a:r>
              <a:rPr lang="en-US" sz="1600" dirty="0" smtClean="0">
                <a:latin typeface="Avenir 45 Book" pitchFamily="34" charset="0"/>
              </a:rPr>
              <a:t> Aide à </a:t>
            </a:r>
            <a:r>
              <a:rPr lang="en-US" sz="1600" dirty="0" err="1" smtClean="0">
                <a:latin typeface="Avenir 45 Book" pitchFamily="34" charset="0"/>
              </a:rPr>
              <a:t>cerner</a:t>
            </a:r>
            <a:r>
              <a:rPr lang="en-US" sz="1600" dirty="0" smtClean="0">
                <a:latin typeface="Avenir 45 Book" pitchFamily="34" charset="0"/>
              </a:rPr>
              <a:t> les </a:t>
            </a:r>
            <a:r>
              <a:rPr lang="en-US" sz="1600" dirty="0" err="1" smtClean="0">
                <a:latin typeface="Avenir 45 Book" pitchFamily="34" charset="0"/>
              </a:rPr>
              <a:t>partenariats</a:t>
            </a:r>
            <a:r>
              <a:rPr lang="en-US" sz="1600" dirty="0" smtClean="0">
                <a:latin typeface="Avenir 45 Book" pitchFamily="34" charset="0"/>
              </a:rPr>
              <a:t> </a:t>
            </a:r>
            <a:r>
              <a:rPr lang="en-US" sz="1600" dirty="0" err="1" smtClean="0">
                <a:latin typeface="Avenir 45 Book" pitchFamily="34" charset="0"/>
              </a:rPr>
              <a:t>possibles</a:t>
            </a:r>
            <a:r>
              <a:rPr lang="en-US" sz="1600" dirty="0" smtClean="0">
                <a:latin typeface="Avenir 45 Book" pitchFamily="34" charset="0"/>
              </a:rPr>
              <a:t> et à identifier les </a:t>
            </a:r>
            <a:r>
              <a:rPr lang="en-US" sz="1600" dirty="0" err="1" smtClean="0">
                <a:latin typeface="Avenir 45 Book" pitchFamily="34" charset="0"/>
              </a:rPr>
              <a:t>intervenants</a:t>
            </a:r>
            <a:r>
              <a:rPr lang="en-US" sz="1600" dirty="0" smtClean="0">
                <a:latin typeface="Avenir 45 Book" pitchFamily="34" charset="0"/>
              </a:rPr>
              <a:t> </a:t>
            </a:r>
            <a:r>
              <a:rPr lang="en-US" sz="1600" dirty="0" err="1" smtClean="0">
                <a:latin typeface="Avenir 45 Book" pitchFamily="34" charset="0"/>
              </a:rPr>
              <a:t>cruciaux</a:t>
            </a:r>
            <a:endParaRPr lang="en-US" sz="1600" dirty="0" smtClean="0">
              <a:latin typeface="Avenir 45 Book" pitchFamily="34" charset="0"/>
            </a:endParaRPr>
          </a:p>
        </p:txBody>
      </p:sp>
      <p:sp>
        <p:nvSpPr>
          <p:cNvPr id="45" name="TextBox 44"/>
          <p:cNvSpPr txBox="1"/>
          <p:nvPr/>
        </p:nvSpPr>
        <p:spPr>
          <a:xfrm>
            <a:off x="6429388" y="3500438"/>
            <a:ext cx="2286016" cy="2857520"/>
          </a:xfrm>
          <a:prstGeom prst="rect">
            <a:avLst/>
          </a:prstGeom>
          <a:noFill/>
        </p:spPr>
        <p:txBody>
          <a:bodyPr wrap="square" rtlCol="0">
            <a:spAutoFit/>
          </a:bodyPr>
          <a:lstStyle/>
          <a:p>
            <a:pPr algn="ctr"/>
            <a:r>
              <a:rPr lang="en-US" sz="1600" b="1" dirty="0" smtClean="0">
                <a:latin typeface="Avenir 45 Book" pitchFamily="34" charset="0"/>
              </a:rPr>
              <a:t>NORMES?</a:t>
            </a:r>
          </a:p>
          <a:p>
            <a:pPr>
              <a:spcAft>
                <a:spcPts val="600"/>
              </a:spcAft>
            </a:pPr>
            <a:endParaRPr lang="en-US" sz="200" dirty="0" smtClean="0">
              <a:latin typeface="Avenir 45 Book" pitchFamily="34" charset="0"/>
            </a:endParaRPr>
          </a:p>
          <a:p>
            <a:pPr>
              <a:spcAft>
                <a:spcPts val="600"/>
              </a:spcAft>
            </a:pPr>
            <a:r>
              <a:rPr lang="en-US" sz="1400" dirty="0" err="1" smtClean="0">
                <a:latin typeface="Avenir 45 Book" pitchFamily="34" charset="0"/>
              </a:rPr>
              <a:t>Programme</a:t>
            </a:r>
            <a:r>
              <a:rPr lang="en-US" sz="1400" dirty="0" smtClean="0">
                <a:latin typeface="Avenir 45 Book" pitchFamily="34" charset="0"/>
              </a:rPr>
              <a:t> </a:t>
            </a:r>
            <a:r>
              <a:rPr lang="en-US" sz="1400" dirty="0" err="1" smtClean="0">
                <a:latin typeface="Avenir 45 Book" pitchFamily="34" charset="0"/>
              </a:rPr>
              <a:t>d’études</a:t>
            </a:r>
            <a:endParaRPr lang="en-US" sz="1400" dirty="0" smtClean="0">
              <a:latin typeface="Avenir 45 Book" pitchFamily="34" charset="0"/>
            </a:endParaRPr>
          </a:p>
          <a:p>
            <a:pPr>
              <a:spcAft>
                <a:spcPts val="600"/>
              </a:spcAft>
            </a:pPr>
            <a:r>
              <a:rPr lang="en-US" sz="1400" dirty="0" err="1" smtClean="0">
                <a:latin typeface="Avenir 45 Book" pitchFamily="34" charset="0"/>
              </a:rPr>
              <a:t>Politiques</a:t>
            </a:r>
            <a:r>
              <a:rPr lang="en-US" sz="1400" dirty="0" smtClean="0">
                <a:latin typeface="Avenir 45 Book" pitchFamily="34" charset="0"/>
              </a:rPr>
              <a:t> </a:t>
            </a:r>
            <a:r>
              <a:rPr lang="en-US" sz="1400" dirty="0" err="1" smtClean="0">
                <a:latin typeface="Avenir 45 Book" pitchFamily="34" charset="0"/>
              </a:rPr>
              <a:t>organisationnel</a:t>
            </a:r>
            <a:r>
              <a:rPr lang="en-US" sz="1400" dirty="0" smtClean="0">
                <a:latin typeface="Avenir 45 Book" pitchFamily="34" charset="0"/>
              </a:rPr>
              <a:t>-les, </a:t>
            </a:r>
            <a:r>
              <a:rPr lang="en-US" sz="1400" dirty="0" err="1" smtClean="0">
                <a:latin typeface="Avenir 45 Book" pitchFamily="34" charset="0"/>
              </a:rPr>
              <a:t>manuels</a:t>
            </a:r>
            <a:r>
              <a:rPr lang="en-US" sz="1400" dirty="0" smtClean="0">
                <a:latin typeface="Avenir 45 Book" pitchFamily="34" charset="0"/>
              </a:rPr>
              <a:t> </a:t>
            </a:r>
            <a:r>
              <a:rPr lang="en-US" sz="1400" dirty="0" err="1" smtClean="0">
                <a:latin typeface="Avenir 45 Book" pitchFamily="34" charset="0"/>
              </a:rPr>
              <a:t>d’exploitation</a:t>
            </a:r>
            <a:endParaRPr lang="en-US" sz="1400" dirty="0" smtClean="0">
              <a:latin typeface="Avenir 45 Book" pitchFamily="34" charset="0"/>
            </a:endParaRPr>
          </a:p>
          <a:p>
            <a:pPr>
              <a:spcAft>
                <a:spcPts val="600"/>
              </a:spcAft>
            </a:pPr>
            <a:r>
              <a:rPr lang="en-US" sz="1400" dirty="0" err="1" smtClean="0">
                <a:latin typeface="Avenir 45 Book" pitchFamily="34" charset="0"/>
              </a:rPr>
              <a:t>Réglementation</a:t>
            </a:r>
            <a:endParaRPr lang="en-US" sz="1400" dirty="0" smtClean="0">
              <a:latin typeface="Avenir 45 Book" pitchFamily="34" charset="0"/>
            </a:endParaRPr>
          </a:p>
          <a:p>
            <a:pPr>
              <a:spcAft>
                <a:spcPts val="600"/>
              </a:spcAft>
            </a:pPr>
            <a:r>
              <a:rPr lang="en-US" sz="1400" dirty="0" err="1" smtClean="0">
                <a:latin typeface="Avenir 45 Book" pitchFamily="34" charset="0"/>
              </a:rPr>
              <a:t>Normes</a:t>
            </a:r>
            <a:r>
              <a:rPr lang="en-US" sz="1400" dirty="0" smtClean="0">
                <a:latin typeface="Avenir 45 Book" pitchFamily="34" charset="0"/>
              </a:rPr>
              <a:t> </a:t>
            </a:r>
            <a:r>
              <a:rPr lang="en-US" sz="1400" dirty="0" err="1" smtClean="0">
                <a:latin typeface="Avenir 45 Book" pitchFamily="34" charset="0"/>
              </a:rPr>
              <a:t>professionnelles</a:t>
            </a:r>
            <a:endParaRPr lang="en-US" sz="1400" dirty="0" smtClean="0">
              <a:latin typeface="Avenir 45 Book" pitchFamily="34" charset="0"/>
            </a:endParaRPr>
          </a:p>
          <a:p>
            <a:pPr>
              <a:spcAft>
                <a:spcPts val="600"/>
              </a:spcAft>
            </a:pPr>
            <a:r>
              <a:rPr lang="en-US" sz="1400" dirty="0" err="1" smtClean="0">
                <a:latin typeface="Avenir 45 Book" pitchFamily="34" charset="0"/>
              </a:rPr>
              <a:t>Manuels</a:t>
            </a:r>
            <a:r>
              <a:rPr lang="en-US" sz="1400" dirty="0" smtClean="0">
                <a:latin typeface="Avenir 45 Book" pitchFamily="34" charset="0"/>
              </a:rPr>
              <a:t> de formation</a:t>
            </a:r>
          </a:p>
          <a:p>
            <a:pPr>
              <a:spcAft>
                <a:spcPts val="600"/>
              </a:spcAft>
            </a:pPr>
            <a:r>
              <a:rPr lang="en-US" sz="1400" dirty="0" smtClean="0">
                <a:latin typeface="Avenir 45 Book" pitchFamily="34" charset="0"/>
              </a:rPr>
              <a:t>Descriptions </a:t>
            </a:r>
            <a:r>
              <a:rPr lang="en-US" sz="1400" dirty="0" err="1" smtClean="0">
                <a:latin typeface="Avenir 45 Book" pitchFamily="34" charset="0"/>
              </a:rPr>
              <a:t>d’emploi</a:t>
            </a:r>
            <a:endParaRPr lang="en-US" sz="1400" dirty="0" smtClean="0">
              <a:latin typeface="Avenir 45 Book" pitchFamily="34" charset="0"/>
            </a:endParaRPr>
          </a:p>
          <a:p>
            <a:pPr>
              <a:spcAft>
                <a:spcPts val="600"/>
              </a:spcAft>
            </a:pPr>
            <a:r>
              <a:rPr lang="en-US" sz="1400" dirty="0" smtClean="0">
                <a:latin typeface="Avenir 45 Book" pitchFamily="34" charset="0"/>
              </a:rPr>
              <a:t>Documents </a:t>
            </a:r>
            <a:r>
              <a:rPr lang="en-US" sz="1400" dirty="0" err="1" smtClean="0">
                <a:latin typeface="Avenir 45 Book" pitchFamily="34" charset="0"/>
              </a:rPr>
              <a:t>authentiques</a:t>
            </a:r>
            <a:r>
              <a:rPr lang="en-US" sz="1400" dirty="0" smtClean="0">
                <a:latin typeface="Avenir 45 Book" pitchFamily="34" charset="0"/>
              </a:rPr>
              <a:t> </a:t>
            </a:r>
            <a:r>
              <a:rPr lang="en-US" sz="1400" dirty="0" err="1" smtClean="0">
                <a:latin typeface="Avenir 45 Book" pitchFamily="34" charset="0"/>
              </a:rPr>
              <a:t>sur</a:t>
            </a:r>
            <a:r>
              <a:rPr lang="en-US" sz="1400" dirty="0" smtClean="0">
                <a:latin typeface="Avenir 45 Book" pitchFamily="34" charset="0"/>
              </a:rPr>
              <a:t> le milieu de travail</a:t>
            </a:r>
          </a:p>
        </p:txBody>
      </p:sp>
      <p:sp>
        <p:nvSpPr>
          <p:cNvPr id="42" name="Rectangle 41"/>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Rectangle 43"/>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slide(fromLeft)">
                                      <p:cBhvr>
                                        <p:cTn id="7" dur="1000"/>
                                        <p:tgtEl>
                                          <p:spTgt spid="37"/>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slide(fromLeft)">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1000"/>
                                        <p:tgtEl>
                                          <p:spTgt spid="45"/>
                                        </p:tgtEl>
                                      </p:cBhvr>
                                    </p:animEffect>
                                    <p:anim calcmode="lin" valueType="num">
                                      <p:cBhvr>
                                        <p:cTn id="30" dur="1000" fill="hold"/>
                                        <p:tgtEl>
                                          <p:spTgt spid="45"/>
                                        </p:tgtEl>
                                        <p:attrNameLst>
                                          <p:attrName>ppt_x</p:attrName>
                                        </p:attrNameLst>
                                      </p:cBhvr>
                                      <p:tavLst>
                                        <p:tav tm="0">
                                          <p:val>
                                            <p:strVal val="#ppt_x"/>
                                          </p:val>
                                        </p:tav>
                                        <p:tav tm="100000">
                                          <p:val>
                                            <p:strVal val="#ppt_x"/>
                                          </p:val>
                                        </p:tav>
                                      </p:tavLst>
                                    </p:anim>
                                    <p:anim calcmode="lin" valueType="num">
                                      <p:cBhvr>
                                        <p:cTn id="31" dur="1000" fill="hold"/>
                                        <p:tgtEl>
                                          <p:spTgt spid="45"/>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animBg="1"/>
      <p:bldP spid="40" grpId="0" animBg="1"/>
      <p:bldP spid="41" grpId="0" animBg="1"/>
      <p:bldP spid="16" grpId="0"/>
      <p:bldP spid="43" grpId="0"/>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p:cNvSpPr/>
          <p:nvPr/>
        </p:nvSpPr>
        <p:spPr>
          <a:xfrm>
            <a:off x="2133600" y="1517104"/>
            <a:ext cx="1524000" cy="15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p:cNvSpPr/>
          <p:nvPr/>
        </p:nvSpPr>
        <p:spPr>
          <a:xfrm>
            <a:off x="6379096" y="2060029"/>
            <a:ext cx="936104" cy="43204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2436261" y="2069554"/>
            <a:ext cx="936104" cy="43204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7" name="Straight Connector 6"/>
          <p:cNvCxnSpPr/>
          <p:nvPr/>
        </p:nvCxnSpPr>
        <p:spPr>
          <a:xfrm>
            <a:off x="2895600" y="2279104"/>
            <a:ext cx="3960000" cy="0"/>
          </a:xfrm>
          <a:prstGeom prst="line">
            <a:avLst/>
          </a:prstGeom>
          <a:ln w="57150">
            <a:solidFill>
              <a:schemeClr val="accent5">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455311" y="1860004"/>
            <a:ext cx="936104" cy="261610"/>
          </a:xfrm>
          <a:prstGeom prst="rect">
            <a:avLst/>
          </a:prstGeom>
          <a:noFill/>
        </p:spPr>
        <p:txBody>
          <a:bodyPr wrap="square" rtlCol="0">
            <a:spAutoFit/>
          </a:bodyPr>
          <a:lstStyle/>
          <a:p>
            <a:pPr algn="ctr"/>
            <a:r>
              <a:rPr lang="en-CA" sz="1100" b="1" dirty="0" smtClean="0"/>
              <a:t>ENTRÉE</a:t>
            </a:r>
            <a:endParaRPr lang="en-CA" sz="1100" b="1" dirty="0"/>
          </a:p>
        </p:txBody>
      </p:sp>
      <p:sp>
        <p:nvSpPr>
          <p:cNvPr id="9" name="TextBox 8"/>
          <p:cNvSpPr txBox="1"/>
          <p:nvPr/>
        </p:nvSpPr>
        <p:spPr>
          <a:xfrm>
            <a:off x="6028795" y="1840954"/>
            <a:ext cx="1688842" cy="261610"/>
          </a:xfrm>
          <a:prstGeom prst="rect">
            <a:avLst/>
          </a:prstGeom>
          <a:noFill/>
        </p:spPr>
        <p:txBody>
          <a:bodyPr wrap="square" rtlCol="0">
            <a:spAutoFit/>
          </a:bodyPr>
          <a:lstStyle/>
          <a:p>
            <a:pPr algn="ctr"/>
            <a:r>
              <a:rPr lang="en-CA" sz="1100" b="1" dirty="0" smtClean="0"/>
              <a:t>PLEINEMENT QUALIFIÉE</a:t>
            </a:r>
            <a:endParaRPr lang="en-CA" sz="1100" b="1" dirty="0"/>
          </a:p>
        </p:txBody>
      </p:sp>
      <p:sp>
        <p:nvSpPr>
          <p:cNvPr id="10" name="TextBox 9"/>
          <p:cNvSpPr txBox="1"/>
          <p:nvPr/>
        </p:nvSpPr>
        <p:spPr>
          <a:xfrm>
            <a:off x="1571604" y="2428868"/>
            <a:ext cx="2714644" cy="430887"/>
          </a:xfrm>
          <a:prstGeom prst="rect">
            <a:avLst/>
          </a:prstGeom>
          <a:noFill/>
        </p:spPr>
        <p:txBody>
          <a:bodyPr wrap="square" rtlCol="0">
            <a:spAutoFit/>
          </a:bodyPr>
          <a:lstStyle/>
          <a:p>
            <a:pPr algn="ctr"/>
            <a:r>
              <a:rPr lang="en-CA" sz="1100" b="1" dirty="0" smtClean="0"/>
              <a:t>COMPÉTENCES ESSENTIELLES</a:t>
            </a:r>
          </a:p>
          <a:p>
            <a:pPr algn="ctr"/>
            <a:r>
              <a:rPr lang="en-CA" sz="1100" b="1" dirty="0" smtClean="0"/>
              <a:t>COMPÉTENCES LIÉES À L’EMPLOYABILITÉ</a:t>
            </a:r>
          </a:p>
        </p:txBody>
      </p:sp>
      <p:sp>
        <p:nvSpPr>
          <p:cNvPr id="11" name="TextBox 10"/>
          <p:cNvSpPr txBox="1"/>
          <p:nvPr/>
        </p:nvSpPr>
        <p:spPr>
          <a:xfrm>
            <a:off x="6126882" y="2440940"/>
            <a:ext cx="1512168" cy="600164"/>
          </a:xfrm>
          <a:prstGeom prst="rect">
            <a:avLst/>
          </a:prstGeom>
          <a:noFill/>
        </p:spPr>
        <p:txBody>
          <a:bodyPr wrap="square" rtlCol="0">
            <a:spAutoFit/>
          </a:bodyPr>
          <a:lstStyle/>
          <a:p>
            <a:pPr algn="ctr"/>
            <a:r>
              <a:rPr lang="en-CA" sz="1100" b="1" dirty="0" smtClean="0"/>
              <a:t>COMPÉTENCE PROFESSIONNELLE</a:t>
            </a:r>
          </a:p>
          <a:p>
            <a:pPr algn="ctr"/>
            <a:endParaRPr lang="en-CA" sz="1100" b="1" dirty="0" smtClean="0"/>
          </a:p>
        </p:txBody>
      </p:sp>
      <p:sp>
        <p:nvSpPr>
          <p:cNvPr id="14" name="TextBox 13"/>
          <p:cNvSpPr txBox="1"/>
          <p:nvPr/>
        </p:nvSpPr>
        <p:spPr>
          <a:xfrm>
            <a:off x="1828800" y="1459954"/>
            <a:ext cx="5867400" cy="369332"/>
          </a:xfrm>
          <a:prstGeom prst="rect">
            <a:avLst/>
          </a:prstGeom>
          <a:noFill/>
        </p:spPr>
        <p:txBody>
          <a:bodyPr wrap="square" rtlCol="0">
            <a:spAutoFit/>
          </a:bodyPr>
          <a:lstStyle/>
          <a:p>
            <a:r>
              <a:rPr lang="en-US" b="1" dirty="0" err="1" smtClean="0">
                <a:solidFill>
                  <a:schemeClr val="accent5">
                    <a:lumMod val="50000"/>
                  </a:schemeClr>
                </a:solidFill>
                <a:latin typeface="Avenir 65 Medium" pitchFamily="34" charset="0"/>
              </a:rPr>
              <a:t>Repère</a:t>
            </a:r>
            <a:r>
              <a:rPr lang="en-US" b="1" dirty="0" smtClean="0">
                <a:solidFill>
                  <a:schemeClr val="accent5">
                    <a:lumMod val="50000"/>
                  </a:schemeClr>
                </a:solidFill>
                <a:latin typeface="Avenir 65 Medium" pitchFamily="34" charset="0"/>
              </a:rPr>
              <a:t>?</a:t>
            </a:r>
            <a:endParaRPr lang="en-US" b="1" dirty="0">
              <a:solidFill>
                <a:schemeClr val="accent5">
                  <a:lumMod val="50000"/>
                </a:schemeClr>
              </a:solidFill>
              <a:latin typeface="Avenir 65 Medium" pitchFamily="34" charset="0"/>
            </a:endParaRPr>
          </a:p>
        </p:txBody>
      </p:sp>
      <p:sp>
        <p:nvSpPr>
          <p:cNvPr id="16" name="TextBox 15"/>
          <p:cNvSpPr txBox="1"/>
          <p:nvPr/>
        </p:nvSpPr>
        <p:spPr>
          <a:xfrm>
            <a:off x="1763688" y="404664"/>
            <a:ext cx="4648200" cy="523220"/>
          </a:xfrm>
          <a:prstGeom prst="rect">
            <a:avLst/>
          </a:prstGeom>
          <a:noFill/>
        </p:spPr>
        <p:txBody>
          <a:bodyPr wrap="square" rtlCol="0">
            <a:spAutoFit/>
          </a:bodyPr>
          <a:lstStyle/>
          <a:p>
            <a:r>
              <a:rPr lang="en-US" sz="2800" dirty="0" err="1" smtClean="0">
                <a:solidFill>
                  <a:schemeClr val="accent4">
                    <a:lumMod val="50000"/>
                  </a:schemeClr>
                </a:solidFill>
                <a:latin typeface="Franklin Gothic Medium Cond" pitchFamily="34" charset="0"/>
              </a:rPr>
              <a:t>Définir</a:t>
            </a:r>
            <a:r>
              <a:rPr lang="en-US" sz="2800" dirty="0" smtClean="0">
                <a:solidFill>
                  <a:schemeClr val="accent4">
                    <a:lumMod val="50000"/>
                  </a:schemeClr>
                </a:solidFill>
                <a:latin typeface="Franklin Gothic Medium Cond" pitchFamily="34" charset="0"/>
              </a:rPr>
              <a:t> la « </a:t>
            </a:r>
            <a:r>
              <a:rPr lang="en-US" sz="2800" dirty="0" err="1" smtClean="0">
                <a:solidFill>
                  <a:schemeClr val="accent4">
                    <a:lumMod val="50000"/>
                  </a:schemeClr>
                </a:solidFill>
                <a:latin typeface="Franklin Gothic Medium Cond" pitchFamily="34" charset="0"/>
              </a:rPr>
              <a:t>portée</a:t>
            </a:r>
            <a:r>
              <a:rPr lang="en-US" sz="2800" dirty="0" smtClean="0">
                <a:solidFill>
                  <a:schemeClr val="accent4">
                    <a:lumMod val="50000"/>
                  </a:schemeClr>
                </a:solidFill>
                <a:latin typeface="Franklin Gothic Medium Cond" pitchFamily="34" charset="0"/>
              </a:rPr>
              <a:t> »</a:t>
            </a:r>
            <a:endParaRPr lang="en-US" sz="2800" dirty="0">
              <a:solidFill>
                <a:schemeClr val="accent4">
                  <a:lumMod val="50000"/>
                </a:schemeClr>
              </a:solidFill>
              <a:latin typeface="Franklin Gothic Medium Cond" pitchFamily="34" charset="0"/>
            </a:endParaRPr>
          </a:p>
        </p:txBody>
      </p:sp>
      <p:cxnSp>
        <p:nvCxnSpPr>
          <p:cNvPr id="19" name="Straight Connector 18"/>
          <p:cNvCxnSpPr/>
          <p:nvPr/>
        </p:nvCxnSpPr>
        <p:spPr>
          <a:xfrm>
            <a:off x="3362325" y="2279104"/>
            <a:ext cx="3060000" cy="0"/>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828800" y="3357572"/>
            <a:ext cx="5867400" cy="369332"/>
          </a:xfrm>
          <a:prstGeom prst="rect">
            <a:avLst/>
          </a:prstGeom>
          <a:noFill/>
        </p:spPr>
        <p:txBody>
          <a:bodyPr wrap="square" rtlCol="0">
            <a:spAutoFit/>
          </a:bodyPr>
          <a:lstStyle/>
          <a:p>
            <a:r>
              <a:rPr lang="en-US" b="1" dirty="0" err="1" smtClean="0">
                <a:solidFill>
                  <a:schemeClr val="accent5">
                    <a:lumMod val="50000"/>
                  </a:schemeClr>
                </a:solidFill>
                <a:latin typeface="Avenir 65 Medium" pitchFamily="34" charset="0"/>
              </a:rPr>
              <a:t>Domaine</a:t>
            </a:r>
            <a:r>
              <a:rPr lang="en-US" b="1" dirty="0" smtClean="0">
                <a:solidFill>
                  <a:schemeClr val="accent5">
                    <a:lumMod val="50000"/>
                  </a:schemeClr>
                </a:solidFill>
                <a:latin typeface="Avenir 65 Medium" pitchFamily="34" charset="0"/>
              </a:rPr>
              <a:t>?</a:t>
            </a:r>
            <a:endParaRPr lang="en-US" b="1" dirty="0">
              <a:solidFill>
                <a:schemeClr val="accent5">
                  <a:lumMod val="50000"/>
                </a:schemeClr>
              </a:solidFill>
              <a:latin typeface="Avenir 65 Medium" pitchFamily="34" charset="0"/>
            </a:endParaRPr>
          </a:p>
        </p:txBody>
      </p:sp>
      <p:sp>
        <p:nvSpPr>
          <p:cNvPr id="24" name="TextBox 23"/>
          <p:cNvSpPr txBox="1"/>
          <p:nvPr/>
        </p:nvSpPr>
        <p:spPr>
          <a:xfrm>
            <a:off x="1828800" y="4717504"/>
            <a:ext cx="5867400" cy="369332"/>
          </a:xfrm>
          <a:prstGeom prst="rect">
            <a:avLst/>
          </a:prstGeom>
          <a:noFill/>
        </p:spPr>
        <p:txBody>
          <a:bodyPr wrap="square" rtlCol="0">
            <a:spAutoFit/>
          </a:bodyPr>
          <a:lstStyle/>
          <a:p>
            <a:r>
              <a:rPr lang="en-US" b="1" dirty="0" smtClean="0">
                <a:solidFill>
                  <a:schemeClr val="accent5">
                    <a:lumMod val="50000"/>
                  </a:schemeClr>
                </a:solidFill>
                <a:latin typeface="Avenir 65 Medium" pitchFamily="34" charset="0"/>
              </a:rPr>
              <a:t>Projection?</a:t>
            </a:r>
            <a:endParaRPr lang="en-US" b="1" dirty="0">
              <a:solidFill>
                <a:schemeClr val="accent5">
                  <a:lumMod val="50000"/>
                </a:schemeClr>
              </a:solidFill>
              <a:latin typeface="Avenir 65 Medium" pitchFamily="34" charset="0"/>
            </a:endParaRPr>
          </a:p>
        </p:txBody>
      </p:sp>
      <p:sp>
        <p:nvSpPr>
          <p:cNvPr id="25" name="Rectangle 24"/>
          <p:cNvSpPr/>
          <p:nvPr/>
        </p:nvSpPr>
        <p:spPr>
          <a:xfrm>
            <a:off x="2477210" y="4279354"/>
            <a:ext cx="1044000" cy="180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p:cNvSpPr/>
          <p:nvPr/>
        </p:nvSpPr>
        <p:spPr>
          <a:xfrm>
            <a:off x="4985325" y="4279354"/>
            <a:ext cx="1044000" cy="180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p:cNvSpPr/>
          <p:nvPr/>
        </p:nvSpPr>
        <p:spPr>
          <a:xfrm>
            <a:off x="3733800" y="4279354"/>
            <a:ext cx="1044000" cy="180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Rectangle 27"/>
          <p:cNvSpPr/>
          <p:nvPr/>
        </p:nvSpPr>
        <p:spPr>
          <a:xfrm>
            <a:off x="2474369" y="3726904"/>
            <a:ext cx="3564000" cy="180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Rectangle 30"/>
          <p:cNvSpPr/>
          <p:nvPr/>
        </p:nvSpPr>
        <p:spPr>
          <a:xfrm>
            <a:off x="2475316" y="4003129"/>
            <a:ext cx="2448000" cy="180000"/>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Rectangle 31"/>
          <p:cNvSpPr/>
          <p:nvPr/>
        </p:nvSpPr>
        <p:spPr>
          <a:xfrm>
            <a:off x="4924425" y="4003129"/>
            <a:ext cx="1101844" cy="180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TextBox 36"/>
          <p:cNvSpPr txBox="1"/>
          <p:nvPr/>
        </p:nvSpPr>
        <p:spPr>
          <a:xfrm>
            <a:off x="6045458" y="3693894"/>
            <a:ext cx="2741384" cy="261610"/>
          </a:xfrm>
          <a:prstGeom prst="rect">
            <a:avLst/>
          </a:prstGeom>
          <a:noFill/>
        </p:spPr>
        <p:txBody>
          <a:bodyPr wrap="square" rtlCol="0">
            <a:spAutoFit/>
          </a:bodyPr>
          <a:lstStyle/>
          <a:p>
            <a:r>
              <a:rPr lang="en-CA" sz="1100" b="1" dirty="0" smtClean="0"/>
              <a:t>PROFESSION – DOMAINE DE PRATIQUE</a:t>
            </a:r>
            <a:endParaRPr lang="en-CA" sz="1100" b="1" dirty="0"/>
          </a:p>
        </p:txBody>
      </p:sp>
      <p:sp>
        <p:nvSpPr>
          <p:cNvPr id="39" name="TextBox 38"/>
          <p:cNvSpPr txBox="1"/>
          <p:nvPr/>
        </p:nvSpPr>
        <p:spPr>
          <a:xfrm>
            <a:off x="6038850" y="3955504"/>
            <a:ext cx="1885950" cy="261610"/>
          </a:xfrm>
          <a:prstGeom prst="rect">
            <a:avLst/>
          </a:prstGeom>
          <a:noFill/>
        </p:spPr>
        <p:txBody>
          <a:bodyPr wrap="square" rtlCol="0">
            <a:spAutoFit/>
          </a:bodyPr>
          <a:lstStyle/>
          <a:p>
            <a:r>
              <a:rPr lang="en-CA" sz="1100" b="1" dirty="0" smtClean="0"/>
              <a:t>SPÉCIALITÉ</a:t>
            </a:r>
            <a:endParaRPr lang="en-CA" sz="1100" b="1" dirty="0"/>
          </a:p>
        </p:txBody>
      </p:sp>
      <p:sp>
        <p:nvSpPr>
          <p:cNvPr id="40" name="TextBox 39"/>
          <p:cNvSpPr txBox="1"/>
          <p:nvPr/>
        </p:nvSpPr>
        <p:spPr>
          <a:xfrm>
            <a:off x="6038850" y="4236819"/>
            <a:ext cx="1885950" cy="261610"/>
          </a:xfrm>
          <a:prstGeom prst="rect">
            <a:avLst/>
          </a:prstGeom>
          <a:noFill/>
        </p:spPr>
        <p:txBody>
          <a:bodyPr wrap="square" rtlCol="0">
            <a:spAutoFit/>
          </a:bodyPr>
          <a:lstStyle/>
          <a:p>
            <a:r>
              <a:rPr lang="en-CA" sz="1100" b="1" dirty="0" smtClean="0"/>
              <a:t>FAMILLE OU GROUPE</a:t>
            </a:r>
            <a:endParaRPr lang="en-CA" sz="1100" b="1" dirty="0"/>
          </a:p>
        </p:txBody>
      </p:sp>
      <p:sp>
        <p:nvSpPr>
          <p:cNvPr id="45" name="TextBox 44"/>
          <p:cNvSpPr txBox="1"/>
          <p:nvPr/>
        </p:nvSpPr>
        <p:spPr>
          <a:xfrm>
            <a:off x="2425080" y="5115001"/>
            <a:ext cx="2088232" cy="338554"/>
          </a:xfrm>
          <a:prstGeom prst="rect">
            <a:avLst/>
          </a:prstGeom>
          <a:noFill/>
        </p:spPr>
        <p:txBody>
          <a:bodyPr wrap="square" rtlCol="0">
            <a:spAutoFit/>
          </a:bodyPr>
          <a:lstStyle/>
          <a:p>
            <a:r>
              <a:rPr lang="en-CA" sz="1600" dirty="0" err="1" smtClean="0"/>
              <a:t>Pratique</a:t>
            </a:r>
            <a:r>
              <a:rPr lang="en-CA" sz="1600" dirty="0" smtClean="0"/>
              <a:t> </a:t>
            </a:r>
            <a:r>
              <a:rPr lang="en-CA" sz="1600" dirty="0" err="1" smtClean="0"/>
              <a:t>actuelle</a:t>
            </a:r>
            <a:endParaRPr lang="en-CA" sz="1600" dirty="0"/>
          </a:p>
        </p:txBody>
      </p:sp>
      <p:sp>
        <p:nvSpPr>
          <p:cNvPr id="46" name="TextBox 45"/>
          <p:cNvSpPr txBox="1"/>
          <p:nvPr/>
        </p:nvSpPr>
        <p:spPr>
          <a:xfrm>
            <a:off x="4945360" y="5115001"/>
            <a:ext cx="2088232" cy="338554"/>
          </a:xfrm>
          <a:prstGeom prst="rect">
            <a:avLst/>
          </a:prstGeom>
          <a:noFill/>
        </p:spPr>
        <p:txBody>
          <a:bodyPr wrap="square" rtlCol="0">
            <a:spAutoFit/>
          </a:bodyPr>
          <a:lstStyle/>
          <a:p>
            <a:r>
              <a:rPr lang="en-CA" sz="1600" dirty="0" err="1" smtClean="0"/>
              <a:t>Pratique</a:t>
            </a:r>
            <a:r>
              <a:rPr lang="en-CA" sz="1600" dirty="0" smtClean="0"/>
              <a:t> </a:t>
            </a:r>
            <a:r>
              <a:rPr lang="en-CA" sz="1600" dirty="0" err="1" smtClean="0"/>
              <a:t>émergente</a:t>
            </a:r>
            <a:endParaRPr lang="en-CA" sz="1600" dirty="0"/>
          </a:p>
        </p:txBody>
      </p:sp>
      <p:sp>
        <p:nvSpPr>
          <p:cNvPr id="47" name="TextBox 46"/>
          <p:cNvSpPr txBox="1"/>
          <p:nvPr/>
        </p:nvSpPr>
        <p:spPr>
          <a:xfrm>
            <a:off x="2000232" y="5474755"/>
            <a:ext cx="2513080" cy="338554"/>
          </a:xfrm>
          <a:prstGeom prst="rect">
            <a:avLst/>
          </a:prstGeom>
          <a:noFill/>
        </p:spPr>
        <p:txBody>
          <a:bodyPr wrap="square" rtlCol="0">
            <a:spAutoFit/>
          </a:bodyPr>
          <a:lstStyle/>
          <a:p>
            <a:r>
              <a:rPr lang="en-CA" sz="1600" dirty="0" err="1" smtClean="0"/>
              <a:t>Échelle</a:t>
            </a:r>
            <a:r>
              <a:rPr lang="en-CA" sz="1600" dirty="0" smtClean="0"/>
              <a:t> </a:t>
            </a:r>
            <a:r>
              <a:rPr lang="en-CA" sz="1600" dirty="0" err="1" smtClean="0"/>
              <a:t>pancanadienne</a:t>
            </a:r>
            <a:endParaRPr lang="en-CA" sz="1600" dirty="0"/>
          </a:p>
        </p:txBody>
      </p:sp>
      <p:sp>
        <p:nvSpPr>
          <p:cNvPr id="48" name="TextBox 47"/>
          <p:cNvSpPr txBox="1"/>
          <p:nvPr/>
        </p:nvSpPr>
        <p:spPr>
          <a:xfrm>
            <a:off x="4945360" y="5474755"/>
            <a:ext cx="2088232" cy="338554"/>
          </a:xfrm>
          <a:prstGeom prst="rect">
            <a:avLst/>
          </a:prstGeom>
          <a:noFill/>
        </p:spPr>
        <p:txBody>
          <a:bodyPr wrap="square" rtlCol="0">
            <a:spAutoFit/>
          </a:bodyPr>
          <a:lstStyle/>
          <a:p>
            <a:r>
              <a:rPr lang="en-CA" sz="1600" dirty="0" err="1" smtClean="0"/>
              <a:t>Échelle</a:t>
            </a:r>
            <a:r>
              <a:rPr lang="en-CA" sz="1600" dirty="0" smtClean="0"/>
              <a:t> </a:t>
            </a:r>
            <a:r>
              <a:rPr lang="en-CA" sz="1600" dirty="0" err="1" smtClean="0"/>
              <a:t>internationale</a:t>
            </a:r>
            <a:endParaRPr lang="en-CA" sz="1600" dirty="0"/>
          </a:p>
        </p:txBody>
      </p:sp>
      <p:cxnSp>
        <p:nvCxnSpPr>
          <p:cNvPr id="49" name="Straight Connector 48"/>
          <p:cNvCxnSpPr/>
          <p:nvPr/>
        </p:nvCxnSpPr>
        <p:spPr>
          <a:xfrm>
            <a:off x="4031028" y="5291675"/>
            <a:ext cx="792088" cy="0"/>
          </a:xfrm>
          <a:prstGeom prst="line">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037720" y="5658407"/>
            <a:ext cx="792088" cy="0"/>
          </a:xfrm>
          <a:prstGeom prst="line">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425080" y="5826750"/>
            <a:ext cx="2088232" cy="338554"/>
          </a:xfrm>
          <a:prstGeom prst="rect">
            <a:avLst/>
          </a:prstGeom>
          <a:noFill/>
        </p:spPr>
        <p:txBody>
          <a:bodyPr wrap="square" rtlCol="0">
            <a:spAutoFit/>
          </a:bodyPr>
          <a:lstStyle/>
          <a:p>
            <a:r>
              <a:rPr lang="en-CA" sz="1600" dirty="0" err="1" smtClean="0"/>
              <a:t>Échelle</a:t>
            </a:r>
            <a:r>
              <a:rPr lang="en-CA" sz="1600" dirty="0" smtClean="0"/>
              <a:t> </a:t>
            </a:r>
            <a:r>
              <a:rPr lang="en-CA" sz="1600" dirty="0" err="1" smtClean="0"/>
              <a:t>sectorielle</a:t>
            </a:r>
            <a:endParaRPr lang="en-CA" sz="1600" dirty="0"/>
          </a:p>
        </p:txBody>
      </p:sp>
      <p:sp>
        <p:nvSpPr>
          <p:cNvPr id="52" name="TextBox 51"/>
          <p:cNvSpPr txBox="1"/>
          <p:nvPr/>
        </p:nvSpPr>
        <p:spPr>
          <a:xfrm>
            <a:off x="4945360" y="5826750"/>
            <a:ext cx="3698606" cy="338554"/>
          </a:xfrm>
          <a:prstGeom prst="rect">
            <a:avLst/>
          </a:prstGeom>
          <a:noFill/>
        </p:spPr>
        <p:txBody>
          <a:bodyPr wrap="square" rtlCol="0">
            <a:spAutoFit/>
          </a:bodyPr>
          <a:lstStyle/>
          <a:p>
            <a:r>
              <a:rPr lang="en-CA" sz="1600" dirty="0" err="1" smtClean="0"/>
              <a:t>Échelle</a:t>
            </a:r>
            <a:r>
              <a:rPr lang="en-CA" sz="1600" dirty="0" smtClean="0"/>
              <a:t> </a:t>
            </a:r>
            <a:r>
              <a:rPr lang="en-CA" sz="1600" dirty="0" err="1" smtClean="0"/>
              <a:t>organisationnelle</a:t>
            </a:r>
            <a:r>
              <a:rPr lang="en-CA" sz="1600" dirty="0" smtClean="0"/>
              <a:t> (</a:t>
            </a:r>
            <a:r>
              <a:rPr lang="en-CA" sz="1600" dirty="0" err="1" smtClean="0"/>
              <a:t>promoteur</a:t>
            </a:r>
            <a:r>
              <a:rPr lang="en-CA" sz="1600" dirty="0" smtClean="0"/>
              <a:t>)</a:t>
            </a:r>
            <a:endParaRPr lang="en-CA" sz="1600" dirty="0"/>
          </a:p>
        </p:txBody>
      </p:sp>
      <p:cxnSp>
        <p:nvCxnSpPr>
          <p:cNvPr id="53" name="Straight Connector 52"/>
          <p:cNvCxnSpPr/>
          <p:nvPr/>
        </p:nvCxnSpPr>
        <p:spPr>
          <a:xfrm>
            <a:off x="4037720" y="6010402"/>
            <a:ext cx="792088" cy="0"/>
          </a:xfrm>
          <a:prstGeom prst="line">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Rectangle 34"/>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Rectangle 35"/>
          <p:cNvSpPr/>
          <p:nvPr/>
        </p:nvSpPr>
        <p:spPr>
          <a:xfrm>
            <a:off x="2195736" y="3933056"/>
            <a:ext cx="5544616"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par>
                                <p:cTn id="8" presetID="0" presetClass="path" presetSubtype="0" accel="50000" decel="50000" fill="hold" grpId="0" nodeType="withEffect">
                                  <p:stCondLst>
                                    <p:cond delay="0"/>
                                  </p:stCondLst>
                                  <p:childTnLst>
                                    <p:animMotion origin="layout" path="M -3.33333E-6 4.44444E-6 L 0.43334 4.44444E-6 " pathEditMode="relative" ptsTypes="AA">
                                      <p:cBhvr>
                                        <p:cTn id="9" dur="2000" fill="hold"/>
                                        <p:tgtEl>
                                          <p:spTgt spid="20"/>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500"/>
                                        <p:tgtEl>
                                          <p:spTgt spid="3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10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10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dissolve">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down)">
                                      <p:cBhvr>
                                        <p:cTn id="57" dur="500"/>
                                        <p:tgtEl>
                                          <p:spTgt spid="24"/>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wipe(left)">
                                      <p:cBhvr>
                                        <p:cTn id="60" dur="500"/>
                                        <p:tgtEl>
                                          <p:spTgt spid="45"/>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wipe(left)">
                                      <p:cBhvr>
                                        <p:cTn id="63" dur="500"/>
                                        <p:tgtEl>
                                          <p:spTgt spid="47"/>
                                        </p:tgtEl>
                                      </p:cBhvr>
                                    </p:animEffect>
                                  </p:childTnLst>
                                </p:cTn>
                              </p:par>
                              <p:par>
                                <p:cTn id="64" presetID="22" presetClass="entr" presetSubtype="8" fill="hold" nodeType="with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wipe(left)">
                                      <p:cBhvr>
                                        <p:cTn id="66" dur="500"/>
                                        <p:tgtEl>
                                          <p:spTgt spid="49"/>
                                        </p:tgtEl>
                                      </p:cBhvr>
                                    </p:animEffect>
                                  </p:childTnLst>
                                </p:cTn>
                              </p:par>
                              <p:par>
                                <p:cTn id="67" presetID="22" presetClass="entr" presetSubtype="8" fill="hold" nodeType="with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wipe(left)">
                                      <p:cBhvr>
                                        <p:cTn id="69" dur="500"/>
                                        <p:tgtEl>
                                          <p:spTgt spid="50"/>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wipe(left)">
                                      <p:cBhvr>
                                        <p:cTn id="72" dur="500"/>
                                        <p:tgtEl>
                                          <p:spTgt spid="46"/>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wipe(left)">
                                      <p:cBhvr>
                                        <p:cTn id="75" dur="500"/>
                                        <p:tgtEl>
                                          <p:spTgt spid="48"/>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wipe(left)">
                                      <p:cBhvr>
                                        <p:cTn id="78" dur="500"/>
                                        <p:tgtEl>
                                          <p:spTgt spid="51"/>
                                        </p:tgtEl>
                                      </p:cBhvr>
                                    </p:animEffect>
                                  </p:childTnLst>
                                </p:cTn>
                              </p:par>
                              <p:par>
                                <p:cTn id="79" presetID="22" presetClass="entr" presetSubtype="8" fill="hold" nodeType="withEffect">
                                  <p:stCondLst>
                                    <p:cond delay="0"/>
                                  </p:stCondLst>
                                  <p:childTnLst>
                                    <p:set>
                                      <p:cBhvr>
                                        <p:cTn id="80" dur="1" fill="hold">
                                          <p:stCondLst>
                                            <p:cond delay="0"/>
                                          </p:stCondLst>
                                        </p:cTn>
                                        <p:tgtEl>
                                          <p:spTgt spid="53"/>
                                        </p:tgtEl>
                                        <p:attrNameLst>
                                          <p:attrName>style.visibility</p:attrName>
                                        </p:attrNameLst>
                                      </p:cBhvr>
                                      <p:to>
                                        <p:strVal val="visible"/>
                                      </p:to>
                                    </p:set>
                                    <p:animEffect transition="in" filter="wipe(left)">
                                      <p:cBhvr>
                                        <p:cTn id="81" dur="500"/>
                                        <p:tgtEl>
                                          <p:spTgt spid="53"/>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wipe(left)">
                                      <p:cBhvr>
                                        <p:cTn id="84" dur="500"/>
                                        <p:tgtEl>
                                          <p:spTgt spid="52"/>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2000"/>
                                        <p:tgtEl>
                                          <p:spTgt spid="45"/>
                                        </p:tgtEl>
                                      </p:cBhvr>
                                    </p:animEffect>
                                    <p:set>
                                      <p:cBhvr>
                                        <p:cTn id="89" dur="1" fill="hold">
                                          <p:stCondLst>
                                            <p:cond delay="1999"/>
                                          </p:stCondLst>
                                        </p:cTn>
                                        <p:tgtEl>
                                          <p:spTgt spid="45"/>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2000"/>
                                        <p:tgtEl>
                                          <p:spTgt spid="49"/>
                                        </p:tgtEl>
                                      </p:cBhvr>
                                    </p:animEffect>
                                    <p:set>
                                      <p:cBhvr>
                                        <p:cTn id="92" dur="1" fill="hold">
                                          <p:stCondLst>
                                            <p:cond delay="1999"/>
                                          </p:stCondLst>
                                        </p:cTn>
                                        <p:tgtEl>
                                          <p:spTgt spid="49"/>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2000"/>
                                        <p:tgtEl>
                                          <p:spTgt spid="50"/>
                                        </p:tgtEl>
                                      </p:cBhvr>
                                    </p:animEffect>
                                    <p:set>
                                      <p:cBhvr>
                                        <p:cTn id="95" dur="1" fill="hold">
                                          <p:stCondLst>
                                            <p:cond delay="1999"/>
                                          </p:stCondLst>
                                        </p:cTn>
                                        <p:tgtEl>
                                          <p:spTgt spid="50"/>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2000"/>
                                        <p:tgtEl>
                                          <p:spTgt spid="48"/>
                                        </p:tgtEl>
                                      </p:cBhvr>
                                    </p:animEffect>
                                    <p:set>
                                      <p:cBhvr>
                                        <p:cTn id="98" dur="1" fill="hold">
                                          <p:stCondLst>
                                            <p:cond delay="1999"/>
                                          </p:stCondLst>
                                        </p:cTn>
                                        <p:tgtEl>
                                          <p:spTgt spid="48"/>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2000"/>
                                        <p:tgtEl>
                                          <p:spTgt spid="53"/>
                                        </p:tgtEl>
                                      </p:cBhvr>
                                    </p:animEffect>
                                    <p:set>
                                      <p:cBhvr>
                                        <p:cTn id="101" dur="1" fill="hold">
                                          <p:stCondLst>
                                            <p:cond delay="1999"/>
                                          </p:stCondLst>
                                        </p:cTn>
                                        <p:tgtEl>
                                          <p:spTgt spid="53"/>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2000"/>
                                        <p:tgtEl>
                                          <p:spTgt spid="52"/>
                                        </p:tgtEl>
                                      </p:cBhvr>
                                    </p:animEffect>
                                    <p:set>
                                      <p:cBhvr>
                                        <p:cTn id="104" dur="1" fill="hold">
                                          <p:stCondLst>
                                            <p:cond delay="1999"/>
                                          </p:stCondLst>
                                        </p:cTn>
                                        <p:tgtEl>
                                          <p:spTgt spid="52"/>
                                        </p:tgtEl>
                                        <p:attrNameLst>
                                          <p:attrName>style.visibility</p:attrName>
                                        </p:attrNameLst>
                                      </p:cBhvr>
                                      <p:to>
                                        <p:strVal val="hidden"/>
                                      </p:to>
                                    </p:set>
                                  </p:childTnLst>
                                </p:cTn>
                              </p:par>
                              <p:par>
                                <p:cTn id="105" presetID="0" presetClass="path" presetSubtype="0" accel="50000" decel="50000" fill="hold" grpId="1" nodeType="withEffect">
                                  <p:stCondLst>
                                    <p:cond delay="0"/>
                                  </p:stCondLst>
                                  <p:childTnLst>
                                    <p:animMotion origin="layout" path="M 0 0 L -0.27569 0 " pathEditMode="relative" ptsTypes="AA">
                                      <p:cBhvr>
                                        <p:cTn id="106" dur="2000" fill="hold"/>
                                        <p:tgtEl>
                                          <p:spTgt spid="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3" grpId="0"/>
      <p:bldP spid="24" grpId="0"/>
      <p:bldP spid="25" grpId="0" animBg="1"/>
      <p:bldP spid="26" grpId="0" animBg="1"/>
      <p:bldP spid="27" grpId="0" animBg="1"/>
      <p:bldP spid="28" grpId="0" animBg="1"/>
      <p:bldP spid="31" grpId="0" animBg="1"/>
      <p:bldP spid="32" grpId="0" animBg="1"/>
      <p:bldP spid="37" grpId="0"/>
      <p:bldP spid="39" grpId="0"/>
      <p:bldP spid="40" grpId="0"/>
      <p:bldP spid="45" grpId="0"/>
      <p:bldP spid="45" grpId="1"/>
      <p:bldP spid="46" grpId="0"/>
      <p:bldP spid="46" grpId="1"/>
      <p:bldP spid="47" grpId="0"/>
      <p:bldP spid="48" grpId="0"/>
      <p:bldP spid="48" grpId="1"/>
      <p:bldP spid="51" grpId="0"/>
      <p:bldP spid="52" grpId="0"/>
      <p:bldP spid="52" grpId="1"/>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31052" y="332656"/>
            <a:ext cx="7086600" cy="430887"/>
          </a:xfrm>
          <a:prstGeom prst="rect">
            <a:avLst/>
          </a:prstGeom>
          <a:noFill/>
        </p:spPr>
        <p:txBody>
          <a:bodyPr wrap="square" rtlCol="0">
            <a:spAutoFit/>
          </a:bodyPr>
          <a:lstStyle/>
          <a:p>
            <a:r>
              <a:rPr lang="en-US" sz="2200" dirty="0" smtClean="0">
                <a:latin typeface="Franklin Gothic Medium Cond" pitchFamily="34" charset="0"/>
              </a:rPr>
              <a:t>Les </a:t>
            </a:r>
            <a:r>
              <a:rPr lang="en-US" sz="2200" dirty="0" err="1" smtClean="0">
                <a:latin typeface="Franklin Gothic Medium Cond" pitchFamily="34" charset="0"/>
              </a:rPr>
              <a:t>données</a:t>
            </a:r>
            <a:r>
              <a:rPr lang="en-US" sz="2200" dirty="0" smtClean="0">
                <a:latin typeface="Franklin Gothic Medium Cond" pitchFamily="34" charset="0"/>
              </a:rPr>
              <a:t> de </a:t>
            </a:r>
            <a:r>
              <a:rPr lang="en-US" sz="2200" dirty="0" err="1" smtClean="0">
                <a:latin typeface="Franklin Gothic Medium Cond" pitchFamily="34" charset="0"/>
              </a:rPr>
              <a:t>comparaison</a:t>
            </a:r>
            <a:r>
              <a:rPr lang="en-US" sz="2200" dirty="0" smtClean="0">
                <a:latin typeface="Franklin Gothic Medium Cond" pitchFamily="34" charset="0"/>
              </a:rPr>
              <a:t> entre les </a:t>
            </a:r>
            <a:r>
              <a:rPr lang="en-US" sz="2200" dirty="0" err="1" smtClean="0">
                <a:latin typeface="Franklin Gothic Medium Cond" pitchFamily="34" charset="0"/>
              </a:rPr>
              <a:t>normes</a:t>
            </a:r>
            <a:r>
              <a:rPr lang="en-US" sz="2200" dirty="0" smtClean="0">
                <a:latin typeface="Franklin Gothic Medium Cond" pitchFamily="34" charset="0"/>
              </a:rPr>
              <a:t> </a:t>
            </a:r>
            <a:r>
              <a:rPr lang="en-US" sz="2200" dirty="0" err="1" smtClean="0">
                <a:latin typeface="Franklin Gothic Medium Cond" pitchFamily="34" charset="0"/>
              </a:rPr>
              <a:t>orientent</a:t>
            </a:r>
            <a:r>
              <a:rPr lang="en-US" sz="2200" dirty="0" smtClean="0">
                <a:latin typeface="Franklin Gothic Medium Cond" pitchFamily="34" charset="0"/>
              </a:rPr>
              <a:t> la </a:t>
            </a:r>
            <a:r>
              <a:rPr lang="en-US" sz="2200" dirty="0" err="1" smtClean="0">
                <a:latin typeface="Franklin Gothic Medium Cond" pitchFamily="34" charset="0"/>
              </a:rPr>
              <a:t>portée</a:t>
            </a:r>
            <a:endParaRPr lang="en-US" sz="2200" dirty="0" smtClean="0">
              <a:latin typeface="Franklin Gothic Medium Cond"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1403648" y="2132856"/>
            <a:ext cx="4207536" cy="4248472"/>
          </a:xfrm>
          <a:prstGeom prst="rect">
            <a:avLst/>
          </a:prstGeom>
          <a:noFill/>
          <a:ln w="9525">
            <a:solidFill>
              <a:schemeClr val="accent5">
                <a:lumMod val="75000"/>
              </a:schemeClr>
            </a:solidFill>
            <a:miter lim="800000"/>
            <a:headEnd/>
            <a:tailEnd/>
          </a:ln>
        </p:spPr>
      </p:pic>
      <p:sp>
        <p:nvSpPr>
          <p:cNvPr id="16" name="TextBox 15"/>
          <p:cNvSpPr txBox="1"/>
          <p:nvPr/>
        </p:nvSpPr>
        <p:spPr>
          <a:xfrm>
            <a:off x="5724128" y="2132856"/>
            <a:ext cx="2895600" cy="4231928"/>
          </a:xfrm>
          <a:prstGeom prst="rect">
            <a:avLst/>
          </a:prstGeom>
          <a:noFill/>
        </p:spPr>
        <p:txBody>
          <a:bodyPr wrap="square" rtlCol="0">
            <a:spAutoFit/>
          </a:bodyPr>
          <a:lstStyle/>
          <a:p>
            <a:pPr>
              <a:spcAft>
                <a:spcPts val="600"/>
              </a:spcAft>
            </a:pPr>
            <a:r>
              <a:rPr lang="en-US" sz="1200" b="1" dirty="0" smtClean="0">
                <a:solidFill>
                  <a:schemeClr val="accent5">
                    <a:lumMod val="75000"/>
                  </a:schemeClr>
                </a:solidFill>
                <a:latin typeface="Avenir 45 Book" pitchFamily="34" charset="0"/>
              </a:rPr>
              <a:t>EXEMPLE</a:t>
            </a:r>
            <a:endParaRPr lang="en-US" sz="800" dirty="0" smtClean="0">
              <a:solidFill>
                <a:schemeClr val="accent5">
                  <a:lumMod val="75000"/>
                </a:schemeClr>
              </a:solidFill>
              <a:latin typeface="Avenir 45 Book" pitchFamily="34" charset="0"/>
            </a:endParaRPr>
          </a:p>
          <a:p>
            <a:pPr>
              <a:spcAft>
                <a:spcPts val="600"/>
              </a:spcAft>
            </a:pPr>
            <a:endParaRPr lang="en-US" sz="300" dirty="0" smtClean="0">
              <a:latin typeface="Avenir 45 Book" pitchFamily="34" charset="0"/>
            </a:endParaRPr>
          </a:p>
          <a:p>
            <a:pPr>
              <a:spcAft>
                <a:spcPts val="1200"/>
              </a:spcAft>
            </a:pPr>
            <a:r>
              <a:rPr lang="en-US" sz="1400" dirty="0" err="1" smtClean="0">
                <a:latin typeface="Avenir 45 Book" pitchFamily="34" charset="0"/>
              </a:rPr>
              <a:t>Quels</a:t>
            </a:r>
            <a:r>
              <a:rPr lang="en-US" sz="1400" dirty="0" smtClean="0">
                <a:latin typeface="Avenir 45 Book" pitchFamily="34" charset="0"/>
              </a:rPr>
              <a:t> </a:t>
            </a:r>
            <a:r>
              <a:rPr lang="en-US" sz="1400" dirty="0" err="1" smtClean="0">
                <a:latin typeface="Avenir 45 Book" pitchFamily="34" charset="0"/>
              </a:rPr>
              <a:t>sont</a:t>
            </a:r>
            <a:r>
              <a:rPr lang="en-US" sz="1400" dirty="0" smtClean="0">
                <a:latin typeface="Avenir 45 Book" pitchFamily="34" charset="0"/>
              </a:rPr>
              <a:t> les </a:t>
            </a:r>
            <a:r>
              <a:rPr lang="en-US" sz="1400" dirty="0" err="1" smtClean="0">
                <a:latin typeface="Avenir 45 Book" pitchFamily="34" charset="0"/>
              </a:rPr>
              <a:t>objectifs</a:t>
            </a:r>
            <a:r>
              <a:rPr lang="en-US" sz="1400" dirty="0" smtClean="0">
                <a:latin typeface="Avenir 45 Book" pitchFamily="34" charset="0"/>
              </a:rPr>
              <a:t> </a:t>
            </a:r>
            <a:r>
              <a:rPr lang="en-US" sz="1400" dirty="0" err="1" smtClean="0">
                <a:latin typeface="Avenir 45 Book" pitchFamily="34" charset="0"/>
              </a:rPr>
              <a:t>visés</a:t>
            </a:r>
            <a:r>
              <a:rPr lang="en-US" sz="1400" dirty="0" smtClean="0">
                <a:latin typeface="Avenir 45 Book" pitchFamily="34" charset="0"/>
              </a:rPr>
              <a:t> par les </a:t>
            </a:r>
            <a:r>
              <a:rPr lang="en-US" sz="1400" dirty="0" err="1" smtClean="0">
                <a:latin typeface="Avenir 45 Book" pitchFamily="34" charset="0"/>
              </a:rPr>
              <a:t>normes</a:t>
            </a:r>
            <a:r>
              <a:rPr lang="en-US" sz="1400" dirty="0" smtClean="0">
                <a:latin typeface="Avenir 45 Book" pitchFamily="34" charset="0"/>
              </a:rPr>
              <a:t>, </a:t>
            </a:r>
            <a:r>
              <a:rPr lang="en-US" sz="1400" dirty="0" err="1" smtClean="0">
                <a:latin typeface="Avenir 45 Book" pitchFamily="34" charset="0"/>
              </a:rPr>
              <a:t>ou</a:t>
            </a:r>
            <a:r>
              <a:rPr lang="en-US" sz="1400" dirty="0" smtClean="0">
                <a:latin typeface="Avenir 45 Book" pitchFamily="34" charset="0"/>
              </a:rPr>
              <a:t> </a:t>
            </a:r>
            <a:r>
              <a:rPr lang="en-US" sz="1400" dirty="0" err="1" smtClean="0">
                <a:latin typeface="Avenir 45 Book" pitchFamily="34" charset="0"/>
              </a:rPr>
              <a:t>leurs</a:t>
            </a:r>
            <a:r>
              <a:rPr lang="en-US" sz="1400" dirty="0" smtClean="0">
                <a:latin typeface="Avenir 45 Book" pitchFamily="34" charset="0"/>
              </a:rPr>
              <a:t> </a:t>
            </a:r>
            <a:r>
              <a:rPr lang="en-US" sz="1400" dirty="0" err="1" smtClean="0">
                <a:latin typeface="Avenir 45 Book" pitchFamily="34" charset="0"/>
              </a:rPr>
              <a:t>utilisations</a:t>
            </a:r>
            <a:r>
              <a:rPr lang="en-US" sz="1400" dirty="0" smtClean="0">
                <a:latin typeface="Avenir 45 Book" pitchFamily="34" charset="0"/>
              </a:rPr>
              <a:t>?</a:t>
            </a:r>
          </a:p>
          <a:p>
            <a:pPr>
              <a:spcAft>
                <a:spcPts val="1200"/>
              </a:spcAft>
            </a:pPr>
            <a:r>
              <a:rPr lang="en-US" sz="1400" dirty="0" smtClean="0">
                <a:latin typeface="Avenir 45 Book" pitchFamily="34" charset="0"/>
              </a:rPr>
              <a:t>Qui </a:t>
            </a:r>
            <a:r>
              <a:rPr lang="en-US" sz="1400" dirty="0" err="1" smtClean="0">
                <a:latin typeface="Avenir 45 Book" pitchFamily="34" charset="0"/>
              </a:rPr>
              <a:t>sont</a:t>
            </a:r>
            <a:r>
              <a:rPr lang="en-US" sz="1400" dirty="0" smtClean="0">
                <a:latin typeface="Avenir 45 Book" pitchFamily="34" charset="0"/>
              </a:rPr>
              <a:t> les </a:t>
            </a:r>
            <a:r>
              <a:rPr lang="en-US" sz="1400" dirty="0" err="1" smtClean="0">
                <a:latin typeface="Avenir 45 Book" pitchFamily="34" charset="0"/>
              </a:rPr>
              <a:t>principaux</a:t>
            </a:r>
            <a:r>
              <a:rPr lang="en-US" sz="1400" dirty="0" smtClean="0">
                <a:latin typeface="Avenir 45 Book" pitchFamily="34" charset="0"/>
              </a:rPr>
              <a:t> </a:t>
            </a:r>
            <a:r>
              <a:rPr lang="en-US" sz="1400" dirty="0" err="1" smtClean="0">
                <a:latin typeface="Avenir 45 Book" pitchFamily="34" charset="0"/>
              </a:rPr>
              <a:t>intervenants</a:t>
            </a:r>
            <a:r>
              <a:rPr lang="en-US" sz="1400" dirty="0" smtClean="0">
                <a:latin typeface="Avenir 45 Book" pitchFamily="34" charset="0"/>
              </a:rPr>
              <a:t>?</a:t>
            </a:r>
          </a:p>
          <a:p>
            <a:pPr>
              <a:spcAft>
                <a:spcPts val="1200"/>
              </a:spcAft>
            </a:pPr>
            <a:r>
              <a:rPr lang="en-US" sz="1400" dirty="0" err="1" smtClean="0">
                <a:latin typeface="Avenir 45 Book" pitchFamily="34" charset="0"/>
              </a:rPr>
              <a:t>Quelles</a:t>
            </a:r>
            <a:r>
              <a:rPr lang="en-US" sz="1400" dirty="0" smtClean="0">
                <a:latin typeface="Avenir 45 Book" pitchFamily="34" charset="0"/>
              </a:rPr>
              <a:t> </a:t>
            </a:r>
            <a:r>
              <a:rPr lang="en-US" sz="1400" dirty="0" err="1" smtClean="0">
                <a:latin typeface="Avenir 45 Book" pitchFamily="34" charset="0"/>
              </a:rPr>
              <a:t>devraient</a:t>
            </a:r>
            <a:r>
              <a:rPr lang="en-US" sz="1400" dirty="0" smtClean="0">
                <a:latin typeface="Avenir 45 Book" pitchFamily="34" charset="0"/>
              </a:rPr>
              <a:t> </a:t>
            </a:r>
            <a:r>
              <a:rPr lang="en-US" sz="1400" dirty="0" err="1" smtClean="0">
                <a:latin typeface="Avenir 45 Book" pitchFamily="34" charset="0"/>
              </a:rPr>
              <a:t>être</a:t>
            </a:r>
            <a:r>
              <a:rPr lang="en-US" sz="1400" dirty="0" smtClean="0">
                <a:latin typeface="Avenir 45 Book" pitchFamily="34" charset="0"/>
              </a:rPr>
              <a:t> les </a:t>
            </a:r>
            <a:r>
              <a:rPr lang="en-US" sz="1400" dirty="0" err="1" smtClean="0">
                <a:latin typeface="Avenir 45 Book" pitchFamily="34" charset="0"/>
              </a:rPr>
              <a:t>sphères</a:t>
            </a:r>
            <a:r>
              <a:rPr lang="en-US" sz="1400" dirty="0" smtClean="0">
                <a:latin typeface="Avenir 45 Book" pitchFamily="34" charset="0"/>
              </a:rPr>
              <a:t> </a:t>
            </a:r>
            <a:r>
              <a:rPr lang="en-US" sz="1400" dirty="0" err="1" smtClean="0">
                <a:latin typeface="Avenir 45 Book" pitchFamily="34" charset="0"/>
              </a:rPr>
              <a:t>d’activité</a:t>
            </a:r>
            <a:r>
              <a:rPr lang="en-US" sz="1400" dirty="0" smtClean="0">
                <a:latin typeface="Avenir 45 Book" pitchFamily="34" charset="0"/>
              </a:rPr>
              <a:t> </a:t>
            </a:r>
            <a:r>
              <a:rPr lang="en-US" sz="1400" dirty="0" err="1" smtClean="0">
                <a:latin typeface="Avenir 45 Book" pitchFamily="34" charset="0"/>
              </a:rPr>
              <a:t>majeures</a:t>
            </a:r>
            <a:r>
              <a:rPr lang="en-US" sz="1400" dirty="0" smtClean="0">
                <a:latin typeface="Avenir 45 Book" pitchFamily="34" charset="0"/>
              </a:rPr>
              <a:t>?</a:t>
            </a:r>
          </a:p>
          <a:p>
            <a:pPr>
              <a:spcAft>
                <a:spcPts val="1200"/>
              </a:spcAft>
            </a:pPr>
            <a:r>
              <a:rPr lang="en-US" sz="1400" dirty="0" err="1" smtClean="0">
                <a:latin typeface="Avenir 45 Book" pitchFamily="34" charset="0"/>
              </a:rPr>
              <a:t>Quelles</a:t>
            </a:r>
            <a:r>
              <a:rPr lang="en-US" sz="1400" dirty="0" smtClean="0">
                <a:latin typeface="Avenir 45 Book" pitchFamily="34" charset="0"/>
              </a:rPr>
              <a:t> </a:t>
            </a:r>
            <a:r>
              <a:rPr lang="en-US" sz="1400" dirty="0" err="1" smtClean="0">
                <a:latin typeface="Avenir 45 Book" pitchFamily="34" charset="0"/>
              </a:rPr>
              <a:t>sont</a:t>
            </a:r>
            <a:r>
              <a:rPr lang="en-US" sz="1400" dirty="0" smtClean="0">
                <a:latin typeface="Avenir 45 Book" pitchFamily="34" charset="0"/>
              </a:rPr>
              <a:t> les </a:t>
            </a:r>
            <a:r>
              <a:rPr lang="en-US" sz="1400" dirty="0" err="1" smtClean="0">
                <a:latin typeface="Avenir 45 Book" pitchFamily="34" charset="0"/>
              </a:rPr>
              <a:t>compétences</a:t>
            </a:r>
            <a:r>
              <a:rPr lang="en-US" sz="1400" dirty="0" smtClean="0">
                <a:latin typeface="Avenir 45 Book" pitchFamily="34" charset="0"/>
              </a:rPr>
              <a:t> </a:t>
            </a:r>
            <a:r>
              <a:rPr lang="en-US" sz="1400" dirty="0" err="1" smtClean="0">
                <a:latin typeface="Avenir 45 Book" pitchFamily="34" charset="0"/>
              </a:rPr>
              <a:t>nécessaires</a:t>
            </a:r>
            <a:r>
              <a:rPr lang="en-US" sz="1400" dirty="0" smtClean="0">
                <a:latin typeface="Avenir 45 Book" pitchFamily="34" charset="0"/>
              </a:rPr>
              <a:t> pour </a:t>
            </a:r>
            <a:r>
              <a:rPr lang="en-US" sz="1400" dirty="0" err="1" smtClean="0">
                <a:latin typeface="Avenir 45 Book" pitchFamily="34" charset="0"/>
              </a:rPr>
              <a:t>chaque</a:t>
            </a:r>
            <a:r>
              <a:rPr lang="en-US" sz="1400" dirty="0" smtClean="0">
                <a:latin typeface="Avenir 45 Book" pitchFamily="34" charset="0"/>
              </a:rPr>
              <a:t> </a:t>
            </a:r>
            <a:r>
              <a:rPr lang="en-US" sz="1400" dirty="0" err="1" smtClean="0">
                <a:latin typeface="Avenir 45 Book" pitchFamily="34" charset="0"/>
              </a:rPr>
              <a:t>sphère</a:t>
            </a:r>
            <a:r>
              <a:rPr lang="en-US" sz="1400" dirty="0" smtClean="0">
                <a:latin typeface="Avenir 45 Book" pitchFamily="34" charset="0"/>
              </a:rPr>
              <a:t> </a:t>
            </a:r>
            <a:r>
              <a:rPr lang="en-US" sz="1400" dirty="0" err="1" smtClean="0">
                <a:latin typeface="Avenir 45 Book" pitchFamily="34" charset="0"/>
              </a:rPr>
              <a:t>d’activité</a:t>
            </a:r>
            <a:r>
              <a:rPr lang="en-US" sz="1400" dirty="0" smtClean="0">
                <a:latin typeface="Avenir 45 Book" pitchFamily="34" charset="0"/>
              </a:rPr>
              <a:t>?</a:t>
            </a:r>
          </a:p>
          <a:p>
            <a:pPr>
              <a:spcAft>
                <a:spcPts val="1200"/>
              </a:spcAft>
            </a:pPr>
            <a:r>
              <a:rPr lang="en-US" sz="1400" dirty="0" smtClean="0">
                <a:latin typeface="Avenir 45 Book" pitchFamily="34" charset="0"/>
              </a:rPr>
              <a:t>Et les </a:t>
            </a:r>
            <a:r>
              <a:rPr lang="en-US" sz="1400" dirty="0" err="1" smtClean="0">
                <a:latin typeface="Avenir 45 Book" pitchFamily="34" charset="0"/>
              </a:rPr>
              <a:t>sous-compétences</a:t>
            </a:r>
            <a:r>
              <a:rPr lang="en-US" sz="1400" dirty="0" smtClean="0">
                <a:latin typeface="Avenir 45 Book" pitchFamily="34" charset="0"/>
              </a:rPr>
              <a:t>?</a:t>
            </a:r>
          </a:p>
          <a:p>
            <a:pPr>
              <a:spcAft>
                <a:spcPts val="1200"/>
              </a:spcAft>
            </a:pPr>
            <a:r>
              <a:rPr lang="en-US" sz="1400" dirty="0" smtClean="0">
                <a:latin typeface="Avenir 45 Book" pitchFamily="34" charset="0"/>
              </a:rPr>
              <a:t>Et </a:t>
            </a:r>
            <a:r>
              <a:rPr lang="en-US" sz="1400" dirty="0" err="1" smtClean="0">
                <a:latin typeface="Avenir 45 Book" pitchFamily="34" charset="0"/>
              </a:rPr>
              <a:t>quel</a:t>
            </a:r>
            <a:r>
              <a:rPr lang="en-US" sz="1400" dirty="0" smtClean="0">
                <a:latin typeface="Avenir 45 Book" pitchFamily="34" charset="0"/>
              </a:rPr>
              <a:t> </a:t>
            </a:r>
            <a:r>
              <a:rPr lang="en-US" sz="1400" dirty="0" err="1" smtClean="0">
                <a:latin typeface="Avenir 45 Book" pitchFamily="34" charset="0"/>
              </a:rPr>
              <a:t>est</a:t>
            </a:r>
            <a:r>
              <a:rPr lang="en-US" sz="1400" dirty="0" smtClean="0">
                <a:latin typeface="Avenir 45 Book" pitchFamily="34" charset="0"/>
              </a:rPr>
              <a:t> le </a:t>
            </a:r>
            <a:r>
              <a:rPr lang="en-US" sz="1400" dirty="0" err="1" smtClean="0">
                <a:latin typeface="Avenir 45 Book" pitchFamily="34" charset="0"/>
              </a:rPr>
              <a:t>niveau</a:t>
            </a:r>
            <a:r>
              <a:rPr lang="en-US" sz="1400" dirty="0" smtClean="0">
                <a:latin typeface="Avenir 45 Book" pitchFamily="34" charset="0"/>
              </a:rPr>
              <a:t> de </a:t>
            </a:r>
            <a:r>
              <a:rPr lang="en-US" sz="1400" dirty="0" err="1" smtClean="0">
                <a:latin typeface="Avenir 45 Book" pitchFamily="34" charset="0"/>
              </a:rPr>
              <a:t>détails</a:t>
            </a:r>
            <a:r>
              <a:rPr lang="en-US" sz="1400" dirty="0" smtClean="0">
                <a:latin typeface="Avenir 45 Book" pitchFamily="34" charset="0"/>
              </a:rPr>
              <a:t> et de </a:t>
            </a:r>
            <a:r>
              <a:rPr lang="en-US" sz="1400" dirty="0" err="1" smtClean="0">
                <a:latin typeface="Avenir 45 Book" pitchFamily="34" charset="0"/>
              </a:rPr>
              <a:t>contexte</a:t>
            </a:r>
            <a:r>
              <a:rPr lang="en-US" sz="1400" dirty="0" smtClean="0">
                <a:latin typeface="Avenir 45 Book" pitchFamily="34" charset="0"/>
              </a:rPr>
              <a:t> à </a:t>
            </a:r>
            <a:r>
              <a:rPr lang="en-US" sz="1400" dirty="0" err="1" smtClean="0">
                <a:latin typeface="Avenir 45 Book" pitchFamily="34" charset="0"/>
              </a:rPr>
              <a:t>donner</a:t>
            </a:r>
            <a:r>
              <a:rPr lang="en-US" sz="1400" dirty="0" smtClean="0">
                <a:latin typeface="Avenir 45 Book" pitchFamily="34" charset="0"/>
              </a:rPr>
              <a:t>?</a:t>
            </a:r>
          </a:p>
          <a:p>
            <a:pPr>
              <a:spcAft>
                <a:spcPts val="600"/>
              </a:spcAft>
              <a:buFont typeface="Arial" pitchFamily="34" charset="0"/>
              <a:buChar char="•"/>
            </a:pPr>
            <a:endParaRPr lang="en-US" sz="1600" dirty="0" smtClean="0">
              <a:latin typeface="Avenir 45 Book" pitchFamily="34" charset="0"/>
            </a:endParaRPr>
          </a:p>
        </p:txBody>
      </p:sp>
      <p:sp>
        <p:nvSpPr>
          <p:cNvPr id="8" name="Rectangle 7"/>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p:cNvSpPr txBox="1"/>
          <p:nvPr/>
        </p:nvSpPr>
        <p:spPr>
          <a:xfrm>
            <a:off x="1480758" y="836712"/>
            <a:ext cx="4032448" cy="1200329"/>
          </a:xfrm>
          <a:prstGeom prst="rect">
            <a:avLst/>
          </a:prstGeom>
          <a:noFill/>
        </p:spPr>
        <p:txBody>
          <a:bodyPr wrap="square" rtlCol="0">
            <a:spAutoFit/>
          </a:bodyPr>
          <a:lstStyle/>
          <a:p>
            <a:r>
              <a:rPr lang="en-CA" dirty="0" smtClean="0">
                <a:latin typeface="Franklin Gothic Book" pitchFamily="34" charset="0"/>
              </a:rPr>
              <a:t>Liens avec :</a:t>
            </a:r>
          </a:p>
          <a:p>
            <a:pPr>
              <a:buFont typeface="Arial" pitchFamily="34" charset="0"/>
              <a:buChar char="•"/>
            </a:pPr>
            <a:r>
              <a:rPr lang="en-CA" dirty="0" smtClean="0">
                <a:latin typeface="Franklin Gothic Book" pitchFamily="34" charset="0"/>
              </a:rPr>
              <a:t>  les </a:t>
            </a:r>
            <a:r>
              <a:rPr lang="en-CA" dirty="0" err="1" smtClean="0">
                <a:latin typeface="Franklin Gothic Book" pitchFamily="34" charset="0"/>
              </a:rPr>
              <a:t>objectifs</a:t>
            </a:r>
            <a:endParaRPr lang="en-CA" dirty="0" smtClean="0">
              <a:latin typeface="Franklin Gothic Book" pitchFamily="34" charset="0"/>
            </a:endParaRPr>
          </a:p>
          <a:p>
            <a:pPr>
              <a:buFont typeface="Arial" pitchFamily="34" charset="0"/>
              <a:buChar char="•"/>
            </a:pPr>
            <a:r>
              <a:rPr lang="en-CA" dirty="0" smtClean="0">
                <a:latin typeface="Franklin Gothic Book" pitchFamily="34" charset="0"/>
              </a:rPr>
              <a:t>  la structure</a:t>
            </a:r>
          </a:p>
          <a:p>
            <a:pPr>
              <a:buFont typeface="Arial" pitchFamily="34" charset="0"/>
              <a:buChar char="•"/>
            </a:pPr>
            <a:r>
              <a:rPr lang="en-CA" dirty="0" smtClean="0">
                <a:latin typeface="Franklin Gothic Book" pitchFamily="34" charset="0"/>
              </a:rPr>
              <a:t>  la </a:t>
            </a:r>
            <a:r>
              <a:rPr lang="en-CA" dirty="0" err="1" smtClean="0">
                <a:latin typeface="Franklin Gothic Book" pitchFamily="34" charset="0"/>
              </a:rPr>
              <a:t>spécificité</a:t>
            </a:r>
            <a:endParaRPr lang="en-CA" dirty="0" smtClean="0">
              <a:latin typeface="Franklin Gothic Book" pitchFamily="34" charset="0"/>
            </a:endParaRPr>
          </a:p>
        </p:txBody>
      </p:sp>
      <p:pic>
        <p:nvPicPr>
          <p:cNvPr id="2" name="Picture 2"/>
          <p:cNvPicPr>
            <a:picLocks noChangeAspect="1" noChangeArrowheads="1"/>
          </p:cNvPicPr>
          <p:nvPr/>
        </p:nvPicPr>
        <p:blipFill>
          <a:blip r:embed="rId4" cstate="print"/>
          <a:srcRect r="28178"/>
          <a:stretch>
            <a:fillRect/>
          </a:stretch>
        </p:blipFill>
        <p:spPr bwMode="auto">
          <a:xfrm>
            <a:off x="1475655" y="2132856"/>
            <a:ext cx="3960441" cy="4176464"/>
          </a:xfrm>
          <a:prstGeom prst="rect">
            <a:avLst/>
          </a:prstGeom>
          <a:noFill/>
          <a:ln w="9525">
            <a:noFill/>
            <a:miter lim="800000"/>
            <a:headEnd/>
            <a:tailEnd/>
          </a:ln>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4" name="Picture 6"/>
          <p:cNvPicPr>
            <a:picLocks noChangeAspect="1" noChangeArrowheads="1"/>
          </p:cNvPicPr>
          <p:nvPr/>
        </p:nvPicPr>
        <p:blipFill>
          <a:blip r:embed="rId3" cstate="print"/>
          <a:srcRect l="6458" t="3062" r="79228" b="10665"/>
          <a:stretch>
            <a:fillRect/>
          </a:stretch>
        </p:blipFill>
        <p:spPr bwMode="auto">
          <a:xfrm>
            <a:off x="1115616" y="0"/>
            <a:ext cx="2592288" cy="6858000"/>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l="24688" t="8606" r="25936" b="4019"/>
          <a:stretch>
            <a:fillRect/>
          </a:stretch>
        </p:blipFill>
        <p:spPr bwMode="auto">
          <a:xfrm>
            <a:off x="1126249" y="-42532"/>
            <a:ext cx="2592288" cy="6900532"/>
          </a:xfrm>
          <a:prstGeom prst="rect">
            <a:avLst/>
          </a:prstGeom>
          <a:noFill/>
          <a:ln w="9525">
            <a:noFill/>
            <a:miter lim="800000"/>
            <a:headEnd/>
            <a:tailEnd/>
          </a:ln>
        </p:spPr>
      </p:pic>
      <p:sp>
        <p:nvSpPr>
          <p:cNvPr id="9" name="TextBox 8"/>
          <p:cNvSpPr txBox="1"/>
          <p:nvPr/>
        </p:nvSpPr>
        <p:spPr>
          <a:xfrm>
            <a:off x="3870763" y="1772816"/>
            <a:ext cx="4392488" cy="3508653"/>
          </a:xfrm>
          <a:prstGeom prst="rect">
            <a:avLst/>
          </a:prstGeom>
          <a:noFill/>
        </p:spPr>
        <p:txBody>
          <a:bodyPr wrap="square" rtlCol="0">
            <a:spAutoFit/>
          </a:bodyPr>
          <a:lstStyle/>
          <a:p>
            <a:r>
              <a:rPr lang="en-CA" sz="2400" dirty="0" err="1" smtClean="0">
                <a:solidFill>
                  <a:schemeClr val="bg1"/>
                </a:solidFill>
                <a:latin typeface="Franklin Gothic Demi" pitchFamily="34" charset="0"/>
              </a:rPr>
              <a:t>Aperçu</a:t>
            </a:r>
            <a:r>
              <a:rPr lang="en-CA" sz="2400" dirty="0" smtClean="0">
                <a:solidFill>
                  <a:schemeClr val="bg1"/>
                </a:solidFill>
                <a:latin typeface="Franklin Gothic Demi" pitchFamily="34" charset="0"/>
              </a:rPr>
              <a:t> de </a:t>
            </a:r>
            <a:r>
              <a:rPr lang="en-CA" sz="2400" dirty="0" err="1" smtClean="0">
                <a:solidFill>
                  <a:schemeClr val="bg1"/>
                </a:solidFill>
                <a:latin typeface="Franklin Gothic Demi" pitchFamily="34" charset="0"/>
              </a:rPr>
              <a:t>l’initiative</a:t>
            </a:r>
            <a:endParaRPr lang="en-CA" sz="2400" dirty="0" smtClean="0">
              <a:solidFill>
                <a:schemeClr val="bg1"/>
              </a:solidFill>
              <a:latin typeface="Franklin Gothic Demi" pitchFamily="34" charset="0"/>
            </a:endParaRPr>
          </a:p>
          <a:p>
            <a:r>
              <a:rPr lang="en-CA" dirty="0" err="1" smtClean="0">
                <a:solidFill>
                  <a:schemeClr val="bg1"/>
                </a:solidFill>
                <a:latin typeface="Franklin Gothic Book" pitchFamily="34" charset="0"/>
              </a:rPr>
              <a:t>Nos</a:t>
            </a:r>
            <a:r>
              <a:rPr lang="en-CA" dirty="0" smtClean="0">
                <a:solidFill>
                  <a:schemeClr val="bg1"/>
                </a:solidFill>
                <a:latin typeface="Franklin Gothic Book" pitchFamily="34" charset="0"/>
              </a:rPr>
              <a:t> </a:t>
            </a:r>
            <a:r>
              <a:rPr lang="en-CA" dirty="0" err="1" smtClean="0">
                <a:solidFill>
                  <a:schemeClr val="bg1"/>
                </a:solidFill>
                <a:latin typeface="Franklin Gothic Book" pitchFamily="34" charset="0"/>
              </a:rPr>
              <a:t>objectifs</a:t>
            </a:r>
            <a:endParaRPr lang="en-CA" dirty="0" smtClean="0">
              <a:solidFill>
                <a:schemeClr val="bg1"/>
              </a:solidFill>
              <a:latin typeface="Franklin Gothic Book" pitchFamily="34" charset="0"/>
            </a:endParaRPr>
          </a:p>
          <a:p>
            <a:endParaRPr lang="en-CA" dirty="0" smtClean="0">
              <a:solidFill>
                <a:schemeClr val="bg1"/>
              </a:solidFill>
              <a:latin typeface="Franklin Gothic Book" pitchFamily="34" charset="0"/>
            </a:endParaRPr>
          </a:p>
          <a:p>
            <a:r>
              <a:rPr lang="en-CA" sz="2400" dirty="0" err="1" smtClean="0">
                <a:solidFill>
                  <a:schemeClr val="bg1"/>
                </a:solidFill>
                <a:latin typeface="Franklin Gothic Demi" pitchFamily="34" charset="0"/>
              </a:rPr>
              <a:t>Établissement</a:t>
            </a:r>
            <a:r>
              <a:rPr lang="en-CA" sz="2400" dirty="0" smtClean="0">
                <a:solidFill>
                  <a:schemeClr val="bg1"/>
                </a:solidFill>
                <a:latin typeface="Franklin Gothic Demi" pitchFamily="34" charset="0"/>
              </a:rPr>
              <a:t> de </a:t>
            </a:r>
            <a:r>
              <a:rPr lang="en-CA" sz="2400" dirty="0" err="1" smtClean="0">
                <a:solidFill>
                  <a:schemeClr val="bg1"/>
                </a:solidFill>
                <a:latin typeface="Franklin Gothic Demi" pitchFamily="34" charset="0"/>
              </a:rPr>
              <a:t>normes</a:t>
            </a:r>
            <a:endParaRPr lang="en-CA" sz="2400" dirty="0" smtClean="0">
              <a:solidFill>
                <a:schemeClr val="bg1"/>
              </a:solidFill>
              <a:latin typeface="Franklin Gothic Demi" pitchFamily="34" charset="0"/>
            </a:endParaRPr>
          </a:p>
          <a:p>
            <a:r>
              <a:rPr lang="en-CA" dirty="0" err="1" smtClean="0">
                <a:solidFill>
                  <a:schemeClr val="bg1"/>
                </a:solidFill>
                <a:latin typeface="Franklin Gothic Book" pitchFamily="34" charset="0"/>
              </a:rPr>
              <a:t>L’approche</a:t>
            </a:r>
            <a:endParaRPr lang="en-CA" dirty="0" smtClean="0">
              <a:solidFill>
                <a:schemeClr val="bg1"/>
              </a:solidFill>
              <a:latin typeface="Franklin Gothic Book" pitchFamily="34" charset="0"/>
            </a:endParaRPr>
          </a:p>
          <a:p>
            <a:endParaRPr lang="en-CA" b="1" dirty="0" smtClean="0">
              <a:solidFill>
                <a:schemeClr val="bg1"/>
              </a:solidFill>
              <a:latin typeface="Franklin Gothic Book" pitchFamily="34" charset="0"/>
            </a:endParaRPr>
          </a:p>
          <a:p>
            <a:r>
              <a:rPr lang="en-CA" sz="2400" dirty="0" smtClean="0">
                <a:solidFill>
                  <a:schemeClr val="bg1"/>
                </a:solidFill>
                <a:latin typeface="Franklin Gothic Demi" pitchFamily="34" charset="0"/>
              </a:rPr>
              <a:t>Les </a:t>
            </a:r>
            <a:r>
              <a:rPr lang="en-CA" sz="2400" dirty="0" err="1" smtClean="0">
                <a:solidFill>
                  <a:schemeClr val="bg1"/>
                </a:solidFill>
                <a:latin typeface="Franklin Gothic Demi" pitchFamily="34" charset="0"/>
              </a:rPr>
              <a:t>normes</a:t>
            </a:r>
            <a:r>
              <a:rPr lang="en-CA" sz="2400" dirty="0" smtClean="0">
                <a:solidFill>
                  <a:schemeClr val="bg1"/>
                </a:solidFill>
                <a:latin typeface="Franklin Gothic Demi" pitchFamily="34" charset="0"/>
              </a:rPr>
              <a:t>, les </a:t>
            </a:r>
            <a:r>
              <a:rPr lang="en-CA" sz="2400" dirty="0" err="1" smtClean="0">
                <a:solidFill>
                  <a:schemeClr val="bg1"/>
                </a:solidFill>
                <a:latin typeface="Franklin Gothic Demi" pitchFamily="34" charset="0"/>
              </a:rPr>
              <a:t>profils</a:t>
            </a:r>
            <a:endParaRPr lang="en-CA" sz="2400" dirty="0" smtClean="0">
              <a:solidFill>
                <a:schemeClr val="bg1"/>
              </a:solidFill>
              <a:latin typeface="Franklin Gothic Demi" pitchFamily="34" charset="0"/>
            </a:endParaRPr>
          </a:p>
          <a:p>
            <a:r>
              <a:rPr lang="en-CA" dirty="0" smtClean="0">
                <a:solidFill>
                  <a:schemeClr val="bg1"/>
                </a:solidFill>
                <a:latin typeface="Franklin Gothic Book" pitchFamily="34" charset="0"/>
              </a:rPr>
              <a:t>Le </a:t>
            </a:r>
            <a:r>
              <a:rPr lang="en-CA" dirty="0" err="1" smtClean="0">
                <a:solidFill>
                  <a:schemeClr val="bg1"/>
                </a:solidFill>
                <a:latin typeface="Franklin Gothic Book" pitchFamily="34" charset="0"/>
              </a:rPr>
              <a:t>résultat</a:t>
            </a:r>
            <a:endParaRPr lang="en-CA" dirty="0" smtClean="0">
              <a:solidFill>
                <a:schemeClr val="bg1"/>
              </a:solidFill>
              <a:latin typeface="Franklin Gothic Book" pitchFamily="34" charset="0"/>
            </a:endParaRPr>
          </a:p>
          <a:p>
            <a:endParaRPr lang="en-CA" dirty="0" smtClean="0">
              <a:solidFill>
                <a:schemeClr val="bg1"/>
              </a:solidFill>
              <a:latin typeface="Franklin Gothic Book" pitchFamily="34" charset="0"/>
            </a:endParaRPr>
          </a:p>
          <a:p>
            <a:r>
              <a:rPr lang="en-CA" sz="2400" dirty="0" smtClean="0">
                <a:solidFill>
                  <a:schemeClr val="bg1"/>
                </a:solidFill>
                <a:latin typeface="Franklin Gothic Demi" pitchFamily="34" charset="0"/>
              </a:rPr>
              <a:t>Utilisation des </a:t>
            </a:r>
            <a:r>
              <a:rPr lang="en-CA" sz="2400" dirty="0" err="1" smtClean="0">
                <a:solidFill>
                  <a:schemeClr val="bg1"/>
                </a:solidFill>
                <a:latin typeface="Franklin Gothic Demi" pitchFamily="34" charset="0"/>
              </a:rPr>
              <a:t>normes</a:t>
            </a:r>
            <a:endParaRPr lang="en-CA" sz="2400" dirty="0" smtClean="0">
              <a:solidFill>
                <a:schemeClr val="bg1"/>
              </a:solidFill>
              <a:latin typeface="Franklin Gothic Demi" pitchFamily="34" charset="0"/>
            </a:endParaRPr>
          </a:p>
          <a:p>
            <a:r>
              <a:rPr lang="en-CA" dirty="0" err="1" smtClean="0">
                <a:solidFill>
                  <a:schemeClr val="bg1"/>
                </a:solidFill>
                <a:latin typeface="Franklin Gothic Book" pitchFamily="34" charset="0"/>
              </a:rPr>
              <a:t>Exemples</a:t>
            </a:r>
            <a:r>
              <a:rPr lang="en-CA" dirty="0" smtClean="0">
                <a:solidFill>
                  <a:schemeClr val="bg1"/>
                </a:solidFill>
                <a:latin typeface="Franklin Gothic Book" pitchFamily="34" charset="0"/>
              </a:rPr>
              <a:t> de </a:t>
            </a:r>
            <a:r>
              <a:rPr lang="en-CA" dirty="0" err="1" smtClean="0">
                <a:solidFill>
                  <a:schemeClr val="bg1"/>
                </a:solidFill>
                <a:latin typeface="Franklin Gothic Book" pitchFamily="34" charset="0"/>
              </a:rPr>
              <a:t>façons</a:t>
            </a:r>
            <a:r>
              <a:rPr lang="en-CA" dirty="0" smtClean="0">
                <a:solidFill>
                  <a:schemeClr val="bg1"/>
                </a:solidFill>
                <a:latin typeface="Franklin Gothic Book" pitchFamily="34" charset="0"/>
              </a:rPr>
              <a:t> de les utiliser</a:t>
            </a:r>
          </a:p>
        </p:txBody>
      </p:sp>
      <p:sp>
        <p:nvSpPr>
          <p:cNvPr id="10" name="Rectangle 9"/>
          <p:cNvSpPr/>
          <p:nvPr/>
        </p:nvSpPr>
        <p:spPr>
          <a:xfrm>
            <a:off x="9057762" y="0"/>
            <a:ext cx="72008"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ectangle 11"/>
          <p:cNvSpPr/>
          <p:nvPr/>
        </p:nvSpPr>
        <p:spPr>
          <a:xfrm>
            <a:off x="8889628"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4" name="Picture 2"/>
          <p:cNvPicPr>
            <a:picLocks noChangeAspect="1" noChangeArrowheads="1"/>
          </p:cNvPicPr>
          <p:nvPr/>
        </p:nvPicPr>
        <p:blipFill>
          <a:blip r:embed="rId5" cstate="print"/>
          <a:srcRect/>
          <a:stretch>
            <a:fillRect/>
          </a:stretch>
        </p:blipFill>
        <p:spPr bwMode="auto">
          <a:xfrm>
            <a:off x="8883602" y="1844824"/>
            <a:ext cx="260398" cy="5013176"/>
          </a:xfrm>
          <a:prstGeom prst="rect">
            <a:avLst/>
          </a:prstGeom>
          <a:noFill/>
          <a:ln w="9525">
            <a:noFill/>
            <a:miter lim="800000"/>
            <a:headEnd/>
            <a:tailEnd/>
          </a:ln>
        </p:spPr>
      </p:pic>
      <p:sp>
        <p:nvSpPr>
          <p:cNvPr id="15" name="Rectangle 1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TextBox 15"/>
          <p:cNvSpPr txBox="1"/>
          <p:nvPr/>
        </p:nvSpPr>
        <p:spPr>
          <a:xfrm>
            <a:off x="3825286" y="-3990"/>
            <a:ext cx="3600400" cy="923330"/>
          </a:xfrm>
          <a:prstGeom prst="rect">
            <a:avLst/>
          </a:prstGeom>
          <a:noFill/>
        </p:spPr>
        <p:txBody>
          <a:bodyPr wrap="square" rtlCol="0">
            <a:spAutoFit/>
          </a:bodyPr>
          <a:lstStyle/>
          <a:p>
            <a:r>
              <a:rPr lang="en-CA" sz="5400" dirty="0" err="1" smtClean="0">
                <a:solidFill>
                  <a:schemeClr val="accent6">
                    <a:lumMod val="75000"/>
                  </a:schemeClr>
                </a:solidFill>
                <a:latin typeface="Amienne" pitchFamily="82" charset="0"/>
              </a:rPr>
              <a:t>Ordre</a:t>
            </a:r>
            <a:r>
              <a:rPr lang="en-CA" sz="5400" dirty="0" smtClean="0">
                <a:solidFill>
                  <a:schemeClr val="accent6">
                    <a:lumMod val="75000"/>
                  </a:schemeClr>
                </a:solidFill>
                <a:latin typeface="Amienne" pitchFamily="82" charset="0"/>
              </a:rPr>
              <a:t> du jour</a:t>
            </a:r>
            <a:endParaRPr lang="en-CA" sz="5400" dirty="0">
              <a:solidFill>
                <a:schemeClr val="accent6">
                  <a:lumMod val="75000"/>
                </a:schemeClr>
              </a:solidFill>
              <a:latin typeface="Amienne" pitchFamily="82" charset="0"/>
            </a:endParaRPr>
          </a:p>
        </p:txBody>
      </p:sp>
      <p:sp>
        <p:nvSpPr>
          <p:cNvPr id="8" name="TextBox 7"/>
          <p:cNvSpPr txBox="1"/>
          <p:nvPr/>
        </p:nvSpPr>
        <p:spPr>
          <a:xfrm>
            <a:off x="3870763" y="1175486"/>
            <a:ext cx="3168352" cy="307777"/>
          </a:xfrm>
          <a:prstGeom prst="rect">
            <a:avLst/>
          </a:prstGeom>
          <a:noFill/>
        </p:spPr>
        <p:txBody>
          <a:bodyPr wrap="square" rtlCol="0">
            <a:spAutoFit/>
          </a:bodyPr>
          <a:lstStyle/>
          <a:p>
            <a:r>
              <a:rPr lang="en-CA" sz="1400" dirty="0" smtClean="0">
                <a:solidFill>
                  <a:schemeClr val="bg1"/>
                </a:solidFill>
              </a:rPr>
              <a:t> JANVIER 2013</a:t>
            </a:r>
            <a:endParaRPr lang="en-CA" sz="1400" dirty="0">
              <a:solidFill>
                <a:schemeClr val="bg1"/>
              </a:solidFill>
            </a:endParaRPr>
          </a:p>
        </p:txBody>
      </p:sp>
      <p:sp>
        <p:nvSpPr>
          <p:cNvPr id="13" name="Right Brace 12"/>
          <p:cNvSpPr/>
          <p:nvPr/>
        </p:nvSpPr>
        <p:spPr>
          <a:xfrm>
            <a:off x="7308304" y="1844824"/>
            <a:ext cx="504056" cy="2448272"/>
          </a:xfrm>
          <a:prstGeom prst="rightBrace">
            <a:avLst>
              <a:gd name="adj1" fmla="val 0"/>
              <a:gd name="adj2"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7" name="Right Brace 16"/>
          <p:cNvSpPr/>
          <p:nvPr/>
        </p:nvSpPr>
        <p:spPr>
          <a:xfrm>
            <a:off x="7308304" y="4509120"/>
            <a:ext cx="504056" cy="648072"/>
          </a:xfrm>
          <a:prstGeom prst="rightBrace">
            <a:avLst>
              <a:gd name="adj1" fmla="val 0"/>
              <a:gd name="adj2"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8" name="TextBox 17"/>
          <p:cNvSpPr txBox="1"/>
          <p:nvPr/>
        </p:nvSpPr>
        <p:spPr>
          <a:xfrm>
            <a:off x="7803306" y="2609753"/>
            <a:ext cx="873149" cy="923330"/>
          </a:xfrm>
          <a:prstGeom prst="rect">
            <a:avLst/>
          </a:prstGeom>
          <a:noFill/>
        </p:spPr>
        <p:txBody>
          <a:bodyPr wrap="square" rtlCol="0">
            <a:spAutoFit/>
          </a:bodyPr>
          <a:lstStyle/>
          <a:p>
            <a:pPr algn="ctr"/>
            <a:r>
              <a:rPr lang="en-CA" dirty="0" smtClean="0">
                <a:solidFill>
                  <a:schemeClr val="bg1"/>
                </a:solidFill>
                <a:latin typeface="Franklin Gothic Book" pitchFamily="34" charset="0"/>
              </a:rPr>
              <a:t>PARTIE</a:t>
            </a:r>
          </a:p>
          <a:p>
            <a:pPr algn="ctr"/>
            <a:r>
              <a:rPr lang="en-CA" sz="3600" dirty="0" smtClean="0">
                <a:solidFill>
                  <a:schemeClr val="bg1"/>
                </a:solidFill>
                <a:latin typeface="Franklin Gothic Book" pitchFamily="34" charset="0"/>
              </a:rPr>
              <a:t>1</a:t>
            </a:r>
            <a:endParaRPr lang="en-CA" sz="3600" dirty="0">
              <a:solidFill>
                <a:schemeClr val="bg1"/>
              </a:solidFill>
              <a:latin typeface="Franklin Gothic Book" pitchFamily="34" charset="0"/>
            </a:endParaRPr>
          </a:p>
        </p:txBody>
      </p:sp>
      <p:sp>
        <p:nvSpPr>
          <p:cNvPr id="19" name="TextBox 18"/>
          <p:cNvSpPr txBox="1"/>
          <p:nvPr/>
        </p:nvSpPr>
        <p:spPr>
          <a:xfrm>
            <a:off x="7803306" y="4377878"/>
            <a:ext cx="945157" cy="923330"/>
          </a:xfrm>
          <a:prstGeom prst="rect">
            <a:avLst/>
          </a:prstGeom>
          <a:noFill/>
        </p:spPr>
        <p:txBody>
          <a:bodyPr wrap="square" rtlCol="0">
            <a:spAutoFit/>
          </a:bodyPr>
          <a:lstStyle/>
          <a:p>
            <a:pPr algn="ctr"/>
            <a:r>
              <a:rPr lang="en-CA" dirty="0" smtClean="0">
                <a:solidFill>
                  <a:schemeClr val="bg1"/>
                </a:solidFill>
                <a:latin typeface="Franklin Gothic Book" pitchFamily="34" charset="0"/>
              </a:rPr>
              <a:t>PARTIE</a:t>
            </a:r>
          </a:p>
          <a:p>
            <a:pPr algn="ctr"/>
            <a:r>
              <a:rPr lang="en-CA" sz="3600" dirty="0" smtClean="0">
                <a:solidFill>
                  <a:schemeClr val="bg1"/>
                </a:solidFill>
                <a:latin typeface="Franklin Gothic Book" pitchFamily="34" charset="0"/>
              </a:rPr>
              <a:t>2</a:t>
            </a:r>
            <a:endParaRPr lang="en-CA" sz="3600" dirty="0">
              <a:solidFill>
                <a:schemeClr val="bg1"/>
              </a:solidFill>
              <a:latin typeface="Franklin Gothic Book" pitchFamily="34" charset="0"/>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7" grpId="0" animBg="1"/>
      <p:bldP spid="18"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Down Arrow 29"/>
          <p:cNvSpPr/>
          <p:nvPr/>
        </p:nvSpPr>
        <p:spPr>
          <a:xfrm flipV="1">
            <a:off x="6984776" y="169912"/>
            <a:ext cx="1835696" cy="4802764"/>
          </a:xfrm>
          <a:prstGeom prst="downArrow">
            <a:avLst/>
          </a:prstGeom>
          <a:gradFill flip="none" rotWithShape="1">
            <a:gsLst>
              <a:gs pos="0">
                <a:schemeClr val="accent5">
                  <a:lumMod val="75000"/>
                </a:schemeClr>
              </a:gs>
              <a:gs pos="50000">
                <a:schemeClr val="accent1">
                  <a:lumMod val="40000"/>
                  <a:lumOff val="60000"/>
                  <a:shade val="67500"/>
                  <a:satMod val="115000"/>
                </a:schemeClr>
              </a:gs>
              <a:gs pos="100000">
                <a:schemeClr val="accent1">
                  <a:lumMod val="40000"/>
                  <a:lumOff val="60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9" name="Content Placeholder 8" descr="ROB_7729.jpg"/>
          <p:cNvPicPr>
            <a:picLocks noChangeAspect="1"/>
          </p:cNvPicPr>
          <p:nvPr/>
        </p:nvPicPr>
        <p:blipFill>
          <a:blip r:embed="rId3" cstate="print"/>
          <a:srcRect l="24095" t="6112" r="26620" b="5137"/>
          <a:stretch>
            <a:fillRect/>
          </a:stretch>
        </p:blipFill>
        <p:spPr>
          <a:xfrm>
            <a:off x="0" y="-5082"/>
            <a:ext cx="4499992" cy="5472608"/>
          </a:xfrm>
          <a:prstGeom prst="rect">
            <a:avLst/>
          </a:prstGeom>
        </p:spPr>
      </p:pic>
      <p:sp>
        <p:nvSpPr>
          <p:cNvPr id="39" name="Rectangle 3"/>
          <p:cNvSpPr>
            <a:spLocks noChangeArrowheads="1"/>
          </p:cNvSpPr>
          <p:nvPr/>
        </p:nvSpPr>
        <p:spPr bwMode="auto">
          <a:xfrm rot="10800000">
            <a:off x="2051720" y="-13427"/>
            <a:ext cx="2501280" cy="5674673"/>
          </a:xfrm>
          <a:prstGeom prst="rect">
            <a:avLst/>
          </a:prstGeom>
          <a:gradFill rotWithShape="1">
            <a:gsLst>
              <a:gs pos="0">
                <a:schemeClr val="bg1"/>
              </a:gs>
              <a:gs pos="100000">
                <a:schemeClr val="bg1">
                  <a:gamma/>
                  <a:shade val="46275"/>
                  <a:invGamma/>
                  <a:alpha val="0"/>
                </a:schemeClr>
              </a:gs>
            </a:gsLst>
            <a:lin ang="0" scaled="1"/>
          </a:gradFill>
          <a:ln w="9525">
            <a:noFill/>
            <a:miter lim="800000"/>
            <a:headEnd/>
            <a:tailEnd/>
          </a:ln>
          <a:effectLst/>
        </p:spPr>
        <p:txBody>
          <a:bodyPr wrap="none" anchor="ctr"/>
          <a:lstStyle/>
          <a:p>
            <a:pPr>
              <a:defRPr/>
            </a:pPr>
            <a:endParaRPr lang="en-CA"/>
          </a:p>
        </p:txBody>
      </p:sp>
      <p:sp>
        <p:nvSpPr>
          <p:cNvPr id="46" name="Rectangle 3"/>
          <p:cNvSpPr>
            <a:spLocks noChangeArrowheads="1"/>
          </p:cNvSpPr>
          <p:nvPr/>
        </p:nvSpPr>
        <p:spPr bwMode="auto">
          <a:xfrm rot="10800000">
            <a:off x="2339752" y="1"/>
            <a:ext cx="2520280" cy="5841714"/>
          </a:xfrm>
          <a:prstGeom prst="rect">
            <a:avLst/>
          </a:prstGeom>
          <a:gradFill rotWithShape="1">
            <a:gsLst>
              <a:gs pos="0">
                <a:schemeClr val="bg1"/>
              </a:gs>
              <a:gs pos="100000">
                <a:schemeClr val="bg1">
                  <a:gamma/>
                  <a:shade val="46275"/>
                  <a:invGamma/>
                  <a:alpha val="0"/>
                </a:schemeClr>
              </a:gs>
            </a:gsLst>
            <a:lin ang="0" scaled="1"/>
          </a:gradFill>
          <a:ln w="9525">
            <a:noFill/>
            <a:miter lim="800000"/>
            <a:headEnd/>
            <a:tailEnd/>
          </a:ln>
          <a:effectLst/>
        </p:spPr>
        <p:txBody>
          <a:bodyPr wrap="none" anchor="ctr"/>
          <a:lstStyle/>
          <a:p>
            <a:pPr>
              <a:defRPr/>
            </a:pPr>
            <a:endParaRPr lang="en-CA"/>
          </a:p>
        </p:txBody>
      </p:sp>
      <p:sp>
        <p:nvSpPr>
          <p:cNvPr id="18" name="Freeform 17"/>
          <p:cNvSpPr/>
          <p:nvPr/>
        </p:nvSpPr>
        <p:spPr>
          <a:xfrm>
            <a:off x="683568" y="762000"/>
            <a:ext cx="3531640" cy="4787822"/>
          </a:xfrm>
          <a:custGeom>
            <a:avLst/>
            <a:gdLst>
              <a:gd name="connsiteX0" fmla="*/ 4637314 w 4637314"/>
              <a:gd name="connsiteY0" fmla="*/ 0 h 4125686"/>
              <a:gd name="connsiteX1" fmla="*/ 4615543 w 4637314"/>
              <a:gd name="connsiteY1" fmla="*/ 4093029 h 4125686"/>
              <a:gd name="connsiteX2" fmla="*/ 0 w 4637314"/>
              <a:gd name="connsiteY2" fmla="*/ 4125686 h 4125686"/>
              <a:gd name="connsiteX3" fmla="*/ 435428 w 4637314"/>
              <a:gd name="connsiteY3" fmla="*/ 4060372 h 4125686"/>
              <a:gd name="connsiteX4" fmla="*/ 1611086 w 4637314"/>
              <a:gd name="connsiteY4" fmla="*/ 3842657 h 4125686"/>
              <a:gd name="connsiteX5" fmla="*/ 2242457 w 4637314"/>
              <a:gd name="connsiteY5" fmla="*/ 3548743 h 4125686"/>
              <a:gd name="connsiteX6" fmla="*/ 2612571 w 4637314"/>
              <a:gd name="connsiteY6" fmla="*/ 3243943 h 4125686"/>
              <a:gd name="connsiteX7" fmla="*/ 3102428 w 4637314"/>
              <a:gd name="connsiteY7" fmla="*/ 2710543 h 4125686"/>
              <a:gd name="connsiteX8" fmla="*/ 3526971 w 4637314"/>
              <a:gd name="connsiteY8" fmla="*/ 2100943 h 4125686"/>
              <a:gd name="connsiteX9" fmla="*/ 3810000 w 4637314"/>
              <a:gd name="connsiteY9" fmla="*/ 1556657 h 4125686"/>
              <a:gd name="connsiteX10" fmla="*/ 4201886 w 4637314"/>
              <a:gd name="connsiteY10" fmla="*/ 838200 h 4125686"/>
              <a:gd name="connsiteX11" fmla="*/ 4386943 w 4637314"/>
              <a:gd name="connsiteY11" fmla="*/ 468086 h 4125686"/>
              <a:gd name="connsiteX12" fmla="*/ 4637314 w 4637314"/>
              <a:gd name="connsiteY12" fmla="*/ 0 h 412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37314" h="4125686">
                <a:moveTo>
                  <a:pt x="4637314" y="0"/>
                </a:moveTo>
                <a:lnTo>
                  <a:pt x="4615543" y="4093029"/>
                </a:lnTo>
                <a:lnTo>
                  <a:pt x="0" y="4125686"/>
                </a:lnTo>
                <a:lnTo>
                  <a:pt x="435428" y="4060372"/>
                </a:lnTo>
                <a:lnTo>
                  <a:pt x="1611086" y="3842657"/>
                </a:lnTo>
                <a:lnTo>
                  <a:pt x="2242457" y="3548743"/>
                </a:lnTo>
                <a:lnTo>
                  <a:pt x="2612571" y="3243943"/>
                </a:lnTo>
                <a:lnTo>
                  <a:pt x="3102428" y="2710543"/>
                </a:lnTo>
                <a:lnTo>
                  <a:pt x="3526971" y="2100943"/>
                </a:lnTo>
                <a:lnTo>
                  <a:pt x="3810000" y="1556657"/>
                </a:lnTo>
                <a:lnTo>
                  <a:pt x="4201886" y="838200"/>
                </a:lnTo>
                <a:lnTo>
                  <a:pt x="4386943" y="468086"/>
                </a:lnTo>
                <a:lnTo>
                  <a:pt x="4637314" y="0"/>
                </a:lnTo>
                <a:close/>
              </a:path>
            </a:pathLst>
          </a:custGeom>
          <a:gradFill flip="none" rotWithShape="1">
            <a:gsLst>
              <a:gs pos="0">
                <a:schemeClr val="tx2">
                  <a:lumMod val="20000"/>
                  <a:lumOff val="80000"/>
                  <a:shade val="30000"/>
                  <a:satMod val="115000"/>
                  <a:alpha val="0"/>
                </a:schemeClr>
              </a:gs>
              <a:gs pos="50000">
                <a:schemeClr val="tx2">
                  <a:lumMod val="20000"/>
                  <a:lumOff val="80000"/>
                  <a:shade val="67500"/>
                  <a:satMod val="115000"/>
                </a:schemeClr>
              </a:gs>
              <a:gs pos="100000">
                <a:schemeClr val="tx2">
                  <a:lumMod val="20000"/>
                  <a:lumOff val="80000"/>
                  <a:shade val="100000"/>
                  <a:satMod val="115000"/>
                </a:schemeClr>
              </a:gs>
            </a:gsLst>
            <a:lin ang="10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Freeform 8"/>
          <p:cNvSpPr/>
          <p:nvPr/>
        </p:nvSpPr>
        <p:spPr>
          <a:xfrm rot="21067794">
            <a:off x="-236761" y="1027938"/>
            <a:ext cx="4781390" cy="4430707"/>
          </a:xfrm>
          <a:custGeom>
            <a:avLst/>
            <a:gdLst>
              <a:gd name="connsiteX0" fmla="*/ 0 w 6542314"/>
              <a:gd name="connsiteY0" fmla="*/ 1719943 h 1875971"/>
              <a:gd name="connsiteX1" fmla="*/ 3450771 w 6542314"/>
              <a:gd name="connsiteY1" fmla="*/ 1589314 h 1875971"/>
              <a:gd name="connsiteX2" fmla="*/ 6542314 w 6542314"/>
              <a:gd name="connsiteY2" fmla="*/ 0 h 1875971"/>
            </a:gdLst>
            <a:ahLst/>
            <a:cxnLst>
              <a:cxn ang="0">
                <a:pos x="connsiteX0" y="connsiteY0"/>
              </a:cxn>
              <a:cxn ang="0">
                <a:pos x="connsiteX1" y="connsiteY1"/>
              </a:cxn>
              <a:cxn ang="0">
                <a:pos x="connsiteX2" y="connsiteY2"/>
              </a:cxn>
            </a:cxnLst>
            <a:rect l="l" t="t" r="r" b="b"/>
            <a:pathLst>
              <a:path w="6542314" h="1875971">
                <a:moveTo>
                  <a:pt x="0" y="1719943"/>
                </a:moveTo>
                <a:cubicBezTo>
                  <a:pt x="1180192" y="1797957"/>
                  <a:pt x="2360385" y="1875971"/>
                  <a:pt x="3450771" y="1589314"/>
                </a:cubicBezTo>
                <a:cubicBezTo>
                  <a:pt x="4541157" y="1302657"/>
                  <a:pt x="5541735" y="651328"/>
                  <a:pt x="6542314" y="0"/>
                </a:cubicBezTo>
              </a:path>
            </a:pathLst>
          </a:custGeom>
          <a:ln w="76200" cap="sq">
            <a:solidFill>
              <a:schemeClr val="accent4">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11" name="Straight Connector 10"/>
          <p:cNvCxnSpPr/>
          <p:nvPr/>
        </p:nvCxnSpPr>
        <p:spPr>
          <a:xfrm flipV="1">
            <a:off x="0" y="5461467"/>
            <a:ext cx="4572000" cy="55765"/>
          </a:xfrm>
          <a:prstGeom prst="line">
            <a:avLst/>
          </a:prstGeom>
          <a:ln w="76200" cap="rnd">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2339752" y="4571843"/>
            <a:ext cx="360040" cy="360040"/>
          </a:xfrm>
          <a:prstGeom prst="ellipse">
            <a:avLst/>
          </a:prstGeom>
          <a:solidFill>
            <a:schemeClr val="bg2">
              <a:lumMod val="10000"/>
            </a:schemeClr>
          </a:solidFill>
          <a:ln>
            <a:solidFill>
              <a:srgbClr val="82D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Oval 12"/>
          <p:cNvSpPr/>
          <p:nvPr/>
        </p:nvSpPr>
        <p:spPr>
          <a:xfrm>
            <a:off x="2987824" y="3415521"/>
            <a:ext cx="360040" cy="360040"/>
          </a:xfrm>
          <a:prstGeom prst="ellipse">
            <a:avLst/>
          </a:prstGeom>
          <a:solidFill>
            <a:schemeClr val="bg2">
              <a:lumMod val="10000"/>
            </a:schemeClr>
          </a:solidFill>
          <a:ln>
            <a:solidFill>
              <a:srgbClr val="82D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Oval 13"/>
          <p:cNvSpPr/>
          <p:nvPr/>
        </p:nvSpPr>
        <p:spPr>
          <a:xfrm>
            <a:off x="3419872" y="2195579"/>
            <a:ext cx="360040" cy="360040"/>
          </a:xfrm>
          <a:prstGeom prst="ellipse">
            <a:avLst/>
          </a:prstGeom>
          <a:solidFill>
            <a:schemeClr val="bg2">
              <a:lumMod val="10000"/>
            </a:schemeClr>
          </a:solidFill>
          <a:ln>
            <a:solidFill>
              <a:srgbClr val="82D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val 14"/>
          <p:cNvSpPr/>
          <p:nvPr/>
        </p:nvSpPr>
        <p:spPr>
          <a:xfrm>
            <a:off x="3767742" y="999907"/>
            <a:ext cx="360040" cy="360040"/>
          </a:xfrm>
          <a:prstGeom prst="ellipse">
            <a:avLst/>
          </a:prstGeom>
          <a:solidFill>
            <a:schemeClr val="bg2">
              <a:lumMod val="10000"/>
            </a:schemeClr>
          </a:solidFill>
          <a:ln>
            <a:solidFill>
              <a:srgbClr val="82D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3" name="Straight Connector 22"/>
          <p:cNvCxnSpPr/>
          <p:nvPr/>
        </p:nvCxnSpPr>
        <p:spPr>
          <a:xfrm>
            <a:off x="3944480" y="1196703"/>
            <a:ext cx="360000" cy="0"/>
          </a:xfrm>
          <a:prstGeom prst="line">
            <a:avLst/>
          </a:prstGeom>
          <a:ln w="38100">
            <a:solidFill>
              <a:srgbClr val="82DCEE"/>
            </a:solidFill>
            <a:headEnd type="oval" w="med" len="med"/>
            <a:tailEnd type="oval" w="med" len="med"/>
          </a:ln>
          <a:effectLst>
            <a:outerShdw blurRad="50800" dist="38100" dir="5400000" algn="t" rotWithShape="0">
              <a:prstClr val="black">
                <a:alpha val="70000"/>
              </a:prstClr>
            </a:outerShdw>
          </a:effectLst>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600928" y="2381489"/>
            <a:ext cx="720000" cy="0"/>
          </a:xfrm>
          <a:prstGeom prst="line">
            <a:avLst/>
          </a:prstGeom>
          <a:ln w="38100">
            <a:solidFill>
              <a:srgbClr val="82DCEE"/>
            </a:solidFill>
            <a:headEnd type="oval" w="med" len="med"/>
            <a:tailEnd type="oval" w="med" len="med"/>
          </a:ln>
          <a:effectLst>
            <a:outerShdw blurRad="50800" dist="38100" dir="5400000" algn="t" rotWithShape="0">
              <a:prstClr val="black">
                <a:alpha val="7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159708" y="3605625"/>
            <a:ext cx="1152000" cy="0"/>
          </a:xfrm>
          <a:prstGeom prst="line">
            <a:avLst/>
          </a:prstGeom>
          <a:ln w="38100">
            <a:solidFill>
              <a:srgbClr val="82DCEE"/>
            </a:solidFill>
            <a:headEnd type="oval" w="med" len="med"/>
            <a:tailEnd type="oval" w="med" len="med"/>
          </a:ln>
          <a:effectLst>
            <a:outerShdw blurRad="50800" dist="38100" dir="5400000" algn="t" rotWithShape="0">
              <a:prstClr val="black">
                <a:alpha val="70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501576" y="4757753"/>
            <a:ext cx="1800000" cy="0"/>
          </a:xfrm>
          <a:prstGeom prst="line">
            <a:avLst/>
          </a:prstGeom>
          <a:ln w="38100">
            <a:solidFill>
              <a:srgbClr val="82DCEE"/>
            </a:solidFill>
            <a:headEnd type="oval" w="med" len="med"/>
            <a:tailEnd type="oval" w="med" len="med"/>
          </a:ln>
          <a:effectLst>
            <a:outerShdw blurRad="50800" dist="38100" dir="5400000" algn="t" rotWithShape="0">
              <a:prstClr val="black">
                <a:alpha val="70000"/>
              </a:prstClr>
            </a:outerShdw>
          </a:effectLst>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343400" y="3081752"/>
            <a:ext cx="3086120" cy="1077218"/>
          </a:xfrm>
          <a:prstGeom prst="rect">
            <a:avLst/>
          </a:prstGeom>
          <a:noFill/>
        </p:spPr>
        <p:txBody>
          <a:bodyPr wrap="square" rtlCol="0">
            <a:spAutoFit/>
          </a:bodyPr>
          <a:lstStyle/>
          <a:p>
            <a:r>
              <a:rPr lang="en-CA" sz="1400" b="1" dirty="0" smtClean="0">
                <a:solidFill>
                  <a:schemeClr val="accent4">
                    <a:lumMod val="50000"/>
                  </a:schemeClr>
                </a:solidFill>
                <a:latin typeface="Calibri" pitchFamily="34" charset="0"/>
                <a:cs typeface="Calibri" pitchFamily="34" charset="0"/>
              </a:rPr>
              <a:t>PRATIQUES RH, p. ex.</a:t>
            </a:r>
            <a:endParaRPr lang="en-CA" sz="1200" b="1" dirty="0" smtClean="0">
              <a:solidFill>
                <a:schemeClr val="accent4">
                  <a:lumMod val="50000"/>
                </a:schemeClr>
              </a:solidFill>
              <a:latin typeface="Calibri" pitchFamily="34" charset="0"/>
              <a:cs typeface="Calibri" pitchFamily="34" charset="0"/>
            </a:endParaRPr>
          </a:p>
          <a:p>
            <a:pPr>
              <a:buFont typeface="Arial" pitchFamily="34" charset="0"/>
              <a:buChar char="•"/>
            </a:pPr>
            <a:r>
              <a:rPr lang="en-CA" sz="1200" dirty="0" smtClean="0">
                <a:solidFill>
                  <a:schemeClr val="accent4">
                    <a:lumMod val="50000"/>
                  </a:schemeClr>
                </a:solidFill>
                <a:latin typeface="Calibri" pitchFamily="34" charset="0"/>
                <a:cs typeface="Calibri" pitchFamily="34" charset="0"/>
              </a:rPr>
              <a:t> DESCRIPTIONS D’EMPLOI</a:t>
            </a:r>
          </a:p>
          <a:p>
            <a:pPr>
              <a:buFont typeface="Arial" pitchFamily="34" charset="0"/>
              <a:buChar char="•"/>
            </a:pPr>
            <a:r>
              <a:rPr lang="en-CA" sz="1200" dirty="0" smtClean="0">
                <a:solidFill>
                  <a:schemeClr val="accent4">
                    <a:lumMod val="50000"/>
                  </a:schemeClr>
                </a:solidFill>
                <a:latin typeface="Calibri" pitchFamily="34" charset="0"/>
                <a:cs typeface="Calibri" pitchFamily="34" charset="0"/>
              </a:rPr>
              <a:t> PLANS DE FORMATION</a:t>
            </a:r>
          </a:p>
          <a:p>
            <a:pPr>
              <a:buFont typeface="Arial" pitchFamily="34" charset="0"/>
              <a:buChar char="•"/>
            </a:pPr>
            <a:r>
              <a:rPr lang="en-CA" sz="1200" dirty="0" smtClean="0">
                <a:solidFill>
                  <a:schemeClr val="accent4">
                    <a:lumMod val="50000"/>
                  </a:schemeClr>
                </a:solidFill>
                <a:latin typeface="Calibri" pitchFamily="34" charset="0"/>
                <a:cs typeface="Calibri" pitchFamily="34" charset="0"/>
              </a:rPr>
              <a:t>  CRITÈRES DE SÉLECTION</a:t>
            </a:r>
          </a:p>
          <a:p>
            <a:r>
              <a:rPr lang="en-CA" sz="1400" b="1" dirty="0" smtClean="0">
                <a:solidFill>
                  <a:schemeClr val="accent4">
                    <a:lumMod val="50000"/>
                  </a:schemeClr>
                </a:solidFill>
                <a:latin typeface="Calibri" pitchFamily="34" charset="0"/>
                <a:cs typeface="Calibri" pitchFamily="34" charset="0"/>
              </a:rPr>
              <a:t>DÉVELOPPEMENT ORGANISATIONNEL</a:t>
            </a:r>
            <a:endParaRPr lang="en-CA" sz="1400" b="1" dirty="0">
              <a:solidFill>
                <a:schemeClr val="accent4">
                  <a:lumMod val="50000"/>
                </a:schemeClr>
              </a:solidFill>
              <a:latin typeface="Calibri" pitchFamily="34" charset="0"/>
              <a:cs typeface="Calibri" pitchFamily="34" charset="0"/>
            </a:endParaRPr>
          </a:p>
        </p:txBody>
      </p:sp>
      <p:sp>
        <p:nvSpPr>
          <p:cNvPr id="28" name="TextBox 27"/>
          <p:cNvSpPr txBox="1"/>
          <p:nvPr/>
        </p:nvSpPr>
        <p:spPr>
          <a:xfrm>
            <a:off x="4347594" y="836663"/>
            <a:ext cx="2332720" cy="954107"/>
          </a:xfrm>
          <a:prstGeom prst="rect">
            <a:avLst/>
          </a:prstGeom>
          <a:noFill/>
        </p:spPr>
        <p:txBody>
          <a:bodyPr wrap="square" rtlCol="0">
            <a:spAutoFit/>
          </a:bodyPr>
          <a:lstStyle/>
          <a:p>
            <a:r>
              <a:rPr lang="en-CA" sz="1400" b="1" dirty="0" smtClean="0">
                <a:solidFill>
                  <a:schemeClr val="accent4">
                    <a:lumMod val="50000"/>
                  </a:schemeClr>
                </a:solidFill>
                <a:latin typeface="Calibri" pitchFamily="34" charset="0"/>
                <a:cs typeface="Calibri" pitchFamily="34" charset="0"/>
              </a:rPr>
              <a:t>PROGRAMMES DE CERTIFICATION, POLITIQUE,</a:t>
            </a:r>
          </a:p>
          <a:p>
            <a:r>
              <a:rPr lang="en-CA" sz="1400" b="1" dirty="0" smtClean="0">
                <a:solidFill>
                  <a:schemeClr val="accent4">
                    <a:lumMod val="50000"/>
                  </a:schemeClr>
                </a:solidFill>
                <a:latin typeface="Calibri" pitchFamily="34" charset="0"/>
                <a:cs typeface="Calibri" pitchFamily="34" charset="0"/>
              </a:rPr>
              <a:t>MOBILITÉ DE LA MAIN-D’OEUVRE </a:t>
            </a:r>
            <a:endParaRPr lang="en-CA" sz="1400" b="1" dirty="0">
              <a:solidFill>
                <a:schemeClr val="accent4">
                  <a:lumMod val="50000"/>
                </a:schemeClr>
              </a:solidFill>
              <a:latin typeface="Calibri" pitchFamily="34" charset="0"/>
              <a:cs typeface="Calibri" pitchFamily="34" charset="0"/>
            </a:endParaRPr>
          </a:p>
        </p:txBody>
      </p:sp>
      <p:sp>
        <p:nvSpPr>
          <p:cNvPr id="21" name="TextBox 20"/>
          <p:cNvSpPr txBox="1"/>
          <p:nvPr/>
        </p:nvSpPr>
        <p:spPr>
          <a:xfrm>
            <a:off x="4343400" y="4498466"/>
            <a:ext cx="2696954" cy="523220"/>
          </a:xfrm>
          <a:prstGeom prst="rect">
            <a:avLst/>
          </a:prstGeom>
          <a:noFill/>
        </p:spPr>
        <p:txBody>
          <a:bodyPr wrap="square" rtlCol="0">
            <a:spAutoFit/>
          </a:bodyPr>
          <a:lstStyle/>
          <a:p>
            <a:r>
              <a:rPr lang="en-CA" sz="1400" b="1" dirty="0" smtClean="0">
                <a:solidFill>
                  <a:schemeClr val="accent4">
                    <a:lumMod val="50000"/>
                  </a:schemeClr>
                </a:solidFill>
                <a:latin typeface="Calibri" pitchFamily="34" charset="0"/>
                <a:cs typeface="Calibri" pitchFamily="34" charset="0"/>
              </a:rPr>
              <a:t>CARRIÈRE : INFO ET PARCOURS</a:t>
            </a:r>
          </a:p>
          <a:p>
            <a:r>
              <a:rPr lang="en-CA" sz="1400" b="1" dirty="0" smtClean="0">
                <a:solidFill>
                  <a:schemeClr val="accent4">
                    <a:lumMod val="50000"/>
                  </a:schemeClr>
                </a:solidFill>
                <a:latin typeface="Calibri" pitchFamily="34" charset="0"/>
                <a:cs typeface="Calibri" pitchFamily="34" charset="0"/>
              </a:rPr>
              <a:t>AFFICHAGE DE POSTE</a:t>
            </a:r>
            <a:endParaRPr lang="en-CA" sz="1400" b="1" dirty="0">
              <a:solidFill>
                <a:schemeClr val="accent4">
                  <a:lumMod val="50000"/>
                </a:schemeClr>
              </a:solidFill>
              <a:latin typeface="Calibri" pitchFamily="34" charset="0"/>
              <a:cs typeface="Calibri" pitchFamily="34" charset="0"/>
            </a:endParaRPr>
          </a:p>
        </p:txBody>
      </p:sp>
      <p:sp>
        <p:nvSpPr>
          <p:cNvPr id="35" name="TextBox 34"/>
          <p:cNvSpPr txBox="1"/>
          <p:nvPr/>
        </p:nvSpPr>
        <p:spPr>
          <a:xfrm>
            <a:off x="539552" y="5465053"/>
            <a:ext cx="4104456" cy="307777"/>
          </a:xfrm>
          <a:prstGeom prst="rect">
            <a:avLst/>
          </a:prstGeom>
          <a:noFill/>
        </p:spPr>
        <p:txBody>
          <a:bodyPr wrap="square" rtlCol="0">
            <a:spAutoFit/>
          </a:bodyPr>
          <a:lstStyle/>
          <a:p>
            <a:pPr algn="ctr"/>
            <a:r>
              <a:rPr lang="en-CA" sz="1400" b="1" dirty="0" err="1" smtClean="0">
                <a:solidFill>
                  <a:schemeClr val="accent4">
                    <a:lumMod val="50000"/>
                  </a:schemeClr>
                </a:solidFill>
                <a:latin typeface="Calibri" pitchFamily="34" charset="0"/>
                <a:cs typeface="Calibri" pitchFamily="34" charset="0"/>
              </a:rPr>
              <a:t>Specificité</a:t>
            </a:r>
            <a:r>
              <a:rPr lang="en-CA" sz="1400" b="1" dirty="0" smtClean="0">
                <a:solidFill>
                  <a:schemeClr val="accent4">
                    <a:lumMod val="50000"/>
                  </a:schemeClr>
                </a:solidFill>
                <a:latin typeface="Calibri" pitchFamily="34" charset="0"/>
                <a:cs typeface="Calibri" pitchFamily="34" charset="0"/>
              </a:rPr>
              <a:t>,  information </a:t>
            </a:r>
            <a:r>
              <a:rPr lang="en-CA" sz="1400" b="1" dirty="0" err="1" smtClean="0">
                <a:solidFill>
                  <a:schemeClr val="accent4">
                    <a:lumMod val="50000"/>
                  </a:schemeClr>
                </a:solidFill>
                <a:latin typeface="Calibri" pitchFamily="34" charset="0"/>
                <a:cs typeface="Calibri" pitchFamily="34" charset="0"/>
              </a:rPr>
              <a:t>contextuelle</a:t>
            </a:r>
            <a:endParaRPr lang="en-CA" sz="1400" b="1" dirty="0">
              <a:solidFill>
                <a:schemeClr val="accent4">
                  <a:lumMod val="50000"/>
                </a:schemeClr>
              </a:solidFill>
              <a:latin typeface="Calibri" pitchFamily="34" charset="0"/>
              <a:cs typeface="Calibri" pitchFamily="34" charset="0"/>
            </a:endParaRPr>
          </a:p>
        </p:txBody>
      </p:sp>
      <p:sp>
        <p:nvSpPr>
          <p:cNvPr id="27" name="TextBox 26"/>
          <p:cNvSpPr txBox="1"/>
          <p:nvPr/>
        </p:nvSpPr>
        <p:spPr>
          <a:xfrm>
            <a:off x="4343400" y="1896687"/>
            <a:ext cx="2586054" cy="1169551"/>
          </a:xfrm>
          <a:prstGeom prst="rect">
            <a:avLst/>
          </a:prstGeom>
          <a:noFill/>
        </p:spPr>
        <p:txBody>
          <a:bodyPr wrap="square" rtlCol="0">
            <a:spAutoFit/>
          </a:bodyPr>
          <a:lstStyle/>
          <a:p>
            <a:r>
              <a:rPr lang="en-CA" sz="1400" b="1" dirty="0" smtClean="0">
                <a:solidFill>
                  <a:schemeClr val="accent4">
                    <a:lumMod val="50000"/>
                  </a:schemeClr>
                </a:solidFill>
                <a:latin typeface="Calibri" pitchFamily="34" charset="0"/>
                <a:cs typeface="Calibri" pitchFamily="34" charset="0"/>
              </a:rPr>
              <a:t>PROGRAMMES DE FORMATION,</a:t>
            </a:r>
          </a:p>
          <a:p>
            <a:r>
              <a:rPr lang="en-CA" sz="1400" b="1" dirty="0" smtClean="0">
                <a:solidFill>
                  <a:schemeClr val="accent4">
                    <a:lumMod val="50000"/>
                  </a:schemeClr>
                </a:solidFill>
                <a:latin typeface="Calibri" pitchFamily="34" charset="0"/>
                <a:cs typeface="Calibri" pitchFamily="34" charset="0"/>
              </a:rPr>
              <a:t>CONCEPTION DE PROGRAMMES D’ÉTUDES,</a:t>
            </a:r>
          </a:p>
          <a:p>
            <a:r>
              <a:rPr lang="en-CA" sz="1400" b="1" dirty="0" smtClean="0">
                <a:solidFill>
                  <a:schemeClr val="accent4">
                    <a:lumMod val="50000"/>
                  </a:schemeClr>
                </a:solidFill>
                <a:latin typeface="Calibri" pitchFamily="34" charset="0"/>
                <a:cs typeface="Calibri" pitchFamily="34" charset="0"/>
              </a:rPr>
              <a:t>CADRES DE QUALIFICATION,</a:t>
            </a:r>
          </a:p>
          <a:p>
            <a:r>
              <a:rPr lang="fr-CA" sz="1400" b="1" dirty="0" smtClean="0">
                <a:solidFill>
                  <a:schemeClr val="accent4">
                    <a:lumMod val="50000"/>
                  </a:schemeClr>
                </a:solidFill>
                <a:latin typeface="Calibri" pitchFamily="34" charset="0"/>
                <a:cs typeface="Calibri" pitchFamily="34" charset="0"/>
              </a:rPr>
              <a:t>ÉQUIVALENCE</a:t>
            </a:r>
            <a:endParaRPr lang="en-CA" sz="1400" b="1" dirty="0">
              <a:solidFill>
                <a:schemeClr val="accent4">
                  <a:lumMod val="50000"/>
                </a:schemeClr>
              </a:solidFill>
              <a:latin typeface="Calibri" pitchFamily="34" charset="0"/>
              <a:cs typeface="Calibri" pitchFamily="34" charset="0"/>
            </a:endParaRPr>
          </a:p>
        </p:txBody>
      </p:sp>
      <p:sp>
        <p:nvSpPr>
          <p:cNvPr id="40" name="Rectangle 39"/>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Rectangle 40"/>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Oval 35"/>
          <p:cNvSpPr/>
          <p:nvPr/>
        </p:nvSpPr>
        <p:spPr>
          <a:xfrm>
            <a:off x="6941371" y="1986796"/>
            <a:ext cx="1872208" cy="1008112"/>
          </a:xfrm>
          <a:prstGeom prst="ellipse">
            <a:avLst/>
          </a:prstGeom>
          <a:solidFill>
            <a:schemeClr val="bg1"/>
          </a:solidFill>
          <a:ln>
            <a:noFill/>
          </a:ln>
          <a:effectLst>
            <a:outerShdw blurRad="63500" sx="102000" sy="102000" algn="ctr"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7" name="Oval 36"/>
          <p:cNvSpPr/>
          <p:nvPr/>
        </p:nvSpPr>
        <p:spPr>
          <a:xfrm>
            <a:off x="7072330" y="3214686"/>
            <a:ext cx="1584176" cy="935534"/>
          </a:xfrm>
          <a:prstGeom prst="ellipse">
            <a:avLst/>
          </a:prstGeom>
          <a:solidFill>
            <a:schemeClr val="bg1"/>
          </a:solidFill>
          <a:ln>
            <a:noFill/>
          </a:ln>
          <a:effectLst>
            <a:outerShdw blurRad="63500" sx="102000" sy="102000" algn="ctr"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TextBox 31"/>
          <p:cNvSpPr txBox="1"/>
          <p:nvPr/>
        </p:nvSpPr>
        <p:spPr>
          <a:xfrm>
            <a:off x="7000892" y="3429000"/>
            <a:ext cx="1785950" cy="492443"/>
          </a:xfrm>
          <a:prstGeom prst="rect">
            <a:avLst/>
          </a:prstGeom>
          <a:noFill/>
        </p:spPr>
        <p:txBody>
          <a:bodyPr wrap="square" rtlCol="0">
            <a:spAutoFit/>
          </a:bodyPr>
          <a:lstStyle/>
          <a:p>
            <a:pPr algn="ctr"/>
            <a:r>
              <a:rPr lang="en-CA" sz="1300" b="1" dirty="0" smtClean="0">
                <a:latin typeface="Calibri" pitchFamily="34" charset="0"/>
                <a:cs typeface="Calibri" pitchFamily="34" charset="0"/>
              </a:rPr>
              <a:t>Information </a:t>
            </a:r>
            <a:r>
              <a:rPr lang="en-CA" sz="1300" b="1" dirty="0" err="1" smtClean="0">
                <a:latin typeface="Calibri" pitchFamily="34" charset="0"/>
                <a:cs typeface="Calibri" pitchFamily="34" charset="0"/>
              </a:rPr>
              <a:t>sur</a:t>
            </a:r>
            <a:r>
              <a:rPr lang="en-CA" sz="1300" b="1" dirty="0" smtClean="0">
                <a:latin typeface="Calibri" pitchFamily="34" charset="0"/>
                <a:cs typeface="Calibri" pitchFamily="34" charset="0"/>
              </a:rPr>
              <a:t> le </a:t>
            </a:r>
            <a:r>
              <a:rPr lang="en-CA" sz="1300" b="1" dirty="0" err="1" smtClean="0">
                <a:latin typeface="Calibri" pitchFamily="34" charset="0"/>
                <a:cs typeface="Calibri" pitchFamily="34" charset="0"/>
              </a:rPr>
              <a:t>contexte</a:t>
            </a:r>
            <a:r>
              <a:rPr lang="en-CA" sz="1300" b="1" dirty="0" smtClean="0">
                <a:latin typeface="Calibri" pitchFamily="34" charset="0"/>
                <a:cs typeface="Calibri" pitchFamily="34" charset="0"/>
              </a:rPr>
              <a:t> d’un </a:t>
            </a:r>
            <a:r>
              <a:rPr lang="en-CA" sz="1300" b="1" dirty="0" err="1" smtClean="0">
                <a:latin typeface="Calibri" pitchFamily="34" charset="0"/>
                <a:cs typeface="Calibri" pitchFamily="34" charset="0"/>
              </a:rPr>
              <a:t>emploi</a:t>
            </a:r>
            <a:endParaRPr lang="en-CA" sz="1300" b="1" dirty="0">
              <a:latin typeface="Calibri" pitchFamily="34" charset="0"/>
              <a:cs typeface="Calibri" pitchFamily="34" charset="0"/>
            </a:endParaRPr>
          </a:p>
        </p:txBody>
      </p:sp>
      <p:sp>
        <p:nvSpPr>
          <p:cNvPr id="38" name="Oval 37"/>
          <p:cNvSpPr/>
          <p:nvPr/>
        </p:nvSpPr>
        <p:spPr>
          <a:xfrm>
            <a:off x="7186060" y="4437112"/>
            <a:ext cx="1466126" cy="720080"/>
          </a:xfrm>
          <a:prstGeom prst="ellipse">
            <a:avLst/>
          </a:prstGeom>
          <a:solidFill>
            <a:schemeClr val="bg1"/>
          </a:solidFill>
          <a:ln>
            <a:noFill/>
          </a:ln>
          <a:effectLst>
            <a:outerShdw blurRad="63500" sx="102000" sy="102000" algn="ctr"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TextBox 30"/>
          <p:cNvSpPr txBox="1"/>
          <p:nvPr/>
        </p:nvSpPr>
        <p:spPr>
          <a:xfrm>
            <a:off x="7258068" y="4538937"/>
            <a:ext cx="1296144" cy="492443"/>
          </a:xfrm>
          <a:prstGeom prst="rect">
            <a:avLst/>
          </a:prstGeom>
          <a:noFill/>
        </p:spPr>
        <p:txBody>
          <a:bodyPr wrap="square" rtlCol="0">
            <a:spAutoFit/>
          </a:bodyPr>
          <a:lstStyle/>
          <a:p>
            <a:pPr algn="ctr"/>
            <a:r>
              <a:rPr lang="en-CA" sz="1300" b="1" dirty="0" smtClean="0">
                <a:latin typeface="Calibri" pitchFamily="34" charset="0"/>
                <a:cs typeface="Calibri" pitchFamily="34" charset="0"/>
              </a:rPr>
              <a:t>Descriptions </a:t>
            </a:r>
            <a:r>
              <a:rPr lang="en-CA" sz="1300" b="1" dirty="0" err="1" smtClean="0">
                <a:latin typeface="Calibri" pitchFamily="34" charset="0"/>
                <a:cs typeface="Calibri" pitchFamily="34" charset="0"/>
              </a:rPr>
              <a:t>générales</a:t>
            </a:r>
            <a:endParaRPr lang="en-CA" sz="1300" b="1" dirty="0">
              <a:latin typeface="Calibri" pitchFamily="34" charset="0"/>
              <a:cs typeface="Calibri" pitchFamily="34" charset="0"/>
            </a:endParaRPr>
          </a:p>
        </p:txBody>
      </p:sp>
      <p:sp>
        <p:nvSpPr>
          <p:cNvPr id="43" name="Oval 42"/>
          <p:cNvSpPr/>
          <p:nvPr/>
        </p:nvSpPr>
        <p:spPr>
          <a:xfrm>
            <a:off x="6732240" y="908720"/>
            <a:ext cx="2048882" cy="1008112"/>
          </a:xfrm>
          <a:prstGeom prst="ellipse">
            <a:avLst/>
          </a:prstGeom>
          <a:solidFill>
            <a:schemeClr val="bg1"/>
          </a:solidFill>
          <a:ln>
            <a:noFill/>
          </a:ln>
          <a:effectLst>
            <a:outerShdw blurRad="63500" sx="102000" sy="102000" algn="ctr"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4" name="TextBox 33"/>
          <p:cNvSpPr txBox="1"/>
          <p:nvPr/>
        </p:nvSpPr>
        <p:spPr>
          <a:xfrm>
            <a:off x="6980922" y="1107690"/>
            <a:ext cx="1872208" cy="692497"/>
          </a:xfrm>
          <a:prstGeom prst="rect">
            <a:avLst/>
          </a:prstGeom>
          <a:noFill/>
        </p:spPr>
        <p:txBody>
          <a:bodyPr wrap="square" rtlCol="0">
            <a:spAutoFit/>
          </a:bodyPr>
          <a:lstStyle/>
          <a:p>
            <a:pPr algn="ctr"/>
            <a:r>
              <a:rPr lang="en-CA" sz="1300" b="1" dirty="0" smtClean="0">
                <a:latin typeface="Calibri" pitchFamily="34" charset="0"/>
                <a:cs typeface="Calibri" pitchFamily="34" charset="0"/>
              </a:rPr>
              <a:t>Information pour aider à </a:t>
            </a:r>
            <a:r>
              <a:rPr lang="en-CA" sz="1300" b="1" dirty="0" err="1" smtClean="0">
                <a:latin typeface="Calibri" pitchFamily="34" charset="0"/>
                <a:cs typeface="Calibri" pitchFamily="34" charset="0"/>
              </a:rPr>
              <a:t>l’évaluation</a:t>
            </a:r>
            <a:r>
              <a:rPr lang="en-CA" sz="1300" b="1" dirty="0" smtClean="0">
                <a:latin typeface="Calibri" pitchFamily="34" charset="0"/>
                <a:cs typeface="Calibri" pitchFamily="34" charset="0"/>
              </a:rPr>
              <a:t> des </a:t>
            </a:r>
            <a:r>
              <a:rPr lang="en-CA" sz="1300" b="1" dirty="0" err="1" smtClean="0">
                <a:latin typeface="Calibri" pitchFamily="34" charset="0"/>
                <a:cs typeface="Calibri" pitchFamily="34" charset="0"/>
              </a:rPr>
              <a:t>personnes</a:t>
            </a:r>
            <a:endParaRPr lang="en-CA" sz="1300" b="1" dirty="0">
              <a:latin typeface="Calibri" pitchFamily="34" charset="0"/>
              <a:cs typeface="Calibri" pitchFamily="34" charset="0"/>
            </a:endParaRPr>
          </a:p>
        </p:txBody>
      </p:sp>
      <p:sp>
        <p:nvSpPr>
          <p:cNvPr id="45" name="TextBox 44"/>
          <p:cNvSpPr txBox="1"/>
          <p:nvPr/>
        </p:nvSpPr>
        <p:spPr>
          <a:xfrm>
            <a:off x="1043880" y="6074132"/>
            <a:ext cx="7848600" cy="523220"/>
          </a:xfrm>
          <a:prstGeom prst="rect">
            <a:avLst/>
          </a:prstGeom>
          <a:noFill/>
        </p:spPr>
        <p:txBody>
          <a:bodyPr wrap="square" rtlCol="0">
            <a:spAutoFit/>
          </a:bodyPr>
          <a:lstStyle/>
          <a:p>
            <a:pPr algn="ctr"/>
            <a:r>
              <a:rPr lang="en-US" sz="2800" dirty="0" err="1" smtClean="0">
                <a:solidFill>
                  <a:schemeClr val="accent4">
                    <a:lumMod val="75000"/>
                  </a:schemeClr>
                </a:solidFill>
                <a:latin typeface="Franklin Gothic Medium Cond" pitchFamily="34" charset="0"/>
              </a:rPr>
              <a:t>Obtenir</a:t>
            </a:r>
            <a:r>
              <a:rPr lang="en-US" sz="2800" dirty="0" smtClean="0">
                <a:solidFill>
                  <a:schemeClr val="accent4">
                    <a:lumMod val="75000"/>
                  </a:schemeClr>
                </a:solidFill>
                <a:latin typeface="Franklin Gothic Medium Cond" pitchFamily="34" charset="0"/>
              </a:rPr>
              <a:t> le bon </a:t>
            </a:r>
            <a:r>
              <a:rPr lang="en-US" sz="2800" dirty="0" err="1" smtClean="0">
                <a:solidFill>
                  <a:schemeClr val="accent4">
                    <a:lumMod val="75000"/>
                  </a:schemeClr>
                </a:solidFill>
                <a:latin typeface="Franklin Gothic Medium Cond" pitchFamily="34" charset="0"/>
              </a:rPr>
              <a:t>niveau</a:t>
            </a:r>
            <a:r>
              <a:rPr lang="en-US" sz="2800" dirty="0" smtClean="0">
                <a:solidFill>
                  <a:schemeClr val="accent4">
                    <a:lumMod val="75000"/>
                  </a:schemeClr>
                </a:solidFill>
                <a:latin typeface="Franklin Gothic Medium Cond" pitchFamily="34" charset="0"/>
              </a:rPr>
              <a:t> de </a:t>
            </a:r>
            <a:r>
              <a:rPr lang="en-US" sz="2800" dirty="0" err="1" smtClean="0">
                <a:solidFill>
                  <a:schemeClr val="accent4">
                    <a:lumMod val="75000"/>
                  </a:schemeClr>
                </a:solidFill>
                <a:latin typeface="Franklin Gothic Medium Cond" pitchFamily="34" charset="0"/>
              </a:rPr>
              <a:t>détails</a:t>
            </a:r>
            <a:r>
              <a:rPr lang="en-US" sz="2800" dirty="0" smtClean="0">
                <a:solidFill>
                  <a:schemeClr val="accent4">
                    <a:lumMod val="75000"/>
                  </a:schemeClr>
                </a:solidFill>
                <a:latin typeface="Franklin Gothic Medium Cond" pitchFamily="34" charset="0"/>
              </a:rPr>
              <a:t> et de </a:t>
            </a:r>
            <a:r>
              <a:rPr lang="en-US" sz="2800" dirty="0" err="1" smtClean="0">
                <a:solidFill>
                  <a:schemeClr val="accent4">
                    <a:lumMod val="75000"/>
                  </a:schemeClr>
                </a:solidFill>
                <a:latin typeface="Franklin Gothic Medium Cond" pitchFamily="34" charset="0"/>
              </a:rPr>
              <a:t>contexte</a:t>
            </a:r>
            <a:endParaRPr lang="en-US" sz="2800" dirty="0">
              <a:solidFill>
                <a:schemeClr val="accent4">
                  <a:lumMod val="75000"/>
                </a:schemeClr>
              </a:solidFill>
              <a:latin typeface="Franklin Gothic Medium Cond" pitchFamily="34" charset="0"/>
            </a:endParaRPr>
          </a:p>
        </p:txBody>
      </p:sp>
      <p:sp>
        <p:nvSpPr>
          <p:cNvPr id="42" name="TextBox 41"/>
          <p:cNvSpPr txBox="1"/>
          <p:nvPr/>
        </p:nvSpPr>
        <p:spPr>
          <a:xfrm>
            <a:off x="6980922" y="2132856"/>
            <a:ext cx="1872208" cy="692497"/>
          </a:xfrm>
          <a:prstGeom prst="rect">
            <a:avLst/>
          </a:prstGeom>
          <a:noFill/>
        </p:spPr>
        <p:txBody>
          <a:bodyPr wrap="square" rtlCol="0">
            <a:spAutoFit/>
          </a:bodyPr>
          <a:lstStyle/>
          <a:p>
            <a:pPr algn="ctr"/>
            <a:r>
              <a:rPr lang="en-CA" sz="1300" b="1" dirty="0" smtClean="0">
                <a:latin typeface="Calibri" pitchFamily="34" charset="0"/>
                <a:cs typeface="Calibri" pitchFamily="34" charset="0"/>
              </a:rPr>
              <a:t>Information </a:t>
            </a:r>
            <a:r>
              <a:rPr lang="en-CA" sz="1300" b="1" dirty="0" err="1" smtClean="0">
                <a:latin typeface="Calibri" pitchFamily="34" charset="0"/>
                <a:cs typeface="Calibri" pitchFamily="34" charset="0"/>
              </a:rPr>
              <a:t>sur</a:t>
            </a:r>
            <a:r>
              <a:rPr lang="en-CA" sz="1300" b="1" dirty="0" smtClean="0">
                <a:latin typeface="Calibri" pitchFamily="34" charset="0"/>
                <a:cs typeface="Calibri" pitchFamily="34" charset="0"/>
              </a:rPr>
              <a:t> </a:t>
            </a:r>
            <a:r>
              <a:rPr lang="en-CA" sz="1300" b="1" dirty="0" err="1" smtClean="0">
                <a:latin typeface="Calibri" pitchFamily="34" charset="0"/>
                <a:cs typeface="Calibri" pitchFamily="34" charset="0"/>
              </a:rPr>
              <a:t>une</a:t>
            </a:r>
            <a:r>
              <a:rPr lang="en-CA" sz="1300" b="1" dirty="0" smtClean="0">
                <a:latin typeface="Calibri" pitchFamily="34" charset="0"/>
                <a:cs typeface="Calibri" pitchFamily="34" charset="0"/>
              </a:rPr>
              <a:t> </a:t>
            </a:r>
            <a:r>
              <a:rPr lang="en-CA" sz="1300" b="1" i="1" dirty="0" smtClean="0">
                <a:latin typeface="Calibri" pitchFamily="34" charset="0"/>
                <a:cs typeface="Calibri" pitchFamily="34" charset="0"/>
              </a:rPr>
              <a:t>profession</a:t>
            </a:r>
            <a:r>
              <a:rPr lang="en-CA" sz="1300" b="1" dirty="0" smtClean="0">
                <a:latin typeface="Calibri" pitchFamily="34" charset="0"/>
                <a:cs typeface="Calibri" pitchFamily="34" charset="0"/>
              </a:rPr>
              <a:t>; </a:t>
            </a:r>
            <a:r>
              <a:rPr lang="en-CA" sz="1300" b="1" dirty="0" err="1" smtClean="0">
                <a:latin typeface="Calibri" pitchFamily="34" charset="0"/>
                <a:cs typeface="Calibri" pitchFamily="34" charset="0"/>
              </a:rPr>
              <a:t>objectifs</a:t>
            </a:r>
            <a:r>
              <a:rPr lang="en-CA" sz="1300" b="1" dirty="0" smtClean="0">
                <a:latin typeface="Calibri" pitchFamily="34" charset="0"/>
                <a:cs typeface="Calibri" pitchFamily="34" charset="0"/>
              </a:rPr>
              <a:t> du programme</a:t>
            </a:r>
            <a:endParaRPr lang="en-CA" sz="1300" b="1" dirty="0">
              <a:latin typeface="Calibri" pitchFamily="34" charset="0"/>
              <a:cs typeface="Calibri" pitchFamily="34" charset="0"/>
            </a:endParaRP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 calcmode="lin" valueType="num">
                                      <p:cBhvr>
                                        <p:cTn id="22" dur="500" fill="hold"/>
                                        <p:tgtEl>
                                          <p:spTgt spid="13"/>
                                        </p:tgtEl>
                                        <p:attrNameLst>
                                          <p:attrName>style.rotation</p:attrName>
                                        </p:attrNameLst>
                                      </p:cBhvr>
                                      <p:tavLst>
                                        <p:tav tm="0">
                                          <p:val>
                                            <p:fltVal val="360"/>
                                          </p:val>
                                        </p:tav>
                                        <p:tav tm="100000">
                                          <p:val>
                                            <p:fltVal val="0"/>
                                          </p:val>
                                        </p:tav>
                                      </p:tavLst>
                                    </p:anim>
                                    <p:animEffect transition="in" filter="fade">
                                      <p:cBhvr>
                                        <p:cTn id="23" dur="500"/>
                                        <p:tgtEl>
                                          <p:spTgt spid="13"/>
                                        </p:tgtEl>
                                      </p:cBhvr>
                                    </p:animEffect>
                                  </p:childTnLst>
                                </p:cTn>
                              </p:par>
                              <p:par>
                                <p:cTn id="24" presetID="22" presetClass="entr" presetSubtype="8"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par>
                          <p:cTn id="30" fill="hold">
                            <p:stCondLst>
                              <p:cond delay="1000"/>
                            </p:stCondLst>
                            <p:childTnLst>
                              <p:par>
                                <p:cTn id="31" presetID="49" presetClass="entr" presetSubtype="0" decel="10000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 calcmode="lin" valueType="num">
                                      <p:cBhvr>
                                        <p:cTn id="35" dur="500" fill="hold"/>
                                        <p:tgtEl>
                                          <p:spTgt spid="14"/>
                                        </p:tgtEl>
                                        <p:attrNameLst>
                                          <p:attrName>style.rotation</p:attrName>
                                        </p:attrNameLst>
                                      </p:cBhvr>
                                      <p:tavLst>
                                        <p:tav tm="0">
                                          <p:val>
                                            <p:fltVal val="360"/>
                                          </p:val>
                                        </p:tav>
                                        <p:tav tm="100000">
                                          <p:val>
                                            <p:fltVal val="0"/>
                                          </p:val>
                                        </p:tav>
                                      </p:tavLst>
                                    </p:anim>
                                    <p:animEffect transition="in" filter="fade">
                                      <p:cBhvr>
                                        <p:cTn id="36" dur="500"/>
                                        <p:tgtEl>
                                          <p:spTgt spid="14"/>
                                        </p:tgtEl>
                                      </p:cBhvr>
                                    </p:animEffect>
                                  </p:childTnLst>
                                </p:cTn>
                              </p:par>
                              <p:par>
                                <p:cTn id="37" presetID="22" presetClass="entr" presetSubtype="8"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par>
                          <p:cTn id="43" fill="hold">
                            <p:stCondLst>
                              <p:cond delay="1500"/>
                            </p:stCondLst>
                            <p:childTnLst>
                              <p:par>
                                <p:cTn id="44" presetID="49" presetClass="entr" presetSubtype="0" decel="100000"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 calcmode="lin" valueType="num">
                                      <p:cBhvr>
                                        <p:cTn id="48" dur="500" fill="hold"/>
                                        <p:tgtEl>
                                          <p:spTgt spid="15"/>
                                        </p:tgtEl>
                                        <p:attrNameLst>
                                          <p:attrName>style.rotation</p:attrName>
                                        </p:attrNameLst>
                                      </p:cBhvr>
                                      <p:tavLst>
                                        <p:tav tm="0">
                                          <p:val>
                                            <p:fltVal val="360"/>
                                          </p:val>
                                        </p:tav>
                                        <p:tav tm="100000">
                                          <p:val>
                                            <p:fltVal val="0"/>
                                          </p:val>
                                        </p:tav>
                                      </p:tavLst>
                                    </p:anim>
                                    <p:animEffect transition="in" filter="fade">
                                      <p:cBhvr>
                                        <p:cTn id="49" dur="500"/>
                                        <p:tgtEl>
                                          <p:spTgt spid="15"/>
                                        </p:tgtEl>
                                      </p:cBhvr>
                                    </p:animEffect>
                                  </p:childTnLst>
                                </p:cTn>
                              </p:par>
                              <p:par>
                                <p:cTn id="50" presetID="22" presetClass="entr" presetSubtype="8"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childTnLst>
                          </p:cTn>
                        </p:par>
                        <p:par>
                          <p:cTn id="56" fill="hold">
                            <p:stCondLst>
                              <p:cond delay="2000"/>
                            </p:stCondLst>
                            <p:childTnLst>
                              <p:par>
                                <p:cTn id="57" presetID="42" presetClass="entr" presetSubtype="0" fill="hold" grpId="0"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anim calcmode="lin" valueType="num">
                                      <p:cBhvr>
                                        <p:cTn id="60" dur="500" fill="hold"/>
                                        <p:tgtEl>
                                          <p:spTgt spid="30"/>
                                        </p:tgtEl>
                                        <p:attrNameLst>
                                          <p:attrName>ppt_x</p:attrName>
                                        </p:attrNameLst>
                                      </p:cBhvr>
                                      <p:tavLst>
                                        <p:tav tm="0">
                                          <p:val>
                                            <p:strVal val="#ppt_x"/>
                                          </p:val>
                                        </p:tav>
                                        <p:tav tm="100000">
                                          <p:val>
                                            <p:strVal val="#ppt_x"/>
                                          </p:val>
                                        </p:tav>
                                      </p:tavLst>
                                    </p:anim>
                                    <p:anim calcmode="lin" valueType="num">
                                      <p:cBhvr>
                                        <p:cTn id="61" dur="500" fill="hold"/>
                                        <p:tgtEl>
                                          <p:spTgt spid="30"/>
                                        </p:tgtEl>
                                        <p:attrNameLst>
                                          <p:attrName>ppt_y</p:attrName>
                                        </p:attrNameLst>
                                      </p:cBhvr>
                                      <p:tavLst>
                                        <p:tav tm="0">
                                          <p:val>
                                            <p:strVal val="#ppt_y+.1"/>
                                          </p:val>
                                        </p:tav>
                                        <p:tav tm="100000">
                                          <p:val>
                                            <p:strVal val="#ppt_y"/>
                                          </p:val>
                                        </p:tav>
                                      </p:tavLst>
                                    </p:anim>
                                  </p:childTnLst>
                                </p:cTn>
                              </p:par>
                            </p:childTnLst>
                          </p:cTn>
                        </p:par>
                        <p:par>
                          <p:cTn id="62" fill="hold">
                            <p:stCondLst>
                              <p:cond delay="2500"/>
                            </p:stCondLst>
                            <p:childTnLst>
                              <p:par>
                                <p:cTn id="63" presetID="10" presetClass="entr" presetSubtype="0"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500"/>
                                        <p:tgtEl>
                                          <p:spTgt spid="38"/>
                                        </p:tgtEl>
                                      </p:cBhvr>
                                    </p:animEffect>
                                  </p:childTnLst>
                                </p:cTn>
                              </p:par>
                            </p:childTnLst>
                          </p:cTn>
                        </p:par>
                        <p:par>
                          <p:cTn id="69" fill="hold">
                            <p:stCondLst>
                              <p:cond delay="3000"/>
                            </p:stCondLst>
                            <p:childTnLst>
                              <p:par>
                                <p:cTn id="70" presetID="10" presetClass="entr" presetSubtype="0" fill="hold" grpId="0" nodeType="after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500"/>
                                        <p:tgtEl>
                                          <p:spTgt spid="3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500"/>
                                        <p:tgtEl>
                                          <p:spTgt spid="37"/>
                                        </p:tgtEl>
                                      </p:cBhvr>
                                    </p:animEffect>
                                  </p:childTnLst>
                                </p:cTn>
                              </p:par>
                              <p:par>
                                <p:cTn id="76" presetID="10" presetClass="entr" presetSubtype="0" fill="hold"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500"/>
                                        <p:tgtEl>
                                          <p:spTgt spid="36"/>
                                        </p:tgtEl>
                                      </p:cBhvr>
                                    </p:animEffect>
                                  </p:childTnLst>
                                </p:cTn>
                              </p:par>
                            </p:childTnLst>
                          </p:cTn>
                        </p:par>
                        <p:par>
                          <p:cTn id="79" fill="hold">
                            <p:stCondLst>
                              <p:cond delay="3500"/>
                            </p:stCondLst>
                            <p:childTnLst>
                              <p:par>
                                <p:cTn id="80" presetID="10" presetClass="entr" presetSubtype="0" fill="hold" grpId="0" nodeType="after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500"/>
                                        <p:tgtEl>
                                          <p:spTgt spid="34"/>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3"/>
                                        </p:tgtEl>
                                        <p:attrNameLst>
                                          <p:attrName>style.visibility</p:attrName>
                                        </p:attrNameLst>
                                      </p:cBhvr>
                                      <p:to>
                                        <p:strVal val="visible"/>
                                      </p:to>
                                    </p:set>
                                    <p:animEffect transition="in" filter="fade">
                                      <p:cBhvr>
                                        <p:cTn id="85" dur="500"/>
                                        <p:tgtEl>
                                          <p:spTgt spid="43"/>
                                        </p:tgtEl>
                                      </p:cBhvr>
                                    </p:animEffect>
                                  </p:childTnLst>
                                </p:cTn>
                              </p:par>
                            </p:childTnLst>
                          </p:cTn>
                        </p:par>
                        <p:par>
                          <p:cTn id="86" fill="hold">
                            <p:stCondLst>
                              <p:cond delay="4000"/>
                            </p:stCondLst>
                            <p:childTnLst>
                              <p:par>
                                <p:cTn id="87" presetID="10" presetClass="entr" presetSubtype="0" fill="hold" grpId="0" nodeType="after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fade">
                                      <p:cBhvr>
                                        <p:cTn id="8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2" grpId="0" animBg="1"/>
      <p:bldP spid="13" grpId="0" animBg="1"/>
      <p:bldP spid="14" grpId="0" animBg="1"/>
      <p:bldP spid="15" grpId="0" animBg="1"/>
      <p:bldP spid="22" grpId="0"/>
      <p:bldP spid="28" grpId="0"/>
      <p:bldP spid="21" grpId="0"/>
      <p:bldP spid="27" grpId="0"/>
      <p:bldP spid="37" grpId="0" animBg="1"/>
      <p:bldP spid="32" grpId="0"/>
      <p:bldP spid="38" grpId="0" animBg="1"/>
      <p:bldP spid="31" grpId="0"/>
      <p:bldP spid="43" grpId="0" animBg="1"/>
      <p:bldP spid="34" grpId="0"/>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3"/>
          <p:cNvPicPr>
            <a:picLocks noChangeAspect="1" noChangeArrowheads="1"/>
          </p:cNvPicPr>
          <p:nvPr/>
        </p:nvPicPr>
        <p:blipFill>
          <a:blip r:embed="rId3" cstate="print"/>
          <a:srcRect l="41867" r="18508"/>
          <a:stretch>
            <a:fillRect/>
          </a:stretch>
        </p:blipFill>
        <p:spPr bwMode="auto">
          <a:xfrm flipH="1">
            <a:off x="5057056" y="0"/>
            <a:ext cx="4086944" cy="6858000"/>
          </a:xfrm>
          <a:prstGeom prst="rect">
            <a:avLst/>
          </a:prstGeom>
          <a:noFill/>
          <a:ln w="9525">
            <a:noFill/>
            <a:miter lim="800000"/>
            <a:headEnd/>
            <a:tailEnd/>
          </a:ln>
          <a:effectLst/>
        </p:spPr>
      </p:pic>
      <p:sp>
        <p:nvSpPr>
          <p:cNvPr id="37" name="Rectangle 3"/>
          <p:cNvSpPr>
            <a:spLocks noChangeArrowheads="1"/>
          </p:cNvSpPr>
          <p:nvPr/>
        </p:nvSpPr>
        <p:spPr bwMode="auto">
          <a:xfrm>
            <a:off x="5004048" y="-13425"/>
            <a:ext cx="2645296" cy="6871425"/>
          </a:xfrm>
          <a:prstGeom prst="rect">
            <a:avLst/>
          </a:prstGeom>
          <a:gradFill rotWithShape="1">
            <a:gsLst>
              <a:gs pos="0">
                <a:schemeClr val="bg1"/>
              </a:gs>
              <a:gs pos="100000">
                <a:schemeClr val="bg1">
                  <a:gamma/>
                  <a:shade val="46275"/>
                  <a:invGamma/>
                  <a:alpha val="0"/>
                </a:schemeClr>
              </a:gs>
            </a:gsLst>
            <a:lin ang="0" scaled="1"/>
          </a:gradFill>
          <a:ln w="9525">
            <a:noFill/>
            <a:miter lim="800000"/>
            <a:headEnd/>
            <a:tailEnd/>
          </a:ln>
          <a:effectLst/>
        </p:spPr>
        <p:txBody>
          <a:bodyPr wrap="none" anchor="ctr"/>
          <a:lstStyle/>
          <a:p>
            <a:pPr>
              <a:defRPr/>
            </a:pPr>
            <a:endParaRPr lang="en-CA"/>
          </a:p>
        </p:txBody>
      </p:sp>
      <p:sp>
        <p:nvSpPr>
          <p:cNvPr id="11" name="Flowchart: Off-page Connector 10"/>
          <p:cNvSpPr/>
          <p:nvPr/>
        </p:nvSpPr>
        <p:spPr>
          <a:xfrm>
            <a:off x="457200" y="218768"/>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457200" y="209747"/>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503904" y="199535"/>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15" name="TextBox 14"/>
          <p:cNvSpPr txBox="1"/>
          <p:nvPr/>
        </p:nvSpPr>
        <p:spPr>
          <a:xfrm>
            <a:off x="404365" y="453930"/>
            <a:ext cx="914400" cy="584775"/>
          </a:xfrm>
          <a:prstGeom prst="rect">
            <a:avLst/>
          </a:prstGeom>
          <a:noFill/>
        </p:spPr>
        <p:txBody>
          <a:bodyPr wrap="square" rtlCol="0">
            <a:spAutoFit/>
          </a:bodyPr>
          <a:lstStyle/>
          <a:p>
            <a:pPr algn="ctr"/>
            <a:r>
              <a:rPr lang="en-CA" sz="3200" b="1" dirty="0" smtClean="0">
                <a:solidFill>
                  <a:schemeClr val="bg1">
                    <a:lumMod val="65000"/>
                  </a:schemeClr>
                </a:solidFill>
              </a:rPr>
              <a:t>1</a:t>
            </a:r>
            <a:endParaRPr lang="en-CA" sz="3200" b="1" dirty="0">
              <a:solidFill>
                <a:schemeClr val="bg1">
                  <a:lumMod val="65000"/>
                </a:schemeClr>
              </a:solidFill>
            </a:endParaRPr>
          </a:p>
        </p:txBody>
      </p:sp>
      <p:sp>
        <p:nvSpPr>
          <p:cNvPr id="12" name="Flowchart: Off-page Connector 11"/>
          <p:cNvSpPr/>
          <p:nvPr/>
        </p:nvSpPr>
        <p:spPr>
          <a:xfrm>
            <a:off x="1296018" y="216583"/>
            <a:ext cx="838200" cy="257286"/>
          </a:xfrm>
          <a:prstGeom prst="flowChartOffpageConnector">
            <a:avLst/>
          </a:prstGeom>
          <a:solidFill>
            <a:schemeClr val="accent4">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p:cNvSpPr txBox="1"/>
          <p:nvPr/>
        </p:nvSpPr>
        <p:spPr>
          <a:xfrm>
            <a:off x="1342722" y="202994"/>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18" name="TextBox 17"/>
          <p:cNvSpPr txBox="1"/>
          <p:nvPr/>
        </p:nvSpPr>
        <p:spPr>
          <a:xfrm>
            <a:off x="1393548" y="457200"/>
            <a:ext cx="635206" cy="584775"/>
          </a:xfrm>
          <a:prstGeom prst="rect">
            <a:avLst/>
          </a:prstGeom>
          <a:noFill/>
        </p:spPr>
        <p:txBody>
          <a:bodyPr wrap="square" rtlCol="0">
            <a:spAutoFit/>
          </a:bodyPr>
          <a:lstStyle/>
          <a:p>
            <a:pPr algn="ctr"/>
            <a:r>
              <a:rPr lang="en-CA" sz="3200" b="1" dirty="0" smtClean="0">
                <a:solidFill>
                  <a:schemeClr val="accent5">
                    <a:lumMod val="25000"/>
                  </a:schemeClr>
                </a:solidFill>
              </a:rPr>
              <a:t>2</a:t>
            </a:r>
            <a:endParaRPr lang="en-CA" sz="3200" b="1" dirty="0">
              <a:solidFill>
                <a:schemeClr val="accent5">
                  <a:lumMod val="25000"/>
                </a:schemeClr>
              </a:solidFill>
            </a:endParaRPr>
          </a:p>
        </p:txBody>
      </p:sp>
      <p:sp>
        <p:nvSpPr>
          <p:cNvPr id="20" name="Flowchart: Off-page Connector 19"/>
          <p:cNvSpPr/>
          <p:nvPr/>
        </p:nvSpPr>
        <p:spPr>
          <a:xfrm>
            <a:off x="2151890" y="218226"/>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Box 20"/>
          <p:cNvSpPr txBox="1"/>
          <p:nvPr/>
        </p:nvSpPr>
        <p:spPr>
          <a:xfrm>
            <a:off x="2190128" y="199391"/>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22" name="TextBox 21"/>
          <p:cNvSpPr txBox="1"/>
          <p:nvPr/>
        </p:nvSpPr>
        <p:spPr>
          <a:xfrm>
            <a:off x="2286000" y="456419"/>
            <a:ext cx="566322" cy="584775"/>
          </a:xfrm>
          <a:prstGeom prst="rect">
            <a:avLst/>
          </a:prstGeom>
          <a:noFill/>
        </p:spPr>
        <p:txBody>
          <a:bodyPr wrap="square" rtlCol="0">
            <a:spAutoFit/>
          </a:bodyPr>
          <a:lstStyle/>
          <a:p>
            <a:pPr algn="ctr"/>
            <a:r>
              <a:rPr lang="en-CA" sz="3200" b="1" dirty="0" smtClean="0">
                <a:solidFill>
                  <a:schemeClr val="bg1">
                    <a:lumMod val="65000"/>
                  </a:schemeClr>
                </a:solidFill>
              </a:rPr>
              <a:t>3</a:t>
            </a:r>
            <a:endParaRPr lang="en-CA" sz="3200" b="1" dirty="0">
              <a:solidFill>
                <a:schemeClr val="bg1">
                  <a:lumMod val="65000"/>
                </a:schemeClr>
              </a:solidFill>
            </a:endParaRPr>
          </a:p>
        </p:txBody>
      </p:sp>
      <p:sp>
        <p:nvSpPr>
          <p:cNvPr id="19" name="Rectangle 18"/>
          <p:cNvSpPr/>
          <p:nvPr/>
        </p:nvSpPr>
        <p:spPr>
          <a:xfrm>
            <a:off x="2148232" y="208324"/>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Flowchart: Off-page Connector 22"/>
          <p:cNvSpPr/>
          <p:nvPr/>
        </p:nvSpPr>
        <p:spPr>
          <a:xfrm>
            <a:off x="2997204" y="218832"/>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p:cNvSpPr txBox="1"/>
          <p:nvPr/>
        </p:nvSpPr>
        <p:spPr>
          <a:xfrm>
            <a:off x="3035442" y="199599"/>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25" name="TextBox 24"/>
          <p:cNvSpPr txBox="1"/>
          <p:nvPr/>
        </p:nvSpPr>
        <p:spPr>
          <a:xfrm>
            <a:off x="3131314" y="456627"/>
            <a:ext cx="566322" cy="584775"/>
          </a:xfrm>
          <a:prstGeom prst="rect">
            <a:avLst/>
          </a:prstGeom>
          <a:noFill/>
        </p:spPr>
        <p:txBody>
          <a:bodyPr wrap="square" rtlCol="0">
            <a:spAutoFit/>
          </a:bodyPr>
          <a:lstStyle/>
          <a:p>
            <a:pPr algn="ctr"/>
            <a:r>
              <a:rPr lang="en-CA" sz="3200" b="1" dirty="0" smtClean="0">
                <a:solidFill>
                  <a:schemeClr val="bg1">
                    <a:lumMod val="75000"/>
                  </a:schemeClr>
                </a:solidFill>
              </a:rPr>
              <a:t>4</a:t>
            </a:r>
            <a:endParaRPr lang="en-CA" sz="3200" b="1" dirty="0">
              <a:solidFill>
                <a:schemeClr val="bg1">
                  <a:lumMod val="75000"/>
                </a:schemeClr>
              </a:solidFill>
            </a:endParaRPr>
          </a:p>
        </p:txBody>
      </p:sp>
      <p:sp>
        <p:nvSpPr>
          <p:cNvPr id="26" name="Rectangle 25"/>
          <p:cNvSpPr/>
          <p:nvPr/>
        </p:nvSpPr>
        <p:spPr>
          <a:xfrm>
            <a:off x="2994376" y="20884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Flowchart: Off-page Connector 26"/>
          <p:cNvSpPr/>
          <p:nvPr/>
        </p:nvSpPr>
        <p:spPr>
          <a:xfrm>
            <a:off x="3838226" y="210276"/>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p:nvPr/>
        </p:nvSpPr>
        <p:spPr>
          <a:xfrm>
            <a:off x="3876464" y="200374"/>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29" name="TextBox 28"/>
          <p:cNvSpPr txBox="1"/>
          <p:nvPr/>
        </p:nvSpPr>
        <p:spPr>
          <a:xfrm>
            <a:off x="3972336" y="457402"/>
            <a:ext cx="566322" cy="584775"/>
          </a:xfrm>
          <a:prstGeom prst="rect">
            <a:avLst/>
          </a:prstGeom>
          <a:noFill/>
        </p:spPr>
        <p:txBody>
          <a:bodyPr wrap="square" rtlCol="0">
            <a:spAutoFit/>
          </a:bodyPr>
          <a:lstStyle/>
          <a:p>
            <a:pPr algn="ctr"/>
            <a:r>
              <a:rPr lang="en-CA" sz="3200" b="1" dirty="0" smtClean="0">
                <a:solidFill>
                  <a:schemeClr val="bg1">
                    <a:lumMod val="75000"/>
                  </a:schemeClr>
                </a:solidFill>
              </a:rPr>
              <a:t>5</a:t>
            </a:r>
            <a:endParaRPr lang="en-CA" sz="3200" b="1" dirty="0">
              <a:solidFill>
                <a:schemeClr val="bg1">
                  <a:lumMod val="75000"/>
                </a:schemeClr>
              </a:solidFill>
            </a:endParaRPr>
          </a:p>
        </p:txBody>
      </p:sp>
      <p:sp>
        <p:nvSpPr>
          <p:cNvPr id="30" name="Rectangle 29"/>
          <p:cNvSpPr/>
          <p:nvPr/>
        </p:nvSpPr>
        <p:spPr>
          <a:xfrm>
            <a:off x="3835398" y="209621"/>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Flowchart: Off-page Connector 30"/>
          <p:cNvSpPr/>
          <p:nvPr/>
        </p:nvSpPr>
        <p:spPr>
          <a:xfrm>
            <a:off x="4679248" y="218832"/>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TextBox 31"/>
          <p:cNvSpPr txBox="1"/>
          <p:nvPr/>
        </p:nvSpPr>
        <p:spPr>
          <a:xfrm>
            <a:off x="4717486" y="199599"/>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33" name="TextBox 32"/>
          <p:cNvSpPr txBox="1"/>
          <p:nvPr/>
        </p:nvSpPr>
        <p:spPr>
          <a:xfrm>
            <a:off x="4813358" y="456627"/>
            <a:ext cx="566322" cy="584775"/>
          </a:xfrm>
          <a:prstGeom prst="rect">
            <a:avLst/>
          </a:prstGeom>
          <a:noFill/>
        </p:spPr>
        <p:txBody>
          <a:bodyPr wrap="square" rtlCol="0">
            <a:spAutoFit/>
          </a:bodyPr>
          <a:lstStyle/>
          <a:p>
            <a:pPr algn="ctr"/>
            <a:r>
              <a:rPr lang="en-CA" sz="3200" b="1" dirty="0" smtClean="0">
                <a:solidFill>
                  <a:schemeClr val="bg1">
                    <a:lumMod val="75000"/>
                  </a:schemeClr>
                </a:solidFill>
              </a:rPr>
              <a:t>6</a:t>
            </a:r>
            <a:endParaRPr lang="en-CA" sz="3200" b="1" dirty="0">
              <a:solidFill>
                <a:schemeClr val="bg1">
                  <a:lumMod val="75000"/>
                </a:schemeClr>
              </a:solidFill>
            </a:endParaRPr>
          </a:p>
        </p:txBody>
      </p:sp>
      <p:sp>
        <p:nvSpPr>
          <p:cNvPr id="34" name="Rectangle 33"/>
          <p:cNvSpPr/>
          <p:nvPr/>
        </p:nvSpPr>
        <p:spPr>
          <a:xfrm>
            <a:off x="4676420" y="20884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Frame 34"/>
          <p:cNvSpPr/>
          <p:nvPr/>
        </p:nvSpPr>
        <p:spPr>
          <a:xfrm>
            <a:off x="1223042" y="136600"/>
            <a:ext cx="990600" cy="990600"/>
          </a:xfrm>
          <a:prstGeom prst="frame">
            <a:avLst>
              <a:gd name="adj1" fmla="val 7317"/>
            </a:avLst>
          </a:prstGeom>
          <a:solidFill>
            <a:schemeClr val="bg1"/>
          </a:solidFill>
          <a:ln w="19050">
            <a:solidFill>
              <a:srgbClr val="0070C0"/>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0" name="Rectangle 9"/>
          <p:cNvSpPr/>
          <p:nvPr/>
        </p:nvSpPr>
        <p:spPr>
          <a:xfrm>
            <a:off x="1303421" y="209736"/>
            <a:ext cx="838200" cy="838200"/>
          </a:xfrm>
          <a:prstGeom prst="rect">
            <a:avLst/>
          </a:prstGeom>
          <a:no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TextBox 37"/>
          <p:cNvSpPr txBox="1"/>
          <p:nvPr/>
        </p:nvSpPr>
        <p:spPr>
          <a:xfrm>
            <a:off x="364958" y="1276290"/>
            <a:ext cx="5426242" cy="954107"/>
          </a:xfrm>
          <a:prstGeom prst="rect">
            <a:avLst/>
          </a:prstGeom>
          <a:noFill/>
        </p:spPr>
        <p:txBody>
          <a:bodyPr wrap="square" rtlCol="0">
            <a:spAutoFit/>
          </a:bodyPr>
          <a:lstStyle/>
          <a:p>
            <a:r>
              <a:rPr lang="en-US" sz="2800" dirty="0" smtClean="0">
                <a:solidFill>
                  <a:srgbClr val="7030A0"/>
                </a:solidFill>
                <a:latin typeface="Franklin Gothic Medium Cond" pitchFamily="34" charset="0"/>
              </a:rPr>
              <a:t>CONSULTATION DES INTERVENANTS, DÉVELOPPEMENT DES PROFILS</a:t>
            </a:r>
            <a:endParaRPr lang="en-US" sz="2800" dirty="0">
              <a:solidFill>
                <a:srgbClr val="7030A0"/>
              </a:solidFill>
              <a:latin typeface="Franklin Gothic Medium Cond" pitchFamily="34" charset="0"/>
            </a:endParaRPr>
          </a:p>
        </p:txBody>
      </p:sp>
      <p:sp>
        <p:nvSpPr>
          <p:cNvPr id="36" name="TextBox 35"/>
          <p:cNvSpPr txBox="1"/>
          <p:nvPr/>
        </p:nvSpPr>
        <p:spPr>
          <a:xfrm>
            <a:off x="381000" y="2417222"/>
            <a:ext cx="5257800" cy="923330"/>
          </a:xfrm>
          <a:prstGeom prst="rect">
            <a:avLst/>
          </a:prstGeom>
          <a:noFill/>
        </p:spPr>
        <p:txBody>
          <a:bodyPr wrap="square" rtlCol="0">
            <a:spAutoFit/>
          </a:bodyPr>
          <a:lstStyle/>
          <a:p>
            <a:r>
              <a:rPr lang="en-US" sz="1200" b="1" dirty="0" smtClean="0">
                <a:solidFill>
                  <a:srgbClr val="0070C0"/>
                </a:solidFill>
                <a:latin typeface="Avenir 45 Book" pitchFamily="34" charset="0"/>
              </a:rPr>
              <a:t>QUOI</a:t>
            </a:r>
          </a:p>
          <a:p>
            <a:endParaRPr lang="en-US" sz="1000" b="1" dirty="0" smtClean="0">
              <a:latin typeface="Avenir 45 Book" pitchFamily="34" charset="0"/>
            </a:endParaRPr>
          </a:p>
          <a:p>
            <a:r>
              <a:rPr lang="en-US" sz="1600" b="1" dirty="0" err="1" smtClean="0">
                <a:latin typeface="Avenir 45 Book" pitchFamily="34" charset="0"/>
              </a:rPr>
              <a:t>Obtenir</a:t>
            </a:r>
            <a:r>
              <a:rPr lang="en-US" sz="1600" b="1" dirty="0" smtClean="0">
                <a:latin typeface="Avenir 45 Book" pitchFamily="34" charset="0"/>
              </a:rPr>
              <a:t> les </a:t>
            </a:r>
            <a:r>
              <a:rPr lang="en-US" sz="1600" b="1" dirty="0" err="1" smtClean="0">
                <a:latin typeface="Avenir 45 Book" pitchFamily="34" charset="0"/>
              </a:rPr>
              <a:t>commentaires</a:t>
            </a:r>
            <a:r>
              <a:rPr lang="en-US" sz="1600" b="1" dirty="0" smtClean="0">
                <a:latin typeface="Avenir 45 Book" pitchFamily="34" charset="0"/>
              </a:rPr>
              <a:t> et </a:t>
            </a:r>
            <a:r>
              <a:rPr lang="en-US" sz="1600" b="1" dirty="0" err="1" smtClean="0">
                <a:latin typeface="Avenir 45 Book" pitchFamily="34" charset="0"/>
              </a:rPr>
              <a:t>l’avis</a:t>
            </a:r>
            <a:r>
              <a:rPr lang="en-US" sz="1600" b="1" dirty="0" smtClean="0">
                <a:latin typeface="Avenir 45 Book" pitchFamily="34" charset="0"/>
              </a:rPr>
              <a:t> des </a:t>
            </a:r>
            <a:r>
              <a:rPr lang="en-US" sz="1600" b="1" i="1" dirty="0" err="1" smtClean="0">
                <a:latin typeface="Avenir 45 Book" pitchFamily="34" charset="0"/>
              </a:rPr>
              <a:t>expertes</a:t>
            </a:r>
            <a:r>
              <a:rPr lang="en-US" sz="1600" b="1" i="1" dirty="0" smtClean="0">
                <a:latin typeface="Avenir 45 Book" pitchFamily="34" charset="0"/>
              </a:rPr>
              <a:t> </a:t>
            </a:r>
            <a:r>
              <a:rPr lang="en-US" sz="1600" b="1" i="1" dirty="0" err="1" smtClean="0">
                <a:latin typeface="Avenir 45 Book" pitchFamily="34" charset="0"/>
              </a:rPr>
              <a:t>dans</a:t>
            </a:r>
            <a:r>
              <a:rPr lang="en-US" sz="1600" b="1" i="1" dirty="0" smtClean="0">
                <a:latin typeface="Avenir 45 Book" pitchFamily="34" charset="0"/>
              </a:rPr>
              <a:t> le </a:t>
            </a:r>
            <a:r>
              <a:rPr lang="en-US" sz="1600" b="1" i="1" dirty="0" err="1" smtClean="0">
                <a:latin typeface="Avenir 45 Book" pitchFamily="34" charset="0"/>
              </a:rPr>
              <a:t>domaine</a:t>
            </a:r>
            <a:endParaRPr lang="en-US" sz="1600" i="1" dirty="0" smtClean="0">
              <a:latin typeface="Avenir 45 Book" pitchFamily="34" charset="0"/>
            </a:endParaRPr>
          </a:p>
        </p:txBody>
      </p:sp>
      <p:sp>
        <p:nvSpPr>
          <p:cNvPr id="39" name="TextBox 38"/>
          <p:cNvSpPr txBox="1"/>
          <p:nvPr/>
        </p:nvSpPr>
        <p:spPr>
          <a:xfrm>
            <a:off x="409574" y="3501643"/>
            <a:ext cx="5610225" cy="677108"/>
          </a:xfrm>
          <a:prstGeom prst="rect">
            <a:avLst/>
          </a:prstGeom>
          <a:noFill/>
        </p:spPr>
        <p:txBody>
          <a:bodyPr wrap="square" rtlCol="0">
            <a:spAutoFit/>
          </a:bodyPr>
          <a:lstStyle/>
          <a:p>
            <a:r>
              <a:rPr lang="en-US" sz="1200" b="1" dirty="0" smtClean="0">
                <a:solidFill>
                  <a:srgbClr val="0070C0"/>
                </a:solidFill>
                <a:latin typeface="Avenir 45 Book" pitchFamily="34" charset="0"/>
              </a:rPr>
              <a:t>POURQUOI</a:t>
            </a:r>
            <a:endParaRPr lang="en-US" sz="1200" dirty="0" smtClean="0">
              <a:solidFill>
                <a:srgbClr val="0070C0"/>
              </a:solidFill>
              <a:latin typeface="Avenir 45 Book" pitchFamily="34" charset="0"/>
            </a:endParaRPr>
          </a:p>
          <a:p>
            <a:endParaRPr lang="en-US" sz="1000" dirty="0" smtClean="0">
              <a:latin typeface="Avenir 45 Book" pitchFamily="34" charset="0"/>
            </a:endParaRPr>
          </a:p>
          <a:p>
            <a:pPr>
              <a:buFont typeface="Arial" pitchFamily="34" charset="0"/>
              <a:buChar char="•"/>
            </a:pPr>
            <a:r>
              <a:rPr lang="en-US" sz="1600" dirty="0" smtClean="0">
                <a:latin typeface="Avenir 45 Book" pitchFamily="34" charset="0"/>
              </a:rPr>
              <a:t> </a:t>
            </a:r>
            <a:r>
              <a:rPr lang="en-US" sz="1600" dirty="0" err="1" smtClean="0">
                <a:latin typeface="Avenir 45 Book" pitchFamily="34" charset="0"/>
              </a:rPr>
              <a:t>Orienter</a:t>
            </a:r>
            <a:r>
              <a:rPr lang="en-US" sz="1600" dirty="0" smtClean="0">
                <a:latin typeface="Avenir 45 Book" pitchFamily="34" charset="0"/>
              </a:rPr>
              <a:t> le </a:t>
            </a:r>
            <a:r>
              <a:rPr lang="en-US" sz="1600" dirty="0" err="1" smtClean="0">
                <a:latin typeface="Avenir 45 Book" pitchFamily="34" charset="0"/>
              </a:rPr>
              <a:t>contenu</a:t>
            </a:r>
            <a:r>
              <a:rPr lang="en-US" sz="1600" dirty="0" smtClean="0">
                <a:latin typeface="Avenir 45 Book" pitchFamily="34" charset="0"/>
              </a:rPr>
              <a:t> et la </a:t>
            </a:r>
            <a:r>
              <a:rPr lang="en-US" sz="1600" dirty="0" err="1" smtClean="0">
                <a:latin typeface="Avenir 45 Book" pitchFamily="34" charset="0"/>
              </a:rPr>
              <a:t>portée</a:t>
            </a:r>
            <a:endParaRPr lang="en-US" sz="1600" dirty="0" smtClean="0">
              <a:latin typeface="Avenir 45 Book" pitchFamily="34" charset="0"/>
            </a:endParaRPr>
          </a:p>
        </p:txBody>
      </p:sp>
      <p:sp>
        <p:nvSpPr>
          <p:cNvPr id="40" name="Frame 39"/>
          <p:cNvSpPr/>
          <p:nvPr/>
        </p:nvSpPr>
        <p:spPr>
          <a:xfrm>
            <a:off x="6248400" y="3581400"/>
            <a:ext cx="2514600" cy="2971800"/>
          </a:xfrm>
          <a:prstGeom prst="frame">
            <a:avLst>
              <a:gd name="adj1" fmla="val 4780"/>
            </a:avLst>
          </a:prstGeom>
          <a:solidFill>
            <a:schemeClr val="bg1"/>
          </a:solidFill>
          <a:ln w="19050">
            <a:solidFill>
              <a:schemeClr val="accent5">
                <a:lumMod val="25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41" name="Rectangle 40"/>
          <p:cNvSpPr/>
          <p:nvPr/>
        </p:nvSpPr>
        <p:spPr>
          <a:xfrm>
            <a:off x="6400800" y="3733800"/>
            <a:ext cx="2209800" cy="2667000"/>
          </a:xfrm>
          <a:prstGeom prst="rect">
            <a:avLst/>
          </a:prstGeom>
          <a:solidFill>
            <a:schemeClr val="bg2">
              <a:lumMod val="20000"/>
              <a:lumOff val="80000"/>
            </a:schemeClr>
          </a:solidFill>
          <a:ln w="12700">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TextBox 41"/>
          <p:cNvSpPr txBox="1"/>
          <p:nvPr/>
        </p:nvSpPr>
        <p:spPr>
          <a:xfrm>
            <a:off x="6357950" y="3759532"/>
            <a:ext cx="2357454" cy="2616101"/>
          </a:xfrm>
          <a:prstGeom prst="rect">
            <a:avLst/>
          </a:prstGeom>
          <a:noFill/>
        </p:spPr>
        <p:txBody>
          <a:bodyPr wrap="square" rtlCol="0">
            <a:spAutoFit/>
          </a:bodyPr>
          <a:lstStyle/>
          <a:p>
            <a:pPr algn="ctr"/>
            <a:r>
              <a:rPr lang="en-US" sz="1600" b="1" dirty="0" smtClean="0">
                <a:latin typeface="Avenir 45 Book" pitchFamily="34" charset="0"/>
              </a:rPr>
              <a:t>EXPERTES?</a:t>
            </a:r>
          </a:p>
          <a:p>
            <a:pPr>
              <a:spcAft>
                <a:spcPts val="600"/>
              </a:spcAft>
            </a:pPr>
            <a:endParaRPr lang="en-US" sz="200" dirty="0" smtClean="0">
              <a:latin typeface="Avenir 45 Book" pitchFamily="34" charset="0"/>
            </a:endParaRPr>
          </a:p>
          <a:p>
            <a:pPr>
              <a:spcAft>
                <a:spcPts val="600"/>
              </a:spcAft>
            </a:pPr>
            <a:r>
              <a:rPr lang="en-US" sz="1400" dirty="0" err="1" smtClean="0">
                <a:latin typeface="Avenir 45 Book" pitchFamily="34" charset="0"/>
              </a:rPr>
              <a:t>Titulaires</a:t>
            </a:r>
            <a:r>
              <a:rPr lang="en-US" sz="1400" dirty="0" smtClean="0">
                <a:latin typeface="Avenir 45 Book" pitchFamily="34" charset="0"/>
              </a:rPr>
              <a:t> du </a:t>
            </a:r>
            <a:r>
              <a:rPr lang="en-US" sz="1400" dirty="0" err="1" smtClean="0">
                <a:latin typeface="Avenir 45 Book" pitchFamily="34" charset="0"/>
              </a:rPr>
              <a:t>poste</a:t>
            </a:r>
            <a:r>
              <a:rPr lang="en-US" sz="1400" dirty="0" smtClean="0">
                <a:latin typeface="Avenir 45 Book" pitchFamily="34" charset="0"/>
              </a:rPr>
              <a:t> « </a:t>
            </a:r>
            <a:r>
              <a:rPr lang="en-US" sz="1400" dirty="0" err="1" smtClean="0">
                <a:latin typeface="Avenir 45 Book" pitchFamily="34" charset="0"/>
              </a:rPr>
              <a:t>très</a:t>
            </a:r>
            <a:r>
              <a:rPr lang="en-US" sz="1400" dirty="0" smtClean="0">
                <a:latin typeface="Avenir 45 Book" pitchFamily="34" charset="0"/>
              </a:rPr>
              <a:t> </a:t>
            </a:r>
            <a:r>
              <a:rPr lang="en-US" sz="1400" dirty="0" err="1" smtClean="0">
                <a:latin typeface="Avenir 45 Book" pitchFamily="34" charset="0"/>
              </a:rPr>
              <a:t>compétentes</a:t>
            </a:r>
            <a:r>
              <a:rPr lang="en-US" sz="1400" dirty="0" smtClean="0">
                <a:latin typeface="Avenir 45 Book" pitchFamily="34" charset="0"/>
              </a:rPr>
              <a:t> et </a:t>
            </a:r>
            <a:r>
              <a:rPr lang="en-US" sz="1400" dirty="0" err="1" smtClean="0">
                <a:latin typeface="Avenir 45 Book" pitchFamily="34" charset="0"/>
              </a:rPr>
              <a:t>expérimentées</a:t>
            </a:r>
            <a:r>
              <a:rPr lang="en-US" sz="1400" dirty="0" smtClean="0">
                <a:latin typeface="Avenir 45 Book" pitchFamily="34" charset="0"/>
              </a:rPr>
              <a:t> »</a:t>
            </a:r>
          </a:p>
          <a:p>
            <a:pPr>
              <a:spcAft>
                <a:spcPts val="600"/>
              </a:spcAft>
            </a:pPr>
            <a:r>
              <a:rPr lang="en-US" sz="1400" dirty="0" err="1" smtClean="0">
                <a:latin typeface="Avenir 45 Book" pitchFamily="34" charset="0"/>
              </a:rPr>
              <a:t>Universitaires</a:t>
            </a:r>
            <a:r>
              <a:rPr lang="en-US" sz="1400" dirty="0" smtClean="0">
                <a:latin typeface="Avenir 45 Book" pitchFamily="34" charset="0"/>
              </a:rPr>
              <a:t> </a:t>
            </a:r>
            <a:r>
              <a:rPr lang="en-US" sz="1400" dirty="0" err="1" smtClean="0">
                <a:latin typeface="Avenir 45 Book" pitchFamily="34" charset="0"/>
              </a:rPr>
              <a:t>ou</a:t>
            </a:r>
            <a:r>
              <a:rPr lang="en-US" sz="1400" dirty="0" smtClean="0">
                <a:latin typeface="Avenir 45 Book" pitchFamily="34" charset="0"/>
              </a:rPr>
              <a:t> </a:t>
            </a:r>
            <a:r>
              <a:rPr lang="en-US" sz="1400" dirty="0" err="1" smtClean="0">
                <a:latin typeface="Avenir 45 Book" pitchFamily="34" charset="0"/>
              </a:rPr>
              <a:t>chercheurs</a:t>
            </a:r>
            <a:r>
              <a:rPr lang="en-US" sz="1400" dirty="0" smtClean="0">
                <a:latin typeface="Avenir 45 Book" pitchFamily="34" charset="0"/>
              </a:rPr>
              <a:t> </a:t>
            </a:r>
            <a:r>
              <a:rPr lang="en-US" sz="1400" dirty="0" err="1" smtClean="0">
                <a:latin typeface="Avenir 45 Book" pitchFamily="34" charset="0"/>
              </a:rPr>
              <a:t>spécialisés</a:t>
            </a:r>
            <a:r>
              <a:rPr lang="en-US" sz="1400" dirty="0" smtClean="0">
                <a:latin typeface="Avenir 45 Book" pitchFamily="34" charset="0"/>
              </a:rPr>
              <a:t> </a:t>
            </a:r>
            <a:r>
              <a:rPr lang="en-US" sz="1400" dirty="0" err="1" smtClean="0">
                <a:latin typeface="Avenir 45 Book" pitchFamily="34" charset="0"/>
              </a:rPr>
              <a:t>dans</a:t>
            </a:r>
            <a:r>
              <a:rPr lang="en-US" sz="1400" dirty="0" smtClean="0">
                <a:latin typeface="Avenir 45 Book" pitchFamily="34" charset="0"/>
              </a:rPr>
              <a:t> le </a:t>
            </a:r>
            <a:r>
              <a:rPr lang="en-US" sz="1400" dirty="0" err="1" smtClean="0">
                <a:latin typeface="Avenir 45 Book" pitchFamily="34" charset="0"/>
              </a:rPr>
              <a:t>domaine</a:t>
            </a:r>
            <a:endParaRPr lang="en-US" sz="1400" dirty="0" smtClean="0">
              <a:latin typeface="Avenir 45 Book" pitchFamily="34" charset="0"/>
            </a:endParaRPr>
          </a:p>
          <a:p>
            <a:pPr>
              <a:spcAft>
                <a:spcPts val="600"/>
              </a:spcAft>
            </a:pPr>
            <a:r>
              <a:rPr lang="en-US" sz="1400" dirty="0" err="1" smtClean="0">
                <a:latin typeface="Avenir 45 Book" pitchFamily="34" charset="0"/>
              </a:rPr>
              <a:t>Spécialistes</a:t>
            </a:r>
            <a:r>
              <a:rPr lang="en-US" sz="1400" dirty="0" smtClean="0">
                <a:latin typeface="Avenir 45 Book" pitchFamily="34" charset="0"/>
              </a:rPr>
              <a:t> de </a:t>
            </a:r>
            <a:r>
              <a:rPr lang="en-US" sz="1400" dirty="0" err="1" smtClean="0">
                <a:latin typeface="Avenir 45 Book" pitchFamily="34" charset="0"/>
              </a:rPr>
              <a:t>sujets</a:t>
            </a:r>
            <a:r>
              <a:rPr lang="en-US" sz="1400" dirty="0" smtClean="0">
                <a:latin typeface="Avenir 45 Book" pitchFamily="34" charset="0"/>
              </a:rPr>
              <a:t> </a:t>
            </a:r>
            <a:r>
              <a:rPr lang="en-US" sz="1400" dirty="0" err="1" smtClean="0">
                <a:latin typeface="Avenir 45 Book" pitchFamily="34" charset="0"/>
              </a:rPr>
              <a:t>associés</a:t>
            </a:r>
            <a:r>
              <a:rPr lang="en-US" sz="1400" dirty="0" smtClean="0">
                <a:latin typeface="Avenir 45 Book" pitchFamily="34" charset="0"/>
              </a:rPr>
              <a:t> au </a:t>
            </a:r>
            <a:r>
              <a:rPr lang="en-US" sz="1400" dirty="0" err="1" smtClean="0">
                <a:latin typeface="Avenir 45 Book" pitchFamily="34" charset="0"/>
              </a:rPr>
              <a:t>domaine</a:t>
            </a:r>
            <a:endParaRPr lang="en-US" sz="1400" dirty="0" smtClean="0">
              <a:latin typeface="Avenir 45 Book" pitchFamily="34" charset="0"/>
            </a:endParaRPr>
          </a:p>
          <a:p>
            <a:pPr>
              <a:spcAft>
                <a:spcPts val="600"/>
              </a:spcAft>
            </a:pPr>
            <a:r>
              <a:rPr lang="en-US" sz="1400" dirty="0" err="1" smtClean="0">
                <a:latin typeface="Avenir 45 Book" pitchFamily="34" charset="0"/>
              </a:rPr>
              <a:t>Spécialistes</a:t>
            </a:r>
            <a:r>
              <a:rPr lang="en-US" sz="1400" dirty="0" smtClean="0">
                <a:latin typeface="Avenir 45 Book" pitchFamily="34" charset="0"/>
              </a:rPr>
              <a:t> des </a:t>
            </a:r>
            <a:r>
              <a:rPr lang="en-US" sz="1400" dirty="0" err="1" smtClean="0">
                <a:latin typeface="Avenir 45 Book" pitchFamily="34" charset="0"/>
              </a:rPr>
              <a:t>politiques</a:t>
            </a:r>
            <a:endParaRPr lang="en-US" sz="1400" dirty="0" smtClean="0">
              <a:latin typeface="Avenir 45 Book" pitchFamily="34" charset="0"/>
            </a:endParaRPr>
          </a:p>
        </p:txBody>
      </p:sp>
      <p:sp>
        <p:nvSpPr>
          <p:cNvPr id="43" name="TextBox 42"/>
          <p:cNvSpPr txBox="1"/>
          <p:nvPr/>
        </p:nvSpPr>
        <p:spPr>
          <a:xfrm>
            <a:off x="409575" y="4389492"/>
            <a:ext cx="5610225" cy="1415772"/>
          </a:xfrm>
          <a:prstGeom prst="rect">
            <a:avLst/>
          </a:prstGeom>
          <a:noFill/>
        </p:spPr>
        <p:txBody>
          <a:bodyPr wrap="square" rtlCol="0">
            <a:spAutoFit/>
          </a:bodyPr>
          <a:lstStyle/>
          <a:p>
            <a:r>
              <a:rPr lang="en-US" sz="1200" b="1" dirty="0" smtClean="0">
                <a:solidFill>
                  <a:srgbClr val="0070C0"/>
                </a:solidFill>
                <a:latin typeface="Avenir 45 Book" pitchFamily="34" charset="0"/>
              </a:rPr>
              <a:t>COMMENT</a:t>
            </a:r>
            <a:endParaRPr lang="en-US" sz="1200" dirty="0" smtClean="0">
              <a:solidFill>
                <a:srgbClr val="0070C0"/>
              </a:solidFill>
              <a:latin typeface="Avenir 45 Book" pitchFamily="34" charset="0"/>
            </a:endParaRPr>
          </a:p>
          <a:p>
            <a:endParaRPr lang="en-US" sz="1000" dirty="0" smtClean="0">
              <a:latin typeface="Avenir 45 Book" pitchFamily="34" charset="0"/>
            </a:endParaRPr>
          </a:p>
          <a:p>
            <a:pPr>
              <a:buFont typeface="Arial" pitchFamily="34" charset="0"/>
              <a:buChar char="•"/>
            </a:pPr>
            <a:r>
              <a:rPr lang="en-US" sz="1600" dirty="0" smtClean="0">
                <a:latin typeface="Avenir 45 Book" pitchFamily="34" charset="0"/>
              </a:rPr>
              <a:t> Sessions de </a:t>
            </a:r>
            <a:r>
              <a:rPr lang="en-US" sz="1600" dirty="0" err="1" smtClean="0">
                <a:latin typeface="Avenir 45 Book" pitchFamily="34" charset="0"/>
              </a:rPr>
              <a:t>groupe</a:t>
            </a:r>
            <a:r>
              <a:rPr lang="en-US" sz="1600" dirty="0" smtClean="0">
                <a:latin typeface="Avenir 45 Book" pitchFamily="34" charset="0"/>
              </a:rPr>
              <a:t> </a:t>
            </a:r>
            <a:r>
              <a:rPr lang="en-US" sz="1600" dirty="0" err="1" smtClean="0">
                <a:latin typeface="Avenir 45 Book" pitchFamily="34" charset="0"/>
              </a:rPr>
              <a:t>animées</a:t>
            </a:r>
            <a:r>
              <a:rPr lang="en-US" sz="1600" dirty="0" smtClean="0">
                <a:latin typeface="Avenir 45 Book" pitchFamily="34" charset="0"/>
              </a:rPr>
              <a:t> (en </a:t>
            </a:r>
            <a:r>
              <a:rPr lang="en-US" sz="1600" dirty="0" err="1" smtClean="0">
                <a:latin typeface="Avenir 45 Book" pitchFamily="34" charset="0"/>
              </a:rPr>
              <a:t>personne</a:t>
            </a:r>
            <a:r>
              <a:rPr lang="en-US" sz="1600" dirty="0" smtClean="0">
                <a:latin typeface="Avenir 45 Book" pitchFamily="34" charset="0"/>
              </a:rPr>
              <a:t>)</a:t>
            </a:r>
          </a:p>
          <a:p>
            <a:pPr>
              <a:buFont typeface="Arial" pitchFamily="34" charset="0"/>
              <a:buChar char="•"/>
            </a:pPr>
            <a:r>
              <a:rPr lang="en-US" sz="1600" dirty="0" smtClean="0">
                <a:latin typeface="Avenir 45 Book" pitchFamily="34" charset="0"/>
              </a:rPr>
              <a:t> </a:t>
            </a:r>
            <a:r>
              <a:rPr lang="en-US" sz="1600" dirty="0" err="1" smtClean="0">
                <a:latin typeface="Avenir 45 Book" pitchFamily="34" charset="0"/>
              </a:rPr>
              <a:t>Sondages</a:t>
            </a:r>
            <a:endParaRPr lang="en-US" sz="1600" dirty="0" smtClean="0">
              <a:latin typeface="Avenir 45 Book" pitchFamily="34" charset="0"/>
            </a:endParaRPr>
          </a:p>
          <a:p>
            <a:pPr>
              <a:buFont typeface="Arial" pitchFamily="34" charset="0"/>
              <a:buChar char="•"/>
            </a:pPr>
            <a:r>
              <a:rPr lang="en-US" sz="1600" dirty="0" smtClean="0">
                <a:latin typeface="Avenir 45 Book" pitchFamily="34" charset="0"/>
              </a:rPr>
              <a:t> </a:t>
            </a:r>
            <a:r>
              <a:rPr lang="en-US" sz="1600" dirty="0" err="1" smtClean="0">
                <a:latin typeface="Avenir 45 Book" pitchFamily="34" charset="0"/>
              </a:rPr>
              <a:t>Entrevues</a:t>
            </a:r>
            <a:r>
              <a:rPr lang="en-US" sz="1600" dirty="0" smtClean="0">
                <a:latin typeface="Avenir 45 Book" pitchFamily="34" charset="0"/>
              </a:rPr>
              <a:t> </a:t>
            </a:r>
            <a:r>
              <a:rPr lang="en-US" sz="1600" dirty="0" err="1" smtClean="0">
                <a:latin typeface="Avenir 45 Book" pitchFamily="34" charset="0"/>
              </a:rPr>
              <a:t>structurées</a:t>
            </a:r>
            <a:endParaRPr lang="en-US" sz="1600" dirty="0" smtClean="0">
              <a:latin typeface="Avenir 45 Book" pitchFamily="34" charset="0"/>
            </a:endParaRPr>
          </a:p>
          <a:p>
            <a:pPr>
              <a:buFont typeface="Arial" pitchFamily="34" charset="0"/>
              <a:buChar char="•"/>
            </a:pPr>
            <a:r>
              <a:rPr lang="en-US" sz="1600" dirty="0" smtClean="0">
                <a:latin typeface="Avenir 45 Book" pitchFamily="34" charset="0"/>
              </a:rPr>
              <a:t> Observation </a:t>
            </a:r>
            <a:r>
              <a:rPr lang="en-US" sz="1600" dirty="0" err="1" smtClean="0">
                <a:latin typeface="Avenir 45 Book" pitchFamily="34" charset="0"/>
              </a:rPr>
              <a:t>directe</a:t>
            </a:r>
            <a:endParaRPr lang="en-US" sz="1600" dirty="0" smtClean="0">
              <a:latin typeface="Avenir 45 Book" pitchFamily="34" charset="0"/>
            </a:endParaRPr>
          </a:p>
        </p:txBody>
      </p:sp>
      <p:sp>
        <p:nvSpPr>
          <p:cNvPr id="46" name="Rectangle 45"/>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Rectangle 44"/>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slide(fromLeft)">
                                      <p:cBhvr>
                                        <p:cTn id="7" dur="1000"/>
                                        <p:tgtEl>
                                          <p:spTgt spid="35"/>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slide(fromLeft)">
                                      <p:cBhvr>
                                        <p:cTn id="10" dur="1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000"/>
                                        <p:tgtEl>
                                          <p:spTgt spid="36"/>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2000"/>
                                        <p:tgtEl>
                                          <p:spTgt spid="39"/>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2000"/>
                                        <p:tgtEl>
                                          <p:spTgt spid="43"/>
                                        </p:tgtEl>
                                      </p:cBhvr>
                                    </p:animEffect>
                                  </p:childTnLst>
                                </p:cTn>
                              </p:par>
                            </p:childTnLst>
                          </p:cTn>
                        </p:par>
                        <p:par>
                          <p:cTn id="24" fill="hold">
                            <p:stCondLst>
                              <p:cond delay="6000"/>
                            </p:stCondLst>
                            <p:childTnLst>
                              <p:par>
                                <p:cTn id="25" presetID="42" presetClass="entr" presetSubtype="0"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1000"/>
                                        <p:tgtEl>
                                          <p:spTgt spid="40"/>
                                        </p:tgtEl>
                                      </p:cBhvr>
                                    </p:animEffect>
                                    <p:anim calcmode="lin" valueType="num">
                                      <p:cBhvr>
                                        <p:cTn id="28" dur="1000" fill="hold"/>
                                        <p:tgtEl>
                                          <p:spTgt spid="40"/>
                                        </p:tgtEl>
                                        <p:attrNameLst>
                                          <p:attrName>ppt_x</p:attrName>
                                        </p:attrNameLst>
                                      </p:cBhvr>
                                      <p:tavLst>
                                        <p:tav tm="0">
                                          <p:val>
                                            <p:strVal val="#ppt_x"/>
                                          </p:val>
                                        </p:tav>
                                        <p:tav tm="100000">
                                          <p:val>
                                            <p:strVal val="#ppt_x"/>
                                          </p:val>
                                        </p:tav>
                                      </p:tavLst>
                                    </p:anim>
                                    <p:anim calcmode="lin" valueType="num">
                                      <p:cBhvr>
                                        <p:cTn id="29" dur="1000" fill="hold"/>
                                        <p:tgtEl>
                                          <p:spTgt spid="40"/>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anim calcmode="lin" valueType="num">
                                      <p:cBhvr>
                                        <p:cTn id="33" dur="1000" fill="hold"/>
                                        <p:tgtEl>
                                          <p:spTgt spid="41"/>
                                        </p:tgtEl>
                                        <p:attrNameLst>
                                          <p:attrName>ppt_x</p:attrName>
                                        </p:attrNameLst>
                                      </p:cBhvr>
                                      <p:tavLst>
                                        <p:tav tm="0">
                                          <p:val>
                                            <p:strVal val="#ppt_x"/>
                                          </p:val>
                                        </p:tav>
                                        <p:tav tm="100000">
                                          <p:val>
                                            <p:strVal val="#ppt_x"/>
                                          </p:val>
                                        </p:tav>
                                      </p:tavLst>
                                    </p:anim>
                                    <p:anim calcmode="lin" valueType="num">
                                      <p:cBhvr>
                                        <p:cTn id="34" dur="1000" fill="hold"/>
                                        <p:tgtEl>
                                          <p:spTgt spid="41"/>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1000"/>
                                        <p:tgtEl>
                                          <p:spTgt spid="42"/>
                                        </p:tgtEl>
                                      </p:cBhvr>
                                    </p:animEffect>
                                    <p:anim calcmode="lin" valueType="num">
                                      <p:cBhvr>
                                        <p:cTn id="38" dur="1000" fill="hold"/>
                                        <p:tgtEl>
                                          <p:spTgt spid="42"/>
                                        </p:tgtEl>
                                        <p:attrNameLst>
                                          <p:attrName>ppt_x</p:attrName>
                                        </p:attrNameLst>
                                      </p:cBhvr>
                                      <p:tavLst>
                                        <p:tav tm="0">
                                          <p:val>
                                            <p:strVal val="#ppt_x"/>
                                          </p:val>
                                        </p:tav>
                                        <p:tav tm="100000">
                                          <p:val>
                                            <p:strVal val="#ppt_x"/>
                                          </p:val>
                                        </p:tav>
                                      </p:tavLst>
                                    </p:anim>
                                    <p:anim calcmode="lin" valueType="num">
                                      <p:cBhvr>
                                        <p:cTn id="3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p:bldP spid="36" grpId="0"/>
      <p:bldP spid="39" grpId="0"/>
      <p:bldP spid="40" grpId="0" animBg="1"/>
      <p:bldP spid="41" grpId="0" animBg="1"/>
      <p:bldP spid="42" grpId="0"/>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4" descr="image-4.jpg"/>
          <p:cNvPicPr>
            <a:picLocks noChangeAspect="1"/>
          </p:cNvPicPr>
          <p:nvPr/>
        </p:nvPicPr>
        <p:blipFill>
          <a:blip r:embed="rId3" cstate="print"/>
          <a:srcRect l="8328" t="24215" r="46968" b="-95"/>
          <a:stretch>
            <a:fillRect/>
          </a:stretch>
        </p:blipFill>
        <p:spPr>
          <a:xfrm>
            <a:off x="3067081" y="0"/>
            <a:ext cx="6076919" cy="6858000"/>
          </a:xfrm>
          <a:prstGeom prst="rect">
            <a:avLst/>
          </a:prstGeom>
        </p:spPr>
      </p:pic>
      <p:sp>
        <p:nvSpPr>
          <p:cNvPr id="43" name="Rectangle 3"/>
          <p:cNvSpPr>
            <a:spLocks noChangeArrowheads="1"/>
          </p:cNvSpPr>
          <p:nvPr/>
        </p:nvSpPr>
        <p:spPr bwMode="auto">
          <a:xfrm>
            <a:off x="3024337" y="0"/>
            <a:ext cx="3096344" cy="6858000"/>
          </a:xfrm>
          <a:prstGeom prst="rect">
            <a:avLst/>
          </a:prstGeom>
          <a:gradFill rotWithShape="1">
            <a:gsLst>
              <a:gs pos="0">
                <a:schemeClr val="bg1"/>
              </a:gs>
              <a:gs pos="100000">
                <a:schemeClr val="bg1">
                  <a:gamma/>
                  <a:shade val="46275"/>
                  <a:invGamma/>
                  <a:alpha val="0"/>
                </a:schemeClr>
              </a:gs>
            </a:gsLst>
            <a:lin ang="0" scaled="1"/>
          </a:gradFill>
          <a:ln w="9525">
            <a:noFill/>
            <a:miter lim="800000"/>
            <a:headEnd/>
            <a:tailEnd/>
          </a:ln>
          <a:effectLst/>
        </p:spPr>
        <p:txBody>
          <a:bodyPr wrap="none" anchor="ctr"/>
          <a:lstStyle/>
          <a:p>
            <a:pPr>
              <a:defRPr/>
            </a:pPr>
            <a:endParaRPr lang="en-CA"/>
          </a:p>
        </p:txBody>
      </p:sp>
      <p:sp>
        <p:nvSpPr>
          <p:cNvPr id="11" name="Flowchart: Off-page Connector 10"/>
          <p:cNvSpPr/>
          <p:nvPr/>
        </p:nvSpPr>
        <p:spPr>
          <a:xfrm>
            <a:off x="457200" y="218768"/>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457200" y="209747"/>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503904" y="199535"/>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15" name="TextBox 14"/>
          <p:cNvSpPr txBox="1"/>
          <p:nvPr/>
        </p:nvSpPr>
        <p:spPr>
          <a:xfrm>
            <a:off x="404365" y="453930"/>
            <a:ext cx="914400" cy="584775"/>
          </a:xfrm>
          <a:prstGeom prst="rect">
            <a:avLst/>
          </a:prstGeom>
          <a:noFill/>
        </p:spPr>
        <p:txBody>
          <a:bodyPr wrap="square" rtlCol="0">
            <a:spAutoFit/>
          </a:bodyPr>
          <a:lstStyle/>
          <a:p>
            <a:pPr algn="ctr"/>
            <a:r>
              <a:rPr lang="en-CA" sz="3200" b="1" dirty="0" smtClean="0">
                <a:solidFill>
                  <a:schemeClr val="bg1">
                    <a:lumMod val="65000"/>
                  </a:schemeClr>
                </a:solidFill>
              </a:rPr>
              <a:t>1</a:t>
            </a:r>
            <a:endParaRPr lang="en-CA" sz="3200" b="1" dirty="0">
              <a:solidFill>
                <a:schemeClr val="bg1">
                  <a:lumMod val="65000"/>
                </a:schemeClr>
              </a:solidFill>
            </a:endParaRPr>
          </a:p>
        </p:txBody>
      </p:sp>
      <p:sp>
        <p:nvSpPr>
          <p:cNvPr id="12" name="Flowchart: Off-page Connector 11"/>
          <p:cNvSpPr/>
          <p:nvPr/>
        </p:nvSpPr>
        <p:spPr>
          <a:xfrm>
            <a:off x="1296018" y="216583"/>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p:cNvSpPr txBox="1"/>
          <p:nvPr/>
        </p:nvSpPr>
        <p:spPr>
          <a:xfrm>
            <a:off x="1342722" y="202994"/>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10" name="Rectangle 9"/>
          <p:cNvSpPr/>
          <p:nvPr/>
        </p:nvSpPr>
        <p:spPr>
          <a:xfrm>
            <a:off x="1303421" y="20973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p:cNvSpPr txBox="1"/>
          <p:nvPr/>
        </p:nvSpPr>
        <p:spPr>
          <a:xfrm>
            <a:off x="1393548" y="457200"/>
            <a:ext cx="635206" cy="584775"/>
          </a:xfrm>
          <a:prstGeom prst="rect">
            <a:avLst/>
          </a:prstGeom>
          <a:noFill/>
        </p:spPr>
        <p:txBody>
          <a:bodyPr wrap="square" rtlCol="0">
            <a:spAutoFit/>
          </a:bodyPr>
          <a:lstStyle/>
          <a:p>
            <a:pPr algn="ctr"/>
            <a:r>
              <a:rPr lang="en-CA" sz="3200" b="1" dirty="0" smtClean="0">
                <a:solidFill>
                  <a:schemeClr val="bg1">
                    <a:lumMod val="65000"/>
                  </a:schemeClr>
                </a:solidFill>
              </a:rPr>
              <a:t>2</a:t>
            </a:r>
            <a:endParaRPr lang="en-CA" sz="3200" b="1" dirty="0">
              <a:solidFill>
                <a:schemeClr val="bg1">
                  <a:lumMod val="65000"/>
                </a:schemeClr>
              </a:solidFill>
            </a:endParaRPr>
          </a:p>
        </p:txBody>
      </p:sp>
      <p:sp>
        <p:nvSpPr>
          <p:cNvPr id="20" name="Flowchart: Off-page Connector 19"/>
          <p:cNvSpPr/>
          <p:nvPr/>
        </p:nvSpPr>
        <p:spPr>
          <a:xfrm>
            <a:off x="2151890" y="218226"/>
            <a:ext cx="838200" cy="257286"/>
          </a:xfrm>
          <a:prstGeom prst="flowChartOffpageConnector">
            <a:avLst/>
          </a:prstGeom>
          <a:solidFill>
            <a:schemeClr val="accent4">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Box 20"/>
          <p:cNvSpPr txBox="1"/>
          <p:nvPr/>
        </p:nvSpPr>
        <p:spPr>
          <a:xfrm>
            <a:off x="2190128" y="199391"/>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22" name="TextBox 21"/>
          <p:cNvSpPr txBox="1"/>
          <p:nvPr/>
        </p:nvSpPr>
        <p:spPr>
          <a:xfrm>
            <a:off x="2286000" y="456419"/>
            <a:ext cx="566322" cy="584775"/>
          </a:xfrm>
          <a:prstGeom prst="rect">
            <a:avLst/>
          </a:prstGeom>
          <a:noFill/>
        </p:spPr>
        <p:txBody>
          <a:bodyPr wrap="square" rtlCol="0">
            <a:spAutoFit/>
          </a:bodyPr>
          <a:lstStyle/>
          <a:p>
            <a:pPr algn="ctr"/>
            <a:r>
              <a:rPr lang="en-CA" sz="3200" b="1" dirty="0" smtClean="0">
                <a:solidFill>
                  <a:schemeClr val="accent5">
                    <a:lumMod val="25000"/>
                  </a:schemeClr>
                </a:solidFill>
              </a:rPr>
              <a:t>3</a:t>
            </a:r>
            <a:endParaRPr lang="en-CA" sz="3200" b="1" dirty="0">
              <a:solidFill>
                <a:schemeClr val="accent5">
                  <a:lumMod val="25000"/>
                </a:schemeClr>
              </a:solidFill>
            </a:endParaRPr>
          </a:p>
        </p:txBody>
      </p:sp>
      <p:sp>
        <p:nvSpPr>
          <p:cNvPr id="23" name="Flowchart: Off-page Connector 22"/>
          <p:cNvSpPr/>
          <p:nvPr/>
        </p:nvSpPr>
        <p:spPr>
          <a:xfrm>
            <a:off x="2997204" y="218832"/>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p:cNvSpPr txBox="1"/>
          <p:nvPr/>
        </p:nvSpPr>
        <p:spPr>
          <a:xfrm>
            <a:off x="3035442" y="199599"/>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25" name="TextBox 24"/>
          <p:cNvSpPr txBox="1"/>
          <p:nvPr/>
        </p:nvSpPr>
        <p:spPr>
          <a:xfrm>
            <a:off x="3131314" y="456627"/>
            <a:ext cx="566322" cy="584775"/>
          </a:xfrm>
          <a:prstGeom prst="rect">
            <a:avLst/>
          </a:prstGeom>
          <a:noFill/>
        </p:spPr>
        <p:txBody>
          <a:bodyPr wrap="square" rtlCol="0">
            <a:spAutoFit/>
          </a:bodyPr>
          <a:lstStyle/>
          <a:p>
            <a:pPr algn="ctr"/>
            <a:r>
              <a:rPr lang="en-CA" sz="3200" b="1" dirty="0" smtClean="0">
                <a:solidFill>
                  <a:schemeClr val="bg1">
                    <a:lumMod val="75000"/>
                  </a:schemeClr>
                </a:solidFill>
              </a:rPr>
              <a:t>4</a:t>
            </a:r>
            <a:endParaRPr lang="en-CA" sz="3200" b="1" dirty="0">
              <a:solidFill>
                <a:schemeClr val="bg1">
                  <a:lumMod val="75000"/>
                </a:schemeClr>
              </a:solidFill>
            </a:endParaRPr>
          </a:p>
        </p:txBody>
      </p:sp>
      <p:sp>
        <p:nvSpPr>
          <p:cNvPr id="26" name="Rectangle 25"/>
          <p:cNvSpPr/>
          <p:nvPr/>
        </p:nvSpPr>
        <p:spPr>
          <a:xfrm>
            <a:off x="2994376" y="20884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Flowchart: Off-page Connector 26"/>
          <p:cNvSpPr/>
          <p:nvPr/>
        </p:nvSpPr>
        <p:spPr>
          <a:xfrm>
            <a:off x="3838226" y="219607"/>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p:nvPr/>
        </p:nvSpPr>
        <p:spPr>
          <a:xfrm>
            <a:off x="3876464" y="200374"/>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29" name="TextBox 28"/>
          <p:cNvSpPr txBox="1"/>
          <p:nvPr/>
        </p:nvSpPr>
        <p:spPr>
          <a:xfrm>
            <a:off x="3972336" y="457402"/>
            <a:ext cx="566322" cy="584775"/>
          </a:xfrm>
          <a:prstGeom prst="rect">
            <a:avLst/>
          </a:prstGeom>
          <a:noFill/>
        </p:spPr>
        <p:txBody>
          <a:bodyPr wrap="square" rtlCol="0">
            <a:spAutoFit/>
          </a:bodyPr>
          <a:lstStyle/>
          <a:p>
            <a:pPr algn="ctr"/>
            <a:r>
              <a:rPr lang="en-CA" sz="3200" b="1" dirty="0" smtClean="0">
                <a:solidFill>
                  <a:schemeClr val="bg1">
                    <a:lumMod val="75000"/>
                  </a:schemeClr>
                </a:solidFill>
              </a:rPr>
              <a:t>5</a:t>
            </a:r>
            <a:endParaRPr lang="en-CA" sz="3200" b="1" dirty="0">
              <a:solidFill>
                <a:schemeClr val="bg1">
                  <a:lumMod val="75000"/>
                </a:schemeClr>
              </a:solidFill>
            </a:endParaRPr>
          </a:p>
        </p:txBody>
      </p:sp>
      <p:sp>
        <p:nvSpPr>
          <p:cNvPr id="30" name="Rectangle 29"/>
          <p:cNvSpPr/>
          <p:nvPr/>
        </p:nvSpPr>
        <p:spPr>
          <a:xfrm>
            <a:off x="3835398" y="209621"/>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Flowchart: Off-page Connector 30"/>
          <p:cNvSpPr/>
          <p:nvPr/>
        </p:nvSpPr>
        <p:spPr>
          <a:xfrm>
            <a:off x="4679248" y="218832"/>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TextBox 31"/>
          <p:cNvSpPr txBox="1"/>
          <p:nvPr/>
        </p:nvSpPr>
        <p:spPr>
          <a:xfrm>
            <a:off x="4717486" y="199599"/>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33" name="TextBox 32"/>
          <p:cNvSpPr txBox="1"/>
          <p:nvPr/>
        </p:nvSpPr>
        <p:spPr>
          <a:xfrm>
            <a:off x="4813358" y="456627"/>
            <a:ext cx="566322" cy="584775"/>
          </a:xfrm>
          <a:prstGeom prst="rect">
            <a:avLst/>
          </a:prstGeom>
          <a:noFill/>
        </p:spPr>
        <p:txBody>
          <a:bodyPr wrap="square" rtlCol="0">
            <a:spAutoFit/>
          </a:bodyPr>
          <a:lstStyle/>
          <a:p>
            <a:pPr algn="ctr"/>
            <a:r>
              <a:rPr lang="en-CA" sz="3200" b="1" dirty="0" smtClean="0">
                <a:solidFill>
                  <a:schemeClr val="bg1">
                    <a:lumMod val="75000"/>
                  </a:schemeClr>
                </a:solidFill>
              </a:rPr>
              <a:t>6</a:t>
            </a:r>
            <a:endParaRPr lang="en-CA" sz="3200" b="1" dirty="0">
              <a:solidFill>
                <a:schemeClr val="bg1">
                  <a:lumMod val="75000"/>
                </a:schemeClr>
              </a:solidFill>
            </a:endParaRPr>
          </a:p>
        </p:txBody>
      </p:sp>
      <p:sp>
        <p:nvSpPr>
          <p:cNvPr id="34" name="Rectangle 33"/>
          <p:cNvSpPr/>
          <p:nvPr/>
        </p:nvSpPr>
        <p:spPr>
          <a:xfrm>
            <a:off x="4676420" y="20884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Frame 34"/>
          <p:cNvSpPr/>
          <p:nvPr/>
        </p:nvSpPr>
        <p:spPr>
          <a:xfrm>
            <a:off x="2072768" y="136600"/>
            <a:ext cx="990600" cy="990600"/>
          </a:xfrm>
          <a:prstGeom prst="frame">
            <a:avLst>
              <a:gd name="adj1" fmla="val 7317"/>
            </a:avLst>
          </a:prstGeom>
          <a:solidFill>
            <a:schemeClr val="bg1"/>
          </a:solidFill>
          <a:ln w="19050">
            <a:solidFill>
              <a:srgbClr val="0070C0"/>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9" name="Rectangle 18"/>
          <p:cNvSpPr/>
          <p:nvPr/>
        </p:nvSpPr>
        <p:spPr>
          <a:xfrm>
            <a:off x="2148232" y="208324"/>
            <a:ext cx="838200" cy="838200"/>
          </a:xfrm>
          <a:prstGeom prst="rect">
            <a:avLst/>
          </a:prstGeom>
          <a:no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TextBox 35"/>
          <p:cNvSpPr txBox="1"/>
          <p:nvPr/>
        </p:nvSpPr>
        <p:spPr>
          <a:xfrm>
            <a:off x="381000" y="2326922"/>
            <a:ext cx="5257800" cy="923330"/>
          </a:xfrm>
          <a:prstGeom prst="rect">
            <a:avLst/>
          </a:prstGeom>
          <a:noFill/>
        </p:spPr>
        <p:txBody>
          <a:bodyPr wrap="square" rtlCol="0">
            <a:spAutoFit/>
          </a:bodyPr>
          <a:lstStyle/>
          <a:p>
            <a:r>
              <a:rPr lang="en-US" sz="1200" b="1" dirty="0" smtClean="0">
                <a:solidFill>
                  <a:srgbClr val="0070C0"/>
                </a:solidFill>
                <a:latin typeface="Avenir 45 Book" pitchFamily="34" charset="0"/>
              </a:rPr>
              <a:t>QUOI</a:t>
            </a:r>
          </a:p>
          <a:p>
            <a:endParaRPr lang="en-US" sz="1000" b="1" dirty="0" smtClean="0">
              <a:latin typeface="Avenir 45 Book" pitchFamily="34" charset="0"/>
            </a:endParaRPr>
          </a:p>
          <a:p>
            <a:r>
              <a:rPr lang="en-US" sz="1600" b="1" dirty="0" err="1" smtClean="0">
                <a:latin typeface="Avenir 45 Book" pitchFamily="34" charset="0"/>
              </a:rPr>
              <a:t>Obtenir</a:t>
            </a:r>
            <a:r>
              <a:rPr lang="en-US" sz="1600" b="1" dirty="0" smtClean="0">
                <a:latin typeface="Avenir 45 Book" pitchFamily="34" charset="0"/>
              </a:rPr>
              <a:t> </a:t>
            </a:r>
            <a:r>
              <a:rPr lang="en-US" sz="1600" b="1" dirty="0" err="1" smtClean="0">
                <a:latin typeface="Avenir 45 Book" pitchFamily="34" charset="0"/>
              </a:rPr>
              <a:t>d’autres</a:t>
            </a:r>
            <a:r>
              <a:rPr lang="en-US" sz="1600" b="1" dirty="0" smtClean="0">
                <a:latin typeface="Avenir 45 Book" pitchFamily="34" charset="0"/>
              </a:rPr>
              <a:t> </a:t>
            </a:r>
            <a:r>
              <a:rPr lang="en-US" sz="1600" b="1" dirty="0" err="1" smtClean="0">
                <a:latin typeface="Avenir 45 Book" pitchFamily="34" charset="0"/>
              </a:rPr>
              <a:t>renseignements</a:t>
            </a:r>
            <a:r>
              <a:rPr lang="en-US" sz="1600" b="1" dirty="0" smtClean="0">
                <a:latin typeface="Avenir 45 Book" pitchFamily="34" charset="0"/>
              </a:rPr>
              <a:t> et </a:t>
            </a:r>
            <a:r>
              <a:rPr lang="en-US" sz="1600" b="1" dirty="0" err="1" smtClean="0">
                <a:latin typeface="Avenir 45 Book" pitchFamily="34" charset="0"/>
              </a:rPr>
              <a:t>données</a:t>
            </a:r>
            <a:r>
              <a:rPr lang="en-US" sz="1600" b="1" dirty="0" smtClean="0">
                <a:latin typeface="Avenir 45 Book" pitchFamily="34" charset="0"/>
              </a:rPr>
              <a:t> </a:t>
            </a:r>
            <a:r>
              <a:rPr lang="en-US" sz="1600" b="1" dirty="0" err="1" smtClean="0">
                <a:latin typeface="Avenir 45 Book" pitchFamily="34" charset="0"/>
              </a:rPr>
              <a:t>auprès</a:t>
            </a:r>
            <a:r>
              <a:rPr lang="en-US" sz="1600" b="1" dirty="0" smtClean="0">
                <a:latin typeface="Avenir 45 Book" pitchFamily="34" charset="0"/>
              </a:rPr>
              <a:t> de sources </a:t>
            </a:r>
            <a:r>
              <a:rPr lang="en-US" sz="1600" b="1" dirty="0" err="1" smtClean="0">
                <a:latin typeface="Avenir 45 Book" pitchFamily="34" charset="0"/>
              </a:rPr>
              <a:t>qualifiées</a:t>
            </a:r>
            <a:r>
              <a:rPr lang="en-US" sz="1600" b="1" dirty="0" smtClean="0">
                <a:latin typeface="Avenir 45 Book" pitchFamily="34" charset="0"/>
              </a:rPr>
              <a:t>, </a:t>
            </a:r>
            <a:r>
              <a:rPr lang="en-US" sz="1600" b="1" dirty="0" err="1" smtClean="0">
                <a:latin typeface="Avenir 45 Book" pitchFamily="34" charset="0"/>
              </a:rPr>
              <a:t>afin</a:t>
            </a:r>
            <a:r>
              <a:rPr lang="en-US" sz="1600" b="1" dirty="0" smtClean="0">
                <a:latin typeface="Avenir 45 Book" pitchFamily="34" charset="0"/>
              </a:rPr>
              <a:t> de </a:t>
            </a:r>
            <a:r>
              <a:rPr lang="en-US" sz="1600" b="1" dirty="0" err="1" smtClean="0">
                <a:latin typeface="Avenir 45 Book" pitchFamily="34" charset="0"/>
              </a:rPr>
              <a:t>remédier</a:t>
            </a:r>
            <a:r>
              <a:rPr lang="en-US" sz="1600" b="1" dirty="0" smtClean="0">
                <a:latin typeface="Avenir 45 Book" pitchFamily="34" charset="0"/>
              </a:rPr>
              <a:t> aux </a:t>
            </a:r>
            <a:r>
              <a:rPr lang="en-US" sz="1600" b="1" i="1" dirty="0" err="1" smtClean="0">
                <a:latin typeface="Avenir 45 Book" pitchFamily="34" charset="0"/>
              </a:rPr>
              <a:t>lacunes</a:t>
            </a:r>
            <a:endParaRPr lang="en-US" sz="1600" dirty="0" smtClean="0">
              <a:latin typeface="Avenir 45 Book" pitchFamily="34" charset="0"/>
            </a:endParaRPr>
          </a:p>
        </p:txBody>
      </p:sp>
      <p:sp>
        <p:nvSpPr>
          <p:cNvPr id="40" name="TextBox 39"/>
          <p:cNvSpPr txBox="1"/>
          <p:nvPr/>
        </p:nvSpPr>
        <p:spPr>
          <a:xfrm>
            <a:off x="409575" y="5025950"/>
            <a:ext cx="5610225" cy="923330"/>
          </a:xfrm>
          <a:prstGeom prst="rect">
            <a:avLst/>
          </a:prstGeom>
          <a:noFill/>
        </p:spPr>
        <p:txBody>
          <a:bodyPr wrap="square" rtlCol="0">
            <a:spAutoFit/>
          </a:bodyPr>
          <a:lstStyle/>
          <a:p>
            <a:r>
              <a:rPr lang="en-US" sz="1200" b="1" dirty="0" smtClean="0">
                <a:solidFill>
                  <a:srgbClr val="0070C0"/>
                </a:solidFill>
                <a:latin typeface="Avenir 45 Book" pitchFamily="34" charset="0"/>
              </a:rPr>
              <a:t>COMMENT</a:t>
            </a:r>
            <a:endParaRPr lang="en-US" sz="1200" dirty="0" smtClean="0">
              <a:solidFill>
                <a:srgbClr val="0070C0"/>
              </a:solidFill>
              <a:latin typeface="Avenir 45 Book" pitchFamily="34" charset="0"/>
            </a:endParaRPr>
          </a:p>
          <a:p>
            <a:endParaRPr lang="en-US" sz="1000" dirty="0" smtClean="0">
              <a:latin typeface="Avenir 45 Book" pitchFamily="34" charset="0"/>
            </a:endParaRPr>
          </a:p>
          <a:p>
            <a:pPr>
              <a:buFont typeface="Arial" pitchFamily="34" charset="0"/>
              <a:buChar char="•"/>
            </a:pPr>
            <a:r>
              <a:rPr lang="en-US" sz="1600" dirty="0" smtClean="0">
                <a:latin typeface="Avenir 45 Book" pitchFamily="34" charset="0"/>
              </a:rPr>
              <a:t> Revue de la </a:t>
            </a:r>
            <a:r>
              <a:rPr lang="en-US" sz="1600" dirty="0" err="1" smtClean="0">
                <a:latin typeface="Avenir 45 Book" pitchFamily="34" charset="0"/>
              </a:rPr>
              <a:t>littérature</a:t>
            </a:r>
            <a:endParaRPr lang="en-US" sz="1600" dirty="0" smtClean="0">
              <a:latin typeface="Avenir 45 Book" pitchFamily="34" charset="0"/>
            </a:endParaRPr>
          </a:p>
          <a:p>
            <a:pPr>
              <a:buFont typeface="Arial" pitchFamily="34" charset="0"/>
              <a:buChar char="•"/>
            </a:pPr>
            <a:r>
              <a:rPr lang="en-US" sz="1600" dirty="0" smtClean="0">
                <a:latin typeface="Avenir 45 Book" pitchFamily="34" charset="0"/>
              </a:rPr>
              <a:t> </a:t>
            </a:r>
            <a:r>
              <a:rPr lang="en-US" sz="1600" dirty="0" err="1" smtClean="0">
                <a:latin typeface="Avenir 45 Book" pitchFamily="34" charset="0"/>
              </a:rPr>
              <a:t>Entrevues</a:t>
            </a:r>
            <a:r>
              <a:rPr lang="en-US" sz="1600" dirty="0" smtClean="0">
                <a:latin typeface="Avenir 45 Book" pitchFamily="34" charset="0"/>
              </a:rPr>
              <a:t> </a:t>
            </a:r>
            <a:r>
              <a:rPr lang="en-US" sz="1600" dirty="0" err="1" smtClean="0">
                <a:latin typeface="Avenir 45 Book" pitchFamily="34" charset="0"/>
              </a:rPr>
              <a:t>structurées</a:t>
            </a:r>
            <a:endParaRPr lang="en-US" sz="1600" dirty="0" smtClean="0">
              <a:latin typeface="Avenir 45 Book" pitchFamily="34" charset="0"/>
            </a:endParaRPr>
          </a:p>
        </p:txBody>
      </p:sp>
      <p:sp>
        <p:nvSpPr>
          <p:cNvPr id="38" name="TextBox 37"/>
          <p:cNvSpPr txBox="1"/>
          <p:nvPr/>
        </p:nvSpPr>
        <p:spPr>
          <a:xfrm>
            <a:off x="364958" y="1276290"/>
            <a:ext cx="5143146" cy="954107"/>
          </a:xfrm>
          <a:prstGeom prst="rect">
            <a:avLst/>
          </a:prstGeom>
          <a:noFill/>
        </p:spPr>
        <p:txBody>
          <a:bodyPr wrap="square" rtlCol="0">
            <a:spAutoFit/>
          </a:bodyPr>
          <a:lstStyle/>
          <a:p>
            <a:r>
              <a:rPr lang="en-US" sz="2800" dirty="0" smtClean="0">
                <a:solidFill>
                  <a:srgbClr val="7030A0"/>
                </a:solidFill>
                <a:latin typeface="Franklin Gothic Medium Cond" pitchFamily="34" charset="0"/>
              </a:rPr>
              <a:t>RECHERCHE SECONDAIRE, CORROBORATION</a:t>
            </a:r>
            <a:endParaRPr lang="en-US" sz="2800" dirty="0">
              <a:solidFill>
                <a:srgbClr val="7030A0"/>
              </a:solidFill>
              <a:latin typeface="Franklin Gothic Medium Cond" pitchFamily="34" charset="0"/>
            </a:endParaRPr>
          </a:p>
        </p:txBody>
      </p:sp>
      <p:sp>
        <p:nvSpPr>
          <p:cNvPr id="39" name="TextBox 38"/>
          <p:cNvSpPr txBox="1"/>
          <p:nvPr/>
        </p:nvSpPr>
        <p:spPr>
          <a:xfrm>
            <a:off x="409574" y="3429000"/>
            <a:ext cx="6143626" cy="1415772"/>
          </a:xfrm>
          <a:prstGeom prst="rect">
            <a:avLst/>
          </a:prstGeom>
          <a:noFill/>
        </p:spPr>
        <p:txBody>
          <a:bodyPr wrap="square" rtlCol="0">
            <a:spAutoFit/>
          </a:bodyPr>
          <a:lstStyle/>
          <a:p>
            <a:r>
              <a:rPr lang="en-US" sz="1200" b="1" dirty="0" smtClean="0">
                <a:solidFill>
                  <a:srgbClr val="0070C0"/>
                </a:solidFill>
                <a:latin typeface="Avenir 45 Book" pitchFamily="34" charset="0"/>
              </a:rPr>
              <a:t>POURQUOI</a:t>
            </a:r>
            <a:endParaRPr lang="en-US" sz="1200" dirty="0" smtClean="0">
              <a:solidFill>
                <a:srgbClr val="0070C0"/>
              </a:solidFill>
              <a:latin typeface="Avenir 45 Book" pitchFamily="34" charset="0"/>
            </a:endParaRPr>
          </a:p>
          <a:p>
            <a:endParaRPr lang="en-US" sz="1000" dirty="0" smtClean="0">
              <a:latin typeface="Avenir 45 Book" pitchFamily="34" charset="0"/>
            </a:endParaRPr>
          </a:p>
          <a:p>
            <a:pPr>
              <a:buFont typeface="Arial" pitchFamily="34" charset="0"/>
              <a:buChar char="•"/>
            </a:pPr>
            <a:r>
              <a:rPr lang="en-US" sz="1600" dirty="0" smtClean="0">
                <a:latin typeface="Avenir 45 Book" pitchFamily="34" charset="0"/>
              </a:rPr>
              <a:t> </a:t>
            </a:r>
            <a:r>
              <a:rPr lang="en-US" sz="1600" dirty="0" err="1" smtClean="0">
                <a:latin typeface="Avenir 45 Book" pitchFamily="34" charset="0"/>
              </a:rPr>
              <a:t>S’assurer</a:t>
            </a:r>
            <a:r>
              <a:rPr lang="en-US" sz="1600" dirty="0" smtClean="0">
                <a:latin typeface="Avenir 45 Book" pitchFamily="34" charset="0"/>
              </a:rPr>
              <a:t> </a:t>
            </a:r>
            <a:r>
              <a:rPr lang="en-US" sz="1600" dirty="0" err="1" smtClean="0">
                <a:latin typeface="Avenir 45 Book" pitchFamily="34" charset="0"/>
              </a:rPr>
              <a:t>que</a:t>
            </a:r>
            <a:r>
              <a:rPr lang="en-US" sz="1600" dirty="0" smtClean="0">
                <a:latin typeface="Avenir 45 Book" pitchFamily="34" charset="0"/>
              </a:rPr>
              <a:t> les </a:t>
            </a:r>
            <a:r>
              <a:rPr lang="en-US" sz="1600" dirty="0" err="1" smtClean="0">
                <a:latin typeface="Avenir 45 Book" pitchFamily="34" charset="0"/>
              </a:rPr>
              <a:t>données</a:t>
            </a:r>
            <a:r>
              <a:rPr lang="en-US" sz="1600" dirty="0" smtClean="0">
                <a:latin typeface="Avenir 45 Book" pitchFamily="34" charset="0"/>
              </a:rPr>
              <a:t> </a:t>
            </a:r>
            <a:r>
              <a:rPr lang="en-US" sz="1600" dirty="0" err="1" smtClean="0">
                <a:latin typeface="Avenir 45 Book" pitchFamily="34" charset="0"/>
              </a:rPr>
              <a:t>recueillies</a:t>
            </a:r>
            <a:r>
              <a:rPr lang="en-US" sz="1600" dirty="0" smtClean="0">
                <a:latin typeface="Avenir 45 Book" pitchFamily="34" charset="0"/>
              </a:rPr>
              <a:t> </a:t>
            </a:r>
            <a:r>
              <a:rPr lang="en-US" sz="1600" dirty="0" err="1" smtClean="0">
                <a:latin typeface="Avenir 45 Book" pitchFamily="34" charset="0"/>
              </a:rPr>
              <a:t>auprès</a:t>
            </a:r>
            <a:r>
              <a:rPr lang="en-US" sz="1600" dirty="0" smtClean="0">
                <a:latin typeface="Avenir 45 Book" pitchFamily="34" charset="0"/>
              </a:rPr>
              <a:t> des sources      </a:t>
            </a:r>
            <a:r>
              <a:rPr lang="en-US" sz="1600" dirty="0" err="1" smtClean="0">
                <a:latin typeface="Avenir 45 Book" pitchFamily="34" charset="0"/>
              </a:rPr>
              <a:t>existantes</a:t>
            </a:r>
            <a:r>
              <a:rPr lang="en-US" sz="1600" dirty="0" smtClean="0">
                <a:latin typeface="Avenir 45 Book" pitchFamily="34" charset="0"/>
              </a:rPr>
              <a:t> </a:t>
            </a:r>
            <a:r>
              <a:rPr lang="en-US" sz="1600" dirty="0" err="1" smtClean="0">
                <a:latin typeface="Avenir 45 Book" pitchFamily="34" charset="0"/>
              </a:rPr>
              <a:t>sont</a:t>
            </a:r>
            <a:r>
              <a:rPr lang="en-US" sz="1600" dirty="0" smtClean="0">
                <a:latin typeface="Avenir 45 Book" pitchFamily="34" charset="0"/>
              </a:rPr>
              <a:t> </a:t>
            </a:r>
            <a:r>
              <a:rPr lang="en-US" sz="1600" dirty="0" err="1" smtClean="0">
                <a:latin typeface="Avenir 45 Book" pitchFamily="34" charset="0"/>
              </a:rPr>
              <a:t>exactes</a:t>
            </a:r>
            <a:r>
              <a:rPr lang="en-US" sz="1600" dirty="0" smtClean="0">
                <a:latin typeface="Avenir 45 Book" pitchFamily="34" charset="0"/>
              </a:rPr>
              <a:t> et </a:t>
            </a:r>
            <a:r>
              <a:rPr lang="en-US" sz="1600" dirty="0" err="1" smtClean="0">
                <a:latin typeface="Avenir 45 Book" pitchFamily="34" charset="0"/>
              </a:rPr>
              <a:t>complètes</a:t>
            </a:r>
            <a:endParaRPr lang="en-US" sz="1600" dirty="0" smtClean="0">
              <a:latin typeface="Avenir 45 Book" pitchFamily="34" charset="0"/>
            </a:endParaRPr>
          </a:p>
          <a:p>
            <a:pPr>
              <a:buFont typeface="Arial" pitchFamily="34" charset="0"/>
              <a:buChar char="•"/>
            </a:pPr>
            <a:r>
              <a:rPr lang="en-US" sz="1600" dirty="0" smtClean="0">
                <a:latin typeface="Avenir 45 Book" pitchFamily="34" charset="0"/>
              </a:rPr>
              <a:t> </a:t>
            </a:r>
            <a:r>
              <a:rPr lang="en-US" sz="1600" dirty="0" err="1" smtClean="0">
                <a:latin typeface="Avenir 45 Book" pitchFamily="34" charset="0"/>
              </a:rPr>
              <a:t>Obtenir</a:t>
            </a:r>
            <a:r>
              <a:rPr lang="en-US" sz="1600" dirty="0" smtClean="0">
                <a:latin typeface="Avenir 45 Book" pitchFamily="34" charset="0"/>
              </a:rPr>
              <a:t> des </a:t>
            </a:r>
            <a:r>
              <a:rPr lang="en-US" sz="1600" dirty="0" err="1" smtClean="0">
                <a:latin typeface="Avenir 45 Book" pitchFamily="34" charset="0"/>
              </a:rPr>
              <a:t>données</a:t>
            </a:r>
            <a:r>
              <a:rPr lang="en-US" sz="1600" dirty="0" smtClean="0">
                <a:latin typeface="Avenir 45 Book" pitchFamily="34" charset="0"/>
              </a:rPr>
              <a:t> </a:t>
            </a:r>
            <a:r>
              <a:rPr lang="en-US" sz="1600" dirty="0" err="1" smtClean="0">
                <a:latin typeface="Avenir 45 Book" pitchFamily="34" charset="0"/>
              </a:rPr>
              <a:t>supplémentaires</a:t>
            </a:r>
            <a:r>
              <a:rPr lang="en-US" sz="1600" dirty="0" smtClean="0">
                <a:latin typeface="Avenir 45 Book" pitchFamily="34" charset="0"/>
              </a:rPr>
              <a:t> pour les </a:t>
            </a:r>
            <a:r>
              <a:rPr lang="en-US" sz="1600" dirty="0" err="1" smtClean="0">
                <a:latin typeface="Avenir 45 Book" pitchFamily="34" charset="0"/>
              </a:rPr>
              <a:t>domaines</a:t>
            </a:r>
            <a:r>
              <a:rPr lang="en-US" sz="1600" dirty="0" smtClean="0">
                <a:latin typeface="Avenir 45 Book" pitchFamily="34" charset="0"/>
              </a:rPr>
              <a:t> qui le </a:t>
            </a:r>
            <a:r>
              <a:rPr lang="en-US" sz="1600" dirty="0" err="1" smtClean="0">
                <a:latin typeface="Avenir 45 Book" pitchFamily="34" charset="0"/>
              </a:rPr>
              <a:t>requièrent</a:t>
            </a:r>
            <a:r>
              <a:rPr lang="en-US" sz="1600" dirty="0" smtClean="0">
                <a:latin typeface="Avenir 45 Book" pitchFamily="34" charset="0"/>
              </a:rPr>
              <a:t>, p. ex., en </a:t>
            </a:r>
            <a:r>
              <a:rPr lang="en-US" sz="1600" dirty="0" err="1" smtClean="0">
                <a:latin typeface="Avenir 45 Book" pitchFamily="34" charset="0"/>
              </a:rPr>
              <a:t>cas</a:t>
            </a:r>
            <a:r>
              <a:rPr lang="en-US" sz="1600" dirty="0" smtClean="0">
                <a:latin typeface="Avenir 45 Book" pitchFamily="34" charset="0"/>
              </a:rPr>
              <a:t> de </a:t>
            </a:r>
            <a:r>
              <a:rPr lang="en-US" sz="1600" dirty="0" err="1" smtClean="0">
                <a:latin typeface="Avenir 45 Book" pitchFamily="34" charset="0"/>
              </a:rPr>
              <a:t>lacunes</a:t>
            </a:r>
            <a:endParaRPr lang="en-US" sz="1600" dirty="0" smtClean="0">
              <a:latin typeface="Avenir 45 Book" pitchFamily="34" charset="0"/>
            </a:endParaRPr>
          </a:p>
        </p:txBody>
      </p:sp>
      <p:sp>
        <p:nvSpPr>
          <p:cNvPr id="41" name="Rectangle 40"/>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Rectangle 41"/>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slide(fromLeft)">
                                      <p:cBhvr>
                                        <p:cTn id="7" dur="1000"/>
                                        <p:tgtEl>
                                          <p:spTgt spid="35"/>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slide(fromLeft)">
                                      <p:cBhvr>
                                        <p:cTn id="10" dur="1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000"/>
                                        <p:tgtEl>
                                          <p:spTgt spid="36"/>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2000"/>
                                        <p:tgtEl>
                                          <p:spTgt spid="39"/>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P spid="40" grpId="0"/>
      <p:bldP spid="38" grpId="0"/>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p:cNvPicPr>
            <a:picLocks noChangeAspect="1" noChangeArrowheads="1"/>
          </p:cNvPicPr>
          <p:nvPr/>
        </p:nvPicPr>
        <p:blipFill>
          <a:blip r:embed="rId3" cstate="print"/>
          <a:srcRect l="24001" t="13229" r="19556" b="30476"/>
          <a:stretch>
            <a:fillRect/>
          </a:stretch>
        </p:blipFill>
        <p:spPr bwMode="auto">
          <a:xfrm>
            <a:off x="4572000" y="0"/>
            <a:ext cx="4572000" cy="6858000"/>
          </a:xfrm>
          <a:prstGeom prst="rect">
            <a:avLst/>
          </a:prstGeom>
          <a:noFill/>
          <a:ln w="9525">
            <a:noFill/>
            <a:miter lim="800000"/>
            <a:headEnd/>
            <a:tailEnd/>
          </a:ln>
          <a:effectLst/>
        </p:spPr>
      </p:pic>
      <p:sp>
        <p:nvSpPr>
          <p:cNvPr id="37" name="Rectangle 3"/>
          <p:cNvSpPr>
            <a:spLocks noChangeArrowheads="1"/>
          </p:cNvSpPr>
          <p:nvPr/>
        </p:nvSpPr>
        <p:spPr bwMode="auto">
          <a:xfrm>
            <a:off x="4572000" y="0"/>
            <a:ext cx="2054696" cy="6858000"/>
          </a:xfrm>
          <a:prstGeom prst="rect">
            <a:avLst/>
          </a:prstGeom>
          <a:gradFill rotWithShape="1">
            <a:gsLst>
              <a:gs pos="0">
                <a:schemeClr val="bg1"/>
              </a:gs>
              <a:gs pos="100000">
                <a:schemeClr val="bg1">
                  <a:gamma/>
                  <a:shade val="46275"/>
                  <a:invGamma/>
                  <a:alpha val="0"/>
                </a:schemeClr>
              </a:gs>
            </a:gsLst>
            <a:lin ang="0" scaled="1"/>
          </a:gradFill>
          <a:ln w="9525">
            <a:noFill/>
            <a:miter lim="800000"/>
            <a:headEnd/>
            <a:tailEnd/>
          </a:ln>
          <a:effectLst/>
        </p:spPr>
        <p:txBody>
          <a:bodyPr wrap="none" anchor="ctr"/>
          <a:lstStyle/>
          <a:p>
            <a:pPr>
              <a:defRPr/>
            </a:pPr>
            <a:endParaRPr lang="en-CA"/>
          </a:p>
        </p:txBody>
      </p:sp>
      <p:sp>
        <p:nvSpPr>
          <p:cNvPr id="11" name="Flowchart: Off-page Connector 10"/>
          <p:cNvSpPr/>
          <p:nvPr/>
        </p:nvSpPr>
        <p:spPr>
          <a:xfrm>
            <a:off x="457200" y="218768"/>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457200" y="209747"/>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503904" y="199535"/>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15" name="TextBox 14"/>
          <p:cNvSpPr txBox="1"/>
          <p:nvPr/>
        </p:nvSpPr>
        <p:spPr>
          <a:xfrm>
            <a:off x="404365" y="453930"/>
            <a:ext cx="914400" cy="584775"/>
          </a:xfrm>
          <a:prstGeom prst="rect">
            <a:avLst/>
          </a:prstGeom>
          <a:noFill/>
        </p:spPr>
        <p:txBody>
          <a:bodyPr wrap="square" rtlCol="0">
            <a:spAutoFit/>
          </a:bodyPr>
          <a:lstStyle/>
          <a:p>
            <a:pPr algn="ctr"/>
            <a:r>
              <a:rPr lang="en-CA" sz="3200" b="1" dirty="0" smtClean="0">
                <a:solidFill>
                  <a:schemeClr val="bg1">
                    <a:lumMod val="65000"/>
                  </a:schemeClr>
                </a:solidFill>
              </a:rPr>
              <a:t>1</a:t>
            </a:r>
            <a:endParaRPr lang="en-CA" sz="3200" b="1" dirty="0">
              <a:solidFill>
                <a:schemeClr val="bg1">
                  <a:lumMod val="65000"/>
                </a:schemeClr>
              </a:solidFill>
            </a:endParaRPr>
          </a:p>
        </p:txBody>
      </p:sp>
      <p:sp>
        <p:nvSpPr>
          <p:cNvPr id="12" name="Flowchart: Off-page Connector 11"/>
          <p:cNvSpPr/>
          <p:nvPr/>
        </p:nvSpPr>
        <p:spPr>
          <a:xfrm>
            <a:off x="1296018" y="216583"/>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p:cNvSpPr txBox="1"/>
          <p:nvPr/>
        </p:nvSpPr>
        <p:spPr>
          <a:xfrm>
            <a:off x="1342722" y="202994"/>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10" name="Rectangle 9"/>
          <p:cNvSpPr/>
          <p:nvPr/>
        </p:nvSpPr>
        <p:spPr>
          <a:xfrm>
            <a:off x="1303421" y="20973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p:cNvSpPr txBox="1"/>
          <p:nvPr/>
        </p:nvSpPr>
        <p:spPr>
          <a:xfrm>
            <a:off x="1393548" y="457200"/>
            <a:ext cx="635206" cy="584775"/>
          </a:xfrm>
          <a:prstGeom prst="rect">
            <a:avLst/>
          </a:prstGeom>
          <a:noFill/>
        </p:spPr>
        <p:txBody>
          <a:bodyPr wrap="square" rtlCol="0">
            <a:spAutoFit/>
          </a:bodyPr>
          <a:lstStyle/>
          <a:p>
            <a:pPr algn="ctr"/>
            <a:r>
              <a:rPr lang="en-CA" sz="3200" b="1" dirty="0" smtClean="0">
                <a:solidFill>
                  <a:schemeClr val="bg1">
                    <a:lumMod val="65000"/>
                  </a:schemeClr>
                </a:solidFill>
              </a:rPr>
              <a:t>2</a:t>
            </a:r>
            <a:endParaRPr lang="en-CA" sz="3200" b="1" dirty="0">
              <a:solidFill>
                <a:schemeClr val="bg1">
                  <a:lumMod val="65000"/>
                </a:schemeClr>
              </a:solidFill>
            </a:endParaRPr>
          </a:p>
        </p:txBody>
      </p:sp>
      <p:sp>
        <p:nvSpPr>
          <p:cNvPr id="20" name="Flowchart: Off-page Connector 19"/>
          <p:cNvSpPr/>
          <p:nvPr/>
        </p:nvSpPr>
        <p:spPr>
          <a:xfrm>
            <a:off x="2151890" y="218226"/>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Box 20"/>
          <p:cNvSpPr txBox="1"/>
          <p:nvPr/>
        </p:nvSpPr>
        <p:spPr>
          <a:xfrm>
            <a:off x="2190128" y="199391"/>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22" name="TextBox 21"/>
          <p:cNvSpPr txBox="1"/>
          <p:nvPr/>
        </p:nvSpPr>
        <p:spPr>
          <a:xfrm>
            <a:off x="2286000" y="456419"/>
            <a:ext cx="566322" cy="584775"/>
          </a:xfrm>
          <a:prstGeom prst="rect">
            <a:avLst/>
          </a:prstGeom>
          <a:noFill/>
        </p:spPr>
        <p:txBody>
          <a:bodyPr wrap="square" rtlCol="0">
            <a:spAutoFit/>
          </a:bodyPr>
          <a:lstStyle/>
          <a:p>
            <a:pPr algn="ctr"/>
            <a:r>
              <a:rPr lang="en-CA" sz="3200" b="1" dirty="0" smtClean="0">
                <a:solidFill>
                  <a:schemeClr val="bg1">
                    <a:lumMod val="65000"/>
                  </a:schemeClr>
                </a:solidFill>
              </a:rPr>
              <a:t>3</a:t>
            </a:r>
            <a:endParaRPr lang="en-CA" sz="3200" b="1" dirty="0">
              <a:solidFill>
                <a:schemeClr val="bg1">
                  <a:lumMod val="65000"/>
                </a:schemeClr>
              </a:solidFill>
            </a:endParaRPr>
          </a:p>
        </p:txBody>
      </p:sp>
      <p:sp>
        <p:nvSpPr>
          <p:cNvPr id="19" name="Rectangle 18"/>
          <p:cNvSpPr/>
          <p:nvPr/>
        </p:nvSpPr>
        <p:spPr>
          <a:xfrm>
            <a:off x="2148232" y="208324"/>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Flowchart: Off-page Connector 22"/>
          <p:cNvSpPr/>
          <p:nvPr/>
        </p:nvSpPr>
        <p:spPr>
          <a:xfrm>
            <a:off x="2997204" y="218832"/>
            <a:ext cx="838200" cy="257286"/>
          </a:xfrm>
          <a:prstGeom prst="flowChartOffpageConnector">
            <a:avLst/>
          </a:prstGeom>
          <a:solidFill>
            <a:schemeClr val="accent4">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p:cNvSpPr txBox="1"/>
          <p:nvPr/>
        </p:nvSpPr>
        <p:spPr>
          <a:xfrm>
            <a:off x="3035442" y="199599"/>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25" name="TextBox 24"/>
          <p:cNvSpPr txBox="1"/>
          <p:nvPr/>
        </p:nvSpPr>
        <p:spPr>
          <a:xfrm>
            <a:off x="3131314" y="456627"/>
            <a:ext cx="566322" cy="584775"/>
          </a:xfrm>
          <a:prstGeom prst="rect">
            <a:avLst/>
          </a:prstGeom>
          <a:noFill/>
        </p:spPr>
        <p:txBody>
          <a:bodyPr wrap="square" rtlCol="0">
            <a:spAutoFit/>
          </a:bodyPr>
          <a:lstStyle/>
          <a:p>
            <a:pPr algn="ctr"/>
            <a:r>
              <a:rPr lang="en-CA" sz="3200" b="1" dirty="0" smtClean="0">
                <a:solidFill>
                  <a:srgbClr val="2D6269"/>
                </a:solidFill>
              </a:rPr>
              <a:t>4</a:t>
            </a:r>
            <a:endParaRPr lang="en-CA" sz="3200" b="1" dirty="0">
              <a:solidFill>
                <a:srgbClr val="2D6269"/>
              </a:solidFill>
            </a:endParaRPr>
          </a:p>
        </p:txBody>
      </p:sp>
      <p:sp>
        <p:nvSpPr>
          <p:cNvPr id="27" name="Flowchart: Off-page Connector 26"/>
          <p:cNvSpPr/>
          <p:nvPr/>
        </p:nvSpPr>
        <p:spPr>
          <a:xfrm>
            <a:off x="3838226" y="219607"/>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p:nvPr/>
        </p:nvSpPr>
        <p:spPr>
          <a:xfrm>
            <a:off x="3876464" y="200374"/>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29" name="TextBox 28"/>
          <p:cNvSpPr txBox="1"/>
          <p:nvPr/>
        </p:nvSpPr>
        <p:spPr>
          <a:xfrm>
            <a:off x="3972336" y="457402"/>
            <a:ext cx="566322" cy="584775"/>
          </a:xfrm>
          <a:prstGeom prst="rect">
            <a:avLst/>
          </a:prstGeom>
          <a:noFill/>
        </p:spPr>
        <p:txBody>
          <a:bodyPr wrap="square" rtlCol="0">
            <a:spAutoFit/>
          </a:bodyPr>
          <a:lstStyle/>
          <a:p>
            <a:pPr algn="ctr"/>
            <a:r>
              <a:rPr lang="en-CA" sz="3200" b="1" dirty="0" smtClean="0">
                <a:solidFill>
                  <a:schemeClr val="bg1">
                    <a:lumMod val="65000"/>
                  </a:schemeClr>
                </a:solidFill>
              </a:rPr>
              <a:t>5</a:t>
            </a:r>
            <a:endParaRPr lang="en-CA" sz="3200" b="1" dirty="0">
              <a:solidFill>
                <a:schemeClr val="bg1">
                  <a:lumMod val="65000"/>
                </a:schemeClr>
              </a:solidFill>
            </a:endParaRPr>
          </a:p>
        </p:txBody>
      </p:sp>
      <p:sp>
        <p:nvSpPr>
          <p:cNvPr id="30" name="Rectangle 29"/>
          <p:cNvSpPr/>
          <p:nvPr/>
        </p:nvSpPr>
        <p:spPr>
          <a:xfrm>
            <a:off x="3835398" y="209621"/>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Flowchart: Off-page Connector 30"/>
          <p:cNvSpPr/>
          <p:nvPr/>
        </p:nvSpPr>
        <p:spPr>
          <a:xfrm>
            <a:off x="4679248" y="218832"/>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TextBox 31"/>
          <p:cNvSpPr txBox="1"/>
          <p:nvPr/>
        </p:nvSpPr>
        <p:spPr>
          <a:xfrm>
            <a:off x="4717486" y="199599"/>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33" name="TextBox 32"/>
          <p:cNvSpPr txBox="1"/>
          <p:nvPr/>
        </p:nvSpPr>
        <p:spPr>
          <a:xfrm>
            <a:off x="4813358" y="456627"/>
            <a:ext cx="566322" cy="584775"/>
          </a:xfrm>
          <a:prstGeom prst="rect">
            <a:avLst/>
          </a:prstGeom>
          <a:noFill/>
        </p:spPr>
        <p:txBody>
          <a:bodyPr wrap="square" rtlCol="0">
            <a:spAutoFit/>
          </a:bodyPr>
          <a:lstStyle/>
          <a:p>
            <a:pPr algn="ctr"/>
            <a:r>
              <a:rPr lang="en-CA" sz="3200" b="1" dirty="0" smtClean="0">
                <a:solidFill>
                  <a:schemeClr val="bg1">
                    <a:lumMod val="65000"/>
                  </a:schemeClr>
                </a:solidFill>
              </a:rPr>
              <a:t>6</a:t>
            </a:r>
            <a:endParaRPr lang="en-CA" sz="3200" b="1" dirty="0">
              <a:solidFill>
                <a:schemeClr val="bg1">
                  <a:lumMod val="65000"/>
                </a:schemeClr>
              </a:solidFill>
            </a:endParaRPr>
          </a:p>
        </p:txBody>
      </p:sp>
      <p:sp>
        <p:nvSpPr>
          <p:cNvPr id="34" name="Rectangle 33"/>
          <p:cNvSpPr/>
          <p:nvPr/>
        </p:nvSpPr>
        <p:spPr>
          <a:xfrm>
            <a:off x="4676420" y="20884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Frame 34"/>
          <p:cNvSpPr/>
          <p:nvPr/>
        </p:nvSpPr>
        <p:spPr>
          <a:xfrm>
            <a:off x="2918652" y="132758"/>
            <a:ext cx="990600" cy="990600"/>
          </a:xfrm>
          <a:prstGeom prst="frame">
            <a:avLst>
              <a:gd name="adj1" fmla="val 7317"/>
            </a:avLst>
          </a:prstGeom>
          <a:solidFill>
            <a:schemeClr val="bg1"/>
          </a:solidFill>
          <a:ln w="19050">
            <a:solidFill>
              <a:srgbClr val="0070C0"/>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6" name="Rectangle 25"/>
          <p:cNvSpPr/>
          <p:nvPr/>
        </p:nvSpPr>
        <p:spPr>
          <a:xfrm>
            <a:off x="2994376" y="208846"/>
            <a:ext cx="838200" cy="838200"/>
          </a:xfrm>
          <a:prstGeom prst="rect">
            <a:avLst/>
          </a:prstGeom>
          <a:no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TextBox 37"/>
          <p:cNvSpPr txBox="1"/>
          <p:nvPr/>
        </p:nvSpPr>
        <p:spPr>
          <a:xfrm>
            <a:off x="364958" y="1276290"/>
            <a:ext cx="6248400" cy="523220"/>
          </a:xfrm>
          <a:prstGeom prst="rect">
            <a:avLst/>
          </a:prstGeom>
          <a:noFill/>
        </p:spPr>
        <p:txBody>
          <a:bodyPr wrap="square" rtlCol="0">
            <a:spAutoFit/>
          </a:bodyPr>
          <a:lstStyle/>
          <a:p>
            <a:r>
              <a:rPr lang="en-US" sz="2800" dirty="0" smtClean="0">
                <a:solidFill>
                  <a:srgbClr val="7030A0"/>
                </a:solidFill>
                <a:latin typeface="Franklin Gothic Medium Cond" pitchFamily="34" charset="0"/>
              </a:rPr>
              <a:t>VALIDATION</a:t>
            </a:r>
            <a:endParaRPr lang="en-US" sz="2800" dirty="0">
              <a:solidFill>
                <a:srgbClr val="7030A0"/>
              </a:solidFill>
              <a:latin typeface="Franklin Gothic Medium Cond" pitchFamily="34" charset="0"/>
            </a:endParaRPr>
          </a:p>
        </p:txBody>
      </p:sp>
      <p:sp>
        <p:nvSpPr>
          <p:cNvPr id="40" name="TextBox 39"/>
          <p:cNvSpPr txBox="1"/>
          <p:nvPr/>
        </p:nvSpPr>
        <p:spPr>
          <a:xfrm>
            <a:off x="381000" y="1857364"/>
            <a:ext cx="5334000" cy="1169551"/>
          </a:xfrm>
          <a:prstGeom prst="rect">
            <a:avLst/>
          </a:prstGeom>
          <a:noFill/>
        </p:spPr>
        <p:txBody>
          <a:bodyPr wrap="square" rtlCol="0">
            <a:spAutoFit/>
          </a:bodyPr>
          <a:lstStyle/>
          <a:p>
            <a:r>
              <a:rPr lang="en-US" sz="1200" b="1" dirty="0" smtClean="0">
                <a:solidFill>
                  <a:srgbClr val="0070C0"/>
                </a:solidFill>
                <a:latin typeface="Avenir 45 Book" pitchFamily="34" charset="0"/>
              </a:rPr>
              <a:t>QUOI</a:t>
            </a:r>
          </a:p>
          <a:p>
            <a:endParaRPr lang="en-US" sz="1000" b="1" dirty="0" smtClean="0">
              <a:latin typeface="Avenir 45 Book" pitchFamily="34" charset="0"/>
            </a:endParaRPr>
          </a:p>
          <a:p>
            <a:r>
              <a:rPr lang="en-US" sz="1600" b="1" dirty="0" err="1" smtClean="0">
                <a:latin typeface="Avenir 45 Book" pitchFamily="34" charset="0"/>
              </a:rPr>
              <a:t>Processus</a:t>
            </a:r>
            <a:r>
              <a:rPr lang="en-US" sz="1600" b="1" dirty="0" smtClean="0">
                <a:latin typeface="Avenir 45 Book" pitchFamily="34" charset="0"/>
              </a:rPr>
              <a:t> </a:t>
            </a:r>
            <a:r>
              <a:rPr lang="en-US" sz="1600" b="1" dirty="0" err="1" smtClean="0">
                <a:latin typeface="Avenir 45 Book" pitchFamily="34" charset="0"/>
              </a:rPr>
              <a:t>d’assurance</a:t>
            </a:r>
            <a:r>
              <a:rPr lang="en-US" sz="1600" b="1" dirty="0" smtClean="0">
                <a:latin typeface="Avenir 45 Book" pitchFamily="34" charset="0"/>
              </a:rPr>
              <a:t> de la </a:t>
            </a:r>
            <a:r>
              <a:rPr lang="en-US" sz="1600" b="1" dirty="0" err="1" smtClean="0">
                <a:latin typeface="Avenir 45 Book" pitchFamily="34" charset="0"/>
              </a:rPr>
              <a:t>qualité</a:t>
            </a:r>
            <a:r>
              <a:rPr lang="en-US" sz="1600" b="1" dirty="0" smtClean="0">
                <a:latin typeface="Avenir 45 Book" pitchFamily="34" charset="0"/>
              </a:rPr>
              <a:t>, pour </a:t>
            </a:r>
            <a:r>
              <a:rPr lang="en-US" sz="1600" b="1" dirty="0" err="1" smtClean="0">
                <a:latin typeface="Avenir 45 Book" pitchFamily="34" charset="0"/>
              </a:rPr>
              <a:t>vérifier</a:t>
            </a:r>
            <a:r>
              <a:rPr lang="en-US" sz="1600" b="1" dirty="0" smtClean="0">
                <a:latin typeface="Avenir 45 Book" pitchFamily="34" charset="0"/>
              </a:rPr>
              <a:t> </a:t>
            </a:r>
            <a:r>
              <a:rPr lang="en-US" sz="1600" b="1" dirty="0" err="1" smtClean="0">
                <a:latin typeface="Avenir 45 Book" pitchFamily="34" charset="0"/>
              </a:rPr>
              <a:t>l’intégrité</a:t>
            </a:r>
            <a:r>
              <a:rPr lang="en-US" sz="1600" b="1" dirty="0" smtClean="0">
                <a:latin typeface="Avenir 45 Book" pitchFamily="34" charset="0"/>
              </a:rPr>
              <a:t> du </a:t>
            </a:r>
            <a:r>
              <a:rPr lang="en-US" sz="1600" b="1" dirty="0" err="1" smtClean="0">
                <a:latin typeface="Avenir 45 Book" pitchFamily="34" charset="0"/>
              </a:rPr>
              <a:t>contenu</a:t>
            </a:r>
            <a:r>
              <a:rPr lang="en-US" sz="1600" b="1" dirty="0" smtClean="0">
                <a:latin typeface="Avenir 45 Book" pitchFamily="34" charset="0"/>
              </a:rPr>
              <a:t> </a:t>
            </a:r>
            <a:r>
              <a:rPr lang="en-US" sz="1600" b="1" dirty="0" err="1" smtClean="0">
                <a:latin typeface="Avenir 45 Book" pitchFamily="34" charset="0"/>
              </a:rPr>
              <a:t>grâce</a:t>
            </a:r>
            <a:r>
              <a:rPr lang="en-US" sz="1600" b="1" dirty="0" smtClean="0">
                <a:latin typeface="Avenir 45 Book" pitchFamily="34" charset="0"/>
              </a:rPr>
              <a:t> à </a:t>
            </a:r>
            <a:r>
              <a:rPr lang="en-US" sz="1600" b="1" dirty="0" err="1" smtClean="0">
                <a:latin typeface="Avenir 45 Book" pitchFamily="34" charset="0"/>
              </a:rPr>
              <a:t>une</a:t>
            </a:r>
            <a:r>
              <a:rPr lang="en-US" sz="1600" b="1" dirty="0" smtClean="0">
                <a:latin typeface="Avenir 45 Book" pitchFamily="34" charset="0"/>
              </a:rPr>
              <a:t> </a:t>
            </a:r>
            <a:r>
              <a:rPr lang="en-US" sz="1600" b="1" dirty="0" err="1" smtClean="0">
                <a:latin typeface="Avenir 45 Book" pitchFamily="34" charset="0"/>
              </a:rPr>
              <a:t>vaste</a:t>
            </a:r>
            <a:r>
              <a:rPr lang="en-US" sz="1600" b="1" dirty="0" smtClean="0">
                <a:latin typeface="Avenir 45 Book" pitchFamily="34" charset="0"/>
              </a:rPr>
              <a:t> consultation </a:t>
            </a:r>
            <a:r>
              <a:rPr lang="en-US" sz="1600" b="1" dirty="0" err="1" smtClean="0">
                <a:latin typeface="Avenir 45 Book" pitchFamily="34" charset="0"/>
              </a:rPr>
              <a:t>auprès</a:t>
            </a:r>
            <a:r>
              <a:rPr lang="en-US" sz="1600" b="1" dirty="0" smtClean="0">
                <a:latin typeface="Avenir 45 Book" pitchFamily="34" charset="0"/>
              </a:rPr>
              <a:t> </a:t>
            </a:r>
            <a:r>
              <a:rPr lang="en-US" sz="1600" b="1" dirty="0" err="1" smtClean="0">
                <a:latin typeface="Avenir 45 Book" pitchFamily="34" charset="0"/>
              </a:rPr>
              <a:t>d’expertes</a:t>
            </a:r>
            <a:r>
              <a:rPr lang="en-US" sz="1600" b="1" dirty="0" smtClean="0">
                <a:latin typeface="Avenir 45 Book" pitchFamily="34" charset="0"/>
              </a:rPr>
              <a:t> </a:t>
            </a:r>
            <a:r>
              <a:rPr lang="en-US" sz="1600" b="1" dirty="0" err="1" smtClean="0">
                <a:latin typeface="Avenir 45 Book" pitchFamily="34" charset="0"/>
              </a:rPr>
              <a:t>dans</a:t>
            </a:r>
            <a:r>
              <a:rPr lang="en-US" sz="1600" b="1" dirty="0" smtClean="0">
                <a:latin typeface="Avenir 45 Book" pitchFamily="34" charset="0"/>
              </a:rPr>
              <a:t> le </a:t>
            </a:r>
            <a:r>
              <a:rPr lang="en-US" sz="1600" b="1" dirty="0" err="1" smtClean="0">
                <a:latin typeface="Avenir 45 Book" pitchFamily="34" charset="0"/>
              </a:rPr>
              <a:t>domaine</a:t>
            </a:r>
            <a:endParaRPr lang="en-US" sz="1600" dirty="0" smtClean="0">
              <a:latin typeface="Avenir 45 Book" pitchFamily="34" charset="0"/>
            </a:endParaRPr>
          </a:p>
        </p:txBody>
      </p:sp>
      <p:sp>
        <p:nvSpPr>
          <p:cNvPr id="41" name="TextBox 40"/>
          <p:cNvSpPr txBox="1"/>
          <p:nvPr/>
        </p:nvSpPr>
        <p:spPr>
          <a:xfrm>
            <a:off x="409574" y="3154487"/>
            <a:ext cx="5610225" cy="923330"/>
          </a:xfrm>
          <a:prstGeom prst="rect">
            <a:avLst/>
          </a:prstGeom>
          <a:noFill/>
        </p:spPr>
        <p:txBody>
          <a:bodyPr wrap="square" rtlCol="0">
            <a:spAutoFit/>
          </a:bodyPr>
          <a:lstStyle/>
          <a:p>
            <a:r>
              <a:rPr lang="en-US" sz="1200" b="1" dirty="0" smtClean="0">
                <a:solidFill>
                  <a:srgbClr val="0070C0"/>
                </a:solidFill>
                <a:latin typeface="Avenir 45 Book" pitchFamily="34" charset="0"/>
              </a:rPr>
              <a:t>POURQUOI</a:t>
            </a:r>
            <a:endParaRPr lang="en-US" sz="1200" dirty="0" smtClean="0">
              <a:solidFill>
                <a:srgbClr val="0070C0"/>
              </a:solidFill>
              <a:latin typeface="Avenir 45 Book" pitchFamily="34" charset="0"/>
            </a:endParaRPr>
          </a:p>
          <a:p>
            <a:endParaRPr lang="en-US" sz="1000" dirty="0" smtClean="0">
              <a:latin typeface="Avenir 45 Book" pitchFamily="34" charset="0"/>
            </a:endParaRPr>
          </a:p>
          <a:p>
            <a:pPr>
              <a:buFont typeface="Arial" pitchFamily="34" charset="0"/>
              <a:buChar char="•"/>
            </a:pPr>
            <a:r>
              <a:rPr lang="en-US" sz="1600" dirty="0" smtClean="0">
                <a:latin typeface="Avenir 45 Book" pitchFamily="34" charset="0"/>
              </a:rPr>
              <a:t>  </a:t>
            </a:r>
            <a:r>
              <a:rPr lang="en-US" sz="1600" dirty="0" err="1" smtClean="0">
                <a:latin typeface="Avenir 45 Book" pitchFamily="34" charset="0"/>
              </a:rPr>
              <a:t>Vérifier</a:t>
            </a:r>
            <a:r>
              <a:rPr lang="en-US" sz="1600" dirty="0" smtClean="0">
                <a:latin typeface="Avenir 45 Book" pitchFamily="34" charset="0"/>
              </a:rPr>
              <a:t> </a:t>
            </a:r>
            <a:r>
              <a:rPr lang="en-US" sz="1600" dirty="0" err="1" smtClean="0">
                <a:latin typeface="Avenir 45 Book" pitchFamily="34" charset="0"/>
              </a:rPr>
              <a:t>l’intégrité</a:t>
            </a:r>
            <a:r>
              <a:rPr lang="en-US" sz="1600" dirty="0" smtClean="0">
                <a:latin typeface="Avenir 45 Book" pitchFamily="34" charset="0"/>
              </a:rPr>
              <a:t> du </a:t>
            </a:r>
            <a:r>
              <a:rPr lang="en-US" sz="1600" dirty="0" err="1" smtClean="0">
                <a:latin typeface="Avenir 45 Book" pitchFamily="34" charset="0"/>
              </a:rPr>
              <a:t>contenu</a:t>
            </a:r>
            <a:endParaRPr lang="en-US" sz="1600" dirty="0" smtClean="0">
              <a:latin typeface="Avenir 45 Book" pitchFamily="34" charset="0"/>
            </a:endParaRPr>
          </a:p>
          <a:p>
            <a:pPr>
              <a:buFont typeface="Arial" pitchFamily="34" charset="0"/>
              <a:buChar char="•"/>
            </a:pPr>
            <a:r>
              <a:rPr lang="en-US" sz="1600" dirty="0" smtClean="0">
                <a:latin typeface="Avenir 45 Book" pitchFamily="34" charset="0"/>
              </a:rPr>
              <a:t>  </a:t>
            </a:r>
            <a:r>
              <a:rPr lang="en-US" sz="1600" dirty="0" err="1" smtClean="0">
                <a:latin typeface="Avenir 45 Book" pitchFamily="34" charset="0"/>
              </a:rPr>
              <a:t>Établir</a:t>
            </a:r>
            <a:r>
              <a:rPr lang="en-US" sz="1600" dirty="0" smtClean="0">
                <a:latin typeface="Avenir 45 Book" pitchFamily="34" charset="0"/>
              </a:rPr>
              <a:t> la </a:t>
            </a:r>
            <a:r>
              <a:rPr lang="en-US" sz="1600" dirty="0" err="1" smtClean="0">
                <a:latin typeface="Avenir 45 Book" pitchFamily="34" charset="0"/>
              </a:rPr>
              <a:t>fiabilité</a:t>
            </a:r>
            <a:r>
              <a:rPr lang="en-US" sz="1600" dirty="0" smtClean="0">
                <a:latin typeface="Avenir 45 Book" pitchFamily="34" charset="0"/>
              </a:rPr>
              <a:t> du </a:t>
            </a:r>
            <a:r>
              <a:rPr lang="en-US" sz="1600" dirty="0" err="1" smtClean="0">
                <a:latin typeface="Avenir 45 Book" pitchFamily="34" charset="0"/>
              </a:rPr>
              <a:t>contenu</a:t>
            </a:r>
            <a:r>
              <a:rPr lang="en-US" sz="1600" dirty="0" smtClean="0">
                <a:latin typeface="Avenir 45 Book" pitchFamily="34" charset="0"/>
              </a:rPr>
              <a:t>; </a:t>
            </a:r>
            <a:r>
              <a:rPr lang="en-US" sz="1600" dirty="0" err="1" smtClean="0">
                <a:latin typeface="Avenir 45 Book" pitchFamily="34" charset="0"/>
              </a:rPr>
              <a:t>susciter</a:t>
            </a:r>
            <a:r>
              <a:rPr lang="en-US" sz="1600" dirty="0" smtClean="0">
                <a:latin typeface="Avenir 45 Book" pitchFamily="34" charset="0"/>
              </a:rPr>
              <a:t> </a:t>
            </a:r>
            <a:r>
              <a:rPr lang="en-US" sz="1600" i="1" dirty="0" err="1" smtClean="0">
                <a:latin typeface="Avenir 45 Book" pitchFamily="34" charset="0"/>
              </a:rPr>
              <a:t>l’appui</a:t>
            </a:r>
            <a:endParaRPr lang="en-US" sz="1600" dirty="0" smtClean="0">
              <a:latin typeface="Avenir 45 Book" pitchFamily="34" charset="0"/>
            </a:endParaRPr>
          </a:p>
        </p:txBody>
      </p:sp>
      <p:sp>
        <p:nvSpPr>
          <p:cNvPr id="42" name="TextBox 41"/>
          <p:cNvSpPr txBox="1"/>
          <p:nvPr/>
        </p:nvSpPr>
        <p:spPr>
          <a:xfrm>
            <a:off x="409575" y="4203665"/>
            <a:ext cx="5610225" cy="1169551"/>
          </a:xfrm>
          <a:prstGeom prst="rect">
            <a:avLst/>
          </a:prstGeom>
          <a:noFill/>
        </p:spPr>
        <p:txBody>
          <a:bodyPr wrap="square" rtlCol="0">
            <a:spAutoFit/>
          </a:bodyPr>
          <a:lstStyle/>
          <a:p>
            <a:r>
              <a:rPr lang="en-US" sz="1200" b="1" dirty="0" smtClean="0">
                <a:solidFill>
                  <a:srgbClr val="0070C0"/>
                </a:solidFill>
                <a:latin typeface="Avenir 45 Book" pitchFamily="34" charset="0"/>
              </a:rPr>
              <a:t>COMMENT</a:t>
            </a:r>
            <a:endParaRPr lang="en-US" sz="1200" dirty="0" smtClean="0">
              <a:solidFill>
                <a:srgbClr val="0070C0"/>
              </a:solidFill>
              <a:latin typeface="Avenir 45 Book" pitchFamily="34" charset="0"/>
            </a:endParaRPr>
          </a:p>
          <a:p>
            <a:endParaRPr lang="en-US" sz="1000" dirty="0" smtClean="0">
              <a:latin typeface="Avenir 45 Book" pitchFamily="34" charset="0"/>
            </a:endParaRPr>
          </a:p>
          <a:p>
            <a:pPr>
              <a:buFont typeface="Arial" pitchFamily="34" charset="0"/>
              <a:buChar char="•"/>
            </a:pPr>
            <a:r>
              <a:rPr lang="en-US" sz="1600" dirty="0" smtClean="0">
                <a:latin typeface="Avenir 45 Book" pitchFamily="34" charset="0"/>
              </a:rPr>
              <a:t>  Consultation </a:t>
            </a:r>
            <a:r>
              <a:rPr lang="en-US" sz="1600" dirty="0" err="1" smtClean="0">
                <a:latin typeface="Avenir 45 Book" pitchFamily="34" charset="0"/>
              </a:rPr>
              <a:t>animée</a:t>
            </a:r>
            <a:r>
              <a:rPr lang="en-US" sz="1600" dirty="0" smtClean="0">
                <a:latin typeface="Avenir 45 Book" pitchFamily="34" charset="0"/>
              </a:rPr>
              <a:t> </a:t>
            </a:r>
            <a:r>
              <a:rPr lang="en-US" sz="1600" dirty="0" err="1" smtClean="0">
                <a:latin typeface="Avenir 45 Book" pitchFamily="34" charset="0"/>
              </a:rPr>
              <a:t>auprès</a:t>
            </a:r>
            <a:r>
              <a:rPr lang="en-US" sz="1600" dirty="0" smtClean="0">
                <a:latin typeface="Avenir 45 Book" pitchFamily="34" charset="0"/>
              </a:rPr>
              <a:t> </a:t>
            </a:r>
            <a:r>
              <a:rPr lang="en-US" sz="1600" dirty="0" err="1" smtClean="0">
                <a:latin typeface="Avenir 45 Book" pitchFamily="34" charset="0"/>
              </a:rPr>
              <a:t>d’expertes</a:t>
            </a:r>
            <a:r>
              <a:rPr lang="en-US" sz="1600" dirty="0" smtClean="0">
                <a:latin typeface="Avenir 45 Book" pitchFamily="34" charset="0"/>
              </a:rPr>
              <a:t> </a:t>
            </a:r>
            <a:r>
              <a:rPr lang="en-US" sz="1600" dirty="0" err="1" smtClean="0">
                <a:latin typeface="Avenir 45 Book" pitchFamily="34" charset="0"/>
              </a:rPr>
              <a:t>dans</a:t>
            </a:r>
            <a:r>
              <a:rPr lang="en-US" sz="1600" dirty="0" smtClean="0">
                <a:latin typeface="Avenir 45 Book" pitchFamily="34" charset="0"/>
              </a:rPr>
              <a:t> le </a:t>
            </a:r>
            <a:r>
              <a:rPr lang="en-US" sz="1600" dirty="0" err="1" smtClean="0">
                <a:latin typeface="Avenir 45 Book" pitchFamily="34" charset="0"/>
              </a:rPr>
              <a:t>domaine</a:t>
            </a:r>
            <a:r>
              <a:rPr lang="en-US" sz="1600" dirty="0" smtClean="0">
                <a:latin typeface="Avenir 45 Book" pitchFamily="34" charset="0"/>
              </a:rPr>
              <a:t>, p. ex., </a:t>
            </a:r>
            <a:r>
              <a:rPr lang="en-US" sz="1600" dirty="0" err="1" smtClean="0">
                <a:latin typeface="Avenir 45 Book" pitchFamily="34" charset="0"/>
              </a:rPr>
              <a:t>réunion</a:t>
            </a:r>
            <a:r>
              <a:rPr lang="en-US" sz="1600" dirty="0" smtClean="0">
                <a:latin typeface="Avenir 45 Book" pitchFamily="34" charset="0"/>
              </a:rPr>
              <a:t> </a:t>
            </a:r>
            <a:r>
              <a:rPr lang="en-US" sz="1600" dirty="0" err="1" smtClean="0">
                <a:latin typeface="Avenir 45 Book" pitchFamily="34" charset="0"/>
              </a:rPr>
              <a:t>d’examen</a:t>
            </a:r>
            <a:r>
              <a:rPr lang="en-US" sz="1600" dirty="0" smtClean="0">
                <a:latin typeface="Avenir 45 Book" pitchFamily="34" charset="0"/>
              </a:rPr>
              <a:t>, </a:t>
            </a:r>
            <a:r>
              <a:rPr lang="en-US" sz="1600" dirty="0" err="1" smtClean="0">
                <a:latin typeface="Avenir 45 Book" pitchFamily="34" charset="0"/>
              </a:rPr>
              <a:t>sondages</a:t>
            </a:r>
            <a:r>
              <a:rPr lang="en-US" sz="1600" dirty="0" smtClean="0">
                <a:latin typeface="Avenir 45 Book" pitchFamily="34" charset="0"/>
              </a:rPr>
              <a:t> en </a:t>
            </a:r>
            <a:r>
              <a:rPr lang="en-US" sz="1600" dirty="0" err="1" smtClean="0">
                <a:latin typeface="Avenir 45 Book" pitchFamily="34" charset="0"/>
              </a:rPr>
              <a:t>ligne</a:t>
            </a:r>
            <a:endParaRPr lang="en-US" sz="1600" dirty="0" smtClean="0">
              <a:latin typeface="Avenir 45 Book" pitchFamily="34" charset="0"/>
            </a:endParaRPr>
          </a:p>
          <a:p>
            <a:pPr>
              <a:buFont typeface="Arial" pitchFamily="34" charset="0"/>
              <a:buChar char="•"/>
            </a:pPr>
            <a:r>
              <a:rPr lang="en-US" sz="1600" dirty="0" smtClean="0">
                <a:latin typeface="Avenir 45 Book" pitchFamily="34" charset="0"/>
              </a:rPr>
              <a:t>  </a:t>
            </a:r>
            <a:r>
              <a:rPr lang="en-US" sz="1600" dirty="0" err="1" smtClean="0">
                <a:latin typeface="Avenir 45 Book" pitchFamily="34" charset="0"/>
              </a:rPr>
              <a:t>Recherche</a:t>
            </a:r>
            <a:r>
              <a:rPr lang="en-US" sz="1600" dirty="0" smtClean="0">
                <a:latin typeface="Avenir 45 Book" pitchFamily="34" charset="0"/>
              </a:rPr>
              <a:t> </a:t>
            </a:r>
            <a:r>
              <a:rPr lang="en-US" sz="1600" dirty="0" err="1" smtClean="0">
                <a:latin typeface="Avenir 45 Book" pitchFamily="34" charset="0"/>
              </a:rPr>
              <a:t>secondaire</a:t>
            </a:r>
            <a:r>
              <a:rPr lang="en-US" sz="1600" dirty="0" smtClean="0">
                <a:latin typeface="Avenir 45 Book" pitchFamily="34" charset="0"/>
              </a:rPr>
              <a:t>, p. ex., </a:t>
            </a:r>
            <a:r>
              <a:rPr lang="en-US" sz="1600" dirty="0" err="1" smtClean="0">
                <a:latin typeface="Avenir 45 Book" pitchFamily="34" charset="0"/>
              </a:rPr>
              <a:t>vérifier</a:t>
            </a:r>
            <a:r>
              <a:rPr lang="en-US" sz="1600" dirty="0" smtClean="0">
                <a:latin typeface="Avenir 45 Book" pitchFamily="34" charset="0"/>
              </a:rPr>
              <a:t> les sources</a:t>
            </a:r>
          </a:p>
        </p:txBody>
      </p:sp>
      <p:sp>
        <p:nvSpPr>
          <p:cNvPr id="39" name="Rectangle 38"/>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Rectangle 42"/>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slide(fromLeft)">
                                      <p:cBhvr>
                                        <p:cTn id="7" dur="1000"/>
                                        <p:tgtEl>
                                          <p:spTgt spid="35"/>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slide(fromLeft)">
                                      <p:cBhvr>
                                        <p:cTn id="10" dur="1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2000"/>
                                        <p:tgtEl>
                                          <p:spTgt spid="40"/>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2000"/>
                                        <p:tgtEl>
                                          <p:spTgt spid="41"/>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p:bldP spid="40" grpId="0"/>
      <p:bldP spid="41" grpId="0"/>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descr="iStock_000012107884Medium.jpg"/>
          <p:cNvPicPr>
            <a:picLocks noChangeAspect="1"/>
          </p:cNvPicPr>
          <p:nvPr/>
        </p:nvPicPr>
        <p:blipFill>
          <a:blip r:embed="rId3" cstate="print"/>
          <a:srcRect b="26252"/>
          <a:stretch>
            <a:fillRect/>
          </a:stretch>
        </p:blipFill>
        <p:spPr>
          <a:xfrm>
            <a:off x="-1143" y="0"/>
            <a:ext cx="4115943" cy="2716348"/>
          </a:xfrm>
          <a:prstGeom prst="rect">
            <a:avLst/>
          </a:prstGeom>
        </p:spPr>
      </p:pic>
      <p:sp>
        <p:nvSpPr>
          <p:cNvPr id="51" name="Rectangle 16"/>
          <p:cNvSpPr>
            <a:spLocks noChangeArrowheads="1"/>
          </p:cNvSpPr>
          <p:nvPr/>
        </p:nvSpPr>
        <p:spPr bwMode="auto">
          <a:xfrm rot="10800000">
            <a:off x="2286000" y="0"/>
            <a:ext cx="1891398" cy="2286000"/>
          </a:xfrm>
          <a:prstGeom prst="rect">
            <a:avLst/>
          </a:prstGeom>
          <a:gradFill rotWithShape="1">
            <a:gsLst>
              <a:gs pos="0">
                <a:schemeClr val="bg1"/>
              </a:gs>
              <a:gs pos="100000">
                <a:schemeClr val="bg1">
                  <a:alpha val="0"/>
                </a:schemeClr>
              </a:gs>
            </a:gsLst>
            <a:lin ang="0" scaled="1"/>
          </a:gradFill>
          <a:ln w="9525">
            <a:noFill/>
            <a:miter lim="800000"/>
            <a:headEnd/>
            <a:tailEnd/>
          </a:ln>
        </p:spPr>
        <p:txBody>
          <a:bodyPr wrap="none" anchor="ctr"/>
          <a:lstStyle/>
          <a:p>
            <a:endParaRPr lang="en-CA"/>
          </a:p>
        </p:txBody>
      </p:sp>
      <p:sp>
        <p:nvSpPr>
          <p:cNvPr id="32" name="Rectangle 31"/>
          <p:cNvSpPr/>
          <p:nvPr/>
        </p:nvSpPr>
        <p:spPr>
          <a:xfrm>
            <a:off x="381000" y="2286000"/>
            <a:ext cx="5639499" cy="3420611"/>
          </a:xfrm>
          <a:prstGeom prst="rect">
            <a:avLst/>
          </a:prstGeom>
          <a:solidFill>
            <a:schemeClr val="accent5">
              <a:lumMod val="10000"/>
            </a:schemeClr>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457200" y="2667000"/>
            <a:ext cx="5486400" cy="2971800"/>
          </a:xfrm>
          <a:prstGeom prst="rect">
            <a:avLst/>
          </a:prstGeom>
          <a:solidFill>
            <a:schemeClr val="bg1">
              <a:lumMod val="85000"/>
            </a:schemeClr>
          </a:solidFill>
          <a:ln w="127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533400" y="4572000"/>
            <a:ext cx="1676400" cy="9906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2362200" y="4114800"/>
            <a:ext cx="1676400" cy="14478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p:nvSpPr>
        <p:spPr>
          <a:xfrm>
            <a:off x="4191000" y="3429000"/>
            <a:ext cx="1676400" cy="2133600"/>
          </a:xfrm>
          <a:prstGeom prst="rect">
            <a:avLst/>
          </a:prstGeom>
          <a:gradFill flip="none" rotWithShape="1">
            <a:gsLst>
              <a:gs pos="0">
                <a:srgbClr val="317277">
                  <a:shade val="30000"/>
                  <a:satMod val="115000"/>
                </a:srgbClr>
              </a:gs>
              <a:gs pos="50000">
                <a:srgbClr val="317277">
                  <a:shade val="67500"/>
                  <a:satMod val="115000"/>
                </a:srgbClr>
              </a:gs>
              <a:gs pos="100000">
                <a:srgbClr val="317277">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457200" y="2328446"/>
            <a:ext cx="5486399" cy="338554"/>
          </a:xfrm>
          <a:prstGeom prst="rect">
            <a:avLst/>
          </a:prstGeom>
          <a:noFill/>
        </p:spPr>
        <p:txBody>
          <a:bodyPr wrap="square" rtlCol="0">
            <a:spAutoFit/>
          </a:bodyPr>
          <a:lstStyle/>
          <a:p>
            <a:pPr algn="ctr"/>
            <a:r>
              <a:rPr lang="en-US" sz="1600" dirty="0" err="1" smtClean="0">
                <a:solidFill>
                  <a:schemeClr val="bg1"/>
                </a:solidFill>
                <a:latin typeface="Avenir 45 Book" pitchFamily="34" charset="0"/>
              </a:rPr>
              <a:t>Étapes</a:t>
            </a:r>
            <a:r>
              <a:rPr lang="en-US" sz="1600" dirty="0" smtClean="0">
                <a:solidFill>
                  <a:schemeClr val="bg1"/>
                </a:solidFill>
                <a:latin typeface="Avenir 45 Book" pitchFamily="34" charset="0"/>
              </a:rPr>
              <a:t> de validation</a:t>
            </a:r>
            <a:endParaRPr lang="en-US" sz="1600" dirty="0">
              <a:solidFill>
                <a:schemeClr val="bg1"/>
              </a:solidFill>
              <a:latin typeface="Avenir 45 Book" pitchFamily="34" charset="0"/>
            </a:endParaRPr>
          </a:p>
        </p:txBody>
      </p:sp>
      <p:sp>
        <p:nvSpPr>
          <p:cNvPr id="20" name="Freeform 19"/>
          <p:cNvSpPr/>
          <p:nvPr/>
        </p:nvSpPr>
        <p:spPr>
          <a:xfrm>
            <a:off x="562062" y="4267200"/>
            <a:ext cx="5184397" cy="1210112"/>
          </a:xfrm>
          <a:custGeom>
            <a:avLst/>
            <a:gdLst>
              <a:gd name="connsiteX0" fmla="*/ 0 w 5184397"/>
              <a:gd name="connsiteY0" fmla="*/ 2013358 h 2013358"/>
              <a:gd name="connsiteX1" fmla="*/ 2625755 w 5184397"/>
              <a:gd name="connsiteY1" fmla="*/ 1392573 h 2013358"/>
              <a:gd name="connsiteX2" fmla="*/ 5184397 w 5184397"/>
              <a:gd name="connsiteY2" fmla="*/ 0 h 2013358"/>
            </a:gdLst>
            <a:ahLst/>
            <a:cxnLst>
              <a:cxn ang="0">
                <a:pos x="connsiteX0" y="connsiteY0"/>
              </a:cxn>
              <a:cxn ang="0">
                <a:pos x="connsiteX1" y="connsiteY1"/>
              </a:cxn>
              <a:cxn ang="0">
                <a:pos x="connsiteX2" y="connsiteY2"/>
              </a:cxn>
            </a:cxnLst>
            <a:rect l="l" t="t" r="r" b="b"/>
            <a:pathLst>
              <a:path w="5184397" h="2013358">
                <a:moveTo>
                  <a:pt x="0" y="2013358"/>
                </a:moveTo>
                <a:cubicBezTo>
                  <a:pt x="880844" y="1870745"/>
                  <a:pt x="1761689" y="1728133"/>
                  <a:pt x="2625755" y="1392573"/>
                </a:cubicBezTo>
                <a:cubicBezTo>
                  <a:pt x="3489821" y="1057013"/>
                  <a:pt x="4337109" y="528506"/>
                  <a:pt x="5184397" y="0"/>
                </a:cubicBezTo>
              </a:path>
            </a:pathLst>
          </a:custGeom>
          <a:ln w="76200">
            <a:headEnd type="non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2" name="TextBox 21"/>
          <p:cNvSpPr txBox="1"/>
          <p:nvPr/>
        </p:nvSpPr>
        <p:spPr>
          <a:xfrm>
            <a:off x="762000" y="4572000"/>
            <a:ext cx="1219200" cy="415498"/>
          </a:xfrm>
          <a:prstGeom prst="rect">
            <a:avLst/>
          </a:prstGeom>
          <a:noFill/>
        </p:spPr>
        <p:txBody>
          <a:bodyPr wrap="square" rtlCol="0">
            <a:spAutoFit/>
          </a:bodyPr>
          <a:lstStyle/>
          <a:p>
            <a:pPr algn="ctr"/>
            <a:r>
              <a:rPr lang="en-US" sz="1050" b="1" dirty="0" smtClean="0">
                <a:latin typeface="Avenir 45 Book" pitchFamily="34" charset="0"/>
              </a:rPr>
              <a:t>CONVENTIONS DE BASE</a:t>
            </a:r>
            <a:endParaRPr lang="en-US" sz="1050" b="1" dirty="0">
              <a:latin typeface="Avenir 45 Book" pitchFamily="34" charset="0"/>
            </a:endParaRPr>
          </a:p>
        </p:txBody>
      </p:sp>
      <p:sp>
        <p:nvSpPr>
          <p:cNvPr id="23" name="TextBox 22"/>
          <p:cNvSpPr txBox="1"/>
          <p:nvPr/>
        </p:nvSpPr>
        <p:spPr>
          <a:xfrm>
            <a:off x="1066800" y="3081556"/>
            <a:ext cx="2395756" cy="276999"/>
          </a:xfrm>
          <a:prstGeom prst="rect">
            <a:avLst/>
          </a:prstGeom>
          <a:noFill/>
        </p:spPr>
        <p:txBody>
          <a:bodyPr wrap="square" rtlCol="0">
            <a:spAutoFit/>
          </a:bodyPr>
          <a:lstStyle/>
          <a:p>
            <a:pPr algn="ctr"/>
            <a:r>
              <a:rPr lang="en-US" sz="1200" b="1" dirty="0" err="1" smtClean="0">
                <a:latin typeface="Avenir 45 Book" pitchFamily="34" charset="0"/>
              </a:rPr>
              <a:t>Intégrité</a:t>
            </a:r>
            <a:r>
              <a:rPr lang="en-US" sz="1200" b="1" dirty="0" smtClean="0">
                <a:latin typeface="Avenir 45 Book" pitchFamily="34" charset="0"/>
              </a:rPr>
              <a:t> du </a:t>
            </a:r>
            <a:r>
              <a:rPr lang="en-US" sz="1200" b="1" dirty="0" err="1" smtClean="0">
                <a:latin typeface="Avenir 45 Book" pitchFamily="34" charset="0"/>
              </a:rPr>
              <a:t>contenu</a:t>
            </a:r>
            <a:r>
              <a:rPr lang="en-US" sz="1200" b="1" dirty="0" smtClean="0">
                <a:latin typeface="Avenir 45 Book" pitchFamily="34" charset="0"/>
              </a:rPr>
              <a:t> et </a:t>
            </a:r>
            <a:r>
              <a:rPr lang="en-US" sz="1200" b="1" dirty="0" err="1" smtClean="0">
                <a:latin typeface="Avenir 45 Book" pitchFamily="34" charset="0"/>
              </a:rPr>
              <a:t>portée</a:t>
            </a:r>
            <a:endParaRPr lang="en-US" sz="1200" b="1" dirty="0">
              <a:latin typeface="Avenir 45 Book" pitchFamily="34" charset="0"/>
            </a:endParaRPr>
          </a:p>
        </p:txBody>
      </p:sp>
      <p:sp>
        <p:nvSpPr>
          <p:cNvPr id="24" name="TextBox 23"/>
          <p:cNvSpPr txBox="1"/>
          <p:nvPr/>
        </p:nvSpPr>
        <p:spPr>
          <a:xfrm>
            <a:off x="4071934" y="2734112"/>
            <a:ext cx="1928826" cy="646331"/>
          </a:xfrm>
          <a:prstGeom prst="rect">
            <a:avLst/>
          </a:prstGeom>
          <a:noFill/>
        </p:spPr>
        <p:txBody>
          <a:bodyPr wrap="square" rtlCol="0">
            <a:spAutoFit/>
          </a:bodyPr>
          <a:lstStyle/>
          <a:p>
            <a:pPr algn="ctr"/>
            <a:r>
              <a:rPr lang="en-US" sz="1200" b="1" dirty="0" err="1" smtClean="0">
                <a:latin typeface="Avenir 45 Book" pitchFamily="34" charset="0"/>
              </a:rPr>
              <a:t>Évidence</a:t>
            </a:r>
            <a:r>
              <a:rPr lang="en-US" sz="1200" b="1" dirty="0" smtClean="0">
                <a:latin typeface="Avenir 45 Book" pitchFamily="34" charset="0"/>
              </a:rPr>
              <a:t> de </a:t>
            </a:r>
            <a:r>
              <a:rPr lang="en-US" sz="1200" b="1" dirty="0" err="1" smtClean="0">
                <a:latin typeface="Avenir 45 Book" pitchFamily="34" charset="0"/>
              </a:rPr>
              <a:t>l’application</a:t>
            </a:r>
            <a:r>
              <a:rPr lang="en-US" sz="1200" b="1" dirty="0" smtClean="0">
                <a:latin typeface="Avenir 45 Book" pitchFamily="34" charset="0"/>
              </a:rPr>
              <a:t> et des </a:t>
            </a:r>
            <a:r>
              <a:rPr lang="en-US" sz="1200" b="1" dirty="0" err="1" smtClean="0">
                <a:latin typeface="Avenir 45 Book" pitchFamily="34" charset="0"/>
              </a:rPr>
              <a:t>objectifs</a:t>
            </a:r>
            <a:r>
              <a:rPr lang="en-US" sz="1200" b="1" dirty="0" smtClean="0">
                <a:latin typeface="Avenir 45 Book" pitchFamily="34" charset="0"/>
              </a:rPr>
              <a:t> du </a:t>
            </a:r>
            <a:r>
              <a:rPr lang="en-US" sz="1200" b="1" dirty="0" err="1" smtClean="0">
                <a:latin typeface="Avenir 45 Book" pitchFamily="34" charset="0"/>
              </a:rPr>
              <a:t>programme</a:t>
            </a:r>
            <a:endParaRPr lang="en-US" sz="1200" b="1" dirty="0">
              <a:latin typeface="Avenir 45 Book" pitchFamily="34" charset="0"/>
            </a:endParaRPr>
          </a:p>
        </p:txBody>
      </p:sp>
      <p:sp>
        <p:nvSpPr>
          <p:cNvPr id="15" name="TextBox 14"/>
          <p:cNvSpPr txBox="1"/>
          <p:nvPr/>
        </p:nvSpPr>
        <p:spPr>
          <a:xfrm>
            <a:off x="533400" y="4956081"/>
            <a:ext cx="762000" cy="707886"/>
          </a:xfrm>
          <a:prstGeom prst="rect">
            <a:avLst/>
          </a:prstGeom>
          <a:noFill/>
        </p:spPr>
        <p:txBody>
          <a:bodyPr wrap="square" rtlCol="0">
            <a:sp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rPr>
              <a:t>1</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endParaRPr>
          </a:p>
        </p:txBody>
      </p:sp>
      <p:sp>
        <p:nvSpPr>
          <p:cNvPr id="16" name="TextBox 15"/>
          <p:cNvSpPr txBox="1"/>
          <p:nvPr/>
        </p:nvSpPr>
        <p:spPr>
          <a:xfrm>
            <a:off x="2362200" y="4956081"/>
            <a:ext cx="762000" cy="707886"/>
          </a:xfrm>
          <a:prstGeom prst="rect">
            <a:avLst/>
          </a:prstGeom>
          <a:noFill/>
        </p:spPr>
        <p:txBody>
          <a:bodyPr wrap="square" rtlCol="0">
            <a:sp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rPr>
              <a:t>2</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endParaRPr>
          </a:p>
        </p:txBody>
      </p:sp>
      <p:sp>
        <p:nvSpPr>
          <p:cNvPr id="17" name="TextBox 16"/>
          <p:cNvSpPr txBox="1"/>
          <p:nvPr/>
        </p:nvSpPr>
        <p:spPr>
          <a:xfrm>
            <a:off x="4224556" y="4956081"/>
            <a:ext cx="762000" cy="707886"/>
          </a:xfrm>
          <a:prstGeom prst="rect">
            <a:avLst/>
          </a:prstGeom>
          <a:noFill/>
        </p:spPr>
        <p:txBody>
          <a:bodyPr wrap="square" rtlCol="0">
            <a:sp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rPr>
              <a:t>3</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endParaRPr>
          </a:p>
        </p:txBody>
      </p:sp>
      <p:sp>
        <p:nvSpPr>
          <p:cNvPr id="25" name="TextBox 24"/>
          <p:cNvSpPr txBox="1"/>
          <p:nvPr/>
        </p:nvSpPr>
        <p:spPr>
          <a:xfrm>
            <a:off x="2362200" y="4114800"/>
            <a:ext cx="1676400" cy="415498"/>
          </a:xfrm>
          <a:prstGeom prst="rect">
            <a:avLst/>
          </a:prstGeom>
          <a:noFill/>
        </p:spPr>
        <p:txBody>
          <a:bodyPr wrap="square" rtlCol="0">
            <a:spAutoFit/>
          </a:bodyPr>
          <a:lstStyle/>
          <a:p>
            <a:pPr algn="ctr"/>
            <a:r>
              <a:rPr lang="en-US" sz="1050" b="1" dirty="0" smtClean="0">
                <a:solidFill>
                  <a:schemeClr val="bg1"/>
                </a:solidFill>
                <a:latin typeface="Avenir 45 Book" pitchFamily="34" charset="0"/>
              </a:rPr>
              <a:t>EXIGENCES QUALITATIVES</a:t>
            </a:r>
            <a:endParaRPr lang="en-US" sz="1050" b="1" dirty="0">
              <a:solidFill>
                <a:schemeClr val="bg1"/>
              </a:solidFill>
              <a:latin typeface="Avenir 45 Book" pitchFamily="34" charset="0"/>
            </a:endParaRPr>
          </a:p>
        </p:txBody>
      </p:sp>
      <p:sp>
        <p:nvSpPr>
          <p:cNvPr id="26" name="TextBox 25"/>
          <p:cNvSpPr txBox="1"/>
          <p:nvPr/>
        </p:nvSpPr>
        <p:spPr>
          <a:xfrm>
            <a:off x="4191000" y="3429000"/>
            <a:ext cx="1676400" cy="577081"/>
          </a:xfrm>
          <a:prstGeom prst="rect">
            <a:avLst/>
          </a:prstGeom>
          <a:noFill/>
        </p:spPr>
        <p:txBody>
          <a:bodyPr wrap="square" rtlCol="0">
            <a:spAutoFit/>
          </a:bodyPr>
          <a:lstStyle/>
          <a:p>
            <a:pPr algn="ctr"/>
            <a:r>
              <a:rPr lang="en-US" sz="1050" b="1" dirty="0" smtClean="0">
                <a:solidFill>
                  <a:schemeClr val="bg1"/>
                </a:solidFill>
                <a:latin typeface="Avenir 45 Book" pitchFamily="34" charset="0"/>
              </a:rPr>
              <a:t>MESURES : RESPONSABILITÉ ET INFLUENCE</a:t>
            </a:r>
            <a:endParaRPr lang="en-US" sz="1050" b="1" dirty="0">
              <a:solidFill>
                <a:schemeClr val="bg1"/>
              </a:solidFill>
              <a:latin typeface="Avenir 45 Book" pitchFamily="34" charset="0"/>
            </a:endParaRPr>
          </a:p>
        </p:txBody>
      </p:sp>
      <p:cxnSp>
        <p:nvCxnSpPr>
          <p:cNvPr id="30" name="Straight Connector 29"/>
          <p:cNvCxnSpPr/>
          <p:nvPr/>
        </p:nvCxnSpPr>
        <p:spPr>
          <a:xfrm>
            <a:off x="550178" y="3358555"/>
            <a:ext cx="3456000" cy="0"/>
          </a:xfrm>
          <a:prstGeom prst="line">
            <a:avLst/>
          </a:prstGeom>
          <a:ln w="127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216167" y="3352800"/>
            <a:ext cx="1620000" cy="0"/>
          </a:xfrm>
          <a:prstGeom prst="line">
            <a:avLst/>
          </a:prstGeom>
          <a:ln w="127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6248400" y="1143000"/>
            <a:ext cx="2514600" cy="4572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6324600" y="1600200"/>
            <a:ext cx="2362200" cy="4185761"/>
          </a:xfrm>
          <a:prstGeom prst="rect">
            <a:avLst/>
          </a:prstGeom>
          <a:noFill/>
        </p:spPr>
        <p:txBody>
          <a:bodyPr wrap="square" rtlCol="0">
            <a:spAutoFit/>
          </a:bodyPr>
          <a:lstStyle/>
          <a:p>
            <a:pPr>
              <a:spcAft>
                <a:spcPts val="1200"/>
              </a:spcAft>
              <a:buClr>
                <a:schemeClr val="bg1"/>
              </a:buClr>
              <a:buFont typeface="Webdings" pitchFamily="18" charset="2"/>
              <a:buChar char="g"/>
            </a:pPr>
            <a:r>
              <a:rPr lang="en-CA" sz="1100" b="1" dirty="0" smtClean="0"/>
              <a:t>  </a:t>
            </a:r>
            <a:r>
              <a:rPr lang="en-CA" sz="1100" b="1" dirty="0" err="1" smtClean="0"/>
              <a:t>Complet</a:t>
            </a:r>
            <a:endParaRPr lang="en-CA" sz="1100" b="1" dirty="0" smtClean="0"/>
          </a:p>
          <a:p>
            <a:pPr>
              <a:spcAft>
                <a:spcPts val="1200"/>
              </a:spcAft>
              <a:buClr>
                <a:schemeClr val="bg1"/>
              </a:buClr>
              <a:buFont typeface="Webdings" pitchFamily="18" charset="2"/>
              <a:buChar char="g"/>
            </a:pPr>
            <a:r>
              <a:rPr lang="en-CA" sz="1100" b="1" dirty="0" smtClean="0"/>
              <a:t>  Exact</a:t>
            </a:r>
          </a:p>
          <a:p>
            <a:pPr>
              <a:spcAft>
                <a:spcPts val="1200"/>
              </a:spcAft>
              <a:buClr>
                <a:schemeClr val="bg1"/>
              </a:buClr>
              <a:buFont typeface="Webdings" pitchFamily="18" charset="2"/>
              <a:buChar char="g"/>
            </a:pPr>
            <a:r>
              <a:rPr lang="en-CA" sz="1100" b="1" dirty="0" smtClean="0"/>
              <a:t>  </a:t>
            </a:r>
            <a:r>
              <a:rPr lang="en-CA" sz="1100" b="1" dirty="0" err="1" smtClean="0"/>
              <a:t>Spécificité</a:t>
            </a:r>
            <a:r>
              <a:rPr lang="en-CA" sz="1100" b="1" dirty="0" smtClean="0"/>
              <a:t> </a:t>
            </a:r>
            <a:r>
              <a:rPr lang="en-CA" sz="1100" b="1" dirty="0" err="1" smtClean="0"/>
              <a:t>appropriée</a:t>
            </a:r>
            <a:endParaRPr lang="en-CA" sz="1100" b="1" dirty="0" smtClean="0"/>
          </a:p>
          <a:p>
            <a:pPr>
              <a:spcAft>
                <a:spcPts val="1200"/>
              </a:spcAft>
              <a:buClr>
                <a:schemeClr val="bg1"/>
              </a:buClr>
              <a:buFont typeface="Webdings" pitchFamily="18" charset="2"/>
              <a:buChar char="g"/>
            </a:pPr>
            <a:r>
              <a:rPr lang="en-CA" sz="1100" b="1" dirty="0" smtClean="0"/>
              <a:t>  </a:t>
            </a:r>
            <a:r>
              <a:rPr lang="en-CA" sz="1100" b="1" dirty="0" err="1" smtClean="0"/>
              <a:t>Clarté</a:t>
            </a:r>
            <a:r>
              <a:rPr lang="en-CA" sz="1100" b="1" dirty="0" smtClean="0"/>
              <a:t>, absence </a:t>
            </a:r>
            <a:r>
              <a:rPr lang="en-CA" sz="1100" b="1" dirty="0" err="1" smtClean="0"/>
              <a:t>d’ambiguïté</a:t>
            </a:r>
            <a:endParaRPr lang="en-CA" sz="1100" b="1" dirty="0" smtClean="0"/>
          </a:p>
          <a:p>
            <a:pPr>
              <a:spcAft>
                <a:spcPts val="0"/>
              </a:spcAft>
              <a:buClr>
                <a:schemeClr val="bg1"/>
              </a:buClr>
              <a:buFont typeface="Webdings" pitchFamily="18" charset="2"/>
              <a:buChar char="g"/>
            </a:pPr>
            <a:r>
              <a:rPr lang="en-CA" sz="1100" b="1" dirty="0" smtClean="0"/>
              <a:t>  Sans </a:t>
            </a:r>
            <a:r>
              <a:rPr lang="en-CA" sz="1100" b="1" dirty="0" err="1" smtClean="0"/>
              <a:t>rhétorique</a:t>
            </a:r>
            <a:r>
              <a:rPr lang="en-CA" sz="1100" b="1" dirty="0" smtClean="0"/>
              <a:t> </a:t>
            </a:r>
            <a:r>
              <a:rPr lang="en-CA" sz="1100" b="1" dirty="0" err="1" smtClean="0"/>
              <a:t>complexe</a:t>
            </a:r>
            <a:r>
              <a:rPr lang="en-CA" sz="1100" b="1" dirty="0" smtClean="0"/>
              <a:t> </a:t>
            </a:r>
            <a:r>
              <a:rPr lang="en-CA" sz="1100" b="1" dirty="0" err="1" smtClean="0"/>
              <a:t>ni</a:t>
            </a:r>
            <a:r>
              <a:rPr lang="en-CA" sz="1100" b="1" dirty="0" smtClean="0"/>
              <a:t> jargon</a:t>
            </a:r>
          </a:p>
          <a:p>
            <a:pPr>
              <a:spcAft>
                <a:spcPts val="0"/>
              </a:spcAft>
              <a:buClr>
                <a:schemeClr val="bg1"/>
              </a:buClr>
              <a:buFont typeface="Webdings" pitchFamily="18" charset="2"/>
              <a:buChar char="g"/>
            </a:pPr>
            <a:endParaRPr lang="en-CA" sz="1100" b="1" dirty="0" smtClean="0"/>
          </a:p>
          <a:p>
            <a:pPr>
              <a:spcAft>
                <a:spcPts val="1200"/>
              </a:spcAft>
              <a:buClr>
                <a:schemeClr val="bg1"/>
              </a:buClr>
              <a:buFont typeface="Webdings" pitchFamily="18" charset="2"/>
              <a:buChar char="g"/>
            </a:pPr>
            <a:r>
              <a:rPr lang="en-CA" sz="1100" b="1" dirty="0" smtClean="0"/>
              <a:t>  </a:t>
            </a:r>
            <a:r>
              <a:rPr lang="en-CA" sz="1100" b="1" dirty="0" err="1" smtClean="0"/>
              <a:t>Mesurable</a:t>
            </a:r>
            <a:r>
              <a:rPr lang="en-CA" sz="1100" b="1" dirty="0" smtClean="0"/>
              <a:t>, </a:t>
            </a:r>
            <a:r>
              <a:rPr lang="en-CA" sz="1100" b="1" dirty="0" err="1" smtClean="0"/>
              <a:t>atteignable</a:t>
            </a:r>
            <a:endParaRPr lang="en-CA" sz="1100" b="1" dirty="0" smtClean="0"/>
          </a:p>
          <a:p>
            <a:pPr>
              <a:spcAft>
                <a:spcPts val="1200"/>
              </a:spcAft>
              <a:buClr>
                <a:schemeClr val="bg1"/>
              </a:buClr>
              <a:buFont typeface="Webdings" pitchFamily="18" charset="2"/>
              <a:buChar char="g"/>
            </a:pPr>
            <a:r>
              <a:rPr lang="en-CA" sz="1100" b="1" dirty="0" smtClean="0"/>
              <a:t>  Sans </a:t>
            </a:r>
            <a:r>
              <a:rPr lang="en-CA" sz="1100" b="1" dirty="0" err="1" smtClean="0"/>
              <a:t>redondance</a:t>
            </a:r>
            <a:endParaRPr lang="en-CA" sz="1100" b="1" dirty="0" smtClean="0"/>
          </a:p>
          <a:p>
            <a:pPr>
              <a:spcAft>
                <a:spcPts val="0"/>
              </a:spcAft>
              <a:buClr>
                <a:schemeClr val="bg1"/>
              </a:buClr>
              <a:buFont typeface="Webdings" pitchFamily="18" charset="2"/>
              <a:buChar char="g"/>
            </a:pPr>
            <a:r>
              <a:rPr lang="en-CA" sz="1100" b="1" dirty="0" smtClean="0"/>
              <a:t>  </a:t>
            </a:r>
            <a:r>
              <a:rPr lang="en-CA" sz="1100" b="1" dirty="0" err="1" smtClean="0"/>
              <a:t>Harmonie</a:t>
            </a:r>
            <a:r>
              <a:rPr lang="en-CA" sz="1100" b="1" dirty="0" smtClean="0"/>
              <a:t>, entente, concordance,</a:t>
            </a:r>
          </a:p>
          <a:p>
            <a:pPr>
              <a:spcAft>
                <a:spcPts val="1200"/>
              </a:spcAft>
              <a:buClr>
                <a:schemeClr val="bg1"/>
              </a:buClr>
            </a:pPr>
            <a:r>
              <a:rPr lang="en-CA" sz="1100" b="1" dirty="0" smtClean="0"/>
              <a:t>      </a:t>
            </a:r>
            <a:r>
              <a:rPr lang="en-CA" sz="1100" b="1" dirty="0" err="1" smtClean="0"/>
              <a:t>cohérence</a:t>
            </a:r>
            <a:endParaRPr lang="en-CA" sz="1100" b="1" dirty="0" smtClean="0"/>
          </a:p>
          <a:p>
            <a:pPr>
              <a:spcAft>
                <a:spcPts val="1200"/>
              </a:spcAft>
              <a:buClr>
                <a:schemeClr val="bg1"/>
              </a:buClr>
              <a:buFont typeface="Webdings" pitchFamily="18" charset="2"/>
              <a:buChar char="g"/>
            </a:pPr>
            <a:r>
              <a:rPr lang="en-CA" sz="1100" b="1" dirty="0" smtClean="0"/>
              <a:t>  Accent </a:t>
            </a:r>
            <a:r>
              <a:rPr lang="en-CA" sz="1100" b="1" dirty="0" err="1" smtClean="0"/>
              <a:t>sur</a:t>
            </a:r>
            <a:r>
              <a:rPr lang="en-CA" sz="1100" b="1" dirty="0" smtClean="0"/>
              <a:t> </a:t>
            </a:r>
            <a:r>
              <a:rPr lang="en-CA" sz="1100" b="1" dirty="0" err="1" smtClean="0"/>
              <a:t>l’objectif</a:t>
            </a:r>
            <a:endParaRPr lang="en-CA" sz="1100" b="1" dirty="0" smtClean="0"/>
          </a:p>
          <a:p>
            <a:pPr>
              <a:spcAft>
                <a:spcPts val="0"/>
              </a:spcAft>
              <a:buClr>
                <a:schemeClr val="bg1"/>
              </a:buClr>
              <a:buFont typeface="Webdings" pitchFamily="18" charset="2"/>
              <a:buChar char="g"/>
            </a:pPr>
            <a:r>
              <a:rPr lang="en-CA" sz="1100" b="1" dirty="0" smtClean="0"/>
              <a:t>  Absence de </a:t>
            </a:r>
            <a:r>
              <a:rPr lang="en-CA" sz="1100" b="1" dirty="0" err="1" smtClean="0"/>
              <a:t>préjugés</a:t>
            </a:r>
            <a:r>
              <a:rPr lang="en-CA" sz="1100" b="1" dirty="0" smtClean="0"/>
              <a:t> </a:t>
            </a:r>
            <a:r>
              <a:rPr lang="en-CA" sz="1100" b="1" dirty="0" err="1" smtClean="0"/>
              <a:t>inhérents</a:t>
            </a:r>
            <a:r>
              <a:rPr lang="en-CA" sz="1100" b="1" dirty="0" smtClean="0"/>
              <a:t>; </a:t>
            </a:r>
            <a:r>
              <a:rPr lang="en-CA" sz="1100" b="1" dirty="0" err="1" smtClean="0"/>
              <a:t>politiquement</a:t>
            </a:r>
            <a:r>
              <a:rPr lang="en-CA" sz="1100" b="1" dirty="0" smtClean="0"/>
              <a:t> </a:t>
            </a:r>
            <a:r>
              <a:rPr lang="en-CA" sz="1100" b="1" dirty="0" err="1" smtClean="0"/>
              <a:t>neutre</a:t>
            </a:r>
            <a:endParaRPr lang="en-CA" sz="1100" b="1" dirty="0" smtClean="0"/>
          </a:p>
          <a:p>
            <a:pPr>
              <a:spcAft>
                <a:spcPts val="1200"/>
              </a:spcAft>
              <a:buClr>
                <a:schemeClr val="bg1"/>
              </a:buClr>
              <a:buFont typeface="Webdings" pitchFamily="18" charset="2"/>
              <a:buChar char="g"/>
            </a:pPr>
            <a:r>
              <a:rPr lang="en-CA" sz="1100" b="1" dirty="0" smtClean="0"/>
              <a:t>  </a:t>
            </a:r>
            <a:r>
              <a:rPr lang="en-CA" sz="1100" b="1" dirty="0" err="1" smtClean="0"/>
              <a:t>Portée</a:t>
            </a:r>
            <a:r>
              <a:rPr lang="en-CA" sz="1100" b="1" dirty="0" smtClean="0"/>
              <a:t> </a:t>
            </a:r>
            <a:r>
              <a:rPr lang="en-CA" sz="1100" b="1" dirty="0" err="1" smtClean="0"/>
              <a:t>appropriée</a:t>
            </a:r>
            <a:r>
              <a:rPr lang="en-CA" sz="1100" b="1" dirty="0" smtClean="0"/>
              <a:t> du </a:t>
            </a:r>
            <a:r>
              <a:rPr lang="en-CA" sz="1100" b="1" dirty="0" err="1" smtClean="0"/>
              <a:t>domaine</a:t>
            </a:r>
            <a:endParaRPr lang="en-CA" sz="1100" b="1" dirty="0" smtClean="0"/>
          </a:p>
          <a:p>
            <a:pPr>
              <a:spcAft>
                <a:spcPts val="1200"/>
              </a:spcAft>
              <a:buClr>
                <a:schemeClr val="bg1"/>
              </a:buClr>
              <a:buFont typeface="Webdings" pitchFamily="18" charset="2"/>
              <a:buChar char="g"/>
            </a:pPr>
            <a:endParaRPr lang="en-CA" sz="1100" dirty="0"/>
          </a:p>
        </p:txBody>
      </p:sp>
      <p:sp>
        <p:nvSpPr>
          <p:cNvPr id="35" name="Rectangle 34"/>
          <p:cNvSpPr/>
          <p:nvPr/>
        </p:nvSpPr>
        <p:spPr>
          <a:xfrm>
            <a:off x="6324600" y="914400"/>
            <a:ext cx="2362200" cy="609600"/>
          </a:xfrm>
          <a:prstGeom prst="rect">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TextBox 35"/>
          <p:cNvSpPr txBox="1"/>
          <p:nvPr/>
        </p:nvSpPr>
        <p:spPr>
          <a:xfrm>
            <a:off x="6553201" y="940068"/>
            <a:ext cx="1904999" cy="523220"/>
          </a:xfrm>
          <a:prstGeom prst="rect">
            <a:avLst/>
          </a:prstGeom>
          <a:noFill/>
        </p:spPr>
        <p:txBody>
          <a:bodyPr wrap="square" rtlCol="0">
            <a:spAutoFit/>
          </a:bodyPr>
          <a:lstStyle/>
          <a:p>
            <a:pPr algn="ctr"/>
            <a:r>
              <a:rPr lang="en-US" sz="1400" dirty="0" smtClean="0">
                <a:solidFill>
                  <a:schemeClr val="bg1"/>
                </a:solidFill>
                <a:latin typeface="Avenir 45 Book" pitchFamily="34" charset="0"/>
              </a:rPr>
              <a:t>CONVENTIONS DE BASE</a:t>
            </a:r>
            <a:endParaRPr lang="en-US" sz="1400" dirty="0">
              <a:solidFill>
                <a:schemeClr val="bg1"/>
              </a:solidFill>
              <a:latin typeface="Avenir 45 Book" pitchFamily="34" charset="0"/>
            </a:endParaRPr>
          </a:p>
        </p:txBody>
      </p:sp>
      <p:sp>
        <p:nvSpPr>
          <p:cNvPr id="34" name="TextBox 33"/>
          <p:cNvSpPr txBox="1"/>
          <p:nvPr/>
        </p:nvSpPr>
        <p:spPr>
          <a:xfrm>
            <a:off x="5715000" y="711770"/>
            <a:ext cx="762000" cy="1015663"/>
          </a:xfrm>
          <a:prstGeom prst="rect">
            <a:avLst/>
          </a:prstGeom>
          <a:noFill/>
        </p:spPr>
        <p:txBody>
          <a:bodyPr wrap="square" rtlCol="0">
            <a:spAutoFit/>
          </a:bodyPr>
          <a:lstStyle/>
          <a:p>
            <a:r>
              <a:rPr lang="en-US" sz="6000" dirty="0" smtClean="0">
                <a:ln w="18415" cmpd="sng">
                  <a:solidFill>
                    <a:srgbClr val="FFFFFF"/>
                  </a:solidFill>
                  <a:prstDash val="solid"/>
                </a:ln>
                <a:effectLst>
                  <a:outerShdw blurRad="63500" dir="3600000" algn="tl" rotWithShape="0">
                    <a:srgbClr val="000000">
                      <a:alpha val="70000"/>
                    </a:srgbClr>
                  </a:outerShdw>
                </a:effectLst>
                <a:latin typeface="Avenir 65 Medium" pitchFamily="34" charset="0"/>
              </a:rPr>
              <a:t>1</a:t>
            </a:r>
            <a:endParaRPr lang="en-US" sz="6000" dirty="0">
              <a:ln w="18415" cmpd="sng">
                <a:solidFill>
                  <a:srgbClr val="FFFFFF"/>
                </a:solidFill>
                <a:prstDash val="solid"/>
              </a:ln>
              <a:effectLst>
                <a:outerShdw blurRad="63500" dir="3600000" algn="tl" rotWithShape="0">
                  <a:srgbClr val="000000">
                    <a:alpha val="70000"/>
                  </a:srgbClr>
                </a:outerShdw>
              </a:effectLst>
              <a:latin typeface="Avenir 65 Medium" pitchFamily="34" charset="0"/>
            </a:endParaRPr>
          </a:p>
        </p:txBody>
      </p:sp>
      <p:sp>
        <p:nvSpPr>
          <p:cNvPr id="37" name="TextBox 36"/>
          <p:cNvSpPr txBox="1"/>
          <p:nvPr/>
        </p:nvSpPr>
        <p:spPr>
          <a:xfrm>
            <a:off x="755576" y="5949280"/>
            <a:ext cx="7848600" cy="523220"/>
          </a:xfrm>
          <a:prstGeom prst="rect">
            <a:avLst/>
          </a:prstGeom>
          <a:noFill/>
        </p:spPr>
        <p:txBody>
          <a:bodyPr wrap="square" rtlCol="0">
            <a:spAutoFit/>
          </a:bodyPr>
          <a:lstStyle/>
          <a:p>
            <a:pPr algn="ctr"/>
            <a:r>
              <a:rPr lang="en-US" sz="2800" dirty="0" smtClean="0">
                <a:solidFill>
                  <a:schemeClr val="accent4">
                    <a:lumMod val="75000"/>
                  </a:schemeClr>
                </a:solidFill>
                <a:latin typeface="Franklin Gothic Medium Cond" pitchFamily="34" charset="0"/>
              </a:rPr>
              <a:t>Cadre de validation</a:t>
            </a:r>
            <a:endParaRPr lang="en-US" sz="2800" dirty="0">
              <a:solidFill>
                <a:schemeClr val="accent4">
                  <a:lumMod val="75000"/>
                </a:schemeClr>
              </a:solidFill>
              <a:latin typeface="Franklin Gothic Medium Cond" pitchFamily="34" charset="0"/>
            </a:endParaRPr>
          </a:p>
        </p:txBody>
      </p:sp>
      <p:sp>
        <p:nvSpPr>
          <p:cNvPr id="38" name="TextBox 37"/>
          <p:cNvSpPr txBox="1"/>
          <p:nvPr/>
        </p:nvSpPr>
        <p:spPr>
          <a:xfrm>
            <a:off x="6300747" y="1471653"/>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39" name="TextBox 38"/>
          <p:cNvSpPr txBox="1"/>
          <p:nvPr/>
        </p:nvSpPr>
        <p:spPr>
          <a:xfrm>
            <a:off x="6308698" y="1786633"/>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0" name="TextBox 39"/>
          <p:cNvSpPr txBox="1"/>
          <p:nvPr/>
        </p:nvSpPr>
        <p:spPr>
          <a:xfrm>
            <a:off x="6308698" y="2107335"/>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1" name="TextBox 40"/>
          <p:cNvSpPr txBox="1"/>
          <p:nvPr/>
        </p:nvSpPr>
        <p:spPr>
          <a:xfrm>
            <a:off x="6283350" y="2415200"/>
            <a:ext cx="60485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2" name="TextBox 41"/>
          <p:cNvSpPr txBox="1"/>
          <p:nvPr/>
        </p:nvSpPr>
        <p:spPr>
          <a:xfrm>
            <a:off x="6308698" y="2745429"/>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3" name="TextBox 42"/>
          <p:cNvSpPr txBox="1"/>
          <p:nvPr/>
        </p:nvSpPr>
        <p:spPr>
          <a:xfrm>
            <a:off x="6308698" y="3228894"/>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4" name="TextBox 43"/>
          <p:cNvSpPr txBox="1"/>
          <p:nvPr/>
        </p:nvSpPr>
        <p:spPr>
          <a:xfrm>
            <a:off x="6316649" y="3543874"/>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5" name="TextBox 44"/>
          <p:cNvSpPr txBox="1"/>
          <p:nvPr/>
        </p:nvSpPr>
        <p:spPr>
          <a:xfrm>
            <a:off x="6316649" y="3864576"/>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6" name="TextBox 45"/>
          <p:cNvSpPr txBox="1"/>
          <p:nvPr/>
        </p:nvSpPr>
        <p:spPr>
          <a:xfrm>
            <a:off x="6300747" y="4359302"/>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7" name="TextBox 46"/>
          <p:cNvSpPr txBox="1"/>
          <p:nvPr/>
        </p:nvSpPr>
        <p:spPr>
          <a:xfrm>
            <a:off x="6308698" y="4674282"/>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8" name="TextBox 47"/>
          <p:cNvSpPr txBox="1"/>
          <p:nvPr/>
        </p:nvSpPr>
        <p:spPr>
          <a:xfrm>
            <a:off x="6308698" y="5000636"/>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9" name="Rectangle 48"/>
          <p:cNvSpPr/>
          <p:nvPr/>
        </p:nvSpPr>
        <p:spPr>
          <a:xfrm>
            <a:off x="489004" y="4527604"/>
            <a:ext cx="1764000" cy="1080000"/>
          </a:xfrm>
          <a:prstGeom prst="rect">
            <a:avLst/>
          </a:prstGeom>
          <a:noFill/>
          <a:ln>
            <a:solidFill>
              <a:srgbClr val="99CC00"/>
            </a:solidFill>
            <a:miter lim="800000"/>
          </a:ln>
          <a:effectLst>
            <a:glow rad="101600">
              <a:srgbClr val="99CC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Rectangle 16"/>
          <p:cNvSpPr>
            <a:spLocks noChangeArrowheads="1"/>
          </p:cNvSpPr>
          <p:nvPr/>
        </p:nvSpPr>
        <p:spPr bwMode="auto">
          <a:xfrm rot="16200000">
            <a:off x="-91848" y="2301650"/>
            <a:ext cx="564699" cy="381000"/>
          </a:xfrm>
          <a:prstGeom prst="rect">
            <a:avLst/>
          </a:prstGeom>
          <a:gradFill rotWithShape="1">
            <a:gsLst>
              <a:gs pos="0">
                <a:schemeClr val="bg1"/>
              </a:gs>
              <a:gs pos="100000">
                <a:schemeClr val="bg1">
                  <a:alpha val="0"/>
                </a:schemeClr>
              </a:gs>
            </a:gsLst>
            <a:lin ang="0" scaled="1"/>
          </a:gradFill>
          <a:ln w="9525">
            <a:noFill/>
            <a:miter lim="800000"/>
            <a:headEnd/>
            <a:tailEnd/>
          </a:ln>
        </p:spPr>
        <p:txBody>
          <a:bodyPr wrap="none" anchor="ctr"/>
          <a:lstStyle/>
          <a:p>
            <a:endParaRPr lang="en-CA"/>
          </a:p>
        </p:txBody>
      </p:sp>
      <p:sp>
        <p:nvSpPr>
          <p:cNvPr id="53" name="Rectangle 52"/>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strVal val="#ppt_w*0.70"/>
                                          </p:val>
                                        </p:tav>
                                        <p:tav tm="100000">
                                          <p:val>
                                            <p:strVal val="#ppt_w"/>
                                          </p:val>
                                        </p:tav>
                                      </p:tavLst>
                                    </p:anim>
                                    <p:anim calcmode="lin" valueType="num">
                                      <p:cBhvr>
                                        <p:cTn id="8" dur="1000" fill="hold"/>
                                        <p:tgtEl>
                                          <p:spTgt spid="49"/>
                                        </p:tgtEl>
                                        <p:attrNameLst>
                                          <p:attrName>ppt_h</p:attrName>
                                        </p:attrNameLst>
                                      </p:cBhvr>
                                      <p:tavLst>
                                        <p:tav tm="0">
                                          <p:val>
                                            <p:strVal val="#ppt_h"/>
                                          </p:val>
                                        </p:tav>
                                        <p:tav tm="100000">
                                          <p:val>
                                            <p:strVal val="#ppt_h"/>
                                          </p:val>
                                        </p:tav>
                                      </p:tavLst>
                                    </p:anim>
                                    <p:animEffect transition="in" filter="fade">
                                      <p:cBhvr>
                                        <p:cTn id="9" dur="1000"/>
                                        <p:tgtEl>
                                          <p:spTgt spid="49"/>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1000"/>
                                        <p:tgtEl>
                                          <p:spTgt spid="39"/>
                                        </p:tgtEl>
                                      </p:cBhvr>
                                    </p:animEffect>
                                    <p:anim calcmode="lin" valueType="num">
                                      <p:cBhvr>
                                        <p:cTn id="19" dur="1000" fill="hold"/>
                                        <p:tgtEl>
                                          <p:spTgt spid="39"/>
                                        </p:tgtEl>
                                        <p:attrNameLst>
                                          <p:attrName>ppt_x</p:attrName>
                                        </p:attrNameLst>
                                      </p:cBhvr>
                                      <p:tavLst>
                                        <p:tav tm="0">
                                          <p:val>
                                            <p:strVal val="#ppt_x"/>
                                          </p:val>
                                        </p:tav>
                                        <p:tav tm="100000">
                                          <p:val>
                                            <p:strVal val="#ppt_x"/>
                                          </p:val>
                                        </p:tav>
                                      </p:tavLst>
                                    </p:anim>
                                    <p:anim calcmode="lin" valueType="num">
                                      <p:cBhvr>
                                        <p:cTn id="20" dur="1000" fill="hold"/>
                                        <p:tgtEl>
                                          <p:spTgt spid="3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1000"/>
                                        <p:tgtEl>
                                          <p:spTgt spid="40"/>
                                        </p:tgtEl>
                                      </p:cBhvr>
                                    </p:animEffect>
                                    <p:anim calcmode="lin" valueType="num">
                                      <p:cBhvr>
                                        <p:cTn id="24" dur="1000" fill="hold"/>
                                        <p:tgtEl>
                                          <p:spTgt spid="40"/>
                                        </p:tgtEl>
                                        <p:attrNameLst>
                                          <p:attrName>ppt_x</p:attrName>
                                        </p:attrNameLst>
                                      </p:cBhvr>
                                      <p:tavLst>
                                        <p:tav tm="0">
                                          <p:val>
                                            <p:strVal val="#ppt_x"/>
                                          </p:val>
                                        </p:tav>
                                        <p:tav tm="100000">
                                          <p:val>
                                            <p:strVal val="#ppt_x"/>
                                          </p:val>
                                        </p:tav>
                                      </p:tavLst>
                                    </p:anim>
                                    <p:anim calcmode="lin" valueType="num">
                                      <p:cBhvr>
                                        <p:cTn id="25" dur="1000" fill="hold"/>
                                        <p:tgtEl>
                                          <p:spTgt spid="4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1000"/>
                                        <p:tgtEl>
                                          <p:spTgt spid="41"/>
                                        </p:tgtEl>
                                      </p:cBhvr>
                                    </p:animEffect>
                                    <p:anim calcmode="lin" valueType="num">
                                      <p:cBhvr>
                                        <p:cTn id="29" dur="1000" fill="hold"/>
                                        <p:tgtEl>
                                          <p:spTgt spid="41"/>
                                        </p:tgtEl>
                                        <p:attrNameLst>
                                          <p:attrName>ppt_x</p:attrName>
                                        </p:attrNameLst>
                                      </p:cBhvr>
                                      <p:tavLst>
                                        <p:tav tm="0">
                                          <p:val>
                                            <p:strVal val="#ppt_x"/>
                                          </p:val>
                                        </p:tav>
                                        <p:tav tm="100000">
                                          <p:val>
                                            <p:strVal val="#ppt_x"/>
                                          </p:val>
                                        </p:tav>
                                      </p:tavLst>
                                    </p:anim>
                                    <p:anim calcmode="lin" valueType="num">
                                      <p:cBhvr>
                                        <p:cTn id="30" dur="1000" fill="hold"/>
                                        <p:tgtEl>
                                          <p:spTgt spid="4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1000"/>
                                        <p:tgtEl>
                                          <p:spTgt spid="43"/>
                                        </p:tgtEl>
                                      </p:cBhvr>
                                    </p:animEffect>
                                    <p:anim calcmode="lin" valueType="num">
                                      <p:cBhvr>
                                        <p:cTn id="39" dur="1000" fill="hold"/>
                                        <p:tgtEl>
                                          <p:spTgt spid="43"/>
                                        </p:tgtEl>
                                        <p:attrNameLst>
                                          <p:attrName>ppt_x</p:attrName>
                                        </p:attrNameLst>
                                      </p:cBhvr>
                                      <p:tavLst>
                                        <p:tav tm="0">
                                          <p:val>
                                            <p:strVal val="#ppt_x"/>
                                          </p:val>
                                        </p:tav>
                                        <p:tav tm="100000">
                                          <p:val>
                                            <p:strVal val="#ppt_x"/>
                                          </p:val>
                                        </p:tav>
                                      </p:tavLst>
                                    </p:anim>
                                    <p:anim calcmode="lin" valueType="num">
                                      <p:cBhvr>
                                        <p:cTn id="40" dur="1000" fill="hold"/>
                                        <p:tgtEl>
                                          <p:spTgt spid="4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1000"/>
                                        <p:tgtEl>
                                          <p:spTgt spid="44"/>
                                        </p:tgtEl>
                                      </p:cBhvr>
                                    </p:animEffect>
                                    <p:anim calcmode="lin" valueType="num">
                                      <p:cBhvr>
                                        <p:cTn id="44" dur="1000" fill="hold"/>
                                        <p:tgtEl>
                                          <p:spTgt spid="44"/>
                                        </p:tgtEl>
                                        <p:attrNameLst>
                                          <p:attrName>ppt_x</p:attrName>
                                        </p:attrNameLst>
                                      </p:cBhvr>
                                      <p:tavLst>
                                        <p:tav tm="0">
                                          <p:val>
                                            <p:strVal val="#ppt_x"/>
                                          </p:val>
                                        </p:tav>
                                        <p:tav tm="100000">
                                          <p:val>
                                            <p:strVal val="#ppt_x"/>
                                          </p:val>
                                        </p:tav>
                                      </p:tavLst>
                                    </p:anim>
                                    <p:anim calcmode="lin" valueType="num">
                                      <p:cBhvr>
                                        <p:cTn id="45" dur="1000" fill="hold"/>
                                        <p:tgtEl>
                                          <p:spTgt spid="4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1000"/>
                                        <p:tgtEl>
                                          <p:spTgt spid="45"/>
                                        </p:tgtEl>
                                      </p:cBhvr>
                                    </p:animEffect>
                                    <p:anim calcmode="lin" valueType="num">
                                      <p:cBhvr>
                                        <p:cTn id="49" dur="1000" fill="hold"/>
                                        <p:tgtEl>
                                          <p:spTgt spid="45"/>
                                        </p:tgtEl>
                                        <p:attrNameLst>
                                          <p:attrName>ppt_x</p:attrName>
                                        </p:attrNameLst>
                                      </p:cBhvr>
                                      <p:tavLst>
                                        <p:tav tm="0">
                                          <p:val>
                                            <p:strVal val="#ppt_x"/>
                                          </p:val>
                                        </p:tav>
                                        <p:tav tm="100000">
                                          <p:val>
                                            <p:strVal val="#ppt_x"/>
                                          </p:val>
                                        </p:tav>
                                      </p:tavLst>
                                    </p:anim>
                                    <p:anim calcmode="lin" valueType="num">
                                      <p:cBhvr>
                                        <p:cTn id="50" dur="1000" fill="hold"/>
                                        <p:tgtEl>
                                          <p:spTgt spid="45"/>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fade">
                                      <p:cBhvr>
                                        <p:cTn id="53" dur="1000"/>
                                        <p:tgtEl>
                                          <p:spTgt spid="46"/>
                                        </p:tgtEl>
                                      </p:cBhvr>
                                    </p:animEffect>
                                    <p:anim calcmode="lin" valueType="num">
                                      <p:cBhvr>
                                        <p:cTn id="54" dur="1000" fill="hold"/>
                                        <p:tgtEl>
                                          <p:spTgt spid="46"/>
                                        </p:tgtEl>
                                        <p:attrNameLst>
                                          <p:attrName>ppt_x</p:attrName>
                                        </p:attrNameLst>
                                      </p:cBhvr>
                                      <p:tavLst>
                                        <p:tav tm="0">
                                          <p:val>
                                            <p:strVal val="#ppt_x"/>
                                          </p:val>
                                        </p:tav>
                                        <p:tav tm="100000">
                                          <p:val>
                                            <p:strVal val="#ppt_x"/>
                                          </p:val>
                                        </p:tav>
                                      </p:tavLst>
                                    </p:anim>
                                    <p:anim calcmode="lin" valueType="num">
                                      <p:cBhvr>
                                        <p:cTn id="55" dur="1000" fill="hold"/>
                                        <p:tgtEl>
                                          <p:spTgt spid="46"/>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1000"/>
                                        <p:tgtEl>
                                          <p:spTgt spid="47"/>
                                        </p:tgtEl>
                                      </p:cBhvr>
                                    </p:animEffect>
                                    <p:anim calcmode="lin" valueType="num">
                                      <p:cBhvr>
                                        <p:cTn id="59" dur="1000" fill="hold"/>
                                        <p:tgtEl>
                                          <p:spTgt spid="47"/>
                                        </p:tgtEl>
                                        <p:attrNameLst>
                                          <p:attrName>ppt_x</p:attrName>
                                        </p:attrNameLst>
                                      </p:cBhvr>
                                      <p:tavLst>
                                        <p:tav tm="0">
                                          <p:val>
                                            <p:strVal val="#ppt_x"/>
                                          </p:val>
                                        </p:tav>
                                        <p:tav tm="100000">
                                          <p:val>
                                            <p:strVal val="#ppt_x"/>
                                          </p:val>
                                        </p:tav>
                                      </p:tavLst>
                                    </p:anim>
                                    <p:anim calcmode="lin" valueType="num">
                                      <p:cBhvr>
                                        <p:cTn id="60" dur="1000" fill="hold"/>
                                        <p:tgtEl>
                                          <p:spTgt spid="47"/>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fade">
                                      <p:cBhvr>
                                        <p:cTn id="63" dur="1000"/>
                                        <p:tgtEl>
                                          <p:spTgt spid="48"/>
                                        </p:tgtEl>
                                      </p:cBhvr>
                                    </p:animEffect>
                                    <p:anim calcmode="lin" valueType="num">
                                      <p:cBhvr>
                                        <p:cTn id="64" dur="1000" fill="hold"/>
                                        <p:tgtEl>
                                          <p:spTgt spid="48"/>
                                        </p:tgtEl>
                                        <p:attrNameLst>
                                          <p:attrName>ppt_x</p:attrName>
                                        </p:attrNameLst>
                                      </p:cBhvr>
                                      <p:tavLst>
                                        <p:tav tm="0">
                                          <p:val>
                                            <p:strVal val="#ppt_x"/>
                                          </p:val>
                                        </p:tav>
                                        <p:tav tm="100000">
                                          <p:val>
                                            <p:strVal val="#ppt_x"/>
                                          </p:val>
                                        </p:tav>
                                      </p:tavLst>
                                    </p:anim>
                                    <p:anim calcmode="lin" valueType="num">
                                      <p:cBhvr>
                                        <p:cTn id="65" dur="1000" fill="hold"/>
                                        <p:tgtEl>
                                          <p:spTgt spid="48"/>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fade">
                                      <p:cBhvr>
                                        <p:cTn id="68" dur="1000"/>
                                        <p:tgtEl>
                                          <p:spTgt spid="5"/>
                                        </p:tgtEl>
                                      </p:cBhvr>
                                    </p:animEffect>
                                    <p:anim calcmode="lin" valueType="num">
                                      <p:cBhvr>
                                        <p:cTn id="69" dur="1000" fill="hold"/>
                                        <p:tgtEl>
                                          <p:spTgt spid="5"/>
                                        </p:tgtEl>
                                        <p:attrNameLst>
                                          <p:attrName>ppt_x</p:attrName>
                                        </p:attrNameLst>
                                      </p:cBhvr>
                                      <p:tavLst>
                                        <p:tav tm="0">
                                          <p:val>
                                            <p:strVal val="#ppt_x"/>
                                          </p:val>
                                        </p:tav>
                                        <p:tav tm="100000">
                                          <p:val>
                                            <p:strVal val="#ppt_x"/>
                                          </p:val>
                                        </p:tav>
                                      </p:tavLst>
                                    </p:anim>
                                    <p:anim calcmode="lin" valueType="num">
                                      <p:cBhvr>
                                        <p:cTn id="70" dur="1000" fill="hold"/>
                                        <p:tgtEl>
                                          <p:spTgt spid="5"/>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1000"/>
                                        <p:tgtEl>
                                          <p:spTgt spid="33"/>
                                        </p:tgtEl>
                                      </p:cBhvr>
                                    </p:animEffect>
                                    <p:anim calcmode="lin" valueType="num">
                                      <p:cBhvr>
                                        <p:cTn id="74" dur="1000" fill="hold"/>
                                        <p:tgtEl>
                                          <p:spTgt spid="33"/>
                                        </p:tgtEl>
                                        <p:attrNameLst>
                                          <p:attrName>ppt_x</p:attrName>
                                        </p:attrNameLst>
                                      </p:cBhvr>
                                      <p:tavLst>
                                        <p:tav tm="0">
                                          <p:val>
                                            <p:strVal val="#ppt_x"/>
                                          </p:val>
                                        </p:tav>
                                        <p:tav tm="100000">
                                          <p:val>
                                            <p:strVal val="#ppt_x"/>
                                          </p:val>
                                        </p:tav>
                                      </p:tavLst>
                                    </p:anim>
                                    <p:anim calcmode="lin" valueType="num">
                                      <p:cBhvr>
                                        <p:cTn id="75" dur="1000" fill="hold"/>
                                        <p:tgtEl>
                                          <p:spTgt spid="33"/>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1000"/>
                                        <p:tgtEl>
                                          <p:spTgt spid="36"/>
                                        </p:tgtEl>
                                      </p:cBhvr>
                                    </p:animEffect>
                                    <p:anim calcmode="lin" valueType="num">
                                      <p:cBhvr>
                                        <p:cTn id="79" dur="1000" fill="hold"/>
                                        <p:tgtEl>
                                          <p:spTgt spid="36"/>
                                        </p:tgtEl>
                                        <p:attrNameLst>
                                          <p:attrName>ppt_x</p:attrName>
                                        </p:attrNameLst>
                                      </p:cBhvr>
                                      <p:tavLst>
                                        <p:tav tm="0">
                                          <p:val>
                                            <p:strVal val="#ppt_x"/>
                                          </p:val>
                                        </p:tav>
                                        <p:tav tm="100000">
                                          <p:val>
                                            <p:strVal val="#ppt_x"/>
                                          </p:val>
                                        </p:tav>
                                      </p:tavLst>
                                    </p:anim>
                                    <p:anim calcmode="lin" valueType="num">
                                      <p:cBhvr>
                                        <p:cTn id="80" dur="1000" fill="hold"/>
                                        <p:tgtEl>
                                          <p:spTgt spid="36"/>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1000"/>
                                        <p:tgtEl>
                                          <p:spTgt spid="34"/>
                                        </p:tgtEl>
                                      </p:cBhvr>
                                    </p:animEffect>
                                    <p:anim calcmode="lin" valueType="num">
                                      <p:cBhvr>
                                        <p:cTn id="84" dur="1000" fill="hold"/>
                                        <p:tgtEl>
                                          <p:spTgt spid="34"/>
                                        </p:tgtEl>
                                        <p:attrNameLst>
                                          <p:attrName>ppt_x</p:attrName>
                                        </p:attrNameLst>
                                      </p:cBhvr>
                                      <p:tavLst>
                                        <p:tav tm="0">
                                          <p:val>
                                            <p:strVal val="#ppt_x"/>
                                          </p:val>
                                        </p:tav>
                                        <p:tav tm="100000">
                                          <p:val>
                                            <p:strVal val="#ppt_x"/>
                                          </p:val>
                                        </p:tav>
                                      </p:tavLst>
                                    </p:anim>
                                    <p:anim calcmode="lin" valueType="num">
                                      <p:cBhvr>
                                        <p:cTn id="85" dur="1000" fill="hold"/>
                                        <p:tgtEl>
                                          <p:spTgt spid="34"/>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1000"/>
                                        <p:tgtEl>
                                          <p:spTgt spid="35"/>
                                        </p:tgtEl>
                                      </p:cBhvr>
                                    </p:animEffect>
                                    <p:anim calcmode="lin" valueType="num">
                                      <p:cBhvr>
                                        <p:cTn id="89" dur="1000" fill="hold"/>
                                        <p:tgtEl>
                                          <p:spTgt spid="35"/>
                                        </p:tgtEl>
                                        <p:attrNameLst>
                                          <p:attrName>ppt_x</p:attrName>
                                        </p:attrNameLst>
                                      </p:cBhvr>
                                      <p:tavLst>
                                        <p:tav tm="0">
                                          <p:val>
                                            <p:strVal val="#ppt_x"/>
                                          </p:val>
                                        </p:tav>
                                        <p:tav tm="100000">
                                          <p:val>
                                            <p:strVal val="#ppt_x"/>
                                          </p:val>
                                        </p:tav>
                                      </p:tavLst>
                                    </p:anim>
                                    <p:anim calcmode="lin" valueType="num">
                                      <p:cBhvr>
                                        <p:cTn id="90" dur="1000" fill="hold"/>
                                        <p:tgtEl>
                                          <p:spTgt spid="35"/>
                                        </p:tgtEl>
                                        <p:attrNameLst>
                                          <p:attrName>ppt_y</p:attrName>
                                        </p:attrNameLst>
                                      </p:cBhvr>
                                      <p:tavLst>
                                        <p:tav tm="0">
                                          <p:val>
                                            <p:strVal val="#ppt_y+.1"/>
                                          </p:val>
                                        </p:tav>
                                        <p:tav tm="100000">
                                          <p:val>
                                            <p:strVal val="#ppt_y"/>
                                          </p:val>
                                        </p:tav>
                                      </p:tavLst>
                                    </p:anim>
                                  </p:childTnLst>
                                </p:cTn>
                              </p:par>
                            </p:childTnLst>
                          </p:cTn>
                        </p:par>
                        <p:par>
                          <p:cTn id="91" fill="hold">
                            <p:stCondLst>
                              <p:cond delay="2000"/>
                            </p:stCondLst>
                            <p:childTnLst>
                              <p:par>
                                <p:cTn id="92" presetID="10" presetClass="exit" presetSubtype="0" fill="hold" grpId="1" nodeType="afterEffect">
                                  <p:stCondLst>
                                    <p:cond delay="0"/>
                                  </p:stCondLst>
                                  <p:childTnLst>
                                    <p:animEffect transition="out" filter="fade">
                                      <p:cBhvr>
                                        <p:cTn id="93" dur="2000"/>
                                        <p:tgtEl>
                                          <p:spTgt spid="49"/>
                                        </p:tgtEl>
                                      </p:cBhvr>
                                    </p:animEffect>
                                    <p:set>
                                      <p:cBhvr>
                                        <p:cTn id="94" dur="1" fill="hold">
                                          <p:stCondLst>
                                            <p:cond delay="1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5" grpId="0"/>
      <p:bldP spid="35" grpId="0" animBg="1"/>
      <p:bldP spid="36" grpId="0"/>
      <p:bldP spid="34" grpId="0"/>
      <p:bldP spid="38" grpId="0"/>
      <p:bldP spid="39" grpId="0"/>
      <p:bldP spid="40" grpId="0"/>
      <p:bldP spid="41" grpId="0"/>
      <p:bldP spid="42" grpId="0"/>
      <p:bldP spid="43" grpId="0"/>
      <p:bldP spid="44" grpId="0"/>
      <p:bldP spid="45" grpId="0"/>
      <p:bldP spid="46" grpId="0"/>
      <p:bldP spid="47" grpId="0"/>
      <p:bldP spid="48" grpId="0"/>
      <p:bldP spid="49" grpId="0" animBg="1"/>
      <p:bldP spid="4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4"/>
          <p:cNvPicPr>
            <a:picLocks noChangeAspect="1" noChangeArrowheads="1"/>
          </p:cNvPicPr>
          <p:nvPr/>
        </p:nvPicPr>
        <p:blipFill>
          <a:blip r:embed="rId3" cstate="print"/>
          <a:srcRect l="6982" r="-3091"/>
          <a:stretch>
            <a:fillRect/>
          </a:stretch>
        </p:blipFill>
        <p:spPr bwMode="auto">
          <a:xfrm>
            <a:off x="0" y="0"/>
            <a:ext cx="4644008" cy="3212976"/>
          </a:xfrm>
          <a:prstGeom prst="rect">
            <a:avLst/>
          </a:prstGeom>
          <a:noFill/>
          <a:ln w="9525">
            <a:noFill/>
            <a:miter lim="800000"/>
            <a:headEnd/>
            <a:tailEnd/>
          </a:ln>
          <a:effectLst/>
        </p:spPr>
      </p:pic>
      <p:sp>
        <p:nvSpPr>
          <p:cNvPr id="32" name="Rectangle 31"/>
          <p:cNvSpPr/>
          <p:nvPr/>
        </p:nvSpPr>
        <p:spPr>
          <a:xfrm>
            <a:off x="381000" y="2286000"/>
            <a:ext cx="5639499" cy="3420611"/>
          </a:xfrm>
          <a:prstGeom prst="rect">
            <a:avLst/>
          </a:prstGeom>
          <a:solidFill>
            <a:schemeClr val="accent5">
              <a:lumMod val="10000"/>
            </a:schemeClr>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457200" y="2667000"/>
            <a:ext cx="5486400" cy="2971800"/>
          </a:xfrm>
          <a:prstGeom prst="rect">
            <a:avLst/>
          </a:prstGeom>
          <a:solidFill>
            <a:schemeClr val="bg1">
              <a:lumMod val="85000"/>
            </a:schemeClr>
          </a:solidFill>
          <a:ln w="127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533400" y="4572000"/>
            <a:ext cx="1676400" cy="9906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2362200" y="4114800"/>
            <a:ext cx="1676400" cy="14478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p:nvSpPr>
        <p:spPr>
          <a:xfrm>
            <a:off x="4191000" y="3429000"/>
            <a:ext cx="1676400" cy="2133600"/>
          </a:xfrm>
          <a:prstGeom prst="rect">
            <a:avLst/>
          </a:prstGeom>
          <a:gradFill flip="none" rotWithShape="1">
            <a:gsLst>
              <a:gs pos="0">
                <a:srgbClr val="317277">
                  <a:shade val="30000"/>
                  <a:satMod val="115000"/>
                </a:srgbClr>
              </a:gs>
              <a:gs pos="50000">
                <a:srgbClr val="317277">
                  <a:shade val="67500"/>
                  <a:satMod val="115000"/>
                </a:srgbClr>
              </a:gs>
              <a:gs pos="100000">
                <a:srgbClr val="317277">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457200" y="2328446"/>
            <a:ext cx="5486399" cy="338554"/>
          </a:xfrm>
          <a:prstGeom prst="rect">
            <a:avLst/>
          </a:prstGeom>
          <a:noFill/>
        </p:spPr>
        <p:txBody>
          <a:bodyPr wrap="square" rtlCol="0">
            <a:spAutoFit/>
          </a:bodyPr>
          <a:lstStyle/>
          <a:p>
            <a:pPr algn="ctr"/>
            <a:r>
              <a:rPr lang="en-US" sz="1600" dirty="0" err="1" smtClean="0">
                <a:solidFill>
                  <a:schemeClr val="bg1"/>
                </a:solidFill>
                <a:latin typeface="Avenir 45 Book" pitchFamily="34" charset="0"/>
              </a:rPr>
              <a:t>Étapes</a:t>
            </a:r>
            <a:r>
              <a:rPr lang="en-US" sz="1600" dirty="0" smtClean="0">
                <a:solidFill>
                  <a:schemeClr val="bg1"/>
                </a:solidFill>
                <a:latin typeface="Avenir 45 Book" pitchFamily="34" charset="0"/>
              </a:rPr>
              <a:t> de validation</a:t>
            </a:r>
            <a:endParaRPr lang="en-US" sz="1600" dirty="0">
              <a:solidFill>
                <a:schemeClr val="bg1"/>
              </a:solidFill>
              <a:latin typeface="Avenir 45 Book" pitchFamily="34" charset="0"/>
            </a:endParaRPr>
          </a:p>
        </p:txBody>
      </p:sp>
      <p:sp>
        <p:nvSpPr>
          <p:cNvPr id="20" name="Freeform 19"/>
          <p:cNvSpPr/>
          <p:nvPr/>
        </p:nvSpPr>
        <p:spPr>
          <a:xfrm>
            <a:off x="562062" y="4267200"/>
            <a:ext cx="5184397" cy="1210112"/>
          </a:xfrm>
          <a:custGeom>
            <a:avLst/>
            <a:gdLst>
              <a:gd name="connsiteX0" fmla="*/ 0 w 5184397"/>
              <a:gd name="connsiteY0" fmla="*/ 2013358 h 2013358"/>
              <a:gd name="connsiteX1" fmla="*/ 2625755 w 5184397"/>
              <a:gd name="connsiteY1" fmla="*/ 1392573 h 2013358"/>
              <a:gd name="connsiteX2" fmla="*/ 5184397 w 5184397"/>
              <a:gd name="connsiteY2" fmla="*/ 0 h 2013358"/>
            </a:gdLst>
            <a:ahLst/>
            <a:cxnLst>
              <a:cxn ang="0">
                <a:pos x="connsiteX0" y="connsiteY0"/>
              </a:cxn>
              <a:cxn ang="0">
                <a:pos x="connsiteX1" y="connsiteY1"/>
              </a:cxn>
              <a:cxn ang="0">
                <a:pos x="connsiteX2" y="connsiteY2"/>
              </a:cxn>
            </a:cxnLst>
            <a:rect l="l" t="t" r="r" b="b"/>
            <a:pathLst>
              <a:path w="5184397" h="2013358">
                <a:moveTo>
                  <a:pt x="0" y="2013358"/>
                </a:moveTo>
                <a:cubicBezTo>
                  <a:pt x="880844" y="1870745"/>
                  <a:pt x="1761689" y="1728133"/>
                  <a:pt x="2625755" y="1392573"/>
                </a:cubicBezTo>
                <a:cubicBezTo>
                  <a:pt x="3489821" y="1057013"/>
                  <a:pt x="4337109" y="528506"/>
                  <a:pt x="5184397" y="0"/>
                </a:cubicBezTo>
              </a:path>
            </a:pathLst>
          </a:custGeom>
          <a:ln w="76200">
            <a:headEnd type="non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2" name="TextBox 21"/>
          <p:cNvSpPr txBox="1"/>
          <p:nvPr/>
        </p:nvSpPr>
        <p:spPr>
          <a:xfrm>
            <a:off x="762000" y="4572000"/>
            <a:ext cx="1219200" cy="415498"/>
          </a:xfrm>
          <a:prstGeom prst="rect">
            <a:avLst/>
          </a:prstGeom>
          <a:noFill/>
        </p:spPr>
        <p:txBody>
          <a:bodyPr wrap="square" rtlCol="0">
            <a:spAutoFit/>
          </a:bodyPr>
          <a:lstStyle/>
          <a:p>
            <a:pPr algn="ctr"/>
            <a:r>
              <a:rPr lang="en-US" sz="1050" b="1" dirty="0" smtClean="0">
                <a:latin typeface="Avenir 45 Book" pitchFamily="34" charset="0"/>
              </a:rPr>
              <a:t>CONVENTIONS DE BASE</a:t>
            </a:r>
            <a:endParaRPr lang="en-US" sz="1050" b="1" dirty="0">
              <a:latin typeface="Avenir 45 Book" pitchFamily="34" charset="0"/>
            </a:endParaRPr>
          </a:p>
        </p:txBody>
      </p:sp>
      <p:sp>
        <p:nvSpPr>
          <p:cNvPr id="23" name="TextBox 22"/>
          <p:cNvSpPr txBox="1"/>
          <p:nvPr/>
        </p:nvSpPr>
        <p:spPr>
          <a:xfrm>
            <a:off x="1066800" y="3081556"/>
            <a:ext cx="2395756" cy="276999"/>
          </a:xfrm>
          <a:prstGeom prst="rect">
            <a:avLst/>
          </a:prstGeom>
          <a:noFill/>
        </p:spPr>
        <p:txBody>
          <a:bodyPr wrap="square" rtlCol="0">
            <a:spAutoFit/>
          </a:bodyPr>
          <a:lstStyle/>
          <a:p>
            <a:pPr algn="ctr"/>
            <a:r>
              <a:rPr lang="en-US" sz="1200" b="1" dirty="0" err="1" smtClean="0">
                <a:latin typeface="Avenir 45 Book" pitchFamily="34" charset="0"/>
              </a:rPr>
              <a:t>Intégrité</a:t>
            </a:r>
            <a:r>
              <a:rPr lang="en-US" sz="1200" b="1" dirty="0" smtClean="0">
                <a:latin typeface="Avenir 45 Book" pitchFamily="34" charset="0"/>
              </a:rPr>
              <a:t> du </a:t>
            </a:r>
            <a:r>
              <a:rPr lang="en-US" sz="1200" b="1" dirty="0" err="1" smtClean="0">
                <a:latin typeface="Avenir 45 Book" pitchFamily="34" charset="0"/>
              </a:rPr>
              <a:t>contenu</a:t>
            </a:r>
            <a:r>
              <a:rPr lang="en-US" sz="1200" b="1" dirty="0" smtClean="0">
                <a:latin typeface="Avenir 45 Book" pitchFamily="34" charset="0"/>
              </a:rPr>
              <a:t> et </a:t>
            </a:r>
            <a:r>
              <a:rPr lang="en-US" sz="1200" b="1" dirty="0" err="1" smtClean="0">
                <a:latin typeface="Avenir 45 Book" pitchFamily="34" charset="0"/>
              </a:rPr>
              <a:t>portée</a:t>
            </a:r>
            <a:endParaRPr lang="en-US" sz="1200" b="1" dirty="0">
              <a:latin typeface="Avenir 45 Book" pitchFamily="34" charset="0"/>
            </a:endParaRPr>
          </a:p>
        </p:txBody>
      </p:sp>
      <p:sp>
        <p:nvSpPr>
          <p:cNvPr id="24" name="TextBox 23"/>
          <p:cNvSpPr txBox="1"/>
          <p:nvPr/>
        </p:nvSpPr>
        <p:spPr>
          <a:xfrm>
            <a:off x="4000496" y="2734112"/>
            <a:ext cx="2000264" cy="646331"/>
          </a:xfrm>
          <a:prstGeom prst="rect">
            <a:avLst/>
          </a:prstGeom>
          <a:noFill/>
        </p:spPr>
        <p:txBody>
          <a:bodyPr wrap="square" rtlCol="0">
            <a:spAutoFit/>
          </a:bodyPr>
          <a:lstStyle/>
          <a:p>
            <a:pPr algn="ctr"/>
            <a:r>
              <a:rPr lang="en-US" sz="1200" b="1" dirty="0" err="1" smtClean="0">
                <a:latin typeface="Avenir 45 Book" pitchFamily="34" charset="0"/>
              </a:rPr>
              <a:t>Évidence</a:t>
            </a:r>
            <a:r>
              <a:rPr lang="en-US" sz="1200" b="1" dirty="0" smtClean="0">
                <a:latin typeface="Avenir 45 Book" pitchFamily="34" charset="0"/>
              </a:rPr>
              <a:t> de </a:t>
            </a:r>
            <a:r>
              <a:rPr lang="en-US" sz="1200" b="1" dirty="0" err="1" smtClean="0">
                <a:latin typeface="Avenir 45 Book" pitchFamily="34" charset="0"/>
              </a:rPr>
              <a:t>l’application</a:t>
            </a:r>
            <a:r>
              <a:rPr lang="en-US" sz="1200" b="1" dirty="0" smtClean="0">
                <a:latin typeface="Avenir 45 Book" pitchFamily="34" charset="0"/>
              </a:rPr>
              <a:t> et des </a:t>
            </a:r>
            <a:r>
              <a:rPr lang="en-US" sz="1200" b="1" dirty="0" err="1" smtClean="0">
                <a:latin typeface="Avenir 45 Book" pitchFamily="34" charset="0"/>
              </a:rPr>
              <a:t>objectifs</a:t>
            </a:r>
            <a:r>
              <a:rPr lang="en-US" sz="1200" b="1" dirty="0" smtClean="0">
                <a:latin typeface="Avenir 45 Book" pitchFamily="34" charset="0"/>
              </a:rPr>
              <a:t> du </a:t>
            </a:r>
            <a:r>
              <a:rPr lang="en-US" sz="1200" b="1" dirty="0" err="1" smtClean="0">
                <a:latin typeface="Avenir 45 Book" pitchFamily="34" charset="0"/>
              </a:rPr>
              <a:t>programme</a:t>
            </a:r>
            <a:endParaRPr lang="en-US" sz="1200" b="1" dirty="0">
              <a:latin typeface="Avenir 45 Book" pitchFamily="34" charset="0"/>
            </a:endParaRPr>
          </a:p>
        </p:txBody>
      </p:sp>
      <p:sp>
        <p:nvSpPr>
          <p:cNvPr id="15" name="TextBox 14"/>
          <p:cNvSpPr txBox="1"/>
          <p:nvPr/>
        </p:nvSpPr>
        <p:spPr>
          <a:xfrm>
            <a:off x="533400" y="4956081"/>
            <a:ext cx="762000" cy="707886"/>
          </a:xfrm>
          <a:prstGeom prst="rect">
            <a:avLst/>
          </a:prstGeom>
          <a:noFill/>
        </p:spPr>
        <p:txBody>
          <a:bodyPr wrap="square" rtlCol="0">
            <a:sp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rPr>
              <a:t>1</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endParaRPr>
          </a:p>
        </p:txBody>
      </p:sp>
      <p:sp>
        <p:nvSpPr>
          <p:cNvPr id="16" name="TextBox 15"/>
          <p:cNvSpPr txBox="1"/>
          <p:nvPr/>
        </p:nvSpPr>
        <p:spPr>
          <a:xfrm>
            <a:off x="2362200" y="4956081"/>
            <a:ext cx="762000" cy="707886"/>
          </a:xfrm>
          <a:prstGeom prst="rect">
            <a:avLst/>
          </a:prstGeom>
          <a:noFill/>
        </p:spPr>
        <p:txBody>
          <a:bodyPr wrap="square" rtlCol="0">
            <a:sp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rPr>
              <a:t>2</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endParaRPr>
          </a:p>
        </p:txBody>
      </p:sp>
      <p:sp>
        <p:nvSpPr>
          <p:cNvPr id="17" name="TextBox 16"/>
          <p:cNvSpPr txBox="1"/>
          <p:nvPr/>
        </p:nvSpPr>
        <p:spPr>
          <a:xfrm>
            <a:off x="4224556" y="4956081"/>
            <a:ext cx="762000" cy="707886"/>
          </a:xfrm>
          <a:prstGeom prst="rect">
            <a:avLst/>
          </a:prstGeom>
          <a:noFill/>
        </p:spPr>
        <p:txBody>
          <a:bodyPr wrap="square" rtlCol="0">
            <a:sp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rPr>
              <a:t>3</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endParaRPr>
          </a:p>
        </p:txBody>
      </p:sp>
      <p:sp>
        <p:nvSpPr>
          <p:cNvPr id="25" name="TextBox 24"/>
          <p:cNvSpPr txBox="1"/>
          <p:nvPr/>
        </p:nvSpPr>
        <p:spPr>
          <a:xfrm>
            <a:off x="2362200" y="4114800"/>
            <a:ext cx="1676400" cy="415498"/>
          </a:xfrm>
          <a:prstGeom prst="rect">
            <a:avLst/>
          </a:prstGeom>
          <a:noFill/>
        </p:spPr>
        <p:txBody>
          <a:bodyPr wrap="square" rtlCol="0">
            <a:spAutoFit/>
          </a:bodyPr>
          <a:lstStyle/>
          <a:p>
            <a:pPr algn="ctr"/>
            <a:r>
              <a:rPr lang="en-US" sz="1050" b="1" dirty="0" smtClean="0">
                <a:solidFill>
                  <a:schemeClr val="bg1"/>
                </a:solidFill>
                <a:latin typeface="Avenir 45 Book" pitchFamily="34" charset="0"/>
              </a:rPr>
              <a:t>EXIGENCES QUALITATIVES</a:t>
            </a:r>
            <a:endParaRPr lang="en-US" sz="1050" b="1" dirty="0">
              <a:solidFill>
                <a:schemeClr val="bg1"/>
              </a:solidFill>
              <a:latin typeface="Avenir 45 Book" pitchFamily="34" charset="0"/>
            </a:endParaRPr>
          </a:p>
        </p:txBody>
      </p:sp>
      <p:sp>
        <p:nvSpPr>
          <p:cNvPr id="26" name="TextBox 25"/>
          <p:cNvSpPr txBox="1"/>
          <p:nvPr/>
        </p:nvSpPr>
        <p:spPr>
          <a:xfrm>
            <a:off x="4191000" y="3429000"/>
            <a:ext cx="1676400" cy="577081"/>
          </a:xfrm>
          <a:prstGeom prst="rect">
            <a:avLst/>
          </a:prstGeom>
          <a:noFill/>
        </p:spPr>
        <p:txBody>
          <a:bodyPr wrap="square" rtlCol="0">
            <a:spAutoFit/>
          </a:bodyPr>
          <a:lstStyle/>
          <a:p>
            <a:pPr algn="ctr"/>
            <a:r>
              <a:rPr lang="en-US" sz="1050" b="1" dirty="0" smtClean="0">
                <a:solidFill>
                  <a:schemeClr val="bg1"/>
                </a:solidFill>
                <a:latin typeface="Avenir 45 Book" pitchFamily="34" charset="0"/>
              </a:rPr>
              <a:t>MESURES : RESPONSABILITÉ ET INFLUENCE</a:t>
            </a:r>
            <a:endParaRPr lang="en-US" sz="1050" b="1" dirty="0">
              <a:solidFill>
                <a:schemeClr val="bg1"/>
              </a:solidFill>
              <a:latin typeface="Avenir 45 Book" pitchFamily="34" charset="0"/>
            </a:endParaRPr>
          </a:p>
        </p:txBody>
      </p:sp>
      <p:cxnSp>
        <p:nvCxnSpPr>
          <p:cNvPr id="30" name="Straight Connector 29"/>
          <p:cNvCxnSpPr/>
          <p:nvPr/>
        </p:nvCxnSpPr>
        <p:spPr>
          <a:xfrm>
            <a:off x="550178" y="3358555"/>
            <a:ext cx="3456000" cy="0"/>
          </a:xfrm>
          <a:prstGeom prst="line">
            <a:avLst/>
          </a:prstGeom>
          <a:ln w="127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216167" y="3352800"/>
            <a:ext cx="1620000" cy="0"/>
          </a:xfrm>
          <a:prstGeom prst="line">
            <a:avLst/>
          </a:prstGeom>
          <a:ln w="127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6248400" y="1143000"/>
            <a:ext cx="2514600" cy="4572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Rectangle 34"/>
          <p:cNvSpPr/>
          <p:nvPr/>
        </p:nvSpPr>
        <p:spPr>
          <a:xfrm>
            <a:off x="6324600" y="914400"/>
            <a:ext cx="2362200" cy="609600"/>
          </a:xfrm>
          <a:prstGeom prst="rect">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TextBox 35"/>
          <p:cNvSpPr txBox="1"/>
          <p:nvPr/>
        </p:nvSpPr>
        <p:spPr>
          <a:xfrm>
            <a:off x="6553201" y="940068"/>
            <a:ext cx="1904999" cy="523220"/>
          </a:xfrm>
          <a:prstGeom prst="rect">
            <a:avLst/>
          </a:prstGeom>
          <a:noFill/>
        </p:spPr>
        <p:txBody>
          <a:bodyPr wrap="square" rtlCol="0">
            <a:spAutoFit/>
          </a:bodyPr>
          <a:lstStyle/>
          <a:p>
            <a:pPr algn="ctr"/>
            <a:r>
              <a:rPr lang="en-US" sz="1400" dirty="0" smtClean="0">
                <a:solidFill>
                  <a:schemeClr val="bg1"/>
                </a:solidFill>
                <a:latin typeface="Avenir 45 Book" pitchFamily="34" charset="0"/>
              </a:rPr>
              <a:t>EXIGENCES QUALITATIVES</a:t>
            </a:r>
            <a:endParaRPr lang="en-US" sz="1400" dirty="0">
              <a:solidFill>
                <a:schemeClr val="bg1"/>
              </a:solidFill>
              <a:latin typeface="Avenir 45 Book" pitchFamily="34" charset="0"/>
            </a:endParaRPr>
          </a:p>
        </p:txBody>
      </p:sp>
      <p:sp>
        <p:nvSpPr>
          <p:cNvPr id="34" name="TextBox 33"/>
          <p:cNvSpPr txBox="1"/>
          <p:nvPr/>
        </p:nvSpPr>
        <p:spPr>
          <a:xfrm>
            <a:off x="5715000" y="711770"/>
            <a:ext cx="762000" cy="1015663"/>
          </a:xfrm>
          <a:prstGeom prst="rect">
            <a:avLst/>
          </a:prstGeom>
          <a:noFill/>
        </p:spPr>
        <p:txBody>
          <a:bodyPr wrap="square" rtlCol="0">
            <a:spAutoFit/>
          </a:bodyPr>
          <a:lstStyle/>
          <a:p>
            <a:r>
              <a:rPr lang="en-US" sz="6000" dirty="0" smtClean="0">
                <a:ln w="18415" cmpd="sng">
                  <a:solidFill>
                    <a:srgbClr val="FFFFFF"/>
                  </a:solidFill>
                  <a:prstDash val="solid"/>
                </a:ln>
                <a:effectLst>
                  <a:outerShdw blurRad="63500" dir="3600000" algn="tl" rotWithShape="0">
                    <a:srgbClr val="000000">
                      <a:alpha val="70000"/>
                    </a:srgbClr>
                  </a:outerShdw>
                </a:effectLst>
                <a:latin typeface="Avenir 65 Medium" pitchFamily="34" charset="0"/>
              </a:rPr>
              <a:t>2</a:t>
            </a:r>
            <a:endParaRPr lang="en-US" sz="6000" dirty="0">
              <a:ln w="18415" cmpd="sng">
                <a:solidFill>
                  <a:srgbClr val="FFFFFF"/>
                </a:solidFill>
                <a:prstDash val="solid"/>
              </a:ln>
              <a:effectLst>
                <a:outerShdw blurRad="63500" dir="3600000" algn="tl" rotWithShape="0">
                  <a:srgbClr val="000000">
                    <a:alpha val="70000"/>
                  </a:srgbClr>
                </a:outerShdw>
              </a:effectLst>
              <a:latin typeface="Avenir 65 Medium" pitchFamily="34" charset="0"/>
            </a:endParaRPr>
          </a:p>
        </p:txBody>
      </p:sp>
      <p:sp>
        <p:nvSpPr>
          <p:cNvPr id="6" name="TextBox 5"/>
          <p:cNvSpPr txBox="1"/>
          <p:nvPr/>
        </p:nvSpPr>
        <p:spPr>
          <a:xfrm>
            <a:off x="6248400" y="1676400"/>
            <a:ext cx="2514600" cy="4093428"/>
          </a:xfrm>
          <a:prstGeom prst="rect">
            <a:avLst/>
          </a:prstGeom>
          <a:noFill/>
        </p:spPr>
        <p:txBody>
          <a:bodyPr wrap="square" rtlCol="0">
            <a:spAutoFit/>
          </a:bodyPr>
          <a:lstStyle/>
          <a:p>
            <a:pPr>
              <a:spcAft>
                <a:spcPts val="0"/>
              </a:spcAft>
              <a:buClr>
                <a:schemeClr val="bg1"/>
              </a:buClr>
              <a:buFont typeface="Webdings" pitchFamily="18" charset="2"/>
              <a:buChar char="g"/>
            </a:pPr>
            <a:r>
              <a:rPr lang="en-CA" sz="1100" b="1" dirty="0" smtClean="0">
                <a:solidFill>
                  <a:schemeClr val="bg1"/>
                </a:solidFill>
              </a:rPr>
              <a:t>  </a:t>
            </a:r>
            <a:r>
              <a:rPr lang="en-CA" sz="1100" b="1" dirty="0" err="1" smtClean="0">
                <a:solidFill>
                  <a:schemeClr val="bg1"/>
                </a:solidFill>
              </a:rPr>
              <a:t>Vérification</a:t>
            </a:r>
            <a:r>
              <a:rPr lang="en-CA" sz="1100" b="1" dirty="0" smtClean="0">
                <a:solidFill>
                  <a:schemeClr val="bg1"/>
                </a:solidFill>
              </a:rPr>
              <a:t>  des sources de </a:t>
            </a:r>
            <a:r>
              <a:rPr lang="en-CA" sz="1100" b="1" dirty="0" err="1" smtClean="0">
                <a:solidFill>
                  <a:schemeClr val="bg1"/>
                </a:solidFill>
              </a:rPr>
              <a:t>données</a:t>
            </a:r>
            <a:r>
              <a:rPr lang="en-CA" sz="1100" b="1" dirty="0" smtClean="0">
                <a:solidFill>
                  <a:schemeClr val="bg1"/>
                </a:solidFill>
              </a:rPr>
              <a:t> </a:t>
            </a:r>
            <a:r>
              <a:rPr lang="en-CA" sz="1100" b="1" dirty="0" err="1" smtClean="0">
                <a:solidFill>
                  <a:schemeClr val="bg1"/>
                </a:solidFill>
              </a:rPr>
              <a:t>appropriées</a:t>
            </a:r>
            <a:r>
              <a:rPr lang="en-CA" sz="1100" b="1" dirty="0" smtClean="0">
                <a:solidFill>
                  <a:schemeClr val="bg1"/>
                </a:solidFill>
              </a:rPr>
              <a:t> et des </a:t>
            </a:r>
            <a:r>
              <a:rPr lang="en-CA" sz="1100" b="1" dirty="0" err="1" smtClean="0">
                <a:solidFill>
                  <a:schemeClr val="bg1"/>
                </a:solidFill>
              </a:rPr>
              <a:t>méthodes</a:t>
            </a:r>
            <a:r>
              <a:rPr lang="en-CA" sz="1100" b="1" dirty="0" smtClean="0">
                <a:solidFill>
                  <a:schemeClr val="bg1"/>
                </a:solidFill>
              </a:rPr>
              <a:t> de </a:t>
            </a:r>
            <a:r>
              <a:rPr lang="en-CA" sz="1100" b="1" dirty="0" err="1" smtClean="0">
                <a:solidFill>
                  <a:schemeClr val="bg1"/>
                </a:solidFill>
              </a:rPr>
              <a:t>collecte</a:t>
            </a:r>
            <a:r>
              <a:rPr lang="en-CA" sz="1100" b="1" dirty="0" smtClean="0">
                <a:solidFill>
                  <a:schemeClr val="bg1"/>
                </a:solidFill>
              </a:rPr>
              <a:t>  (</a:t>
            </a:r>
            <a:r>
              <a:rPr lang="en-CA" sz="1100" b="1" dirty="0" err="1" smtClean="0">
                <a:solidFill>
                  <a:schemeClr val="bg1"/>
                </a:solidFill>
              </a:rPr>
              <a:t>primaire</a:t>
            </a:r>
            <a:r>
              <a:rPr lang="en-CA" sz="1100" b="1" dirty="0" smtClean="0">
                <a:solidFill>
                  <a:schemeClr val="bg1"/>
                </a:solidFill>
              </a:rPr>
              <a:t>, </a:t>
            </a:r>
            <a:r>
              <a:rPr lang="en-CA" sz="1100" b="1" dirty="0" err="1" smtClean="0">
                <a:solidFill>
                  <a:schemeClr val="bg1"/>
                </a:solidFill>
              </a:rPr>
              <a:t>secondaire</a:t>
            </a:r>
            <a:r>
              <a:rPr lang="en-CA" sz="1100" b="1" dirty="0" smtClean="0">
                <a:solidFill>
                  <a:schemeClr val="bg1"/>
                </a:solidFill>
              </a:rPr>
              <a:t>)</a:t>
            </a:r>
          </a:p>
          <a:p>
            <a:pPr>
              <a:spcAft>
                <a:spcPts val="0"/>
              </a:spcAft>
              <a:buClr>
                <a:schemeClr val="bg1"/>
              </a:buClr>
              <a:buFont typeface="Webdings" pitchFamily="18" charset="2"/>
              <a:buChar char="g"/>
            </a:pPr>
            <a:endParaRPr lang="en-CA" sz="1100" b="1" dirty="0" smtClean="0">
              <a:solidFill>
                <a:schemeClr val="bg1"/>
              </a:solidFill>
            </a:endParaRPr>
          </a:p>
          <a:p>
            <a:pPr>
              <a:spcAft>
                <a:spcPts val="0"/>
              </a:spcAft>
              <a:buClr>
                <a:schemeClr val="bg1"/>
              </a:buClr>
              <a:buFont typeface="Webdings" pitchFamily="18" charset="2"/>
              <a:buChar char="g"/>
            </a:pPr>
            <a:r>
              <a:rPr lang="fr-FR" sz="1100" b="1" dirty="0" smtClean="0">
                <a:solidFill>
                  <a:schemeClr val="bg1"/>
                </a:solidFill>
              </a:rPr>
              <a:t>  Projection appropriée, p. ex., aspirations actuelles vs aspirations futures </a:t>
            </a:r>
          </a:p>
          <a:p>
            <a:pPr>
              <a:spcAft>
                <a:spcPts val="0"/>
              </a:spcAft>
              <a:buClr>
                <a:schemeClr val="bg1"/>
              </a:buClr>
              <a:buFont typeface="Webdings" pitchFamily="18" charset="2"/>
              <a:buChar char="g"/>
            </a:pPr>
            <a:endParaRPr lang="fr-FR" sz="1100" b="1" i="1" dirty="0" smtClean="0">
              <a:solidFill>
                <a:schemeClr val="bg1"/>
              </a:solidFill>
            </a:endParaRPr>
          </a:p>
          <a:p>
            <a:pPr>
              <a:spcAft>
                <a:spcPts val="1200"/>
              </a:spcAft>
              <a:buClr>
                <a:schemeClr val="bg1"/>
              </a:buClr>
              <a:buFont typeface="Webdings" pitchFamily="18" charset="2"/>
              <a:buChar char="g"/>
            </a:pPr>
            <a:r>
              <a:rPr lang="en-CA" sz="1100" b="1" dirty="0" smtClean="0">
                <a:solidFill>
                  <a:schemeClr val="bg1"/>
                </a:solidFill>
              </a:rPr>
              <a:t>  </a:t>
            </a:r>
            <a:r>
              <a:rPr lang="en-CA" sz="1100" b="1" dirty="0" err="1" smtClean="0">
                <a:solidFill>
                  <a:schemeClr val="bg1"/>
                </a:solidFill>
              </a:rPr>
              <a:t>Niveau</a:t>
            </a:r>
            <a:r>
              <a:rPr lang="en-CA" sz="1100" b="1" dirty="0" smtClean="0">
                <a:solidFill>
                  <a:schemeClr val="bg1"/>
                </a:solidFill>
              </a:rPr>
              <a:t> </a:t>
            </a:r>
            <a:r>
              <a:rPr lang="en-CA" sz="1100" b="1" dirty="0" err="1" smtClean="0">
                <a:solidFill>
                  <a:schemeClr val="bg1"/>
                </a:solidFill>
              </a:rPr>
              <a:t>ou</a:t>
            </a:r>
            <a:r>
              <a:rPr lang="en-CA" sz="1100" b="1" dirty="0" smtClean="0">
                <a:solidFill>
                  <a:schemeClr val="bg1"/>
                </a:solidFill>
              </a:rPr>
              <a:t> </a:t>
            </a:r>
            <a:r>
              <a:rPr lang="en-CA" sz="1100" b="1" dirty="0" err="1" smtClean="0">
                <a:solidFill>
                  <a:schemeClr val="bg1"/>
                </a:solidFill>
              </a:rPr>
              <a:t>repère</a:t>
            </a:r>
            <a:r>
              <a:rPr lang="en-CA" sz="1100" b="1" dirty="0" smtClean="0">
                <a:solidFill>
                  <a:schemeClr val="bg1"/>
                </a:solidFill>
              </a:rPr>
              <a:t> </a:t>
            </a:r>
            <a:r>
              <a:rPr lang="en-CA" sz="1100" b="1" dirty="0" err="1" smtClean="0">
                <a:solidFill>
                  <a:schemeClr val="bg1"/>
                </a:solidFill>
              </a:rPr>
              <a:t>approprié</a:t>
            </a:r>
            <a:endParaRPr lang="en-CA" sz="1100" b="1" dirty="0" smtClean="0">
              <a:solidFill>
                <a:schemeClr val="bg1"/>
              </a:solidFill>
            </a:endParaRPr>
          </a:p>
          <a:p>
            <a:pPr>
              <a:spcAft>
                <a:spcPts val="0"/>
              </a:spcAft>
              <a:buClr>
                <a:schemeClr val="bg1"/>
              </a:buClr>
              <a:buFont typeface="Webdings" pitchFamily="18" charset="2"/>
              <a:buChar char="g"/>
            </a:pPr>
            <a:r>
              <a:rPr lang="en-CA" sz="1100" b="1" dirty="0" smtClean="0">
                <a:solidFill>
                  <a:schemeClr val="bg1"/>
                </a:solidFill>
              </a:rPr>
              <a:t>  Validation </a:t>
            </a:r>
            <a:r>
              <a:rPr lang="en-CA" sz="1100" b="1" dirty="0" err="1" smtClean="0">
                <a:solidFill>
                  <a:schemeClr val="bg1"/>
                </a:solidFill>
              </a:rPr>
              <a:t>croisée</a:t>
            </a:r>
            <a:r>
              <a:rPr lang="en-CA" sz="1100" b="1" dirty="0" smtClean="0">
                <a:solidFill>
                  <a:schemeClr val="bg1"/>
                </a:solidFill>
              </a:rPr>
              <a:t> avec la </a:t>
            </a:r>
            <a:r>
              <a:rPr lang="en-CA" sz="1100" b="1" dirty="0" err="1" smtClean="0">
                <a:solidFill>
                  <a:schemeClr val="bg1"/>
                </a:solidFill>
              </a:rPr>
              <a:t>liste</a:t>
            </a:r>
            <a:r>
              <a:rPr lang="en-CA" sz="1100" b="1" dirty="0" smtClean="0">
                <a:solidFill>
                  <a:schemeClr val="bg1"/>
                </a:solidFill>
              </a:rPr>
              <a:t> des </a:t>
            </a:r>
            <a:r>
              <a:rPr lang="en-CA" sz="1100" b="1" dirty="0" err="1" smtClean="0">
                <a:solidFill>
                  <a:schemeClr val="bg1"/>
                </a:solidFill>
              </a:rPr>
              <a:t>compétences</a:t>
            </a:r>
            <a:r>
              <a:rPr lang="en-CA" sz="1100" b="1" dirty="0" smtClean="0">
                <a:solidFill>
                  <a:schemeClr val="bg1"/>
                </a:solidFill>
              </a:rPr>
              <a:t> </a:t>
            </a:r>
            <a:r>
              <a:rPr lang="en-CA" sz="1100" b="1" dirty="0" err="1" smtClean="0">
                <a:solidFill>
                  <a:schemeClr val="bg1"/>
                </a:solidFill>
              </a:rPr>
              <a:t>connexes</a:t>
            </a:r>
            <a:r>
              <a:rPr lang="en-CA" sz="1100" b="1" dirty="0" smtClean="0">
                <a:solidFill>
                  <a:schemeClr val="bg1"/>
                </a:solidFill>
              </a:rPr>
              <a:t>, p. ex. </a:t>
            </a:r>
          </a:p>
          <a:p>
            <a:pPr>
              <a:spcAft>
                <a:spcPts val="0"/>
              </a:spcAft>
              <a:buClr>
                <a:schemeClr val="bg1"/>
              </a:buClr>
              <a:buFont typeface="Webdings" pitchFamily="18" charset="2"/>
              <a:buChar char="g"/>
            </a:pPr>
            <a:endParaRPr lang="en-CA" sz="1100" b="1" dirty="0" smtClean="0">
              <a:solidFill>
                <a:schemeClr val="bg1"/>
              </a:solidFill>
            </a:endParaRPr>
          </a:p>
          <a:p>
            <a:pPr marL="144000">
              <a:spcAft>
                <a:spcPts val="0"/>
              </a:spcAft>
              <a:buClr>
                <a:schemeClr val="bg1"/>
              </a:buClr>
              <a:buFont typeface="Wingdings" pitchFamily="2" charset="2"/>
              <a:buChar char="¨"/>
            </a:pPr>
            <a:r>
              <a:rPr lang="en-CA" sz="1100" dirty="0" smtClean="0">
                <a:solidFill>
                  <a:schemeClr val="bg1"/>
                </a:solidFill>
              </a:rPr>
              <a:t>  Analyse </a:t>
            </a:r>
            <a:r>
              <a:rPr lang="en-CA" sz="1100" dirty="0" err="1" smtClean="0">
                <a:solidFill>
                  <a:schemeClr val="bg1"/>
                </a:solidFill>
              </a:rPr>
              <a:t>linguistique</a:t>
            </a:r>
            <a:r>
              <a:rPr lang="en-CA" sz="1100" dirty="0" smtClean="0">
                <a:solidFill>
                  <a:schemeClr val="bg1"/>
                </a:solidFill>
              </a:rPr>
              <a:t> des professions</a:t>
            </a:r>
          </a:p>
          <a:p>
            <a:pPr marL="144000">
              <a:spcAft>
                <a:spcPts val="0"/>
              </a:spcAft>
              <a:buClr>
                <a:schemeClr val="bg1"/>
              </a:buClr>
              <a:buFont typeface="Wingdings" pitchFamily="2" charset="2"/>
              <a:buChar char="¨"/>
            </a:pPr>
            <a:endParaRPr lang="en-CA" sz="1100" dirty="0" smtClean="0">
              <a:solidFill>
                <a:schemeClr val="bg1"/>
              </a:solidFill>
            </a:endParaRPr>
          </a:p>
          <a:p>
            <a:pPr marL="144000">
              <a:spcAft>
                <a:spcPts val="1200"/>
              </a:spcAft>
              <a:buClr>
                <a:schemeClr val="bg1"/>
              </a:buClr>
              <a:buFont typeface="Wingdings" pitchFamily="2" charset="2"/>
              <a:buChar char="¨"/>
            </a:pPr>
            <a:r>
              <a:rPr lang="en-CA" sz="1100" dirty="0" smtClean="0">
                <a:solidFill>
                  <a:schemeClr val="bg1"/>
                </a:solidFill>
              </a:rPr>
              <a:t>  </a:t>
            </a:r>
            <a:r>
              <a:rPr lang="en-CA" sz="1100" dirty="0" err="1" smtClean="0">
                <a:solidFill>
                  <a:schemeClr val="bg1"/>
                </a:solidFill>
              </a:rPr>
              <a:t>Profil</a:t>
            </a:r>
            <a:r>
              <a:rPr lang="en-CA" sz="1100" dirty="0" smtClean="0">
                <a:solidFill>
                  <a:schemeClr val="bg1"/>
                </a:solidFill>
              </a:rPr>
              <a:t> des </a:t>
            </a:r>
            <a:r>
              <a:rPr lang="en-CA" sz="1100" dirty="0" err="1" smtClean="0">
                <a:solidFill>
                  <a:schemeClr val="bg1"/>
                </a:solidFill>
              </a:rPr>
              <a:t>compétences</a:t>
            </a:r>
            <a:r>
              <a:rPr lang="en-CA" sz="1100" dirty="0" smtClean="0">
                <a:solidFill>
                  <a:schemeClr val="bg1"/>
                </a:solidFill>
              </a:rPr>
              <a:t> </a:t>
            </a:r>
            <a:r>
              <a:rPr lang="en-CA" sz="1100" dirty="0" err="1" smtClean="0">
                <a:solidFill>
                  <a:schemeClr val="bg1"/>
                </a:solidFill>
              </a:rPr>
              <a:t>essentielles</a:t>
            </a:r>
            <a:endParaRPr lang="en-CA" sz="1100" dirty="0" smtClean="0">
              <a:solidFill>
                <a:schemeClr val="bg1"/>
              </a:solidFill>
            </a:endParaRPr>
          </a:p>
          <a:p>
            <a:pPr marL="144000">
              <a:spcAft>
                <a:spcPts val="1200"/>
              </a:spcAft>
              <a:buClr>
                <a:schemeClr val="bg1"/>
              </a:buClr>
              <a:buFont typeface="Wingdings" pitchFamily="2" charset="2"/>
              <a:buChar char="¨"/>
            </a:pPr>
            <a:r>
              <a:rPr lang="en-CA" sz="1100" dirty="0" smtClean="0">
                <a:solidFill>
                  <a:schemeClr val="bg1"/>
                </a:solidFill>
              </a:rPr>
              <a:t>  </a:t>
            </a:r>
            <a:r>
              <a:rPr lang="en-CA" sz="1100" dirty="0" err="1" smtClean="0">
                <a:solidFill>
                  <a:schemeClr val="bg1"/>
                </a:solidFill>
              </a:rPr>
              <a:t>Réglementation</a:t>
            </a:r>
            <a:endParaRPr lang="en-CA" sz="1100" dirty="0" smtClean="0">
              <a:solidFill>
                <a:schemeClr val="bg1"/>
              </a:solidFill>
            </a:endParaRPr>
          </a:p>
          <a:p>
            <a:pPr marL="144000">
              <a:spcAft>
                <a:spcPts val="1200"/>
              </a:spcAft>
              <a:buClr>
                <a:schemeClr val="bg1"/>
              </a:buClr>
              <a:buFont typeface="Wingdings" pitchFamily="2" charset="2"/>
              <a:buChar char="¨"/>
            </a:pPr>
            <a:r>
              <a:rPr lang="en-CA" sz="1100" dirty="0" smtClean="0">
                <a:solidFill>
                  <a:schemeClr val="bg1"/>
                </a:solidFill>
              </a:rPr>
              <a:t>  </a:t>
            </a:r>
            <a:r>
              <a:rPr lang="en-CA" sz="1100" dirty="0" err="1" smtClean="0">
                <a:solidFill>
                  <a:schemeClr val="bg1"/>
                </a:solidFill>
              </a:rPr>
              <a:t>Comparaisons</a:t>
            </a:r>
            <a:r>
              <a:rPr lang="en-CA" sz="1100" dirty="0" smtClean="0">
                <a:solidFill>
                  <a:schemeClr val="bg1"/>
                </a:solidFill>
              </a:rPr>
              <a:t> avec les </a:t>
            </a:r>
            <a:r>
              <a:rPr lang="en-CA" sz="1100" dirty="0" err="1" smtClean="0">
                <a:solidFill>
                  <a:schemeClr val="bg1"/>
                </a:solidFill>
              </a:rPr>
              <a:t>normes</a:t>
            </a:r>
            <a:endParaRPr lang="en-CA" sz="1100" dirty="0" smtClean="0">
              <a:solidFill>
                <a:schemeClr val="bg1"/>
              </a:solidFill>
            </a:endParaRPr>
          </a:p>
          <a:p>
            <a:pPr>
              <a:spcAft>
                <a:spcPts val="1200"/>
              </a:spcAft>
              <a:buClr>
                <a:schemeClr val="bg1"/>
              </a:buClr>
              <a:buFont typeface="Webdings" pitchFamily="18" charset="2"/>
              <a:buChar char="g"/>
            </a:pPr>
            <a:endParaRPr lang="en-CA" sz="1100" dirty="0">
              <a:solidFill>
                <a:schemeClr val="bg1"/>
              </a:solidFill>
            </a:endParaRPr>
          </a:p>
        </p:txBody>
      </p:sp>
      <p:sp>
        <p:nvSpPr>
          <p:cNvPr id="37" name="Rectangle 36"/>
          <p:cNvSpPr/>
          <p:nvPr/>
        </p:nvSpPr>
        <p:spPr>
          <a:xfrm>
            <a:off x="6512929" y="3925600"/>
            <a:ext cx="76200" cy="762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Rectangle 37"/>
          <p:cNvSpPr/>
          <p:nvPr/>
        </p:nvSpPr>
        <p:spPr>
          <a:xfrm>
            <a:off x="6507689" y="4425420"/>
            <a:ext cx="76200" cy="762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Rectangle 38"/>
          <p:cNvSpPr/>
          <p:nvPr/>
        </p:nvSpPr>
        <p:spPr>
          <a:xfrm>
            <a:off x="6509754" y="4917817"/>
            <a:ext cx="76200" cy="762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Rectangle 39"/>
          <p:cNvSpPr/>
          <p:nvPr/>
        </p:nvSpPr>
        <p:spPr>
          <a:xfrm>
            <a:off x="6506579" y="5234098"/>
            <a:ext cx="76200" cy="762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TextBox 40"/>
          <p:cNvSpPr txBox="1"/>
          <p:nvPr/>
        </p:nvSpPr>
        <p:spPr>
          <a:xfrm>
            <a:off x="6232498" y="1544543"/>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2" name="TextBox 41"/>
          <p:cNvSpPr txBox="1"/>
          <p:nvPr/>
        </p:nvSpPr>
        <p:spPr>
          <a:xfrm>
            <a:off x="6240449" y="2853433"/>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3" name="TextBox 42"/>
          <p:cNvSpPr txBox="1"/>
          <p:nvPr/>
        </p:nvSpPr>
        <p:spPr>
          <a:xfrm>
            <a:off x="6241070" y="2228444"/>
            <a:ext cx="533400" cy="523220"/>
          </a:xfrm>
          <a:prstGeom prst="rect">
            <a:avLst/>
          </a:prstGeom>
          <a:noFill/>
        </p:spPr>
        <p:txBody>
          <a:bodyPr wrap="square" rtlCol="0">
            <a:spAutoFit/>
          </a:bodyPr>
          <a:lstStyle/>
          <a:p>
            <a:r>
              <a:rPr lang="en-CA" sz="2800" b="1" dirty="0" smtClean="0">
                <a:solidFill>
                  <a:srgbClr val="FF0000"/>
                </a:solidFill>
                <a:sym typeface="Wingdings 2"/>
              </a:rPr>
              <a:t> </a:t>
            </a:r>
            <a:endParaRPr lang="en-CA" sz="2800" b="1" dirty="0">
              <a:solidFill>
                <a:srgbClr val="FF0000"/>
              </a:solidFill>
            </a:endParaRPr>
          </a:p>
        </p:txBody>
      </p:sp>
      <p:sp>
        <p:nvSpPr>
          <p:cNvPr id="44" name="TextBox 43"/>
          <p:cNvSpPr txBox="1"/>
          <p:nvPr/>
        </p:nvSpPr>
        <p:spPr>
          <a:xfrm>
            <a:off x="6240449" y="3174135"/>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6" name="Rectangle 45"/>
          <p:cNvSpPr/>
          <p:nvPr/>
        </p:nvSpPr>
        <p:spPr>
          <a:xfrm>
            <a:off x="2314355" y="4098897"/>
            <a:ext cx="1764000" cy="1487555"/>
          </a:xfrm>
          <a:prstGeom prst="rect">
            <a:avLst/>
          </a:prstGeom>
          <a:noFill/>
          <a:ln>
            <a:solidFill>
              <a:srgbClr val="99CC00"/>
            </a:solidFill>
            <a:miter lim="800000"/>
          </a:ln>
          <a:effectLst>
            <a:glow rad="101600">
              <a:srgbClr val="99CC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Rectangle 16"/>
          <p:cNvSpPr>
            <a:spLocks noChangeArrowheads="1"/>
          </p:cNvSpPr>
          <p:nvPr/>
        </p:nvSpPr>
        <p:spPr bwMode="auto">
          <a:xfrm rot="10800000">
            <a:off x="2608594" y="0"/>
            <a:ext cx="1891398" cy="2286000"/>
          </a:xfrm>
          <a:prstGeom prst="rect">
            <a:avLst/>
          </a:prstGeom>
          <a:gradFill rotWithShape="1">
            <a:gsLst>
              <a:gs pos="0">
                <a:schemeClr val="bg1"/>
              </a:gs>
              <a:gs pos="100000">
                <a:schemeClr val="bg1">
                  <a:alpha val="0"/>
                </a:schemeClr>
              </a:gs>
            </a:gsLst>
            <a:lin ang="0" scaled="1"/>
          </a:gradFill>
          <a:ln w="9525">
            <a:noFill/>
            <a:miter lim="800000"/>
            <a:headEnd/>
            <a:tailEnd/>
          </a:ln>
        </p:spPr>
        <p:txBody>
          <a:bodyPr wrap="none" anchor="ctr"/>
          <a:lstStyle/>
          <a:p>
            <a:endParaRPr lang="en-CA"/>
          </a:p>
        </p:txBody>
      </p:sp>
      <p:sp>
        <p:nvSpPr>
          <p:cNvPr id="48" name="Rectangle 16"/>
          <p:cNvSpPr>
            <a:spLocks noChangeArrowheads="1"/>
          </p:cNvSpPr>
          <p:nvPr/>
        </p:nvSpPr>
        <p:spPr bwMode="auto">
          <a:xfrm rot="16200000">
            <a:off x="-404429" y="2465277"/>
            <a:ext cx="1189858" cy="381000"/>
          </a:xfrm>
          <a:prstGeom prst="rect">
            <a:avLst/>
          </a:prstGeom>
          <a:gradFill rotWithShape="1">
            <a:gsLst>
              <a:gs pos="0">
                <a:schemeClr val="bg1"/>
              </a:gs>
              <a:gs pos="100000">
                <a:schemeClr val="bg1">
                  <a:alpha val="0"/>
                </a:schemeClr>
              </a:gs>
            </a:gsLst>
            <a:lin ang="0" scaled="1"/>
          </a:gradFill>
          <a:ln w="9525">
            <a:noFill/>
            <a:miter lim="800000"/>
            <a:headEnd/>
            <a:tailEnd/>
          </a:ln>
        </p:spPr>
        <p:txBody>
          <a:bodyPr wrap="none" anchor="ctr"/>
          <a:lstStyle/>
          <a:p>
            <a:endParaRPr lang="en-CA"/>
          </a:p>
        </p:txBody>
      </p:sp>
      <p:sp>
        <p:nvSpPr>
          <p:cNvPr id="45" name="TextBox 44"/>
          <p:cNvSpPr txBox="1"/>
          <p:nvPr/>
        </p:nvSpPr>
        <p:spPr>
          <a:xfrm>
            <a:off x="755576" y="5949280"/>
            <a:ext cx="7848600" cy="523220"/>
          </a:xfrm>
          <a:prstGeom prst="rect">
            <a:avLst/>
          </a:prstGeom>
          <a:noFill/>
        </p:spPr>
        <p:txBody>
          <a:bodyPr wrap="square" rtlCol="0">
            <a:spAutoFit/>
          </a:bodyPr>
          <a:lstStyle/>
          <a:p>
            <a:pPr algn="ctr"/>
            <a:r>
              <a:rPr lang="en-US" sz="2800" dirty="0" smtClean="0">
                <a:solidFill>
                  <a:schemeClr val="accent4">
                    <a:lumMod val="75000"/>
                  </a:schemeClr>
                </a:solidFill>
                <a:latin typeface="Franklin Gothic Medium Cond" pitchFamily="34" charset="0"/>
              </a:rPr>
              <a:t>Cadre de validation</a:t>
            </a:r>
            <a:endParaRPr lang="en-US" sz="2800" dirty="0">
              <a:solidFill>
                <a:schemeClr val="accent4">
                  <a:lumMod val="75000"/>
                </a:schemeClr>
              </a:solidFill>
              <a:latin typeface="Franklin Gothic Medium Cond" pitchFamily="34" charset="0"/>
            </a:endParaRPr>
          </a:p>
        </p:txBody>
      </p:sp>
      <p:sp>
        <p:nvSpPr>
          <p:cNvPr id="49" name="Rectangle 48"/>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1000" fill="hold"/>
                                        <p:tgtEl>
                                          <p:spTgt spid="46"/>
                                        </p:tgtEl>
                                        <p:attrNameLst>
                                          <p:attrName>ppt_w</p:attrName>
                                        </p:attrNameLst>
                                      </p:cBhvr>
                                      <p:tavLst>
                                        <p:tav tm="0">
                                          <p:val>
                                            <p:strVal val="#ppt_w*0.70"/>
                                          </p:val>
                                        </p:tav>
                                        <p:tav tm="100000">
                                          <p:val>
                                            <p:strVal val="#ppt_w"/>
                                          </p:val>
                                        </p:tav>
                                      </p:tavLst>
                                    </p:anim>
                                    <p:anim calcmode="lin" valueType="num">
                                      <p:cBhvr>
                                        <p:cTn id="8" dur="1000" fill="hold"/>
                                        <p:tgtEl>
                                          <p:spTgt spid="46"/>
                                        </p:tgtEl>
                                        <p:attrNameLst>
                                          <p:attrName>ppt_h</p:attrName>
                                        </p:attrNameLst>
                                      </p:cBhvr>
                                      <p:tavLst>
                                        <p:tav tm="0">
                                          <p:val>
                                            <p:strVal val="#ppt_h"/>
                                          </p:val>
                                        </p:tav>
                                        <p:tav tm="100000">
                                          <p:val>
                                            <p:strVal val="#ppt_h"/>
                                          </p:val>
                                        </p:tav>
                                      </p:tavLst>
                                    </p:anim>
                                    <p:animEffect transition="in" filter="fade">
                                      <p:cBhvr>
                                        <p:cTn id="9" dur="1000"/>
                                        <p:tgtEl>
                                          <p:spTgt spid="46"/>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1000"/>
                                        <p:tgtEl>
                                          <p:spTgt spid="41"/>
                                        </p:tgtEl>
                                      </p:cBhvr>
                                    </p:animEffect>
                                    <p:anim calcmode="lin" valueType="num">
                                      <p:cBhvr>
                                        <p:cTn id="14" dur="1000" fill="hold"/>
                                        <p:tgtEl>
                                          <p:spTgt spid="41"/>
                                        </p:tgtEl>
                                        <p:attrNameLst>
                                          <p:attrName>ppt_x</p:attrName>
                                        </p:attrNameLst>
                                      </p:cBhvr>
                                      <p:tavLst>
                                        <p:tav tm="0">
                                          <p:val>
                                            <p:strVal val="#ppt_x"/>
                                          </p:val>
                                        </p:tav>
                                        <p:tav tm="100000">
                                          <p:val>
                                            <p:strVal val="#ppt_x"/>
                                          </p:val>
                                        </p:tav>
                                      </p:tavLst>
                                    </p:anim>
                                    <p:anim calcmode="lin" valueType="num">
                                      <p:cBhvr>
                                        <p:cTn id="15" dur="1000" fill="hold"/>
                                        <p:tgtEl>
                                          <p:spTgt spid="4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1000"/>
                                        <p:tgtEl>
                                          <p:spTgt spid="43"/>
                                        </p:tgtEl>
                                      </p:cBhvr>
                                    </p:animEffect>
                                    <p:anim calcmode="lin" valueType="num">
                                      <p:cBhvr>
                                        <p:cTn id="19" dur="1000" fill="hold"/>
                                        <p:tgtEl>
                                          <p:spTgt spid="43"/>
                                        </p:tgtEl>
                                        <p:attrNameLst>
                                          <p:attrName>ppt_x</p:attrName>
                                        </p:attrNameLst>
                                      </p:cBhvr>
                                      <p:tavLst>
                                        <p:tav tm="0">
                                          <p:val>
                                            <p:strVal val="#ppt_x"/>
                                          </p:val>
                                        </p:tav>
                                        <p:tav tm="100000">
                                          <p:val>
                                            <p:strVal val="#ppt_x"/>
                                          </p:val>
                                        </p:tav>
                                      </p:tavLst>
                                    </p:anim>
                                    <p:anim calcmode="lin" valueType="num">
                                      <p:cBhvr>
                                        <p:cTn id="20" dur="1000" fill="hold"/>
                                        <p:tgtEl>
                                          <p:spTgt spid="4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1000"/>
                                        <p:tgtEl>
                                          <p:spTgt spid="44"/>
                                        </p:tgtEl>
                                      </p:cBhvr>
                                    </p:animEffect>
                                    <p:anim calcmode="lin" valueType="num">
                                      <p:cBhvr>
                                        <p:cTn id="29" dur="1000" fill="hold"/>
                                        <p:tgtEl>
                                          <p:spTgt spid="44"/>
                                        </p:tgtEl>
                                        <p:attrNameLst>
                                          <p:attrName>ppt_x</p:attrName>
                                        </p:attrNameLst>
                                      </p:cBhvr>
                                      <p:tavLst>
                                        <p:tav tm="0">
                                          <p:val>
                                            <p:strVal val="#ppt_x"/>
                                          </p:val>
                                        </p:tav>
                                        <p:tav tm="100000">
                                          <p:val>
                                            <p:strVal val="#ppt_x"/>
                                          </p:val>
                                        </p:tav>
                                      </p:tavLst>
                                    </p:anim>
                                    <p:anim calcmode="lin" valueType="num">
                                      <p:cBhvr>
                                        <p:cTn id="30" dur="1000" fill="hold"/>
                                        <p:tgtEl>
                                          <p:spTgt spid="44"/>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1000"/>
                                        <p:tgtEl>
                                          <p:spTgt spid="36"/>
                                        </p:tgtEl>
                                      </p:cBhvr>
                                    </p:animEffect>
                                    <p:anim calcmode="lin" valueType="num">
                                      <p:cBhvr>
                                        <p:cTn id="44" dur="1000" fill="hold"/>
                                        <p:tgtEl>
                                          <p:spTgt spid="36"/>
                                        </p:tgtEl>
                                        <p:attrNameLst>
                                          <p:attrName>ppt_x</p:attrName>
                                        </p:attrNameLst>
                                      </p:cBhvr>
                                      <p:tavLst>
                                        <p:tav tm="0">
                                          <p:val>
                                            <p:strVal val="#ppt_x"/>
                                          </p:val>
                                        </p:tav>
                                        <p:tav tm="100000">
                                          <p:val>
                                            <p:strVal val="#ppt_x"/>
                                          </p:val>
                                        </p:tav>
                                      </p:tavLst>
                                    </p:anim>
                                    <p:anim calcmode="lin" valueType="num">
                                      <p:cBhvr>
                                        <p:cTn id="45" dur="1000" fill="hold"/>
                                        <p:tgtEl>
                                          <p:spTgt spid="3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0"/>
                                        <p:tgtEl>
                                          <p:spTgt spid="35"/>
                                        </p:tgtEl>
                                      </p:cBhvr>
                                    </p:animEffect>
                                    <p:anim calcmode="lin" valueType="num">
                                      <p:cBhvr>
                                        <p:cTn id="49" dur="1000" fill="hold"/>
                                        <p:tgtEl>
                                          <p:spTgt spid="35"/>
                                        </p:tgtEl>
                                        <p:attrNameLst>
                                          <p:attrName>ppt_x</p:attrName>
                                        </p:attrNameLst>
                                      </p:cBhvr>
                                      <p:tavLst>
                                        <p:tav tm="0">
                                          <p:val>
                                            <p:strVal val="#ppt_x"/>
                                          </p:val>
                                        </p:tav>
                                        <p:tav tm="100000">
                                          <p:val>
                                            <p:strVal val="#ppt_x"/>
                                          </p:val>
                                        </p:tav>
                                      </p:tavLst>
                                    </p:anim>
                                    <p:anim calcmode="lin" valueType="num">
                                      <p:cBhvr>
                                        <p:cTn id="50" dur="1000" fill="hold"/>
                                        <p:tgtEl>
                                          <p:spTgt spid="35"/>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000"/>
                                        <p:tgtEl>
                                          <p:spTgt spid="34"/>
                                        </p:tgtEl>
                                      </p:cBhvr>
                                    </p:animEffect>
                                    <p:anim calcmode="lin" valueType="num">
                                      <p:cBhvr>
                                        <p:cTn id="54" dur="1000" fill="hold"/>
                                        <p:tgtEl>
                                          <p:spTgt spid="34"/>
                                        </p:tgtEl>
                                        <p:attrNameLst>
                                          <p:attrName>ppt_x</p:attrName>
                                        </p:attrNameLst>
                                      </p:cBhvr>
                                      <p:tavLst>
                                        <p:tav tm="0">
                                          <p:val>
                                            <p:strVal val="#ppt_x"/>
                                          </p:val>
                                        </p:tav>
                                        <p:tav tm="100000">
                                          <p:val>
                                            <p:strVal val="#ppt_x"/>
                                          </p:val>
                                        </p:tav>
                                      </p:tavLst>
                                    </p:anim>
                                    <p:anim calcmode="lin" valueType="num">
                                      <p:cBhvr>
                                        <p:cTn id="55" dur="1000" fill="hold"/>
                                        <p:tgtEl>
                                          <p:spTgt spid="3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1000"/>
                                        <p:tgtEl>
                                          <p:spTgt spid="37"/>
                                        </p:tgtEl>
                                      </p:cBhvr>
                                    </p:animEffect>
                                    <p:anim calcmode="lin" valueType="num">
                                      <p:cBhvr>
                                        <p:cTn id="59" dur="1000" fill="hold"/>
                                        <p:tgtEl>
                                          <p:spTgt spid="37"/>
                                        </p:tgtEl>
                                        <p:attrNameLst>
                                          <p:attrName>ppt_x</p:attrName>
                                        </p:attrNameLst>
                                      </p:cBhvr>
                                      <p:tavLst>
                                        <p:tav tm="0">
                                          <p:val>
                                            <p:strVal val="#ppt_x"/>
                                          </p:val>
                                        </p:tav>
                                        <p:tav tm="100000">
                                          <p:val>
                                            <p:strVal val="#ppt_x"/>
                                          </p:val>
                                        </p:tav>
                                      </p:tavLst>
                                    </p:anim>
                                    <p:anim calcmode="lin" valueType="num">
                                      <p:cBhvr>
                                        <p:cTn id="60" dur="1000" fill="hold"/>
                                        <p:tgtEl>
                                          <p:spTgt spid="37"/>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1000"/>
                                        <p:tgtEl>
                                          <p:spTgt spid="38"/>
                                        </p:tgtEl>
                                      </p:cBhvr>
                                    </p:animEffect>
                                    <p:anim calcmode="lin" valueType="num">
                                      <p:cBhvr>
                                        <p:cTn id="64" dur="1000" fill="hold"/>
                                        <p:tgtEl>
                                          <p:spTgt spid="38"/>
                                        </p:tgtEl>
                                        <p:attrNameLst>
                                          <p:attrName>ppt_x</p:attrName>
                                        </p:attrNameLst>
                                      </p:cBhvr>
                                      <p:tavLst>
                                        <p:tav tm="0">
                                          <p:val>
                                            <p:strVal val="#ppt_x"/>
                                          </p:val>
                                        </p:tav>
                                        <p:tav tm="100000">
                                          <p:val>
                                            <p:strVal val="#ppt_x"/>
                                          </p:val>
                                        </p:tav>
                                      </p:tavLst>
                                    </p:anim>
                                    <p:anim calcmode="lin" valueType="num">
                                      <p:cBhvr>
                                        <p:cTn id="65" dur="1000" fill="hold"/>
                                        <p:tgtEl>
                                          <p:spTgt spid="38"/>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fade">
                                      <p:cBhvr>
                                        <p:cTn id="68" dur="1000"/>
                                        <p:tgtEl>
                                          <p:spTgt spid="39"/>
                                        </p:tgtEl>
                                      </p:cBhvr>
                                    </p:animEffect>
                                    <p:anim calcmode="lin" valueType="num">
                                      <p:cBhvr>
                                        <p:cTn id="69" dur="1000" fill="hold"/>
                                        <p:tgtEl>
                                          <p:spTgt spid="39"/>
                                        </p:tgtEl>
                                        <p:attrNameLst>
                                          <p:attrName>ppt_x</p:attrName>
                                        </p:attrNameLst>
                                      </p:cBhvr>
                                      <p:tavLst>
                                        <p:tav tm="0">
                                          <p:val>
                                            <p:strVal val="#ppt_x"/>
                                          </p:val>
                                        </p:tav>
                                        <p:tav tm="100000">
                                          <p:val>
                                            <p:strVal val="#ppt_x"/>
                                          </p:val>
                                        </p:tav>
                                      </p:tavLst>
                                    </p:anim>
                                    <p:anim calcmode="lin" valueType="num">
                                      <p:cBhvr>
                                        <p:cTn id="70" dur="1000" fill="hold"/>
                                        <p:tgtEl>
                                          <p:spTgt spid="39"/>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1000"/>
                                        <p:tgtEl>
                                          <p:spTgt spid="40"/>
                                        </p:tgtEl>
                                      </p:cBhvr>
                                    </p:animEffect>
                                    <p:anim calcmode="lin" valueType="num">
                                      <p:cBhvr>
                                        <p:cTn id="74" dur="1000" fill="hold"/>
                                        <p:tgtEl>
                                          <p:spTgt spid="40"/>
                                        </p:tgtEl>
                                        <p:attrNameLst>
                                          <p:attrName>ppt_x</p:attrName>
                                        </p:attrNameLst>
                                      </p:cBhvr>
                                      <p:tavLst>
                                        <p:tav tm="0">
                                          <p:val>
                                            <p:strVal val="#ppt_x"/>
                                          </p:val>
                                        </p:tav>
                                        <p:tav tm="100000">
                                          <p:val>
                                            <p:strVal val="#ppt_x"/>
                                          </p:val>
                                        </p:tav>
                                      </p:tavLst>
                                    </p:anim>
                                    <p:anim calcmode="lin" valueType="num">
                                      <p:cBhvr>
                                        <p:cTn id="75" dur="1000" fill="hold"/>
                                        <p:tgtEl>
                                          <p:spTgt spid="40"/>
                                        </p:tgtEl>
                                        <p:attrNameLst>
                                          <p:attrName>ppt_y</p:attrName>
                                        </p:attrNameLst>
                                      </p:cBhvr>
                                      <p:tavLst>
                                        <p:tav tm="0">
                                          <p:val>
                                            <p:strVal val="#ppt_y+.1"/>
                                          </p:val>
                                        </p:tav>
                                        <p:tav tm="100000">
                                          <p:val>
                                            <p:strVal val="#ppt_y"/>
                                          </p:val>
                                        </p:tav>
                                      </p:tavLst>
                                    </p:anim>
                                  </p:childTnLst>
                                </p:cTn>
                              </p:par>
                            </p:childTnLst>
                          </p:cTn>
                        </p:par>
                        <p:par>
                          <p:cTn id="76" fill="hold">
                            <p:stCondLst>
                              <p:cond delay="2000"/>
                            </p:stCondLst>
                            <p:childTnLst>
                              <p:par>
                                <p:cTn id="77" presetID="10" presetClass="exit" presetSubtype="0" fill="hold" grpId="1" nodeType="afterEffect">
                                  <p:stCondLst>
                                    <p:cond delay="0"/>
                                  </p:stCondLst>
                                  <p:childTnLst>
                                    <p:animEffect transition="out" filter="fade">
                                      <p:cBhvr>
                                        <p:cTn id="78" dur="2000"/>
                                        <p:tgtEl>
                                          <p:spTgt spid="46"/>
                                        </p:tgtEl>
                                      </p:cBhvr>
                                    </p:animEffect>
                                    <p:set>
                                      <p:cBhvr>
                                        <p:cTn id="79" dur="1" fill="hold">
                                          <p:stCondLst>
                                            <p:cond delay="19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6" grpId="0"/>
      <p:bldP spid="34" grpId="0"/>
      <p:bldP spid="6" grpId="0"/>
      <p:bldP spid="37" grpId="0" animBg="1"/>
      <p:bldP spid="38" grpId="0" animBg="1"/>
      <p:bldP spid="39" grpId="0" animBg="1"/>
      <p:bldP spid="40" grpId="0" animBg="1"/>
      <p:bldP spid="41" grpId="0"/>
      <p:bldP spid="42" grpId="0"/>
      <p:bldP spid="43" grpId="0"/>
      <p:bldP spid="44" grpId="0"/>
      <p:bldP spid="46" grpId="0" animBg="1"/>
      <p:bldP spid="46" grpId="1"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8" name="Picture 2"/>
          <p:cNvPicPr>
            <a:picLocks noChangeAspect="1" noChangeArrowheads="1"/>
          </p:cNvPicPr>
          <p:nvPr/>
        </p:nvPicPr>
        <p:blipFill>
          <a:blip r:embed="rId3" cstate="print"/>
          <a:srcRect l="4189" t="13436" r="24597" b="30915"/>
          <a:stretch>
            <a:fillRect/>
          </a:stretch>
        </p:blipFill>
        <p:spPr bwMode="auto">
          <a:xfrm flipH="1">
            <a:off x="0" y="0"/>
            <a:ext cx="5724128" cy="2974302"/>
          </a:xfrm>
          <a:prstGeom prst="rect">
            <a:avLst/>
          </a:prstGeom>
          <a:noFill/>
          <a:ln w="9525">
            <a:noFill/>
            <a:miter lim="800000"/>
            <a:headEnd/>
            <a:tailEnd/>
          </a:ln>
          <a:effectLst/>
        </p:spPr>
      </p:pic>
      <p:sp>
        <p:nvSpPr>
          <p:cNvPr id="32" name="Rectangle 31"/>
          <p:cNvSpPr/>
          <p:nvPr/>
        </p:nvSpPr>
        <p:spPr>
          <a:xfrm>
            <a:off x="381000" y="2286000"/>
            <a:ext cx="5639499" cy="3420611"/>
          </a:xfrm>
          <a:prstGeom prst="rect">
            <a:avLst/>
          </a:prstGeom>
          <a:solidFill>
            <a:schemeClr val="accent5">
              <a:lumMod val="10000"/>
            </a:schemeClr>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457200" y="2667000"/>
            <a:ext cx="5486400" cy="2971800"/>
          </a:xfrm>
          <a:prstGeom prst="rect">
            <a:avLst/>
          </a:prstGeom>
          <a:solidFill>
            <a:schemeClr val="bg1">
              <a:lumMod val="85000"/>
            </a:schemeClr>
          </a:solidFill>
          <a:ln w="127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533400" y="4572000"/>
            <a:ext cx="1676400" cy="9906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2362200" y="4114800"/>
            <a:ext cx="1676400" cy="14478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p:nvSpPr>
        <p:spPr>
          <a:xfrm>
            <a:off x="4191000" y="3429000"/>
            <a:ext cx="1676400" cy="2133600"/>
          </a:xfrm>
          <a:prstGeom prst="rect">
            <a:avLst/>
          </a:prstGeom>
          <a:gradFill flip="none" rotWithShape="1">
            <a:gsLst>
              <a:gs pos="0">
                <a:srgbClr val="317277">
                  <a:shade val="30000"/>
                  <a:satMod val="115000"/>
                </a:srgbClr>
              </a:gs>
              <a:gs pos="50000">
                <a:srgbClr val="317277">
                  <a:shade val="67500"/>
                  <a:satMod val="115000"/>
                </a:srgbClr>
              </a:gs>
              <a:gs pos="100000">
                <a:srgbClr val="317277">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457200" y="2328446"/>
            <a:ext cx="5486399" cy="338554"/>
          </a:xfrm>
          <a:prstGeom prst="rect">
            <a:avLst/>
          </a:prstGeom>
          <a:noFill/>
        </p:spPr>
        <p:txBody>
          <a:bodyPr wrap="square" rtlCol="0">
            <a:spAutoFit/>
          </a:bodyPr>
          <a:lstStyle/>
          <a:p>
            <a:pPr algn="ctr"/>
            <a:r>
              <a:rPr lang="en-US" sz="1600" dirty="0" err="1" smtClean="0">
                <a:solidFill>
                  <a:schemeClr val="bg1"/>
                </a:solidFill>
                <a:latin typeface="Avenir 45 Book" pitchFamily="34" charset="0"/>
              </a:rPr>
              <a:t>Étapes</a:t>
            </a:r>
            <a:r>
              <a:rPr lang="en-US" sz="1600" dirty="0" smtClean="0">
                <a:solidFill>
                  <a:schemeClr val="bg1"/>
                </a:solidFill>
                <a:latin typeface="Avenir 45 Book" pitchFamily="34" charset="0"/>
              </a:rPr>
              <a:t> de validation</a:t>
            </a:r>
            <a:endParaRPr lang="en-US" sz="1600" dirty="0">
              <a:solidFill>
                <a:schemeClr val="bg1"/>
              </a:solidFill>
              <a:latin typeface="Avenir 45 Book" pitchFamily="34" charset="0"/>
            </a:endParaRPr>
          </a:p>
        </p:txBody>
      </p:sp>
      <p:sp>
        <p:nvSpPr>
          <p:cNvPr id="20" name="Freeform 19"/>
          <p:cNvSpPr/>
          <p:nvPr/>
        </p:nvSpPr>
        <p:spPr>
          <a:xfrm>
            <a:off x="562062" y="4267200"/>
            <a:ext cx="5184397" cy="1210112"/>
          </a:xfrm>
          <a:custGeom>
            <a:avLst/>
            <a:gdLst>
              <a:gd name="connsiteX0" fmla="*/ 0 w 5184397"/>
              <a:gd name="connsiteY0" fmla="*/ 2013358 h 2013358"/>
              <a:gd name="connsiteX1" fmla="*/ 2625755 w 5184397"/>
              <a:gd name="connsiteY1" fmla="*/ 1392573 h 2013358"/>
              <a:gd name="connsiteX2" fmla="*/ 5184397 w 5184397"/>
              <a:gd name="connsiteY2" fmla="*/ 0 h 2013358"/>
            </a:gdLst>
            <a:ahLst/>
            <a:cxnLst>
              <a:cxn ang="0">
                <a:pos x="connsiteX0" y="connsiteY0"/>
              </a:cxn>
              <a:cxn ang="0">
                <a:pos x="connsiteX1" y="connsiteY1"/>
              </a:cxn>
              <a:cxn ang="0">
                <a:pos x="connsiteX2" y="connsiteY2"/>
              </a:cxn>
            </a:cxnLst>
            <a:rect l="l" t="t" r="r" b="b"/>
            <a:pathLst>
              <a:path w="5184397" h="2013358">
                <a:moveTo>
                  <a:pt x="0" y="2013358"/>
                </a:moveTo>
                <a:cubicBezTo>
                  <a:pt x="880844" y="1870745"/>
                  <a:pt x="1761689" y="1728133"/>
                  <a:pt x="2625755" y="1392573"/>
                </a:cubicBezTo>
                <a:cubicBezTo>
                  <a:pt x="3489821" y="1057013"/>
                  <a:pt x="4337109" y="528506"/>
                  <a:pt x="5184397" y="0"/>
                </a:cubicBezTo>
              </a:path>
            </a:pathLst>
          </a:custGeom>
          <a:ln w="76200">
            <a:headEnd type="non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2" name="TextBox 21"/>
          <p:cNvSpPr txBox="1"/>
          <p:nvPr/>
        </p:nvSpPr>
        <p:spPr>
          <a:xfrm>
            <a:off x="762000" y="4572000"/>
            <a:ext cx="1219200" cy="415498"/>
          </a:xfrm>
          <a:prstGeom prst="rect">
            <a:avLst/>
          </a:prstGeom>
          <a:noFill/>
        </p:spPr>
        <p:txBody>
          <a:bodyPr wrap="square" rtlCol="0">
            <a:spAutoFit/>
          </a:bodyPr>
          <a:lstStyle/>
          <a:p>
            <a:pPr algn="ctr"/>
            <a:r>
              <a:rPr lang="en-US" sz="1050" b="1" dirty="0" smtClean="0">
                <a:latin typeface="Avenir 45 Book" pitchFamily="34" charset="0"/>
              </a:rPr>
              <a:t>CONVENTIONS DE BASE</a:t>
            </a:r>
            <a:endParaRPr lang="en-US" sz="1050" b="1" dirty="0">
              <a:latin typeface="Avenir 45 Book" pitchFamily="34" charset="0"/>
            </a:endParaRPr>
          </a:p>
        </p:txBody>
      </p:sp>
      <p:sp>
        <p:nvSpPr>
          <p:cNvPr id="23" name="TextBox 22"/>
          <p:cNvSpPr txBox="1"/>
          <p:nvPr/>
        </p:nvSpPr>
        <p:spPr>
          <a:xfrm>
            <a:off x="1066800" y="3081556"/>
            <a:ext cx="2395756" cy="276999"/>
          </a:xfrm>
          <a:prstGeom prst="rect">
            <a:avLst/>
          </a:prstGeom>
          <a:noFill/>
        </p:spPr>
        <p:txBody>
          <a:bodyPr wrap="square" rtlCol="0">
            <a:spAutoFit/>
          </a:bodyPr>
          <a:lstStyle/>
          <a:p>
            <a:pPr algn="ctr"/>
            <a:r>
              <a:rPr lang="en-US" sz="1200" b="1" dirty="0" err="1" smtClean="0">
                <a:latin typeface="Avenir 45 Book" pitchFamily="34" charset="0"/>
              </a:rPr>
              <a:t>Intégrité</a:t>
            </a:r>
            <a:r>
              <a:rPr lang="en-US" sz="1200" b="1" dirty="0" smtClean="0">
                <a:latin typeface="Avenir 45 Book" pitchFamily="34" charset="0"/>
              </a:rPr>
              <a:t> du </a:t>
            </a:r>
            <a:r>
              <a:rPr lang="en-US" sz="1200" b="1" dirty="0" err="1" smtClean="0">
                <a:latin typeface="Avenir 45 Book" pitchFamily="34" charset="0"/>
              </a:rPr>
              <a:t>contenu</a:t>
            </a:r>
            <a:r>
              <a:rPr lang="en-US" sz="1200" b="1" dirty="0" smtClean="0">
                <a:latin typeface="Avenir 45 Book" pitchFamily="34" charset="0"/>
              </a:rPr>
              <a:t> et </a:t>
            </a:r>
            <a:r>
              <a:rPr lang="en-US" sz="1200" b="1" dirty="0" err="1" smtClean="0">
                <a:latin typeface="Avenir 45 Book" pitchFamily="34" charset="0"/>
              </a:rPr>
              <a:t>portée</a:t>
            </a:r>
            <a:endParaRPr lang="en-US" sz="1200" b="1" dirty="0">
              <a:latin typeface="Avenir 45 Book" pitchFamily="34" charset="0"/>
            </a:endParaRPr>
          </a:p>
        </p:txBody>
      </p:sp>
      <p:sp>
        <p:nvSpPr>
          <p:cNvPr id="24" name="TextBox 23"/>
          <p:cNvSpPr txBox="1"/>
          <p:nvPr/>
        </p:nvSpPr>
        <p:spPr>
          <a:xfrm>
            <a:off x="3929058" y="2734112"/>
            <a:ext cx="2143140" cy="646331"/>
          </a:xfrm>
          <a:prstGeom prst="rect">
            <a:avLst/>
          </a:prstGeom>
          <a:noFill/>
        </p:spPr>
        <p:txBody>
          <a:bodyPr wrap="square" rtlCol="0">
            <a:spAutoFit/>
          </a:bodyPr>
          <a:lstStyle/>
          <a:p>
            <a:pPr algn="ctr"/>
            <a:r>
              <a:rPr lang="en-US" sz="1200" b="1" dirty="0" err="1" smtClean="0">
                <a:latin typeface="Avenir 45 Book" pitchFamily="34" charset="0"/>
              </a:rPr>
              <a:t>Évidence</a:t>
            </a:r>
            <a:r>
              <a:rPr lang="en-US" sz="1200" b="1" dirty="0" smtClean="0">
                <a:latin typeface="Avenir 45 Book" pitchFamily="34" charset="0"/>
              </a:rPr>
              <a:t> de </a:t>
            </a:r>
            <a:r>
              <a:rPr lang="en-US" sz="1200" b="1" dirty="0" err="1" smtClean="0">
                <a:latin typeface="Avenir 45 Book" pitchFamily="34" charset="0"/>
              </a:rPr>
              <a:t>l’application</a:t>
            </a:r>
            <a:r>
              <a:rPr lang="en-US" sz="1200" b="1" dirty="0" smtClean="0">
                <a:latin typeface="Avenir 45 Book" pitchFamily="34" charset="0"/>
              </a:rPr>
              <a:t> et des </a:t>
            </a:r>
            <a:r>
              <a:rPr lang="en-US" sz="1200" b="1" dirty="0" err="1" smtClean="0">
                <a:latin typeface="Avenir 45 Book" pitchFamily="34" charset="0"/>
              </a:rPr>
              <a:t>objectifs</a:t>
            </a:r>
            <a:r>
              <a:rPr lang="en-US" sz="1200" b="1" dirty="0" smtClean="0">
                <a:latin typeface="Avenir 45 Book" pitchFamily="34" charset="0"/>
              </a:rPr>
              <a:t> du </a:t>
            </a:r>
            <a:r>
              <a:rPr lang="en-US" sz="1200" b="1" dirty="0" err="1" smtClean="0">
                <a:latin typeface="Avenir 45 Book" pitchFamily="34" charset="0"/>
              </a:rPr>
              <a:t>programme</a:t>
            </a:r>
            <a:endParaRPr lang="en-US" sz="1200" b="1" dirty="0">
              <a:latin typeface="Avenir 45 Book" pitchFamily="34" charset="0"/>
            </a:endParaRPr>
          </a:p>
        </p:txBody>
      </p:sp>
      <p:sp>
        <p:nvSpPr>
          <p:cNvPr id="15" name="TextBox 14"/>
          <p:cNvSpPr txBox="1"/>
          <p:nvPr/>
        </p:nvSpPr>
        <p:spPr>
          <a:xfrm>
            <a:off x="533400" y="4956081"/>
            <a:ext cx="762000" cy="707886"/>
          </a:xfrm>
          <a:prstGeom prst="rect">
            <a:avLst/>
          </a:prstGeom>
          <a:noFill/>
        </p:spPr>
        <p:txBody>
          <a:bodyPr wrap="square" rtlCol="0">
            <a:sp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rPr>
              <a:t>1</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endParaRPr>
          </a:p>
        </p:txBody>
      </p:sp>
      <p:sp>
        <p:nvSpPr>
          <p:cNvPr id="16" name="TextBox 15"/>
          <p:cNvSpPr txBox="1"/>
          <p:nvPr/>
        </p:nvSpPr>
        <p:spPr>
          <a:xfrm>
            <a:off x="2362200" y="4956081"/>
            <a:ext cx="762000" cy="707886"/>
          </a:xfrm>
          <a:prstGeom prst="rect">
            <a:avLst/>
          </a:prstGeom>
          <a:noFill/>
        </p:spPr>
        <p:txBody>
          <a:bodyPr wrap="square" rtlCol="0">
            <a:sp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rPr>
              <a:t>2</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endParaRPr>
          </a:p>
        </p:txBody>
      </p:sp>
      <p:sp>
        <p:nvSpPr>
          <p:cNvPr id="17" name="TextBox 16"/>
          <p:cNvSpPr txBox="1"/>
          <p:nvPr/>
        </p:nvSpPr>
        <p:spPr>
          <a:xfrm>
            <a:off x="4224556" y="4956081"/>
            <a:ext cx="762000" cy="707886"/>
          </a:xfrm>
          <a:prstGeom prst="rect">
            <a:avLst/>
          </a:prstGeom>
          <a:noFill/>
        </p:spPr>
        <p:txBody>
          <a:bodyPr wrap="square" rtlCol="0">
            <a:sp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rPr>
              <a:t>3</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endParaRPr>
          </a:p>
        </p:txBody>
      </p:sp>
      <p:sp>
        <p:nvSpPr>
          <p:cNvPr id="25" name="TextBox 24"/>
          <p:cNvSpPr txBox="1"/>
          <p:nvPr/>
        </p:nvSpPr>
        <p:spPr>
          <a:xfrm>
            <a:off x="2362200" y="4114800"/>
            <a:ext cx="1676400" cy="415498"/>
          </a:xfrm>
          <a:prstGeom prst="rect">
            <a:avLst/>
          </a:prstGeom>
          <a:noFill/>
        </p:spPr>
        <p:txBody>
          <a:bodyPr wrap="square" rtlCol="0">
            <a:spAutoFit/>
          </a:bodyPr>
          <a:lstStyle/>
          <a:p>
            <a:pPr algn="ctr"/>
            <a:r>
              <a:rPr lang="en-US" sz="1050" b="1" dirty="0" smtClean="0">
                <a:solidFill>
                  <a:schemeClr val="bg1"/>
                </a:solidFill>
                <a:latin typeface="Avenir 45 Book" pitchFamily="34" charset="0"/>
              </a:rPr>
              <a:t>EXIGENCES QUALITATIVES</a:t>
            </a:r>
            <a:endParaRPr lang="en-US" sz="1050" b="1" dirty="0">
              <a:solidFill>
                <a:schemeClr val="bg1"/>
              </a:solidFill>
              <a:latin typeface="Avenir 45 Book" pitchFamily="34" charset="0"/>
            </a:endParaRPr>
          </a:p>
        </p:txBody>
      </p:sp>
      <p:sp>
        <p:nvSpPr>
          <p:cNvPr id="26" name="TextBox 25"/>
          <p:cNvSpPr txBox="1"/>
          <p:nvPr/>
        </p:nvSpPr>
        <p:spPr>
          <a:xfrm>
            <a:off x="4191000" y="3429000"/>
            <a:ext cx="1676400" cy="577081"/>
          </a:xfrm>
          <a:prstGeom prst="rect">
            <a:avLst/>
          </a:prstGeom>
          <a:noFill/>
        </p:spPr>
        <p:txBody>
          <a:bodyPr wrap="square" rtlCol="0">
            <a:spAutoFit/>
          </a:bodyPr>
          <a:lstStyle/>
          <a:p>
            <a:pPr algn="ctr"/>
            <a:r>
              <a:rPr lang="en-US" sz="1050" b="1" dirty="0" smtClean="0">
                <a:solidFill>
                  <a:schemeClr val="bg1"/>
                </a:solidFill>
                <a:latin typeface="Avenir 45 Book" pitchFamily="34" charset="0"/>
              </a:rPr>
              <a:t>MESURES : RESPONSABILITÉ ET INFLUENCE</a:t>
            </a:r>
            <a:endParaRPr lang="en-US" sz="1050" b="1" dirty="0">
              <a:solidFill>
                <a:schemeClr val="bg1"/>
              </a:solidFill>
              <a:latin typeface="Avenir 45 Book" pitchFamily="34" charset="0"/>
            </a:endParaRPr>
          </a:p>
        </p:txBody>
      </p:sp>
      <p:cxnSp>
        <p:nvCxnSpPr>
          <p:cNvPr id="30" name="Straight Connector 29"/>
          <p:cNvCxnSpPr/>
          <p:nvPr/>
        </p:nvCxnSpPr>
        <p:spPr>
          <a:xfrm>
            <a:off x="550178" y="3358555"/>
            <a:ext cx="3456000" cy="0"/>
          </a:xfrm>
          <a:prstGeom prst="line">
            <a:avLst/>
          </a:prstGeom>
          <a:ln w="127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216167" y="3352800"/>
            <a:ext cx="1620000" cy="0"/>
          </a:xfrm>
          <a:prstGeom prst="line">
            <a:avLst/>
          </a:prstGeom>
          <a:ln w="127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6248400" y="1143000"/>
            <a:ext cx="2514600" cy="4572000"/>
          </a:xfrm>
          <a:prstGeom prst="rect">
            <a:avLst/>
          </a:prstGeom>
          <a:solidFill>
            <a:schemeClr val="accent5">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Rectangle 34"/>
          <p:cNvSpPr/>
          <p:nvPr/>
        </p:nvSpPr>
        <p:spPr>
          <a:xfrm>
            <a:off x="6324600" y="914400"/>
            <a:ext cx="2362200" cy="609600"/>
          </a:xfrm>
          <a:prstGeom prst="rect">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TextBox 35"/>
          <p:cNvSpPr txBox="1"/>
          <p:nvPr/>
        </p:nvSpPr>
        <p:spPr>
          <a:xfrm>
            <a:off x="6553201" y="940068"/>
            <a:ext cx="1904999" cy="523220"/>
          </a:xfrm>
          <a:prstGeom prst="rect">
            <a:avLst/>
          </a:prstGeom>
          <a:noFill/>
        </p:spPr>
        <p:txBody>
          <a:bodyPr wrap="square" rtlCol="0">
            <a:spAutoFit/>
          </a:bodyPr>
          <a:lstStyle/>
          <a:p>
            <a:pPr algn="ctr"/>
            <a:r>
              <a:rPr lang="en-US" sz="1400" dirty="0" smtClean="0">
                <a:solidFill>
                  <a:schemeClr val="bg1"/>
                </a:solidFill>
                <a:latin typeface="Avenir 45 Book" pitchFamily="34" charset="0"/>
              </a:rPr>
              <a:t>RESPONSABILITÉ ET INFLUENCE</a:t>
            </a:r>
            <a:endParaRPr lang="en-US" sz="1400" dirty="0">
              <a:solidFill>
                <a:schemeClr val="bg1"/>
              </a:solidFill>
              <a:latin typeface="Avenir 45 Book" pitchFamily="34" charset="0"/>
            </a:endParaRPr>
          </a:p>
        </p:txBody>
      </p:sp>
      <p:sp>
        <p:nvSpPr>
          <p:cNvPr id="34" name="TextBox 33"/>
          <p:cNvSpPr txBox="1"/>
          <p:nvPr/>
        </p:nvSpPr>
        <p:spPr>
          <a:xfrm>
            <a:off x="5715000" y="711770"/>
            <a:ext cx="762000" cy="1015663"/>
          </a:xfrm>
          <a:prstGeom prst="rect">
            <a:avLst/>
          </a:prstGeom>
          <a:noFill/>
        </p:spPr>
        <p:txBody>
          <a:bodyPr wrap="square" rtlCol="0">
            <a:spAutoFit/>
          </a:bodyPr>
          <a:lstStyle/>
          <a:p>
            <a:r>
              <a:rPr lang="en-US" sz="6000" dirty="0" smtClean="0">
                <a:ln w="18415" cmpd="sng">
                  <a:solidFill>
                    <a:srgbClr val="FFFFFF"/>
                  </a:solidFill>
                  <a:prstDash val="solid"/>
                </a:ln>
                <a:effectLst>
                  <a:outerShdw blurRad="63500" dir="3600000" algn="tl" rotWithShape="0">
                    <a:srgbClr val="000000">
                      <a:alpha val="70000"/>
                    </a:srgbClr>
                  </a:outerShdw>
                </a:effectLst>
                <a:latin typeface="Avenir 65 Medium" pitchFamily="34" charset="0"/>
              </a:rPr>
              <a:t>3</a:t>
            </a:r>
            <a:endParaRPr lang="en-US" sz="6000" dirty="0">
              <a:ln w="18415" cmpd="sng">
                <a:solidFill>
                  <a:srgbClr val="FFFFFF"/>
                </a:solidFill>
                <a:prstDash val="solid"/>
              </a:ln>
              <a:effectLst>
                <a:outerShdw blurRad="63500" dir="3600000" algn="tl" rotWithShape="0">
                  <a:srgbClr val="000000">
                    <a:alpha val="70000"/>
                  </a:srgbClr>
                </a:outerShdw>
              </a:effectLst>
              <a:latin typeface="Avenir 65 Medium" pitchFamily="34" charset="0"/>
            </a:endParaRPr>
          </a:p>
        </p:txBody>
      </p:sp>
      <p:sp>
        <p:nvSpPr>
          <p:cNvPr id="7" name="TextBox 6"/>
          <p:cNvSpPr txBox="1"/>
          <p:nvPr/>
        </p:nvSpPr>
        <p:spPr>
          <a:xfrm>
            <a:off x="6292790" y="1676400"/>
            <a:ext cx="2438400" cy="3939540"/>
          </a:xfrm>
          <a:prstGeom prst="rect">
            <a:avLst/>
          </a:prstGeom>
          <a:noFill/>
        </p:spPr>
        <p:txBody>
          <a:bodyPr wrap="square" rtlCol="0">
            <a:spAutoFit/>
          </a:bodyPr>
          <a:lstStyle/>
          <a:p>
            <a:pPr>
              <a:spcAft>
                <a:spcPts val="0"/>
              </a:spcAft>
              <a:buClr>
                <a:schemeClr val="bg1"/>
              </a:buClr>
              <a:buFont typeface="Webdings" pitchFamily="18" charset="2"/>
              <a:buChar char="g"/>
            </a:pPr>
            <a:r>
              <a:rPr lang="en-CA" sz="1200" b="1" dirty="0" smtClean="0">
                <a:solidFill>
                  <a:schemeClr val="bg1"/>
                </a:solidFill>
                <a:latin typeface="Franklin Gothic Book" pitchFamily="34" charset="0"/>
              </a:rPr>
              <a:t>  </a:t>
            </a:r>
            <a:r>
              <a:rPr lang="en-CA" sz="1200" b="1" dirty="0" err="1" smtClean="0">
                <a:solidFill>
                  <a:schemeClr val="bg1"/>
                </a:solidFill>
                <a:latin typeface="Franklin Gothic Book" pitchFamily="34" charset="0"/>
              </a:rPr>
              <a:t>Évidence</a:t>
            </a:r>
            <a:r>
              <a:rPr lang="en-CA" sz="1200" b="1" dirty="0" smtClean="0">
                <a:solidFill>
                  <a:schemeClr val="bg1"/>
                </a:solidFill>
                <a:latin typeface="Franklin Gothic Book" pitchFamily="34" charset="0"/>
              </a:rPr>
              <a:t> </a:t>
            </a:r>
            <a:r>
              <a:rPr lang="en-CA" sz="1200" b="1" dirty="0" err="1" smtClean="0">
                <a:solidFill>
                  <a:schemeClr val="bg1"/>
                </a:solidFill>
                <a:latin typeface="Franklin Gothic Book" pitchFamily="34" charset="0"/>
              </a:rPr>
              <a:t>ou</a:t>
            </a:r>
            <a:r>
              <a:rPr lang="en-CA" sz="1200" b="1" dirty="0" smtClean="0">
                <a:solidFill>
                  <a:schemeClr val="bg1"/>
                </a:solidFill>
                <a:latin typeface="Franklin Gothic Book" pitchFamily="34" charset="0"/>
              </a:rPr>
              <a:t> </a:t>
            </a:r>
            <a:r>
              <a:rPr lang="en-CA" sz="1200" b="1" dirty="0" err="1" smtClean="0">
                <a:solidFill>
                  <a:schemeClr val="bg1"/>
                </a:solidFill>
                <a:latin typeface="Franklin Gothic Book" pitchFamily="34" charset="0"/>
              </a:rPr>
              <a:t>démonstration</a:t>
            </a:r>
            <a:r>
              <a:rPr lang="en-CA" sz="1200" b="1" dirty="0" smtClean="0">
                <a:solidFill>
                  <a:schemeClr val="bg1"/>
                </a:solidFill>
                <a:latin typeface="Franklin Gothic Book" pitchFamily="34" charset="0"/>
              </a:rPr>
              <a:t>  </a:t>
            </a:r>
            <a:r>
              <a:rPr lang="en-CA" sz="1200" b="1" dirty="0" err="1" smtClean="0">
                <a:solidFill>
                  <a:schemeClr val="bg1"/>
                </a:solidFill>
                <a:latin typeface="Franklin Gothic Book" pitchFamily="34" charset="0"/>
              </a:rPr>
              <a:t>que</a:t>
            </a:r>
            <a:r>
              <a:rPr lang="en-CA" sz="1200" b="1" dirty="0" smtClean="0">
                <a:solidFill>
                  <a:schemeClr val="bg1"/>
                </a:solidFill>
                <a:latin typeface="Franklin Gothic Book" pitchFamily="34" charset="0"/>
              </a:rPr>
              <a:t> la </a:t>
            </a:r>
            <a:r>
              <a:rPr lang="en-CA" sz="1200" b="1" dirty="0" err="1" smtClean="0">
                <a:solidFill>
                  <a:schemeClr val="bg1"/>
                </a:solidFill>
                <a:latin typeface="Franklin Gothic Book" pitchFamily="34" charset="0"/>
              </a:rPr>
              <a:t>norme</a:t>
            </a:r>
            <a:r>
              <a:rPr lang="en-CA" sz="1200" b="1" dirty="0" smtClean="0">
                <a:solidFill>
                  <a:schemeClr val="bg1"/>
                </a:solidFill>
                <a:latin typeface="Franklin Gothic Book" pitchFamily="34" charset="0"/>
              </a:rPr>
              <a:t> </a:t>
            </a:r>
            <a:r>
              <a:rPr lang="en-CA" sz="1200" b="1" dirty="0" err="1" smtClean="0">
                <a:solidFill>
                  <a:schemeClr val="bg1"/>
                </a:solidFill>
                <a:latin typeface="Franklin Gothic Book" pitchFamily="34" charset="0"/>
              </a:rPr>
              <a:t>répond</a:t>
            </a:r>
            <a:r>
              <a:rPr lang="en-CA" sz="1200" b="1" dirty="0" smtClean="0">
                <a:solidFill>
                  <a:schemeClr val="bg1"/>
                </a:solidFill>
                <a:latin typeface="Franklin Gothic Book" pitchFamily="34" charset="0"/>
              </a:rPr>
              <a:t> à un </a:t>
            </a:r>
            <a:r>
              <a:rPr lang="en-CA" sz="1200" b="1" dirty="0" err="1" smtClean="0">
                <a:solidFill>
                  <a:schemeClr val="bg1"/>
                </a:solidFill>
                <a:latin typeface="Franklin Gothic Book" pitchFamily="34" charset="0"/>
              </a:rPr>
              <a:t>besoin</a:t>
            </a:r>
            <a:r>
              <a:rPr lang="en-CA" sz="1200" b="1" dirty="0" smtClean="0">
                <a:solidFill>
                  <a:schemeClr val="bg1"/>
                </a:solidFill>
                <a:latin typeface="Franklin Gothic Book" pitchFamily="34" charset="0"/>
              </a:rPr>
              <a:t>, p. ex. </a:t>
            </a:r>
          </a:p>
          <a:p>
            <a:pPr marL="144000">
              <a:spcAft>
                <a:spcPts val="0"/>
              </a:spcAft>
              <a:buClr>
                <a:schemeClr val="bg1"/>
              </a:buClr>
              <a:buFont typeface="Wingdings" pitchFamily="2" charset="2"/>
              <a:buChar char="¨"/>
            </a:pPr>
            <a:r>
              <a:rPr lang="en-CA" sz="1200" dirty="0" smtClean="0">
                <a:solidFill>
                  <a:schemeClr val="bg1"/>
                </a:solidFill>
                <a:latin typeface="Franklin Gothic Book" pitchFamily="34" charset="0"/>
              </a:rPr>
              <a:t>  </a:t>
            </a:r>
            <a:r>
              <a:rPr lang="en-CA" sz="1200" dirty="0" err="1" smtClean="0">
                <a:solidFill>
                  <a:schemeClr val="bg1"/>
                </a:solidFill>
                <a:latin typeface="Franklin Gothic Book" pitchFamily="34" charset="0"/>
              </a:rPr>
              <a:t>Évaluation</a:t>
            </a:r>
            <a:r>
              <a:rPr lang="en-CA" sz="1200" dirty="0" smtClean="0">
                <a:solidFill>
                  <a:schemeClr val="bg1"/>
                </a:solidFill>
                <a:latin typeface="Franklin Gothic Book" pitchFamily="34" charset="0"/>
              </a:rPr>
              <a:t> des </a:t>
            </a:r>
            <a:r>
              <a:rPr lang="en-CA" sz="1200" dirty="0" err="1" smtClean="0">
                <a:solidFill>
                  <a:schemeClr val="bg1"/>
                </a:solidFill>
                <a:latin typeface="Franklin Gothic Book" pitchFamily="34" charset="0"/>
              </a:rPr>
              <a:t>personnes</a:t>
            </a:r>
            <a:r>
              <a:rPr lang="en-CA" sz="1200" dirty="0" smtClean="0">
                <a:solidFill>
                  <a:schemeClr val="bg1"/>
                </a:solidFill>
                <a:latin typeface="Franklin Gothic Book" pitchFamily="34" charset="0"/>
              </a:rPr>
              <a:t> :</a:t>
            </a:r>
          </a:p>
          <a:p>
            <a:pPr marL="144000">
              <a:spcAft>
                <a:spcPts val="0"/>
              </a:spcAft>
              <a:buClr>
                <a:schemeClr val="bg1"/>
              </a:buClr>
            </a:pPr>
            <a:r>
              <a:rPr lang="en-CA" sz="1200" dirty="0" smtClean="0">
                <a:solidFill>
                  <a:schemeClr val="bg1"/>
                </a:solidFill>
                <a:latin typeface="Franklin Gothic Book" pitchFamily="34" charset="0"/>
              </a:rPr>
              <a:t>     -- </a:t>
            </a:r>
            <a:r>
              <a:rPr lang="en-CA" sz="1200" dirty="0" err="1" smtClean="0">
                <a:solidFill>
                  <a:schemeClr val="bg1"/>
                </a:solidFill>
                <a:latin typeface="Franklin Gothic Book" pitchFamily="34" charset="0"/>
              </a:rPr>
              <a:t>oriente</a:t>
            </a:r>
            <a:r>
              <a:rPr lang="en-CA" sz="1200" dirty="0" smtClean="0">
                <a:solidFill>
                  <a:schemeClr val="bg1"/>
                </a:solidFill>
                <a:latin typeface="Franklin Gothic Book" pitchFamily="34" charset="0"/>
              </a:rPr>
              <a:t> les plans et questions </a:t>
            </a:r>
            <a:r>
              <a:rPr lang="en-CA" sz="1200" dirty="0" err="1" smtClean="0">
                <a:solidFill>
                  <a:schemeClr val="bg1"/>
                </a:solidFill>
                <a:latin typeface="Franklin Gothic Book" pitchFamily="34" charset="0"/>
              </a:rPr>
              <a:t>d’examen</a:t>
            </a:r>
            <a:r>
              <a:rPr lang="en-CA" sz="1200" dirty="0" smtClean="0">
                <a:solidFill>
                  <a:schemeClr val="bg1"/>
                </a:solidFill>
                <a:latin typeface="Franklin Gothic Book" pitchFamily="34" charset="0"/>
              </a:rPr>
              <a:t>, et</a:t>
            </a:r>
          </a:p>
          <a:p>
            <a:pPr marL="144000">
              <a:spcAft>
                <a:spcPts val="0"/>
              </a:spcAft>
              <a:buClr>
                <a:schemeClr val="bg1"/>
              </a:buClr>
            </a:pPr>
            <a:r>
              <a:rPr lang="en-CA" sz="1200" dirty="0" smtClean="0">
                <a:solidFill>
                  <a:schemeClr val="bg1"/>
                </a:solidFill>
                <a:latin typeface="Franklin Gothic Book" pitchFamily="34" charset="0"/>
              </a:rPr>
              <a:t>aide à se </a:t>
            </a:r>
            <a:r>
              <a:rPr lang="en-CA" sz="1200" dirty="0" err="1" smtClean="0">
                <a:solidFill>
                  <a:schemeClr val="bg1"/>
                </a:solidFill>
                <a:latin typeface="Franklin Gothic Book" pitchFamily="34" charset="0"/>
              </a:rPr>
              <a:t>préparer</a:t>
            </a:r>
            <a:r>
              <a:rPr lang="en-CA" sz="1200" dirty="0" smtClean="0">
                <a:solidFill>
                  <a:schemeClr val="bg1"/>
                </a:solidFill>
                <a:latin typeface="Franklin Gothic Book" pitchFamily="34" charset="0"/>
              </a:rPr>
              <a:t> aux </a:t>
            </a:r>
            <a:r>
              <a:rPr lang="en-CA" sz="1200" dirty="0" err="1" smtClean="0">
                <a:solidFill>
                  <a:schemeClr val="bg1"/>
                </a:solidFill>
                <a:latin typeface="Franklin Gothic Book" pitchFamily="34" charset="0"/>
              </a:rPr>
              <a:t>examens</a:t>
            </a:r>
            <a:r>
              <a:rPr lang="en-CA" sz="1200" dirty="0" smtClean="0">
                <a:solidFill>
                  <a:schemeClr val="bg1"/>
                </a:solidFill>
                <a:latin typeface="Franklin Gothic Book" pitchFamily="34" charset="0"/>
              </a:rPr>
              <a:t> </a:t>
            </a:r>
          </a:p>
          <a:p>
            <a:pPr marL="144000">
              <a:spcAft>
                <a:spcPts val="0"/>
              </a:spcAft>
              <a:buClr>
                <a:schemeClr val="bg1"/>
              </a:buClr>
            </a:pPr>
            <a:r>
              <a:rPr lang="en-CA" sz="1200" dirty="0" smtClean="0">
                <a:solidFill>
                  <a:schemeClr val="bg1"/>
                </a:solidFill>
                <a:latin typeface="Franklin Gothic Book" pitchFamily="34" charset="0"/>
              </a:rPr>
              <a:t>        et à </a:t>
            </a:r>
            <a:r>
              <a:rPr lang="en-CA" sz="1200" dirty="0" err="1" smtClean="0">
                <a:solidFill>
                  <a:schemeClr val="bg1"/>
                </a:solidFill>
                <a:latin typeface="Franklin Gothic Book" pitchFamily="34" charset="0"/>
              </a:rPr>
              <a:t>valider</a:t>
            </a:r>
            <a:r>
              <a:rPr lang="en-CA" sz="1200" dirty="0" smtClean="0">
                <a:solidFill>
                  <a:schemeClr val="bg1"/>
                </a:solidFill>
                <a:latin typeface="Franklin Gothic Book" pitchFamily="34" charset="0"/>
              </a:rPr>
              <a:t> les </a:t>
            </a:r>
            <a:r>
              <a:rPr lang="en-CA" sz="1200" dirty="0" err="1" smtClean="0">
                <a:solidFill>
                  <a:schemeClr val="bg1"/>
                </a:solidFill>
                <a:latin typeface="Franklin Gothic Book" pitchFamily="34" charset="0"/>
              </a:rPr>
              <a:t>examens</a:t>
            </a:r>
            <a:endParaRPr lang="en-CA" sz="1200" dirty="0" smtClean="0">
              <a:solidFill>
                <a:schemeClr val="bg1"/>
              </a:solidFill>
              <a:latin typeface="Franklin Gothic Book" pitchFamily="34" charset="0"/>
            </a:endParaRPr>
          </a:p>
          <a:p>
            <a:pPr marL="144000">
              <a:spcAft>
                <a:spcPts val="0"/>
              </a:spcAft>
              <a:buClr>
                <a:schemeClr val="bg1"/>
              </a:buClr>
            </a:pPr>
            <a:endParaRPr lang="en-CA" sz="1200" dirty="0" smtClean="0">
              <a:solidFill>
                <a:schemeClr val="bg1"/>
              </a:solidFill>
              <a:latin typeface="Franklin Gothic Book" pitchFamily="34" charset="0"/>
            </a:endParaRPr>
          </a:p>
          <a:p>
            <a:pPr marL="144000">
              <a:buClr>
                <a:schemeClr val="bg1"/>
              </a:buClr>
              <a:buFont typeface="Wingdings" pitchFamily="2" charset="2"/>
              <a:buChar char="¨"/>
            </a:pPr>
            <a:r>
              <a:rPr lang="en-CA" sz="1200" dirty="0" smtClean="0">
                <a:solidFill>
                  <a:schemeClr val="bg1"/>
                </a:solidFill>
                <a:latin typeface="Franklin Gothic Book" pitchFamily="34" charset="0"/>
              </a:rPr>
              <a:t>  </a:t>
            </a:r>
            <a:r>
              <a:rPr lang="en-CA" sz="1200" dirty="0" err="1" smtClean="0">
                <a:solidFill>
                  <a:schemeClr val="bg1"/>
                </a:solidFill>
                <a:latin typeface="Franklin Gothic Book" pitchFamily="34" charset="0"/>
              </a:rPr>
              <a:t>Élaboration</a:t>
            </a:r>
            <a:r>
              <a:rPr lang="en-CA" sz="1200" dirty="0" smtClean="0">
                <a:solidFill>
                  <a:schemeClr val="bg1"/>
                </a:solidFill>
                <a:latin typeface="Franklin Gothic Book" pitchFamily="34" charset="0"/>
              </a:rPr>
              <a:t> d’un programme </a:t>
            </a:r>
            <a:r>
              <a:rPr lang="en-CA" sz="1200" dirty="0" err="1" smtClean="0">
                <a:solidFill>
                  <a:schemeClr val="bg1"/>
                </a:solidFill>
                <a:latin typeface="Franklin Gothic Book" pitchFamily="34" charset="0"/>
              </a:rPr>
              <a:t>d’études</a:t>
            </a:r>
            <a:r>
              <a:rPr lang="en-CA" sz="1200" dirty="0" smtClean="0">
                <a:solidFill>
                  <a:schemeClr val="bg1"/>
                </a:solidFill>
                <a:latin typeface="Franklin Gothic Book" pitchFamily="34" charset="0"/>
              </a:rPr>
              <a:t> :</a:t>
            </a:r>
          </a:p>
          <a:p>
            <a:pPr marL="144000">
              <a:buClr>
                <a:schemeClr val="bg1"/>
              </a:buClr>
            </a:pPr>
            <a:r>
              <a:rPr lang="en-CA" sz="1200" dirty="0" smtClean="0">
                <a:solidFill>
                  <a:schemeClr val="bg1"/>
                </a:solidFill>
                <a:latin typeface="Franklin Gothic Book" pitchFamily="34" charset="0"/>
              </a:rPr>
              <a:t>     -- </a:t>
            </a:r>
            <a:r>
              <a:rPr lang="en-CA" sz="1200" dirty="0" err="1" smtClean="0">
                <a:solidFill>
                  <a:schemeClr val="bg1"/>
                </a:solidFill>
                <a:latin typeface="Franklin Gothic Book" pitchFamily="34" charset="0"/>
              </a:rPr>
              <a:t>résultats</a:t>
            </a:r>
            <a:r>
              <a:rPr lang="en-CA" sz="1200" dirty="0" smtClean="0">
                <a:solidFill>
                  <a:schemeClr val="bg1"/>
                </a:solidFill>
                <a:latin typeface="Franklin Gothic Book" pitchFamily="34" charset="0"/>
              </a:rPr>
              <a:t> de </a:t>
            </a:r>
            <a:r>
              <a:rPr lang="en-CA" sz="1200" dirty="0" err="1" smtClean="0">
                <a:solidFill>
                  <a:schemeClr val="bg1"/>
                </a:solidFill>
                <a:latin typeface="Franklin Gothic Book" pitchFamily="34" charset="0"/>
              </a:rPr>
              <a:t>l’apprentissage</a:t>
            </a:r>
            <a:endParaRPr lang="en-CA" sz="1200" dirty="0" smtClean="0">
              <a:solidFill>
                <a:schemeClr val="bg1"/>
              </a:solidFill>
              <a:latin typeface="Franklin Gothic Book" pitchFamily="34" charset="0"/>
            </a:endParaRPr>
          </a:p>
          <a:p>
            <a:pPr marL="360000" lvl="1">
              <a:spcAft>
                <a:spcPts val="1200"/>
              </a:spcAft>
              <a:buClr>
                <a:schemeClr val="bg1"/>
              </a:buClr>
            </a:pPr>
            <a:r>
              <a:rPr lang="en-CA" sz="1200" dirty="0" smtClean="0">
                <a:solidFill>
                  <a:schemeClr val="bg1"/>
                </a:solidFill>
                <a:latin typeface="Franklin Gothic Book" pitchFamily="34" charset="0"/>
              </a:rPr>
              <a:t>-- conception </a:t>
            </a:r>
            <a:r>
              <a:rPr lang="en-CA" sz="1200" dirty="0" err="1" smtClean="0">
                <a:solidFill>
                  <a:schemeClr val="bg1"/>
                </a:solidFill>
                <a:latin typeface="Franklin Gothic Book" pitchFamily="34" charset="0"/>
              </a:rPr>
              <a:t>pédagogique</a:t>
            </a:r>
            <a:endParaRPr lang="en-CA" sz="1200" dirty="0" smtClean="0">
              <a:solidFill>
                <a:schemeClr val="bg1"/>
              </a:solidFill>
              <a:latin typeface="Franklin Gothic Book" pitchFamily="34" charset="0"/>
            </a:endParaRPr>
          </a:p>
          <a:p>
            <a:pPr>
              <a:spcAft>
                <a:spcPts val="0"/>
              </a:spcAft>
              <a:buClr>
                <a:schemeClr val="bg1"/>
              </a:buClr>
              <a:buFont typeface="Webdings" pitchFamily="18" charset="2"/>
              <a:buChar char="g"/>
            </a:pPr>
            <a:r>
              <a:rPr lang="en-CA" sz="1200" b="1" dirty="0" smtClean="0">
                <a:solidFill>
                  <a:schemeClr val="bg1"/>
                </a:solidFill>
                <a:latin typeface="Franklin Gothic Book" pitchFamily="34" charset="0"/>
              </a:rPr>
              <a:t>  </a:t>
            </a:r>
            <a:r>
              <a:rPr lang="en-CA" sz="1200" b="1" dirty="0" err="1" smtClean="0">
                <a:solidFill>
                  <a:schemeClr val="bg1"/>
                </a:solidFill>
                <a:latin typeface="Franklin Gothic Book" pitchFamily="34" charset="0"/>
              </a:rPr>
              <a:t>Évidence</a:t>
            </a:r>
            <a:r>
              <a:rPr lang="en-CA" sz="1200" b="1" dirty="0" smtClean="0">
                <a:solidFill>
                  <a:schemeClr val="bg1"/>
                </a:solidFill>
                <a:latin typeface="Franklin Gothic Book" pitchFamily="34" charset="0"/>
              </a:rPr>
              <a:t> </a:t>
            </a:r>
            <a:r>
              <a:rPr lang="en-CA" sz="1200" b="1" dirty="0" err="1" smtClean="0">
                <a:solidFill>
                  <a:schemeClr val="bg1"/>
                </a:solidFill>
                <a:latin typeface="Franklin Gothic Book" pitchFamily="34" charset="0"/>
              </a:rPr>
              <a:t>que</a:t>
            </a:r>
            <a:r>
              <a:rPr lang="en-CA" sz="1200" b="1" dirty="0" smtClean="0">
                <a:solidFill>
                  <a:schemeClr val="bg1"/>
                </a:solidFill>
                <a:latin typeface="Franklin Gothic Book" pitchFamily="34" charset="0"/>
              </a:rPr>
              <a:t> la </a:t>
            </a:r>
            <a:r>
              <a:rPr lang="en-CA" sz="1200" b="1" dirty="0" err="1" smtClean="0">
                <a:solidFill>
                  <a:schemeClr val="bg1"/>
                </a:solidFill>
                <a:latin typeface="Franklin Gothic Book" pitchFamily="34" charset="0"/>
              </a:rPr>
              <a:t>norme</a:t>
            </a:r>
            <a:r>
              <a:rPr lang="en-CA" sz="1200" b="1" dirty="0" smtClean="0">
                <a:solidFill>
                  <a:schemeClr val="bg1"/>
                </a:solidFill>
                <a:latin typeface="Franklin Gothic Book" pitchFamily="34" charset="0"/>
              </a:rPr>
              <a:t> </a:t>
            </a:r>
            <a:r>
              <a:rPr lang="en-CA" sz="1200" b="1" dirty="0" err="1" smtClean="0">
                <a:solidFill>
                  <a:schemeClr val="bg1"/>
                </a:solidFill>
                <a:latin typeface="Franklin Gothic Book" pitchFamily="34" charset="0"/>
              </a:rPr>
              <a:t>convient</a:t>
            </a:r>
            <a:r>
              <a:rPr lang="en-CA" sz="1200" b="1" dirty="0" smtClean="0">
                <a:solidFill>
                  <a:schemeClr val="bg1"/>
                </a:solidFill>
                <a:latin typeface="Franklin Gothic Book" pitchFamily="34" charset="0"/>
              </a:rPr>
              <a:t> au </a:t>
            </a:r>
            <a:r>
              <a:rPr lang="en-CA" sz="1200" b="1" dirty="0" err="1" smtClean="0">
                <a:solidFill>
                  <a:schemeClr val="bg1"/>
                </a:solidFill>
                <a:latin typeface="Franklin Gothic Book" pitchFamily="34" charset="0"/>
              </a:rPr>
              <a:t>contexte</a:t>
            </a:r>
            <a:r>
              <a:rPr lang="en-CA" sz="1200" b="1" dirty="0" smtClean="0">
                <a:solidFill>
                  <a:schemeClr val="bg1"/>
                </a:solidFill>
                <a:latin typeface="Franklin Gothic Book" pitchFamily="34" charset="0"/>
              </a:rPr>
              <a:t>, p. ex. </a:t>
            </a:r>
          </a:p>
          <a:p>
            <a:pPr marL="180000">
              <a:spcAft>
                <a:spcPts val="0"/>
              </a:spcAft>
              <a:buClr>
                <a:schemeClr val="bg1"/>
              </a:buClr>
              <a:buFont typeface="Wingdings" pitchFamily="2" charset="2"/>
              <a:buChar char="¨"/>
            </a:pPr>
            <a:r>
              <a:rPr lang="en-CA" sz="1200" dirty="0" smtClean="0">
                <a:solidFill>
                  <a:schemeClr val="bg1"/>
                </a:solidFill>
                <a:latin typeface="Franklin Gothic Book" pitchFamily="34" charset="0"/>
              </a:rPr>
              <a:t>  Applicable à </a:t>
            </a:r>
            <a:r>
              <a:rPr lang="en-CA" sz="1200" dirty="0" err="1" smtClean="0">
                <a:solidFill>
                  <a:schemeClr val="bg1"/>
                </a:solidFill>
                <a:latin typeface="Franklin Gothic Book" pitchFamily="34" charset="0"/>
              </a:rPr>
              <a:t>une</a:t>
            </a:r>
            <a:r>
              <a:rPr lang="en-CA" sz="1200" dirty="0" smtClean="0">
                <a:solidFill>
                  <a:schemeClr val="bg1"/>
                </a:solidFill>
                <a:latin typeface="Franklin Gothic Book" pitchFamily="34" charset="0"/>
              </a:rPr>
              <a:t> </a:t>
            </a:r>
            <a:r>
              <a:rPr lang="en-CA" sz="1200" dirty="0" err="1" smtClean="0">
                <a:solidFill>
                  <a:schemeClr val="bg1"/>
                </a:solidFill>
                <a:latin typeface="Franklin Gothic Book" pitchFamily="34" charset="0"/>
              </a:rPr>
              <a:t>gamme</a:t>
            </a:r>
            <a:r>
              <a:rPr lang="en-CA" sz="1200" dirty="0" smtClean="0">
                <a:solidFill>
                  <a:schemeClr val="bg1"/>
                </a:solidFill>
                <a:latin typeface="Franklin Gothic Book" pitchFamily="34" charset="0"/>
              </a:rPr>
              <a:t> de </a:t>
            </a:r>
            <a:r>
              <a:rPr lang="en-CA" sz="1200" dirty="0" err="1" smtClean="0">
                <a:solidFill>
                  <a:schemeClr val="bg1"/>
                </a:solidFill>
                <a:latin typeface="Franklin Gothic Book" pitchFamily="34" charset="0"/>
              </a:rPr>
              <a:t>contextes</a:t>
            </a:r>
            <a:r>
              <a:rPr lang="en-CA" sz="1200" dirty="0" smtClean="0">
                <a:solidFill>
                  <a:schemeClr val="bg1"/>
                </a:solidFill>
                <a:latin typeface="Franklin Gothic Book" pitchFamily="34" charset="0"/>
              </a:rPr>
              <a:t> </a:t>
            </a:r>
            <a:r>
              <a:rPr lang="en-CA" sz="1200" dirty="0" err="1" smtClean="0">
                <a:solidFill>
                  <a:schemeClr val="bg1"/>
                </a:solidFill>
                <a:latin typeface="Franklin Gothic Book" pitchFamily="34" charset="0"/>
              </a:rPr>
              <a:t>prévus</a:t>
            </a:r>
            <a:r>
              <a:rPr lang="en-CA" sz="1200" dirty="0" smtClean="0">
                <a:solidFill>
                  <a:schemeClr val="bg1"/>
                </a:solidFill>
                <a:latin typeface="Franklin Gothic Book" pitchFamily="34" charset="0"/>
              </a:rPr>
              <a:t> (</a:t>
            </a:r>
            <a:r>
              <a:rPr lang="en-CA" sz="1200" dirty="0" err="1" smtClean="0">
                <a:solidFill>
                  <a:schemeClr val="bg1"/>
                </a:solidFill>
                <a:latin typeface="Franklin Gothic Book" pitchFamily="34" charset="0"/>
              </a:rPr>
              <a:t>environnements</a:t>
            </a:r>
            <a:r>
              <a:rPr lang="en-CA" sz="1200" dirty="0" smtClean="0">
                <a:solidFill>
                  <a:schemeClr val="bg1"/>
                </a:solidFill>
                <a:latin typeface="Franklin Gothic Book" pitchFamily="34" charset="0"/>
              </a:rPr>
              <a:t> de travail, pays…) </a:t>
            </a:r>
          </a:p>
          <a:p>
            <a:pPr>
              <a:spcAft>
                <a:spcPts val="1200"/>
              </a:spcAft>
              <a:buClr>
                <a:schemeClr val="bg1"/>
              </a:buClr>
              <a:buFont typeface="Webdings" pitchFamily="18" charset="2"/>
              <a:buChar char="g"/>
            </a:pPr>
            <a:endParaRPr lang="en-CA" sz="1200" dirty="0">
              <a:solidFill>
                <a:schemeClr val="bg1"/>
              </a:solidFill>
              <a:latin typeface="Franklin Gothic Book" pitchFamily="34" charset="0"/>
            </a:endParaRPr>
          </a:p>
        </p:txBody>
      </p:sp>
      <p:sp>
        <p:nvSpPr>
          <p:cNvPr id="41" name="TextBox 40"/>
          <p:cNvSpPr txBox="1"/>
          <p:nvPr/>
        </p:nvSpPr>
        <p:spPr>
          <a:xfrm>
            <a:off x="6268943" y="1547853"/>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2" name="TextBox 41"/>
          <p:cNvSpPr txBox="1"/>
          <p:nvPr/>
        </p:nvSpPr>
        <p:spPr>
          <a:xfrm>
            <a:off x="6272253" y="4057908"/>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3" name="Rectangle 42"/>
          <p:cNvSpPr/>
          <p:nvPr/>
        </p:nvSpPr>
        <p:spPr>
          <a:xfrm>
            <a:off x="4143155" y="3376654"/>
            <a:ext cx="1764000" cy="2233652"/>
          </a:xfrm>
          <a:prstGeom prst="rect">
            <a:avLst/>
          </a:prstGeom>
          <a:noFill/>
          <a:ln>
            <a:solidFill>
              <a:srgbClr val="99CC00"/>
            </a:solidFill>
            <a:miter lim="800000"/>
          </a:ln>
          <a:effectLst>
            <a:glow rad="101600">
              <a:srgbClr val="99CC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Rectangle 16"/>
          <p:cNvSpPr>
            <a:spLocks noChangeArrowheads="1"/>
          </p:cNvSpPr>
          <p:nvPr/>
        </p:nvSpPr>
        <p:spPr bwMode="auto">
          <a:xfrm rot="10800000">
            <a:off x="3832730" y="0"/>
            <a:ext cx="1891398" cy="2286000"/>
          </a:xfrm>
          <a:prstGeom prst="rect">
            <a:avLst/>
          </a:prstGeom>
          <a:gradFill rotWithShape="1">
            <a:gsLst>
              <a:gs pos="0">
                <a:schemeClr val="bg1"/>
              </a:gs>
              <a:gs pos="100000">
                <a:schemeClr val="bg1">
                  <a:alpha val="0"/>
                </a:schemeClr>
              </a:gs>
            </a:gsLst>
            <a:lin ang="0" scaled="1"/>
          </a:gradFill>
          <a:ln w="9525">
            <a:noFill/>
            <a:miter lim="800000"/>
            <a:headEnd/>
            <a:tailEnd/>
          </a:ln>
        </p:spPr>
        <p:txBody>
          <a:bodyPr wrap="none" anchor="ctr"/>
          <a:lstStyle/>
          <a:p>
            <a:endParaRPr lang="en-CA"/>
          </a:p>
        </p:txBody>
      </p:sp>
      <p:sp>
        <p:nvSpPr>
          <p:cNvPr id="45" name="Rectangle 16"/>
          <p:cNvSpPr>
            <a:spLocks noChangeArrowheads="1"/>
          </p:cNvSpPr>
          <p:nvPr/>
        </p:nvSpPr>
        <p:spPr bwMode="auto">
          <a:xfrm rot="16200000">
            <a:off x="-673594" y="1942356"/>
            <a:ext cx="1728192" cy="381000"/>
          </a:xfrm>
          <a:prstGeom prst="rect">
            <a:avLst/>
          </a:prstGeom>
          <a:gradFill rotWithShape="1">
            <a:gsLst>
              <a:gs pos="0">
                <a:schemeClr val="bg1"/>
              </a:gs>
              <a:gs pos="100000">
                <a:schemeClr val="bg1">
                  <a:alpha val="0"/>
                </a:schemeClr>
              </a:gs>
            </a:gsLst>
            <a:lin ang="0" scaled="1"/>
          </a:gradFill>
          <a:ln w="9525">
            <a:noFill/>
            <a:miter lim="800000"/>
            <a:headEnd/>
            <a:tailEnd/>
          </a:ln>
        </p:spPr>
        <p:txBody>
          <a:bodyPr wrap="none" anchor="ctr"/>
          <a:lstStyle/>
          <a:p>
            <a:endParaRPr lang="en-CA"/>
          </a:p>
        </p:txBody>
      </p:sp>
      <p:sp>
        <p:nvSpPr>
          <p:cNvPr id="40" name="TextBox 39"/>
          <p:cNvSpPr txBox="1"/>
          <p:nvPr/>
        </p:nvSpPr>
        <p:spPr>
          <a:xfrm>
            <a:off x="755576" y="5949280"/>
            <a:ext cx="7848600" cy="523220"/>
          </a:xfrm>
          <a:prstGeom prst="rect">
            <a:avLst/>
          </a:prstGeom>
          <a:noFill/>
        </p:spPr>
        <p:txBody>
          <a:bodyPr wrap="square" rtlCol="0">
            <a:spAutoFit/>
          </a:bodyPr>
          <a:lstStyle/>
          <a:p>
            <a:pPr algn="ctr"/>
            <a:r>
              <a:rPr lang="en-US" sz="2800" dirty="0" smtClean="0">
                <a:solidFill>
                  <a:schemeClr val="accent4">
                    <a:lumMod val="75000"/>
                  </a:schemeClr>
                </a:solidFill>
                <a:latin typeface="Franklin Gothic Medium Cond" pitchFamily="34" charset="0"/>
              </a:rPr>
              <a:t>Cadre de validation</a:t>
            </a:r>
            <a:endParaRPr lang="en-US" sz="2800" dirty="0">
              <a:solidFill>
                <a:schemeClr val="accent4">
                  <a:lumMod val="75000"/>
                </a:schemeClr>
              </a:solidFill>
              <a:latin typeface="Franklin Gothic Medium Cond" pitchFamily="34" charset="0"/>
            </a:endParaRPr>
          </a:p>
        </p:txBody>
      </p:sp>
      <p:sp>
        <p:nvSpPr>
          <p:cNvPr id="46" name="Rectangle 45"/>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1000" fill="hold"/>
                                        <p:tgtEl>
                                          <p:spTgt spid="43"/>
                                        </p:tgtEl>
                                        <p:attrNameLst>
                                          <p:attrName>ppt_w</p:attrName>
                                        </p:attrNameLst>
                                      </p:cBhvr>
                                      <p:tavLst>
                                        <p:tav tm="0">
                                          <p:val>
                                            <p:strVal val="#ppt_w*0.70"/>
                                          </p:val>
                                        </p:tav>
                                        <p:tav tm="100000">
                                          <p:val>
                                            <p:strVal val="#ppt_w"/>
                                          </p:val>
                                        </p:tav>
                                      </p:tavLst>
                                    </p:anim>
                                    <p:anim calcmode="lin" valueType="num">
                                      <p:cBhvr>
                                        <p:cTn id="8" dur="1000" fill="hold"/>
                                        <p:tgtEl>
                                          <p:spTgt spid="43"/>
                                        </p:tgtEl>
                                        <p:attrNameLst>
                                          <p:attrName>ppt_h</p:attrName>
                                        </p:attrNameLst>
                                      </p:cBhvr>
                                      <p:tavLst>
                                        <p:tav tm="0">
                                          <p:val>
                                            <p:strVal val="#ppt_h"/>
                                          </p:val>
                                        </p:tav>
                                        <p:tav tm="100000">
                                          <p:val>
                                            <p:strVal val="#ppt_h"/>
                                          </p:val>
                                        </p:tav>
                                      </p:tavLst>
                                    </p:anim>
                                    <p:animEffect transition="in" filter="fade">
                                      <p:cBhvr>
                                        <p:cTn id="9" dur="1000"/>
                                        <p:tgtEl>
                                          <p:spTgt spid="43"/>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1000"/>
                                        <p:tgtEl>
                                          <p:spTgt spid="41"/>
                                        </p:tgtEl>
                                      </p:cBhvr>
                                    </p:animEffect>
                                    <p:anim calcmode="lin" valueType="num">
                                      <p:cBhvr>
                                        <p:cTn id="14" dur="1000" fill="hold"/>
                                        <p:tgtEl>
                                          <p:spTgt spid="41"/>
                                        </p:tgtEl>
                                        <p:attrNameLst>
                                          <p:attrName>ppt_x</p:attrName>
                                        </p:attrNameLst>
                                      </p:cBhvr>
                                      <p:tavLst>
                                        <p:tav tm="0">
                                          <p:val>
                                            <p:strVal val="#ppt_x"/>
                                          </p:val>
                                        </p:tav>
                                        <p:tav tm="100000">
                                          <p:val>
                                            <p:strVal val="#ppt_x"/>
                                          </p:val>
                                        </p:tav>
                                      </p:tavLst>
                                    </p:anim>
                                    <p:anim calcmode="lin" valueType="num">
                                      <p:cBhvr>
                                        <p:cTn id="15" dur="1000" fill="hold"/>
                                        <p:tgtEl>
                                          <p:spTgt spid="4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1000"/>
                                        <p:tgtEl>
                                          <p:spTgt spid="42"/>
                                        </p:tgtEl>
                                      </p:cBhvr>
                                    </p:animEffect>
                                    <p:anim calcmode="lin" valueType="num">
                                      <p:cBhvr>
                                        <p:cTn id="19" dur="1000" fill="hold"/>
                                        <p:tgtEl>
                                          <p:spTgt spid="42"/>
                                        </p:tgtEl>
                                        <p:attrNameLst>
                                          <p:attrName>ppt_x</p:attrName>
                                        </p:attrNameLst>
                                      </p:cBhvr>
                                      <p:tavLst>
                                        <p:tav tm="0">
                                          <p:val>
                                            <p:strVal val="#ppt_x"/>
                                          </p:val>
                                        </p:tav>
                                        <p:tav tm="100000">
                                          <p:val>
                                            <p:strVal val="#ppt_x"/>
                                          </p:val>
                                        </p:tav>
                                      </p:tavLst>
                                    </p:anim>
                                    <p:anim calcmode="lin" valueType="num">
                                      <p:cBhvr>
                                        <p:cTn id="20" dur="1000" fill="hold"/>
                                        <p:tgtEl>
                                          <p:spTgt spid="4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1000"/>
                                        <p:tgtEl>
                                          <p:spTgt spid="35"/>
                                        </p:tgtEl>
                                      </p:cBhvr>
                                    </p:animEffect>
                                    <p:anim calcmode="lin" valueType="num">
                                      <p:cBhvr>
                                        <p:cTn id="39" dur="1000" fill="hold"/>
                                        <p:tgtEl>
                                          <p:spTgt spid="35"/>
                                        </p:tgtEl>
                                        <p:attrNameLst>
                                          <p:attrName>ppt_x</p:attrName>
                                        </p:attrNameLst>
                                      </p:cBhvr>
                                      <p:tavLst>
                                        <p:tav tm="0">
                                          <p:val>
                                            <p:strVal val="#ppt_x"/>
                                          </p:val>
                                        </p:tav>
                                        <p:tav tm="100000">
                                          <p:val>
                                            <p:strVal val="#ppt_x"/>
                                          </p:val>
                                        </p:tav>
                                      </p:tavLst>
                                    </p:anim>
                                    <p:anim calcmode="lin" valueType="num">
                                      <p:cBhvr>
                                        <p:cTn id="40" dur="1000" fill="hold"/>
                                        <p:tgtEl>
                                          <p:spTgt spid="3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anim calcmode="lin" valueType="num">
                                      <p:cBhvr>
                                        <p:cTn id="44" dur="1000" fill="hold"/>
                                        <p:tgtEl>
                                          <p:spTgt spid="34"/>
                                        </p:tgtEl>
                                        <p:attrNameLst>
                                          <p:attrName>ppt_x</p:attrName>
                                        </p:attrNameLst>
                                      </p:cBhvr>
                                      <p:tavLst>
                                        <p:tav tm="0">
                                          <p:val>
                                            <p:strVal val="#ppt_x"/>
                                          </p:val>
                                        </p:tav>
                                        <p:tav tm="100000">
                                          <p:val>
                                            <p:strVal val="#ppt_x"/>
                                          </p:val>
                                        </p:tav>
                                      </p:tavLst>
                                    </p:anim>
                                    <p:anim calcmode="lin" valueType="num">
                                      <p:cBhvr>
                                        <p:cTn id="45" dur="1000" fill="hold"/>
                                        <p:tgtEl>
                                          <p:spTgt spid="34"/>
                                        </p:tgtEl>
                                        <p:attrNameLst>
                                          <p:attrName>ppt_y</p:attrName>
                                        </p:attrNameLst>
                                      </p:cBhvr>
                                      <p:tavLst>
                                        <p:tav tm="0">
                                          <p:val>
                                            <p:strVal val="#ppt_y+.1"/>
                                          </p:val>
                                        </p:tav>
                                        <p:tav tm="100000">
                                          <p:val>
                                            <p:strVal val="#ppt_y"/>
                                          </p:val>
                                        </p:tav>
                                      </p:tavLst>
                                    </p:anim>
                                  </p:childTnLst>
                                </p:cTn>
                              </p:par>
                            </p:childTnLst>
                          </p:cTn>
                        </p:par>
                        <p:par>
                          <p:cTn id="46" fill="hold">
                            <p:stCondLst>
                              <p:cond delay="2000"/>
                            </p:stCondLst>
                            <p:childTnLst>
                              <p:par>
                                <p:cTn id="47" presetID="10" presetClass="exit" presetSubtype="0" fill="hold" grpId="1" nodeType="afterEffect">
                                  <p:stCondLst>
                                    <p:cond delay="0"/>
                                  </p:stCondLst>
                                  <p:childTnLst>
                                    <p:animEffect transition="out" filter="fade">
                                      <p:cBhvr>
                                        <p:cTn id="48" dur="2000"/>
                                        <p:tgtEl>
                                          <p:spTgt spid="43"/>
                                        </p:tgtEl>
                                      </p:cBhvr>
                                    </p:animEffect>
                                    <p:set>
                                      <p:cBhvr>
                                        <p:cTn id="49"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6" grpId="0"/>
      <p:bldP spid="34" grpId="0"/>
      <p:bldP spid="7" grpId="0"/>
      <p:bldP spid="41" grpId="0"/>
      <p:bldP spid="42" grpId="0"/>
      <p:bldP spid="43" grpId="0" animBg="1"/>
      <p:bldP spid="4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2"/>
          <p:cNvPicPr>
            <a:picLocks noChangeAspect="1" noChangeArrowheads="1"/>
          </p:cNvPicPr>
          <p:nvPr/>
        </p:nvPicPr>
        <p:blipFill>
          <a:blip r:embed="rId3" cstate="print"/>
          <a:srcRect l="18576" t="9852" r="42581" b="7703"/>
          <a:stretch>
            <a:fillRect/>
          </a:stretch>
        </p:blipFill>
        <p:spPr bwMode="auto">
          <a:xfrm flipH="1">
            <a:off x="4283968" y="0"/>
            <a:ext cx="4860032" cy="6858000"/>
          </a:xfrm>
          <a:prstGeom prst="rect">
            <a:avLst/>
          </a:prstGeom>
          <a:noFill/>
          <a:ln w="9525">
            <a:noFill/>
            <a:miter lim="800000"/>
            <a:headEnd/>
            <a:tailEnd/>
          </a:ln>
          <a:effectLst/>
        </p:spPr>
      </p:pic>
      <p:sp>
        <p:nvSpPr>
          <p:cNvPr id="37" name="Rectangle 3"/>
          <p:cNvSpPr>
            <a:spLocks noChangeArrowheads="1"/>
          </p:cNvSpPr>
          <p:nvPr/>
        </p:nvSpPr>
        <p:spPr bwMode="auto">
          <a:xfrm>
            <a:off x="4283968" y="0"/>
            <a:ext cx="2664296" cy="6858000"/>
          </a:xfrm>
          <a:prstGeom prst="rect">
            <a:avLst/>
          </a:prstGeom>
          <a:gradFill rotWithShape="1">
            <a:gsLst>
              <a:gs pos="0">
                <a:schemeClr val="bg1"/>
              </a:gs>
              <a:gs pos="100000">
                <a:schemeClr val="bg1">
                  <a:gamma/>
                  <a:shade val="46275"/>
                  <a:invGamma/>
                  <a:alpha val="0"/>
                </a:schemeClr>
              </a:gs>
            </a:gsLst>
            <a:lin ang="0" scaled="1"/>
          </a:gradFill>
          <a:ln w="9525">
            <a:noFill/>
            <a:miter lim="800000"/>
            <a:headEnd/>
            <a:tailEnd/>
          </a:ln>
          <a:effectLst/>
        </p:spPr>
        <p:txBody>
          <a:bodyPr wrap="none" anchor="ctr"/>
          <a:lstStyle/>
          <a:p>
            <a:pPr>
              <a:defRPr/>
            </a:pPr>
            <a:endParaRPr lang="en-CA"/>
          </a:p>
        </p:txBody>
      </p:sp>
      <p:sp>
        <p:nvSpPr>
          <p:cNvPr id="11" name="Flowchart: Off-page Connector 10"/>
          <p:cNvSpPr/>
          <p:nvPr/>
        </p:nvSpPr>
        <p:spPr>
          <a:xfrm>
            <a:off x="457200" y="218768"/>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457200" y="209747"/>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503904" y="199535"/>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15" name="TextBox 14"/>
          <p:cNvSpPr txBox="1"/>
          <p:nvPr/>
        </p:nvSpPr>
        <p:spPr>
          <a:xfrm>
            <a:off x="404365" y="453930"/>
            <a:ext cx="914400" cy="584775"/>
          </a:xfrm>
          <a:prstGeom prst="rect">
            <a:avLst/>
          </a:prstGeom>
          <a:noFill/>
        </p:spPr>
        <p:txBody>
          <a:bodyPr wrap="square" rtlCol="0">
            <a:spAutoFit/>
          </a:bodyPr>
          <a:lstStyle/>
          <a:p>
            <a:pPr algn="ctr"/>
            <a:r>
              <a:rPr lang="en-CA" sz="3200" b="1" dirty="0" smtClean="0">
                <a:solidFill>
                  <a:schemeClr val="bg1">
                    <a:lumMod val="65000"/>
                  </a:schemeClr>
                </a:solidFill>
              </a:rPr>
              <a:t>1</a:t>
            </a:r>
            <a:endParaRPr lang="en-CA" sz="3200" b="1" dirty="0">
              <a:solidFill>
                <a:schemeClr val="bg1">
                  <a:lumMod val="65000"/>
                </a:schemeClr>
              </a:solidFill>
            </a:endParaRPr>
          </a:p>
        </p:txBody>
      </p:sp>
      <p:sp>
        <p:nvSpPr>
          <p:cNvPr id="12" name="Flowchart: Off-page Connector 11"/>
          <p:cNvSpPr/>
          <p:nvPr/>
        </p:nvSpPr>
        <p:spPr>
          <a:xfrm>
            <a:off x="1296018" y="216583"/>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p:cNvSpPr txBox="1"/>
          <p:nvPr/>
        </p:nvSpPr>
        <p:spPr>
          <a:xfrm>
            <a:off x="1342722" y="202994"/>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10" name="Rectangle 9"/>
          <p:cNvSpPr/>
          <p:nvPr/>
        </p:nvSpPr>
        <p:spPr>
          <a:xfrm>
            <a:off x="1303421" y="20973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p:cNvSpPr txBox="1"/>
          <p:nvPr/>
        </p:nvSpPr>
        <p:spPr>
          <a:xfrm>
            <a:off x="1393548" y="457200"/>
            <a:ext cx="635206" cy="584775"/>
          </a:xfrm>
          <a:prstGeom prst="rect">
            <a:avLst/>
          </a:prstGeom>
          <a:noFill/>
        </p:spPr>
        <p:txBody>
          <a:bodyPr wrap="square" rtlCol="0">
            <a:spAutoFit/>
          </a:bodyPr>
          <a:lstStyle/>
          <a:p>
            <a:pPr algn="ctr"/>
            <a:r>
              <a:rPr lang="en-CA" sz="3200" b="1" dirty="0" smtClean="0">
                <a:solidFill>
                  <a:schemeClr val="bg1">
                    <a:lumMod val="65000"/>
                  </a:schemeClr>
                </a:solidFill>
              </a:rPr>
              <a:t>2</a:t>
            </a:r>
            <a:endParaRPr lang="en-CA" sz="3200" b="1" dirty="0">
              <a:solidFill>
                <a:schemeClr val="bg1">
                  <a:lumMod val="65000"/>
                </a:schemeClr>
              </a:solidFill>
            </a:endParaRPr>
          </a:p>
        </p:txBody>
      </p:sp>
      <p:sp>
        <p:nvSpPr>
          <p:cNvPr id="20" name="Flowchart: Off-page Connector 19"/>
          <p:cNvSpPr/>
          <p:nvPr/>
        </p:nvSpPr>
        <p:spPr>
          <a:xfrm>
            <a:off x="2151890" y="215006"/>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Box 20"/>
          <p:cNvSpPr txBox="1"/>
          <p:nvPr/>
        </p:nvSpPr>
        <p:spPr>
          <a:xfrm>
            <a:off x="2190128" y="199391"/>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22" name="TextBox 21"/>
          <p:cNvSpPr txBox="1"/>
          <p:nvPr/>
        </p:nvSpPr>
        <p:spPr>
          <a:xfrm>
            <a:off x="2286000" y="456419"/>
            <a:ext cx="566322" cy="584775"/>
          </a:xfrm>
          <a:prstGeom prst="rect">
            <a:avLst/>
          </a:prstGeom>
          <a:noFill/>
        </p:spPr>
        <p:txBody>
          <a:bodyPr wrap="square" rtlCol="0">
            <a:spAutoFit/>
          </a:bodyPr>
          <a:lstStyle/>
          <a:p>
            <a:pPr algn="ctr"/>
            <a:r>
              <a:rPr lang="en-CA" sz="3200" b="1" dirty="0" smtClean="0">
                <a:solidFill>
                  <a:schemeClr val="bg1">
                    <a:lumMod val="65000"/>
                  </a:schemeClr>
                </a:solidFill>
              </a:rPr>
              <a:t>3</a:t>
            </a:r>
            <a:endParaRPr lang="en-CA" sz="3200" b="1" dirty="0">
              <a:solidFill>
                <a:schemeClr val="bg1">
                  <a:lumMod val="65000"/>
                </a:schemeClr>
              </a:solidFill>
            </a:endParaRPr>
          </a:p>
        </p:txBody>
      </p:sp>
      <p:sp>
        <p:nvSpPr>
          <p:cNvPr id="19" name="Rectangle 18"/>
          <p:cNvSpPr/>
          <p:nvPr/>
        </p:nvSpPr>
        <p:spPr>
          <a:xfrm>
            <a:off x="2148232" y="208324"/>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Flowchart: Off-page Connector 22"/>
          <p:cNvSpPr/>
          <p:nvPr/>
        </p:nvSpPr>
        <p:spPr>
          <a:xfrm>
            <a:off x="2997204" y="218832"/>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p:cNvSpPr txBox="1"/>
          <p:nvPr/>
        </p:nvSpPr>
        <p:spPr>
          <a:xfrm>
            <a:off x="3035442" y="199599"/>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25" name="TextBox 24"/>
          <p:cNvSpPr txBox="1"/>
          <p:nvPr/>
        </p:nvSpPr>
        <p:spPr>
          <a:xfrm>
            <a:off x="3131314" y="456627"/>
            <a:ext cx="566322" cy="584775"/>
          </a:xfrm>
          <a:prstGeom prst="rect">
            <a:avLst/>
          </a:prstGeom>
          <a:noFill/>
        </p:spPr>
        <p:txBody>
          <a:bodyPr wrap="square" rtlCol="0">
            <a:spAutoFit/>
          </a:bodyPr>
          <a:lstStyle/>
          <a:p>
            <a:pPr algn="ctr"/>
            <a:r>
              <a:rPr lang="en-CA" sz="3200" b="1" dirty="0" smtClean="0">
                <a:solidFill>
                  <a:schemeClr val="bg1">
                    <a:lumMod val="65000"/>
                  </a:schemeClr>
                </a:solidFill>
              </a:rPr>
              <a:t>4</a:t>
            </a:r>
            <a:endParaRPr lang="en-CA" sz="3200" b="1" dirty="0">
              <a:solidFill>
                <a:schemeClr val="bg1">
                  <a:lumMod val="65000"/>
                </a:schemeClr>
              </a:solidFill>
            </a:endParaRPr>
          </a:p>
        </p:txBody>
      </p:sp>
      <p:sp>
        <p:nvSpPr>
          <p:cNvPr id="26" name="Rectangle 25"/>
          <p:cNvSpPr/>
          <p:nvPr/>
        </p:nvSpPr>
        <p:spPr>
          <a:xfrm>
            <a:off x="2994376" y="20884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Flowchart: Off-page Connector 26"/>
          <p:cNvSpPr/>
          <p:nvPr/>
        </p:nvSpPr>
        <p:spPr>
          <a:xfrm>
            <a:off x="3838226" y="219607"/>
            <a:ext cx="838200" cy="257286"/>
          </a:xfrm>
          <a:prstGeom prst="flowChartOffpageConnector">
            <a:avLst/>
          </a:prstGeom>
          <a:solidFill>
            <a:schemeClr val="accent4">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p:nvPr/>
        </p:nvSpPr>
        <p:spPr>
          <a:xfrm>
            <a:off x="3876464" y="200374"/>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29" name="TextBox 28"/>
          <p:cNvSpPr txBox="1"/>
          <p:nvPr/>
        </p:nvSpPr>
        <p:spPr>
          <a:xfrm>
            <a:off x="3972336" y="457402"/>
            <a:ext cx="566322" cy="584775"/>
          </a:xfrm>
          <a:prstGeom prst="rect">
            <a:avLst/>
          </a:prstGeom>
          <a:noFill/>
        </p:spPr>
        <p:txBody>
          <a:bodyPr wrap="square" rtlCol="0">
            <a:spAutoFit/>
          </a:bodyPr>
          <a:lstStyle/>
          <a:p>
            <a:pPr algn="ctr"/>
            <a:r>
              <a:rPr lang="en-CA" sz="3200" b="1" dirty="0" smtClean="0">
                <a:solidFill>
                  <a:srgbClr val="2D6269"/>
                </a:solidFill>
              </a:rPr>
              <a:t>5</a:t>
            </a:r>
            <a:endParaRPr lang="en-CA" sz="3200" b="1" dirty="0">
              <a:solidFill>
                <a:srgbClr val="2D6269"/>
              </a:solidFill>
            </a:endParaRPr>
          </a:p>
        </p:txBody>
      </p:sp>
      <p:sp>
        <p:nvSpPr>
          <p:cNvPr id="31" name="Flowchart: Off-page Connector 30"/>
          <p:cNvSpPr/>
          <p:nvPr/>
        </p:nvSpPr>
        <p:spPr>
          <a:xfrm>
            <a:off x="4679248" y="218832"/>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TextBox 31"/>
          <p:cNvSpPr txBox="1"/>
          <p:nvPr/>
        </p:nvSpPr>
        <p:spPr>
          <a:xfrm>
            <a:off x="4717486" y="199599"/>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33" name="TextBox 32"/>
          <p:cNvSpPr txBox="1"/>
          <p:nvPr/>
        </p:nvSpPr>
        <p:spPr>
          <a:xfrm>
            <a:off x="4813358" y="456627"/>
            <a:ext cx="566322" cy="584775"/>
          </a:xfrm>
          <a:prstGeom prst="rect">
            <a:avLst/>
          </a:prstGeom>
          <a:noFill/>
        </p:spPr>
        <p:txBody>
          <a:bodyPr wrap="square" rtlCol="0">
            <a:spAutoFit/>
          </a:bodyPr>
          <a:lstStyle/>
          <a:p>
            <a:pPr algn="ctr"/>
            <a:r>
              <a:rPr lang="en-CA" sz="3200" b="1" dirty="0" smtClean="0">
                <a:solidFill>
                  <a:schemeClr val="bg1">
                    <a:lumMod val="65000"/>
                  </a:schemeClr>
                </a:solidFill>
              </a:rPr>
              <a:t>6</a:t>
            </a:r>
            <a:endParaRPr lang="en-CA" sz="3200" b="1" dirty="0">
              <a:solidFill>
                <a:schemeClr val="bg1">
                  <a:lumMod val="65000"/>
                </a:schemeClr>
              </a:solidFill>
            </a:endParaRPr>
          </a:p>
        </p:txBody>
      </p:sp>
      <p:sp>
        <p:nvSpPr>
          <p:cNvPr id="34" name="Rectangle 33"/>
          <p:cNvSpPr/>
          <p:nvPr/>
        </p:nvSpPr>
        <p:spPr>
          <a:xfrm>
            <a:off x="4676420" y="20884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Frame 34"/>
          <p:cNvSpPr/>
          <p:nvPr/>
        </p:nvSpPr>
        <p:spPr>
          <a:xfrm>
            <a:off x="3760694" y="132758"/>
            <a:ext cx="990600" cy="990600"/>
          </a:xfrm>
          <a:prstGeom prst="frame">
            <a:avLst>
              <a:gd name="adj1" fmla="val 7317"/>
            </a:avLst>
          </a:prstGeom>
          <a:solidFill>
            <a:schemeClr val="bg1"/>
          </a:solidFill>
          <a:ln w="19050">
            <a:solidFill>
              <a:srgbClr val="0070C0"/>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0" name="Rectangle 29"/>
          <p:cNvSpPr/>
          <p:nvPr/>
        </p:nvSpPr>
        <p:spPr>
          <a:xfrm>
            <a:off x="3835398" y="209621"/>
            <a:ext cx="838200" cy="838200"/>
          </a:xfrm>
          <a:prstGeom prst="rect">
            <a:avLst/>
          </a:prstGeom>
          <a:no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TextBox 37"/>
          <p:cNvSpPr txBox="1"/>
          <p:nvPr/>
        </p:nvSpPr>
        <p:spPr>
          <a:xfrm>
            <a:off x="364958" y="1276290"/>
            <a:ext cx="6248400" cy="523220"/>
          </a:xfrm>
          <a:prstGeom prst="rect">
            <a:avLst/>
          </a:prstGeom>
          <a:noFill/>
        </p:spPr>
        <p:txBody>
          <a:bodyPr wrap="square" rtlCol="0">
            <a:spAutoFit/>
          </a:bodyPr>
          <a:lstStyle/>
          <a:p>
            <a:r>
              <a:rPr lang="en-US" sz="2800" dirty="0" smtClean="0">
                <a:solidFill>
                  <a:srgbClr val="7030A0"/>
                </a:solidFill>
                <a:latin typeface="Franklin Gothic Medium Cond" pitchFamily="34" charset="0"/>
              </a:rPr>
              <a:t>RATIFICATION</a:t>
            </a:r>
            <a:endParaRPr lang="en-US" sz="2800" dirty="0">
              <a:solidFill>
                <a:srgbClr val="7030A0"/>
              </a:solidFill>
              <a:latin typeface="Franklin Gothic Medium Cond" pitchFamily="34" charset="0"/>
            </a:endParaRPr>
          </a:p>
        </p:txBody>
      </p:sp>
      <p:sp>
        <p:nvSpPr>
          <p:cNvPr id="36" name="TextBox 35"/>
          <p:cNvSpPr txBox="1"/>
          <p:nvPr/>
        </p:nvSpPr>
        <p:spPr>
          <a:xfrm>
            <a:off x="381000" y="2009656"/>
            <a:ext cx="5257800" cy="923330"/>
          </a:xfrm>
          <a:prstGeom prst="rect">
            <a:avLst/>
          </a:prstGeom>
          <a:noFill/>
        </p:spPr>
        <p:txBody>
          <a:bodyPr wrap="square" rtlCol="0">
            <a:spAutoFit/>
          </a:bodyPr>
          <a:lstStyle/>
          <a:p>
            <a:r>
              <a:rPr lang="en-US" sz="1200" b="1" dirty="0" smtClean="0">
                <a:solidFill>
                  <a:srgbClr val="0070C0"/>
                </a:solidFill>
                <a:latin typeface="Avenir 45 Book" pitchFamily="34" charset="0"/>
              </a:rPr>
              <a:t>QUOI</a:t>
            </a:r>
          </a:p>
          <a:p>
            <a:endParaRPr lang="en-US" sz="1000" b="1" dirty="0" smtClean="0">
              <a:latin typeface="Avenir 45 Book" pitchFamily="34" charset="0"/>
            </a:endParaRPr>
          </a:p>
          <a:p>
            <a:r>
              <a:rPr lang="en-US" sz="1600" b="1" dirty="0" smtClean="0">
                <a:latin typeface="Avenir 45 Book" pitchFamily="34" charset="0"/>
              </a:rPr>
              <a:t>Le </a:t>
            </a:r>
            <a:r>
              <a:rPr lang="en-US" sz="1600" b="1" dirty="0" err="1" smtClean="0">
                <a:latin typeface="Avenir 45 Book" pitchFamily="34" charset="0"/>
              </a:rPr>
              <a:t>comité</a:t>
            </a:r>
            <a:r>
              <a:rPr lang="en-US" sz="1600" b="1" dirty="0" smtClean="0">
                <a:latin typeface="Avenir 45 Book" pitchFamily="34" charset="0"/>
              </a:rPr>
              <a:t> </a:t>
            </a:r>
            <a:r>
              <a:rPr lang="en-US" sz="1600" b="1" dirty="0" err="1" smtClean="0">
                <a:latin typeface="Avenir 45 Book" pitchFamily="34" charset="0"/>
              </a:rPr>
              <a:t>consultatif</a:t>
            </a:r>
            <a:r>
              <a:rPr lang="en-US" sz="1600" b="1" dirty="0" smtClean="0">
                <a:latin typeface="Avenir 45 Book" pitchFamily="34" charset="0"/>
              </a:rPr>
              <a:t> (</a:t>
            </a:r>
            <a:r>
              <a:rPr lang="en-US" sz="1600" b="1" dirty="0" err="1" smtClean="0">
                <a:latin typeface="Avenir 45 Book" pitchFamily="34" charset="0"/>
              </a:rPr>
              <a:t>politique</a:t>
            </a:r>
            <a:r>
              <a:rPr lang="en-US" sz="1600" b="1" dirty="0" smtClean="0">
                <a:latin typeface="Avenir 45 Book" pitchFamily="34" charset="0"/>
              </a:rPr>
              <a:t> et </a:t>
            </a:r>
            <a:r>
              <a:rPr lang="en-US" sz="1600" b="1" dirty="0" err="1" smtClean="0">
                <a:latin typeface="Avenir 45 Book" pitchFamily="34" charset="0"/>
              </a:rPr>
              <a:t>décideurs</a:t>
            </a:r>
            <a:r>
              <a:rPr lang="en-US" sz="1600" b="1" dirty="0" smtClean="0">
                <a:latin typeface="Avenir 45 Book" pitchFamily="34" charset="0"/>
              </a:rPr>
              <a:t>) </a:t>
            </a:r>
            <a:r>
              <a:rPr lang="en-US" sz="1600" b="1" dirty="0" err="1" smtClean="0">
                <a:latin typeface="Avenir 45 Book" pitchFamily="34" charset="0"/>
              </a:rPr>
              <a:t>vérifie</a:t>
            </a:r>
            <a:r>
              <a:rPr lang="en-US" sz="1600" b="1" dirty="0" smtClean="0">
                <a:latin typeface="Avenir 45 Book" pitchFamily="34" charset="0"/>
              </a:rPr>
              <a:t> le </a:t>
            </a:r>
            <a:r>
              <a:rPr lang="en-US" sz="1600" b="1" dirty="0" err="1" smtClean="0">
                <a:latin typeface="Avenir 45 Book" pitchFamily="34" charset="0"/>
              </a:rPr>
              <a:t>processus</a:t>
            </a:r>
            <a:r>
              <a:rPr lang="en-US" sz="1600" b="1" dirty="0" smtClean="0">
                <a:latin typeface="Avenir 45 Book" pitchFamily="34" charset="0"/>
              </a:rPr>
              <a:t> </a:t>
            </a:r>
            <a:r>
              <a:rPr lang="en-US" sz="1600" b="1" dirty="0" err="1" smtClean="0">
                <a:latin typeface="Avenir 45 Book" pitchFamily="34" charset="0"/>
              </a:rPr>
              <a:t>suivi</a:t>
            </a:r>
            <a:r>
              <a:rPr lang="en-US" sz="1600" b="1" dirty="0" smtClean="0">
                <a:latin typeface="Avenir 45 Book" pitchFamily="34" charset="0"/>
              </a:rPr>
              <a:t> (</a:t>
            </a:r>
            <a:r>
              <a:rPr lang="en-US" sz="1600" b="1" dirty="0" err="1" smtClean="0">
                <a:latin typeface="Avenir 45 Book" pitchFamily="34" charset="0"/>
              </a:rPr>
              <a:t>normes</a:t>
            </a:r>
            <a:r>
              <a:rPr lang="en-US" sz="1600" b="1" dirty="0" smtClean="0">
                <a:latin typeface="Avenir 45 Book" pitchFamily="34" charset="0"/>
              </a:rPr>
              <a:t> de </a:t>
            </a:r>
            <a:r>
              <a:rPr lang="en-US" sz="1600" b="1" dirty="0" err="1" smtClean="0">
                <a:latin typeface="Avenir 45 Book" pitchFamily="34" charset="0"/>
              </a:rPr>
              <a:t>qualité</a:t>
            </a:r>
            <a:r>
              <a:rPr lang="en-US" sz="1600" b="1" dirty="0" smtClean="0">
                <a:latin typeface="Avenir 45 Book" pitchFamily="34" charset="0"/>
              </a:rPr>
              <a:t>)</a:t>
            </a:r>
            <a:endParaRPr lang="en-US" sz="1600" dirty="0" smtClean="0">
              <a:latin typeface="Avenir 45 Book" pitchFamily="34" charset="0"/>
            </a:endParaRPr>
          </a:p>
        </p:txBody>
      </p:sp>
      <p:sp>
        <p:nvSpPr>
          <p:cNvPr id="39" name="TextBox 38"/>
          <p:cNvSpPr txBox="1"/>
          <p:nvPr/>
        </p:nvSpPr>
        <p:spPr>
          <a:xfrm>
            <a:off x="409575" y="3094077"/>
            <a:ext cx="5242546" cy="1415772"/>
          </a:xfrm>
          <a:prstGeom prst="rect">
            <a:avLst/>
          </a:prstGeom>
          <a:noFill/>
        </p:spPr>
        <p:txBody>
          <a:bodyPr wrap="square" rtlCol="0">
            <a:spAutoFit/>
          </a:bodyPr>
          <a:lstStyle/>
          <a:p>
            <a:r>
              <a:rPr lang="en-US" sz="1200" b="1" dirty="0" smtClean="0">
                <a:solidFill>
                  <a:srgbClr val="0070C0"/>
                </a:solidFill>
                <a:latin typeface="Avenir 45 Book" pitchFamily="34" charset="0"/>
              </a:rPr>
              <a:t>POURQUOI</a:t>
            </a:r>
            <a:endParaRPr lang="en-US" sz="1200" dirty="0" smtClean="0">
              <a:solidFill>
                <a:srgbClr val="0070C0"/>
              </a:solidFill>
              <a:latin typeface="Avenir 45 Book" pitchFamily="34" charset="0"/>
            </a:endParaRPr>
          </a:p>
          <a:p>
            <a:endParaRPr lang="en-US" sz="1000" dirty="0" smtClean="0">
              <a:latin typeface="Avenir 45 Book" pitchFamily="34" charset="0"/>
            </a:endParaRPr>
          </a:p>
          <a:p>
            <a:pPr>
              <a:buFont typeface="Arial" pitchFamily="34" charset="0"/>
              <a:buChar char="•"/>
            </a:pPr>
            <a:r>
              <a:rPr lang="en-US" sz="1600" dirty="0" smtClean="0">
                <a:latin typeface="Avenir 45 Book" pitchFamily="34" charset="0"/>
              </a:rPr>
              <a:t>  </a:t>
            </a:r>
            <a:r>
              <a:rPr lang="en-US" sz="1600" dirty="0" err="1" smtClean="0">
                <a:latin typeface="Avenir 45 Book" pitchFamily="34" charset="0"/>
              </a:rPr>
              <a:t>Vérification</a:t>
            </a:r>
            <a:r>
              <a:rPr lang="en-US" sz="1600" dirty="0" smtClean="0">
                <a:latin typeface="Avenir 45 Book" pitchFamily="34" charset="0"/>
              </a:rPr>
              <a:t> et approbation, pour </a:t>
            </a:r>
            <a:r>
              <a:rPr lang="en-US" sz="1600" dirty="0" err="1" smtClean="0">
                <a:latin typeface="Avenir 45 Book" pitchFamily="34" charset="0"/>
              </a:rPr>
              <a:t>reconnaître</a:t>
            </a:r>
            <a:r>
              <a:rPr lang="en-US" sz="1600" dirty="0" smtClean="0">
                <a:latin typeface="Avenir 45 Book" pitchFamily="34" charset="0"/>
              </a:rPr>
              <a:t> </a:t>
            </a:r>
            <a:r>
              <a:rPr lang="en-US" sz="1600" dirty="0" err="1" smtClean="0">
                <a:latin typeface="Avenir 45 Book" pitchFamily="34" charset="0"/>
              </a:rPr>
              <a:t>que</a:t>
            </a:r>
            <a:r>
              <a:rPr lang="en-US" sz="1600" dirty="0" smtClean="0">
                <a:latin typeface="Avenir 45 Book" pitchFamily="34" charset="0"/>
              </a:rPr>
              <a:t> les </a:t>
            </a:r>
            <a:r>
              <a:rPr lang="en-US" sz="1600" dirty="0" err="1" smtClean="0">
                <a:latin typeface="Avenir 45 Book" pitchFamily="34" charset="0"/>
              </a:rPr>
              <a:t>objectifs</a:t>
            </a:r>
            <a:r>
              <a:rPr lang="en-US" sz="1600" dirty="0" smtClean="0">
                <a:latin typeface="Avenir 45 Book" pitchFamily="34" charset="0"/>
              </a:rPr>
              <a:t> </a:t>
            </a:r>
            <a:r>
              <a:rPr lang="en-US" sz="1600" dirty="0" err="1" smtClean="0">
                <a:latin typeface="Avenir 45 Book" pitchFamily="34" charset="0"/>
              </a:rPr>
              <a:t>sont</a:t>
            </a:r>
            <a:r>
              <a:rPr lang="en-US" sz="1600" dirty="0" smtClean="0">
                <a:latin typeface="Avenir 45 Book" pitchFamily="34" charset="0"/>
              </a:rPr>
              <a:t> </a:t>
            </a:r>
            <a:r>
              <a:rPr lang="en-US" sz="1600" dirty="0" err="1" smtClean="0">
                <a:latin typeface="Avenir 45 Book" pitchFamily="34" charset="0"/>
              </a:rPr>
              <a:t>atteints</a:t>
            </a:r>
            <a:r>
              <a:rPr lang="en-US" sz="1600" dirty="0" smtClean="0">
                <a:latin typeface="Avenir 45 Book" pitchFamily="34" charset="0"/>
              </a:rPr>
              <a:t>, </a:t>
            </a:r>
            <a:r>
              <a:rPr lang="en-US" sz="1600" dirty="0" err="1" smtClean="0">
                <a:latin typeface="Avenir 45 Book" pitchFamily="34" charset="0"/>
              </a:rPr>
              <a:t>que</a:t>
            </a:r>
            <a:r>
              <a:rPr lang="en-US" sz="1600" dirty="0" smtClean="0">
                <a:latin typeface="Avenir 45 Book" pitchFamily="34" charset="0"/>
              </a:rPr>
              <a:t> le </a:t>
            </a:r>
            <a:r>
              <a:rPr lang="en-US" sz="1600" dirty="0" err="1" smtClean="0">
                <a:latin typeface="Avenir 45 Book" pitchFamily="34" charset="0"/>
              </a:rPr>
              <a:t>processus</a:t>
            </a:r>
            <a:r>
              <a:rPr lang="en-US" sz="1600" dirty="0" smtClean="0">
                <a:latin typeface="Avenir 45 Book" pitchFamily="34" charset="0"/>
              </a:rPr>
              <a:t> </a:t>
            </a:r>
            <a:r>
              <a:rPr lang="en-US" sz="1600" dirty="0" err="1" smtClean="0">
                <a:latin typeface="Avenir 45 Book" pitchFamily="34" charset="0"/>
              </a:rPr>
              <a:t>prévu</a:t>
            </a:r>
            <a:r>
              <a:rPr lang="en-US" sz="1600" dirty="0" smtClean="0">
                <a:latin typeface="Avenir 45 Book" pitchFamily="34" charset="0"/>
              </a:rPr>
              <a:t> </a:t>
            </a:r>
            <a:r>
              <a:rPr lang="en-US" sz="1600" dirty="0" err="1" smtClean="0">
                <a:latin typeface="Avenir 45 Book" pitchFamily="34" charset="0"/>
              </a:rPr>
              <a:t>est</a:t>
            </a:r>
            <a:r>
              <a:rPr lang="en-US" sz="1600" dirty="0" smtClean="0">
                <a:latin typeface="Avenir 45 Book" pitchFamily="34" charset="0"/>
              </a:rPr>
              <a:t> </a:t>
            </a:r>
            <a:r>
              <a:rPr lang="en-US" sz="1600" dirty="0" err="1" smtClean="0">
                <a:latin typeface="Avenir 45 Book" pitchFamily="34" charset="0"/>
              </a:rPr>
              <a:t>suivi</a:t>
            </a:r>
            <a:r>
              <a:rPr lang="en-US" sz="1600" dirty="0" smtClean="0">
                <a:latin typeface="Avenir 45 Book" pitchFamily="34" charset="0"/>
              </a:rPr>
              <a:t>, c.-à-d. </a:t>
            </a:r>
            <a:r>
              <a:rPr lang="en-US" sz="1600" dirty="0" err="1" smtClean="0">
                <a:latin typeface="Avenir 45 Book" pitchFamily="34" charset="0"/>
              </a:rPr>
              <a:t>que</a:t>
            </a:r>
            <a:r>
              <a:rPr lang="en-US" sz="1600" dirty="0" smtClean="0">
                <a:latin typeface="Avenir 45 Book" pitchFamily="34" charset="0"/>
              </a:rPr>
              <a:t> les </a:t>
            </a:r>
            <a:r>
              <a:rPr lang="en-US" sz="1600" dirty="0" err="1" smtClean="0">
                <a:latin typeface="Avenir 45 Book" pitchFamily="34" charset="0"/>
              </a:rPr>
              <a:t>normes</a:t>
            </a:r>
            <a:r>
              <a:rPr lang="en-US" sz="1600" dirty="0" smtClean="0">
                <a:latin typeface="Avenir 45 Book" pitchFamily="34" charset="0"/>
              </a:rPr>
              <a:t> de </a:t>
            </a:r>
            <a:r>
              <a:rPr lang="en-US" sz="1600" dirty="0" err="1" smtClean="0">
                <a:latin typeface="Avenir 45 Book" pitchFamily="34" charset="0"/>
              </a:rPr>
              <a:t>qualité</a:t>
            </a:r>
            <a:r>
              <a:rPr lang="en-US" sz="1600" dirty="0" smtClean="0">
                <a:latin typeface="Avenir 45 Book" pitchFamily="34" charset="0"/>
              </a:rPr>
              <a:t> </a:t>
            </a:r>
            <a:r>
              <a:rPr lang="en-US" sz="1600" dirty="0" err="1" smtClean="0">
                <a:latin typeface="Avenir 45 Book" pitchFamily="34" charset="0"/>
              </a:rPr>
              <a:t>sont</a:t>
            </a:r>
            <a:r>
              <a:rPr lang="en-US" sz="1600" dirty="0" smtClean="0">
                <a:latin typeface="Avenir 45 Book" pitchFamily="34" charset="0"/>
              </a:rPr>
              <a:t> </a:t>
            </a:r>
            <a:r>
              <a:rPr lang="en-US" sz="1600" dirty="0" err="1" smtClean="0">
                <a:latin typeface="Avenir 45 Book" pitchFamily="34" charset="0"/>
              </a:rPr>
              <a:t>respectées</a:t>
            </a:r>
            <a:endParaRPr lang="en-US" sz="1600" dirty="0" smtClean="0">
              <a:latin typeface="Avenir 45 Book" pitchFamily="34" charset="0"/>
            </a:endParaRPr>
          </a:p>
          <a:p>
            <a:pPr>
              <a:buFont typeface="Arial" pitchFamily="34" charset="0"/>
              <a:buChar char="•"/>
            </a:pPr>
            <a:r>
              <a:rPr lang="en-US" sz="1600" dirty="0" smtClean="0">
                <a:latin typeface="Avenir 45 Book" pitchFamily="34" charset="0"/>
              </a:rPr>
              <a:t>  </a:t>
            </a:r>
            <a:r>
              <a:rPr lang="en-US" sz="1600" dirty="0" err="1" smtClean="0">
                <a:latin typeface="Avenir 45 Book" pitchFamily="34" charset="0"/>
              </a:rPr>
              <a:t>Mécanisme</a:t>
            </a:r>
            <a:r>
              <a:rPr lang="en-US" sz="1600" dirty="0" smtClean="0">
                <a:latin typeface="Avenir 45 Book" pitchFamily="34" charset="0"/>
              </a:rPr>
              <a:t> pour la </a:t>
            </a:r>
            <a:r>
              <a:rPr lang="en-US" sz="1600" u="sng" dirty="0" smtClean="0">
                <a:latin typeface="Avenir 45 Book" pitchFamily="34" charset="0"/>
              </a:rPr>
              <a:t>ratification</a:t>
            </a:r>
            <a:r>
              <a:rPr lang="en-US" sz="1600" dirty="0" smtClean="0">
                <a:latin typeface="Avenir 45 Book" pitchFamily="34" charset="0"/>
              </a:rPr>
              <a:t> de la </a:t>
            </a:r>
            <a:r>
              <a:rPr lang="en-US" sz="1600" dirty="0" err="1" smtClean="0">
                <a:latin typeface="Avenir 45 Book" pitchFamily="34" charset="0"/>
              </a:rPr>
              <a:t>norme</a:t>
            </a:r>
            <a:r>
              <a:rPr lang="en-US" sz="1600" dirty="0" smtClean="0">
                <a:latin typeface="Avenir 45 Book" pitchFamily="34" charset="0"/>
              </a:rPr>
              <a:t>  </a:t>
            </a:r>
          </a:p>
        </p:txBody>
      </p:sp>
      <p:sp>
        <p:nvSpPr>
          <p:cNvPr id="40" name="TextBox 39"/>
          <p:cNvSpPr txBox="1"/>
          <p:nvPr/>
        </p:nvSpPr>
        <p:spPr>
          <a:xfrm>
            <a:off x="409575" y="4624100"/>
            <a:ext cx="5610225" cy="677108"/>
          </a:xfrm>
          <a:prstGeom prst="rect">
            <a:avLst/>
          </a:prstGeom>
          <a:noFill/>
        </p:spPr>
        <p:txBody>
          <a:bodyPr wrap="square" rtlCol="0">
            <a:spAutoFit/>
          </a:bodyPr>
          <a:lstStyle/>
          <a:p>
            <a:r>
              <a:rPr lang="en-US" sz="1200" b="1" dirty="0" smtClean="0">
                <a:solidFill>
                  <a:srgbClr val="0070C0"/>
                </a:solidFill>
                <a:latin typeface="Avenir 45 Book" pitchFamily="34" charset="0"/>
              </a:rPr>
              <a:t>COMMENT</a:t>
            </a:r>
            <a:endParaRPr lang="en-US" sz="1200" dirty="0" smtClean="0">
              <a:solidFill>
                <a:srgbClr val="0070C0"/>
              </a:solidFill>
              <a:latin typeface="Avenir 45 Book" pitchFamily="34" charset="0"/>
            </a:endParaRPr>
          </a:p>
          <a:p>
            <a:endParaRPr lang="en-US" sz="1000" dirty="0" smtClean="0">
              <a:latin typeface="Avenir 45 Book" pitchFamily="34" charset="0"/>
            </a:endParaRPr>
          </a:p>
          <a:p>
            <a:pPr>
              <a:buFont typeface="Arial" pitchFamily="34" charset="0"/>
              <a:buChar char="•"/>
            </a:pPr>
            <a:r>
              <a:rPr lang="en-US" sz="1600" dirty="0" smtClean="0">
                <a:latin typeface="Avenir 45 Book" pitchFamily="34" charset="0"/>
              </a:rPr>
              <a:t>  </a:t>
            </a:r>
            <a:r>
              <a:rPr lang="en-US" sz="1600" dirty="0" err="1" smtClean="0">
                <a:latin typeface="Avenir 45 Book" pitchFamily="34" charset="0"/>
              </a:rPr>
              <a:t>Formulaire</a:t>
            </a:r>
            <a:r>
              <a:rPr lang="en-US" sz="1600" dirty="0" smtClean="0">
                <a:latin typeface="Avenir 45 Book" pitchFamily="34" charset="0"/>
              </a:rPr>
              <a:t> </a:t>
            </a:r>
            <a:r>
              <a:rPr lang="en-US" sz="1600" dirty="0" err="1" smtClean="0">
                <a:latin typeface="Avenir 45 Book" pitchFamily="34" charset="0"/>
              </a:rPr>
              <a:t>d’approbation</a:t>
            </a:r>
            <a:endParaRPr lang="en-US" sz="1600" dirty="0" smtClean="0">
              <a:latin typeface="Avenir 45 Book" pitchFamily="34" charset="0"/>
            </a:endParaRPr>
          </a:p>
        </p:txBody>
      </p:sp>
      <p:sp>
        <p:nvSpPr>
          <p:cNvPr id="45" name="Frame 44"/>
          <p:cNvSpPr/>
          <p:nvPr/>
        </p:nvSpPr>
        <p:spPr>
          <a:xfrm>
            <a:off x="6248400" y="3352800"/>
            <a:ext cx="2644080" cy="3200400"/>
          </a:xfrm>
          <a:prstGeom prst="frame">
            <a:avLst>
              <a:gd name="adj1" fmla="val 4780"/>
            </a:avLst>
          </a:prstGeom>
          <a:solidFill>
            <a:schemeClr val="bg1"/>
          </a:solidFill>
          <a:ln w="19050">
            <a:solidFill>
              <a:schemeClr val="accent5">
                <a:lumMod val="25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46" name="Rectangle 45"/>
          <p:cNvSpPr/>
          <p:nvPr/>
        </p:nvSpPr>
        <p:spPr>
          <a:xfrm>
            <a:off x="6400799" y="3505200"/>
            <a:ext cx="2323585" cy="2895600"/>
          </a:xfrm>
          <a:prstGeom prst="rect">
            <a:avLst/>
          </a:prstGeom>
          <a:solidFill>
            <a:schemeClr val="bg2">
              <a:lumMod val="20000"/>
              <a:lumOff val="80000"/>
            </a:schemeClr>
          </a:solidFill>
          <a:ln w="12700">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TextBox 46"/>
          <p:cNvSpPr txBox="1"/>
          <p:nvPr/>
        </p:nvSpPr>
        <p:spPr>
          <a:xfrm>
            <a:off x="6372200" y="3501008"/>
            <a:ext cx="2500330" cy="2862322"/>
          </a:xfrm>
          <a:prstGeom prst="rect">
            <a:avLst/>
          </a:prstGeom>
          <a:noFill/>
        </p:spPr>
        <p:txBody>
          <a:bodyPr wrap="square" rtlCol="0">
            <a:spAutoFit/>
          </a:bodyPr>
          <a:lstStyle/>
          <a:p>
            <a:pPr algn="ctr"/>
            <a:r>
              <a:rPr lang="en-US" sz="1600" b="1" dirty="0" err="1" smtClean="0">
                <a:latin typeface="Avenir 45 Book" pitchFamily="34" charset="0"/>
              </a:rPr>
              <a:t>Processus</a:t>
            </a:r>
            <a:r>
              <a:rPr lang="en-US" sz="1600" b="1" dirty="0" smtClean="0">
                <a:latin typeface="Avenir 45 Book" pitchFamily="34" charset="0"/>
              </a:rPr>
              <a:t> </a:t>
            </a:r>
            <a:r>
              <a:rPr lang="en-US" sz="1600" b="1" dirty="0" err="1" smtClean="0">
                <a:latin typeface="Avenir 45 Book" pitchFamily="34" charset="0"/>
              </a:rPr>
              <a:t>prévu</a:t>
            </a:r>
            <a:r>
              <a:rPr lang="en-US" sz="1600" b="1" dirty="0" smtClean="0">
                <a:latin typeface="Avenir 45 Book" pitchFamily="34" charset="0"/>
              </a:rPr>
              <a:t>?</a:t>
            </a:r>
          </a:p>
          <a:p>
            <a:pPr>
              <a:spcAft>
                <a:spcPts val="600"/>
              </a:spcAft>
            </a:pPr>
            <a:endParaRPr lang="en-US" sz="200" dirty="0" smtClean="0">
              <a:latin typeface="Avenir 45 Book" pitchFamily="34" charset="0"/>
            </a:endParaRPr>
          </a:p>
          <a:p>
            <a:pPr>
              <a:spcAft>
                <a:spcPts val="600"/>
              </a:spcAft>
            </a:pPr>
            <a:r>
              <a:rPr lang="en-US" sz="1400" dirty="0" smtClean="0">
                <a:latin typeface="Avenir 45 Book" pitchFamily="34" charset="0"/>
              </a:rPr>
              <a:t>Les </a:t>
            </a:r>
            <a:r>
              <a:rPr lang="en-US" sz="1400" dirty="0" err="1" smtClean="0">
                <a:latin typeface="Avenir 45 Book" pitchFamily="34" charset="0"/>
              </a:rPr>
              <a:t>principes</a:t>
            </a:r>
            <a:r>
              <a:rPr lang="en-US" sz="1400" dirty="0" smtClean="0">
                <a:latin typeface="Avenir 45 Book" pitchFamily="34" charset="0"/>
              </a:rPr>
              <a:t> (12) </a:t>
            </a:r>
            <a:r>
              <a:rPr lang="en-US" sz="1400" dirty="0" err="1" smtClean="0">
                <a:latin typeface="Avenir 45 Book" pitchFamily="34" charset="0"/>
              </a:rPr>
              <a:t>convenus</a:t>
            </a:r>
            <a:r>
              <a:rPr lang="en-US" sz="1400" dirty="0" smtClean="0">
                <a:latin typeface="Avenir 45 Book" pitchFamily="34" charset="0"/>
              </a:rPr>
              <a:t> </a:t>
            </a:r>
            <a:r>
              <a:rPr lang="en-US" sz="1400" dirty="0" err="1" smtClean="0">
                <a:latin typeface="Avenir 45 Book" pitchFamily="34" charset="0"/>
              </a:rPr>
              <a:t>sont</a:t>
            </a:r>
            <a:r>
              <a:rPr lang="en-US" sz="1400" dirty="0" smtClean="0">
                <a:latin typeface="Avenir 45 Book" pitchFamily="34" charset="0"/>
              </a:rPr>
              <a:t> </a:t>
            </a:r>
            <a:r>
              <a:rPr lang="en-US" sz="1400" dirty="0" err="1" smtClean="0">
                <a:latin typeface="Avenir 45 Book" pitchFamily="34" charset="0"/>
              </a:rPr>
              <a:t>suivis</a:t>
            </a:r>
            <a:r>
              <a:rPr lang="en-US" sz="1400" dirty="0" smtClean="0">
                <a:latin typeface="Avenir 45 Book" pitchFamily="34" charset="0"/>
              </a:rPr>
              <a:t>, p. ex.  </a:t>
            </a:r>
            <a:endParaRPr lang="en-US" sz="1200" dirty="0" smtClean="0">
              <a:latin typeface="Avenir 45 Book" pitchFamily="34" charset="0"/>
            </a:endParaRPr>
          </a:p>
          <a:p>
            <a:pPr>
              <a:spcAft>
                <a:spcPts val="0"/>
              </a:spcAft>
              <a:buFont typeface="Arial" pitchFamily="34" charset="0"/>
              <a:buChar char="•"/>
            </a:pPr>
            <a:r>
              <a:rPr lang="en-US" sz="1200" dirty="0" smtClean="0">
                <a:latin typeface="Avenir 45 Book" pitchFamily="34" charset="0"/>
              </a:rPr>
              <a:t>  </a:t>
            </a:r>
            <a:r>
              <a:rPr lang="en-US" sz="1200" dirty="0" err="1" smtClean="0">
                <a:latin typeface="Avenir 45 Book" pitchFamily="34" charset="0"/>
              </a:rPr>
              <a:t>représentativité</a:t>
            </a:r>
            <a:r>
              <a:rPr lang="en-US" sz="1200" dirty="0" smtClean="0">
                <a:latin typeface="Avenir 45 Book" pitchFamily="34" charset="0"/>
              </a:rPr>
              <a:t> </a:t>
            </a:r>
            <a:r>
              <a:rPr lang="en-US" sz="1200" dirty="0" err="1" smtClean="0">
                <a:latin typeface="Avenir 45 Book" pitchFamily="34" charset="0"/>
              </a:rPr>
              <a:t>atteinte</a:t>
            </a:r>
            <a:endParaRPr lang="en-US" sz="1200" dirty="0" smtClean="0">
              <a:latin typeface="Avenir 45 Book" pitchFamily="34" charset="0"/>
            </a:endParaRPr>
          </a:p>
          <a:p>
            <a:pPr>
              <a:spcAft>
                <a:spcPts val="600"/>
              </a:spcAft>
              <a:buFont typeface="Arial" pitchFamily="34" charset="0"/>
              <a:buChar char="•"/>
            </a:pPr>
            <a:r>
              <a:rPr lang="en-US" sz="1200" dirty="0" smtClean="0">
                <a:latin typeface="Avenir 45 Book" pitchFamily="34" charset="0"/>
              </a:rPr>
              <a:t>  </a:t>
            </a:r>
            <a:r>
              <a:rPr lang="en-US" sz="1200" dirty="0" err="1" smtClean="0">
                <a:latin typeface="Avenir 45 Book" pitchFamily="34" charset="0"/>
              </a:rPr>
              <a:t>approche</a:t>
            </a:r>
            <a:r>
              <a:rPr lang="en-US" sz="1200" dirty="0" smtClean="0">
                <a:latin typeface="Avenir 45 Book" pitchFamily="34" charset="0"/>
              </a:rPr>
              <a:t> </a:t>
            </a:r>
            <a:r>
              <a:rPr lang="en-US" sz="1200" dirty="0" err="1" smtClean="0">
                <a:latin typeface="Avenir 45 Book" pitchFamily="34" charset="0"/>
              </a:rPr>
              <a:t>consensuelle</a:t>
            </a:r>
            <a:r>
              <a:rPr lang="en-US" sz="1200" dirty="0" smtClean="0">
                <a:latin typeface="Avenir 45 Book" pitchFamily="34" charset="0"/>
              </a:rPr>
              <a:t> </a:t>
            </a:r>
            <a:r>
              <a:rPr lang="en-US" sz="1200" dirty="0" err="1" smtClean="0">
                <a:latin typeface="Avenir 45 Book" pitchFamily="34" charset="0"/>
              </a:rPr>
              <a:t>utilisée</a:t>
            </a:r>
            <a:endParaRPr lang="en-US" sz="600" dirty="0" smtClean="0">
              <a:latin typeface="Avenir 45 Book" pitchFamily="34" charset="0"/>
            </a:endParaRPr>
          </a:p>
          <a:p>
            <a:pPr>
              <a:spcAft>
                <a:spcPts val="600"/>
              </a:spcAft>
            </a:pPr>
            <a:r>
              <a:rPr lang="en-US" sz="1400" dirty="0" smtClean="0">
                <a:latin typeface="Avenir 45 Book" pitchFamily="34" charset="0"/>
              </a:rPr>
              <a:t>Validation (</a:t>
            </a:r>
            <a:r>
              <a:rPr lang="en-US" sz="1400" dirty="0" err="1" smtClean="0">
                <a:latin typeface="Avenir 45 Book" pitchFamily="34" charset="0"/>
              </a:rPr>
              <a:t>intégrité</a:t>
            </a:r>
            <a:r>
              <a:rPr lang="en-US" sz="1400" dirty="0" smtClean="0">
                <a:latin typeface="Avenir 45 Book" pitchFamily="34" charset="0"/>
              </a:rPr>
              <a:t> du </a:t>
            </a:r>
            <a:r>
              <a:rPr lang="en-US" sz="1400" dirty="0" err="1" smtClean="0">
                <a:latin typeface="Avenir 45 Book" pitchFamily="34" charset="0"/>
              </a:rPr>
              <a:t>contenu</a:t>
            </a:r>
            <a:r>
              <a:rPr lang="en-US" sz="1400" dirty="0" smtClean="0">
                <a:latin typeface="Avenir 45 Book" pitchFamily="34" charset="0"/>
              </a:rPr>
              <a:t> et </a:t>
            </a:r>
            <a:r>
              <a:rPr lang="en-US" sz="1400" dirty="0" err="1" smtClean="0">
                <a:latin typeface="Avenir 45 Book" pitchFamily="34" charset="0"/>
              </a:rPr>
              <a:t>portée</a:t>
            </a:r>
            <a:r>
              <a:rPr lang="en-US" sz="1400" dirty="0" smtClean="0">
                <a:latin typeface="Avenir 45 Book" pitchFamily="34" charset="0"/>
              </a:rPr>
              <a:t>) </a:t>
            </a:r>
            <a:r>
              <a:rPr lang="en-US" sz="1400" dirty="0" err="1" smtClean="0">
                <a:latin typeface="Avenir 45 Book" pitchFamily="34" charset="0"/>
              </a:rPr>
              <a:t>effectuée</a:t>
            </a:r>
            <a:r>
              <a:rPr lang="en-US" sz="1400" dirty="0" smtClean="0">
                <a:latin typeface="Avenir 45 Book" pitchFamily="34" charset="0"/>
              </a:rPr>
              <a:t>, p. ex.</a:t>
            </a:r>
            <a:endParaRPr lang="en-US" sz="1200" dirty="0" smtClean="0">
              <a:latin typeface="Avenir 45 Book" pitchFamily="34" charset="0"/>
            </a:endParaRPr>
          </a:p>
          <a:p>
            <a:pPr>
              <a:spcAft>
                <a:spcPts val="0"/>
              </a:spcAft>
              <a:buFont typeface="Arial" pitchFamily="34" charset="0"/>
              <a:buChar char="•"/>
            </a:pPr>
            <a:r>
              <a:rPr lang="en-US" sz="1200" dirty="0" smtClean="0">
                <a:latin typeface="Avenir 45 Book" pitchFamily="34" charset="0"/>
              </a:rPr>
              <a:t>   </a:t>
            </a:r>
            <a:r>
              <a:rPr lang="en-US" sz="1200" dirty="0" err="1" smtClean="0">
                <a:latin typeface="Avenir 45 Book" pitchFamily="34" charset="0"/>
              </a:rPr>
              <a:t>vérification</a:t>
            </a:r>
            <a:r>
              <a:rPr lang="en-US" sz="1200" dirty="0" smtClean="0">
                <a:latin typeface="Avenir 45 Book" pitchFamily="34" charset="0"/>
              </a:rPr>
              <a:t> </a:t>
            </a:r>
            <a:r>
              <a:rPr lang="en-US" sz="1200" dirty="0" err="1" smtClean="0">
                <a:latin typeface="Avenir 45 Book" pitchFamily="34" charset="0"/>
              </a:rPr>
              <a:t>qu’on</a:t>
            </a:r>
            <a:r>
              <a:rPr lang="en-US" sz="1200" dirty="0" smtClean="0">
                <a:latin typeface="Avenir 45 Book" pitchFamily="34" charset="0"/>
              </a:rPr>
              <a:t> a </a:t>
            </a:r>
            <a:r>
              <a:rPr lang="en-US" sz="1200" dirty="0" err="1" smtClean="0">
                <a:latin typeface="Avenir 45 Book" pitchFamily="34" charset="0"/>
              </a:rPr>
              <a:t>utilisé</a:t>
            </a:r>
            <a:r>
              <a:rPr lang="en-US" sz="1200" dirty="0" smtClean="0">
                <a:latin typeface="Avenir 45 Book" pitchFamily="34" charset="0"/>
              </a:rPr>
              <a:t> des sources de </a:t>
            </a:r>
            <a:r>
              <a:rPr lang="en-US" sz="1200" dirty="0" err="1" smtClean="0">
                <a:latin typeface="Avenir 45 Book" pitchFamily="34" charset="0"/>
              </a:rPr>
              <a:t>données</a:t>
            </a:r>
            <a:r>
              <a:rPr lang="en-US" sz="1200" dirty="0" smtClean="0">
                <a:latin typeface="Avenir 45 Book" pitchFamily="34" charset="0"/>
              </a:rPr>
              <a:t> </a:t>
            </a:r>
            <a:r>
              <a:rPr lang="en-US" sz="1200" dirty="0" err="1" smtClean="0">
                <a:latin typeface="Avenir 45 Book" pitchFamily="34" charset="0"/>
              </a:rPr>
              <a:t>qualifiées</a:t>
            </a:r>
            <a:endParaRPr lang="en-US" sz="1200" dirty="0" smtClean="0">
              <a:latin typeface="Avenir 45 Book" pitchFamily="34" charset="0"/>
            </a:endParaRPr>
          </a:p>
          <a:p>
            <a:pPr>
              <a:spcAft>
                <a:spcPts val="600"/>
              </a:spcAft>
              <a:buFont typeface="Arial" pitchFamily="34" charset="0"/>
              <a:buChar char="•"/>
            </a:pPr>
            <a:r>
              <a:rPr lang="en-US" sz="1200" dirty="0" smtClean="0">
                <a:latin typeface="Avenir 45 Book" pitchFamily="34" charset="0"/>
              </a:rPr>
              <a:t>   conventions de base </a:t>
            </a:r>
            <a:r>
              <a:rPr lang="en-US" sz="1200" dirty="0" err="1" smtClean="0">
                <a:latin typeface="Avenir 45 Book" pitchFamily="34" charset="0"/>
              </a:rPr>
              <a:t>respectées</a:t>
            </a:r>
            <a:endParaRPr lang="en-US" sz="1400" dirty="0" smtClean="0">
              <a:latin typeface="Avenir 45 Book" pitchFamily="34" charset="0"/>
            </a:endParaRPr>
          </a:p>
        </p:txBody>
      </p:sp>
      <p:sp>
        <p:nvSpPr>
          <p:cNvPr id="42" name="Rectangle 41"/>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Rectangle 40"/>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slide(fromLeft)">
                                      <p:cBhvr>
                                        <p:cTn id="7" dur="1000"/>
                                        <p:tgtEl>
                                          <p:spTgt spid="35"/>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slide(fromLeft)">
                                      <p:cBhvr>
                                        <p:cTn id="10" dur="1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000"/>
                                        <p:tgtEl>
                                          <p:spTgt spid="36"/>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2000"/>
                                        <p:tgtEl>
                                          <p:spTgt spid="39"/>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2000"/>
                                        <p:tgtEl>
                                          <p:spTgt spid="40"/>
                                        </p:tgtEl>
                                      </p:cBhvr>
                                    </p:animEffect>
                                  </p:childTnLst>
                                </p:cTn>
                              </p:par>
                            </p:childTnLst>
                          </p:cTn>
                        </p:par>
                        <p:par>
                          <p:cTn id="24" fill="hold">
                            <p:stCondLst>
                              <p:cond delay="6000"/>
                            </p:stCondLst>
                            <p:childTnLst>
                              <p:par>
                                <p:cTn id="25" presetID="42" presetClass="entr" presetSubtype="0" fill="hold" grpId="0"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1000" fill="hold"/>
                                        <p:tgtEl>
                                          <p:spTgt spid="45"/>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1000"/>
                                        <p:tgtEl>
                                          <p:spTgt spid="46"/>
                                        </p:tgtEl>
                                      </p:cBhvr>
                                    </p:animEffect>
                                    <p:anim calcmode="lin" valueType="num">
                                      <p:cBhvr>
                                        <p:cTn id="33" dur="1000" fill="hold"/>
                                        <p:tgtEl>
                                          <p:spTgt spid="46"/>
                                        </p:tgtEl>
                                        <p:attrNameLst>
                                          <p:attrName>ppt_x</p:attrName>
                                        </p:attrNameLst>
                                      </p:cBhvr>
                                      <p:tavLst>
                                        <p:tav tm="0">
                                          <p:val>
                                            <p:strVal val="#ppt_x"/>
                                          </p:val>
                                        </p:tav>
                                        <p:tav tm="100000">
                                          <p:val>
                                            <p:strVal val="#ppt_x"/>
                                          </p:val>
                                        </p:tav>
                                      </p:tavLst>
                                    </p:anim>
                                    <p:anim calcmode="lin" valueType="num">
                                      <p:cBhvr>
                                        <p:cTn id="34" dur="1000" fill="hold"/>
                                        <p:tgtEl>
                                          <p:spTgt spid="46"/>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1000"/>
                                        <p:tgtEl>
                                          <p:spTgt spid="47"/>
                                        </p:tgtEl>
                                      </p:cBhvr>
                                    </p:animEffect>
                                    <p:anim calcmode="lin" valueType="num">
                                      <p:cBhvr>
                                        <p:cTn id="38" dur="1000" fill="hold"/>
                                        <p:tgtEl>
                                          <p:spTgt spid="47"/>
                                        </p:tgtEl>
                                        <p:attrNameLst>
                                          <p:attrName>ppt_x</p:attrName>
                                        </p:attrNameLst>
                                      </p:cBhvr>
                                      <p:tavLst>
                                        <p:tav tm="0">
                                          <p:val>
                                            <p:strVal val="#ppt_x"/>
                                          </p:val>
                                        </p:tav>
                                        <p:tav tm="100000">
                                          <p:val>
                                            <p:strVal val="#ppt_x"/>
                                          </p:val>
                                        </p:tav>
                                      </p:tavLst>
                                    </p:anim>
                                    <p:anim calcmode="lin" valueType="num">
                                      <p:cBhvr>
                                        <p:cTn id="3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p:bldP spid="36" grpId="0"/>
      <p:bldP spid="39" grpId="0"/>
      <p:bldP spid="40" grpId="0"/>
      <p:bldP spid="45" grpId="0" animBg="1"/>
      <p:bldP spid="46" grpId="0" animBg="1"/>
      <p:bldP spid="4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www.blogcdn.com/jobs.aol.com/articles/media/2009/05/childcare.jpg"/>
          <p:cNvPicPr>
            <a:picLocks noChangeAspect="1" noChangeArrowheads="1"/>
          </p:cNvPicPr>
          <p:nvPr/>
        </p:nvPicPr>
        <p:blipFill>
          <a:blip r:embed="rId3" cstate="print"/>
          <a:srcRect r="11910"/>
          <a:stretch>
            <a:fillRect/>
          </a:stretch>
        </p:blipFill>
        <p:spPr bwMode="auto">
          <a:xfrm>
            <a:off x="4613076" y="0"/>
            <a:ext cx="4530924" cy="6858000"/>
          </a:xfrm>
          <a:prstGeom prst="rect">
            <a:avLst/>
          </a:prstGeom>
          <a:noFill/>
        </p:spPr>
      </p:pic>
      <p:sp>
        <p:nvSpPr>
          <p:cNvPr id="37" name="Rectangle 3"/>
          <p:cNvSpPr>
            <a:spLocks noChangeArrowheads="1"/>
          </p:cNvSpPr>
          <p:nvPr/>
        </p:nvSpPr>
        <p:spPr bwMode="auto">
          <a:xfrm>
            <a:off x="4572000" y="0"/>
            <a:ext cx="2054696" cy="6858000"/>
          </a:xfrm>
          <a:prstGeom prst="rect">
            <a:avLst/>
          </a:prstGeom>
          <a:gradFill rotWithShape="1">
            <a:gsLst>
              <a:gs pos="0">
                <a:schemeClr val="bg1"/>
              </a:gs>
              <a:gs pos="100000">
                <a:schemeClr val="bg1">
                  <a:gamma/>
                  <a:shade val="46275"/>
                  <a:invGamma/>
                  <a:alpha val="0"/>
                </a:schemeClr>
              </a:gs>
            </a:gsLst>
            <a:lin ang="0" scaled="1"/>
          </a:gradFill>
          <a:ln w="9525">
            <a:noFill/>
            <a:miter lim="800000"/>
            <a:headEnd/>
            <a:tailEnd/>
          </a:ln>
          <a:effectLst/>
        </p:spPr>
        <p:txBody>
          <a:bodyPr wrap="none" anchor="ctr"/>
          <a:lstStyle/>
          <a:p>
            <a:pPr>
              <a:defRPr/>
            </a:pPr>
            <a:endParaRPr lang="en-CA"/>
          </a:p>
        </p:txBody>
      </p:sp>
      <p:sp>
        <p:nvSpPr>
          <p:cNvPr id="11" name="Flowchart: Off-page Connector 10"/>
          <p:cNvSpPr/>
          <p:nvPr/>
        </p:nvSpPr>
        <p:spPr>
          <a:xfrm>
            <a:off x="457200" y="218768"/>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457200" y="209747"/>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503904" y="199535"/>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15" name="TextBox 14"/>
          <p:cNvSpPr txBox="1"/>
          <p:nvPr/>
        </p:nvSpPr>
        <p:spPr>
          <a:xfrm>
            <a:off x="404365" y="453930"/>
            <a:ext cx="914400" cy="584775"/>
          </a:xfrm>
          <a:prstGeom prst="rect">
            <a:avLst/>
          </a:prstGeom>
          <a:noFill/>
        </p:spPr>
        <p:txBody>
          <a:bodyPr wrap="square" rtlCol="0">
            <a:spAutoFit/>
          </a:bodyPr>
          <a:lstStyle/>
          <a:p>
            <a:pPr algn="ctr"/>
            <a:r>
              <a:rPr lang="en-CA" sz="3200" b="1" dirty="0" smtClean="0">
                <a:solidFill>
                  <a:schemeClr val="bg1">
                    <a:lumMod val="65000"/>
                  </a:schemeClr>
                </a:solidFill>
              </a:rPr>
              <a:t>1</a:t>
            </a:r>
            <a:endParaRPr lang="en-CA" sz="3200" b="1" dirty="0">
              <a:solidFill>
                <a:schemeClr val="bg1">
                  <a:lumMod val="65000"/>
                </a:schemeClr>
              </a:solidFill>
            </a:endParaRPr>
          </a:p>
        </p:txBody>
      </p:sp>
      <p:sp>
        <p:nvSpPr>
          <p:cNvPr id="12" name="Flowchart: Off-page Connector 11"/>
          <p:cNvSpPr/>
          <p:nvPr/>
        </p:nvSpPr>
        <p:spPr>
          <a:xfrm>
            <a:off x="1296018" y="216583"/>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p:cNvSpPr txBox="1"/>
          <p:nvPr/>
        </p:nvSpPr>
        <p:spPr>
          <a:xfrm>
            <a:off x="1342722" y="202994"/>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10" name="Rectangle 9"/>
          <p:cNvSpPr/>
          <p:nvPr/>
        </p:nvSpPr>
        <p:spPr>
          <a:xfrm>
            <a:off x="1303421" y="20973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p:cNvSpPr txBox="1"/>
          <p:nvPr/>
        </p:nvSpPr>
        <p:spPr>
          <a:xfrm>
            <a:off x="1393548" y="457200"/>
            <a:ext cx="635206" cy="584775"/>
          </a:xfrm>
          <a:prstGeom prst="rect">
            <a:avLst/>
          </a:prstGeom>
          <a:noFill/>
        </p:spPr>
        <p:txBody>
          <a:bodyPr wrap="square" rtlCol="0">
            <a:spAutoFit/>
          </a:bodyPr>
          <a:lstStyle/>
          <a:p>
            <a:pPr algn="ctr"/>
            <a:r>
              <a:rPr lang="en-CA" sz="3200" b="1" dirty="0" smtClean="0">
                <a:solidFill>
                  <a:schemeClr val="bg1">
                    <a:lumMod val="65000"/>
                  </a:schemeClr>
                </a:solidFill>
              </a:rPr>
              <a:t>2</a:t>
            </a:r>
            <a:endParaRPr lang="en-CA" sz="3200" b="1" dirty="0">
              <a:solidFill>
                <a:schemeClr val="bg1">
                  <a:lumMod val="65000"/>
                </a:schemeClr>
              </a:solidFill>
            </a:endParaRPr>
          </a:p>
        </p:txBody>
      </p:sp>
      <p:sp>
        <p:nvSpPr>
          <p:cNvPr id="20" name="Flowchart: Off-page Connector 19"/>
          <p:cNvSpPr/>
          <p:nvPr/>
        </p:nvSpPr>
        <p:spPr>
          <a:xfrm>
            <a:off x="2151890" y="218226"/>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Box 20"/>
          <p:cNvSpPr txBox="1"/>
          <p:nvPr/>
        </p:nvSpPr>
        <p:spPr>
          <a:xfrm>
            <a:off x="2190128" y="199391"/>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22" name="TextBox 21"/>
          <p:cNvSpPr txBox="1"/>
          <p:nvPr/>
        </p:nvSpPr>
        <p:spPr>
          <a:xfrm>
            <a:off x="2286000" y="456419"/>
            <a:ext cx="566322" cy="584775"/>
          </a:xfrm>
          <a:prstGeom prst="rect">
            <a:avLst/>
          </a:prstGeom>
          <a:noFill/>
        </p:spPr>
        <p:txBody>
          <a:bodyPr wrap="square" rtlCol="0">
            <a:spAutoFit/>
          </a:bodyPr>
          <a:lstStyle/>
          <a:p>
            <a:pPr algn="ctr"/>
            <a:r>
              <a:rPr lang="en-CA" sz="3200" b="1" dirty="0" smtClean="0">
                <a:solidFill>
                  <a:schemeClr val="bg1">
                    <a:lumMod val="65000"/>
                  </a:schemeClr>
                </a:solidFill>
              </a:rPr>
              <a:t>3</a:t>
            </a:r>
            <a:endParaRPr lang="en-CA" sz="3200" b="1" dirty="0">
              <a:solidFill>
                <a:schemeClr val="bg1">
                  <a:lumMod val="65000"/>
                </a:schemeClr>
              </a:solidFill>
            </a:endParaRPr>
          </a:p>
        </p:txBody>
      </p:sp>
      <p:sp>
        <p:nvSpPr>
          <p:cNvPr id="19" name="Rectangle 18"/>
          <p:cNvSpPr/>
          <p:nvPr/>
        </p:nvSpPr>
        <p:spPr>
          <a:xfrm>
            <a:off x="2148232" y="208324"/>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Flowchart: Off-page Connector 22"/>
          <p:cNvSpPr/>
          <p:nvPr/>
        </p:nvSpPr>
        <p:spPr>
          <a:xfrm>
            <a:off x="2997204" y="218832"/>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p:cNvSpPr txBox="1"/>
          <p:nvPr/>
        </p:nvSpPr>
        <p:spPr>
          <a:xfrm>
            <a:off x="3035442" y="199599"/>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25" name="TextBox 24"/>
          <p:cNvSpPr txBox="1"/>
          <p:nvPr/>
        </p:nvSpPr>
        <p:spPr>
          <a:xfrm>
            <a:off x="3124200" y="457200"/>
            <a:ext cx="566322" cy="584775"/>
          </a:xfrm>
          <a:prstGeom prst="rect">
            <a:avLst/>
          </a:prstGeom>
          <a:noFill/>
        </p:spPr>
        <p:txBody>
          <a:bodyPr wrap="square" rtlCol="0">
            <a:spAutoFit/>
          </a:bodyPr>
          <a:lstStyle/>
          <a:p>
            <a:pPr algn="ctr"/>
            <a:r>
              <a:rPr lang="en-CA" sz="3200" b="1" dirty="0" smtClean="0">
                <a:solidFill>
                  <a:schemeClr val="bg1">
                    <a:lumMod val="65000"/>
                  </a:schemeClr>
                </a:solidFill>
              </a:rPr>
              <a:t>4</a:t>
            </a:r>
            <a:endParaRPr lang="en-CA" sz="3200" b="1" dirty="0">
              <a:solidFill>
                <a:schemeClr val="bg1">
                  <a:lumMod val="65000"/>
                </a:schemeClr>
              </a:solidFill>
            </a:endParaRPr>
          </a:p>
        </p:txBody>
      </p:sp>
      <p:sp>
        <p:nvSpPr>
          <p:cNvPr id="26" name="Rectangle 25"/>
          <p:cNvSpPr/>
          <p:nvPr/>
        </p:nvSpPr>
        <p:spPr>
          <a:xfrm>
            <a:off x="2994376" y="20884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Flowchart: Off-page Connector 26"/>
          <p:cNvSpPr/>
          <p:nvPr/>
        </p:nvSpPr>
        <p:spPr>
          <a:xfrm>
            <a:off x="3838226" y="219607"/>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p:nvPr/>
        </p:nvSpPr>
        <p:spPr>
          <a:xfrm>
            <a:off x="3876464" y="200374"/>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29" name="TextBox 28"/>
          <p:cNvSpPr txBox="1"/>
          <p:nvPr/>
        </p:nvSpPr>
        <p:spPr>
          <a:xfrm>
            <a:off x="3972336" y="457402"/>
            <a:ext cx="566322" cy="584775"/>
          </a:xfrm>
          <a:prstGeom prst="rect">
            <a:avLst/>
          </a:prstGeom>
          <a:noFill/>
        </p:spPr>
        <p:txBody>
          <a:bodyPr wrap="square" rtlCol="0">
            <a:spAutoFit/>
          </a:bodyPr>
          <a:lstStyle/>
          <a:p>
            <a:pPr algn="ctr"/>
            <a:r>
              <a:rPr lang="en-CA" sz="3200" b="1" dirty="0" smtClean="0">
                <a:solidFill>
                  <a:schemeClr val="bg1">
                    <a:lumMod val="65000"/>
                  </a:schemeClr>
                </a:solidFill>
              </a:rPr>
              <a:t>5</a:t>
            </a:r>
            <a:endParaRPr lang="en-CA" sz="3200" b="1" dirty="0">
              <a:solidFill>
                <a:schemeClr val="bg1">
                  <a:lumMod val="65000"/>
                </a:schemeClr>
              </a:solidFill>
            </a:endParaRPr>
          </a:p>
        </p:txBody>
      </p:sp>
      <p:sp>
        <p:nvSpPr>
          <p:cNvPr id="30" name="Rectangle 29"/>
          <p:cNvSpPr/>
          <p:nvPr/>
        </p:nvSpPr>
        <p:spPr>
          <a:xfrm>
            <a:off x="3835398" y="209621"/>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Flowchart: Off-page Connector 30"/>
          <p:cNvSpPr/>
          <p:nvPr/>
        </p:nvSpPr>
        <p:spPr>
          <a:xfrm>
            <a:off x="4679248" y="218832"/>
            <a:ext cx="838200" cy="257286"/>
          </a:xfrm>
          <a:prstGeom prst="flowChartOffpageConnector">
            <a:avLst/>
          </a:prstGeom>
          <a:solidFill>
            <a:schemeClr val="accent4">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TextBox 31"/>
          <p:cNvSpPr txBox="1"/>
          <p:nvPr/>
        </p:nvSpPr>
        <p:spPr>
          <a:xfrm>
            <a:off x="4717486" y="199599"/>
            <a:ext cx="762000" cy="276999"/>
          </a:xfrm>
          <a:prstGeom prst="rect">
            <a:avLst/>
          </a:prstGeom>
          <a:noFill/>
        </p:spPr>
        <p:txBody>
          <a:bodyPr wrap="square" rtlCol="0">
            <a:spAutoFit/>
          </a:bodyPr>
          <a:lstStyle/>
          <a:p>
            <a:pPr algn="ctr"/>
            <a:r>
              <a:rPr lang="en-CA" sz="1200" dirty="0" smtClean="0">
                <a:solidFill>
                  <a:schemeClr val="bg1"/>
                </a:solidFill>
              </a:rPr>
              <a:t>ÉTAPE</a:t>
            </a:r>
            <a:endParaRPr lang="en-CA" sz="1200" b="1" dirty="0">
              <a:solidFill>
                <a:schemeClr val="bg1"/>
              </a:solidFill>
            </a:endParaRPr>
          </a:p>
        </p:txBody>
      </p:sp>
      <p:sp>
        <p:nvSpPr>
          <p:cNvPr id="33" name="TextBox 32"/>
          <p:cNvSpPr txBox="1"/>
          <p:nvPr/>
        </p:nvSpPr>
        <p:spPr>
          <a:xfrm>
            <a:off x="4813358" y="456627"/>
            <a:ext cx="566322" cy="584775"/>
          </a:xfrm>
          <a:prstGeom prst="rect">
            <a:avLst/>
          </a:prstGeom>
          <a:noFill/>
        </p:spPr>
        <p:txBody>
          <a:bodyPr wrap="square" rtlCol="0">
            <a:spAutoFit/>
          </a:bodyPr>
          <a:lstStyle/>
          <a:p>
            <a:pPr algn="ctr"/>
            <a:r>
              <a:rPr lang="en-CA" sz="3200" b="1" dirty="0" smtClean="0">
                <a:solidFill>
                  <a:srgbClr val="2D6269"/>
                </a:solidFill>
              </a:rPr>
              <a:t>6</a:t>
            </a:r>
            <a:endParaRPr lang="en-CA" sz="3200" b="1" dirty="0">
              <a:solidFill>
                <a:srgbClr val="2D6269"/>
              </a:solidFill>
            </a:endParaRPr>
          </a:p>
        </p:txBody>
      </p:sp>
      <p:sp>
        <p:nvSpPr>
          <p:cNvPr id="35" name="Frame 34"/>
          <p:cNvSpPr/>
          <p:nvPr/>
        </p:nvSpPr>
        <p:spPr>
          <a:xfrm>
            <a:off x="4594412" y="132758"/>
            <a:ext cx="990600" cy="990600"/>
          </a:xfrm>
          <a:prstGeom prst="frame">
            <a:avLst>
              <a:gd name="adj1" fmla="val 7317"/>
            </a:avLst>
          </a:prstGeom>
          <a:solidFill>
            <a:schemeClr val="bg1"/>
          </a:solidFill>
          <a:ln w="19050">
            <a:solidFill>
              <a:srgbClr val="0070C0"/>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4" name="Rectangle 33"/>
          <p:cNvSpPr/>
          <p:nvPr/>
        </p:nvSpPr>
        <p:spPr>
          <a:xfrm>
            <a:off x="4676420" y="208846"/>
            <a:ext cx="838200" cy="838200"/>
          </a:xfrm>
          <a:prstGeom prst="rect">
            <a:avLst/>
          </a:prstGeom>
          <a:no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TextBox 37"/>
          <p:cNvSpPr txBox="1"/>
          <p:nvPr/>
        </p:nvSpPr>
        <p:spPr>
          <a:xfrm>
            <a:off x="364958" y="1276290"/>
            <a:ext cx="6248400" cy="523220"/>
          </a:xfrm>
          <a:prstGeom prst="rect">
            <a:avLst/>
          </a:prstGeom>
          <a:noFill/>
        </p:spPr>
        <p:txBody>
          <a:bodyPr wrap="square" rtlCol="0">
            <a:spAutoFit/>
          </a:bodyPr>
          <a:lstStyle/>
          <a:p>
            <a:r>
              <a:rPr lang="en-US" sz="2800" dirty="0" smtClean="0">
                <a:solidFill>
                  <a:srgbClr val="7030A0"/>
                </a:solidFill>
                <a:latin typeface="Franklin Gothic Medium Cond" pitchFamily="34" charset="0"/>
              </a:rPr>
              <a:t>RÉVISION, TRADUCTION, PUBLICATION</a:t>
            </a:r>
            <a:endParaRPr lang="en-US" sz="2800" dirty="0">
              <a:solidFill>
                <a:srgbClr val="7030A0"/>
              </a:solidFill>
              <a:latin typeface="Franklin Gothic Medium Cond" pitchFamily="34" charset="0"/>
            </a:endParaRPr>
          </a:p>
        </p:txBody>
      </p:sp>
      <p:sp>
        <p:nvSpPr>
          <p:cNvPr id="36" name="TextBox 35"/>
          <p:cNvSpPr txBox="1"/>
          <p:nvPr/>
        </p:nvSpPr>
        <p:spPr>
          <a:xfrm>
            <a:off x="381000" y="1928802"/>
            <a:ext cx="5943600" cy="1169551"/>
          </a:xfrm>
          <a:prstGeom prst="rect">
            <a:avLst/>
          </a:prstGeom>
          <a:noFill/>
        </p:spPr>
        <p:txBody>
          <a:bodyPr wrap="square" rtlCol="0">
            <a:spAutoFit/>
          </a:bodyPr>
          <a:lstStyle/>
          <a:p>
            <a:r>
              <a:rPr lang="en-US" sz="1200" b="1" dirty="0" smtClean="0">
                <a:solidFill>
                  <a:srgbClr val="0070C0"/>
                </a:solidFill>
                <a:latin typeface="Avenir 45 Book" pitchFamily="34" charset="0"/>
              </a:rPr>
              <a:t>QUOI</a:t>
            </a:r>
          </a:p>
          <a:p>
            <a:endParaRPr lang="en-US" sz="1000" b="1" dirty="0" smtClean="0">
              <a:latin typeface="Avenir 45 Book" pitchFamily="34" charset="0"/>
            </a:endParaRPr>
          </a:p>
          <a:p>
            <a:r>
              <a:rPr lang="en-US" sz="1600" b="1" dirty="0" err="1" smtClean="0">
                <a:latin typeface="Avenir 45 Book" pitchFamily="34" charset="0"/>
              </a:rPr>
              <a:t>Révision</a:t>
            </a:r>
            <a:r>
              <a:rPr lang="en-US" sz="1600" b="1" dirty="0" smtClean="0">
                <a:latin typeface="Avenir 45 Book" pitchFamily="34" charset="0"/>
              </a:rPr>
              <a:t> </a:t>
            </a:r>
            <a:r>
              <a:rPr lang="en-US" sz="1600" b="1" dirty="0" err="1" smtClean="0">
                <a:latin typeface="Avenir 45 Book" pitchFamily="34" charset="0"/>
              </a:rPr>
              <a:t>importante</a:t>
            </a:r>
            <a:r>
              <a:rPr lang="en-US" sz="1600" b="1" dirty="0" smtClean="0">
                <a:latin typeface="Avenir 45 Book" pitchFamily="34" charset="0"/>
              </a:rPr>
              <a:t>, adaptation à la </a:t>
            </a:r>
            <a:r>
              <a:rPr lang="en-US" sz="1600" b="1" dirty="0" err="1" smtClean="0">
                <a:latin typeface="Avenir 45 Book" pitchFamily="34" charset="0"/>
              </a:rPr>
              <a:t>deuxième</a:t>
            </a:r>
            <a:r>
              <a:rPr lang="en-US" sz="1600" b="1" dirty="0" smtClean="0">
                <a:latin typeface="Avenir 45 Book" pitchFamily="34" charset="0"/>
              </a:rPr>
              <a:t> langue </a:t>
            </a:r>
            <a:r>
              <a:rPr lang="en-US" sz="1600" b="1" dirty="0" err="1" smtClean="0">
                <a:latin typeface="Avenir 45 Book" pitchFamily="34" charset="0"/>
              </a:rPr>
              <a:t>officielle</a:t>
            </a:r>
            <a:r>
              <a:rPr lang="en-US" sz="1600" b="1" dirty="0" smtClean="0">
                <a:latin typeface="Avenir 45 Book" pitchFamily="34" charset="0"/>
              </a:rPr>
              <a:t>, et travail de conception pour </a:t>
            </a:r>
            <a:r>
              <a:rPr lang="en-US" sz="1600" b="1" dirty="0" err="1" smtClean="0">
                <a:latin typeface="Avenir 45 Book" pitchFamily="34" charset="0"/>
              </a:rPr>
              <a:t>préparer</a:t>
            </a:r>
            <a:r>
              <a:rPr lang="en-US" sz="1600" b="1" dirty="0" smtClean="0">
                <a:latin typeface="Avenir 45 Book" pitchFamily="34" charset="0"/>
              </a:rPr>
              <a:t> un document prêt à </a:t>
            </a:r>
            <a:r>
              <a:rPr lang="en-US" sz="1600" b="1" dirty="0" err="1" smtClean="0">
                <a:latin typeface="Avenir 45 Book" pitchFamily="34" charset="0"/>
              </a:rPr>
              <a:t>publier</a:t>
            </a:r>
            <a:endParaRPr lang="en-US" sz="1600" dirty="0" smtClean="0">
              <a:latin typeface="Avenir 45 Book" pitchFamily="34" charset="0"/>
            </a:endParaRPr>
          </a:p>
        </p:txBody>
      </p:sp>
      <p:sp>
        <p:nvSpPr>
          <p:cNvPr id="39" name="TextBox 38"/>
          <p:cNvSpPr txBox="1"/>
          <p:nvPr/>
        </p:nvSpPr>
        <p:spPr>
          <a:xfrm>
            <a:off x="409574" y="3245549"/>
            <a:ext cx="5610225" cy="677108"/>
          </a:xfrm>
          <a:prstGeom prst="rect">
            <a:avLst/>
          </a:prstGeom>
          <a:noFill/>
        </p:spPr>
        <p:txBody>
          <a:bodyPr wrap="square" rtlCol="0">
            <a:spAutoFit/>
          </a:bodyPr>
          <a:lstStyle/>
          <a:p>
            <a:r>
              <a:rPr lang="en-US" sz="1200" b="1" dirty="0" smtClean="0">
                <a:solidFill>
                  <a:srgbClr val="0070C0"/>
                </a:solidFill>
                <a:latin typeface="Avenir 45 Book" pitchFamily="34" charset="0"/>
              </a:rPr>
              <a:t>POURQUOI</a:t>
            </a:r>
            <a:endParaRPr lang="en-US" sz="1200" dirty="0" smtClean="0">
              <a:solidFill>
                <a:srgbClr val="0070C0"/>
              </a:solidFill>
              <a:latin typeface="Avenir 45 Book" pitchFamily="34" charset="0"/>
            </a:endParaRPr>
          </a:p>
          <a:p>
            <a:endParaRPr lang="en-US" sz="1000" dirty="0" smtClean="0">
              <a:latin typeface="Avenir 45 Book" pitchFamily="34" charset="0"/>
            </a:endParaRPr>
          </a:p>
          <a:p>
            <a:pPr>
              <a:buFont typeface="Arial" pitchFamily="34" charset="0"/>
              <a:buChar char="•"/>
            </a:pPr>
            <a:r>
              <a:rPr lang="en-US" sz="1600" dirty="0" smtClean="0">
                <a:latin typeface="Avenir 45 Book" pitchFamily="34" charset="0"/>
              </a:rPr>
              <a:t>  </a:t>
            </a:r>
            <a:r>
              <a:rPr lang="en-US" sz="1600" dirty="0" err="1" smtClean="0">
                <a:latin typeface="Avenir 45 Book" pitchFamily="34" charset="0"/>
              </a:rPr>
              <a:t>Préparer</a:t>
            </a:r>
            <a:r>
              <a:rPr lang="en-US" sz="1600" dirty="0" smtClean="0">
                <a:latin typeface="Avenir 45 Book" pitchFamily="34" charset="0"/>
              </a:rPr>
              <a:t> le </a:t>
            </a:r>
            <a:r>
              <a:rPr lang="en-US" sz="1600" dirty="0" err="1" smtClean="0">
                <a:latin typeface="Avenir 45 Book" pitchFamily="34" charset="0"/>
              </a:rPr>
              <a:t>lancement</a:t>
            </a:r>
            <a:r>
              <a:rPr lang="en-US" sz="1600" dirty="0" smtClean="0">
                <a:latin typeface="Avenir 45 Book" pitchFamily="34" charset="0"/>
              </a:rPr>
              <a:t>, la diffusion</a:t>
            </a:r>
          </a:p>
        </p:txBody>
      </p:sp>
      <p:sp>
        <p:nvSpPr>
          <p:cNvPr id="40" name="TextBox 39"/>
          <p:cNvSpPr txBox="1"/>
          <p:nvPr/>
        </p:nvSpPr>
        <p:spPr>
          <a:xfrm>
            <a:off x="409575" y="4133398"/>
            <a:ext cx="5991225" cy="1815882"/>
          </a:xfrm>
          <a:prstGeom prst="rect">
            <a:avLst/>
          </a:prstGeom>
          <a:noFill/>
        </p:spPr>
        <p:txBody>
          <a:bodyPr wrap="square" rtlCol="0">
            <a:spAutoFit/>
          </a:bodyPr>
          <a:lstStyle/>
          <a:p>
            <a:r>
              <a:rPr lang="en-US" sz="1200" b="1" dirty="0" smtClean="0">
                <a:solidFill>
                  <a:srgbClr val="0070C0"/>
                </a:solidFill>
                <a:latin typeface="Avenir 45 Book" pitchFamily="34" charset="0"/>
              </a:rPr>
              <a:t>ET…</a:t>
            </a:r>
            <a:endParaRPr lang="en-US" sz="1200" dirty="0" smtClean="0">
              <a:solidFill>
                <a:srgbClr val="0070C0"/>
              </a:solidFill>
              <a:latin typeface="Avenir 45 Book" pitchFamily="34" charset="0"/>
            </a:endParaRPr>
          </a:p>
          <a:p>
            <a:endParaRPr lang="en-US" sz="1000" dirty="0" smtClean="0">
              <a:latin typeface="Avenir 45 Book" pitchFamily="34" charset="0"/>
            </a:endParaRPr>
          </a:p>
          <a:p>
            <a:pPr>
              <a:buFont typeface="Arial" pitchFamily="34" charset="0"/>
              <a:buChar char="•"/>
            </a:pPr>
            <a:r>
              <a:rPr lang="en-US" sz="1600" dirty="0" smtClean="0">
                <a:latin typeface="Avenir 45 Book" pitchFamily="34" charset="0"/>
              </a:rPr>
              <a:t>  Identification des </a:t>
            </a:r>
            <a:r>
              <a:rPr lang="en-US" sz="1600" dirty="0" err="1" smtClean="0">
                <a:latin typeface="Avenir 45 Book" pitchFamily="34" charset="0"/>
              </a:rPr>
              <a:t>possibilités</a:t>
            </a:r>
            <a:r>
              <a:rPr lang="en-US" sz="1600" dirty="0" smtClean="0">
                <a:latin typeface="Avenir 45 Book" pitchFamily="34" charset="0"/>
              </a:rPr>
              <a:t> : </a:t>
            </a:r>
            <a:endParaRPr lang="en-US" sz="1400" dirty="0" smtClean="0">
              <a:latin typeface="Avenir 45 Book" pitchFamily="34" charset="0"/>
            </a:endParaRPr>
          </a:p>
          <a:p>
            <a:pPr marL="180000">
              <a:buFont typeface="Wingdings" pitchFamily="2" charset="2"/>
              <a:buChar char="ü"/>
            </a:pPr>
            <a:r>
              <a:rPr lang="en-US" sz="1400" dirty="0" smtClean="0">
                <a:latin typeface="Avenir 45 Book" pitchFamily="34" charset="0"/>
              </a:rPr>
              <a:t> </a:t>
            </a:r>
            <a:r>
              <a:rPr lang="en-US" sz="1400" dirty="0" err="1" smtClean="0">
                <a:latin typeface="Avenir 45 Book" pitchFamily="34" charset="0"/>
              </a:rPr>
              <a:t>programmes</a:t>
            </a:r>
            <a:r>
              <a:rPr lang="en-US" sz="1400" dirty="0" smtClean="0">
                <a:latin typeface="Avenir 45 Book" pitchFamily="34" charset="0"/>
              </a:rPr>
              <a:t>, </a:t>
            </a:r>
            <a:r>
              <a:rPr lang="en-US" sz="1400" dirty="0" err="1" smtClean="0">
                <a:latin typeface="Avenir 45 Book" pitchFamily="34" charset="0"/>
              </a:rPr>
              <a:t>produits</a:t>
            </a:r>
            <a:r>
              <a:rPr lang="en-US" sz="1400" dirty="0" smtClean="0">
                <a:latin typeface="Avenir 45 Book" pitchFamily="34" charset="0"/>
              </a:rPr>
              <a:t>, services</a:t>
            </a:r>
          </a:p>
          <a:p>
            <a:pPr marL="180000">
              <a:buFont typeface="Wingdings" pitchFamily="2" charset="2"/>
              <a:buChar char="ü"/>
            </a:pPr>
            <a:r>
              <a:rPr lang="en-US" sz="1400" dirty="0" smtClean="0">
                <a:latin typeface="Avenir 45 Book" pitchFamily="34" charset="0"/>
              </a:rPr>
              <a:t> </a:t>
            </a:r>
            <a:r>
              <a:rPr lang="en-US" sz="1400" dirty="0" err="1" smtClean="0">
                <a:latin typeface="Avenir 45 Book" pitchFamily="34" charset="0"/>
              </a:rPr>
              <a:t>marchés</a:t>
            </a:r>
            <a:r>
              <a:rPr lang="en-US" sz="1400" dirty="0" smtClean="0">
                <a:latin typeface="Avenir 45 Book" pitchFamily="34" charset="0"/>
              </a:rPr>
              <a:t>, </a:t>
            </a:r>
            <a:r>
              <a:rPr lang="en-US" sz="1400" dirty="0" err="1" smtClean="0">
                <a:latin typeface="Avenir 45 Book" pitchFamily="34" charset="0"/>
              </a:rPr>
              <a:t>comptes</a:t>
            </a:r>
            <a:r>
              <a:rPr lang="en-US" sz="1400" dirty="0" smtClean="0">
                <a:latin typeface="Avenir 45 Book" pitchFamily="34" charset="0"/>
              </a:rPr>
              <a:t> </a:t>
            </a:r>
            <a:r>
              <a:rPr lang="en-US" sz="1400" dirty="0" err="1" smtClean="0">
                <a:latin typeface="Avenir 45 Book" pitchFamily="34" charset="0"/>
              </a:rPr>
              <a:t>clés</a:t>
            </a:r>
            <a:r>
              <a:rPr lang="en-US" sz="1400" dirty="0" smtClean="0">
                <a:latin typeface="Avenir 45 Book" pitchFamily="34" charset="0"/>
              </a:rPr>
              <a:t>…</a:t>
            </a:r>
          </a:p>
          <a:p>
            <a:pPr marL="180000"/>
            <a:endParaRPr lang="en-US" sz="1400" dirty="0" smtClean="0">
              <a:latin typeface="Avenir 45 Book" pitchFamily="34" charset="0"/>
            </a:endParaRPr>
          </a:p>
          <a:p>
            <a:pPr>
              <a:buFont typeface="Arial" pitchFamily="34" charset="0"/>
              <a:buChar char="•"/>
            </a:pPr>
            <a:r>
              <a:rPr lang="en-US" sz="1600" dirty="0" smtClean="0">
                <a:latin typeface="Avenir 45 Book" pitchFamily="34" charset="0"/>
              </a:rPr>
              <a:t>  </a:t>
            </a:r>
            <a:r>
              <a:rPr lang="en-US" sz="1600" dirty="0" err="1" smtClean="0">
                <a:latin typeface="Avenir 45 Book" pitchFamily="34" charset="0"/>
              </a:rPr>
              <a:t>Considérations</a:t>
            </a:r>
            <a:r>
              <a:rPr lang="en-US" sz="1600" dirty="0" smtClean="0">
                <a:latin typeface="Avenir 45 Book" pitchFamily="34" charset="0"/>
              </a:rPr>
              <a:t> pour la promotion et le marketing</a:t>
            </a:r>
          </a:p>
          <a:p>
            <a:pPr>
              <a:buFont typeface="Arial" pitchFamily="34" charset="0"/>
              <a:buChar char="•"/>
            </a:pPr>
            <a:r>
              <a:rPr lang="en-US" sz="1600" dirty="0" smtClean="0">
                <a:latin typeface="Avenir 45 Book" pitchFamily="34" charset="0"/>
              </a:rPr>
              <a:t> Respect des </a:t>
            </a:r>
            <a:r>
              <a:rPr lang="en-US" sz="1600" dirty="0" err="1" smtClean="0">
                <a:latin typeface="Avenir 45 Book" pitchFamily="34" charset="0"/>
              </a:rPr>
              <a:t>exigences</a:t>
            </a:r>
            <a:r>
              <a:rPr lang="en-US" sz="1600" dirty="0" smtClean="0">
                <a:latin typeface="Avenir 45 Book" pitchFamily="34" charset="0"/>
              </a:rPr>
              <a:t> : </a:t>
            </a:r>
            <a:r>
              <a:rPr lang="en-US" sz="1600" dirty="0" err="1" smtClean="0">
                <a:latin typeface="Avenir 45 Book" pitchFamily="34" charset="0"/>
              </a:rPr>
              <a:t>vitrine</a:t>
            </a:r>
            <a:r>
              <a:rPr lang="en-US" sz="1600" dirty="0" smtClean="0">
                <a:latin typeface="Avenir 45 Book" pitchFamily="34" charset="0"/>
              </a:rPr>
              <a:t> </a:t>
            </a:r>
            <a:r>
              <a:rPr lang="en-US" sz="1600" dirty="0" err="1" smtClean="0">
                <a:latin typeface="Avenir 45 Book" pitchFamily="34" charset="0"/>
              </a:rPr>
              <a:t>virtuelle</a:t>
            </a:r>
            <a:r>
              <a:rPr lang="en-US" sz="1600" dirty="0" smtClean="0">
                <a:latin typeface="Avenir 45 Book" pitchFamily="34" charset="0"/>
              </a:rPr>
              <a:t>, etc.</a:t>
            </a:r>
          </a:p>
        </p:txBody>
      </p:sp>
      <p:sp>
        <p:nvSpPr>
          <p:cNvPr id="41" name="Rectangle 40"/>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Rectangle 43"/>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slide(fromLeft)">
                                      <p:cBhvr>
                                        <p:cTn id="7" dur="1000"/>
                                        <p:tgtEl>
                                          <p:spTgt spid="35"/>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slide(fromLeft)">
                                      <p:cBhvr>
                                        <p:cTn id="10" dur="1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000"/>
                                        <p:tgtEl>
                                          <p:spTgt spid="36"/>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2000"/>
                                        <p:tgtEl>
                                          <p:spTgt spid="39"/>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p:bldP spid="36" grpId="0"/>
      <p:bldP spid="39" grpId="0"/>
      <p:bldP spid="4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1640938" y="260648"/>
            <a:ext cx="6728616" cy="523220"/>
          </a:xfrm>
          <a:prstGeom prst="rect">
            <a:avLst/>
          </a:prstGeom>
          <a:noFill/>
        </p:spPr>
        <p:txBody>
          <a:bodyPr wrap="square" rtlCol="0">
            <a:spAutoFit/>
          </a:bodyPr>
          <a:lstStyle/>
          <a:p>
            <a:r>
              <a:rPr lang="en-CA" sz="2800" dirty="0" err="1" smtClean="0">
                <a:latin typeface="Franklin Gothic Demi Cond" pitchFamily="34" charset="0"/>
              </a:rPr>
              <a:t>Gestionnaires</a:t>
            </a:r>
            <a:r>
              <a:rPr lang="en-CA" sz="2800" dirty="0" smtClean="0">
                <a:latin typeface="Franklin Gothic Demi Cond" pitchFamily="34" charset="0"/>
              </a:rPr>
              <a:t> de services de </a:t>
            </a:r>
            <a:r>
              <a:rPr lang="en-CA" sz="2800" dirty="0" err="1" smtClean="0">
                <a:latin typeface="Franklin Gothic Demi Cond" pitchFamily="34" charset="0"/>
              </a:rPr>
              <a:t>garde</a:t>
            </a:r>
            <a:endParaRPr lang="en-CA" sz="2800" dirty="0">
              <a:latin typeface="Franklin Gothic Demi Cond" pitchFamily="34" charset="0"/>
            </a:endParaRPr>
          </a:p>
        </p:txBody>
      </p:sp>
      <p:sp>
        <p:nvSpPr>
          <p:cNvPr id="7" name="Rounded Rectangle 6"/>
          <p:cNvSpPr/>
          <p:nvPr/>
        </p:nvSpPr>
        <p:spPr>
          <a:xfrm>
            <a:off x="1691680" y="1268760"/>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err="1" smtClean="0"/>
              <a:t>Développement</a:t>
            </a:r>
            <a:r>
              <a:rPr lang="en-CA" sz="1600" dirty="0" smtClean="0"/>
              <a:t> et </a:t>
            </a:r>
            <a:r>
              <a:rPr lang="en-CA" sz="1600" dirty="0" err="1" smtClean="0"/>
              <a:t>éducation</a:t>
            </a:r>
            <a:r>
              <a:rPr lang="en-CA" sz="1600" dirty="0" smtClean="0"/>
              <a:t> des </a:t>
            </a:r>
            <a:r>
              <a:rPr lang="en-CA" sz="1600" dirty="0" err="1" smtClean="0"/>
              <a:t>enfants</a:t>
            </a:r>
            <a:endParaRPr lang="en-CA" sz="1600" dirty="0"/>
          </a:p>
        </p:txBody>
      </p:sp>
      <p:sp>
        <p:nvSpPr>
          <p:cNvPr id="9" name="Rounded Rectangle 8"/>
          <p:cNvSpPr/>
          <p:nvPr/>
        </p:nvSpPr>
        <p:spPr>
          <a:xfrm>
            <a:off x="3491880" y="1268760"/>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err="1" smtClean="0"/>
              <a:t>Collaborer</a:t>
            </a:r>
            <a:r>
              <a:rPr lang="en-CA" dirty="0" smtClean="0"/>
              <a:t> avec les </a:t>
            </a:r>
            <a:r>
              <a:rPr lang="en-CA" dirty="0" err="1" smtClean="0"/>
              <a:t>autres</a:t>
            </a:r>
            <a:endParaRPr lang="en-CA" dirty="0"/>
          </a:p>
        </p:txBody>
      </p:sp>
      <p:sp>
        <p:nvSpPr>
          <p:cNvPr id="11" name="Rounded Rectangle 10"/>
          <p:cNvSpPr/>
          <p:nvPr/>
        </p:nvSpPr>
        <p:spPr>
          <a:xfrm>
            <a:off x="5292080" y="1268760"/>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err="1" smtClean="0"/>
              <a:t>Ressources</a:t>
            </a:r>
            <a:r>
              <a:rPr lang="en-CA" dirty="0" smtClean="0"/>
              <a:t> </a:t>
            </a:r>
            <a:r>
              <a:rPr lang="en-CA" dirty="0" err="1" smtClean="0"/>
              <a:t>humaines</a:t>
            </a:r>
            <a:endParaRPr lang="en-CA" dirty="0"/>
          </a:p>
        </p:txBody>
      </p:sp>
      <p:sp>
        <p:nvSpPr>
          <p:cNvPr id="12" name="Rounded Rectangle 11"/>
          <p:cNvSpPr/>
          <p:nvPr/>
        </p:nvSpPr>
        <p:spPr>
          <a:xfrm>
            <a:off x="7092280" y="1268760"/>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err="1" smtClean="0"/>
              <a:t>Gestion</a:t>
            </a:r>
            <a:r>
              <a:rPr lang="en-CA" dirty="0" smtClean="0"/>
              <a:t> </a:t>
            </a:r>
            <a:r>
              <a:rPr lang="en-CA" dirty="0" err="1" smtClean="0"/>
              <a:t>financière</a:t>
            </a:r>
            <a:endParaRPr lang="en-CA" dirty="0"/>
          </a:p>
        </p:txBody>
      </p:sp>
      <p:sp>
        <p:nvSpPr>
          <p:cNvPr id="13" name="Rounded Rectangle 12"/>
          <p:cNvSpPr/>
          <p:nvPr/>
        </p:nvSpPr>
        <p:spPr>
          <a:xfrm>
            <a:off x="1691680" y="3645024"/>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Exploitation</a:t>
            </a:r>
            <a:endParaRPr lang="en-CA" dirty="0"/>
          </a:p>
        </p:txBody>
      </p:sp>
      <p:sp>
        <p:nvSpPr>
          <p:cNvPr id="14" name="Rounded Rectangle 13"/>
          <p:cNvSpPr/>
          <p:nvPr/>
        </p:nvSpPr>
        <p:spPr>
          <a:xfrm>
            <a:off x="3491880" y="3645024"/>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Santé et </a:t>
            </a:r>
            <a:r>
              <a:rPr lang="en-CA" dirty="0" err="1" smtClean="0"/>
              <a:t>sécurité</a:t>
            </a:r>
            <a:endParaRPr lang="en-CA" dirty="0"/>
          </a:p>
        </p:txBody>
      </p:sp>
      <p:sp>
        <p:nvSpPr>
          <p:cNvPr id="15" name="Rounded Rectangle 14"/>
          <p:cNvSpPr/>
          <p:nvPr/>
        </p:nvSpPr>
        <p:spPr>
          <a:xfrm>
            <a:off x="5292080" y="3645024"/>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Leadership</a:t>
            </a:r>
            <a:endParaRPr lang="en-CA" dirty="0"/>
          </a:p>
        </p:txBody>
      </p:sp>
      <p:sp>
        <p:nvSpPr>
          <p:cNvPr id="16" name="Rounded Rectangle 15"/>
          <p:cNvSpPr/>
          <p:nvPr/>
        </p:nvSpPr>
        <p:spPr>
          <a:xfrm>
            <a:off x="7092280" y="3645024"/>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err="1" smtClean="0"/>
              <a:t>Communi</a:t>
            </a:r>
            <a:r>
              <a:rPr lang="en-CA" dirty="0" smtClean="0"/>
              <a:t>- </a:t>
            </a:r>
            <a:r>
              <a:rPr lang="en-CA" dirty="0" err="1" smtClean="0"/>
              <a:t>cation</a:t>
            </a:r>
            <a:endParaRPr lang="en-CA" dirty="0"/>
          </a:p>
        </p:txBody>
      </p:sp>
      <p:sp>
        <p:nvSpPr>
          <p:cNvPr id="17" name="TextBox 16"/>
          <p:cNvSpPr txBox="1"/>
          <p:nvPr/>
        </p:nvSpPr>
        <p:spPr>
          <a:xfrm>
            <a:off x="1691680" y="2233439"/>
            <a:ext cx="1800200" cy="1323439"/>
          </a:xfrm>
          <a:prstGeom prst="rect">
            <a:avLst/>
          </a:prstGeom>
          <a:noFill/>
        </p:spPr>
        <p:txBody>
          <a:bodyPr wrap="square" rtlCol="0">
            <a:spAutoFit/>
          </a:bodyPr>
          <a:lstStyle/>
          <a:p>
            <a:pPr>
              <a:spcAft>
                <a:spcPts val="1200"/>
              </a:spcAft>
            </a:pPr>
            <a:r>
              <a:rPr lang="en-CA" sz="1400" dirty="0" err="1" smtClean="0">
                <a:latin typeface="Franklin Gothic Medium Cond" pitchFamily="34" charset="0"/>
              </a:rPr>
              <a:t>Élaborer</a:t>
            </a:r>
            <a:r>
              <a:rPr lang="en-CA" sz="1400" dirty="0" smtClean="0">
                <a:latin typeface="Franklin Gothic Medium Cond" pitchFamily="34" charset="0"/>
              </a:rPr>
              <a:t> et </a:t>
            </a:r>
            <a:r>
              <a:rPr lang="en-CA" sz="1400" dirty="0" err="1" smtClean="0">
                <a:latin typeface="Franklin Gothic Medium Cond" pitchFamily="34" charset="0"/>
              </a:rPr>
              <a:t>mettre</a:t>
            </a:r>
            <a:r>
              <a:rPr lang="en-CA" sz="1400" dirty="0" smtClean="0">
                <a:latin typeface="Franklin Gothic Medium Cond" pitchFamily="34" charset="0"/>
              </a:rPr>
              <a:t> en </a:t>
            </a:r>
            <a:r>
              <a:rPr lang="en-CA" sz="1400" dirty="0" err="1" smtClean="0">
                <a:latin typeface="Franklin Gothic Medium Cond" pitchFamily="34" charset="0"/>
              </a:rPr>
              <a:t>œuvre</a:t>
            </a:r>
            <a:r>
              <a:rPr lang="en-CA" sz="1400" dirty="0" smtClean="0">
                <a:latin typeface="Franklin Gothic Medium Cond" pitchFamily="34" charset="0"/>
              </a:rPr>
              <a:t> la </a:t>
            </a:r>
            <a:r>
              <a:rPr lang="en-CA" sz="1400" dirty="0" err="1" smtClean="0">
                <a:latin typeface="Franklin Gothic Medium Cond" pitchFamily="34" charset="0"/>
              </a:rPr>
              <a:t>programmation</a:t>
            </a:r>
            <a:r>
              <a:rPr lang="en-CA" sz="1400" dirty="0" smtClean="0">
                <a:latin typeface="Franklin Gothic Medium Cond" pitchFamily="34" charset="0"/>
              </a:rPr>
              <a:t> pour les </a:t>
            </a:r>
            <a:r>
              <a:rPr lang="en-CA" sz="1400" dirty="0" err="1" smtClean="0">
                <a:latin typeface="Franklin Gothic Medium Cond" pitchFamily="34" charset="0"/>
              </a:rPr>
              <a:t>enfants</a:t>
            </a:r>
            <a:endParaRPr lang="en-CA" sz="1400" dirty="0" smtClean="0">
              <a:latin typeface="Franklin Gothic Medium Cond" pitchFamily="34" charset="0"/>
            </a:endParaRPr>
          </a:p>
          <a:p>
            <a:pPr>
              <a:spcAft>
                <a:spcPts val="1200"/>
              </a:spcAft>
            </a:pPr>
            <a:r>
              <a:rPr lang="en-CA" sz="1400" dirty="0" err="1" smtClean="0">
                <a:latin typeface="Franklin Gothic Medium Cond" pitchFamily="34" charset="0"/>
              </a:rPr>
              <a:t>Protéger</a:t>
            </a:r>
            <a:r>
              <a:rPr lang="en-CA" sz="1400" dirty="0" smtClean="0">
                <a:latin typeface="Franklin Gothic Medium Cond" pitchFamily="34" charset="0"/>
              </a:rPr>
              <a:t> et respecter les </a:t>
            </a:r>
            <a:r>
              <a:rPr lang="en-CA" sz="1400" dirty="0" err="1" smtClean="0">
                <a:latin typeface="Franklin Gothic Medium Cond" pitchFamily="34" charset="0"/>
              </a:rPr>
              <a:t>droits</a:t>
            </a:r>
            <a:r>
              <a:rPr lang="en-CA" sz="1400" dirty="0" smtClean="0">
                <a:latin typeface="Franklin Gothic Medium Cond" pitchFamily="34" charset="0"/>
              </a:rPr>
              <a:t> des </a:t>
            </a:r>
            <a:r>
              <a:rPr lang="en-CA" sz="1400" dirty="0" err="1" smtClean="0">
                <a:latin typeface="Franklin Gothic Medium Cond" pitchFamily="34" charset="0"/>
              </a:rPr>
              <a:t>enfants</a:t>
            </a:r>
            <a:endParaRPr lang="en-CA" sz="1400" dirty="0">
              <a:latin typeface="Franklin Gothic Medium Cond" pitchFamily="34" charset="0"/>
            </a:endParaRPr>
          </a:p>
        </p:txBody>
      </p:sp>
      <p:sp>
        <p:nvSpPr>
          <p:cNvPr id="18" name="TextBox 17"/>
          <p:cNvSpPr txBox="1"/>
          <p:nvPr/>
        </p:nvSpPr>
        <p:spPr>
          <a:xfrm>
            <a:off x="3448447" y="2229247"/>
            <a:ext cx="1800200" cy="892552"/>
          </a:xfrm>
          <a:prstGeom prst="rect">
            <a:avLst/>
          </a:prstGeom>
          <a:noFill/>
        </p:spPr>
        <p:txBody>
          <a:bodyPr wrap="square" rtlCol="0">
            <a:spAutoFit/>
          </a:bodyPr>
          <a:lstStyle/>
          <a:p>
            <a:pPr>
              <a:spcAft>
                <a:spcPts val="1200"/>
              </a:spcAft>
            </a:pPr>
            <a:r>
              <a:rPr lang="en-CA" sz="1400" dirty="0" err="1" smtClean="0">
                <a:latin typeface="Franklin Gothic Medium Cond" pitchFamily="34" charset="0"/>
              </a:rPr>
              <a:t>Collaborer</a:t>
            </a:r>
            <a:r>
              <a:rPr lang="en-CA" sz="1400" dirty="0" smtClean="0">
                <a:latin typeface="Franklin Gothic Medium Cond" pitchFamily="34" charset="0"/>
              </a:rPr>
              <a:t> avec les </a:t>
            </a:r>
            <a:r>
              <a:rPr lang="en-CA" sz="1400" dirty="0" err="1" smtClean="0">
                <a:latin typeface="Franklin Gothic Medium Cond" pitchFamily="34" charset="0"/>
              </a:rPr>
              <a:t>autres</a:t>
            </a:r>
            <a:endParaRPr lang="en-CA" sz="1400" dirty="0" smtClean="0">
              <a:latin typeface="Franklin Gothic Medium Cond" pitchFamily="34" charset="0"/>
            </a:endParaRPr>
          </a:p>
          <a:p>
            <a:pPr>
              <a:spcAft>
                <a:spcPts val="1200"/>
              </a:spcAft>
            </a:pPr>
            <a:endParaRPr lang="en-CA" sz="1400" dirty="0">
              <a:latin typeface="Franklin Gothic Medium Cond" pitchFamily="34" charset="0"/>
            </a:endParaRPr>
          </a:p>
        </p:txBody>
      </p:sp>
      <p:sp>
        <p:nvSpPr>
          <p:cNvPr id="19" name="TextBox 18"/>
          <p:cNvSpPr txBox="1"/>
          <p:nvPr/>
        </p:nvSpPr>
        <p:spPr>
          <a:xfrm>
            <a:off x="5253980" y="2228106"/>
            <a:ext cx="1800200" cy="1046440"/>
          </a:xfrm>
          <a:prstGeom prst="rect">
            <a:avLst/>
          </a:prstGeom>
          <a:noFill/>
        </p:spPr>
        <p:txBody>
          <a:bodyPr wrap="square" rtlCol="0">
            <a:spAutoFit/>
          </a:bodyPr>
          <a:lstStyle/>
          <a:p>
            <a:pPr>
              <a:spcAft>
                <a:spcPts val="1200"/>
              </a:spcAft>
            </a:pPr>
            <a:r>
              <a:rPr lang="en-CA" sz="1400" dirty="0" err="1" smtClean="0">
                <a:latin typeface="Franklin Gothic Medium Cond" pitchFamily="34" charset="0"/>
              </a:rPr>
              <a:t>Embaucher</a:t>
            </a:r>
            <a:r>
              <a:rPr lang="en-CA" sz="1400" dirty="0" smtClean="0">
                <a:latin typeface="Franklin Gothic Medium Cond" pitchFamily="34" charset="0"/>
              </a:rPr>
              <a:t> le personnel</a:t>
            </a:r>
          </a:p>
          <a:p>
            <a:pPr>
              <a:spcAft>
                <a:spcPts val="1200"/>
              </a:spcAft>
            </a:pPr>
            <a:r>
              <a:rPr lang="en-CA" sz="1400" dirty="0" err="1" smtClean="0">
                <a:latin typeface="Franklin Gothic Medium Cond" pitchFamily="34" charset="0"/>
              </a:rPr>
              <a:t>Gérer</a:t>
            </a:r>
            <a:r>
              <a:rPr lang="en-CA" sz="1400" dirty="0" smtClean="0">
                <a:latin typeface="Franklin Gothic Medium Cond" pitchFamily="34" charset="0"/>
              </a:rPr>
              <a:t> le personnel</a:t>
            </a:r>
          </a:p>
          <a:p>
            <a:pPr>
              <a:spcAft>
                <a:spcPts val="1200"/>
              </a:spcAft>
            </a:pPr>
            <a:endParaRPr lang="en-CA" sz="1400" dirty="0">
              <a:latin typeface="Franklin Gothic Medium Cond" pitchFamily="34" charset="0"/>
            </a:endParaRPr>
          </a:p>
        </p:txBody>
      </p:sp>
      <p:sp>
        <p:nvSpPr>
          <p:cNvPr id="20" name="TextBox 19"/>
          <p:cNvSpPr txBox="1"/>
          <p:nvPr/>
        </p:nvSpPr>
        <p:spPr>
          <a:xfrm>
            <a:off x="7010747" y="2223914"/>
            <a:ext cx="1800200" cy="892552"/>
          </a:xfrm>
          <a:prstGeom prst="rect">
            <a:avLst/>
          </a:prstGeom>
          <a:noFill/>
        </p:spPr>
        <p:txBody>
          <a:bodyPr wrap="square" rtlCol="0">
            <a:spAutoFit/>
          </a:bodyPr>
          <a:lstStyle/>
          <a:p>
            <a:pPr>
              <a:spcAft>
                <a:spcPts val="1200"/>
              </a:spcAft>
            </a:pPr>
            <a:r>
              <a:rPr lang="en-CA" sz="1400" dirty="0" err="1" smtClean="0">
                <a:latin typeface="Franklin Gothic Medium Cond" pitchFamily="34" charset="0"/>
              </a:rPr>
              <a:t>Préparer</a:t>
            </a:r>
            <a:r>
              <a:rPr lang="en-CA" sz="1400" dirty="0" smtClean="0">
                <a:latin typeface="Franklin Gothic Medium Cond" pitchFamily="34" charset="0"/>
              </a:rPr>
              <a:t> le budget</a:t>
            </a:r>
          </a:p>
          <a:p>
            <a:pPr>
              <a:spcAft>
                <a:spcPts val="1200"/>
              </a:spcAft>
            </a:pPr>
            <a:r>
              <a:rPr lang="en-CA" sz="1400" dirty="0" err="1" smtClean="0">
                <a:latin typeface="Franklin Gothic Medium Cond" pitchFamily="34" charset="0"/>
              </a:rPr>
              <a:t>Gérer</a:t>
            </a:r>
            <a:r>
              <a:rPr lang="en-CA" sz="1400" dirty="0" smtClean="0">
                <a:latin typeface="Franklin Gothic Medium Cond" pitchFamily="34" charset="0"/>
              </a:rPr>
              <a:t> les </a:t>
            </a:r>
            <a:r>
              <a:rPr lang="en-CA" sz="1400" dirty="0" err="1" smtClean="0">
                <a:latin typeface="Franklin Gothic Medium Cond" pitchFamily="34" charset="0"/>
              </a:rPr>
              <a:t>revenus</a:t>
            </a:r>
            <a:r>
              <a:rPr lang="en-CA" sz="1400" dirty="0" smtClean="0">
                <a:latin typeface="Franklin Gothic Medium Cond" pitchFamily="34" charset="0"/>
              </a:rPr>
              <a:t> et les </a:t>
            </a:r>
            <a:r>
              <a:rPr lang="en-CA" sz="1400" dirty="0" err="1" smtClean="0">
                <a:latin typeface="Franklin Gothic Medium Cond" pitchFamily="34" charset="0"/>
              </a:rPr>
              <a:t>dépenses</a:t>
            </a:r>
            <a:endParaRPr lang="en-CA" sz="1400" dirty="0">
              <a:latin typeface="Franklin Gothic Medium Cond" pitchFamily="34" charset="0"/>
            </a:endParaRPr>
          </a:p>
        </p:txBody>
      </p:sp>
      <p:sp>
        <p:nvSpPr>
          <p:cNvPr id="21" name="TextBox 20"/>
          <p:cNvSpPr txBox="1"/>
          <p:nvPr/>
        </p:nvSpPr>
        <p:spPr>
          <a:xfrm>
            <a:off x="1691680" y="4625260"/>
            <a:ext cx="1800200" cy="2062103"/>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Se conformer aux </a:t>
            </a:r>
            <a:r>
              <a:rPr lang="en-CA" sz="1400" dirty="0" err="1" smtClean="0">
                <a:latin typeface="Franklin Gothic Medium Cond" pitchFamily="34" charset="0"/>
              </a:rPr>
              <a:t>exigences</a:t>
            </a:r>
            <a:r>
              <a:rPr lang="en-CA" sz="1400" dirty="0" smtClean="0">
                <a:latin typeface="Franklin Gothic Medium Cond" pitchFamily="34" charset="0"/>
              </a:rPr>
              <a:t> </a:t>
            </a:r>
            <a:r>
              <a:rPr lang="en-CA" sz="1400" dirty="0" err="1" smtClean="0">
                <a:latin typeface="Franklin Gothic Medium Cond" pitchFamily="34" charset="0"/>
              </a:rPr>
              <a:t>légales</a:t>
            </a:r>
            <a:endParaRPr lang="en-CA" sz="1400" dirty="0" smtClean="0">
              <a:latin typeface="Franklin Gothic Medium Cond" pitchFamily="34" charset="0"/>
            </a:endParaRPr>
          </a:p>
          <a:p>
            <a:pPr>
              <a:spcAft>
                <a:spcPts val="1200"/>
              </a:spcAft>
            </a:pPr>
            <a:r>
              <a:rPr lang="en-CA" sz="1400" dirty="0" err="1" smtClean="0">
                <a:latin typeface="Franklin Gothic Medium Cond" pitchFamily="34" charset="0"/>
              </a:rPr>
              <a:t>Participer</a:t>
            </a:r>
            <a:r>
              <a:rPr lang="en-CA" sz="1400" dirty="0" smtClean="0">
                <a:latin typeface="Franklin Gothic Medium Cond" pitchFamily="34" charset="0"/>
              </a:rPr>
              <a:t> aux </a:t>
            </a:r>
            <a:r>
              <a:rPr lang="en-CA" sz="1400" dirty="0" err="1" smtClean="0">
                <a:latin typeface="Franklin Gothic Medium Cond" pitchFamily="34" charset="0"/>
              </a:rPr>
              <a:t>activités</a:t>
            </a:r>
            <a:r>
              <a:rPr lang="en-CA" sz="1400" dirty="0" smtClean="0">
                <a:latin typeface="Franklin Gothic Medium Cond" pitchFamily="34" charset="0"/>
              </a:rPr>
              <a:t> de </a:t>
            </a:r>
            <a:r>
              <a:rPr lang="en-CA" sz="1400" dirty="0" err="1" smtClean="0">
                <a:latin typeface="Franklin Gothic Medium Cond" pitchFamily="34" charset="0"/>
              </a:rPr>
              <a:t>planification</a:t>
            </a:r>
            <a:endParaRPr lang="en-CA" sz="1400" dirty="0" smtClean="0">
              <a:latin typeface="Franklin Gothic Medium Cond" pitchFamily="34" charset="0"/>
            </a:endParaRPr>
          </a:p>
          <a:p>
            <a:pPr>
              <a:spcAft>
                <a:spcPts val="1200"/>
              </a:spcAft>
            </a:pPr>
            <a:r>
              <a:rPr lang="en-CA" sz="1400" dirty="0" err="1" smtClean="0">
                <a:latin typeface="Franklin Gothic Medium Cond" pitchFamily="34" charset="0"/>
              </a:rPr>
              <a:t>Gérer</a:t>
            </a:r>
            <a:r>
              <a:rPr lang="en-CA" sz="1400" dirty="0" smtClean="0">
                <a:latin typeface="Franklin Gothic Medium Cond" pitchFamily="34" charset="0"/>
              </a:rPr>
              <a:t> </a:t>
            </a:r>
            <a:r>
              <a:rPr lang="en-CA" sz="1400" dirty="0" err="1" smtClean="0">
                <a:latin typeface="Franklin Gothic Medium Cond" pitchFamily="34" charset="0"/>
              </a:rPr>
              <a:t>l’administration</a:t>
            </a:r>
            <a:endParaRPr lang="en-CA" sz="1400" dirty="0" smtClean="0">
              <a:latin typeface="Franklin Gothic Medium Cond" pitchFamily="34" charset="0"/>
            </a:endParaRPr>
          </a:p>
          <a:p>
            <a:pPr>
              <a:spcAft>
                <a:spcPts val="1200"/>
              </a:spcAft>
            </a:pPr>
            <a:r>
              <a:rPr lang="en-CA" sz="1400" dirty="0" err="1" smtClean="0">
                <a:latin typeface="Franklin Gothic Medium Cond" pitchFamily="34" charset="0"/>
              </a:rPr>
              <a:t>Gérer</a:t>
            </a:r>
            <a:r>
              <a:rPr lang="en-CA" sz="1400" dirty="0" smtClean="0">
                <a:latin typeface="Franklin Gothic Medium Cond" pitchFamily="34" charset="0"/>
              </a:rPr>
              <a:t> </a:t>
            </a:r>
            <a:r>
              <a:rPr lang="en-CA" sz="1400" dirty="0" err="1" smtClean="0">
                <a:latin typeface="Franklin Gothic Medium Cond" pitchFamily="34" charset="0"/>
              </a:rPr>
              <a:t>l’équipement</a:t>
            </a:r>
            <a:r>
              <a:rPr lang="en-CA" sz="1400" dirty="0" smtClean="0">
                <a:latin typeface="Franklin Gothic Medium Cond" pitchFamily="34" charset="0"/>
              </a:rPr>
              <a:t> et les installations</a:t>
            </a:r>
            <a:endParaRPr lang="en-CA" sz="1400" dirty="0">
              <a:latin typeface="Franklin Gothic Medium Cond" pitchFamily="34" charset="0"/>
            </a:endParaRPr>
          </a:p>
        </p:txBody>
      </p:sp>
      <p:sp>
        <p:nvSpPr>
          <p:cNvPr id="22" name="TextBox 21"/>
          <p:cNvSpPr txBox="1"/>
          <p:nvPr/>
        </p:nvSpPr>
        <p:spPr>
          <a:xfrm>
            <a:off x="3448447" y="4621068"/>
            <a:ext cx="1800200" cy="1908215"/>
          </a:xfrm>
          <a:prstGeom prst="rect">
            <a:avLst/>
          </a:prstGeom>
          <a:noFill/>
        </p:spPr>
        <p:txBody>
          <a:bodyPr wrap="square" rtlCol="0">
            <a:spAutoFit/>
          </a:bodyPr>
          <a:lstStyle/>
          <a:p>
            <a:pPr>
              <a:spcAft>
                <a:spcPts val="1200"/>
              </a:spcAft>
            </a:pPr>
            <a:r>
              <a:rPr lang="en-CA" sz="1400" dirty="0" err="1" smtClean="0">
                <a:latin typeface="Franklin Gothic Medium Cond" pitchFamily="34" charset="0"/>
              </a:rPr>
              <a:t>Créer</a:t>
            </a:r>
            <a:r>
              <a:rPr lang="en-CA" sz="1400" dirty="0" smtClean="0">
                <a:latin typeface="Franklin Gothic Medium Cond" pitchFamily="34" charset="0"/>
              </a:rPr>
              <a:t> un </a:t>
            </a:r>
            <a:r>
              <a:rPr lang="en-CA" sz="1400" dirty="0" err="1" smtClean="0">
                <a:latin typeface="Franklin Gothic Medium Cond" pitchFamily="34" charset="0"/>
              </a:rPr>
              <a:t>environnement</a:t>
            </a:r>
            <a:r>
              <a:rPr lang="en-CA" sz="1400" dirty="0" smtClean="0">
                <a:latin typeface="Franklin Gothic Medium Cond" pitchFamily="34" charset="0"/>
              </a:rPr>
              <a:t> </a:t>
            </a:r>
            <a:r>
              <a:rPr lang="en-CA" sz="1400" dirty="0" err="1" smtClean="0">
                <a:latin typeface="Franklin Gothic Medium Cond" pitchFamily="34" charset="0"/>
              </a:rPr>
              <a:t>sain</a:t>
            </a:r>
            <a:r>
              <a:rPr lang="en-CA" sz="1400" dirty="0" smtClean="0">
                <a:latin typeface="Franklin Gothic Medium Cond" pitchFamily="34" charset="0"/>
              </a:rPr>
              <a:t> et </a:t>
            </a:r>
            <a:r>
              <a:rPr lang="en-CA" sz="1400" dirty="0" err="1" smtClean="0">
                <a:latin typeface="Franklin Gothic Medium Cond" pitchFamily="34" charset="0"/>
              </a:rPr>
              <a:t>sécuritaire</a:t>
            </a:r>
            <a:endParaRPr lang="en-CA" sz="1400" dirty="0" smtClean="0">
              <a:latin typeface="Franklin Gothic Medium Cond" pitchFamily="34" charset="0"/>
            </a:endParaRPr>
          </a:p>
          <a:p>
            <a:pPr>
              <a:spcAft>
                <a:spcPts val="1200"/>
              </a:spcAft>
            </a:pPr>
            <a:r>
              <a:rPr lang="en-CA" sz="1400" dirty="0" err="1" smtClean="0">
                <a:latin typeface="Franklin Gothic Medium Cond" pitchFamily="34" charset="0"/>
              </a:rPr>
              <a:t>Superviser</a:t>
            </a:r>
            <a:r>
              <a:rPr lang="en-CA" sz="1400" dirty="0" smtClean="0">
                <a:latin typeface="Franklin Gothic Medium Cond" pitchFamily="34" charset="0"/>
              </a:rPr>
              <a:t> le programme </a:t>
            </a:r>
            <a:r>
              <a:rPr lang="en-CA" sz="1400" dirty="0" err="1" smtClean="0">
                <a:latin typeface="Franklin Gothic Medium Cond" pitchFamily="34" charset="0"/>
              </a:rPr>
              <a:t>nutritionnel</a:t>
            </a:r>
            <a:endParaRPr lang="en-CA" sz="1400" dirty="0" smtClean="0">
              <a:latin typeface="Franklin Gothic Medium Cond" pitchFamily="34" charset="0"/>
            </a:endParaRPr>
          </a:p>
          <a:p>
            <a:pPr>
              <a:spcAft>
                <a:spcPts val="1200"/>
              </a:spcAft>
            </a:pPr>
            <a:r>
              <a:rPr lang="en-CA" sz="1400" dirty="0" err="1" smtClean="0">
                <a:latin typeface="Franklin Gothic Medium Cond" pitchFamily="34" charset="0"/>
              </a:rPr>
              <a:t>Veiller</a:t>
            </a:r>
            <a:r>
              <a:rPr lang="en-CA" sz="1400" dirty="0" smtClean="0">
                <a:latin typeface="Franklin Gothic Medium Cond" pitchFamily="34" charset="0"/>
              </a:rPr>
              <a:t> à la </a:t>
            </a:r>
            <a:r>
              <a:rPr lang="en-CA" sz="1400" dirty="0" err="1" smtClean="0">
                <a:latin typeface="Franklin Gothic Medium Cond" pitchFamily="34" charset="0"/>
              </a:rPr>
              <a:t>sécurité</a:t>
            </a:r>
            <a:r>
              <a:rPr lang="en-CA" sz="1400" dirty="0" smtClean="0">
                <a:latin typeface="Franklin Gothic Medium Cond" pitchFamily="34" charset="0"/>
              </a:rPr>
              <a:t> et </a:t>
            </a:r>
            <a:r>
              <a:rPr lang="en-CA" sz="1400" dirty="0" err="1" smtClean="0">
                <a:latin typeface="Franklin Gothic Medium Cond" pitchFamily="34" charset="0"/>
              </a:rPr>
              <a:t>superviser</a:t>
            </a:r>
            <a:r>
              <a:rPr lang="en-CA" sz="1400" dirty="0" smtClean="0">
                <a:latin typeface="Franklin Gothic Medium Cond" pitchFamily="34" charset="0"/>
              </a:rPr>
              <a:t> les interventions </a:t>
            </a:r>
            <a:r>
              <a:rPr lang="en-CA" sz="1400" dirty="0" err="1" smtClean="0">
                <a:latin typeface="Franklin Gothic Medium Cond" pitchFamily="34" charset="0"/>
              </a:rPr>
              <a:t>d’urgence</a:t>
            </a:r>
            <a:endParaRPr lang="en-CA" sz="1400" dirty="0">
              <a:latin typeface="Franklin Gothic Medium Cond" pitchFamily="34" charset="0"/>
            </a:endParaRPr>
          </a:p>
        </p:txBody>
      </p:sp>
      <p:sp>
        <p:nvSpPr>
          <p:cNvPr id="23" name="TextBox 22"/>
          <p:cNvSpPr txBox="1"/>
          <p:nvPr/>
        </p:nvSpPr>
        <p:spPr>
          <a:xfrm>
            <a:off x="5253980" y="4619927"/>
            <a:ext cx="1800200" cy="307777"/>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Assumer un leadership</a:t>
            </a:r>
            <a:endParaRPr lang="en-CA" sz="1400" dirty="0">
              <a:latin typeface="Franklin Gothic Medium Cond" pitchFamily="34" charset="0"/>
            </a:endParaRPr>
          </a:p>
        </p:txBody>
      </p:sp>
      <p:sp>
        <p:nvSpPr>
          <p:cNvPr id="24" name="TextBox 23"/>
          <p:cNvSpPr txBox="1"/>
          <p:nvPr/>
        </p:nvSpPr>
        <p:spPr>
          <a:xfrm>
            <a:off x="7010747" y="4615735"/>
            <a:ext cx="1800200" cy="738664"/>
          </a:xfrm>
          <a:prstGeom prst="rect">
            <a:avLst/>
          </a:prstGeom>
          <a:noFill/>
        </p:spPr>
        <p:txBody>
          <a:bodyPr wrap="square" rtlCol="0">
            <a:spAutoFit/>
          </a:bodyPr>
          <a:lstStyle/>
          <a:p>
            <a:pPr>
              <a:spcAft>
                <a:spcPts val="1200"/>
              </a:spcAft>
            </a:pPr>
            <a:r>
              <a:rPr lang="en-CA" sz="1400" dirty="0" err="1" smtClean="0">
                <a:latin typeface="Franklin Gothic Medium Cond" pitchFamily="34" charset="0"/>
              </a:rPr>
              <a:t>Mettre</a:t>
            </a:r>
            <a:r>
              <a:rPr lang="en-CA" sz="1400" dirty="0" smtClean="0">
                <a:latin typeface="Franklin Gothic Medium Cond" pitchFamily="34" charset="0"/>
              </a:rPr>
              <a:t> à profit </a:t>
            </a:r>
            <a:r>
              <a:rPr lang="en-CA" sz="1400" dirty="0" err="1" smtClean="0">
                <a:latin typeface="Franklin Gothic Medium Cond" pitchFamily="34" charset="0"/>
              </a:rPr>
              <a:t>ses</a:t>
            </a:r>
            <a:r>
              <a:rPr lang="en-CA" sz="1400" dirty="0" smtClean="0">
                <a:latin typeface="Franklin Gothic Medium Cond" pitchFamily="34" charset="0"/>
              </a:rPr>
              <a:t> </a:t>
            </a:r>
            <a:r>
              <a:rPr lang="en-CA" sz="1400" dirty="0" err="1" smtClean="0">
                <a:latin typeface="Franklin Gothic Medium Cond" pitchFamily="34" charset="0"/>
              </a:rPr>
              <a:t>compétences</a:t>
            </a:r>
            <a:r>
              <a:rPr lang="en-CA" sz="1400" dirty="0" smtClean="0">
                <a:latin typeface="Franklin Gothic Medium Cond" pitchFamily="34" charset="0"/>
              </a:rPr>
              <a:t> en communication</a:t>
            </a:r>
            <a:endParaRPr lang="en-CA" sz="1400" dirty="0">
              <a:latin typeface="Franklin Gothic Medium Cond" pitchFamily="34" charset="0"/>
            </a:endParaRPr>
          </a:p>
        </p:txBody>
      </p:sp>
      <p:sp>
        <p:nvSpPr>
          <p:cNvPr id="25" name="TextBox 24"/>
          <p:cNvSpPr txBox="1"/>
          <p:nvPr/>
        </p:nvSpPr>
        <p:spPr>
          <a:xfrm>
            <a:off x="1656168" y="655776"/>
            <a:ext cx="6728616" cy="400110"/>
          </a:xfrm>
          <a:prstGeom prst="rect">
            <a:avLst/>
          </a:prstGeom>
          <a:noFill/>
        </p:spPr>
        <p:txBody>
          <a:bodyPr wrap="square" rtlCol="0">
            <a:spAutoFit/>
          </a:bodyPr>
          <a:lstStyle/>
          <a:p>
            <a:r>
              <a:rPr lang="en-CA" sz="2000" dirty="0" err="1" smtClean="0">
                <a:latin typeface="Franklin Gothic Medium Cond" pitchFamily="34" charset="0"/>
              </a:rPr>
              <a:t>Normes</a:t>
            </a:r>
            <a:r>
              <a:rPr lang="en-CA" sz="2000" dirty="0" smtClean="0">
                <a:latin typeface="Franklin Gothic Medium Cond" pitchFamily="34" charset="0"/>
              </a:rPr>
              <a:t> </a:t>
            </a:r>
            <a:r>
              <a:rPr lang="en-CA" sz="2000" dirty="0" err="1" smtClean="0">
                <a:latin typeface="Franklin Gothic Medium Cond" pitchFamily="34" charset="0"/>
              </a:rPr>
              <a:t>professionnelles</a:t>
            </a:r>
            <a:r>
              <a:rPr lang="en-CA" sz="2000" dirty="0" smtClean="0">
                <a:latin typeface="Franklin Gothic Medium Cond" pitchFamily="34" charset="0"/>
              </a:rPr>
              <a:t> </a:t>
            </a:r>
            <a:r>
              <a:rPr lang="en-CA" sz="2000" dirty="0" err="1" smtClean="0">
                <a:latin typeface="Franklin Gothic Medium Cond" pitchFamily="34" charset="0"/>
              </a:rPr>
              <a:t>nationales</a:t>
            </a:r>
            <a:endParaRPr lang="en-CA" sz="2000" dirty="0">
              <a:latin typeface="Franklin Gothic Medium Cond" pitchFamily="34" charset="0"/>
            </a:endParaRPr>
          </a:p>
        </p:txBody>
      </p:sp>
      <p:sp>
        <p:nvSpPr>
          <p:cNvPr id="26" name="Rectangle 2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32-Point Star 27"/>
          <p:cNvSpPr/>
          <p:nvPr/>
        </p:nvSpPr>
        <p:spPr>
          <a:xfrm>
            <a:off x="5940152" y="5229200"/>
            <a:ext cx="2592288" cy="1628800"/>
          </a:xfrm>
          <a:prstGeom prst="star32">
            <a:avLst>
              <a:gd name="adj" fmla="val 40578"/>
            </a:avLst>
          </a:prstGeom>
          <a:solidFill>
            <a:schemeClr val="accent6">
              <a:lumMod val="20000"/>
              <a:lumOff val="8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TextBox 26"/>
          <p:cNvSpPr txBox="1"/>
          <p:nvPr/>
        </p:nvSpPr>
        <p:spPr>
          <a:xfrm>
            <a:off x="6156176" y="5572140"/>
            <a:ext cx="2160240" cy="923330"/>
          </a:xfrm>
          <a:prstGeom prst="rect">
            <a:avLst/>
          </a:prstGeom>
          <a:noFill/>
        </p:spPr>
        <p:txBody>
          <a:bodyPr wrap="square" rtlCol="0">
            <a:spAutoFit/>
          </a:bodyPr>
          <a:lstStyle/>
          <a:p>
            <a:pPr algn="ctr"/>
            <a:r>
              <a:rPr lang="en-CA" dirty="0" smtClean="0">
                <a:solidFill>
                  <a:schemeClr val="accent6">
                    <a:lumMod val="50000"/>
                  </a:schemeClr>
                </a:solidFill>
                <a:latin typeface="Franklin Gothic Medium" pitchFamily="34" charset="0"/>
              </a:rPr>
              <a:t>8 </a:t>
            </a:r>
            <a:r>
              <a:rPr lang="en-CA" dirty="0" err="1" smtClean="0">
                <a:solidFill>
                  <a:schemeClr val="accent6">
                    <a:lumMod val="50000"/>
                  </a:schemeClr>
                </a:solidFill>
                <a:latin typeface="Franklin Gothic Medium" pitchFamily="34" charset="0"/>
              </a:rPr>
              <a:t>sphères</a:t>
            </a:r>
            <a:r>
              <a:rPr lang="en-CA" dirty="0" smtClean="0">
                <a:solidFill>
                  <a:schemeClr val="accent6">
                    <a:lumMod val="50000"/>
                  </a:schemeClr>
                </a:solidFill>
                <a:latin typeface="Franklin Gothic Medium" pitchFamily="34" charset="0"/>
              </a:rPr>
              <a:t> </a:t>
            </a:r>
            <a:r>
              <a:rPr lang="en-CA" dirty="0" err="1" smtClean="0">
                <a:solidFill>
                  <a:schemeClr val="accent6">
                    <a:lumMod val="50000"/>
                  </a:schemeClr>
                </a:solidFill>
                <a:latin typeface="Franklin Gothic Medium" pitchFamily="34" charset="0"/>
              </a:rPr>
              <a:t>d’activité</a:t>
            </a:r>
            <a:endParaRPr lang="en-CA" dirty="0" smtClean="0">
              <a:solidFill>
                <a:schemeClr val="accent6">
                  <a:lumMod val="50000"/>
                </a:schemeClr>
              </a:solidFill>
              <a:latin typeface="Franklin Gothic Medium" pitchFamily="34" charset="0"/>
            </a:endParaRPr>
          </a:p>
          <a:p>
            <a:pPr algn="ctr"/>
            <a:r>
              <a:rPr lang="en-CA" dirty="0" smtClean="0">
                <a:solidFill>
                  <a:schemeClr val="accent6">
                    <a:lumMod val="50000"/>
                  </a:schemeClr>
                </a:solidFill>
                <a:latin typeface="Franklin Gothic Medium" pitchFamily="34" charset="0"/>
              </a:rPr>
              <a:t>16 </a:t>
            </a:r>
            <a:r>
              <a:rPr lang="en-CA" dirty="0" err="1" smtClean="0">
                <a:solidFill>
                  <a:schemeClr val="accent6">
                    <a:lumMod val="50000"/>
                  </a:schemeClr>
                </a:solidFill>
                <a:latin typeface="Franklin Gothic Medium" pitchFamily="34" charset="0"/>
              </a:rPr>
              <a:t>tâches</a:t>
            </a:r>
            <a:endParaRPr lang="en-CA" dirty="0" smtClean="0">
              <a:solidFill>
                <a:schemeClr val="accent6">
                  <a:lumMod val="50000"/>
                </a:schemeClr>
              </a:solidFill>
              <a:latin typeface="Franklin Gothic Medium" pitchFamily="34" charset="0"/>
            </a:endParaRPr>
          </a:p>
          <a:p>
            <a:pPr algn="ctr"/>
            <a:r>
              <a:rPr lang="en-CA" dirty="0" smtClean="0">
                <a:solidFill>
                  <a:schemeClr val="accent6">
                    <a:lumMod val="50000"/>
                  </a:schemeClr>
                </a:solidFill>
                <a:latin typeface="Franklin Gothic Medium" pitchFamily="34" charset="0"/>
              </a:rPr>
              <a:t>68 </a:t>
            </a:r>
            <a:r>
              <a:rPr lang="en-CA" dirty="0" err="1" smtClean="0">
                <a:solidFill>
                  <a:schemeClr val="accent6">
                    <a:lumMod val="50000"/>
                  </a:schemeClr>
                </a:solidFill>
                <a:latin typeface="Franklin Gothic Medium" pitchFamily="34" charset="0"/>
              </a:rPr>
              <a:t>sous-tâches</a:t>
            </a:r>
            <a:endParaRPr lang="en-CA" dirty="0">
              <a:solidFill>
                <a:schemeClr val="accent6">
                  <a:lumMod val="50000"/>
                </a:schemeClr>
              </a:solidFill>
              <a:latin typeface="Franklin Gothic Medium" pitchFamily="34" charset="0"/>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3" cstate="print"/>
          <a:srcRect l="27995" t="13229" r="28007" b="30476"/>
          <a:stretch>
            <a:fillRect/>
          </a:stretch>
        </p:blipFill>
        <p:spPr bwMode="auto">
          <a:xfrm>
            <a:off x="5580112" y="0"/>
            <a:ext cx="3563888" cy="6858000"/>
          </a:xfrm>
          <a:prstGeom prst="rect">
            <a:avLst/>
          </a:prstGeom>
          <a:noFill/>
          <a:ln w="9525">
            <a:noFill/>
            <a:miter lim="800000"/>
            <a:headEnd/>
            <a:tailEnd/>
          </a:ln>
          <a:effectLst/>
        </p:spPr>
      </p:pic>
      <p:sp>
        <p:nvSpPr>
          <p:cNvPr id="23" name="Rectangle 3"/>
          <p:cNvSpPr>
            <a:spLocks noChangeArrowheads="1"/>
          </p:cNvSpPr>
          <p:nvPr/>
        </p:nvSpPr>
        <p:spPr bwMode="auto">
          <a:xfrm>
            <a:off x="5541640" y="0"/>
            <a:ext cx="2054696" cy="6858000"/>
          </a:xfrm>
          <a:prstGeom prst="rect">
            <a:avLst/>
          </a:prstGeom>
          <a:gradFill rotWithShape="1">
            <a:gsLst>
              <a:gs pos="0">
                <a:schemeClr val="bg1"/>
              </a:gs>
              <a:gs pos="100000">
                <a:schemeClr val="bg1">
                  <a:gamma/>
                  <a:shade val="46275"/>
                  <a:invGamma/>
                  <a:alpha val="0"/>
                </a:schemeClr>
              </a:gs>
            </a:gsLst>
            <a:lin ang="0" scaled="1"/>
          </a:gradFill>
          <a:ln w="9525">
            <a:noFill/>
            <a:miter lim="800000"/>
            <a:headEnd/>
            <a:tailEnd/>
          </a:ln>
          <a:effectLst/>
        </p:spPr>
        <p:txBody>
          <a:bodyPr wrap="none" anchor="ctr"/>
          <a:lstStyle/>
          <a:p>
            <a:pPr>
              <a:defRPr/>
            </a:pPr>
            <a:endParaRPr lang="en-CA"/>
          </a:p>
        </p:txBody>
      </p:sp>
      <p:sp>
        <p:nvSpPr>
          <p:cNvPr id="14" name="Rectangle 1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Rectangle 14"/>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extBox 4"/>
          <p:cNvSpPr txBox="1"/>
          <p:nvPr/>
        </p:nvSpPr>
        <p:spPr>
          <a:xfrm>
            <a:off x="1673574" y="260648"/>
            <a:ext cx="5274690" cy="707886"/>
          </a:xfrm>
          <a:prstGeom prst="rect">
            <a:avLst/>
          </a:prstGeom>
          <a:noFill/>
        </p:spPr>
        <p:txBody>
          <a:bodyPr wrap="square" rtlCol="0">
            <a:spAutoFit/>
          </a:bodyPr>
          <a:lstStyle/>
          <a:p>
            <a:r>
              <a:rPr lang="en-CA" sz="2000" dirty="0" err="1" smtClean="0">
                <a:solidFill>
                  <a:srgbClr val="4C2363"/>
                </a:solidFill>
                <a:latin typeface="Franklin Gothic Demi" pitchFamily="34" charset="0"/>
              </a:rPr>
              <a:t>Conseil</a:t>
            </a:r>
            <a:r>
              <a:rPr lang="en-CA" sz="2000" dirty="0" smtClean="0">
                <a:solidFill>
                  <a:srgbClr val="4C2363"/>
                </a:solidFill>
                <a:latin typeface="Franklin Gothic Demi" pitchFamily="34" charset="0"/>
              </a:rPr>
              <a:t> </a:t>
            </a:r>
            <a:r>
              <a:rPr lang="en-CA" sz="2000" dirty="0" err="1" smtClean="0">
                <a:solidFill>
                  <a:srgbClr val="4C2363"/>
                </a:solidFill>
                <a:latin typeface="Franklin Gothic Demi" pitchFamily="34" charset="0"/>
              </a:rPr>
              <a:t>sectoriel</a:t>
            </a:r>
            <a:r>
              <a:rPr lang="en-CA" sz="2000" dirty="0" smtClean="0">
                <a:solidFill>
                  <a:srgbClr val="4C2363"/>
                </a:solidFill>
                <a:latin typeface="Franklin Gothic Demi" pitchFamily="34" charset="0"/>
              </a:rPr>
              <a:t> des </a:t>
            </a:r>
            <a:r>
              <a:rPr lang="en-CA" sz="2000" dirty="0" err="1" smtClean="0">
                <a:solidFill>
                  <a:srgbClr val="4C2363"/>
                </a:solidFill>
                <a:latin typeface="Franklin Gothic Demi" pitchFamily="34" charset="0"/>
              </a:rPr>
              <a:t>ressources</a:t>
            </a:r>
            <a:r>
              <a:rPr lang="en-CA" sz="2000" dirty="0" smtClean="0">
                <a:solidFill>
                  <a:srgbClr val="4C2363"/>
                </a:solidFill>
                <a:latin typeface="Franklin Gothic Demi" pitchFamily="34" charset="0"/>
              </a:rPr>
              <a:t> </a:t>
            </a:r>
            <a:r>
              <a:rPr lang="en-CA" sz="2000" dirty="0" err="1" smtClean="0">
                <a:solidFill>
                  <a:srgbClr val="4C2363"/>
                </a:solidFill>
                <a:latin typeface="Franklin Gothic Demi" pitchFamily="34" charset="0"/>
              </a:rPr>
              <a:t>humaines</a:t>
            </a:r>
            <a:r>
              <a:rPr lang="en-CA" sz="2000" dirty="0" smtClean="0">
                <a:solidFill>
                  <a:srgbClr val="4C2363"/>
                </a:solidFill>
                <a:latin typeface="Franklin Gothic Demi" pitchFamily="34" charset="0"/>
              </a:rPr>
              <a:t> des services de </a:t>
            </a:r>
            <a:r>
              <a:rPr lang="en-CA" sz="2000" dirty="0" err="1" smtClean="0">
                <a:solidFill>
                  <a:srgbClr val="4C2363"/>
                </a:solidFill>
                <a:latin typeface="Franklin Gothic Demi" pitchFamily="34" charset="0"/>
              </a:rPr>
              <a:t>garde</a:t>
            </a:r>
            <a:r>
              <a:rPr lang="en-CA" sz="2000" dirty="0" smtClean="0">
                <a:solidFill>
                  <a:srgbClr val="4C2363"/>
                </a:solidFill>
                <a:latin typeface="Franklin Gothic Demi" pitchFamily="34" charset="0"/>
              </a:rPr>
              <a:t> à </a:t>
            </a:r>
            <a:r>
              <a:rPr lang="en-CA" sz="2000" dirty="0" err="1" smtClean="0">
                <a:solidFill>
                  <a:srgbClr val="4C2363"/>
                </a:solidFill>
                <a:latin typeface="Franklin Gothic Demi" pitchFamily="34" charset="0"/>
              </a:rPr>
              <a:t>l’enfance</a:t>
            </a:r>
            <a:endParaRPr lang="en-CA" sz="2000" dirty="0">
              <a:solidFill>
                <a:srgbClr val="4C2363"/>
              </a:solidFill>
            </a:endParaRPr>
          </a:p>
        </p:txBody>
      </p:sp>
      <p:sp>
        <p:nvSpPr>
          <p:cNvPr id="6" name="Rectangle 5"/>
          <p:cNvSpPr/>
          <p:nvPr/>
        </p:nvSpPr>
        <p:spPr>
          <a:xfrm>
            <a:off x="1691680" y="1916832"/>
            <a:ext cx="2160240" cy="2160000"/>
          </a:xfrm>
          <a:prstGeom prst="rect">
            <a:avLst/>
          </a:prstGeom>
          <a:solidFill>
            <a:srgbClr val="4C2363"/>
          </a:solidFill>
          <a:ln>
            <a:solidFill>
              <a:schemeClr val="accent4">
                <a:lumMod val="50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4067944" y="1916832"/>
            <a:ext cx="2160240" cy="2160000"/>
          </a:xfrm>
          <a:prstGeom prst="rect">
            <a:avLst/>
          </a:prstGeom>
          <a:solidFill>
            <a:srgbClr val="4C2363"/>
          </a:solidFill>
          <a:ln>
            <a:solidFill>
              <a:schemeClr val="accent4">
                <a:lumMod val="50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1691680" y="4293336"/>
            <a:ext cx="2160240" cy="2160000"/>
          </a:xfrm>
          <a:prstGeom prst="rect">
            <a:avLst/>
          </a:prstGeom>
          <a:solidFill>
            <a:srgbClr val="4C2363"/>
          </a:solidFill>
          <a:ln>
            <a:solidFill>
              <a:schemeClr val="accent4">
                <a:lumMod val="50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067944" y="4293336"/>
            <a:ext cx="2160240" cy="2160000"/>
          </a:xfrm>
          <a:prstGeom prst="rect">
            <a:avLst/>
          </a:prstGeom>
          <a:solidFill>
            <a:srgbClr val="4C2363"/>
          </a:solidFill>
          <a:ln>
            <a:solidFill>
              <a:schemeClr val="accent4">
                <a:lumMod val="50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p:cNvSpPr txBox="1"/>
          <p:nvPr/>
        </p:nvSpPr>
        <p:spPr>
          <a:xfrm>
            <a:off x="1664521" y="1142984"/>
            <a:ext cx="4836305" cy="646331"/>
          </a:xfrm>
          <a:prstGeom prst="rect">
            <a:avLst/>
          </a:prstGeom>
          <a:noFill/>
        </p:spPr>
        <p:txBody>
          <a:bodyPr wrap="square" rtlCol="0">
            <a:spAutoFit/>
          </a:bodyPr>
          <a:lstStyle/>
          <a:p>
            <a:r>
              <a:rPr lang="en-CA" dirty="0" smtClean="0">
                <a:latin typeface="Franklin Gothic Book" pitchFamily="34" charset="0"/>
              </a:rPr>
              <a:t>Le CSRHSGE </a:t>
            </a:r>
            <a:r>
              <a:rPr lang="en-CA" dirty="0" err="1" smtClean="0">
                <a:latin typeface="Franklin Gothic Book" pitchFamily="34" charset="0"/>
              </a:rPr>
              <a:t>relève</a:t>
            </a:r>
            <a:r>
              <a:rPr lang="en-CA" dirty="0" smtClean="0">
                <a:latin typeface="Franklin Gothic Book" pitchFamily="34" charset="0"/>
              </a:rPr>
              <a:t> les </a:t>
            </a:r>
            <a:r>
              <a:rPr lang="en-CA" dirty="0" err="1" smtClean="0">
                <a:latin typeface="Franklin Gothic Book" pitchFamily="34" charset="0"/>
              </a:rPr>
              <a:t>enjeux</a:t>
            </a:r>
            <a:r>
              <a:rPr lang="en-CA" dirty="0" smtClean="0">
                <a:latin typeface="Franklin Gothic Book" pitchFamily="34" charset="0"/>
              </a:rPr>
              <a:t> RH </a:t>
            </a:r>
            <a:r>
              <a:rPr lang="en-CA" dirty="0" err="1" smtClean="0">
                <a:latin typeface="Franklin Gothic Book" pitchFamily="34" charset="0"/>
              </a:rPr>
              <a:t>grâce</a:t>
            </a:r>
            <a:r>
              <a:rPr lang="en-CA" dirty="0" smtClean="0">
                <a:latin typeface="Franklin Gothic Book" pitchFamily="34" charset="0"/>
              </a:rPr>
              <a:t> à divers </a:t>
            </a:r>
            <a:r>
              <a:rPr lang="en-CA" dirty="0" err="1" smtClean="0">
                <a:latin typeface="Franklin Gothic Book" pitchFamily="34" charset="0"/>
              </a:rPr>
              <a:t>moyens</a:t>
            </a:r>
            <a:r>
              <a:rPr lang="en-CA" dirty="0" smtClean="0">
                <a:latin typeface="Franklin Gothic Book" pitchFamily="34" charset="0"/>
              </a:rPr>
              <a:t> :</a:t>
            </a:r>
            <a:endParaRPr lang="en-CA" dirty="0">
              <a:latin typeface="Franklin Gothic Book" pitchFamily="34" charset="0"/>
            </a:endParaRPr>
          </a:p>
        </p:txBody>
      </p:sp>
      <p:sp>
        <p:nvSpPr>
          <p:cNvPr id="11" name="TextBox 10"/>
          <p:cNvSpPr txBox="1"/>
          <p:nvPr/>
        </p:nvSpPr>
        <p:spPr>
          <a:xfrm>
            <a:off x="1817590" y="2132856"/>
            <a:ext cx="1944216" cy="400110"/>
          </a:xfrm>
          <a:prstGeom prst="rect">
            <a:avLst/>
          </a:prstGeom>
          <a:noFill/>
        </p:spPr>
        <p:txBody>
          <a:bodyPr wrap="square" rtlCol="0">
            <a:spAutoFit/>
          </a:bodyPr>
          <a:lstStyle/>
          <a:p>
            <a:pPr algn="ctr"/>
            <a:r>
              <a:rPr lang="en-CA" sz="2000" dirty="0" err="1" smtClean="0">
                <a:solidFill>
                  <a:schemeClr val="bg1"/>
                </a:solidFill>
                <a:latin typeface="Franklin Gothic Medium" pitchFamily="34" charset="0"/>
              </a:rPr>
              <a:t>Ressources</a:t>
            </a:r>
            <a:endParaRPr lang="en-CA" sz="2000" dirty="0">
              <a:solidFill>
                <a:schemeClr val="bg1"/>
              </a:solidFill>
              <a:latin typeface="Franklin Gothic Medium" pitchFamily="34" charset="0"/>
            </a:endParaRPr>
          </a:p>
        </p:txBody>
      </p:sp>
      <p:sp>
        <p:nvSpPr>
          <p:cNvPr id="12" name="TextBox 11"/>
          <p:cNvSpPr txBox="1"/>
          <p:nvPr/>
        </p:nvSpPr>
        <p:spPr>
          <a:xfrm>
            <a:off x="4184801" y="2132856"/>
            <a:ext cx="1944216" cy="400110"/>
          </a:xfrm>
          <a:prstGeom prst="rect">
            <a:avLst/>
          </a:prstGeom>
          <a:noFill/>
        </p:spPr>
        <p:txBody>
          <a:bodyPr wrap="square" rtlCol="0">
            <a:spAutoFit/>
          </a:bodyPr>
          <a:lstStyle/>
          <a:p>
            <a:pPr algn="ctr"/>
            <a:r>
              <a:rPr lang="en-CA" sz="2000" dirty="0" err="1" smtClean="0">
                <a:solidFill>
                  <a:schemeClr val="bg1"/>
                </a:solidFill>
                <a:latin typeface="Franklin Gothic Medium" pitchFamily="34" charset="0"/>
              </a:rPr>
              <a:t>Recherche</a:t>
            </a:r>
            <a:endParaRPr lang="en-CA" sz="2000" dirty="0">
              <a:solidFill>
                <a:schemeClr val="bg1"/>
              </a:solidFill>
              <a:latin typeface="Franklin Gothic Medium" pitchFamily="34" charset="0"/>
            </a:endParaRPr>
          </a:p>
        </p:txBody>
      </p:sp>
      <p:sp>
        <p:nvSpPr>
          <p:cNvPr id="13" name="TextBox 12"/>
          <p:cNvSpPr txBox="1"/>
          <p:nvPr/>
        </p:nvSpPr>
        <p:spPr>
          <a:xfrm>
            <a:off x="1817590" y="4344124"/>
            <a:ext cx="1944216" cy="707886"/>
          </a:xfrm>
          <a:prstGeom prst="rect">
            <a:avLst/>
          </a:prstGeom>
          <a:noFill/>
        </p:spPr>
        <p:txBody>
          <a:bodyPr wrap="square" rtlCol="0">
            <a:spAutoFit/>
          </a:bodyPr>
          <a:lstStyle/>
          <a:p>
            <a:pPr algn="ctr"/>
            <a:r>
              <a:rPr lang="en-CA" sz="2000" dirty="0" err="1" smtClean="0">
                <a:solidFill>
                  <a:schemeClr val="bg1"/>
                </a:solidFill>
                <a:latin typeface="Franklin Gothic Medium" pitchFamily="34" charset="0"/>
              </a:rPr>
              <a:t>Approche</a:t>
            </a:r>
            <a:r>
              <a:rPr lang="en-CA" sz="2000" dirty="0" smtClean="0">
                <a:solidFill>
                  <a:schemeClr val="bg1"/>
                </a:solidFill>
                <a:latin typeface="Franklin Gothic Medium" pitchFamily="34" charset="0"/>
              </a:rPr>
              <a:t> </a:t>
            </a:r>
            <a:r>
              <a:rPr lang="en-CA" sz="2000" dirty="0" err="1" smtClean="0">
                <a:solidFill>
                  <a:schemeClr val="bg1"/>
                </a:solidFill>
                <a:latin typeface="Franklin Gothic Medium" pitchFamily="34" charset="0"/>
              </a:rPr>
              <a:t>concertée</a:t>
            </a:r>
            <a:endParaRPr lang="en-CA" sz="2000" dirty="0">
              <a:solidFill>
                <a:schemeClr val="bg1"/>
              </a:solidFill>
              <a:latin typeface="Franklin Gothic Medium" pitchFamily="34" charset="0"/>
            </a:endParaRPr>
          </a:p>
        </p:txBody>
      </p:sp>
      <p:sp>
        <p:nvSpPr>
          <p:cNvPr id="16" name="TextBox 15"/>
          <p:cNvSpPr txBox="1"/>
          <p:nvPr/>
        </p:nvSpPr>
        <p:spPr>
          <a:xfrm>
            <a:off x="4184801" y="4551511"/>
            <a:ext cx="1944216" cy="400110"/>
          </a:xfrm>
          <a:prstGeom prst="rect">
            <a:avLst/>
          </a:prstGeom>
          <a:noFill/>
        </p:spPr>
        <p:txBody>
          <a:bodyPr wrap="square" rtlCol="0">
            <a:spAutoFit/>
          </a:bodyPr>
          <a:lstStyle/>
          <a:p>
            <a:pPr algn="ctr"/>
            <a:r>
              <a:rPr lang="en-CA" sz="2000" dirty="0" err="1" smtClean="0">
                <a:solidFill>
                  <a:schemeClr val="bg1"/>
                </a:solidFill>
                <a:latin typeface="Franklin Gothic Medium" pitchFamily="34" charset="0"/>
              </a:rPr>
              <a:t>Stratégies</a:t>
            </a:r>
            <a:endParaRPr lang="en-CA" sz="2000" dirty="0">
              <a:solidFill>
                <a:schemeClr val="bg1"/>
              </a:solidFill>
              <a:latin typeface="Franklin Gothic Medium" pitchFamily="34" charset="0"/>
            </a:endParaRPr>
          </a:p>
        </p:txBody>
      </p:sp>
      <p:pic>
        <p:nvPicPr>
          <p:cNvPr id="17" name="Picture 2"/>
          <p:cNvPicPr>
            <a:picLocks noChangeAspect="1" noChangeArrowheads="1"/>
          </p:cNvPicPr>
          <p:nvPr/>
        </p:nvPicPr>
        <p:blipFill>
          <a:blip r:embed="rId4" cstate="print"/>
          <a:srcRect/>
          <a:stretch>
            <a:fillRect/>
          </a:stretch>
        </p:blipFill>
        <p:spPr bwMode="auto">
          <a:xfrm>
            <a:off x="0" y="-27384"/>
            <a:ext cx="1110467" cy="5013176"/>
          </a:xfrm>
          <a:prstGeom prst="rect">
            <a:avLst/>
          </a:prstGeom>
          <a:noFill/>
          <a:ln w="9525">
            <a:noFill/>
            <a:miter lim="800000"/>
            <a:headEnd/>
            <a:tailEnd/>
          </a:ln>
          <a:effectLst>
            <a:innerShdw blurRad="63500" dist="50800" dir="18900000">
              <a:prstClr val="black">
                <a:alpha val="50000"/>
              </a:prstClr>
            </a:innerShdw>
          </a:effectLst>
        </p:spPr>
      </p:pic>
      <p:sp>
        <p:nvSpPr>
          <p:cNvPr id="18" name="Oval 17"/>
          <p:cNvSpPr/>
          <p:nvPr/>
        </p:nvSpPr>
        <p:spPr>
          <a:xfrm>
            <a:off x="2267744" y="2780928"/>
            <a:ext cx="1080120" cy="1080120"/>
          </a:xfrm>
          <a:prstGeom prst="ellipse">
            <a:avLst/>
          </a:prstGeom>
          <a:solidFill>
            <a:schemeClr val="accent5">
              <a:lumMod val="20000"/>
              <a:lumOff val="80000"/>
            </a:schemeClr>
          </a:solidFill>
          <a:ln>
            <a:solidFill>
              <a:schemeClr val="accent5">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p:cNvSpPr/>
          <p:nvPr/>
        </p:nvSpPr>
        <p:spPr>
          <a:xfrm>
            <a:off x="4589690" y="2780928"/>
            <a:ext cx="1080120" cy="1080120"/>
          </a:xfrm>
          <a:prstGeom prst="ellipse">
            <a:avLst/>
          </a:prstGeom>
          <a:solidFill>
            <a:schemeClr val="accent5">
              <a:lumMod val="20000"/>
              <a:lumOff val="80000"/>
            </a:schemeClr>
          </a:solidFill>
          <a:ln>
            <a:solidFill>
              <a:schemeClr val="accent5">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Oval 19"/>
          <p:cNvSpPr/>
          <p:nvPr/>
        </p:nvSpPr>
        <p:spPr>
          <a:xfrm>
            <a:off x="2267744" y="5157192"/>
            <a:ext cx="1080120" cy="1080120"/>
          </a:xfrm>
          <a:prstGeom prst="ellipse">
            <a:avLst/>
          </a:prstGeom>
          <a:solidFill>
            <a:schemeClr val="accent5">
              <a:lumMod val="20000"/>
              <a:lumOff val="80000"/>
            </a:schemeClr>
          </a:solidFill>
          <a:ln>
            <a:solidFill>
              <a:schemeClr val="accent5">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Oval 20"/>
          <p:cNvSpPr/>
          <p:nvPr/>
        </p:nvSpPr>
        <p:spPr>
          <a:xfrm>
            <a:off x="4589690" y="5157192"/>
            <a:ext cx="1080120" cy="1080120"/>
          </a:xfrm>
          <a:prstGeom prst="ellipse">
            <a:avLst/>
          </a:prstGeom>
          <a:solidFill>
            <a:schemeClr val="accent5">
              <a:lumMod val="20000"/>
              <a:lumOff val="80000"/>
            </a:schemeClr>
          </a:solidFill>
          <a:ln>
            <a:solidFill>
              <a:schemeClr val="accent5">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Freeform 23"/>
          <p:cNvSpPr/>
          <p:nvPr/>
        </p:nvSpPr>
        <p:spPr>
          <a:xfrm>
            <a:off x="4699671" y="2943333"/>
            <a:ext cx="952356" cy="824685"/>
          </a:xfrm>
          <a:custGeom>
            <a:avLst/>
            <a:gdLst>
              <a:gd name="connsiteX0" fmla="*/ 0 w 952356"/>
              <a:gd name="connsiteY0" fmla="*/ 169078 h 824685"/>
              <a:gd name="connsiteX1" fmla="*/ 434771 w 952356"/>
              <a:gd name="connsiteY1" fmla="*/ 0 h 824685"/>
              <a:gd name="connsiteX2" fmla="*/ 952356 w 952356"/>
              <a:gd name="connsiteY2" fmla="*/ 483079 h 824685"/>
              <a:gd name="connsiteX3" fmla="*/ 855740 w 952356"/>
              <a:gd name="connsiteY3" fmla="*/ 621102 h 824685"/>
              <a:gd name="connsiteX4" fmla="*/ 383013 w 952356"/>
              <a:gd name="connsiteY4" fmla="*/ 824685 h 824685"/>
              <a:gd name="connsiteX5" fmla="*/ 0 w 952356"/>
              <a:gd name="connsiteY5" fmla="*/ 169078 h 82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356" h="824685">
                <a:moveTo>
                  <a:pt x="0" y="169078"/>
                </a:moveTo>
                <a:lnTo>
                  <a:pt x="434771" y="0"/>
                </a:lnTo>
                <a:lnTo>
                  <a:pt x="952356" y="483079"/>
                </a:lnTo>
                <a:lnTo>
                  <a:pt x="855740" y="621102"/>
                </a:lnTo>
                <a:lnTo>
                  <a:pt x="383013" y="824685"/>
                </a:lnTo>
                <a:lnTo>
                  <a:pt x="0" y="16907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098" name="Picture 2" descr="http://www.probeauty.org/images/icon_market_shipment_study.pn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644008" y="2924944"/>
            <a:ext cx="1008112" cy="867081"/>
          </a:xfrm>
          <a:prstGeom prst="rect">
            <a:avLst/>
          </a:prstGeom>
          <a:noFill/>
        </p:spPr>
      </p:pic>
      <p:pic>
        <p:nvPicPr>
          <p:cNvPr id="4100" name="Picture 4" descr="http://www.mtmconsulting.co.uk/img/strategy-icon.jpg"/>
          <p:cNvPicPr>
            <a:picLocks noChangeAspect="1" noChangeArrowheads="1"/>
          </p:cNvPicPr>
          <p:nvPr/>
        </p:nvPicPr>
        <p:blipFill>
          <a:blip r:embed="rId6" cstate="print">
            <a:clrChange>
              <a:clrFrom>
                <a:srgbClr val="FFFFFF"/>
              </a:clrFrom>
              <a:clrTo>
                <a:srgbClr val="FFFFFF">
                  <a:alpha val="0"/>
                </a:srgbClr>
              </a:clrTo>
            </a:clrChange>
            <a:grayscl/>
          </a:blip>
          <a:srcRect/>
          <a:stretch>
            <a:fillRect/>
          </a:stretch>
        </p:blipFill>
        <p:spPr bwMode="auto">
          <a:xfrm>
            <a:off x="4716016" y="5012608"/>
            <a:ext cx="792088" cy="1187227"/>
          </a:xfrm>
          <a:prstGeom prst="rect">
            <a:avLst/>
          </a:prstGeom>
          <a:noFill/>
        </p:spPr>
      </p:pic>
      <p:sp>
        <p:nvSpPr>
          <p:cNvPr id="25" name="Down Arrow 24"/>
          <p:cNvSpPr/>
          <p:nvPr/>
        </p:nvSpPr>
        <p:spPr>
          <a:xfrm>
            <a:off x="2636837" y="5301208"/>
            <a:ext cx="360040" cy="36004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Down Arrow 25"/>
          <p:cNvSpPr/>
          <p:nvPr/>
        </p:nvSpPr>
        <p:spPr>
          <a:xfrm flipV="1">
            <a:off x="2636837" y="5733256"/>
            <a:ext cx="360040" cy="36004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Down Arrow 26"/>
          <p:cNvSpPr/>
          <p:nvPr/>
        </p:nvSpPr>
        <p:spPr>
          <a:xfrm rot="16200000">
            <a:off x="2412176" y="5517232"/>
            <a:ext cx="360040" cy="360040"/>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Down Arrow 27"/>
          <p:cNvSpPr/>
          <p:nvPr/>
        </p:nvSpPr>
        <p:spPr>
          <a:xfrm rot="16200000" flipV="1">
            <a:off x="2852860" y="5517233"/>
            <a:ext cx="360040" cy="360040"/>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102" name="Picture 6" descr="http://www.smashingapps.com/wp-content/uploads/2009/07/20-amazing-adobe-illustrator-tutorials-for-creating-icon.jpg"/>
          <p:cNvPicPr>
            <a:picLocks noChangeAspect="1" noChangeArrowheads="1"/>
          </p:cNvPicPr>
          <p:nvPr/>
        </p:nvPicPr>
        <p:blipFill>
          <a:blip r:embed="rId7" cstate="print">
            <a:clrChange>
              <a:clrFrom>
                <a:srgbClr val="FFFFFF"/>
              </a:clrFrom>
              <a:clrTo>
                <a:srgbClr val="FFFFFF">
                  <a:alpha val="0"/>
                </a:srgbClr>
              </a:clrTo>
            </a:clrChange>
            <a:grayscl/>
          </a:blip>
          <a:srcRect/>
          <a:stretch>
            <a:fillRect/>
          </a:stretch>
        </p:blipFill>
        <p:spPr bwMode="auto">
          <a:xfrm>
            <a:off x="2195736" y="2924944"/>
            <a:ext cx="1224136" cy="763861"/>
          </a:xfrm>
          <a:prstGeom prst="rect">
            <a:avLst/>
          </a:prstGeom>
          <a:noFill/>
        </p:spPr>
      </p:pic>
    </p:spTree>
  </p:cSld>
  <p:clrMapOvr>
    <a:masterClrMapping/>
  </p:clrMapOvr>
  <p:transition>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1640938" y="260648"/>
            <a:ext cx="6728616" cy="523220"/>
          </a:xfrm>
          <a:prstGeom prst="rect">
            <a:avLst/>
          </a:prstGeom>
          <a:noFill/>
        </p:spPr>
        <p:txBody>
          <a:bodyPr wrap="square" rtlCol="0">
            <a:spAutoFit/>
          </a:bodyPr>
          <a:lstStyle/>
          <a:p>
            <a:r>
              <a:rPr lang="en-CA" sz="2800" dirty="0" err="1" smtClean="0">
                <a:latin typeface="Franklin Gothic Demi Cond" pitchFamily="34" charset="0"/>
              </a:rPr>
              <a:t>Gestionnaires</a:t>
            </a:r>
            <a:r>
              <a:rPr lang="en-CA" sz="2800" dirty="0" smtClean="0">
                <a:latin typeface="Franklin Gothic Demi Cond" pitchFamily="34" charset="0"/>
              </a:rPr>
              <a:t> de services de </a:t>
            </a:r>
            <a:r>
              <a:rPr lang="en-CA" sz="2800" dirty="0" err="1" smtClean="0">
                <a:latin typeface="Franklin Gothic Demi Cond" pitchFamily="34" charset="0"/>
              </a:rPr>
              <a:t>garde</a:t>
            </a:r>
            <a:endParaRPr lang="en-CA" sz="2800" dirty="0">
              <a:latin typeface="Franklin Gothic Demi Cond" pitchFamily="34" charset="0"/>
            </a:endParaRPr>
          </a:p>
        </p:txBody>
      </p:sp>
      <p:sp>
        <p:nvSpPr>
          <p:cNvPr id="7" name="Rounded Rectangle 6"/>
          <p:cNvSpPr/>
          <p:nvPr/>
        </p:nvSpPr>
        <p:spPr>
          <a:xfrm>
            <a:off x="1691680" y="1268760"/>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err="1" smtClean="0"/>
              <a:t>Développement</a:t>
            </a:r>
            <a:r>
              <a:rPr lang="en-CA" sz="1600" dirty="0" smtClean="0"/>
              <a:t> et </a:t>
            </a:r>
            <a:r>
              <a:rPr lang="en-CA" sz="1600" dirty="0" err="1" smtClean="0"/>
              <a:t>éducation</a:t>
            </a:r>
            <a:r>
              <a:rPr lang="en-CA" sz="1600" dirty="0" smtClean="0"/>
              <a:t> des </a:t>
            </a:r>
            <a:r>
              <a:rPr lang="en-CA" sz="1600" dirty="0" err="1" smtClean="0"/>
              <a:t>enfants</a:t>
            </a:r>
            <a:endParaRPr lang="en-CA" sz="1600" dirty="0"/>
          </a:p>
        </p:txBody>
      </p:sp>
      <p:sp>
        <p:nvSpPr>
          <p:cNvPr id="9" name="Rounded Rectangle 8"/>
          <p:cNvSpPr/>
          <p:nvPr/>
        </p:nvSpPr>
        <p:spPr>
          <a:xfrm>
            <a:off x="3491880" y="1268760"/>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err="1" smtClean="0"/>
              <a:t>Collaborer</a:t>
            </a:r>
            <a:r>
              <a:rPr lang="en-CA" dirty="0" smtClean="0"/>
              <a:t> avec les </a:t>
            </a:r>
            <a:r>
              <a:rPr lang="en-CA" dirty="0" err="1" smtClean="0"/>
              <a:t>autres</a:t>
            </a:r>
            <a:endParaRPr lang="en-CA" dirty="0"/>
          </a:p>
        </p:txBody>
      </p:sp>
      <p:sp>
        <p:nvSpPr>
          <p:cNvPr id="11" name="Rounded Rectangle 10"/>
          <p:cNvSpPr/>
          <p:nvPr/>
        </p:nvSpPr>
        <p:spPr>
          <a:xfrm>
            <a:off x="5292080" y="1268760"/>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err="1" smtClean="0"/>
              <a:t>Ressources</a:t>
            </a:r>
            <a:r>
              <a:rPr lang="en-CA" dirty="0" smtClean="0"/>
              <a:t> </a:t>
            </a:r>
            <a:r>
              <a:rPr lang="en-CA" dirty="0" err="1" smtClean="0"/>
              <a:t>humaines</a:t>
            </a:r>
            <a:endParaRPr lang="en-CA" dirty="0"/>
          </a:p>
        </p:txBody>
      </p:sp>
      <p:sp>
        <p:nvSpPr>
          <p:cNvPr id="12" name="Rounded Rectangle 11"/>
          <p:cNvSpPr/>
          <p:nvPr/>
        </p:nvSpPr>
        <p:spPr>
          <a:xfrm>
            <a:off x="7092280" y="1268760"/>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err="1" smtClean="0"/>
              <a:t>Gestion</a:t>
            </a:r>
            <a:r>
              <a:rPr lang="en-CA" dirty="0" smtClean="0"/>
              <a:t> </a:t>
            </a:r>
            <a:r>
              <a:rPr lang="en-CA" dirty="0" err="1" smtClean="0"/>
              <a:t>financière</a:t>
            </a:r>
            <a:endParaRPr lang="en-CA" dirty="0"/>
          </a:p>
        </p:txBody>
      </p:sp>
      <p:sp>
        <p:nvSpPr>
          <p:cNvPr id="13" name="Rounded Rectangle 12"/>
          <p:cNvSpPr/>
          <p:nvPr/>
        </p:nvSpPr>
        <p:spPr>
          <a:xfrm>
            <a:off x="1691680" y="3645024"/>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Exploitation</a:t>
            </a:r>
            <a:endParaRPr lang="en-CA" dirty="0"/>
          </a:p>
        </p:txBody>
      </p:sp>
      <p:sp>
        <p:nvSpPr>
          <p:cNvPr id="14" name="Rounded Rectangle 13"/>
          <p:cNvSpPr/>
          <p:nvPr/>
        </p:nvSpPr>
        <p:spPr>
          <a:xfrm>
            <a:off x="3491880" y="3645024"/>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Santé et </a:t>
            </a:r>
            <a:r>
              <a:rPr lang="en-CA" dirty="0" err="1" smtClean="0"/>
              <a:t>sécurité</a:t>
            </a:r>
            <a:endParaRPr lang="en-CA" dirty="0"/>
          </a:p>
        </p:txBody>
      </p:sp>
      <p:sp>
        <p:nvSpPr>
          <p:cNvPr id="15" name="Rounded Rectangle 14"/>
          <p:cNvSpPr/>
          <p:nvPr/>
        </p:nvSpPr>
        <p:spPr>
          <a:xfrm>
            <a:off x="5292080" y="3645024"/>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Leadership</a:t>
            </a:r>
            <a:endParaRPr lang="en-CA" dirty="0"/>
          </a:p>
        </p:txBody>
      </p:sp>
      <p:sp>
        <p:nvSpPr>
          <p:cNvPr id="16" name="Rounded Rectangle 15"/>
          <p:cNvSpPr/>
          <p:nvPr/>
        </p:nvSpPr>
        <p:spPr>
          <a:xfrm>
            <a:off x="7092280" y="3645024"/>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err="1" smtClean="0"/>
              <a:t>Communi</a:t>
            </a:r>
            <a:r>
              <a:rPr lang="en-CA" dirty="0" smtClean="0"/>
              <a:t>- </a:t>
            </a:r>
            <a:r>
              <a:rPr lang="en-CA" dirty="0" err="1" smtClean="0"/>
              <a:t>cation</a:t>
            </a:r>
            <a:endParaRPr lang="en-CA" dirty="0"/>
          </a:p>
        </p:txBody>
      </p:sp>
      <p:sp>
        <p:nvSpPr>
          <p:cNvPr id="17" name="TextBox 16"/>
          <p:cNvSpPr txBox="1"/>
          <p:nvPr/>
        </p:nvSpPr>
        <p:spPr>
          <a:xfrm>
            <a:off x="1691680" y="2233439"/>
            <a:ext cx="1800200" cy="1323439"/>
          </a:xfrm>
          <a:prstGeom prst="rect">
            <a:avLst/>
          </a:prstGeom>
          <a:noFill/>
        </p:spPr>
        <p:txBody>
          <a:bodyPr wrap="square" rtlCol="0">
            <a:spAutoFit/>
          </a:bodyPr>
          <a:lstStyle/>
          <a:p>
            <a:pPr>
              <a:spcAft>
                <a:spcPts val="1200"/>
              </a:spcAft>
            </a:pPr>
            <a:r>
              <a:rPr lang="en-CA" sz="1400" dirty="0" err="1" smtClean="0">
                <a:latin typeface="Franklin Gothic Medium Cond" pitchFamily="34" charset="0"/>
              </a:rPr>
              <a:t>Élaborer</a:t>
            </a:r>
            <a:r>
              <a:rPr lang="en-CA" sz="1400" dirty="0" smtClean="0">
                <a:latin typeface="Franklin Gothic Medium Cond" pitchFamily="34" charset="0"/>
              </a:rPr>
              <a:t> et </a:t>
            </a:r>
            <a:r>
              <a:rPr lang="en-CA" sz="1400" dirty="0" err="1" smtClean="0">
                <a:latin typeface="Franklin Gothic Medium Cond" pitchFamily="34" charset="0"/>
              </a:rPr>
              <a:t>mettre</a:t>
            </a:r>
            <a:r>
              <a:rPr lang="en-CA" sz="1400" dirty="0" smtClean="0">
                <a:latin typeface="Franklin Gothic Medium Cond" pitchFamily="34" charset="0"/>
              </a:rPr>
              <a:t> en </a:t>
            </a:r>
            <a:r>
              <a:rPr lang="en-CA" sz="1400" dirty="0" err="1" smtClean="0">
                <a:latin typeface="Franklin Gothic Medium Cond" pitchFamily="34" charset="0"/>
              </a:rPr>
              <a:t>œuvre</a:t>
            </a:r>
            <a:r>
              <a:rPr lang="en-CA" sz="1400" dirty="0" smtClean="0">
                <a:latin typeface="Franklin Gothic Medium Cond" pitchFamily="34" charset="0"/>
              </a:rPr>
              <a:t> la </a:t>
            </a:r>
            <a:r>
              <a:rPr lang="en-CA" sz="1400" dirty="0" err="1" smtClean="0">
                <a:latin typeface="Franklin Gothic Medium Cond" pitchFamily="34" charset="0"/>
              </a:rPr>
              <a:t>programmation</a:t>
            </a:r>
            <a:r>
              <a:rPr lang="en-CA" sz="1400" dirty="0" smtClean="0">
                <a:latin typeface="Franklin Gothic Medium Cond" pitchFamily="34" charset="0"/>
              </a:rPr>
              <a:t> pour les </a:t>
            </a:r>
            <a:r>
              <a:rPr lang="en-CA" sz="1400" dirty="0" err="1" smtClean="0">
                <a:latin typeface="Franklin Gothic Medium Cond" pitchFamily="34" charset="0"/>
              </a:rPr>
              <a:t>enfants</a:t>
            </a:r>
            <a:endParaRPr lang="en-CA" sz="1400" dirty="0" smtClean="0">
              <a:latin typeface="Franklin Gothic Medium Cond" pitchFamily="34" charset="0"/>
            </a:endParaRPr>
          </a:p>
          <a:p>
            <a:pPr>
              <a:spcAft>
                <a:spcPts val="1200"/>
              </a:spcAft>
            </a:pPr>
            <a:r>
              <a:rPr lang="en-CA" sz="1400" dirty="0" err="1" smtClean="0">
                <a:latin typeface="Franklin Gothic Medium Cond" pitchFamily="34" charset="0"/>
              </a:rPr>
              <a:t>Protéger</a:t>
            </a:r>
            <a:r>
              <a:rPr lang="en-CA" sz="1400" dirty="0" smtClean="0">
                <a:latin typeface="Franklin Gothic Medium Cond" pitchFamily="34" charset="0"/>
              </a:rPr>
              <a:t> et respecter les </a:t>
            </a:r>
            <a:r>
              <a:rPr lang="en-CA" sz="1400" dirty="0" err="1" smtClean="0">
                <a:latin typeface="Franklin Gothic Medium Cond" pitchFamily="34" charset="0"/>
              </a:rPr>
              <a:t>droits</a:t>
            </a:r>
            <a:r>
              <a:rPr lang="en-CA" sz="1400" dirty="0" smtClean="0">
                <a:latin typeface="Franklin Gothic Medium Cond" pitchFamily="34" charset="0"/>
              </a:rPr>
              <a:t> des </a:t>
            </a:r>
            <a:r>
              <a:rPr lang="en-CA" sz="1400" dirty="0" err="1" smtClean="0">
                <a:latin typeface="Franklin Gothic Medium Cond" pitchFamily="34" charset="0"/>
              </a:rPr>
              <a:t>enfants</a:t>
            </a:r>
            <a:endParaRPr lang="en-CA" sz="1400" dirty="0">
              <a:latin typeface="Franklin Gothic Medium Cond" pitchFamily="34" charset="0"/>
            </a:endParaRPr>
          </a:p>
        </p:txBody>
      </p:sp>
      <p:sp>
        <p:nvSpPr>
          <p:cNvPr id="18" name="TextBox 17"/>
          <p:cNvSpPr txBox="1"/>
          <p:nvPr/>
        </p:nvSpPr>
        <p:spPr>
          <a:xfrm>
            <a:off x="3448447" y="2229247"/>
            <a:ext cx="1800200" cy="892552"/>
          </a:xfrm>
          <a:prstGeom prst="rect">
            <a:avLst/>
          </a:prstGeom>
          <a:noFill/>
        </p:spPr>
        <p:txBody>
          <a:bodyPr wrap="square" rtlCol="0">
            <a:spAutoFit/>
          </a:bodyPr>
          <a:lstStyle/>
          <a:p>
            <a:pPr>
              <a:spcAft>
                <a:spcPts val="1200"/>
              </a:spcAft>
            </a:pPr>
            <a:r>
              <a:rPr lang="en-CA" sz="1400" dirty="0" err="1" smtClean="0">
                <a:latin typeface="Franklin Gothic Medium Cond" pitchFamily="34" charset="0"/>
              </a:rPr>
              <a:t>Collaborer</a:t>
            </a:r>
            <a:r>
              <a:rPr lang="en-CA" sz="1400" dirty="0" smtClean="0">
                <a:latin typeface="Franklin Gothic Medium Cond" pitchFamily="34" charset="0"/>
              </a:rPr>
              <a:t> avec les </a:t>
            </a:r>
            <a:r>
              <a:rPr lang="en-CA" sz="1400" dirty="0" err="1" smtClean="0">
                <a:latin typeface="Franklin Gothic Medium Cond" pitchFamily="34" charset="0"/>
              </a:rPr>
              <a:t>autres</a:t>
            </a:r>
            <a:endParaRPr lang="en-CA" sz="1400" dirty="0" smtClean="0">
              <a:latin typeface="Franklin Gothic Medium Cond" pitchFamily="34" charset="0"/>
            </a:endParaRPr>
          </a:p>
          <a:p>
            <a:pPr>
              <a:spcAft>
                <a:spcPts val="1200"/>
              </a:spcAft>
            </a:pPr>
            <a:endParaRPr lang="en-CA" sz="1400" dirty="0">
              <a:latin typeface="Franklin Gothic Medium Cond" pitchFamily="34" charset="0"/>
            </a:endParaRPr>
          </a:p>
        </p:txBody>
      </p:sp>
      <p:sp>
        <p:nvSpPr>
          <p:cNvPr id="19" name="TextBox 18"/>
          <p:cNvSpPr txBox="1"/>
          <p:nvPr/>
        </p:nvSpPr>
        <p:spPr>
          <a:xfrm>
            <a:off x="5253980" y="2228106"/>
            <a:ext cx="1800200" cy="1046440"/>
          </a:xfrm>
          <a:prstGeom prst="rect">
            <a:avLst/>
          </a:prstGeom>
          <a:noFill/>
        </p:spPr>
        <p:txBody>
          <a:bodyPr wrap="square" rtlCol="0">
            <a:spAutoFit/>
          </a:bodyPr>
          <a:lstStyle/>
          <a:p>
            <a:pPr>
              <a:spcAft>
                <a:spcPts val="1200"/>
              </a:spcAft>
            </a:pPr>
            <a:r>
              <a:rPr lang="en-CA" sz="1400" dirty="0" err="1" smtClean="0">
                <a:latin typeface="Franklin Gothic Medium Cond" pitchFamily="34" charset="0"/>
              </a:rPr>
              <a:t>Embaucher</a:t>
            </a:r>
            <a:r>
              <a:rPr lang="en-CA" sz="1400" dirty="0" smtClean="0">
                <a:latin typeface="Franklin Gothic Medium Cond" pitchFamily="34" charset="0"/>
              </a:rPr>
              <a:t> le personnel</a:t>
            </a:r>
          </a:p>
          <a:p>
            <a:pPr>
              <a:spcAft>
                <a:spcPts val="1200"/>
              </a:spcAft>
            </a:pPr>
            <a:r>
              <a:rPr lang="en-CA" sz="1400" dirty="0" err="1" smtClean="0">
                <a:latin typeface="Franklin Gothic Medium Cond" pitchFamily="34" charset="0"/>
              </a:rPr>
              <a:t>Gérer</a:t>
            </a:r>
            <a:r>
              <a:rPr lang="en-CA" sz="1400" dirty="0" smtClean="0">
                <a:latin typeface="Franklin Gothic Medium Cond" pitchFamily="34" charset="0"/>
              </a:rPr>
              <a:t> le personnel</a:t>
            </a:r>
          </a:p>
          <a:p>
            <a:pPr>
              <a:spcAft>
                <a:spcPts val="1200"/>
              </a:spcAft>
            </a:pPr>
            <a:endParaRPr lang="en-CA" sz="1400" dirty="0">
              <a:latin typeface="Franklin Gothic Medium Cond" pitchFamily="34" charset="0"/>
            </a:endParaRPr>
          </a:p>
        </p:txBody>
      </p:sp>
      <p:sp>
        <p:nvSpPr>
          <p:cNvPr id="20" name="TextBox 19"/>
          <p:cNvSpPr txBox="1"/>
          <p:nvPr/>
        </p:nvSpPr>
        <p:spPr>
          <a:xfrm>
            <a:off x="7010747" y="2223914"/>
            <a:ext cx="1800200" cy="892552"/>
          </a:xfrm>
          <a:prstGeom prst="rect">
            <a:avLst/>
          </a:prstGeom>
          <a:noFill/>
        </p:spPr>
        <p:txBody>
          <a:bodyPr wrap="square" rtlCol="0">
            <a:spAutoFit/>
          </a:bodyPr>
          <a:lstStyle/>
          <a:p>
            <a:pPr>
              <a:spcAft>
                <a:spcPts val="1200"/>
              </a:spcAft>
            </a:pPr>
            <a:r>
              <a:rPr lang="en-CA" sz="1400" dirty="0" err="1" smtClean="0">
                <a:latin typeface="Franklin Gothic Medium Cond" pitchFamily="34" charset="0"/>
              </a:rPr>
              <a:t>Préparer</a:t>
            </a:r>
            <a:r>
              <a:rPr lang="en-CA" sz="1400" dirty="0" smtClean="0">
                <a:latin typeface="Franklin Gothic Medium Cond" pitchFamily="34" charset="0"/>
              </a:rPr>
              <a:t> le budget</a:t>
            </a:r>
          </a:p>
          <a:p>
            <a:pPr>
              <a:spcAft>
                <a:spcPts val="1200"/>
              </a:spcAft>
            </a:pPr>
            <a:r>
              <a:rPr lang="en-CA" sz="1400" dirty="0" err="1" smtClean="0">
                <a:latin typeface="Franklin Gothic Medium Cond" pitchFamily="34" charset="0"/>
              </a:rPr>
              <a:t>Gérer</a:t>
            </a:r>
            <a:r>
              <a:rPr lang="en-CA" sz="1400" dirty="0" smtClean="0">
                <a:latin typeface="Franklin Gothic Medium Cond" pitchFamily="34" charset="0"/>
              </a:rPr>
              <a:t> les </a:t>
            </a:r>
            <a:r>
              <a:rPr lang="en-CA" sz="1400" dirty="0" err="1" smtClean="0">
                <a:latin typeface="Franklin Gothic Medium Cond" pitchFamily="34" charset="0"/>
              </a:rPr>
              <a:t>revenus</a:t>
            </a:r>
            <a:r>
              <a:rPr lang="en-CA" sz="1400" dirty="0" smtClean="0">
                <a:latin typeface="Franklin Gothic Medium Cond" pitchFamily="34" charset="0"/>
              </a:rPr>
              <a:t> et les </a:t>
            </a:r>
            <a:r>
              <a:rPr lang="en-CA" sz="1400" dirty="0" err="1" smtClean="0">
                <a:latin typeface="Franklin Gothic Medium Cond" pitchFamily="34" charset="0"/>
              </a:rPr>
              <a:t>dépenses</a:t>
            </a:r>
            <a:endParaRPr lang="en-CA" sz="1400" dirty="0">
              <a:latin typeface="Franklin Gothic Medium Cond" pitchFamily="34" charset="0"/>
            </a:endParaRPr>
          </a:p>
        </p:txBody>
      </p:sp>
      <p:sp>
        <p:nvSpPr>
          <p:cNvPr id="21" name="TextBox 20"/>
          <p:cNvSpPr txBox="1"/>
          <p:nvPr/>
        </p:nvSpPr>
        <p:spPr>
          <a:xfrm>
            <a:off x="1691680" y="4625260"/>
            <a:ext cx="1800200" cy="2062103"/>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Se conformer aux </a:t>
            </a:r>
            <a:r>
              <a:rPr lang="en-CA" sz="1400" dirty="0" err="1" smtClean="0">
                <a:latin typeface="Franklin Gothic Medium Cond" pitchFamily="34" charset="0"/>
              </a:rPr>
              <a:t>exigences</a:t>
            </a:r>
            <a:r>
              <a:rPr lang="en-CA" sz="1400" dirty="0" smtClean="0">
                <a:latin typeface="Franklin Gothic Medium Cond" pitchFamily="34" charset="0"/>
              </a:rPr>
              <a:t> </a:t>
            </a:r>
            <a:r>
              <a:rPr lang="en-CA" sz="1400" dirty="0" err="1" smtClean="0">
                <a:latin typeface="Franklin Gothic Medium Cond" pitchFamily="34" charset="0"/>
              </a:rPr>
              <a:t>légales</a:t>
            </a:r>
            <a:endParaRPr lang="en-CA" sz="1400" dirty="0" smtClean="0">
              <a:latin typeface="Franklin Gothic Medium Cond" pitchFamily="34" charset="0"/>
            </a:endParaRPr>
          </a:p>
          <a:p>
            <a:pPr>
              <a:spcAft>
                <a:spcPts val="1200"/>
              </a:spcAft>
            </a:pPr>
            <a:r>
              <a:rPr lang="en-CA" sz="1400" dirty="0" err="1" smtClean="0">
                <a:latin typeface="Franklin Gothic Medium Cond" pitchFamily="34" charset="0"/>
              </a:rPr>
              <a:t>Participer</a:t>
            </a:r>
            <a:r>
              <a:rPr lang="en-CA" sz="1400" dirty="0" smtClean="0">
                <a:latin typeface="Franklin Gothic Medium Cond" pitchFamily="34" charset="0"/>
              </a:rPr>
              <a:t> aux </a:t>
            </a:r>
            <a:r>
              <a:rPr lang="en-CA" sz="1400" dirty="0" err="1" smtClean="0">
                <a:latin typeface="Franklin Gothic Medium Cond" pitchFamily="34" charset="0"/>
              </a:rPr>
              <a:t>activités</a:t>
            </a:r>
            <a:r>
              <a:rPr lang="en-CA" sz="1400" dirty="0" smtClean="0">
                <a:latin typeface="Franklin Gothic Medium Cond" pitchFamily="34" charset="0"/>
              </a:rPr>
              <a:t> de </a:t>
            </a:r>
            <a:r>
              <a:rPr lang="en-CA" sz="1400" dirty="0" err="1" smtClean="0">
                <a:latin typeface="Franklin Gothic Medium Cond" pitchFamily="34" charset="0"/>
              </a:rPr>
              <a:t>planification</a:t>
            </a:r>
            <a:endParaRPr lang="en-CA" sz="1400" dirty="0" smtClean="0">
              <a:latin typeface="Franklin Gothic Medium Cond" pitchFamily="34" charset="0"/>
            </a:endParaRPr>
          </a:p>
          <a:p>
            <a:pPr>
              <a:spcAft>
                <a:spcPts val="1200"/>
              </a:spcAft>
            </a:pPr>
            <a:r>
              <a:rPr lang="en-CA" sz="1400" dirty="0" err="1" smtClean="0">
                <a:latin typeface="Franklin Gothic Medium Cond" pitchFamily="34" charset="0"/>
              </a:rPr>
              <a:t>Gérer</a:t>
            </a:r>
            <a:r>
              <a:rPr lang="en-CA" sz="1400" dirty="0" smtClean="0">
                <a:latin typeface="Franklin Gothic Medium Cond" pitchFamily="34" charset="0"/>
              </a:rPr>
              <a:t> </a:t>
            </a:r>
            <a:r>
              <a:rPr lang="en-CA" sz="1400" dirty="0" err="1" smtClean="0">
                <a:latin typeface="Franklin Gothic Medium Cond" pitchFamily="34" charset="0"/>
              </a:rPr>
              <a:t>l’administration</a:t>
            </a:r>
            <a:endParaRPr lang="en-CA" sz="1400" dirty="0" smtClean="0">
              <a:latin typeface="Franklin Gothic Medium Cond" pitchFamily="34" charset="0"/>
            </a:endParaRPr>
          </a:p>
          <a:p>
            <a:pPr>
              <a:spcAft>
                <a:spcPts val="1200"/>
              </a:spcAft>
            </a:pPr>
            <a:r>
              <a:rPr lang="en-CA" sz="1400" dirty="0" err="1" smtClean="0">
                <a:latin typeface="Franklin Gothic Medium Cond" pitchFamily="34" charset="0"/>
              </a:rPr>
              <a:t>Gérer</a:t>
            </a:r>
            <a:r>
              <a:rPr lang="en-CA" sz="1400" dirty="0" smtClean="0">
                <a:latin typeface="Franklin Gothic Medium Cond" pitchFamily="34" charset="0"/>
              </a:rPr>
              <a:t> </a:t>
            </a:r>
            <a:r>
              <a:rPr lang="en-CA" sz="1400" dirty="0" err="1" smtClean="0">
                <a:latin typeface="Franklin Gothic Medium Cond" pitchFamily="34" charset="0"/>
              </a:rPr>
              <a:t>l’équipement</a:t>
            </a:r>
            <a:r>
              <a:rPr lang="en-CA" sz="1400" dirty="0" smtClean="0">
                <a:latin typeface="Franklin Gothic Medium Cond" pitchFamily="34" charset="0"/>
              </a:rPr>
              <a:t> et les installations</a:t>
            </a:r>
            <a:endParaRPr lang="en-CA" sz="1400" dirty="0">
              <a:latin typeface="Franklin Gothic Medium Cond" pitchFamily="34" charset="0"/>
            </a:endParaRPr>
          </a:p>
        </p:txBody>
      </p:sp>
      <p:sp>
        <p:nvSpPr>
          <p:cNvPr id="22" name="TextBox 21"/>
          <p:cNvSpPr txBox="1"/>
          <p:nvPr/>
        </p:nvSpPr>
        <p:spPr>
          <a:xfrm>
            <a:off x="3448447" y="4621068"/>
            <a:ext cx="1800200" cy="1908215"/>
          </a:xfrm>
          <a:prstGeom prst="rect">
            <a:avLst/>
          </a:prstGeom>
          <a:noFill/>
        </p:spPr>
        <p:txBody>
          <a:bodyPr wrap="square" rtlCol="0">
            <a:spAutoFit/>
          </a:bodyPr>
          <a:lstStyle/>
          <a:p>
            <a:pPr>
              <a:spcAft>
                <a:spcPts val="1200"/>
              </a:spcAft>
            </a:pPr>
            <a:r>
              <a:rPr lang="en-CA" sz="1400" dirty="0" err="1" smtClean="0">
                <a:latin typeface="Franklin Gothic Medium Cond" pitchFamily="34" charset="0"/>
              </a:rPr>
              <a:t>Créer</a:t>
            </a:r>
            <a:r>
              <a:rPr lang="en-CA" sz="1400" dirty="0" smtClean="0">
                <a:latin typeface="Franklin Gothic Medium Cond" pitchFamily="34" charset="0"/>
              </a:rPr>
              <a:t> un </a:t>
            </a:r>
            <a:r>
              <a:rPr lang="en-CA" sz="1400" dirty="0" err="1" smtClean="0">
                <a:latin typeface="Franklin Gothic Medium Cond" pitchFamily="34" charset="0"/>
              </a:rPr>
              <a:t>environnement</a:t>
            </a:r>
            <a:r>
              <a:rPr lang="en-CA" sz="1400" dirty="0" smtClean="0">
                <a:latin typeface="Franklin Gothic Medium Cond" pitchFamily="34" charset="0"/>
              </a:rPr>
              <a:t> </a:t>
            </a:r>
            <a:r>
              <a:rPr lang="en-CA" sz="1400" dirty="0" err="1" smtClean="0">
                <a:latin typeface="Franklin Gothic Medium Cond" pitchFamily="34" charset="0"/>
              </a:rPr>
              <a:t>sain</a:t>
            </a:r>
            <a:r>
              <a:rPr lang="en-CA" sz="1400" dirty="0" smtClean="0">
                <a:latin typeface="Franklin Gothic Medium Cond" pitchFamily="34" charset="0"/>
              </a:rPr>
              <a:t> et </a:t>
            </a:r>
            <a:r>
              <a:rPr lang="en-CA" sz="1400" dirty="0" err="1" smtClean="0">
                <a:latin typeface="Franklin Gothic Medium Cond" pitchFamily="34" charset="0"/>
              </a:rPr>
              <a:t>sécuritaire</a:t>
            </a:r>
            <a:endParaRPr lang="en-CA" sz="1400" dirty="0" smtClean="0">
              <a:latin typeface="Franklin Gothic Medium Cond" pitchFamily="34" charset="0"/>
            </a:endParaRPr>
          </a:p>
          <a:p>
            <a:pPr>
              <a:spcAft>
                <a:spcPts val="1200"/>
              </a:spcAft>
            </a:pPr>
            <a:r>
              <a:rPr lang="en-CA" sz="1400" dirty="0" err="1" smtClean="0">
                <a:latin typeface="Franklin Gothic Medium Cond" pitchFamily="34" charset="0"/>
              </a:rPr>
              <a:t>Superviser</a:t>
            </a:r>
            <a:r>
              <a:rPr lang="en-CA" sz="1400" dirty="0" smtClean="0">
                <a:latin typeface="Franklin Gothic Medium Cond" pitchFamily="34" charset="0"/>
              </a:rPr>
              <a:t> le programme </a:t>
            </a:r>
            <a:r>
              <a:rPr lang="en-CA" sz="1400" dirty="0" err="1" smtClean="0">
                <a:latin typeface="Franklin Gothic Medium Cond" pitchFamily="34" charset="0"/>
              </a:rPr>
              <a:t>nutritionnel</a:t>
            </a:r>
            <a:endParaRPr lang="en-CA" sz="1400" dirty="0" smtClean="0">
              <a:latin typeface="Franklin Gothic Medium Cond" pitchFamily="34" charset="0"/>
            </a:endParaRPr>
          </a:p>
          <a:p>
            <a:pPr>
              <a:spcAft>
                <a:spcPts val="1200"/>
              </a:spcAft>
            </a:pPr>
            <a:r>
              <a:rPr lang="en-CA" sz="1400" dirty="0" err="1" smtClean="0">
                <a:latin typeface="Franklin Gothic Medium Cond" pitchFamily="34" charset="0"/>
              </a:rPr>
              <a:t>Veiller</a:t>
            </a:r>
            <a:r>
              <a:rPr lang="en-CA" sz="1400" dirty="0" smtClean="0">
                <a:latin typeface="Franklin Gothic Medium Cond" pitchFamily="34" charset="0"/>
              </a:rPr>
              <a:t> à la </a:t>
            </a:r>
            <a:r>
              <a:rPr lang="en-CA" sz="1400" dirty="0" err="1" smtClean="0">
                <a:latin typeface="Franklin Gothic Medium Cond" pitchFamily="34" charset="0"/>
              </a:rPr>
              <a:t>sécurité</a:t>
            </a:r>
            <a:r>
              <a:rPr lang="en-CA" sz="1400" dirty="0" smtClean="0">
                <a:latin typeface="Franklin Gothic Medium Cond" pitchFamily="34" charset="0"/>
              </a:rPr>
              <a:t> et </a:t>
            </a:r>
            <a:r>
              <a:rPr lang="en-CA" sz="1400" dirty="0" err="1" smtClean="0">
                <a:latin typeface="Franklin Gothic Medium Cond" pitchFamily="34" charset="0"/>
              </a:rPr>
              <a:t>superviser</a:t>
            </a:r>
            <a:r>
              <a:rPr lang="en-CA" sz="1400" dirty="0" smtClean="0">
                <a:latin typeface="Franklin Gothic Medium Cond" pitchFamily="34" charset="0"/>
              </a:rPr>
              <a:t> les interventions </a:t>
            </a:r>
            <a:r>
              <a:rPr lang="en-CA" sz="1400" dirty="0" err="1" smtClean="0">
                <a:latin typeface="Franklin Gothic Medium Cond" pitchFamily="34" charset="0"/>
              </a:rPr>
              <a:t>d’urgence</a:t>
            </a:r>
            <a:endParaRPr lang="en-CA" sz="1400" dirty="0">
              <a:latin typeface="Franklin Gothic Medium Cond" pitchFamily="34" charset="0"/>
            </a:endParaRPr>
          </a:p>
        </p:txBody>
      </p:sp>
      <p:sp>
        <p:nvSpPr>
          <p:cNvPr id="23" name="TextBox 22"/>
          <p:cNvSpPr txBox="1"/>
          <p:nvPr/>
        </p:nvSpPr>
        <p:spPr>
          <a:xfrm>
            <a:off x="5253980" y="4619927"/>
            <a:ext cx="1800200" cy="307777"/>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Assumer un leadership</a:t>
            </a:r>
            <a:endParaRPr lang="en-CA" sz="1400" dirty="0">
              <a:latin typeface="Franklin Gothic Medium Cond" pitchFamily="34" charset="0"/>
            </a:endParaRPr>
          </a:p>
        </p:txBody>
      </p:sp>
      <p:sp>
        <p:nvSpPr>
          <p:cNvPr id="24" name="TextBox 23"/>
          <p:cNvSpPr txBox="1"/>
          <p:nvPr/>
        </p:nvSpPr>
        <p:spPr>
          <a:xfrm>
            <a:off x="7010747" y="4615735"/>
            <a:ext cx="1800200" cy="738664"/>
          </a:xfrm>
          <a:prstGeom prst="rect">
            <a:avLst/>
          </a:prstGeom>
          <a:noFill/>
        </p:spPr>
        <p:txBody>
          <a:bodyPr wrap="square" rtlCol="0">
            <a:spAutoFit/>
          </a:bodyPr>
          <a:lstStyle/>
          <a:p>
            <a:pPr>
              <a:spcAft>
                <a:spcPts val="1200"/>
              </a:spcAft>
            </a:pPr>
            <a:r>
              <a:rPr lang="en-CA" sz="1400" dirty="0" err="1" smtClean="0">
                <a:latin typeface="Franklin Gothic Medium Cond" pitchFamily="34" charset="0"/>
              </a:rPr>
              <a:t>Mettre</a:t>
            </a:r>
            <a:r>
              <a:rPr lang="en-CA" sz="1400" dirty="0" smtClean="0">
                <a:latin typeface="Franklin Gothic Medium Cond" pitchFamily="34" charset="0"/>
              </a:rPr>
              <a:t> à profit </a:t>
            </a:r>
            <a:r>
              <a:rPr lang="en-CA" sz="1400" dirty="0" err="1" smtClean="0">
                <a:latin typeface="Franklin Gothic Medium Cond" pitchFamily="34" charset="0"/>
              </a:rPr>
              <a:t>ses</a:t>
            </a:r>
            <a:r>
              <a:rPr lang="en-CA" sz="1400" dirty="0" smtClean="0">
                <a:latin typeface="Franklin Gothic Medium Cond" pitchFamily="34" charset="0"/>
              </a:rPr>
              <a:t> </a:t>
            </a:r>
            <a:r>
              <a:rPr lang="en-CA" sz="1400" dirty="0" err="1" smtClean="0">
                <a:latin typeface="Franklin Gothic Medium Cond" pitchFamily="34" charset="0"/>
              </a:rPr>
              <a:t>compétences</a:t>
            </a:r>
            <a:r>
              <a:rPr lang="en-CA" sz="1400" dirty="0" smtClean="0">
                <a:latin typeface="Franklin Gothic Medium Cond" pitchFamily="34" charset="0"/>
              </a:rPr>
              <a:t> en communication</a:t>
            </a:r>
            <a:endParaRPr lang="en-CA" sz="1400" dirty="0">
              <a:latin typeface="Franklin Gothic Medium Cond" pitchFamily="34" charset="0"/>
            </a:endParaRPr>
          </a:p>
        </p:txBody>
      </p:sp>
      <p:sp>
        <p:nvSpPr>
          <p:cNvPr id="25" name="TextBox 24"/>
          <p:cNvSpPr txBox="1"/>
          <p:nvPr/>
        </p:nvSpPr>
        <p:spPr>
          <a:xfrm>
            <a:off x="1656168" y="655776"/>
            <a:ext cx="6728616" cy="400110"/>
          </a:xfrm>
          <a:prstGeom prst="rect">
            <a:avLst/>
          </a:prstGeom>
          <a:noFill/>
        </p:spPr>
        <p:txBody>
          <a:bodyPr wrap="square" rtlCol="0">
            <a:spAutoFit/>
          </a:bodyPr>
          <a:lstStyle/>
          <a:p>
            <a:r>
              <a:rPr lang="en-CA" sz="2000" dirty="0" err="1" smtClean="0">
                <a:latin typeface="Franklin Gothic Medium Cond" pitchFamily="34" charset="0"/>
              </a:rPr>
              <a:t>Normes</a:t>
            </a:r>
            <a:r>
              <a:rPr lang="en-CA" sz="2000" dirty="0" smtClean="0">
                <a:latin typeface="Franklin Gothic Medium Cond" pitchFamily="34" charset="0"/>
              </a:rPr>
              <a:t> </a:t>
            </a:r>
            <a:r>
              <a:rPr lang="en-CA" sz="2000" dirty="0" err="1" smtClean="0">
                <a:latin typeface="Franklin Gothic Medium Cond" pitchFamily="34" charset="0"/>
              </a:rPr>
              <a:t>professionnelles</a:t>
            </a:r>
            <a:r>
              <a:rPr lang="en-CA" sz="2000" dirty="0" smtClean="0">
                <a:latin typeface="Franklin Gothic Medium Cond" pitchFamily="34" charset="0"/>
              </a:rPr>
              <a:t> </a:t>
            </a:r>
            <a:r>
              <a:rPr lang="en-CA" sz="2000" dirty="0" err="1" smtClean="0">
                <a:latin typeface="Franklin Gothic Medium Cond" pitchFamily="34" charset="0"/>
              </a:rPr>
              <a:t>nationales</a:t>
            </a:r>
            <a:endParaRPr lang="en-CA" sz="2000" dirty="0">
              <a:latin typeface="Franklin Gothic Medium Cond" pitchFamily="34" charset="0"/>
            </a:endParaRPr>
          </a:p>
        </p:txBody>
      </p:sp>
      <p:sp>
        <p:nvSpPr>
          <p:cNvPr id="26" name="Rectangle 2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Rectangle 28"/>
          <p:cNvSpPr/>
          <p:nvPr/>
        </p:nvSpPr>
        <p:spPr>
          <a:xfrm>
            <a:off x="152400" y="15240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TextBox 29"/>
          <p:cNvSpPr txBox="1"/>
          <p:nvPr/>
        </p:nvSpPr>
        <p:spPr>
          <a:xfrm>
            <a:off x="3932312" y="2724144"/>
            <a:ext cx="5112568" cy="369332"/>
          </a:xfrm>
          <a:prstGeom prst="rect">
            <a:avLst/>
          </a:prstGeom>
          <a:noFill/>
        </p:spPr>
        <p:txBody>
          <a:bodyPr wrap="square" rtlCol="0">
            <a:spAutoFit/>
          </a:bodyPr>
          <a:lstStyle/>
          <a:p>
            <a:r>
              <a:rPr lang="en-CA" dirty="0" smtClean="0">
                <a:latin typeface="Franklin Gothic Medium Cond" pitchFamily="34" charset="0"/>
              </a:rPr>
              <a:t>1.1   </a:t>
            </a:r>
            <a:r>
              <a:rPr lang="en-CA" dirty="0" err="1" smtClean="0">
                <a:latin typeface="Franklin Gothic Medium Cond" pitchFamily="34" charset="0"/>
              </a:rPr>
              <a:t>Mettre</a:t>
            </a:r>
            <a:r>
              <a:rPr lang="en-CA" dirty="0" smtClean="0">
                <a:latin typeface="Franklin Gothic Medium Cond" pitchFamily="34" charset="0"/>
              </a:rPr>
              <a:t> en </a:t>
            </a:r>
            <a:r>
              <a:rPr lang="en-CA" dirty="0" err="1" smtClean="0">
                <a:latin typeface="Franklin Gothic Medium Cond" pitchFamily="34" charset="0"/>
              </a:rPr>
              <a:t>œuvre</a:t>
            </a:r>
            <a:r>
              <a:rPr lang="en-CA" dirty="0" smtClean="0">
                <a:latin typeface="Franklin Gothic Medium Cond" pitchFamily="34" charset="0"/>
              </a:rPr>
              <a:t> </a:t>
            </a:r>
            <a:r>
              <a:rPr lang="en-CA" dirty="0" err="1" smtClean="0">
                <a:latin typeface="Franklin Gothic Medium Cond" pitchFamily="34" charset="0"/>
              </a:rPr>
              <a:t>une</a:t>
            </a:r>
            <a:r>
              <a:rPr lang="en-CA" dirty="0" smtClean="0">
                <a:latin typeface="Franklin Gothic Medium Cond" pitchFamily="34" charset="0"/>
              </a:rPr>
              <a:t> </a:t>
            </a:r>
            <a:r>
              <a:rPr lang="en-CA" dirty="0" err="1" smtClean="0">
                <a:latin typeface="Franklin Gothic Medium Cond" pitchFamily="34" charset="0"/>
              </a:rPr>
              <a:t>philosophie</a:t>
            </a:r>
            <a:r>
              <a:rPr lang="en-CA" dirty="0" smtClean="0">
                <a:latin typeface="Franklin Gothic Medium Cond" pitchFamily="34" charset="0"/>
              </a:rPr>
              <a:t> pour les SÉGE </a:t>
            </a:r>
            <a:endParaRPr lang="en-CA" dirty="0">
              <a:latin typeface="Franklin Gothic Medium Cond" pitchFamily="34" charset="0"/>
            </a:endParaRPr>
          </a:p>
        </p:txBody>
      </p:sp>
      <p:sp>
        <p:nvSpPr>
          <p:cNvPr id="31" name="TextBox 30"/>
          <p:cNvSpPr txBox="1"/>
          <p:nvPr/>
        </p:nvSpPr>
        <p:spPr>
          <a:xfrm>
            <a:off x="3932312" y="3024386"/>
            <a:ext cx="5112568" cy="1200329"/>
          </a:xfrm>
          <a:prstGeom prst="rect">
            <a:avLst/>
          </a:prstGeom>
          <a:noFill/>
        </p:spPr>
        <p:txBody>
          <a:bodyPr wrap="square" rtlCol="0">
            <a:spAutoFit/>
          </a:bodyPr>
          <a:lstStyle/>
          <a:p>
            <a:r>
              <a:rPr lang="en-CA" dirty="0" smtClean="0">
                <a:latin typeface="Franklin Gothic Medium Cond" pitchFamily="34" charset="0"/>
              </a:rPr>
              <a:t>1.2   </a:t>
            </a:r>
            <a:r>
              <a:rPr lang="en-CA" dirty="0" err="1" smtClean="0">
                <a:latin typeface="Franklin Gothic Medium Cond" pitchFamily="34" charset="0"/>
              </a:rPr>
              <a:t>Mettre</a:t>
            </a:r>
            <a:r>
              <a:rPr lang="en-CA" dirty="0" smtClean="0">
                <a:latin typeface="Franklin Gothic Medium Cond" pitchFamily="34" charset="0"/>
              </a:rPr>
              <a:t> en </a:t>
            </a:r>
            <a:r>
              <a:rPr lang="en-CA" dirty="0" err="1" smtClean="0">
                <a:latin typeface="Franklin Gothic Medium Cond" pitchFamily="34" charset="0"/>
              </a:rPr>
              <a:t>œuvre</a:t>
            </a:r>
            <a:r>
              <a:rPr lang="en-CA" dirty="0" smtClean="0">
                <a:latin typeface="Franklin Gothic Medium Cond" pitchFamily="34" charset="0"/>
              </a:rPr>
              <a:t> un programme </a:t>
            </a:r>
            <a:r>
              <a:rPr lang="en-CA" dirty="0" err="1" smtClean="0">
                <a:latin typeface="Franklin Gothic Medium Cond" pitchFamily="34" charset="0"/>
              </a:rPr>
              <a:t>éducatif</a:t>
            </a:r>
            <a:endParaRPr lang="en-CA" dirty="0" smtClean="0">
              <a:latin typeface="Franklin Gothic Medium Cond" pitchFamily="34" charset="0"/>
            </a:endParaRPr>
          </a:p>
          <a:p>
            <a:endParaRPr lang="en-CA" dirty="0" smtClean="0">
              <a:latin typeface="Franklin Gothic Medium Cond" pitchFamily="34" charset="0"/>
            </a:endParaRPr>
          </a:p>
          <a:p>
            <a:r>
              <a:rPr lang="en-CA" dirty="0" smtClean="0">
                <a:latin typeface="Franklin Gothic Medium Cond" pitchFamily="34" charset="0"/>
              </a:rPr>
              <a:t>1.4   </a:t>
            </a:r>
            <a:r>
              <a:rPr lang="en-CA" dirty="0" err="1" smtClean="0">
                <a:latin typeface="Franklin Gothic Medium Cond" pitchFamily="34" charset="0"/>
              </a:rPr>
              <a:t>Fournir</a:t>
            </a:r>
            <a:r>
              <a:rPr lang="en-CA" dirty="0" smtClean="0">
                <a:latin typeface="Franklin Gothic Medium Cond" pitchFamily="34" charset="0"/>
              </a:rPr>
              <a:t> au personnel </a:t>
            </a:r>
            <a:r>
              <a:rPr lang="en-CA" dirty="0" err="1" smtClean="0">
                <a:latin typeface="Franklin Gothic Medium Cond" pitchFamily="34" charset="0"/>
              </a:rPr>
              <a:t>une</a:t>
            </a:r>
            <a:r>
              <a:rPr lang="en-CA" dirty="0" smtClean="0">
                <a:latin typeface="Franklin Gothic Medium Cond" pitchFamily="34" charset="0"/>
              </a:rPr>
              <a:t> aide pour la </a:t>
            </a:r>
            <a:r>
              <a:rPr lang="en-CA" dirty="0" err="1" smtClean="0">
                <a:latin typeface="Franklin Gothic Medium Cond" pitchFamily="34" charset="0"/>
              </a:rPr>
              <a:t>programmation</a:t>
            </a:r>
            <a:endParaRPr lang="en-CA" dirty="0" smtClean="0">
              <a:latin typeface="Franklin Gothic Medium Cond" pitchFamily="34" charset="0"/>
            </a:endParaRPr>
          </a:p>
          <a:p>
            <a:r>
              <a:rPr lang="en-CA" dirty="0" smtClean="0">
                <a:latin typeface="Franklin Gothic Medium Cond" pitchFamily="34" charset="0"/>
              </a:rPr>
              <a:t>1.5   </a:t>
            </a:r>
            <a:r>
              <a:rPr lang="en-CA" dirty="0" err="1" smtClean="0">
                <a:latin typeface="Franklin Gothic Medium Cond" pitchFamily="34" charset="0"/>
              </a:rPr>
              <a:t>Évaluer</a:t>
            </a:r>
            <a:r>
              <a:rPr lang="en-CA" dirty="0" smtClean="0">
                <a:latin typeface="Franklin Gothic Medium Cond" pitchFamily="34" charset="0"/>
              </a:rPr>
              <a:t> la </a:t>
            </a:r>
            <a:r>
              <a:rPr lang="en-CA" dirty="0" err="1" smtClean="0">
                <a:latin typeface="Franklin Gothic Medium Cond" pitchFamily="34" charset="0"/>
              </a:rPr>
              <a:t>programmation</a:t>
            </a:r>
            <a:endParaRPr lang="en-CA" dirty="0">
              <a:latin typeface="Franklin Gothic Medium Cond" pitchFamily="34" charset="0"/>
            </a:endParaRPr>
          </a:p>
        </p:txBody>
      </p:sp>
      <p:sp>
        <p:nvSpPr>
          <p:cNvPr id="32" name="Rectangle 31"/>
          <p:cNvSpPr/>
          <p:nvPr/>
        </p:nvSpPr>
        <p:spPr>
          <a:xfrm>
            <a:off x="1484040" y="2933328"/>
            <a:ext cx="2016224"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TextBox 32"/>
          <p:cNvSpPr txBox="1"/>
          <p:nvPr/>
        </p:nvSpPr>
        <p:spPr>
          <a:xfrm>
            <a:off x="3932312" y="3302893"/>
            <a:ext cx="5112568" cy="369332"/>
          </a:xfrm>
          <a:prstGeom prst="rect">
            <a:avLst/>
          </a:prstGeom>
          <a:noFill/>
        </p:spPr>
        <p:txBody>
          <a:bodyPr wrap="square" rtlCol="0">
            <a:spAutoFit/>
          </a:bodyPr>
          <a:lstStyle/>
          <a:p>
            <a:r>
              <a:rPr lang="en-CA" dirty="0" smtClean="0">
                <a:latin typeface="Franklin Gothic Medium Cond" pitchFamily="34" charset="0"/>
              </a:rPr>
              <a:t>1.3   </a:t>
            </a:r>
            <a:r>
              <a:rPr lang="en-CA" dirty="0" err="1" smtClean="0">
                <a:latin typeface="Franklin Gothic Medium Cond" pitchFamily="34" charset="0"/>
              </a:rPr>
              <a:t>Offrir</a:t>
            </a:r>
            <a:r>
              <a:rPr lang="en-CA" dirty="0" smtClean="0">
                <a:latin typeface="Franklin Gothic Medium Cond" pitchFamily="34" charset="0"/>
              </a:rPr>
              <a:t> un </a:t>
            </a:r>
            <a:r>
              <a:rPr lang="en-CA" dirty="0" err="1" smtClean="0">
                <a:latin typeface="Franklin Gothic Medium Cond" pitchFamily="34" charset="0"/>
              </a:rPr>
              <a:t>environnement</a:t>
            </a:r>
            <a:r>
              <a:rPr lang="en-CA" dirty="0" smtClean="0">
                <a:latin typeface="Franklin Gothic Medium Cond" pitchFamily="34" charset="0"/>
              </a:rPr>
              <a:t> </a:t>
            </a:r>
            <a:r>
              <a:rPr lang="en-CA" dirty="0" err="1" smtClean="0">
                <a:latin typeface="Franklin Gothic Medium Cond" pitchFamily="34" charset="0"/>
              </a:rPr>
              <a:t>propice</a:t>
            </a:r>
            <a:r>
              <a:rPr lang="en-CA" dirty="0" smtClean="0">
                <a:latin typeface="Franklin Gothic Medium Cond" pitchFamily="34" charset="0"/>
              </a:rPr>
              <a:t> à </a:t>
            </a:r>
            <a:r>
              <a:rPr lang="en-CA" dirty="0" err="1" smtClean="0">
                <a:latin typeface="Franklin Gothic Medium Cond" pitchFamily="34" charset="0"/>
              </a:rPr>
              <a:t>l’apprentissage</a:t>
            </a:r>
            <a:r>
              <a:rPr lang="en-CA" dirty="0" smtClean="0">
                <a:latin typeface="Franklin Gothic Medium Cond" pitchFamily="34" charset="0"/>
              </a:rPr>
              <a:t> </a:t>
            </a:r>
          </a:p>
        </p:txBody>
      </p:sp>
      <p:sp>
        <p:nvSpPr>
          <p:cNvPr id="34" name="Rectangle 33"/>
          <p:cNvSpPr/>
          <p:nvPr/>
        </p:nvSpPr>
        <p:spPr>
          <a:xfrm>
            <a:off x="9040267" y="15240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hidden"/>
                                      </p:to>
                                    </p:set>
                                  </p:childTnLst>
                                </p:cTn>
                              </p:par>
                              <p:par>
                                <p:cTn id="33" presetID="9"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dissolve">
                                      <p:cBhvr>
                                        <p:cTn id="35" dur="500"/>
                                        <p:tgtEl>
                                          <p:spTgt spid="32"/>
                                        </p:tgtEl>
                                      </p:cBhvr>
                                    </p:animEffect>
                                  </p:childTnLst>
                                </p:cTn>
                              </p:par>
                              <p:par>
                                <p:cTn id="36" presetID="42"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1000"/>
                                        <p:tgtEl>
                                          <p:spTgt spid="30"/>
                                        </p:tgtEl>
                                      </p:cBhvr>
                                    </p:animEffect>
                                    <p:anim calcmode="lin" valueType="num">
                                      <p:cBhvr>
                                        <p:cTn id="39" dur="1000" fill="hold"/>
                                        <p:tgtEl>
                                          <p:spTgt spid="30"/>
                                        </p:tgtEl>
                                        <p:attrNameLst>
                                          <p:attrName>ppt_x</p:attrName>
                                        </p:attrNameLst>
                                      </p:cBhvr>
                                      <p:tavLst>
                                        <p:tav tm="0">
                                          <p:val>
                                            <p:strVal val="#ppt_x"/>
                                          </p:val>
                                        </p:tav>
                                        <p:tav tm="100000">
                                          <p:val>
                                            <p:strVal val="#ppt_x"/>
                                          </p:val>
                                        </p:tav>
                                      </p:tavLst>
                                    </p:anim>
                                    <p:anim calcmode="lin" valueType="num">
                                      <p:cBhvr>
                                        <p:cTn id="40" dur="1000" fill="hold"/>
                                        <p:tgtEl>
                                          <p:spTgt spid="3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1000"/>
                                        <p:tgtEl>
                                          <p:spTgt spid="31"/>
                                        </p:tgtEl>
                                      </p:cBhvr>
                                    </p:animEffect>
                                    <p:anim calcmode="lin" valueType="num">
                                      <p:cBhvr>
                                        <p:cTn id="44" dur="1000" fill="hold"/>
                                        <p:tgtEl>
                                          <p:spTgt spid="31"/>
                                        </p:tgtEl>
                                        <p:attrNameLst>
                                          <p:attrName>ppt_x</p:attrName>
                                        </p:attrNameLst>
                                      </p:cBhvr>
                                      <p:tavLst>
                                        <p:tav tm="0">
                                          <p:val>
                                            <p:strVal val="#ppt_x"/>
                                          </p:val>
                                        </p:tav>
                                        <p:tav tm="100000">
                                          <p:val>
                                            <p:strVal val="#ppt_x"/>
                                          </p:val>
                                        </p:tav>
                                      </p:tavLst>
                                    </p:anim>
                                    <p:anim calcmode="lin" valueType="num">
                                      <p:cBhvr>
                                        <p:cTn id="45" dur="1000" fill="hold"/>
                                        <p:tgtEl>
                                          <p:spTgt spid="3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1000"/>
                                        <p:tgtEl>
                                          <p:spTgt spid="33"/>
                                        </p:tgtEl>
                                      </p:cBhvr>
                                    </p:animEffect>
                                    <p:anim calcmode="lin" valueType="num">
                                      <p:cBhvr>
                                        <p:cTn id="49" dur="1000" fill="hold"/>
                                        <p:tgtEl>
                                          <p:spTgt spid="33"/>
                                        </p:tgtEl>
                                        <p:attrNameLst>
                                          <p:attrName>ppt_x</p:attrName>
                                        </p:attrNameLst>
                                      </p:cBhvr>
                                      <p:tavLst>
                                        <p:tav tm="0">
                                          <p:val>
                                            <p:strVal val="#ppt_x"/>
                                          </p:val>
                                        </p:tav>
                                        <p:tav tm="100000">
                                          <p:val>
                                            <p:strVal val="#ppt_x"/>
                                          </p:val>
                                        </p:tav>
                                      </p:tavLst>
                                    </p:anim>
                                    <p:anim calcmode="lin" valueType="num">
                                      <p:cBhvr>
                                        <p:cTn id="5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P spid="18" grpId="0"/>
      <p:bldP spid="19" grpId="0"/>
      <p:bldP spid="20" grpId="0"/>
      <p:bldP spid="21" grpId="0"/>
      <p:bldP spid="22" grpId="0"/>
      <p:bldP spid="23" grpId="0"/>
      <p:bldP spid="24" grpId="0"/>
      <p:bldP spid="30" grpId="0"/>
      <p:bldP spid="31" grpId="0"/>
      <p:bldP spid="32" grpId="0" animBg="1"/>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4dfitness.com/Content/Images/FitYourLifestyle/icon-working.png"/>
          <p:cNvPicPr>
            <a:picLocks noChangeAspect="1" noChangeArrowheads="1"/>
          </p:cNvPicPr>
          <p:nvPr/>
        </p:nvPicPr>
        <p:blipFill>
          <a:blip r:embed="rId3" cstate="print">
            <a:duotone>
              <a:schemeClr val="accent1">
                <a:shade val="45000"/>
                <a:satMod val="135000"/>
              </a:schemeClr>
              <a:prstClr val="white"/>
            </a:duotone>
          </a:blip>
          <a:srcRect b="17314"/>
          <a:stretch>
            <a:fillRect/>
          </a:stretch>
        </p:blipFill>
        <p:spPr bwMode="auto">
          <a:xfrm>
            <a:off x="2080295" y="3854171"/>
            <a:ext cx="1053345" cy="870973"/>
          </a:xfrm>
          <a:prstGeom prst="rect">
            <a:avLst/>
          </a:prstGeom>
          <a:noFill/>
        </p:spPr>
      </p:pic>
      <p:pic>
        <p:nvPicPr>
          <p:cNvPr id="1026" name="Picture 2" descr="http://www.psdgraphics.com/file/light-bulb-icon.jpg"/>
          <p:cNvPicPr>
            <a:picLocks noChangeAspect="1" noChangeArrowheads="1"/>
          </p:cNvPicPr>
          <p:nvPr/>
        </p:nvPicPr>
        <p:blipFill>
          <a:blip r:embed="rId4" cstate="print"/>
          <a:srcRect l="20084" r="22742"/>
          <a:stretch>
            <a:fillRect/>
          </a:stretch>
        </p:blipFill>
        <p:spPr bwMode="auto">
          <a:xfrm>
            <a:off x="2142778" y="3736082"/>
            <a:ext cx="773252" cy="1080120"/>
          </a:xfrm>
          <a:prstGeom prst="rect">
            <a:avLst/>
          </a:prstGeom>
          <a:noFill/>
        </p:spPr>
      </p:pic>
      <p:sp>
        <p:nvSpPr>
          <p:cNvPr id="10" name="Rectangle 9"/>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1640938" y="548680"/>
            <a:ext cx="6728616" cy="523220"/>
          </a:xfrm>
          <a:prstGeom prst="rect">
            <a:avLst/>
          </a:prstGeom>
          <a:noFill/>
        </p:spPr>
        <p:txBody>
          <a:bodyPr wrap="square" rtlCol="0">
            <a:spAutoFit/>
          </a:bodyPr>
          <a:lstStyle/>
          <a:p>
            <a:r>
              <a:rPr lang="en-CA" sz="2800" dirty="0" err="1" smtClean="0">
                <a:latin typeface="Franklin Gothic Demi Cond" pitchFamily="34" charset="0"/>
              </a:rPr>
              <a:t>Gestionnaires</a:t>
            </a:r>
            <a:r>
              <a:rPr lang="en-CA" sz="2800" dirty="0" smtClean="0">
                <a:latin typeface="Franklin Gothic Demi Cond" pitchFamily="34" charset="0"/>
              </a:rPr>
              <a:t> de services de </a:t>
            </a:r>
            <a:r>
              <a:rPr lang="en-CA" sz="2800" dirty="0" err="1" smtClean="0">
                <a:latin typeface="Franklin Gothic Demi Cond" pitchFamily="34" charset="0"/>
              </a:rPr>
              <a:t>garde</a:t>
            </a:r>
            <a:endParaRPr lang="en-CA" sz="2800" dirty="0">
              <a:latin typeface="Franklin Gothic Demi Cond" pitchFamily="34" charset="0"/>
            </a:endParaRPr>
          </a:p>
        </p:txBody>
      </p:sp>
      <p:sp>
        <p:nvSpPr>
          <p:cNvPr id="7" name="Rounded Rectangle 6"/>
          <p:cNvSpPr/>
          <p:nvPr/>
        </p:nvSpPr>
        <p:spPr>
          <a:xfrm>
            <a:off x="1691680" y="1268760"/>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b="1" dirty="0" err="1" smtClean="0"/>
              <a:t>Développement</a:t>
            </a:r>
            <a:r>
              <a:rPr lang="en-CA" sz="1600" b="1" dirty="0" smtClean="0"/>
              <a:t> et </a:t>
            </a:r>
            <a:r>
              <a:rPr lang="en-CA" sz="1600" b="1" dirty="0" err="1" smtClean="0"/>
              <a:t>éducation</a:t>
            </a:r>
            <a:r>
              <a:rPr lang="en-CA" sz="1600" b="1" dirty="0" smtClean="0"/>
              <a:t> des </a:t>
            </a:r>
            <a:r>
              <a:rPr lang="en-CA" sz="1600" b="1" dirty="0" err="1" smtClean="0"/>
              <a:t>enfants</a:t>
            </a:r>
            <a:endParaRPr lang="en-CA" sz="1600" b="1" dirty="0"/>
          </a:p>
        </p:txBody>
      </p:sp>
      <p:sp>
        <p:nvSpPr>
          <p:cNvPr id="17" name="TextBox 16"/>
          <p:cNvSpPr txBox="1"/>
          <p:nvPr/>
        </p:nvSpPr>
        <p:spPr>
          <a:xfrm>
            <a:off x="1691680" y="2233439"/>
            <a:ext cx="1800200" cy="738664"/>
          </a:xfrm>
          <a:prstGeom prst="rect">
            <a:avLst/>
          </a:prstGeom>
          <a:noFill/>
        </p:spPr>
        <p:txBody>
          <a:bodyPr wrap="square" rtlCol="0">
            <a:spAutoFit/>
          </a:bodyPr>
          <a:lstStyle/>
          <a:p>
            <a:pPr>
              <a:spcAft>
                <a:spcPts val="1200"/>
              </a:spcAft>
            </a:pPr>
            <a:r>
              <a:rPr lang="en-CA" sz="1400" dirty="0" err="1" smtClean="0">
                <a:latin typeface="Franklin Gothic Medium Cond" pitchFamily="34" charset="0"/>
              </a:rPr>
              <a:t>Élaborer</a:t>
            </a:r>
            <a:r>
              <a:rPr lang="en-CA" sz="1400" dirty="0" smtClean="0">
                <a:latin typeface="Franklin Gothic Medium Cond" pitchFamily="34" charset="0"/>
              </a:rPr>
              <a:t> et </a:t>
            </a:r>
            <a:r>
              <a:rPr lang="en-CA" sz="1400" dirty="0" err="1" smtClean="0">
                <a:latin typeface="Franklin Gothic Medium Cond" pitchFamily="34" charset="0"/>
              </a:rPr>
              <a:t>mettre</a:t>
            </a:r>
            <a:r>
              <a:rPr lang="en-CA" sz="1400" dirty="0" smtClean="0">
                <a:latin typeface="Franklin Gothic Medium Cond" pitchFamily="34" charset="0"/>
              </a:rPr>
              <a:t> en </a:t>
            </a:r>
            <a:r>
              <a:rPr lang="en-CA" sz="1400" dirty="0" err="1" smtClean="0">
                <a:latin typeface="Franklin Gothic Medium Cond" pitchFamily="34" charset="0"/>
              </a:rPr>
              <a:t>œuvre</a:t>
            </a:r>
            <a:r>
              <a:rPr lang="en-CA" sz="1400" dirty="0" smtClean="0">
                <a:latin typeface="Franklin Gothic Medium Cond" pitchFamily="34" charset="0"/>
              </a:rPr>
              <a:t> la </a:t>
            </a:r>
            <a:r>
              <a:rPr lang="en-CA" sz="1400" dirty="0" err="1" smtClean="0">
                <a:latin typeface="Franklin Gothic Medium Cond" pitchFamily="34" charset="0"/>
              </a:rPr>
              <a:t>programmation</a:t>
            </a:r>
            <a:r>
              <a:rPr lang="en-CA" sz="1400" dirty="0" smtClean="0">
                <a:latin typeface="Franklin Gothic Medium Cond" pitchFamily="34" charset="0"/>
              </a:rPr>
              <a:t> pour les </a:t>
            </a:r>
            <a:r>
              <a:rPr lang="en-CA" sz="1400" dirty="0" err="1" smtClean="0">
                <a:latin typeface="Franklin Gothic Medium Cond" pitchFamily="34" charset="0"/>
              </a:rPr>
              <a:t>enfants</a:t>
            </a:r>
            <a:endParaRPr lang="en-CA" sz="1400" dirty="0" smtClean="0">
              <a:latin typeface="Franklin Gothic Medium Cond" pitchFamily="34" charset="0"/>
            </a:endParaRPr>
          </a:p>
        </p:txBody>
      </p:sp>
      <p:cxnSp>
        <p:nvCxnSpPr>
          <p:cNvPr id="27" name="Straight Connector 26"/>
          <p:cNvCxnSpPr/>
          <p:nvPr/>
        </p:nvCxnSpPr>
        <p:spPr>
          <a:xfrm>
            <a:off x="3275856" y="2492896"/>
            <a:ext cx="396000" cy="0"/>
          </a:xfrm>
          <a:prstGeom prst="line">
            <a:avLst/>
          </a:prstGeom>
          <a:ln w="28575">
            <a:solidFill>
              <a:schemeClr val="accent5">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779912" y="2555612"/>
            <a:ext cx="5112568" cy="369332"/>
          </a:xfrm>
          <a:prstGeom prst="rect">
            <a:avLst/>
          </a:prstGeom>
          <a:noFill/>
        </p:spPr>
        <p:txBody>
          <a:bodyPr wrap="square" rtlCol="0">
            <a:spAutoFit/>
          </a:bodyPr>
          <a:lstStyle/>
          <a:p>
            <a:r>
              <a:rPr lang="en-CA" dirty="0" smtClean="0">
                <a:latin typeface="Franklin Gothic Medium Cond" pitchFamily="34" charset="0"/>
              </a:rPr>
              <a:t>1.1   </a:t>
            </a:r>
            <a:r>
              <a:rPr lang="en-CA" dirty="0" err="1" smtClean="0">
                <a:latin typeface="Franklin Gothic Medium Cond" pitchFamily="34" charset="0"/>
              </a:rPr>
              <a:t>Mettre</a:t>
            </a:r>
            <a:r>
              <a:rPr lang="en-CA" dirty="0" smtClean="0">
                <a:latin typeface="Franklin Gothic Medium Cond" pitchFamily="34" charset="0"/>
              </a:rPr>
              <a:t> en </a:t>
            </a:r>
            <a:r>
              <a:rPr lang="en-CA" dirty="0" err="1" smtClean="0">
                <a:latin typeface="Franklin Gothic Medium Cond" pitchFamily="34" charset="0"/>
              </a:rPr>
              <a:t>œuvre</a:t>
            </a:r>
            <a:r>
              <a:rPr lang="en-CA" dirty="0" smtClean="0">
                <a:latin typeface="Franklin Gothic Medium Cond" pitchFamily="34" charset="0"/>
              </a:rPr>
              <a:t> </a:t>
            </a:r>
            <a:r>
              <a:rPr lang="en-CA" dirty="0" err="1" smtClean="0">
                <a:latin typeface="Franklin Gothic Medium Cond" pitchFamily="34" charset="0"/>
              </a:rPr>
              <a:t>une</a:t>
            </a:r>
            <a:r>
              <a:rPr lang="en-CA" dirty="0" smtClean="0">
                <a:latin typeface="Franklin Gothic Medium Cond" pitchFamily="34" charset="0"/>
              </a:rPr>
              <a:t> </a:t>
            </a:r>
            <a:r>
              <a:rPr lang="en-CA" dirty="0" err="1" smtClean="0">
                <a:latin typeface="Franklin Gothic Medium Cond" pitchFamily="34" charset="0"/>
              </a:rPr>
              <a:t>philosophie</a:t>
            </a:r>
            <a:r>
              <a:rPr lang="en-CA" dirty="0" smtClean="0">
                <a:latin typeface="Franklin Gothic Medium Cond" pitchFamily="34" charset="0"/>
              </a:rPr>
              <a:t> pour les SÉGE </a:t>
            </a:r>
            <a:endParaRPr lang="en-CA" dirty="0">
              <a:latin typeface="Franklin Gothic Medium Cond" pitchFamily="34" charset="0"/>
            </a:endParaRPr>
          </a:p>
        </p:txBody>
      </p:sp>
      <p:sp>
        <p:nvSpPr>
          <p:cNvPr id="26" name="TextBox 25"/>
          <p:cNvSpPr txBox="1"/>
          <p:nvPr/>
        </p:nvSpPr>
        <p:spPr>
          <a:xfrm>
            <a:off x="3779912" y="2876743"/>
            <a:ext cx="5112568" cy="1200329"/>
          </a:xfrm>
          <a:prstGeom prst="rect">
            <a:avLst/>
          </a:prstGeom>
          <a:noFill/>
        </p:spPr>
        <p:txBody>
          <a:bodyPr wrap="square" rtlCol="0">
            <a:spAutoFit/>
          </a:bodyPr>
          <a:lstStyle/>
          <a:p>
            <a:r>
              <a:rPr lang="en-CA" dirty="0" smtClean="0">
                <a:latin typeface="Franklin Gothic Medium Cond" pitchFamily="34" charset="0"/>
              </a:rPr>
              <a:t>1.2   </a:t>
            </a:r>
            <a:r>
              <a:rPr lang="en-CA" dirty="0" err="1" smtClean="0">
                <a:latin typeface="Franklin Gothic Medium Cond" pitchFamily="34" charset="0"/>
              </a:rPr>
              <a:t>Mettre</a:t>
            </a:r>
            <a:r>
              <a:rPr lang="en-CA" dirty="0" smtClean="0">
                <a:latin typeface="Franklin Gothic Medium Cond" pitchFamily="34" charset="0"/>
              </a:rPr>
              <a:t> en </a:t>
            </a:r>
            <a:r>
              <a:rPr lang="en-CA" dirty="0" err="1" smtClean="0">
                <a:latin typeface="Franklin Gothic Medium Cond" pitchFamily="34" charset="0"/>
              </a:rPr>
              <a:t>œuvre</a:t>
            </a:r>
            <a:r>
              <a:rPr lang="en-CA" dirty="0" smtClean="0">
                <a:latin typeface="Franklin Gothic Medium Cond" pitchFamily="34" charset="0"/>
              </a:rPr>
              <a:t> un programme </a:t>
            </a:r>
            <a:r>
              <a:rPr lang="en-CA" dirty="0" err="1" smtClean="0">
                <a:latin typeface="Franklin Gothic Medium Cond" pitchFamily="34" charset="0"/>
              </a:rPr>
              <a:t>éducatif</a:t>
            </a:r>
            <a:endParaRPr lang="en-CA" dirty="0" smtClean="0">
              <a:latin typeface="Franklin Gothic Medium Cond" pitchFamily="34" charset="0"/>
            </a:endParaRPr>
          </a:p>
          <a:p>
            <a:endParaRPr lang="en-CA" dirty="0" smtClean="0">
              <a:latin typeface="Franklin Gothic Medium Cond" pitchFamily="34" charset="0"/>
            </a:endParaRPr>
          </a:p>
          <a:p>
            <a:r>
              <a:rPr lang="en-CA" dirty="0" smtClean="0">
                <a:latin typeface="Franklin Gothic Medium Cond" pitchFamily="34" charset="0"/>
              </a:rPr>
              <a:t>1.4   </a:t>
            </a:r>
            <a:r>
              <a:rPr lang="en-CA" dirty="0" err="1" smtClean="0">
                <a:latin typeface="Franklin Gothic Medium Cond" pitchFamily="34" charset="0"/>
              </a:rPr>
              <a:t>Fournir</a:t>
            </a:r>
            <a:r>
              <a:rPr lang="en-CA" dirty="0" smtClean="0">
                <a:latin typeface="Franklin Gothic Medium Cond" pitchFamily="34" charset="0"/>
              </a:rPr>
              <a:t> au personnel </a:t>
            </a:r>
            <a:r>
              <a:rPr lang="en-CA" dirty="0" err="1" smtClean="0">
                <a:latin typeface="Franklin Gothic Medium Cond" pitchFamily="34" charset="0"/>
              </a:rPr>
              <a:t>une</a:t>
            </a:r>
            <a:r>
              <a:rPr lang="en-CA" dirty="0" smtClean="0">
                <a:latin typeface="Franklin Gothic Medium Cond" pitchFamily="34" charset="0"/>
              </a:rPr>
              <a:t> aide pour la </a:t>
            </a:r>
            <a:r>
              <a:rPr lang="en-CA" dirty="0" err="1" smtClean="0">
                <a:latin typeface="Franklin Gothic Medium Cond" pitchFamily="34" charset="0"/>
              </a:rPr>
              <a:t>programmation</a:t>
            </a:r>
            <a:endParaRPr lang="en-CA" dirty="0" smtClean="0">
              <a:latin typeface="Franklin Gothic Medium Cond" pitchFamily="34" charset="0"/>
            </a:endParaRPr>
          </a:p>
          <a:p>
            <a:r>
              <a:rPr lang="en-CA" dirty="0" smtClean="0">
                <a:latin typeface="Franklin Gothic Medium Cond" pitchFamily="34" charset="0"/>
              </a:rPr>
              <a:t>1.5   </a:t>
            </a:r>
            <a:r>
              <a:rPr lang="en-CA" dirty="0" err="1" smtClean="0">
                <a:latin typeface="Franklin Gothic Medium Cond" pitchFamily="34" charset="0"/>
              </a:rPr>
              <a:t>Évaluer</a:t>
            </a:r>
            <a:r>
              <a:rPr lang="en-CA" dirty="0" smtClean="0">
                <a:latin typeface="Franklin Gothic Medium Cond" pitchFamily="34" charset="0"/>
              </a:rPr>
              <a:t> la </a:t>
            </a:r>
            <a:r>
              <a:rPr lang="en-CA" dirty="0" err="1" smtClean="0">
                <a:latin typeface="Franklin Gothic Medium Cond" pitchFamily="34" charset="0"/>
              </a:rPr>
              <a:t>programmation</a:t>
            </a:r>
            <a:endParaRPr lang="en-CA" dirty="0">
              <a:latin typeface="Franklin Gothic Medium Cond" pitchFamily="34" charset="0"/>
            </a:endParaRPr>
          </a:p>
        </p:txBody>
      </p:sp>
      <p:sp>
        <p:nvSpPr>
          <p:cNvPr id="29" name="TextBox 28"/>
          <p:cNvSpPr txBox="1"/>
          <p:nvPr/>
        </p:nvSpPr>
        <p:spPr>
          <a:xfrm>
            <a:off x="3779912" y="3150493"/>
            <a:ext cx="5112568" cy="369332"/>
          </a:xfrm>
          <a:prstGeom prst="rect">
            <a:avLst/>
          </a:prstGeom>
          <a:noFill/>
        </p:spPr>
        <p:txBody>
          <a:bodyPr wrap="square" rtlCol="0">
            <a:spAutoFit/>
          </a:bodyPr>
          <a:lstStyle/>
          <a:p>
            <a:r>
              <a:rPr lang="en-CA" dirty="0" smtClean="0">
                <a:latin typeface="Franklin Gothic Medium Cond" pitchFamily="34" charset="0"/>
              </a:rPr>
              <a:t>1.3 </a:t>
            </a:r>
            <a:r>
              <a:rPr lang="en-CA" dirty="0" err="1" smtClean="0">
                <a:latin typeface="Franklin Gothic Medium Cond" pitchFamily="34" charset="0"/>
              </a:rPr>
              <a:t>Offrir</a:t>
            </a:r>
            <a:r>
              <a:rPr lang="en-CA" dirty="0" smtClean="0">
                <a:latin typeface="Franklin Gothic Medium Cond" pitchFamily="34" charset="0"/>
              </a:rPr>
              <a:t> un </a:t>
            </a:r>
            <a:r>
              <a:rPr lang="en-CA" dirty="0" err="1" smtClean="0">
                <a:latin typeface="Franklin Gothic Medium Cond" pitchFamily="34" charset="0"/>
              </a:rPr>
              <a:t>environnement</a:t>
            </a:r>
            <a:r>
              <a:rPr lang="en-CA" dirty="0" smtClean="0">
                <a:latin typeface="Franklin Gothic Medium Cond" pitchFamily="34" charset="0"/>
              </a:rPr>
              <a:t> </a:t>
            </a:r>
            <a:r>
              <a:rPr lang="en-CA" dirty="0" err="1" smtClean="0">
                <a:latin typeface="Franklin Gothic Medium Cond" pitchFamily="34" charset="0"/>
              </a:rPr>
              <a:t>propice</a:t>
            </a:r>
            <a:r>
              <a:rPr lang="en-CA" dirty="0" smtClean="0">
                <a:latin typeface="Franklin Gothic Medium Cond" pitchFamily="34" charset="0"/>
              </a:rPr>
              <a:t> à </a:t>
            </a:r>
            <a:r>
              <a:rPr lang="en-CA" dirty="0" err="1" smtClean="0">
                <a:latin typeface="Franklin Gothic Medium Cond" pitchFamily="34" charset="0"/>
              </a:rPr>
              <a:t>l’apprentissage</a:t>
            </a:r>
            <a:r>
              <a:rPr lang="en-CA" dirty="0" smtClean="0">
                <a:latin typeface="Franklin Gothic Medium Cond" pitchFamily="34" charset="0"/>
              </a:rPr>
              <a:t> </a:t>
            </a:r>
          </a:p>
        </p:txBody>
      </p:sp>
      <p:sp>
        <p:nvSpPr>
          <p:cNvPr id="30" name="TextBox 29"/>
          <p:cNvSpPr txBox="1"/>
          <p:nvPr/>
        </p:nvSpPr>
        <p:spPr>
          <a:xfrm>
            <a:off x="3779912" y="1052736"/>
            <a:ext cx="5256584" cy="5816977"/>
          </a:xfrm>
          <a:prstGeom prst="rect">
            <a:avLst/>
          </a:prstGeom>
          <a:noFill/>
        </p:spPr>
        <p:txBody>
          <a:bodyPr wrap="square" rtlCol="0">
            <a:spAutoFit/>
          </a:bodyPr>
          <a:lstStyle/>
          <a:p>
            <a:r>
              <a:rPr lang="en-CA" sz="2000" dirty="0" smtClean="0">
                <a:solidFill>
                  <a:schemeClr val="accent5">
                    <a:lumMod val="75000"/>
                  </a:schemeClr>
                </a:solidFill>
                <a:latin typeface="Franklin Gothic Medium Cond" pitchFamily="34" charset="0"/>
              </a:rPr>
              <a:t>Connaissances de base </a:t>
            </a:r>
            <a:r>
              <a:rPr lang="en-CA" sz="2000" dirty="0" err="1" smtClean="0">
                <a:solidFill>
                  <a:schemeClr val="accent5">
                    <a:lumMod val="75000"/>
                  </a:schemeClr>
                </a:solidFill>
                <a:latin typeface="Franklin Gothic Medium Cond" pitchFamily="34" charset="0"/>
              </a:rPr>
              <a:t>requises</a:t>
            </a:r>
            <a:r>
              <a:rPr lang="en-CA" sz="2000" dirty="0" smtClean="0">
                <a:solidFill>
                  <a:schemeClr val="accent5">
                    <a:lumMod val="75000"/>
                  </a:schemeClr>
                </a:solidFill>
                <a:latin typeface="Franklin Gothic Medium Cond" pitchFamily="34" charset="0"/>
              </a:rPr>
              <a:t> :</a:t>
            </a:r>
          </a:p>
          <a:p>
            <a:r>
              <a:rPr lang="en-CA" sz="1600" i="1" dirty="0" smtClean="0">
                <a:latin typeface="Franklin Gothic Book" pitchFamily="34" charset="0"/>
              </a:rPr>
              <a:t>Les </a:t>
            </a:r>
            <a:r>
              <a:rPr lang="en-CA" sz="1600" i="1" dirty="0" err="1" smtClean="0">
                <a:latin typeface="Franklin Gothic Book" pitchFamily="34" charset="0"/>
              </a:rPr>
              <a:t>gestionnaires</a:t>
            </a:r>
            <a:r>
              <a:rPr lang="en-CA" sz="1600" i="1" dirty="0" smtClean="0">
                <a:latin typeface="Franklin Gothic Book" pitchFamily="34" charset="0"/>
              </a:rPr>
              <a:t> de services de </a:t>
            </a:r>
            <a:r>
              <a:rPr lang="en-CA" sz="1600" i="1" dirty="0" err="1" smtClean="0">
                <a:latin typeface="Franklin Gothic Book" pitchFamily="34" charset="0"/>
              </a:rPr>
              <a:t>garde</a:t>
            </a:r>
            <a:r>
              <a:rPr lang="en-CA" sz="1600" i="1" dirty="0" smtClean="0">
                <a:latin typeface="Franklin Gothic Book" pitchFamily="34" charset="0"/>
              </a:rPr>
              <a:t> </a:t>
            </a:r>
            <a:r>
              <a:rPr lang="en-CA" sz="1600" i="1" dirty="0" err="1" smtClean="0">
                <a:latin typeface="Franklin Gothic Book" pitchFamily="34" charset="0"/>
              </a:rPr>
              <a:t>connaissent</a:t>
            </a:r>
            <a:r>
              <a:rPr lang="en-CA" sz="1600" i="1" dirty="0" smtClean="0">
                <a:latin typeface="Franklin Gothic Book" pitchFamily="34" charset="0"/>
              </a:rPr>
              <a:t> :</a:t>
            </a:r>
          </a:p>
          <a:p>
            <a:endParaRPr lang="en-CA" sz="1600" i="1" dirty="0" smtClean="0">
              <a:latin typeface="Franklin Gothic Book" pitchFamily="34" charset="0"/>
            </a:endParaRPr>
          </a:p>
          <a:p>
            <a:pPr>
              <a:buFont typeface="Arial" pitchFamily="34" charset="0"/>
              <a:buChar char="•"/>
            </a:pPr>
            <a:r>
              <a:rPr lang="en-CA" sz="1600" i="1" dirty="0" smtClean="0">
                <a:latin typeface="Franklin Gothic Book" pitchFamily="34" charset="0"/>
              </a:rPr>
              <a:t>  </a:t>
            </a:r>
            <a:r>
              <a:rPr lang="en-CA" sz="1600" b="1" dirty="0" smtClean="0">
                <a:latin typeface="Franklin Gothic Book" pitchFamily="34" charset="0"/>
              </a:rPr>
              <a:t>les </a:t>
            </a:r>
            <a:r>
              <a:rPr lang="en-CA" sz="1600" b="1" dirty="0" err="1" smtClean="0">
                <a:latin typeface="Franklin Gothic Book" pitchFamily="34" charset="0"/>
              </a:rPr>
              <a:t>bienfaits</a:t>
            </a:r>
            <a:r>
              <a:rPr lang="en-CA" sz="1600" b="1" dirty="0" smtClean="0">
                <a:latin typeface="Franklin Gothic Book" pitchFamily="34" charset="0"/>
              </a:rPr>
              <a:t> des routines, des transitions, des </a:t>
            </a:r>
            <a:r>
              <a:rPr lang="en-CA" sz="1600" b="1" dirty="0" err="1" smtClean="0">
                <a:latin typeface="Franklin Gothic Book" pitchFamily="34" charset="0"/>
              </a:rPr>
              <a:t>activités</a:t>
            </a:r>
            <a:r>
              <a:rPr lang="en-CA" sz="1600" b="1" dirty="0" smtClean="0">
                <a:latin typeface="Franklin Gothic Book" pitchFamily="34" charset="0"/>
              </a:rPr>
              <a:t> </a:t>
            </a:r>
            <a:r>
              <a:rPr lang="en-CA" sz="1600" b="1" dirty="0" err="1" smtClean="0">
                <a:latin typeface="Franklin Gothic Book" pitchFamily="34" charset="0"/>
              </a:rPr>
              <a:t>planifiées</a:t>
            </a:r>
            <a:r>
              <a:rPr lang="en-CA" sz="1600" b="1" dirty="0" smtClean="0">
                <a:latin typeface="Franklin Gothic Book" pitchFamily="34" charset="0"/>
              </a:rPr>
              <a:t>, du programme </a:t>
            </a:r>
            <a:r>
              <a:rPr lang="en-CA" sz="1600" b="1" dirty="0" err="1" smtClean="0">
                <a:latin typeface="Franklin Gothic Book" pitchFamily="34" charset="0"/>
              </a:rPr>
              <a:t>éducatif</a:t>
            </a:r>
            <a:r>
              <a:rPr lang="en-CA" sz="1600" b="1" dirty="0" smtClean="0">
                <a:latin typeface="Franklin Gothic Book" pitchFamily="34" charset="0"/>
              </a:rPr>
              <a:t>, et de </a:t>
            </a:r>
            <a:r>
              <a:rPr lang="en-CA" sz="1600" b="1" dirty="0" err="1" smtClean="0">
                <a:latin typeface="Franklin Gothic Book" pitchFamily="34" charset="0"/>
              </a:rPr>
              <a:t>l’équipement</a:t>
            </a:r>
            <a:r>
              <a:rPr lang="en-CA" sz="1600" b="1" dirty="0" smtClean="0">
                <a:latin typeface="Franklin Gothic Book" pitchFamily="34" charset="0"/>
              </a:rPr>
              <a:t> et du </a:t>
            </a:r>
            <a:r>
              <a:rPr lang="en-CA" sz="1600" b="1" dirty="0" err="1" smtClean="0">
                <a:latin typeface="Franklin Gothic Book" pitchFamily="34" charset="0"/>
              </a:rPr>
              <a:t>matériel</a:t>
            </a:r>
            <a:r>
              <a:rPr lang="en-CA" sz="1600" b="1" dirty="0" smtClean="0">
                <a:latin typeface="Franklin Gothic Book" pitchFamily="34" charset="0"/>
              </a:rPr>
              <a:t> </a:t>
            </a:r>
            <a:r>
              <a:rPr lang="en-CA" sz="1600" b="1" dirty="0" err="1" smtClean="0">
                <a:latin typeface="Franklin Gothic Book" pitchFamily="34" charset="0"/>
              </a:rPr>
              <a:t>appropriés</a:t>
            </a:r>
            <a:r>
              <a:rPr lang="en-CA" sz="1600" b="1" dirty="0" smtClean="0">
                <a:latin typeface="Franklin Gothic Book" pitchFamily="34" charset="0"/>
              </a:rPr>
              <a:t>;</a:t>
            </a:r>
          </a:p>
          <a:p>
            <a:pPr>
              <a:buFont typeface="Arial" pitchFamily="34" charset="0"/>
              <a:buChar char="•"/>
            </a:pPr>
            <a:r>
              <a:rPr lang="en-CA" sz="1600" b="1" i="1" dirty="0" smtClean="0">
                <a:latin typeface="Franklin Gothic Book" pitchFamily="34" charset="0"/>
              </a:rPr>
              <a:t>  </a:t>
            </a:r>
            <a:r>
              <a:rPr lang="en-CA" sz="1600" b="1" dirty="0" err="1" smtClean="0">
                <a:latin typeface="Franklin Gothic Book" pitchFamily="34" charset="0"/>
              </a:rPr>
              <a:t>l’importance</a:t>
            </a:r>
            <a:r>
              <a:rPr lang="en-CA" sz="1600" b="1" dirty="0" smtClean="0">
                <a:latin typeface="Franklin Gothic Book" pitchFamily="34" charset="0"/>
              </a:rPr>
              <a:t> </a:t>
            </a:r>
            <a:r>
              <a:rPr lang="en-CA" sz="1600" dirty="0" smtClean="0">
                <a:latin typeface="Franklin Gothic Book" pitchFamily="34" charset="0"/>
              </a:rPr>
              <a:t>:</a:t>
            </a:r>
          </a:p>
          <a:p>
            <a:pPr lvl="1">
              <a:buFont typeface="Arial" pitchFamily="34" charset="0"/>
              <a:buChar char="•"/>
            </a:pPr>
            <a:r>
              <a:rPr lang="en-CA" sz="1600" dirty="0" smtClean="0">
                <a:latin typeface="Franklin Gothic Book" pitchFamily="34" charset="0"/>
              </a:rPr>
              <a:t> de </a:t>
            </a:r>
            <a:r>
              <a:rPr lang="en-CA" sz="1600" dirty="0" err="1" smtClean="0">
                <a:latin typeface="Franklin Gothic Book" pitchFamily="34" charset="0"/>
              </a:rPr>
              <a:t>l’apprentissage</a:t>
            </a:r>
            <a:r>
              <a:rPr lang="en-CA" sz="1600" dirty="0" smtClean="0">
                <a:latin typeface="Franklin Gothic Book" pitchFamily="34" charset="0"/>
              </a:rPr>
              <a:t> </a:t>
            </a:r>
            <a:r>
              <a:rPr lang="en-CA" sz="1600" dirty="0" err="1" smtClean="0">
                <a:latin typeface="Franklin Gothic Book" pitchFamily="34" charset="0"/>
              </a:rPr>
              <a:t>individualisé</a:t>
            </a:r>
            <a:r>
              <a:rPr lang="en-CA" sz="1600" dirty="0" smtClean="0">
                <a:latin typeface="Franklin Gothic Book" pitchFamily="34" charset="0"/>
              </a:rPr>
              <a:t> pour </a:t>
            </a:r>
            <a:r>
              <a:rPr lang="en-CA" sz="1600" dirty="0" err="1" smtClean="0">
                <a:latin typeface="Franklin Gothic Book" pitchFamily="34" charset="0"/>
              </a:rPr>
              <a:t>chaque</a:t>
            </a:r>
            <a:r>
              <a:rPr lang="en-CA" sz="1600" dirty="0" smtClean="0">
                <a:latin typeface="Franklin Gothic Book" pitchFamily="34" charset="0"/>
              </a:rPr>
              <a:t> enfant;</a:t>
            </a:r>
          </a:p>
          <a:p>
            <a:pPr lvl="1">
              <a:buFont typeface="Arial" pitchFamily="34" charset="0"/>
              <a:buChar char="•"/>
            </a:pPr>
            <a:r>
              <a:rPr lang="en-CA" sz="1600" dirty="0" smtClean="0">
                <a:latin typeface="Franklin Gothic Book" pitchFamily="34" charset="0"/>
              </a:rPr>
              <a:t> de la satisfaction des </a:t>
            </a:r>
            <a:r>
              <a:rPr lang="en-CA" sz="1600" dirty="0" err="1" smtClean="0">
                <a:latin typeface="Franklin Gothic Book" pitchFamily="34" charset="0"/>
              </a:rPr>
              <a:t>besoins</a:t>
            </a:r>
            <a:r>
              <a:rPr lang="en-CA" sz="1600" dirty="0" smtClean="0">
                <a:latin typeface="Franklin Gothic Book" pitchFamily="34" charset="0"/>
              </a:rPr>
              <a:t> </a:t>
            </a:r>
            <a:r>
              <a:rPr lang="en-CA" sz="1600" dirty="0" err="1" smtClean="0">
                <a:latin typeface="Franklin Gothic Book" pitchFamily="34" charset="0"/>
              </a:rPr>
              <a:t>affectifs</a:t>
            </a:r>
            <a:r>
              <a:rPr lang="en-CA" sz="1600" dirty="0" smtClean="0">
                <a:latin typeface="Franklin Gothic Book" pitchFamily="34" charset="0"/>
              </a:rPr>
              <a:t> de </a:t>
            </a:r>
            <a:r>
              <a:rPr lang="en-CA" sz="1600" dirty="0" err="1" smtClean="0">
                <a:latin typeface="Franklin Gothic Book" pitchFamily="34" charset="0"/>
              </a:rPr>
              <a:t>chaque</a:t>
            </a:r>
            <a:r>
              <a:rPr lang="en-CA" sz="1600" dirty="0" smtClean="0">
                <a:latin typeface="Franklin Gothic Book" pitchFamily="34" charset="0"/>
              </a:rPr>
              <a:t> enfant;</a:t>
            </a:r>
          </a:p>
          <a:p>
            <a:pPr lvl="1">
              <a:buFont typeface="Arial" pitchFamily="34" charset="0"/>
              <a:buChar char="•"/>
            </a:pPr>
            <a:r>
              <a:rPr lang="en-CA" sz="1600" dirty="0" smtClean="0">
                <a:latin typeface="Franklin Gothic Book" pitchFamily="34" charset="0"/>
              </a:rPr>
              <a:t> de </a:t>
            </a:r>
            <a:r>
              <a:rPr lang="en-CA" sz="1600" dirty="0" err="1" smtClean="0">
                <a:latin typeface="Franklin Gothic Book" pitchFamily="34" charset="0"/>
              </a:rPr>
              <a:t>longues</a:t>
            </a:r>
            <a:r>
              <a:rPr lang="en-CA" sz="1600" dirty="0" smtClean="0">
                <a:latin typeface="Franklin Gothic Book" pitchFamily="34" charset="0"/>
              </a:rPr>
              <a:t> </a:t>
            </a:r>
            <a:r>
              <a:rPr lang="en-CA" sz="1600" dirty="0" err="1" smtClean="0">
                <a:latin typeface="Franklin Gothic Book" pitchFamily="34" charset="0"/>
              </a:rPr>
              <a:t>périodes</a:t>
            </a:r>
            <a:r>
              <a:rPr lang="en-CA" sz="1600" dirty="0" smtClean="0">
                <a:latin typeface="Franklin Gothic Book" pitchFamily="34" charset="0"/>
              </a:rPr>
              <a:t> </a:t>
            </a:r>
            <a:r>
              <a:rPr lang="en-CA" sz="1600" dirty="0" err="1" smtClean="0">
                <a:latin typeface="Franklin Gothic Book" pitchFamily="34" charset="0"/>
              </a:rPr>
              <a:t>ininterrompues</a:t>
            </a:r>
            <a:r>
              <a:rPr lang="en-CA" sz="1600" dirty="0" smtClean="0">
                <a:latin typeface="Franklin Gothic Book" pitchFamily="34" charset="0"/>
              </a:rPr>
              <a:t> </a:t>
            </a:r>
            <a:r>
              <a:rPr lang="en-CA" sz="1600" dirty="0" err="1" smtClean="0">
                <a:latin typeface="Franklin Gothic Book" pitchFamily="34" charset="0"/>
              </a:rPr>
              <a:t>d’apprentissage</a:t>
            </a:r>
            <a:r>
              <a:rPr lang="en-CA" sz="1600" dirty="0" smtClean="0">
                <a:latin typeface="Franklin Gothic Book" pitchFamily="34" charset="0"/>
              </a:rPr>
              <a:t> par le </a:t>
            </a:r>
            <a:r>
              <a:rPr lang="en-CA" sz="1600" dirty="0" err="1" smtClean="0">
                <a:latin typeface="Franklin Gothic Book" pitchFamily="34" charset="0"/>
              </a:rPr>
              <a:t>jeu</a:t>
            </a:r>
            <a:r>
              <a:rPr lang="en-CA" sz="1600" dirty="0" smtClean="0">
                <a:latin typeface="Franklin Gothic Book" pitchFamily="34" charset="0"/>
              </a:rPr>
              <a:t>;</a:t>
            </a:r>
          </a:p>
          <a:p>
            <a:pPr lvl="1">
              <a:buFont typeface="Arial" pitchFamily="34" charset="0"/>
              <a:buChar char="•"/>
            </a:pPr>
            <a:r>
              <a:rPr lang="en-CA" sz="1600" dirty="0" smtClean="0">
                <a:latin typeface="Franklin Gothic Book" pitchFamily="34" charset="0"/>
              </a:rPr>
              <a:t> de la </a:t>
            </a:r>
            <a:r>
              <a:rPr lang="en-CA" sz="1600" dirty="0" err="1" smtClean="0">
                <a:latin typeface="Franklin Gothic Book" pitchFamily="34" charset="0"/>
              </a:rPr>
              <a:t>famille</a:t>
            </a:r>
            <a:r>
              <a:rPr lang="en-CA" sz="1600" dirty="0" smtClean="0">
                <a:latin typeface="Franklin Gothic Book" pitchFamily="34" charset="0"/>
              </a:rPr>
              <a:t> au </a:t>
            </a:r>
            <a:r>
              <a:rPr lang="en-CA" sz="1600" dirty="0" err="1" smtClean="0">
                <a:latin typeface="Franklin Gothic Book" pitchFamily="34" charset="0"/>
              </a:rPr>
              <a:t>sein</a:t>
            </a:r>
            <a:r>
              <a:rPr lang="en-CA" sz="1600" dirty="0" smtClean="0">
                <a:latin typeface="Franklin Gothic Book" pitchFamily="34" charset="0"/>
              </a:rPr>
              <a:t> de </a:t>
            </a:r>
            <a:r>
              <a:rPr lang="en-CA" sz="1600" dirty="0" err="1" smtClean="0">
                <a:latin typeface="Franklin Gothic Book" pitchFamily="34" charset="0"/>
              </a:rPr>
              <a:t>l’environnement</a:t>
            </a:r>
            <a:r>
              <a:rPr lang="en-CA" sz="1600" dirty="0" smtClean="0">
                <a:latin typeface="Franklin Gothic Book" pitchFamily="34" charset="0"/>
              </a:rPr>
              <a:t>;</a:t>
            </a:r>
          </a:p>
          <a:p>
            <a:pPr lvl="1">
              <a:buFont typeface="Arial" pitchFamily="34" charset="0"/>
              <a:buChar char="•"/>
            </a:pPr>
            <a:r>
              <a:rPr lang="en-CA" sz="1600" dirty="0" smtClean="0">
                <a:latin typeface="Franklin Gothic Book" pitchFamily="34" charset="0"/>
              </a:rPr>
              <a:t>du respect de la </a:t>
            </a:r>
            <a:r>
              <a:rPr lang="en-CA" sz="1600" dirty="0" err="1" smtClean="0">
                <a:latin typeface="Franklin Gothic Book" pitchFamily="34" charset="0"/>
              </a:rPr>
              <a:t>diversité</a:t>
            </a:r>
            <a:r>
              <a:rPr lang="en-CA" sz="1600" dirty="0" smtClean="0">
                <a:latin typeface="Franklin Gothic Book" pitchFamily="34" charset="0"/>
              </a:rPr>
              <a:t> des </a:t>
            </a:r>
            <a:r>
              <a:rPr lang="en-CA" sz="1600" dirty="0" err="1" smtClean="0">
                <a:latin typeface="Franklin Gothic Book" pitchFamily="34" charset="0"/>
              </a:rPr>
              <a:t>enfants</a:t>
            </a:r>
            <a:r>
              <a:rPr lang="en-CA" sz="1600" dirty="0" smtClean="0">
                <a:latin typeface="Franklin Gothic Book" pitchFamily="34" charset="0"/>
              </a:rPr>
              <a:t> et des </a:t>
            </a:r>
            <a:r>
              <a:rPr lang="en-CA" sz="1600" dirty="0" err="1" smtClean="0">
                <a:latin typeface="Franklin Gothic Book" pitchFamily="34" charset="0"/>
              </a:rPr>
              <a:t>familles</a:t>
            </a:r>
            <a:r>
              <a:rPr lang="en-CA" sz="1600" dirty="0" smtClean="0">
                <a:latin typeface="Franklin Gothic Book" pitchFamily="34" charset="0"/>
              </a:rPr>
              <a:t>;</a:t>
            </a:r>
          </a:p>
          <a:p>
            <a:pPr lvl="1">
              <a:buFont typeface="Arial" pitchFamily="34" charset="0"/>
              <a:buChar char="•"/>
            </a:pPr>
            <a:r>
              <a:rPr lang="en-CA" sz="1600" dirty="0" smtClean="0">
                <a:latin typeface="Franklin Gothic Book" pitchFamily="34" charset="0"/>
              </a:rPr>
              <a:t>du </a:t>
            </a:r>
            <a:r>
              <a:rPr lang="en-CA" sz="1600" dirty="0" err="1" smtClean="0">
                <a:latin typeface="Franklin Gothic Book" pitchFamily="34" charset="0"/>
              </a:rPr>
              <a:t>rôle</a:t>
            </a:r>
            <a:r>
              <a:rPr lang="en-CA" sz="1600" dirty="0" smtClean="0">
                <a:latin typeface="Franklin Gothic Book" pitchFamily="34" charset="0"/>
              </a:rPr>
              <a:t> du personnel </a:t>
            </a:r>
            <a:r>
              <a:rPr lang="en-CA" sz="1600" dirty="0" err="1" smtClean="0">
                <a:latin typeface="Franklin Gothic Book" pitchFamily="34" charset="0"/>
              </a:rPr>
              <a:t>dans</a:t>
            </a:r>
            <a:r>
              <a:rPr lang="en-CA" sz="1600" dirty="0" smtClean="0">
                <a:latin typeface="Franklin Gothic Book" pitchFamily="34" charset="0"/>
              </a:rPr>
              <a:t> le </a:t>
            </a:r>
            <a:r>
              <a:rPr lang="en-CA" sz="1600" dirty="0" err="1" smtClean="0">
                <a:latin typeface="Franklin Gothic Book" pitchFamily="34" charset="0"/>
              </a:rPr>
              <a:t>renforcement</a:t>
            </a:r>
            <a:r>
              <a:rPr lang="en-CA" sz="1600" dirty="0" smtClean="0">
                <a:latin typeface="Franklin Gothic Book" pitchFamily="34" charset="0"/>
              </a:rPr>
              <a:t> de </a:t>
            </a:r>
            <a:r>
              <a:rPr lang="en-CA" sz="1600" dirty="0" err="1" smtClean="0">
                <a:latin typeface="Franklin Gothic Book" pitchFamily="34" charset="0"/>
              </a:rPr>
              <a:t>l’apprentissage</a:t>
            </a:r>
            <a:r>
              <a:rPr lang="en-CA" sz="1600" dirty="0" smtClean="0">
                <a:latin typeface="Franklin Gothic Book" pitchFamily="34" charset="0"/>
              </a:rPr>
              <a:t>;</a:t>
            </a:r>
          </a:p>
          <a:p>
            <a:pPr lvl="1">
              <a:buFont typeface="Arial" pitchFamily="34" charset="0"/>
              <a:buChar char="•"/>
            </a:pPr>
            <a:r>
              <a:rPr lang="en-CA" sz="1600" dirty="0" smtClean="0">
                <a:latin typeface="Franklin Gothic Book" pitchFamily="34" charset="0"/>
              </a:rPr>
              <a:t>de la conception et de </a:t>
            </a:r>
            <a:r>
              <a:rPr lang="en-CA" sz="1600" dirty="0" err="1" smtClean="0">
                <a:latin typeface="Franklin Gothic Book" pitchFamily="34" charset="0"/>
              </a:rPr>
              <a:t>l’aménagement</a:t>
            </a:r>
            <a:r>
              <a:rPr lang="en-CA" sz="1600" dirty="0" smtClean="0">
                <a:latin typeface="Franklin Gothic Book" pitchFamily="34" charset="0"/>
              </a:rPr>
              <a:t> des </a:t>
            </a:r>
            <a:r>
              <a:rPr lang="en-CA" sz="1600" dirty="0" err="1" smtClean="0">
                <a:latin typeface="Franklin Gothic Book" pitchFamily="34" charset="0"/>
              </a:rPr>
              <a:t>lieux</a:t>
            </a:r>
            <a:r>
              <a:rPr lang="en-CA" sz="1600" dirty="0" smtClean="0">
                <a:latin typeface="Franklin Gothic Book" pitchFamily="34" charset="0"/>
              </a:rPr>
              <a:t>;</a:t>
            </a:r>
          </a:p>
          <a:p>
            <a:pPr lvl="1">
              <a:buFont typeface="Arial" pitchFamily="34" charset="0"/>
              <a:buChar char="•"/>
            </a:pPr>
            <a:r>
              <a:rPr lang="en-CA" sz="1600" dirty="0" smtClean="0">
                <a:latin typeface="Franklin Gothic Book" pitchFamily="34" charset="0"/>
              </a:rPr>
              <a:t>du </a:t>
            </a:r>
            <a:r>
              <a:rPr lang="en-CA" sz="1600" dirty="0" err="1" smtClean="0">
                <a:latin typeface="Franklin Gothic Book" pitchFamily="34" charset="0"/>
              </a:rPr>
              <a:t>matériel</a:t>
            </a:r>
            <a:r>
              <a:rPr lang="en-CA" sz="1600" dirty="0" smtClean="0">
                <a:latin typeface="Franklin Gothic Book" pitchFamily="34" charset="0"/>
              </a:rPr>
              <a:t> et de </a:t>
            </a:r>
            <a:r>
              <a:rPr lang="en-CA" sz="1600" dirty="0" err="1" smtClean="0">
                <a:latin typeface="Franklin Gothic Book" pitchFamily="34" charset="0"/>
              </a:rPr>
              <a:t>l’équipement</a:t>
            </a:r>
            <a:r>
              <a:rPr lang="en-CA" sz="1600" dirty="0" smtClean="0">
                <a:latin typeface="Franklin Gothic Book" pitchFamily="34" charset="0"/>
              </a:rPr>
              <a:t> </a:t>
            </a:r>
            <a:r>
              <a:rPr lang="en-CA" sz="1600" dirty="0" err="1" smtClean="0">
                <a:latin typeface="Franklin Gothic Book" pitchFamily="34" charset="0"/>
              </a:rPr>
              <a:t>appropriés</a:t>
            </a:r>
            <a:r>
              <a:rPr lang="en-CA" sz="1600" dirty="0" smtClean="0">
                <a:latin typeface="Franklin Gothic Book" pitchFamily="34" charset="0"/>
              </a:rPr>
              <a:t>;</a:t>
            </a:r>
          </a:p>
          <a:p>
            <a:pPr lvl="1">
              <a:buFont typeface="Arial" pitchFamily="34" charset="0"/>
              <a:buChar char="•"/>
            </a:pPr>
            <a:r>
              <a:rPr lang="en-CA" sz="1600" dirty="0" smtClean="0">
                <a:latin typeface="Franklin Gothic Book" pitchFamily="34" charset="0"/>
              </a:rPr>
              <a:t>des </a:t>
            </a:r>
            <a:r>
              <a:rPr lang="en-CA" sz="1600" dirty="0" err="1" smtClean="0">
                <a:latin typeface="Franklin Gothic Book" pitchFamily="34" charset="0"/>
              </a:rPr>
              <a:t>activités</a:t>
            </a:r>
            <a:r>
              <a:rPr lang="en-CA" sz="1600" dirty="0" smtClean="0">
                <a:latin typeface="Franklin Gothic Book" pitchFamily="34" charset="0"/>
              </a:rPr>
              <a:t> à </a:t>
            </a:r>
            <a:r>
              <a:rPr lang="en-CA" sz="1600" dirty="0" err="1" smtClean="0">
                <a:latin typeface="Franklin Gothic Book" pitchFamily="34" charset="0"/>
              </a:rPr>
              <a:t>l’extérieur</a:t>
            </a:r>
            <a:r>
              <a:rPr lang="en-CA" sz="1600" dirty="0" smtClean="0">
                <a:latin typeface="Franklin Gothic Book" pitchFamily="34" charset="0"/>
              </a:rPr>
              <a:t> pour la santé </a:t>
            </a:r>
            <a:r>
              <a:rPr lang="en-CA" sz="1600" dirty="0" err="1" smtClean="0">
                <a:latin typeface="Franklin Gothic Book" pitchFamily="34" charset="0"/>
              </a:rPr>
              <a:t>mentale</a:t>
            </a:r>
            <a:r>
              <a:rPr lang="en-CA" sz="1600" dirty="0" smtClean="0">
                <a:latin typeface="Franklin Gothic Book" pitchFamily="34" charset="0"/>
              </a:rPr>
              <a:t> et physique des </a:t>
            </a:r>
            <a:r>
              <a:rPr lang="en-CA" sz="1600" dirty="0" err="1" smtClean="0">
                <a:latin typeface="Franklin Gothic Book" pitchFamily="34" charset="0"/>
              </a:rPr>
              <a:t>enfants</a:t>
            </a:r>
            <a:r>
              <a:rPr lang="en-CA" sz="1600" dirty="0" smtClean="0">
                <a:latin typeface="Franklin Gothic Book" pitchFamily="34" charset="0"/>
              </a:rPr>
              <a:t>;</a:t>
            </a:r>
          </a:p>
          <a:p>
            <a:pPr>
              <a:buFont typeface="Arial" pitchFamily="34" charset="0"/>
              <a:buChar char="•"/>
            </a:pPr>
            <a:r>
              <a:rPr lang="en-CA" sz="1600" dirty="0" smtClean="0">
                <a:latin typeface="Franklin Gothic Book" pitchFamily="34" charset="0"/>
              </a:rPr>
              <a:t>  </a:t>
            </a:r>
            <a:r>
              <a:rPr lang="en-CA" sz="1600" b="1" dirty="0" smtClean="0">
                <a:latin typeface="Franklin Gothic Book" pitchFamily="34" charset="0"/>
              </a:rPr>
              <a:t>les </a:t>
            </a:r>
            <a:r>
              <a:rPr lang="en-CA" sz="1600" b="1" dirty="0" err="1" smtClean="0">
                <a:latin typeface="Franklin Gothic Book" pitchFamily="34" charset="0"/>
              </a:rPr>
              <a:t>exigences</a:t>
            </a:r>
            <a:r>
              <a:rPr lang="en-CA" sz="1600" b="1" dirty="0" smtClean="0">
                <a:latin typeface="Franklin Gothic Book" pitchFamily="34" charset="0"/>
              </a:rPr>
              <a:t> </a:t>
            </a:r>
            <a:r>
              <a:rPr lang="en-CA" sz="1600" b="1" dirty="0" err="1" smtClean="0">
                <a:latin typeface="Franklin Gothic Book" pitchFamily="34" charset="0"/>
              </a:rPr>
              <a:t>législatives</a:t>
            </a:r>
            <a:r>
              <a:rPr lang="en-CA" sz="1600" b="1" dirty="0" smtClean="0">
                <a:latin typeface="Franklin Gothic Book" pitchFamily="34" charset="0"/>
              </a:rPr>
              <a:t> </a:t>
            </a:r>
            <a:r>
              <a:rPr lang="en-CA" sz="1600" dirty="0" smtClean="0">
                <a:latin typeface="Franklin Gothic Book" pitchFamily="34" charset="0"/>
              </a:rPr>
              <a:t>en </a:t>
            </a:r>
            <a:r>
              <a:rPr lang="en-CA" sz="1600" dirty="0" err="1" smtClean="0">
                <a:latin typeface="Franklin Gothic Book" pitchFamily="34" charset="0"/>
              </a:rPr>
              <a:t>ce</a:t>
            </a:r>
            <a:r>
              <a:rPr lang="en-CA" sz="1600" dirty="0" smtClean="0">
                <a:latin typeface="Franklin Gothic Book" pitchFamily="34" charset="0"/>
              </a:rPr>
              <a:t> qui a trait aux </a:t>
            </a:r>
            <a:r>
              <a:rPr lang="en-CA" sz="1600" dirty="0" err="1" smtClean="0">
                <a:latin typeface="Franklin Gothic Book" pitchFamily="34" charset="0"/>
              </a:rPr>
              <a:t>espaces</a:t>
            </a:r>
            <a:r>
              <a:rPr lang="en-CA" sz="1600" dirty="0" smtClean="0">
                <a:latin typeface="Franklin Gothic Book" pitchFamily="34" charset="0"/>
              </a:rPr>
              <a:t> </a:t>
            </a:r>
            <a:r>
              <a:rPr lang="en-CA" sz="1600" dirty="0" err="1" smtClean="0">
                <a:latin typeface="Franklin Gothic Book" pitchFamily="34" charset="0"/>
              </a:rPr>
              <a:t>intérieurs</a:t>
            </a:r>
            <a:r>
              <a:rPr lang="en-CA" sz="1600" dirty="0" smtClean="0">
                <a:latin typeface="Franklin Gothic Book" pitchFamily="34" charset="0"/>
              </a:rPr>
              <a:t> et </a:t>
            </a:r>
            <a:r>
              <a:rPr lang="en-CA" sz="1600" dirty="0" err="1" smtClean="0">
                <a:latin typeface="Franklin Gothic Book" pitchFamily="34" charset="0"/>
              </a:rPr>
              <a:t>extérieurs</a:t>
            </a:r>
            <a:r>
              <a:rPr lang="en-CA" sz="1600" dirty="0" smtClean="0">
                <a:latin typeface="Franklin Gothic Book" pitchFamily="34" charset="0"/>
              </a:rPr>
              <a:t> du service de </a:t>
            </a:r>
            <a:r>
              <a:rPr lang="en-CA" sz="1600" dirty="0" err="1" smtClean="0">
                <a:latin typeface="Franklin Gothic Book" pitchFamily="34" charset="0"/>
              </a:rPr>
              <a:t>garde</a:t>
            </a:r>
            <a:r>
              <a:rPr lang="en-CA" sz="1600" dirty="0" smtClean="0">
                <a:latin typeface="Franklin Gothic Book" pitchFamily="34" charset="0"/>
              </a:rPr>
              <a:t>.</a:t>
            </a:r>
          </a:p>
        </p:txBody>
      </p:sp>
      <p:sp>
        <p:nvSpPr>
          <p:cNvPr id="31" name="TextBox 30"/>
          <p:cNvSpPr txBox="1"/>
          <p:nvPr/>
        </p:nvSpPr>
        <p:spPr>
          <a:xfrm>
            <a:off x="3779912" y="1068407"/>
            <a:ext cx="5328592" cy="5816977"/>
          </a:xfrm>
          <a:prstGeom prst="rect">
            <a:avLst/>
          </a:prstGeom>
          <a:noFill/>
        </p:spPr>
        <p:txBody>
          <a:bodyPr wrap="square" rtlCol="0">
            <a:spAutoFit/>
          </a:bodyPr>
          <a:lstStyle/>
          <a:p>
            <a:r>
              <a:rPr lang="en-CA" sz="2000" dirty="0" err="1" smtClean="0">
                <a:solidFill>
                  <a:schemeClr val="accent5">
                    <a:lumMod val="75000"/>
                  </a:schemeClr>
                </a:solidFill>
                <a:latin typeface="Franklin Gothic Medium Cond" pitchFamily="34" charset="0"/>
              </a:rPr>
              <a:t>Compétences</a:t>
            </a:r>
            <a:r>
              <a:rPr lang="en-CA" sz="2000" dirty="0" smtClean="0">
                <a:solidFill>
                  <a:schemeClr val="accent5">
                    <a:lumMod val="75000"/>
                  </a:schemeClr>
                </a:solidFill>
                <a:latin typeface="Franklin Gothic Medium Cond" pitchFamily="34" charset="0"/>
              </a:rPr>
              <a:t> et </a:t>
            </a:r>
            <a:r>
              <a:rPr lang="en-CA" sz="2000" dirty="0" err="1" smtClean="0">
                <a:solidFill>
                  <a:schemeClr val="accent5">
                    <a:lumMod val="75000"/>
                  </a:schemeClr>
                </a:solidFill>
                <a:latin typeface="Franklin Gothic Medium Cond" pitchFamily="34" charset="0"/>
              </a:rPr>
              <a:t>habiletés</a:t>
            </a:r>
            <a:r>
              <a:rPr lang="en-CA" sz="2000" dirty="0" smtClean="0">
                <a:solidFill>
                  <a:schemeClr val="accent5">
                    <a:lumMod val="75000"/>
                  </a:schemeClr>
                </a:solidFill>
                <a:latin typeface="Franklin Gothic Medium Cond" pitchFamily="34" charset="0"/>
              </a:rPr>
              <a:t> </a:t>
            </a:r>
            <a:r>
              <a:rPr lang="en-CA" sz="2000" dirty="0" err="1" smtClean="0">
                <a:solidFill>
                  <a:schemeClr val="accent5">
                    <a:lumMod val="75000"/>
                  </a:schemeClr>
                </a:solidFill>
                <a:latin typeface="Franklin Gothic Medium Cond" pitchFamily="34" charset="0"/>
              </a:rPr>
              <a:t>requises</a:t>
            </a:r>
            <a:r>
              <a:rPr lang="en-CA" sz="2000" dirty="0" smtClean="0">
                <a:solidFill>
                  <a:schemeClr val="accent5">
                    <a:lumMod val="75000"/>
                  </a:schemeClr>
                </a:solidFill>
                <a:latin typeface="Franklin Gothic Medium Cond" pitchFamily="34" charset="0"/>
              </a:rPr>
              <a:t> :</a:t>
            </a:r>
          </a:p>
          <a:p>
            <a:r>
              <a:rPr lang="en-CA" sz="1600" i="1" dirty="0" smtClean="0">
                <a:latin typeface="Franklin Gothic Book" pitchFamily="34" charset="0"/>
              </a:rPr>
              <a:t>Les </a:t>
            </a:r>
            <a:r>
              <a:rPr lang="en-CA" sz="1600" i="1" dirty="0" err="1" smtClean="0">
                <a:latin typeface="Franklin Gothic Book" pitchFamily="34" charset="0"/>
              </a:rPr>
              <a:t>gestionnaires</a:t>
            </a:r>
            <a:r>
              <a:rPr lang="en-CA" sz="1600" i="1" dirty="0" smtClean="0">
                <a:latin typeface="Franklin Gothic Book" pitchFamily="34" charset="0"/>
              </a:rPr>
              <a:t> de services de </a:t>
            </a:r>
            <a:r>
              <a:rPr lang="en-CA" sz="1600" i="1" dirty="0" err="1" smtClean="0">
                <a:latin typeface="Franklin Gothic Book" pitchFamily="34" charset="0"/>
              </a:rPr>
              <a:t>garde</a:t>
            </a:r>
            <a:r>
              <a:rPr lang="en-CA" sz="1600" i="1" dirty="0" smtClean="0">
                <a:latin typeface="Franklin Gothic Book" pitchFamily="34" charset="0"/>
              </a:rPr>
              <a:t> </a:t>
            </a:r>
            <a:r>
              <a:rPr lang="en-CA" sz="1600" i="1" dirty="0" err="1" smtClean="0">
                <a:latin typeface="Franklin Gothic Book" pitchFamily="34" charset="0"/>
              </a:rPr>
              <a:t>sont</a:t>
            </a:r>
            <a:r>
              <a:rPr lang="en-CA" sz="1600" i="1" dirty="0" smtClean="0">
                <a:latin typeface="Franklin Gothic Book" pitchFamily="34" charset="0"/>
              </a:rPr>
              <a:t> </a:t>
            </a:r>
            <a:r>
              <a:rPr lang="en-CA" sz="1600" i="1" dirty="0" err="1" smtClean="0">
                <a:latin typeface="Franklin Gothic Book" pitchFamily="34" charset="0"/>
              </a:rPr>
              <a:t>capables</a:t>
            </a:r>
            <a:r>
              <a:rPr lang="en-CA" sz="1600" i="1" dirty="0" smtClean="0">
                <a:latin typeface="Franklin Gothic Book" pitchFamily="34" charset="0"/>
              </a:rPr>
              <a:t> de :</a:t>
            </a:r>
          </a:p>
          <a:p>
            <a:endParaRPr lang="en-CA" sz="1600" i="1" dirty="0" smtClean="0">
              <a:latin typeface="Franklin Gothic Book" pitchFamily="34" charset="0"/>
            </a:endParaRPr>
          </a:p>
          <a:p>
            <a:pPr marL="342900" indent="-342900">
              <a:buAutoNum type="alphaLcParenBoth"/>
            </a:pPr>
            <a:r>
              <a:rPr lang="en-CA" sz="1600" b="1" dirty="0" err="1" smtClean="0">
                <a:latin typeface="Franklin Gothic Book" pitchFamily="34" charset="0"/>
              </a:rPr>
              <a:t>veiller</a:t>
            </a:r>
            <a:r>
              <a:rPr lang="en-CA" sz="1600" b="1" dirty="0" smtClean="0">
                <a:latin typeface="Franklin Gothic Book" pitchFamily="34" charset="0"/>
              </a:rPr>
              <a:t> à </a:t>
            </a:r>
            <a:r>
              <a:rPr lang="en-CA" sz="1600" b="1" dirty="0" err="1" smtClean="0">
                <a:latin typeface="Franklin Gothic Book" pitchFamily="34" charset="0"/>
              </a:rPr>
              <a:t>ce</a:t>
            </a:r>
            <a:r>
              <a:rPr lang="en-CA" sz="1600" b="1" dirty="0" smtClean="0">
                <a:latin typeface="Franklin Gothic Book" pitchFamily="34" charset="0"/>
              </a:rPr>
              <a:t> </a:t>
            </a:r>
            <a:r>
              <a:rPr lang="en-CA" sz="1600" b="1" dirty="0" err="1" smtClean="0">
                <a:latin typeface="Franklin Gothic Book" pitchFamily="34" charset="0"/>
              </a:rPr>
              <a:t>que</a:t>
            </a:r>
            <a:r>
              <a:rPr lang="en-CA" sz="1600" b="1" dirty="0" smtClean="0">
                <a:latin typeface="Franklin Gothic Book" pitchFamily="34" charset="0"/>
              </a:rPr>
              <a:t> </a:t>
            </a:r>
            <a:r>
              <a:rPr lang="en-CA" sz="1600" b="1" dirty="0" err="1" smtClean="0">
                <a:latin typeface="Franklin Gothic Book" pitchFamily="34" charset="0"/>
              </a:rPr>
              <a:t>tous</a:t>
            </a:r>
            <a:r>
              <a:rPr lang="en-CA" sz="1600" b="1" dirty="0" smtClean="0">
                <a:latin typeface="Franklin Gothic Book" pitchFamily="34" charset="0"/>
              </a:rPr>
              <a:t> les </a:t>
            </a:r>
            <a:r>
              <a:rPr lang="en-CA" sz="1600" b="1" dirty="0" err="1" smtClean="0">
                <a:latin typeface="Franklin Gothic Book" pitchFamily="34" charset="0"/>
              </a:rPr>
              <a:t>enfants</a:t>
            </a:r>
            <a:r>
              <a:rPr lang="en-CA" sz="1600" b="1" dirty="0" smtClean="0">
                <a:latin typeface="Franklin Gothic Book" pitchFamily="34" charset="0"/>
              </a:rPr>
              <a:t> </a:t>
            </a:r>
            <a:r>
              <a:rPr lang="en-CA" sz="1600" b="1" dirty="0" err="1" smtClean="0">
                <a:latin typeface="Franklin Gothic Book" pitchFamily="34" charset="0"/>
              </a:rPr>
              <a:t>profitent</a:t>
            </a:r>
            <a:r>
              <a:rPr lang="en-CA" sz="1600" b="1" dirty="0" smtClean="0">
                <a:latin typeface="Franklin Gothic Book" pitchFamily="34" charset="0"/>
              </a:rPr>
              <a:t> d’un milieu </a:t>
            </a:r>
            <a:r>
              <a:rPr lang="en-CA" sz="1600" b="1" dirty="0" err="1" smtClean="0">
                <a:latin typeface="Franklin Gothic Book" pitchFamily="34" charset="0"/>
              </a:rPr>
              <a:t>accueillant</a:t>
            </a:r>
            <a:r>
              <a:rPr lang="en-CA" sz="1600" b="1" dirty="0" smtClean="0">
                <a:latin typeface="Franklin Gothic Book" pitchFamily="34" charset="0"/>
              </a:rPr>
              <a:t> et </a:t>
            </a:r>
            <a:r>
              <a:rPr lang="en-CA" sz="1600" b="1" dirty="0" err="1" smtClean="0">
                <a:latin typeface="Franklin Gothic Book" pitchFamily="34" charset="0"/>
              </a:rPr>
              <a:t>épanouissant</a:t>
            </a:r>
            <a:r>
              <a:rPr lang="en-CA" sz="1600" b="1" dirty="0" smtClean="0">
                <a:latin typeface="Franklin Gothic Book" pitchFamily="34" charset="0"/>
              </a:rPr>
              <a:t>;</a:t>
            </a:r>
          </a:p>
          <a:p>
            <a:pPr marL="342900" indent="-342900">
              <a:buAutoNum type="alphaLcParenBoth"/>
            </a:pPr>
            <a:r>
              <a:rPr lang="en-CA" sz="1600" b="1" dirty="0" err="1" smtClean="0">
                <a:latin typeface="Franklin Gothic Book" pitchFamily="34" charset="0"/>
              </a:rPr>
              <a:t>tisser</a:t>
            </a:r>
            <a:r>
              <a:rPr lang="en-CA" sz="1600" b="1" dirty="0" smtClean="0">
                <a:latin typeface="Franklin Gothic Book" pitchFamily="34" charset="0"/>
              </a:rPr>
              <a:t> des liens avec les </a:t>
            </a:r>
            <a:r>
              <a:rPr lang="en-CA" sz="1600" b="1" dirty="0" err="1" smtClean="0">
                <a:latin typeface="Franklin Gothic Book" pitchFamily="34" charset="0"/>
              </a:rPr>
              <a:t>familles</a:t>
            </a:r>
            <a:r>
              <a:rPr lang="en-CA" sz="1600" b="1" dirty="0" smtClean="0">
                <a:latin typeface="Franklin Gothic Book" pitchFamily="34" charset="0"/>
              </a:rPr>
              <a:t>, le personnel et les </a:t>
            </a:r>
            <a:r>
              <a:rPr lang="en-CA" sz="1600" b="1" dirty="0" err="1" smtClean="0">
                <a:latin typeface="Franklin Gothic Book" pitchFamily="34" charset="0"/>
              </a:rPr>
              <a:t>enfants</a:t>
            </a:r>
            <a:r>
              <a:rPr lang="en-CA" sz="1600" b="1" dirty="0" smtClean="0">
                <a:latin typeface="Franklin Gothic Book" pitchFamily="34" charset="0"/>
              </a:rPr>
              <a:t>;</a:t>
            </a:r>
          </a:p>
          <a:p>
            <a:pPr marL="342900" indent="-342900">
              <a:buAutoNum type="alphaLcParenBoth"/>
            </a:pPr>
            <a:r>
              <a:rPr lang="en-CA" sz="1600" b="1" dirty="0" err="1" smtClean="0">
                <a:latin typeface="Franklin Gothic Book" pitchFamily="34" charset="0"/>
              </a:rPr>
              <a:t>s’assurer</a:t>
            </a:r>
            <a:r>
              <a:rPr lang="en-CA" sz="1600" b="1" dirty="0" smtClean="0">
                <a:latin typeface="Franklin Gothic Book" pitchFamily="34" charset="0"/>
              </a:rPr>
              <a:t> </a:t>
            </a:r>
            <a:r>
              <a:rPr lang="en-CA" sz="1600" b="1" dirty="0" err="1" smtClean="0">
                <a:latin typeface="Franklin Gothic Book" pitchFamily="34" charset="0"/>
              </a:rPr>
              <a:t>que</a:t>
            </a:r>
            <a:r>
              <a:rPr lang="en-CA" sz="1600" b="1" dirty="0" smtClean="0">
                <a:latin typeface="Franklin Gothic Book" pitchFamily="34" charset="0"/>
              </a:rPr>
              <a:t> le personnel </a:t>
            </a:r>
            <a:r>
              <a:rPr lang="en-CA" sz="1600" b="1" dirty="0" err="1" smtClean="0">
                <a:latin typeface="Franklin Gothic Book" pitchFamily="34" charset="0"/>
              </a:rPr>
              <a:t>comprend</a:t>
            </a:r>
            <a:r>
              <a:rPr lang="en-CA" sz="1600" b="1" dirty="0" smtClean="0">
                <a:latin typeface="Franklin Gothic Book" pitchFamily="34" charset="0"/>
              </a:rPr>
              <a:t> son </a:t>
            </a:r>
            <a:r>
              <a:rPr lang="en-CA" sz="1600" b="1" dirty="0" err="1" smtClean="0">
                <a:latin typeface="Franklin Gothic Book" pitchFamily="34" charset="0"/>
              </a:rPr>
              <a:t>rôle</a:t>
            </a:r>
            <a:r>
              <a:rPr lang="en-CA" sz="1600" b="1" dirty="0" smtClean="0">
                <a:latin typeface="Franklin Gothic Book" pitchFamily="34" charset="0"/>
              </a:rPr>
              <a:t> qui </a:t>
            </a:r>
            <a:r>
              <a:rPr lang="en-CA" sz="1600" b="1" dirty="0" err="1" smtClean="0">
                <a:latin typeface="Franklin Gothic Book" pitchFamily="34" charset="0"/>
              </a:rPr>
              <a:t>consiste</a:t>
            </a:r>
            <a:r>
              <a:rPr lang="en-CA" sz="1600" b="1" dirty="0" smtClean="0">
                <a:latin typeface="Franklin Gothic Book" pitchFamily="34" charset="0"/>
              </a:rPr>
              <a:t>, </a:t>
            </a:r>
            <a:r>
              <a:rPr lang="en-CA" sz="1600" dirty="0" smtClean="0">
                <a:latin typeface="Franklin Gothic Book" pitchFamily="34" charset="0"/>
              </a:rPr>
              <a:t>par </a:t>
            </a:r>
            <a:r>
              <a:rPr lang="en-CA" sz="1600" dirty="0" err="1" smtClean="0">
                <a:latin typeface="Franklin Gothic Book" pitchFamily="34" charset="0"/>
              </a:rPr>
              <a:t>exemple</a:t>
            </a:r>
            <a:r>
              <a:rPr lang="en-CA" sz="1600" dirty="0" smtClean="0">
                <a:latin typeface="Franklin Gothic Book" pitchFamily="34" charset="0"/>
              </a:rPr>
              <a:t>, à</a:t>
            </a:r>
            <a:r>
              <a:rPr lang="en-CA" sz="1600" b="1" dirty="0" smtClean="0">
                <a:latin typeface="Franklin Gothic Book" pitchFamily="34" charset="0"/>
              </a:rPr>
              <a:t> </a:t>
            </a:r>
            <a:r>
              <a:rPr lang="en-CA" sz="1600" dirty="0" smtClean="0">
                <a:latin typeface="Franklin Gothic Book" pitchFamily="34" charset="0"/>
              </a:rPr>
              <a:t>:</a:t>
            </a:r>
          </a:p>
          <a:p>
            <a:pPr marL="800100" lvl="1" indent="-342900">
              <a:buFont typeface="Arial" pitchFamily="34" charset="0"/>
              <a:buChar char="•"/>
            </a:pPr>
            <a:r>
              <a:rPr lang="en-CA" sz="1600" dirty="0" err="1" smtClean="0">
                <a:latin typeface="Franklin Gothic Book" pitchFamily="34" charset="0"/>
              </a:rPr>
              <a:t>promouvoir</a:t>
            </a:r>
            <a:r>
              <a:rPr lang="en-CA" sz="1600" dirty="0" smtClean="0">
                <a:latin typeface="Franklin Gothic Book" pitchFamily="34" charset="0"/>
              </a:rPr>
              <a:t> la </a:t>
            </a:r>
            <a:r>
              <a:rPr lang="en-CA" sz="1600" dirty="0" err="1" smtClean="0">
                <a:latin typeface="Franklin Gothic Book" pitchFamily="34" charset="0"/>
              </a:rPr>
              <a:t>philosophie</a:t>
            </a:r>
            <a:r>
              <a:rPr lang="en-CA" sz="1600" dirty="0" smtClean="0">
                <a:latin typeface="Franklin Gothic Book" pitchFamily="34" charset="0"/>
              </a:rPr>
              <a:t> et les </a:t>
            </a:r>
            <a:r>
              <a:rPr lang="en-CA" sz="1600" dirty="0" err="1" smtClean="0">
                <a:latin typeface="Franklin Gothic Book" pitchFamily="34" charset="0"/>
              </a:rPr>
              <a:t>valeurs</a:t>
            </a:r>
            <a:r>
              <a:rPr lang="en-CA" sz="1600" dirty="0" smtClean="0">
                <a:latin typeface="Franklin Gothic Book" pitchFamily="34" charset="0"/>
              </a:rPr>
              <a:t> </a:t>
            </a:r>
            <a:r>
              <a:rPr lang="en-CA" sz="1600" dirty="0" err="1" smtClean="0">
                <a:latin typeface="Franklin Gothic Book" pitchFamily="34" charset="0"/>
              </a:rPr>
              <a:t>fondamentales</a:t>
            </a:r>
            <a:r>
              <a:rPr lang="en-CA" sz="1600" dirty="0" smtClean="0">
                <a:latin typeface="Franklin Gothic Book" pitchFamily="34" charset="0"/>
              </a:rPr>
              <a:t> de </a:t>
            </a:r>
            <a:r>
              <a:rPr lang="en-CA" sz="1600" dirty="0" err="1" smtClean="0">
                <a:latin typeface="Franklin Gothic Book" pitchFamily="34" charset="0"/>
              </a:rPr>
              <a:t>l’organisation</a:t>
            </a:r>
            <a:r>
              <a:rPr lang="en-CA" sz="1600" dirty="0" smtClean="0">
                <a:latin typeface="Franklin Gothic Book" pitchFamily="34" charset="0"/>
              </a:rPr>
              <a:t>;</a:t>
            </a:r>
          </a:p>
          <a:p>
            <a:pPr marL="800100" lvl="1" indent="-342900">
              <a:buFont typeface="Arial" pitchFamily="34" charset="0"/>
              <a:buChar char="•"/>
            </a:pPr>
            <a:r>
              <a:rPr lang="en-CA" sz="1600" dirty="0" err="1" smtClean="0">
                <a:latin typeface="Franklin Gothic Book" pitchFamily="34" charset="0"/>
              </a:rPr>
              <a:t>travailler</a:t>
            </a:r>
            <a:r>
              <a:rPr lang="en-CA" sz="1600" dirty="0" smtClean="0">
                <a:latin typeface="Franklin Gothic Book" pitchFamily="34" charset="0"/>
              </a:rPr>
              <a:t> en </a:t>
            </a:r>
            <a:r>
              <a:rPr lang="en-CA" sz="1600" dirty="0" err="1" smtClean="0">
                <a:latin typeface="Franklin Gothic Book" pitchFamily="34" charset="0"/>
              </a:rPr>
              <a:t>tant</a:t>
            </a:r>
            <a:r>
              <a:rPr lang="en-CA" sz="1600" dirty="0" smtClean="0">
                <a:latin typeface="Franklin Gothic Book" pitchFamily="34" charset="0"/>
              </a:rPr>
              <a:t> </a:t>
            </a:r>
            <a:r>
              <a:rPr lang="en-CA" sz="1600" dirty="0" err="1" smtClean="0">
                <a:latin typeface="Franklin Gothic Book" pitchFamily="34" charset="0"/>
              </a:rPr>
              <a:t>que</a:t>
            </a:r>
            <a:r>
              <a:rPr lang="en-CA" sz="1600" dirty="0" smtClean="0">
                <a:latin typeface="Franklin Gothic Book" pitchFamily="34" charset="0"/>
              </a:rPr>
              <a:t> </a:t>
            </a:r>
            <a:r>
              <a:rPr lang="en-CA" sz="1600" dirty="0" err="1" smtClean="0">
                <a:latin typeface="Franklin Gothic Book" pitchFamily="34" charset="0"/>
              </a:rPr>
              <a:t>membres</a:t>
            </a:r>
            <a:r>
              <a:rPr lang="en-CA" sz="1600" dirty="0" smtClean="0">
                <a:latin typeface="Franklin Gothic Book" pitchFamily="34" charset="0"/>
              </a:rPr>
              <a:t> </a:t>
            </a:r>
            <a:r>
              <a:rPr lang="en-CA" sz="1600" dirty="0" err="1" smtClean="0">
                <a:latin typeface="Franklin Gothic Book" pitchFamily="34" charset="0"/>
              </a:rPr>
              <a:t>d’une</a:t>
            </a:r>
            <a:r>
              <a:rPr lang="en-CA" sz="1600" dirty="0" smtClean="0">
                <a:latin typeface="Franklin Gothic Book" pitchFamily="34" charset="0"/>
              </a:rPr>
              <a:t> </a:t>
            </a:r>
            <a:r>
              <a:rPr lang="en-CA" sz="1600" dirty="0" err="1" smtClean="0">
                <a:latin typeface="Franklin Gothic Book" pitchFamily="34" charset="0"/>
              </a:rPr>
              <a:t>équipe</a:t>
            </a:r>
            <a:r>
              <a:rPr lang="en-CA" sz="1600" dirty="0" smtClean="0">
                <a:latin typeface="Franklin Gothic Book" pitchFamily="34" charset="0"/>
              </a:rPr>
              <a:t>...</a:t>
            </a:r>
          </a:p>
          <a:p>
            <a:pPr marL="342900" indent="-342900">
              <a:buAutoNum type="alphaLcParenBoth"/>
            </a:pPr>
            <a:r>
              <a:rPr lang="en-CA" sz="1600" b="1" dirty="0" err="1" smtClean="0">
                <a:latin typeface="Franklin Gothic Book" pitchFamily="34" charset="0"/>
              </a:rPr>
              <a:t>surveiller</a:t>
            </a:r>
            <a:r>
              <a:rPr lang="en-CA" sz="1600" b="1" dirty="0" smtClean="0">
                <a:latin typeface="Franklin Gothic Book" pitchFamily="34" charset="0"/>
              </a:rPr>
              <a:t> les </a:t>
            </a:r>
            <a:r>
              <a:rPr lang="en-CA" sz="1600" b="1" dirty="0" err="1" smtClean="0">
                <a:latin typeface="Franklin Gothic Book" pitchFamily="34" charset="0"/>
              </a:rPr>
              <a:t>activités</a:t>
            </a:r>
            <a:r>
              <a:rPr lang="en-CA" sz="1600" b="1" dirty="0" smtClean="0">
                <a:latin typeface="Franklin Gothic Book" pitchFamily="34" charset="0"/>
              </a:rPr>
              <a:t> </a:t>
            </a:r>
            <a:r>
              <a:rPr lang="en-CA" sz="1600" b="1" dirty="0" err="1" smtClean="0">
                <a:latin typeface="Franklin Gothic Book" pitchFamily="34" charset="0"/>
              </a:rPr>
              <a:t>quotidiennes</a:t>
            </a:r>
            <a:r>
              <a:rPr lang="en-CA" sz="1600" b="1" dirty="0" smtClean="0">
                <a:latin typeface="Franklin Gothic Book" pitchFamily="34" charset="0"/>
              </a:rPr>
              <a:t> de </a:t>
            </a:r>
            <a:r>
              <a:rPr lang="en-CA" sz="1600" b="1" dirty="0" err="1" smtClean="0">
                <a:latin typeface="Franklin Gothic Book" pitchFamily="34" charset="0"/>
              </a:rPr>
              <a:t>l’organisation</a:t>
            </a:r>
            <a:r>
              <a:rPr lang="en-CA" sz="1600" b="1" dirty="0" smtClean="0">
                <a:latin typeface="Franklin Gothic Book" pitchFamily="34" charset="0"/>
              </a:rPr>
              <a:t> </a:t>
            </a:r>
            <a:r>
              <a:rPr lang="en-CA" sz="1600" dirty="0" smtClean="0">
                <a:latin typeface="Franklin Gothic Book" pitchFamily="34" charset="0"/>
              </a:rPr>
              <a:t>:</a:t>
            </a:r>
          </a:p>
          <a:p>
            <a:pPr marL="800100" lvl="1" indent="-342900">
              <a:buFont typeface="Arial" pitchFamily="34" charset="0"/>
              <a:buChar char="•"/>
            </a:pPr>
            <a:r>
              <a:rPr lang="en-CA" sz="1600" dirty="0" smtClean="0">
                <a:latin typeface="Franklin Gothic Book" pitchFamily="34" charset="0"/>
              </a:rPr>
              <a:t>observer les interactions qui se </a:t>
            </a:r>
            <a:r>
              <a:rPr lang="en-CA" sz="1600" dirty="0" err="1" smtClean="0">
                <a:latin typeface="Franklin Gothic Book" pitchFamily="34" charset="0"/>
              </a:rPr>
              <a:t>produisent</a:t>
            </a:r>
            <a:r>
              <a:rPr lang="en-CA" sz="1600" dirty="0" smtClean="0">
                <a:latin typeface="Franklin Gothic Book" pitchFamily="34" charset="0"/>
              </a:rPr>
              <a:t> </a:t>
            </a:r>
            <a:r>
              <a:rPr lang="en-CA" sz="1600" dirty="0" err="1" smtClean="0">
                <a:latin typeface="Franklin Gothic Book" pitchFamily="34" charset="0"/>
              </a:rPr>
              <a:t>dans</a:t>
            </a:r>
            <a:r>
              <a:rPr lang="en-CA" sz="1600" dirty="0" smtClean="0">
                <a:latin typeface="Franklin Gothic Book" pitchFamily="34" charset="0"/>
              </a:rPr>
              <a:t> le milieu </a:t>
            </a:r>
            <a:r>
              <a:rPr lang="en-CA" sz="1600" dirty="0" err="1" smtClean="0">
                <a:latin typeface="Franklin Gothic Book" pitchFamily="34" charset="0"/>
              </a:rPr>
              <a:t>d’apprentissage</a:t>
            </a:r>
            <a:r>
              <a:rPr lang="en-CA" sz="1600" dirty="0" smtClean="0">
                <a:latin typeface="Franklin Gothic Book" pitchFamily="34" charset="0"/>
              </a:rPr>
              <a:t>;</a:t>
            </a:r>
          </a:p>
          <a:p>
            <a:pPr marL="800100" lvl="1" indent="-342900">
              <a:buFont typeface="Arial" pitchFamily="34" charset="0"/>
              <a:buChar char="•"/>
            </a:pPr>
            <a:r>
              <a:rPr lang="en-CA" sz="1600" dirty="0" smtClean="0">
                <a:latin typeface="Franklin Gothic Book" pitchFamily="34" charset="0"/>
              </a:rPr>
              <a:t>documenter </a:t>
            </a:r>
            <a:r>
              <a:rPr lang="en-CA" sz="1600" dirty="0" err="1" smtClean="0">
                <a:latin typeface="Franklin Gothic Book" pitchFamily="34" charset="0"/>
              </a:rPr>
              <a:t>l’apprentissage</a:t>
            </a:r>
            <a:r>
              <a:rPr lang="en-CA" sz="1600" dirty="0" smtClean="0">
                <a:latin typeface="Franklin Gothic Book" pitchFamily="34" charset="0"/>
              </a:rPr>
              <a:t> des </a:t>
            </a:r>
            <a:r>
              <a:rPr lang="en-CA" sz="1600" dirty="0" err="1" smtClean="0">
                <a:latin typeface="Franklin Gothic Book" pitchFamily="34" charset="0"/>
              </a:rPr>
              <a:t>enfants</a:t>
            </a:r>
            <a:r>
              <a:rPr lang="en-CA" sz="1600" dirty="0" smtClean="0">
                <a:latin typeface="Franklin Gothic Book" pitchFamily="34" charset="0"/>
              </a:rPr>
              <a:t>;</a:t>
            </a:r>
          </a:p>
          <a:p>
            <a:pPr marL="800100" lvl="1" indent="-342900">
              <a:buFont typeface="Arial" pitchFamily="34" charset="0"/>
              <a:buChar char="•"/>
            </a:pPr>
            <a:r>
              <a:rPr lang="en-CA" sz="1600" dirty="0" err="1" smtClean="0">
                <a:latin typeface="Franklin Gothic Book" pitchFamily="34" charset="0"/>
              </a:rPr>
              <a:t>créer</a:t>
            </a:r>
            <a:r>
              <a:rPr lang="en-CA" sz="1600" dirty="0" smtClean="0">
                <a:latin typeface="Franklin Gothic Book" pitchFamily="34" charset="0"/>
              </a:rPr>
              <a:t> un </a:t>
            </a:r>
            <a:r>
              <a:rPr lang="en-CA" sz="1600" dirty="0" err="1" smtClean="0">
                <a:latin typeface="Franklin Gothic Book" pitchFamily="34" charset="0"/>
              </a:rPr>
              <a:t>environnement</a:t>
            </a:r>
            <a:r>
              <a:rPr lang="en-CA" sz="1600" dirty="0" smtClean="0">
                <a:latin typeface="Franklin Gothic Book" pitchFamily="34" charset="0"/>
              </a:rPr>
              <a:t> </a:t>
            </a:r>
            <a:r>
              <a:rPr lang="en-CA" sz="1600" dirty="0" err="1" smtClean="0">
                <a:latin typeface="Franklin Gothic Book" pitchFamily="34" charset="0"/>
              </a:rPr>
              <a:t>où</a:t>
            </a:r>
            <a:r>
              <a:rPr lang="en-CA" sz="1600" dirty="0" smtClean="0">
                <a:latin typeface="Franklin Gothic Book" pitchFamily="34" charset="0"/>
              </a:rPr>
              <a:t> </a:t>
            </a:r>
            <a:r>
              <a:rPr lang="en-CA" sz="1600" dirty="0" err="1" smtClean="0">
                <a:latin typeface="Franklin Gothic Book" pitchFamily="34" charset="0"/>
              </a:rPr>
              <a:t>l’on</a:t>
            </a:r>
            <a:r>
              <a:rPr lang="en-CA" sz="1600" dirty="0" smtClean="0">
                <a:latin typeface="Franklin Gothic Book" pitchFamily="34" charset="0"/>
              </a:rPr>
              <a:t> </a:t>
            </a:r>
            <a:r>
              <a:rPr lang="en-CA" sz="1600" dirty="0" err="1" smtClean="0">
                <a:latin typeface="Franklin Gothic Book" pitchFamily="34" charset="0"/>
              </a:rPr>
              <a:t>collabore</a:t>
            </a:r>
            <a:r>
              <a:rPr lang="en-CA" sz="1600" dirty="0" smtClean="0">
                <a:latin typeface="Franklin Gothic Book" pitchFamily="34" charset="0"/>
              </a:rPr>
              <a:t> :</a:t>
            </a:r>
          </a:p>
          <a:p>
            <a:pPr marL="1257300" lvl="2" indent="-342900">
              <a:buFontTx/>
              <a:buChar char="-"/>
            </a:pPr>
            <a:r>
              <a:rPr lang="en-CA" sz="1600" dirty="0" smtClean="0">
                <a:latin typeface="Franklin Gothic Book" pitchFamily="34" charset="0"/>
              </a:rPr>
              <a:t>aider le personnel et les </a:t>
            </a:r>
            <a:r>
              <a:rPr lang="en-CA" sz="1600" dirty="0" err="1" smtClean="0">
                <a:latin typeface="Franklin Gothic Book" pitchFamily="34" charset="0"/>
              </a:rPr>
              <a:t>familles</a:t>
            </a:r>
            <a:r>
              <a:rPr lang="en-CA" sz="1600" dirty="0" smtClean="0">
                <a:latin typeface="Franklin Gothic Book" pitchFamily="34" charset="0"/>
              </a:rPr>
              <a:t> à </a:t>
            </a:r>
            <a:r>
              <a:rPr lang="en-CA" sz="1600" dirty="0" err="1" smtClean="0">
                <a:latin typeface="Franklin Gothic Book" pitchFamily="34" charset="0"/>
              </a:rPr>
              <a:t>évaluer</a:t>
            </a:r>
            <a:r>
              <a:rPr lang="en-CA" sz="1600" dirty="0" smtClean="0">
                <a:latin typeface="Franklin Gothic Book" pitchFamily="34" charset="0"/>
              </a:rPr>
              <a:t> les </a:t>
            </a:r>
            <a:r>
              <a:rPr lang="en-CA" sz="1600" dirty="0" err="1" smtClean="0">
                <a:latin typeface="Franklin Gothic Book" pitchFamily="34" charset="0"/>
              </a:rPr>
              <a:t>besoins</a:t>
            </a:r>
            <a:r>
              <a:rPr lang="en-CA" sz="1600" dirty="0" smtClean="0">
                <a:latin typeface="Franklin Gothic Book" pitchFamily="34" charset="0"/>
              </a:rPr>
              <a:t> de </a:t>
            </a:r>
            <a:r>
              <a:rPr lang="en-CA" sz="1600" dirty="0" err="1" smtClean="0">
                <a:latin typeface="Franklin Gothic Book" pitchFamily="34" charset="0"/>
              </a:rPr>
              <a:t>l’enfant</a:t>
            </a:r>
            <a:r>
              <a:rPr lang="en-CA" sz="1600" dirty="0" smtClean="0">
                <a:latin typeface="Franklin Gothic Book" pitchFamily="34" charset="0"/>
              </a:rPr>
              <a:t>;</a:t>
            </a:r>
          </a:p>
          <a:p>
            <a:pPr marL="1257300" lvl="2" indent="-342900">
              <a:buFontTx/>
              <a:buChar char="-"/>
            </a:pPr>
            <a:r>
              <a:rPr lang="en-CA" sz="1600" dirty="0" smtClean="0">
                <a:latin typeface="Franklin Gothic Book" pitchFamily="34" charset="0"/>
              </a:rPr>
              <a:t>faire des suggestions pour </a:t>
            </a:r>
            <a:r>
              <a:rPr lang="en-CA" sz="1600" dirty="0" err="1" smtClean="0">
                <a:latin typeface="Franklin Gothic Book" pitchFamily="34" charset="0"/>
              </a:rPr>
              <a:t>améliorer</a:t>
            </a:r>
            <a:r>
              <a:rPr lang="en-CA" sz="1600" dirty="0" smtClean="0">
                <a:latin typeface="Franklin Gothic Book" pitchFamily="34" charset="0"/>
              </a:rPr>
              <a:t>...</a:t>
            </a:r>
          </a:p>
          <a:p>
            <a:pPr marL="342900" indent="-342900">
              <a:buAutoNum type="alphaLcParenBoth"/>
            </a:pPr>
            <a:r>
              <a:rPr lang="en-CA" sz="1600" b="1" dirty="0" err="1" smtClean="0">
                <a:latin typeface="Franklin Gothic Book" pitchFamily="34" charset="0"/>
              </a:rPr>
              <a:t>veiller</a:t>
            </a:r>
            <a:r>
              <a:rPr lang="en-CA" sz="1600" b="1" dirty="0" smtClean="0">
                <a:latin typeface="Franklin Gothic Book" pitchFamily="34" charset="0"/>
              </a:rPr>
              <a:t> à </a:t>
            </a:r>
            <a:r>
              <a:rPr lang="en-CA" sz="1600" b="1" dirty="0" err="1" smtClean="0">
                <a:latin typeface="Franklin Gothic Book" pitchFamily="34" charset="0"/>
              </a:rPr>
              <a:t>ce</a:t>
            </a:r>
            <a:r>
              <a:rPr lang="en-CA" sz="1600" b="1" dirty="0" smtClean="0">
                <a:latin typeface="Franklin Gothic Book" pitchFamily="34" charset="0"/>
              </a:rPr>
              <a:t> </a:t>
            </a:r>
            <a:r>
              <a:rPr lang="en-CA" sz="1600" b="1" dirty="0" err="1" smtClean="0">
                <a:latin typeface="Franklin Gothic Book" pitchFamily="34" charset="0"/>
              </a:rPr>
              <a:t>que</a:t>
            </a:r>
            <a:r>
              <a:rPr lang="en-CA" sz="1600" b="1" dirty="0" smtClean="0">
                <a:latin typeface="Franklin Gothic Book" pitchFamily="34" charset="0"/>
              </a:rPr>
              <a:t> les </a:t>
            </a:r>
            <a:r>
              <a:rPr lang="en-CA" sz="1600" b="1" dirty="0" err="1" smtClean="0">
                <a:latin typeface="Franklin Gothic Book" pitchFamily="34" charset="0"/>
              </a:rPr>
              <a:t>espaces</a:t>
            </a:r>
            <a:r>
              <a:rPr lang="en-CA" sz="1600" b="1" dirty="0" smtClean="0">
                <a:latin typeface="Franklin Gothic Book" pitchFamily="34" charset="0"/>
              </a:rPr>
              <a:t> </a:t>
            </a:r>
            <a:r>
              <a:rPr lang="en-CA" sz="1600" b="1" dirty="0" err="1" smtClean="0">
                <a:latin typeface="Franklin Gothic Book" pitchFamily="34" charset="0"/>
              </a:rPr>
              <a:t>intérieurs</a:t>
            </a:r>
            <a:r>
              <a:rPr lang="en-CA" sz="1600" b="1" dirty="0" smtClean="0">
                <a:latin typeface="Franklin Gothic Book" pitchFamily="34" charset="0"/>
              </a:rPr>
              <a:t> et </a:t>
            </a:r>
            <a:r>
              <a:rPr lang="en-CA" sz="1600" b="1" dirty="0" err="1" smtClean="0">
                <a:latin typeface="Franklin Gothic Book" pitchFamily="34" charset="0"/>
              </a:rPr>
              <a:t>extérieurs</a:t>
            </a:r>
            <a:r>
              <a:rPr lang="en-CA" sz="1600" b="1" dirty="0" smtClean="0">
                <a:latin typeface="Franklin Gothic Book" pitchFamily="34" charset="0"/>
              </a:rPr>
              <a:t> </a:t>
            </a:r>
            <a:r>
              <a:rPr lang="en-CA" sz="1600" b="1" dirty="0" err="1" smtClean="0">
                <a:latin typeface="Franklin Gothic Book" pitchFamily="34" charset="0"/>
              </a:rPr>
              <a:t>respectent</a:t>
            </a:r>
            <a:r>
              <a:rPr lang="en-CA" sz="1600" b="1" dirty="0" smtClean="0">
                <a:latin typeface="Franklin Gothic Book" pitchFamily="34" charset="0"/>
              </a:rPr>
              <a:t> les </a:t>
            </a:r>
            <a:r>
              <a:rPr lang="en-CA" sz="1600" b="1" dirty="0" err="1" smtClean="0">
                <a:latin typeface="Franklin Gothic Book" pitchFamily="34" charset="0"/>
              </a:rPr>
              <a:t>exigences</a:t>
            </a:r>
            <a:r>
              <a:rPr lang="en-CA" sz="1600" b="1" dirty="0" smtClean="0">
                <a:latin typeface="Franklin Gothic Book" pitchFamily="34" charset="0"/>
              </a:rPr>
              <a:t> </a:t>
            </a:r>
            <a:r>
              <a:rPr lang="en-CA" sz="1600" b="1" dirty="0" err="1" smtClean="0">
                <a:latin typeface="Franklin Gothic Book" pitchFamily="34" charset="0"/>
              </a:rPr>
              <a:t>législatives</a:t>
            </a:r>
            <a:r>
              <a:rPr lang="en-CA" sz="1600" b="1" dirty="0" smtClean="0">
                <a:latin typeface="Franklin Gothic Book" pitchFamily="34" charset="0"/>
              </a:rPr>
              <a:t>;</a:t>
            </a:r>
          </a:p>
          <a:p>
            <a:pPr marL="342900" indent="-342900">
              <a:buAutoNum type="alphaLcParenBoth"/>
            </a:pPr>
            <a:endParaRPr lang="en-CA" sz="1600" dirty="0" smtClean="0">
              <a:latin typeface="Franklin Gothic Book" pitchFamily="34" charset="0"/>
            </a:endParaRPr>
          </a:p>
        </p:txBody>
      </p:sp>
      <p:sp>
        <p:nvSpPr>
          <p:cNvPr id="36" name="Oval 35"/>
          <p:cNvSpPr/>
          <p:nvPr/>
        </p:nvSpPr>
        <p:spPr>
          <a:xfrm>
            <a:off x="1941612" y="3645024"/>
            <a:ext cx="1224136" cy="1224136"/>
          </a:xfrm>
          <a:prstGeom prst="ellipse">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600" dirty="0" smtClean="0">
                <a:solidFill>
                  <a:schemeClr val="accent5">
                    <a:lumMod val="50000"/>
                  </a:schemeClr>
                </a:solidFill>
                <a:latin typeface="Franklin Gothic Heavy" pitchFamily="34" charset="0"/>
              </a:rPr>
              <a:t>C</a:t>
            </a:r>
            <a:endParaRPr lang="en-CA" sz="3600" dirty="0">
              <a:solidFill>
                <a:schemeClr val="accent5">
                  <a:lumMod val="50000"/>
                </a:schemeClr>
              </a:solidFill>
              <a:latin typeface="Franklin Gothic Heavy" pitchFamily="34" charset="0"/>
            </a:endParaRPr>
          </a:p>
        </p:txBody>
      </p:sp>
      <p:sp>
        <p:nvSpPr>
          <p:cNvPr id="37" name="Oval 36"/>
          <p:cNvSpPr/>
          <p:nvPr/>
        </p:nvSpPr>
        <p:spPr>
          <a:xfrm>
            <a:off x="1907704" y="3645024"/>
            <a:ext cx="1224136" cy="1224136"/>
          </a:xfrm>
          <a:prstGeom prst="ellipse">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600" dirty="0" smtClean="0">
                <a:solidFill>
                  <a:schemeClr val="accent5">
                    <a:lumMod val="50000"/>
                  </a:schemeClr>
                </a:solidFill>
                <a:latin typeface="Franklin Gothic Heavy" pitchFamily="34" charset="0"/>
              </a:rPr>
              <a:t>H</a:t>
            </a:r>
            <a:endParaRPr lang="en-CA" sz="3600" dirty="0">
              <a:solidFill>
                <a:schemeClr val="accent5">
                  <a:lumMod val="50000"/>
                </a:schemeClr>
              </a:solidFill>
              <a:latin typeface="Franklin Gothic Heavy" pitchFamily="34" charset="0"/>
            </a:endParaRPr>
          </a:p>
        </p:txBody>
      </p:sp>
      <p:pic>
        <p:nvPicPr>
          <p:cNvPr id="19" name="Picture 2"/>
          <p:cNvPicPr>
            <a:picLocks noChangeAspect="1" noChangeArrowheads="1"/>
          </p:cNvPicPr>
          <p:nvPr/>
        </p:nvPicPr>
        <p:blipFill>
          <a:blip r:embed="rId5" cstate="print"/>
          <a:srcRect/>
          <a:stretch>
            <a:fillRect/>
          </a:stretch>
        </p:blipFill>
        <p:spPr bwMode="auto">
          <a:xfrm>
            <a:off x="0" y="-27384"/>
            <a:ext cx="1110467" cy="5013176"/>
          </a:xfrm>
          <a:prstGeom prst="rect">
            <a:avLst/>
          </a:prstGeom>
          <a:noFill/>
          <a:ln w="9525">
            <a:noFill/>
            <a:miter lim="800000"/>
            <a:headEnd/>
            <a:tailEnd/>
          </a:ln>
          <a:effectLst>
            <a:innerShdw blurRad="63500" dist="50800" dir="18900000">
              <a:prstClr val="black">
                <a:alpha val="50000"/>
              </a:prstClr>
            </a:innerShdw>
          </a:effectLst>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afterEffect">
                                  <p:stCondLst>
                                    <p:cond delay="0"/>
                                  </p:stCondLst>
                                  <p:childTnLst>
                                    <p:animEffect transition="out" filter="fade">
                                      <p:cBhvr>
                                        <p:cTn id="6" dur="1000"/>
                                        <p:tgtEl>
                                          <p:spTgt spid="25"/>
                                        </p:tgtEl>
                                      </p:cBhvr>
                                    </p:animEffect>
                                    <p:anim calcmode="lin" valueType="num">
                                      <p:cBhvr>
                                        <p:cTn id="7" dur="1000"/>
                                        <p:tgtEl>
                                          <p:spTgt spid="25"/>
                                        </p:tgtEl>
                                        <p:attrNameLst>
                                          <p:attrName>ppt_x</p:attrName>
                                        </p:attrNameLst>
                                      </p:cBhvr>
                                      <p:tavLst>
                                        <p:tav tm="0">
                                          <p:val>
                                            <p:strVal val="ppt_x"/>
                                          </p:val>
                                        </p:tav>
                                        <p:tav tm="100000">
                                          <p:val>
                                            <p:strVal val="ppt_x"/>
                                          </p:val>
                                        </p:tav>
                                      </p:tavLst>
                                    </p:anim>
                                    <p:anim calcmode="lin" valueType="num">
                                      <p:cBhvr>
                                        <p:cTn id="8" dur="1000"/>
                                        <p:tgtEl>
                                          <p:spTgt spid="25"/>
                                        </p:tgtEl>
                                        <p:attrNameLst>
                                          <p:attrName>ppt_y</p:attrName>
                                        </p:attrNameLst>
                                      </p:cBhvr>
                                      <p:tavLst>
                                        <p:tav tm="0">
                                          <p:val>
                                            <p:strVal val="ppt_y"/>
                                          </p:val>
                                        </p:tav>
                                        <p:tav tm="100000">
                                          <p:val>
                                            <p:strVal val="ppt_y+.1"/>
                                          </p:val>
                                        </p:tav>
                                      </p:tavLst>
                                    </p:anim>
                                    <p:set>
                                      <p:cBhvr>
                                        <p:cTn id="9" dur="1" fill="hold">
                                          <p:stCondLst>
                                            <p:cond delay="999"/>
                                          </p:stCondLst>
                                        </p:cTn>
                                        <p:tgtEl>
                                          <p:spTgt spid="25"/>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26"/>
                                        </p:tgtEl>
                                      </p:cBhvr>
                                    </p:animEffect>
                                    <p:anim calcmode="lin" valueType="num">
                                      <p:cBhvr>
                                        <p:cTn id="12" dur="1000"/>
                                        <p:tgtEl>
                                          <p:spTgt spid="26"/>
                                        </p:tgtEl>
                                        <p:attrNameLst>
                                          <p:attrName>ppt_x</p:attrName>
                                        </p:attrNameLst>
                                      </p:cBhvr>
                                      <p:tavLst>
                                        <p:tav tm="0">
                                          <p:val>
                                            <p:strVal val="ppt_x"/>
                                          </p:val>
                                        </p:tav>
                                        <p:tav tm="100000">
                                          <p:val>
                                            <p:strVal val="ppt_x"/>
                                          </p:val>
                                        </p:tav>
                                      </p:tavLst>
                                    </p:anim>
                                    <p:anim calcmode="lin" valueType="num">
                                      <p:cBhvr>
                                        <p:cTn id="13" dur="1000"/>
                                        <p:tgtEl>
                                          <p:spTgt spid="26"/>
                                        </p:tgtEl>
                                        <p:attrNameLst>
                                          <p:attrName>ppt_y</p:attrName>
                                        </p:attrNameLst>
                                      </p:cBhvr>
                                      <p:tavLst>
                                        <p:tav tm="0">
                                          <p:val>
                                            <p:strVal val="ppt_y"/>
                                          </p:val>
                                        </p:tav>
                                        <p:tav tm="100000">
                                          <p:val>
                                            <p:strVal val="ppt_y+.1"/>
                                          </p:val>
                                        </p:tav>
                                      </p:tavLst>
                                    </p:anim>
                                    <p:set>
                                      <p:cBhvr>
                                        <p:cTn id="14" dur="1" fill="hold">
                                          <p:stCondLst>
                                            <p:cond delay="999"/>
                                          </p:stCondLst>
                                        </p:cTn>
                                        <p:tgtEl>
                                          <p:spTgt spid="26"/>
                                        </p:tgtEl>
                                        <p:attrNameLst>
                                          <p:attrName>style.visibility</p:attrName>
                                        </p:attrNameLst>
                                      </p:cBhvr>
                                      <p:to>
                                        <p:strVal val="hidden"/>
                                      </p:to>
                                    </p:set>
                                  </p:childTnLst>
                                </p:cTn>
                              </p:par>
                              <p:par>
                                <p:cTn id="15" presetID="0" presetClass="path" presetSubtype="0" accel="50000" decel="50000" fill="hold" grpId="0" nodeType="withEffect">
                                  <p:stCondLst>
                                    <p:cond delay="0"/>
                                  </p:stCondLst>
                                  <p:childTnLst>
                                    <p:animMotion origin="layout" path="M -5.55556E-7 -7.40741E-7 L -5.55556E-7 -0.24166 " pathEditMode="relative" ptsTypes="AA">
                                      <p:cBhvr>
                                        <p:cTn id="16" dur="2000" fill="hold"/>
                                        <p:tgtEl>
                                          <p:spTgt spid="29"/>
                                        </p:tgtEl>
                                        <p:attrNameLst>
                                          <p:attrName>ppt_x</p:attrName>
                                          <p:attrName>ppt_y</p:attrName>
                                        </p:attrNameLst>
                                      </p:cBhvr>
                                    </p:animMotion>
                                  </p:childTnLst>
                                </p:cTn>
                              </p:par>
                            </p:childTnLst>
                          </p:cTn>
                        </p:par>
                        <p:par>
                          <p:cTn id="17" fill="hold">
                            <p:stCondLst>
                              <p:cond delay="2000"/>
                            </p:stCondLst>
                            <p:childTnLst>
                              <p:par>
                                <p:cTn id="18" presetID="42"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10" presetClass="exit" presetSubtype="0" fill="hold" grpId="1" nodeType="withEffect">
                                  <p:stCondLst>
                                    <p:cond delay="0"/>
                                  </p:stCondLst>
                                  <p:childTnLst>
                                    <p:animEffect transition="out" filter="fade">
                                      <p:cBhvr>
                                        <p:cTn id="24" dur="2000"/>
                                        <p:tgtEl>
                                          <p:spTgt spid="29"/>
                                        </p:tgtEl>
                                      </p:cBhvr>
                                    </p:animEffect>
                                    <p:set>
                                      <p:cBhvr>
                                        <p:cTn id="25" dur="1" fill="hold">
                                          <p:stCondLst>
                                            <p:cond delay="1999"/>
                                          </p:stCondLst>
                                        </p:cTn>
                                        <p:tgtEl>
                                          <p:spTgt spid="29"/>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2000"/>
                                        <p:tgtEl>
                                          <p:spTgt spid="10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20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2000"/>
                                        <p:tgtEl>
                                          <p:spTgt spid="30"/>
                                        </p:tgtEl>
                                      </p:cBhvr>
                                    </p:animEffect>
                                    <p:set>
                                      <p:cBhvr>
                                        <p:cTn id="36" dur="1" fill="hold">
                                          <p:stCondLst>
                                            <p:cond delay="1999"/>
                                          </p:stCondLst>
                                        </p:cTn>
                                        <p:tgtEl>
                                          <p:spTgt spid="30"/>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2000"/>
                                        <p:tgtEl>
                                          <p:spTgt spid="36"/>
                                        </p:tgtEl>
                                      </p:cBhvr>
                                    </p:animEffect>
                                    <p:set>
                                      <p:cBhvr>
                                        <p:cTn id="39" dur="1" fill="hold">
                                          <p:stCondLst>
                                            <p:cond delay="1999"/>
                                          </p:stCondLst>
                                        </p:cTn>
                                        <p:tgtEl>
                                          <p:spTgt spid="36"/>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2000"/>
                                        <p:tgtEl>
                                          <p:spTgt spid="1026"/>
                                        </p:tgtEl>
                                      </p:cBhvr>
                                    </p:animEffect>
                                    <p:set>
                                      <p:cBhvr>
                                        <p:cTn id="42" dur="1" fill="hold">
                                          <p:stCondLst>
                                            <p:cond delay="1999"/>
                                          </p:stCondLst>
                                        </p:cTn>
                                        <p:tgtEl>
                                          <p:spTgt spid="1026"/>
                                        </p:tgtEl>
                                        <p:attrNameLst>
                                          <p:attrName>style.visibility</p:attrName>
                                        </p:attrNameLst>
                                      </p:cBhvr>
                                      <p:to>
                                        <p:strVal val="hidden"/>
                                      </p:to>
                                    </p:set>
                                  </p:childTnLst>
                                </p:cTn>
                              </p:par>
                              <p:par>
                                <p:cTn id="43" presetID="42"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1000"/>
                                        <p:tgtEl>
                                          <p:spTgt spid="31"/>
                                        </p:tgtEl>
                                      </p:cBhvr>
                                    </p:animEffect>
                                    <p:anim calcmode="lin" valueType="num">
                                      <p:cBhvr>
                                        <p:cTn id="46" dur="1000" fill="hold"/>
                                        <p:tgtEl>
                                          <p:spTgt spid="31"/>
                                        </p:tgtEl>
                                        <p:attrNameLst>
                                          <p:attrName>ppt_x</p:attrName>
                                        </p:attrNameLst>
                                      </p:cBhvr>
                                      <p:tavLst>
                                        <p:tav tm="0">
                                          <p:val>
                                            <p:strVal val="#ppt_x"/>
                                          </p:val>
                                        </p:tav>
                                        <p:tav tm="100000">
                                          <p:val>
                                            <p:strVal val="#ppt_x"/>
                                          </p:val>
                                        </p:tav>
                                      </p:tavLst>
                                    </p:anim>
                                    <p:anim calcmode="lin" valueType="num">
                                      <p:cBhvr>
                                        <p:cTn id="47" dur="1000" fill="hold"/>
                                        <p:tgtEl>
                                          <p:spTgt spid="31"/>
                                        </p:tgtEl>
                                        <p:attrNameLst>
                                          <p:attrName>ppt_y</p:attrName>
                                        </p:attrNameLst>
                                      </p:cBhvr>
                                      <p:tavLst>
                                        <p:tav tm="0">
                                          <p:val>
                                            <p:strVal val="#ppt_y+.1"/>
                                          </p:val>
                                        </p:tav>
                                        <p:tav tm="100000">
                                          <p:val>
                                            <p:strVal val="#ppt_y"/>
                                          </p:val>
                                        </p:tav>
                                      </p:tavLst>
                                    </p:anim>
                                  </p:childTnLst>
                                </p:cTn>
                              </p:par>
                              <p:par>
                                <p:cTn id="48" presetID="10" presetClass="entr" presetSubtype="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2000"/>
                                        <p:tgtEl>
                                          <p:spTgt spid="37"/>
                                        </p:tgtEl>
                                      </p:cBhvr>
                                    </p:animEffect>
                                  </p:childTnLst>
                                </p:cTn>
                              </p:par>
                              <p:par>
                                <p:cTn id="51" presetID="10" presetClass="entr" presetSubtype="0" fill="hold" nodeType="withEffect">
                                  <p:stCondLst>
                                    <p:cond delay="0"/>
                                  </p:stCondLst>
                                  <p:childTnLst>
                                    <p:set>
                                      <p:cBhvr>
                                        <p:cTn id="52" dur="1" fill="hold">
                                          <p:stCondLst>
                                            <p:cond delay="0"/>
                                          </p:stCondLst>
                                        </p:cTn>
                                        <p:tgtEl>
                                          <p:spTgt spid="1028"/>
                                        </p:tgtEl>
                                        <p:attrNameLst>
                                          <p:attrName>style.visibility</p:attrName>
                                        </p:attrNameLst>
                                      </p:cBhvr>
                                      <p:to>
                                        <p:strVal val="visible"/>
                                      </p:to>
                                    </p:set>
                                    <p:animEffect transition="in" filter="fade">
                                      <p:cBhvr>
                                        <p:cTn id="53"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9" grpId="0"/>
      <p:bldP spid="29" grpId="1"/>
      <p:bldP spid="30" grpId="0"/>
      <p:bldP spid="30" grpId="1"/>
      <p:bldP spid="31" grpId="0"/>
      <p:bldP spid="36" grpId="0" animBg="1"/>
      <p:bldP spid="36" grpId="1" animBg="1"/>
      <p:bldP spid="3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605955" y="308273"/>
            <a:ext cx="6984776" cy="1015663"/>
          </a:xfrm>
          <a:prstGeom prst="rect">
            <a:avLst/>
          </a:prstGeom>
          <a:noFill/>
        </p:spPr>
        <p:txBody>
          <a:bodyPr wrap="square" rtlCol="0">
            <a:spAutoFit/>
          </a:bodyPr>
          <a:lstStyle/>
          <a:p>
            <a:r>
              <a:rPr lang="en-CA" sz="6000" dirty="0" err="1" smtClean="0">
                <a:solidFill>
                  <a:schemeClr val="accent6">
                    <a:lumMod val="75000"/>
                  </a:schemeClr>
                </a:solidFill>
                <a:latin typeface="Amienne" pitchFamily="82" charset="0"/>
              </a:rPr>
              <a:t>Autres</a:t>
            </a:r>
            <a:r>
              <a:rPr lang="en-CA" sz="6000" dirty="0" smtClean="0">
                <a:solidFill>
                  <a:schemeClr val="accent6">
                    <a:lumMod val="75000"/>
                  </a:schemeClr>
                </a:solidFill>
                <a:latin typeface="Amienne" pitchFamily="82" charset="0"/>
              </a:rPr>
              <a:t> points </a:t>
            </a:r>
            <a:r>
              <a:rPr lang="en-CA" sz="6000" dirty="0" err="1" smtClean="0">
                <a:solidFill>
                  <a:schemeClr val="accent6">
                    <a:lumMod val="75000"/>
                  </a:schemeClr>
                </a:solidFill>
                <a:latin typeface="Amienne" pitchFamily="82" charset="0"/>
              </a:rPr>
              <a:t>saillants</a:t>
            </a:r>
            <a:endParaRPr lang="en-CA" sz="6000" dirty="0">
              <a:solidFill>
                <a:schemeClr val="accent6">
                  <a:lumMod val="75000"/>
                </a:schemeClr>
              </a:solidFill>
              <a:latin typeface="Amienne" pitchFamily="82" charset="0"/>
            </a:endParaRPr>
          </a:p>
        </p:txBody>
      </p:sp>
      <p:sp>
        <p:nvSpPr>
          <p:cNvPr id="6" name="Rectangle 5"/>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1640938" y="1049586"/>
            <a:ext cx="6728616" cy="523220"/>
          </a:xfrm>
          <a:prstGeom prst="rect">
            <a:avLst/>
          </a:prstGeom>
          <a:noFill/>
        </p:spPr>
        <p:txBody>
          <a:bodyPr wrap="square" rtlCol="0">
            <a:spAutoFit/>
          </a:bodyPr>
          <a:lstStyle/>
          <a:p>
            <a:r>
              <a:rPr lang="en-CA" sz="2800" dirty="0" err="1" smtClean="0">
                <a:latin typeface="Franklin Gothic Demi Cond" pitchFamily="34" charset="0"/>
              </a:rPr>
              <a:t>Gestionnaires</a:t>
            </a:r>
            <a:r>
              <a:rPr lang="en-CA" sz="2800" dirty="0" smtClean="0">
                <a:latin typeface="Franklin Gothic Demi Cond" pitchFamily="34" charset="0"/>
              </a:rPr>
              <a:t> de services de </a:t>
            </a:r>
            <a:r>
              <a:rPr lang="en-CA" sz="2800" dirty="0" err="1" smtClean="0">
                <a:latin typeface="Franklin Gothic Demi Cond" pitchFamily="34" charset="0"/>
              </a:rPr>
              <a:t>garde</a:t>
            </a:r>
            <a:endParaRPr lang="en-CA" sz="2800" dirty="0">
              <a:latin typeface="Franklin Gothic Demi Cond" pitchFamily="34" charset="0"/>
            </a:endParaRPr>
          </a:p>
        </p:txBody>
      </p:sp>
      <p:sp>
        <p:nvSpPr>
          <p:cNvPr id="9" name="TextBox 8"/>
          <p:cNvSpPr txBox="1"/>
          <p:nvPr/>
        </p:nvSpPr>
        <p:spPr>
          <a:xfrm>
            <a:off x="1656168" y="1444714"/>
            <a:ext cx="6728616" cy="400110"/>
          </a:xfrm>
          <a:prstGeom prst="rect">
            <a:avLst/>
          </a:prstGeom>
          <a:noFill/>
        </p:spPr>
        <p:txBody>
          <a:bodyPr wrap="square" rtlCol="0">
            <a:spAutoFit/>
          </a:bodyPr>
          <a:lstStyle/>
          <a:p>
            <a:r>
              <a:rPr lang="en-CA" sz="2000" dirty="0" err="1" smtClean="0">
                <a:latin typeface="Franklin Gothic Medium Cond" pitchFamily="34" charset="0"/>
              </a:rPr>
              <a:t>Normes</a:t>
            </a:r>
            <a:r>
              <a:rPr lang="en-CA" sz="2000" dirty="0" smtClean="0">
                <a:latin typeface="Franklin Gothic Medium Cond" pitchFamily="34" charset="0"/>
              </a:rPr>
              <a:t> </a:t>
            </a:r>
            <a:r>
              <a:rPr lang="en-CA" sz="2000" dirty="0" err="1" smtClean="0">
                <a:latin typeface="Franklin Gothic Medium Cond" pitchFamily="34" charset="0"/>
              </a:rPr>
              <a:t>professionnelles</a:t>
            </a:r>
            <a:r>
              <a:rPr lang="en-CA" sz="2000" dirty="0" smtClean="0">
                <a:latin typeface="Franklin Gothic Medium Cond" pitchFamily="34" charset="0"/>
              </a:rPr>
              <a:t> </a:t>
            </a:r>
            <a:r>
              <a:rPr lang="en-CA" sz="2000" dirty="0" err="1" smtClean="0">
                <a:latin typeface="Franklin Gothic Medium Cond" pitchFamily="34" charset="0"/>
              </a:rPr>
              <a:t>nationales</a:t>
            </a:r>
            <a:endParaRPr lang="en-CA" sz="2000" dirty="0">
              <a:latin typeface="Franklin Gothic Medium Cond" pitchFamily="34" charset="0"/>
            </a:endParaRPr>
          </a:p>
        </p:txBody>
      </p:sp>
      <p:sp>
        <p:nvSpPr>
          <p:cNvPr id="12" name="Oval 11"/>
          <p:cNvSpPr/>
          <p:nvPr/>
        </p:nvSpPr>
        <p:spPr>
          <a:xfrm>
            <a:off x="899592" y="2276872"/>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3" name="Oval 12"/>
          <p:cNvSpPr/>
          <p:nvPr/>
        </p:nvSpPr>
        <p:spPr>
          <a:xfrm>
            <a:off x="899592" y="4211763"/>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4" name="Oval 13"/>
          <p:cNvSpPr/>
          <p:nvPr/>
        </p:nvSpPr>
        <p:spPr>
          <a:xfrm>
            <a:off x="2771800" y="2276872"/>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5" name="Oval 14"/>
          <p:cNvSpPr/>
          <p:nvPr/>
        </p:nvSpPr>
        <p:spPr>
          <a:xfrm>
            <a:off x="2771800" y="4211763"/>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6" name="Oval 15"/>
          <p:cNvSpPr/>
          <p:nvPr/>
        </p:nvSpPr>
        <p:spPr>
          <a:xfrm>
            <a:off x="4644008" y="2286397"/>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7" name="Oval 16"/>
          <p:cNvSpPr/>
          <p:nvPr/>
        </p:nvSpPr>
        <p:spPr>
          <a:xfrm>
            <a:off x="4644008" y="4221288"/>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8" name="Oval 17"/>
          <p:cNvSpPr/>
          <p:nvPr/>
        </p:nvSpPr>
        <p:spPr>
          <a:xfrm>
            <a:off x="6516416" y="2286397"/>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9" name="Oval 18"/>
          <p:cNvSpPr/>
          <p:nvPr/>
        </p:nvSpPr>
        <p:spPr>
          <a:xfrm>
            <a:off x="6516416" y="4221288"/>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0" name="Oval 19"/>
          <p:cNvSpPr/>
          <p:nvPr/>
        </p:nvSpPr>
        <p:spPr>
          <a:xfrm>
            <a:off x="899592" y="2276872"/>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21" name="Oval 20"/>
          <p:cNvSpPr/>
          <p:nvPr/>
        </p:nvSpPr>
        <p:spPr>
          <a:xfrm>
            <a:off x="899592" y="4211763"/>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2" name="Oval 21"/>
          <p:cNvSpPr/>
          <p:nvPr/>
        </p:nvSpPr>
        <p:spPr>
          <a:xfrm>
            <a:off x="2771800" y="2276872"/>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3" name="Oval 22"/>
          <p:cNvSpPr/>
          <p:nvPr/>
        </p:nvSpPr>
        <p:spPr>
          <a:xfrm>
            <a:off x="2771800" y="4211763"/>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4" name="Oval 23"/>
          <p:cNvSpPr/>
          <p:nvPr/>
        </p:nvSpPr>
        <p:spPr>
          <a:xfrm>
            <a:off x="4644008" y="2286397"/>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5" name="Oval 24"/>
          <p:cNvSpPr/>
          <p:nvPr/>
        </p:nvSpPr>
        <p:spPr>
          <a:xfrm>
            <a:off x="4644008" y="4221288"/>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6" name="Oval 25"/>
          <p:cNvSpPr/>
          <p:nvPr/>
        </p:nvSpPr>
        <p:spPr>
          <a:xfrm>
            <a:off x="6516416" y="2286397"/>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7" name="Oval 26"/>
          <p:cNvSpPr/>
          <p:nvPr/>
        </p:nvSpPr>
        <p:spPr>
          <a:xfrm>
            <a:off x="6516416" y="4221288"/>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9" name="TextBox 28"/>
          <p:cNvSpPr txBox="1"/>
          <p:nvPr/>
        </p:nvSpPr>
        <p:spPr>
          <a:xfrm>
            <a:off x="808534" y="2721694"/>
            <a:ext cx="1944216" cy="923330"/>
          </a:xfrm>
          <a:prstGeom prst="rect">
            <a:avLst/>
          </a:prstGeom>
          <a:noFill/>
        </p:spPr>
        <p:txBody>
          <a:bodyPr wrap="square" rtlCol="0">
            <a:spAutoFit/>
          </a:bodyPr>
          <a:lstStyle/>
          <a:p>
            <a:pPr algn="ctr"/>
            <a:r>
              <a:rPr lang="en-CA" dirty="0" err="1" smtClean="0">
                <a:latin typeface="Franklin Gothic Medium Cond" pitchFamily="34" charset="0"/>
              </a:rPr>
              <a:t>Emphase</a:t>
            </a:r>
            <a:r>
              <a:rPr lang="en-CA" dirty="0" smtClean="0">
                <a:latin typeface="Franklin Gothic Medium Cond" pitchFamily="34" charset="0"/>
              </a:rPr>
              <a:t> </a:t>
            </a:r>
            <a:r>
              <a:rPr lang="en-CA" dirty="0" err="1" smtClean="0">
                <a:latin typeface="Franklin Gothic Medium Cond" pitchFamily="34" charset="0"/>
              </a:rPr>
              <a:t>sur</a:t>
            </a:r>
            <a:r>
              <a:rPr lang="en-CA" dirty="0" smtClean="0">
                <a:latin typeface="Franklin Gothic Medium Cond" pitchFamily="34" charset="0"/>
              </a:rPr>
              <a:t> le LEADERSHIP et la GESTION</a:t>
            </a:r>
            <a:endParaRPr lang="en-CA" dirty="0">
              <a:latin typeface="Franklin Gothic Medium Cond" pitchFamily="34" charset="0"/>
            </a:endParaRPr>
          </a:p>
        </p:txBody>
      </p:sp>
      <p:sp>
        <p:nvSpPr>
          <p:cNvPr id="30" name="TextBox 29"/>
          <p:cNvSpPr txBox="1"/>
          <p:nvPr/>
        </p:nvSpPr>
        <p:spPr>
          <a:xfrm>
            <a:off x="2699792" y="2928934"/>
            <a:ext cx="1944216" cy="646331"/>
          </a:xfrm>
          <a:prstGeom prst="rect">
            <a:avLst/>
          </a:prstGeom>
          <a:noFill/>
        </p:spPr>
        <p:txBody>
          <a:bodyPr wrap="square" rtlCol="0">
            <a:spAutoFit/>
          </a:bodyPr>
          <a:lstStyle/>
          <a:p>
            <a:pPr algn="ctr"/>
            <a:r>
              <a:rPr lang="en-CA" dirty="0" smtClean="0">
                <a:latin typeface="Franklin Gothic Medium Cond" pitchFamily="34" charset="0"/>
              </a:rPr>
              <a:t>LANGAGE SIMPLE </a:t>
            </a:r>
          </a:p>
          <a:p>
            <a:pPr algn="ctr"/>
            <a:r>
              <a:rPr lang="en-CA" dirty="0" smtClean="0">
                <a:latin typeface="Franklin Gothic Medium Cond" pitchFamily="34" charset="0"/>
              </a:rPr>
              <a:t>et  sans </a:t>
            </a:r>
            <a:r>
              <a:rPr lang="en-CA" dirty="0" err="1" smtClean="0">
                <a:latin typeface="Franklin Gothic Medium Cond" pitchFamily="34" charset="0"/>
              </a:rPr>
              <a:t>redondance</a:t>
            </a:r>
            <a:endParaRPr lang="en-CA" dirty="0">
              <a:latin typeface="Franklin Gothic Medium Cond" pitchFamily="34" charset="0"/>
            </a:endParaRPr>
          </a:p>
        </p:txBody>
      </p:sp>
      <p:sp>
        <p:nvSpPr>
          <p:cNvPr id="32" name="TextBox 31"/>
          <p:cNvSpPr txBox="1"/>
          <p:nvPr/>
        </p:nvSpPr>
        <p:spPr>
          <a:xfrm>
            <a:off x="4668391" y="2636912"/>
            <a:ext cx="1800200" cy="1477328"/>
          </a:xfrm>
          <a:prstGeom prst="rect">
            <a:avLst/>
          </a:prstGeom>
          <a:noFill/>
        </p:spPr>
        <p:txBody>
          <a:bodyPr wrap="square" rtlCol="0">
            <a:spAutoFit/>
          </a:bodyPr>
          <a:lstStyle/>
          <a:p>
            <a:pPr algn="ctr"/>
            <a:r>
              <a:rPr lang="en-CA" dirty="0" smtClean="0">
                <a:latin typeface="Franklin Gothic Medium Cond" pitchFamily="34" charset="0"/>
              </a:rPr>
              <a:t>RÉORGANISATION </a:t>
            </a:r>
            <a:r>
              <a:rPr lang="en-CA" dirty="0" err="1" smtClean="0">
                <a:latin typeface="Franklin Gothic Medium Cond" pitchFamily="34" charset="0"/>
              </a:rPr>
              <a:t>selon</a:t>
            </a:r>
            <a:r>
              <a:rPr lang="en-CA" dirty="0" smtClean="0">
                <a:latin typeface="Franklin Gothic Medium Cond" pitchFamily="34" charset="0"/>
              </a:rPr>
              <a:t> les </a:t>
            </a:r>
            <a:r>
              <a:rPr lang="en-CA" dirty="0" err="1" smtClean="0">
                <a:latin typeface="Franklin Gothic Medium Cond" pitchFamily="34" charset="0"/>
              </a:rPr>
              <a:t>compétences</a:t>
            </a:r>
            <a:r>
              <a:rPr lang="en-CA" dirty="0" smtClean="0">
                <a:latin typeface="Franklin Gothic Medium Cond" pitchFamily="34" charset="0"/>
              </a:rPr>
              <a:t> pour </a:t>
            </a:r>
            <a:r>
              <a:rPr lang="en-CA" dirty="0" err="1" smtClean="0">
                <a:latin typeface="Franklin Gothic Medium Cond" pitchFamily="34" charset="0"/>
              </a:rPr>
              <a:t>chaque</a:t>
            </a:r>
            <a:r>
              <a:rPr lang="en-CA" dirty="0" smtClean="0">
                <a:latin typeface="Franklin Gothic Medium Cond" pitchFamily="34" charset="0"/>
              </a:rPr>
              <a:t> </a:t>
            </a:r>
            <a:r>
              <a:rPr lang="en-CA" dirty="0" err="1" smtClean="0">
                <a:latin typeface="Franklin Gothic Medium Cond" pitchFamily="34" charset="0"/>
              </a:rPr>
              <a:t>sphère</a:t>
            </a:r>
            <a:r>
              <a:rPr lang="en-CA" dirty="0" smtClean="0">
                <a:latin typeface="Franklin Gothic Medium Cond" pitchFamily="34" charset="0"/>
              </a:rPr>
              <a:t> </a:t>
            </a:r>
            <a:r>
              <a:rPr lang="en-CA" dirty="0" err="1" smtClean="0">
                <a:latin typeface="Franklin Gothic Medium Cond" pitchFamily="34" charset="0"/>
              </a:rPr>
              <a:t>d’activité</a:t>
            </a:r>
            <a:endParaRPr lang="en-CA" dirty="0">
              <a:latin typeface="Franklin Gothic Medium Cond" pitchFamily="34" charset="0"/>
            </a:endParaRPr>
          </a:p>
        </p:txBody>
      </p:sp>
      <p:sp>
        <p:nvSpPr>
          <p:cNvPr id="33" name="TextBox 32"/>
          <p:cNvSpPr txBox="1"/>
          <p:nvPr/>
        </p:nvSpPr>
        <p:spPr>
          <a:xfrm>
            <a:off x="6444208" y="2285992"/>
            <a:ext cx="1944216" cy="1661993"/>
          </a:xfrm>
          <a:prstGeom prst="rect">
            <a:avLst/>
          </a:prstGeom>
          <a:noFill/>
        </p:spPr>
        <p:txBody>
          <a:bodyPr wrap="square" rtlCol="0">
            <a:spAutoFit/>
          </a:bodyPr>
          <a:lstStyle/>
          <a:p>
            <a:pPr algn="ctr"/>
            <a:r>
              <a:rPr lang="en-CA" sz="1700" dirty="0" smtClean="0">
                <a:latin typeface="Franklin Gothic Medium Cond" pitchFamily="34" charset="0"/>
              </a:rPr>
              <a:t>FAMILLES et COMMUNAUTÉ : </a:t>
            </a:r>
            <a:r>
              <a:rPr lang="en-CA" sz="1700" dirty="0" err="1" smtClean="0">
                <a:latin typeface="Franklin Gothic Medium Cond" pitchFamily="34" charset="0"/>
              </a:rPr>
              <a:t>leur</a:t>
            </a:r>
            <a:r>
              <a:rPr lang="en-CA" sz="1700" dirty="0" smtClean="0">
                <a:latin typeface="Franklin Gothic Medium Cond" pitchFamily="34" charset="0"/>
              </a:rPr>
              <a:t> participation </a:t>
            </a:r>
            <a:r>
              <a:rPr lang="en-CA" sz="1700" dirty="0" err="1" smtClean="0">
                <a:latin typeface="Franklin Gothic Medium Cond" pitchFamily="34" charset="0"/>
              </a:rPr>
              <a:t>est</a:t>
            </a:r>
            <a:r>
              <a:rPr lang="en-CA" sz="1700" dirty="0" smtClean="0">
                <a:latin typeface="Franklin Gothic Medium Cond" pitchFamily="34" charset="0"/>
              </a:rPr>
              <a:t> </a:t>
            </a:r>
            <a:r>
              <a:rPr lang="en-CA" sz="1700" dirty="0" err="1" smtClean="0">
                <a:latin typeface="Franklin Gothic Medium Cond" pitchFamily="34" charset="0"/>
              </a:rPr>
              <a:t>essentielle</a:t>
            </a:r>
            <a:r>
              <a:rPr lang="en-CA" sz="1700" dirty="0" smtClean="0">
                <a:latin typeface="Franklin Gothic Medium Cond" pitchFamily="34" charset="0"/>
              </a:rPr>
              <a:t> à la </a:t>
            </a:r>
            <a:r>
              <a:rPr lang="en-CA" sz="1700" dirty="0" err="1" smtClean="0">
                <a:latin typeface="Franklin Gothic Medium Cond" pitchFamily="34" charset="0"/>
              </a:rPr>
              <a:t>recherche</a:t>
            </a:r>
            <a:r>
              <a:rPr lang="en-CA" sz="1700" dirty="0" smtClean="0">
                <a:latin typeface="Franklin Gothic Medium Cond" pitchFamily="34" charset="0"/>
              </a:rPr>
              <a:t> et au </a:t>
            </a:r>
            <a:r>
              <a:rPr lang="en-CA" sz="1700" dirty="0" err="1" smtClean="0">
                <a:latin typeface="Franklin Gothic Medium Cond" pitchFamily="34" charset="0"/>
              </a:rPr>
              <a:t>développement</a:t>
            </a:r>
            <a:endParaRPr lang="en-CA" sz="1700" dirty="0">
              <a:latin typeface="Franklin Gothic Medium Cond" pitchFamily="34" charset="0"/>
            </a:endParaRPr>
          </a:p>
        </p:txBody>
      </p:sp>
      <p:sp>
        <p:nvSpPr>
          <p:cNvPr id="34" name="TextBox 33"/>
          <p:cNvSpPr txBox="1"/>
          <p:nvPr/>
        </p:nvSpPr>
        <p:spPr>
          <a:xfrm>
            <a:off x="808534" y="4514453"/>
            <a:ext cx="1944216" cy="1200329"/>
          </a:xfrm>
          <a:prstGeom prst="rect">
            <a:avLst/>
          </a:prstGeom>
          <a:noFill/>
        </p:spPr>
        <p:txBody>
          <a:bodyPr wrap="square" rtlCol="0">
            <a:spAutoFit/>
          </a:bodyPr>
          <a:lstStyle/>
          <a:p>
            <a:pPr algn="ctr"/>
            <a:r>
              <a:rPr lang="en-CA" dirty="0" smtClean="0">
                <a:latin typeface="Franklin Gothic Medium Cond" pitchFamily="34" charset="0"/>
              </a:rPr>
              <a:t>Plus </a:t>
            </a:r>
            <a:r>
              <a:rPr lang="en-CA" dirty="0" err="1" smtClean="0">
                <a:latin typeface="Franklin Gothic Medium Cond" pitchFamily="34" charset="0"/>
              </a:rPr>
              <a:t>d’emphase</a:t>
            </a:r>
            <a:r>
              <a:rPr lang="en-CA" dirty="0" smtClean="0">
                <a:latin typeface="Franklin Gothic Medium Cond" pitchFamily="34" charset="0"/>
              </a:rPr>
              <a:t> </a:t>
            </a:r>
            <a:r>
              <a:rPr lang="en-CA" dirty="0" err="1" smtClean="0">
                <a:latin typeface="Franklin Gothic Medium Cond" pitchFamily="34" charset="0"/>
              </a:rPr>
              <a:t>sur</a:t>
            </a:r>
            <a:r>
              <a:rPr lang="en-CA" dirty="0" smtClean="0">
                <a:latin typeface="Franklin Gothic Medium Cond" pitchFamily="34" charset="0"/>
              </a:rPr>
              <a:t> la PLANIFICATION et le DÉVELOPPEMENT DES AFFAIRES</a:t>
            </a:r>
            <a:endParaRPr lang="en-CA" dirty="0">
              <a:latin typeface="Franklin Gothic Medium Cond" pitchFamily="34" charset="0"/>
            </a:endParaRPr>
          </a:p>
        </p:txBody>
      </p:sp>
      <p:sp>
        <p:nvSpPr>
          <p:cNvPr id="35" name="TextBox 34"/>
          <p:cNvSpPr txBox="1"/>
          <p:nvPr/>
        </p:nvSpPr>
        <p:spPr>
          <a:xfrm>
            <a:off x="2699792" y="4656385"/>
            <a:ext cx="1944216" cy="923330"/>
          </a:xfrm>
          <a:prstGeom prst="rect">
            <a:avLst/>
          </a:prstGeom>
          <a:noFill/>
        </p:spPr>
        <p:txBody>
          <a:bodyPr wrap="square" rtlCol="0">
            <a:spAutoFit/>
          </a:bodyPr>
          <a:lstStyle/>
          <a:p>
            <a:pPr algn="ctr"/>
            <a:r>
              <a:rPr lang="en-CA" dirty="0" err="1" smtClean="0">
                <a:latin typeface="Franklin Gothic Medium Cond" pitchFamily="34" charset="0"/>
              </a:rPr>
              <a:t>Comparaison</a:t>
            </a:r>
            <a:r>
              <a:rPr lang="en-CA" dirty="0" smtClean="0">
                <a:latin typeface="Franklin Gothic Medium Cond" pitchFamily="34" charset="0"/>
              </a:rPr>
              <a:t> avec des </a:t>
            </a:r>
            <a:r>
              <a:rPr lang="en-CA" dirty="0" err="1" smtClean="0">
                <a:latin typeface="Franklin Gothic Medium Cond" pitchFamily="34" charset="0"/>
              </a:rPr>
              <a:t>pratiques</a:t>
            </a:r>
            <a:r>
              <a:rPr lang="en-CA" dirty="0" smtClean="0">
                <a:latin typeface="Franklin Gothic Medium Cond" pitchFamily="34" charset="0"/>
              </a:rPr>
              <a:t> </a:t>
            </a:r>
            <a:r>
              <a:rPr lang="en-CA" dirty="0" err="1" smtClean="0">
                <a:latin typeface="Franklin Gothic Medium Cond" pitchFamily="34" charset="0"/>
              </a:rPr>
              <a:t>reconnues</a:t>
            </a:r>
            <a:endParaRPr lang="en-CA" dirty="0">
              <a:latin typeface="Franklin Gothic Medium Cond" pitchFamily="34" charset="0"/>
            </a:endParaRPr>
          </a:p>
        </p:txBody>
      </p:sp>
      <p:sp>
        <p:nvSpPr>
          <p:cNvPr id="36" name="TextBox 35"/>
          <p:cNvSpPr txBox="1"/>
          <p:nvPr/>
        </p:nvSpPr>
        <p:spPr>
          <a:xfrm>
            <a:off x="4649341" y="4429132"/>
            <a:ext cx="1819250" cy="1200329"/>
          </a:xfrm>
          <a:prstGeom prst="rect">
            <a:avLst/>
          </a:prstGeom>
          <a:noFill/>
        </p:spPr>
        <p:txBody>
          <a:bodyPr wrap="square" rtlCol="0">
            <a:spAutoFit/>
          </a:bodyPr>
          <a:lstStyle/>
          <a:p>
            <a:pPr algn="ctr"/>
            <a:r>
              <a:rPr lang="en-CA" dirty="0" smtClean="0">
                <a:latin typeface="Franklin Gothic Medium Cond" pitchFamily="34" charset="0"/>
              </a:rPr>
              <a:t>Riche </a:t>
            </a:r>
            <a:r>
              <a:rPr lang="en-CA" dirty="0" err="1" smtClean="0">
                <a:latin typeface="Franklin Gothic Medium Cond" pitchFamily="34" charset="0"/>
              </a:rPr>
              <a:t>contenu</a:t>
            </a:r>
            <a:r>
              <a:rPr lang="en-CA" dirty="0" smtClean="0">
                <a:latin typeface="Franklin Gothic Medium Cond" pitchFamily="34" charset="0"/>
              </a:rPr>
              <a:t> </a:t>
            </a:r>
            <a:r>
              <a:rPr lang="en-CA" dirty="0" err="1" smtClean="0">
                <a:latin typeface="Franklin Gothic Medium Cond" pitchFamily="34" charset="0"/>
              </a:rPr>
              <a:t>ajouté</a:t>
            </a:r>
            <a:r>
              <a:rPr lang="en-CA" dirty="0" smtClean="0">
                <a:latin typeface="Franklin Gothic Medium Cond" pitchFamily="34" charset="0"/>
              </a:rPr>
              <a:t> en </a:t>
            </a:r>
            <a:r>
              <a:rPr lang="en-CA" dirty="0" err="1" smtClean="0">
                <a:latin typeface="Franklin Gothic Medium Cond" pitchFamily="34" charset="0"/>
              </a:rPr>
              <a:t>ce</a:t>
            </a:r>
            <a:r>
              <a:rPr lang="en-CA" dirty="0" smtClean="0">
                <a:latin typeface="Franklin Gothic Medium Cond" pitchFamily="34" charset="0"/>
              </a:rPr>
              <a:t> qui a trait au CONTEXTE et à la SPÉCIFICITÉ</a:t>
            </a:r>
            <a:endParaRPr lang="en-CA" dirty="0">
              <a:latin typeface="Franklin Gothic Medium Cond" pitchFamily="34" charset="0"/>
            </a:endParaRPr>
          </a:p>
        </p:txBody>
      </p:sp>
      <p:sp>
        <p:nvSpPr>
          <p:cNvPr id="37" name="TextBox 36"/>
          <p:cNvSpPr txBox="1"/>
          <p:nvPr/>
        </p:nvSpPr>
        <p:spPr>
          <a:xfrm>
            <a:off x="6520408" y="4286256"/>
            <a:ext cx="1819250" cy="1754326"/>
          </a:xfrm>
          <a:prstGeom prst="rect">
            <a:avLst/>
          </a:prstGeom>
          <a:noFill/>
        </p:spPr>
        <p:txBody>
          <a:bodyPr wrap="square" rtlCol="0">
            <a:spAutoFit/>
          </a:bodyPr>
          <a:lstStyle/>
          <a:p>
            <a:pPr algn="ctr"/>
            <a:r>
              <a:rPr lang="en-CA" dirty="0" smtClean="0">
                <a:latin typeface="Franklin Gothic Medium Cond" pitchFamily="34" charset="0"/>
              </a:rPr>
              <a:t>FLEXIBILITÉ, ADAPTABILITÉ : les </a:t>
            </a:r>
            <a:r>
              <a:rPr lang="en-CA" dirty="0" err="1" smtClean="0">
                <a:latin typeface="Franklin Gothic Medium Cond" pitchFamily="34" charset="0"/>
              </a:rPr>
              <a:t>normes</a:t>
            </a:r>
            <a:r>
              <a:rPr lang="en-CA" dirty="0" smtClean="0">
                <a:latin typeface="Franklin Gothic Medium Cond" pitchFamily="34" charset="0"/>
              </a:rPr>
              <a:t> </a:t>
            </a:r>
            <a:r>
              <a:rPr lang="en-CA" dirty="0" err="1" smtClean="0">
                <a:latin typeface="Franklin Gothic Medium Cond" pitchFamily="34" charset="0"/>
              </a:rPr>
              <a:t>s’appliquent</a:t>
            </a:r>
            <a:r>
              <a:rPr lang="en-CA" dirty="0" smtClean="0">
                <a:latin typeface="Franklin Gothic Medium Cond" pitchFamily="34" charset="0"/>
              </a:rPr>
              <a:t> à un </a:t>
            </a:r>
            <a:r>
              <a:rPr lang="en-CA" dirty="0" err="1" smtClean="0">
                <a:latin typeface="Franklin Gothic Medium Cond" pitchFamily="34" charset="0"/>
              </a:rPr>
              <a:t>domaine</a:t>
            </a:r>
            <a:r>
              <a:rPr lang="en-CA" dirty="0" smtClean="0">
                <a:latin typeface="Franklin Gothic Medium Cond" pitchFamily="34" charset="0"/>
              </a:rPr>
              <a:t> de </a:t>
            </a:r>
            <a:r>
              <a:rPr lang="en-CA" dirty="0" err="1" smtClean="0">
                <a:latin typeface="Franklin Gothic Medium Cond" pitchFamily="34" charset="0"/>
              </a:rPr>
              <a:t>pratique</a:t>
            </a:r>
            <a:endParaRPr lang="en-CA" dirty="0">
              <a:latin typeface="Franklin Gothic Medium Cond"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605955" y="308273"/>
            <a:ext cx="6984776" cy="1015663"/>
          </a:xfrm>
          <a:prstGeom prst="rect">
            <a:avLst/>
          </a:prstGeom>
          <a:noFill/>
        </p:spPr>
        <p:txBody>
          <a:bodyPr wrap="square" rtlCol="0">
            <a:spAutoFit/>
          </a:bodyPr>
          <a:lstStyle/>
          <a:p>
            <a:r>
              <a:rPr lang="en-CA" sz="6000" dirty="0" err="1" smtClean="0">
                <a:solidFill>
                  <a:schemeClr val="accent6">
                    <a:lumMod val="75000"/>
                  </a:schemeClr>
                </a:solidFill>
                <a:latin typeface="Amienne" pitchFamily="82" charset="0"/>
              </a:rPr>
              <a:t>Autres</a:t>
            </a:r>
            <a:r>
              <a:rPr lang="en-CA" sz="6000" dirty="0" smtClean="0">
                <a:solidFill>
                  <a:schemeClr val="accent6">
                    <a:lumMod val="75000"/>
                  </a:schemeClr>
                </a:solidFill>
                <a:latin typeface="Amienne" pitchFamily="82" charset="0"/>
              </a:rPr>
              <a:t> points </a:t>
            </a:r>
            <a:r>
              <a:rPr lang="en-CA" sz="6000" dirty="0" err="1" smtClean="0">
                <a:solidFill>
                  <a:schemeClr val="accent6">
                    <a:lumMod val="75000"/>
                  </a:schemeClr>
                </a:solidFill>
                <a:latin typeface="Amienne" pitchFamily="82" charset="0"/>
              </a:rPr>
              <a:t>saillants</a:t>
            </a:r>
            <a:endParaRPr lang="en-CA" sz="6000" dirty="0">
              <a:solidFill>
                <a:schemeClr val="accent6">
                  <a:lumMod val="75000"/>
                </a:schemeClr>
              </a:solidFill>
              <a:latin typeface="Amienne" pitchFamily="82" charset="0"/>
            </a:endParaRPr>
          </a:p>
        </p:txBody>
      </p:sp>
      <p:sp>
        <p:nvSpPr>
          <p:cNvPr id="6" name="Rectangle 5"/>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1640938" y="1049586"/>
            <a:ext cx="6728616" cy="523220"/>
          </a:xfrm>
          <a:prstGeom prst="rect">
            <a:avLst/>
          </a:prstGeom>
          <a:noFill/>
        </p:spPr>
        <p:txBody>
          <a:bodyPr wrap="square" rtlCol="0">
            <a:spAutoFit/>
          </a:bodyPr>
          <a:lstStyle/>
          <a:p>
            <a:r>
              <a:rPr lang="en-CA" sz="2800" dirty="0" err="1" smtClean="0">
                <a:latin typeface="Franklin Gothic Demi Cond" pitchFamily="34" charset="0"/>
              </a:rPr>
              <a:t>Gestionnaires</a:t>
            </a:r>
            <a:r>
              <a:rPr lang="en-CA" sz="2800" dirty="0" smtClean="0">
                <a:latin typeface="Franklin Gothic Demi Cond" pitchFamily="34" charset="0"/>
              </a:rPr>
              <a:t> de services de </a:t>
            </a:r>
            <a:r>
              <a:rPr lang="en-CA" sz="2800" dirty="0" err="1" smtClean="0">
                <a:latin typeface="Franklin Gothic Demi Cond" pitchFamily="34" charset="0"/>
              </a:rPr>
              <a:t>garde</a:t>
            </a:r>
            <a:endParaRPr lang="en-CA" sz="2800" dirty="0">
              <a:latin typeface="Franklin Gothic Demi Cond" pitchFamily="34" charset="0"/>
            </a:endParaRPr>
          </a:p>
        </p:txBody>
      </p:sp>
      <p:sp>
        <p:nvSpPr>
          <p:cNvPr id="9" name="TextBox 8"/>
          <p:cNvSpPr txBox="1"/>
          <p:nvPr/>
        </p:nvSpPr>
        <p:spPr>
          <a:xfrm>
            <a:off x="1656168" y="1444714"/>
            <a:ext cx="6728616" cy="400110"/>
          </a:xfrm>
          <a:prstGeom prst="rect">
            <a:avLst/>
          </a:prstGeom>
          <a:noFill/>
        </p:spPr>
        <p:txBody>
          <a:bodyPr wrap="square" rtlCol="0">
            <a:spAutoFit/>
          </a:bodyPr>
          <a:lstStyle/>
          <a:p>
            <a:r>
              <a:rPr lang="en-CA" sz="2000" dirty="0" err="1" smtClean="0">
                <a:latin typeface="Franklin Gothic Medium Cond" pitchFamily="34" charset="0"/>
              </a:rPr>
              <a:t>Normes</a:t>
            </a:r>
            <a:r>
              <a:rPr lang="en-CA" sz="2000" dirty="0" smtClean="0">
                <a:latin typeface="Franklin Gothic Medium Cond" pitchFamily="34" charset="0"/>
              </a:rPr>
              <a:t> </a:t>
            </a:r>
            <a:r>
              <a:rPr lang="en-CA" sz="2000" dirty="0" err="1" smtClean="0">
                <a:latin typeface="Franklin Gothic Medium Cond" pitchFamily="34" charset="0"/>
              </a:rPr>
              <a:t>professionnelles</a:t>
            </a:r>
            <a:r>
              <a:rPr lang="en-CA" sz="2000" dirty="0" smtClean="0">
                <a:latin typeface="Franklin Gothic Medium Cond" pitchFamily="34" charset="0"/>
              </a:rPr>
              <a:t> </a:t>
            </a:r>
            <a:r>
              <a:rPr lang="en-CA" sz="2000" dirty="0" err="1" smtClean="0">
                <a:latin typeface="Franklin Gothic Medium Cond" pitchFamily="34" charset="0"/>
              </a:rPr>
              <a:t>nationales</a:t>
            </a:r>
            <a:endParaRPr lang="en-CA" sz="2000" dirty="0">
              <a:latin typeface="Franklin Gothic Medium Cond" pitchFamily="34" charset="0"/>
            </a:endParaRPr>
          </a:p>
        </p:txBody>
      </p:sp>
      <p:sp>
        <p:nvSpPr>
          <p:cNvPr id="12" name="Oval 11"/>
          <p:cNvSpPr/>
          <p:nvPr/>
        </p:nvSpPr>
        <p:spPr>
          <a:xfrm>
            <a:off x="899592" y="2276872"/>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3" name="Oval 12"/>
          <p:cNvSpPr/>
          <p:nvPr/>
        </p:nvSpPr>
        <p:spPr>
          <a:xfrm>
            <a:off x="899592" y="4211763"/>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4" name="Oval 13"/>
          <p:cNvSpPr/>
          <p:nvPr/>
        </p:nvSpPr>
        <p:spPr>
          <a:xfrm>
            <a:off x="2771800" y="2276872"/>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5" name="Oval 14"/>
          <p:cNvSpPr/>
          <p:nvPr/>
        </p:nvSpPr>
        <p:spPr>
          <a:xfrm>
            <a:off x="2771800" y="4211763"/>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6" name="Oval 15"/>
          <p:cNvSpPr/>
          <p:nvPr/>
        </p:nvSpPr>
        <p:spPr>
          <a:xfrm>
            <a:off x="4644008" y="2286397"/>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7" name="Oval 16"/>
          <p:cNvSpPr/>
          <p:nvPr/>
        </p:nvSpPr>
        <p:spPr>
          <a:xfrm>
            <a:off x="4644008" y="4221288"/>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8" name="Oval 17"/>
          <p:cNvSpPr/>
          <p:nvPr/>
        </p:nvSpPr>
        <p:spPr>
          <a:xfrm>
            <a:off x="6516416" y="2286397"/>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9" name="Oval 18"/>
          <p:cNvSpPr/>
          <p:nvPr/>
        </p:nvSpPr>
        <p:spPr>
          <a:xfrm>
            <a:off x="6516416" y="4221288"/>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0" name="Oval 19"/>
          <p:cNvSpPr/>
          <p:nvPr/>
        </p:nvSpPr>
        <p:spPr>
          <a:xfrm>
            <a:off x="899592" y="2276872"/>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21" name="Oval 20"/>
          <p:cNvSpPr/>
          <p:nvPr/>
        </p:nvSpPr>
        <p:spPr>
          <a:xfrm>
            <a:off x="899592" y="4221088"/>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2" name="Oval 21"/>
          <p:cNvSpPr/>
          <p:nvPr/>
        </p:nvSpPr>
        <p:spPr>
          <a:xfrm>
            <a:off x="2771800" y="2276872"/>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3" name="Oval 22"/>
          <p:cNvSpPr/>
          <p:nvPr/>
        </p:nvSpPr>
        <p:spPr>
          <a:xfrm>
            <a:off x="2771800" y="4221088"/>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4" name="Oval 23"/>
          <p:cNvSpPr/>
          <p:nvPr/>
        </p:nvSpPr>
        <p:spPr>
          <a:xfrm>
            <a:off x="4644008" y="2276872"/>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5" name="Oval 24"/>
          <p:cNvSpPr/>
          <p:nvPr/>
        </p:nvSpPr>
        <p:spPr>
          <a:xfrm>
            <a:off x="4644008" y="4221088"/>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6" name="Oval 25"/>
          <p:cNvSpPr/>
          <p:nvPr/>
        </p:nvSpPr>
        <p:spPr>
          <a:xfrm>
            <a:off x="6516216" y="2276872"/>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7" name="Oval 26"/>
          <p:cNvSpPr/>
          <p:nvPr/>
        </p:nvSpPr>
        <p:spPr>
          <a:xfrm>
            <a:off x="6516216" y="4221088"/>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9" name="TextBox 28"/>
          <p:cNvSpPr txBox="1"/>
          <p:nvPr/>
        </p:nvSpPr>
        <p:spPr>
          <a:xfrm>
            <a:off x="808534" y="2721694"/>
            <a:ext cx="1944216" cy="923330"/>
          </a:xfrm>
          <a:prstGeom prst="rect">
            <a:avLst/>
          </a:prstGeom>
          <a:noFill/>
        </p:spPr>
        <p:txBody>
          <a:bodyPr wrap="square" rtlCol="0">
            <a:spAutoFit/>
          </a:bodyPr>
          <a:lstStyle/>
          <a:p>
            <a:pPr algn="ctr"/>
            <a:r>
              <a:rPr lang="en-CA" dirty="0" err="1" smtClean="0">
                <a:latin typeface="Franklin Gothic Medium Cond" pitchFamily="34" charset="0"/>
              </a:rPr>
              <a:t>Emphase</a:t>
            </a:r>
            <a:r>
              <a:rPr lang="en-CA" dirty="0" smtClean="0">
                <a:latin typeface="Franklin Gothic Medium Cond" pitchFamily="34" charset="0"/>
              </a:rPr>
              <a:t> </a:t>
            </a:r>
            <a:r>
              <a:rPr lang="en-CA" dirty="0" err="1" smtClean="0">
                <a:latin typeface="Franklin Gothic Medium Cond" pitchFamily="34" charset="0"/>
              </a:rPr>
              <a:t>sur</a:t>
            </a:r>
            <a:r>
              <a:rPr lang="en-CA" dirty="0" smtClean="0">
                <a:latin typeface="Franklin Gothic Medium Cond" pitchFamily="34" charset="0"/>
              </a:rPr>
              <a:t> le LEADERSHIP et la GESTION</a:t>
            </a:r>
            <a:endParaRPr lang="en-CA" dirty="0">
              <a:latin typeface="Franklin Gothic Medium Cond" pitchFamily="34" charset="0"/>
            </a:endParaRPr>
          </a:p>
        </p:txBody>
      </p:sp>
      <p:sp>
        <p:nvSpPr>
          <p:cNvPr id="30" name="TextBox 29"/>
          <p:cNvSpPr txBox="1"/>
          <p:nvPr/>
        </p:nvSpPr>
        <p:spPr>
          <a:xfrm>
            <a:off x="2699792" y="2928934"/>
            <a:ext cx="1944216" cy="646331"/>
          </a:xfrm>
          <a:prstGeom prst="rect">
            <a:avLst/>
          </a:prstGeom>
          <a:noFill/>
        </p:spPr>
        <p:txBody>
          <a:bodyPr wrap="square" rtlCol="0">
            <a:spAutoFit/>
          </a:bodyPr>
          <a:lstStyle/>
          <a:p>
            <a:pPr algn="ctr"/>
            <a:r>
              <a:rPr lang="en-CA" dirty="0" smtClean="0">
                <a:latin typeface="Franklin Gothic Medium Cond" pitchFamily="34" charset="0"/>
              </a:rPr>
              <a:t>LANGAGE SIMPLE </a:t>
            </a:r>
          </a:p>
          <a:p>
            <a:pPr algn="ctr"/>
            <a:r>
              <a:rPr lang="en-CA" dirty="0" smtClean="0">
                <a:latin typeface="Franklin Gothic Medium Cond" pitchFamily="34" charset="0"/>
              </a:rPr>
              <a:t>et  sans </a:t>
            </a:r>
            <a:r>
              <a:rPr lang="en-CA" dirty="0" err="1" smtClean="0">
                <a:latin typeface="Franklin Gothic Medium Cond" pitchFamily="34" charset="0"/>
              </a:rPr>
              <a:t>redondance</a:t>
            </a:r>
            <a:endParaRPr lang="en-CA" dirty="0">
              <a:latin typeface="Franklin Gothic Medium Cond" pitchFamily="34" charset="0"/>
            </a:endParaRPr>
          </a:p>
        </p:txBody>
      </p:sp>
      <p:sp>
        <p:nvSpPr>
          <p:cNvPr id="32" name="TextBox 31"/>
          <p:cNvSpPr txBox="1"/>
          <p:nvPr/>
        </p:nvSpPr>
        <p:spPr>
          <a:xfrm>
            <a:off x="4668391" y="2636912"/>
            <a:ext cx="1800200" cy="1477328"/>
          </a:xfrm>
          <a:prstGeom prst="rect">
            <a:avLst/>
          </a:prstGeom>
          <a:noFill/>
        </p:spPr>
        <p:txBody>
          <a:bodyPr wrap="square" rtlCol="0">
            <a:spAutoFit/>
          </a:bodyPr>
          <a:lstStyle/>
          <a:p>
            <a:pPr algn="ctr"/>
            <a:r>
              <a:rPr lang="en-CA" dirty="0" smtClean="0">
                <a:latin typeface="Franklin Gothic Medium Cond" pitchFamily="34" charset="0"/>
              </a:rPr>
              <a:t>RÉORGANISATION </a:t>
            </a:r>
            <a:r>
              <a:rPr lang="en-CA" dirty="0" err="1" smtClean="0">
                <a:latin typeface="Franklin Gothic Medium Cond" pitchFamily="34" charset="0"/>
              </a:rPr>
              <a:t>selon</a:t>
            </a:r>
            <a:r>
              <a:rPr lang="en-CA" dirty="0" smtClean="0">
                <a:latin typeface="Franklin Gothic Medium Cond" pitchFamily="34" charset="0"/>
              </a:rPr>
              <a:t> les </a:t>
            </a:r>
            <a:r>
              <a:rPr lang="en-CA" dirty="0" err="1" smtClean="0">
                <a:latin typeface="Franklin Gothic Medium Cond" pitchFamily="34" charset="0"/>
              </a:rPr>
              <a:t>compétences</a:t>
            </a:r>
            <a:r>
              <a:rPr lang="en-CA" dirty="0" smtClean="0">
                <a:latin typeface="Franklin Gothic Medium Cond" pitchFamily="34" charset="0"/>
              </a:rPr>
              <a:t> pour </a:t>
            </a:r>
            <a:r>
              <a:rPr lang="en-CA" dirty="0" err="1" smtClean="0">
                <a:latin typeface="Franklin Gothic Medium Cond" pitchFamily="34" charset="0"/>
              </a:rPr>
              <a:t>chaque</a:t>
            </a:r>
            <a:r>
              <a:rPr lang="en-CA" dirty="0" smtClean="0">
                <a:latin typeface="Franklin Gothic Medium Cond" pitchFamily="34" charset="0"/>
              </a:rPr>
              <a:t> </a:t>
            </a:r>
            <a:r>
              <a:rPr lang="en-CA" dirty="0" err="1" smtClean="0">
                <a:latin typeface="Franklin Gothic Medium Cond" pitchFamily="34" charset="0"/>
              </a:rPr>
              <a:t>sphère</a:t>
            </a:r>
            <a:r>
              <a:rPr lang="en-CA" dirty="0" smtClean="0">
                <a:latin typeface="Franklin Gothic Medium Cond" pitchFamily="34" charset="0"/>
              </a:rPr>
              <a:t> </a:t>
            </a:r>
            <a:r>
              <a:rPr lang="en-CA" dirty="0" err="1" smtClean="0">
                <a:latin typeface="Franklin Gothic Medium Cond" pitchFamily="34" charset="0"/>
              </a:rPr>
              <a:t>d’activité</a:t>
            </a:r>
            <a:endParaRPr lang="en-CA" dirty="0">
              <a:latin typeface="Franklin Gothic Medium Cond" pitchFamily="34" charset="0"/>
            </a:endParaRPr>
          </a:p>
        </p:txBody>
      </p:sp>
      <p:sp>
        <p:nvSpPr>
          <p:cNvPr id="33" name="TextBox 32"/>
          <p:cNvSpPr txBox="1"/>
          <p:nvPr/>
        </p:nvSpPr>
        <p:spPr>
          <a:xfrm>
            <a:off x="6444208" y="2285992"/>
            <a:ext cx="1944216" cy="1661993"/>
          </a:xfrm>
          <a:prstGeom prst="rect">
            <a:avLst/>
          </a:prstGeom>
          <a:noFill/>
        </p:spPr>
        <p:txBody>
          <a:bodyPr wrap="square" rtlCol="0">
            <a:spAutoFit/>
          </a:bodyPr>
          <a:lstStyle/>
          <a:p>
            <a:pPr algn="ctr"/>
            <a:r>
              <a:rPr lang="en-CA" sz="1700" dirty="0" smtClean="0">
                <a:latin typeface="Franklin Gothic Medium Cond" pitchFamily="34" charset="0"/>
              </a:rPr>
              <a:t>FAMILLES et COMMUNAUTÉ : </a:t>
            </a:r>
            <a:r>
              <a:rPr lang="en-CA" sz="1700" dirty="0" err="1" smtClean="0">
                <a:latin typeface="Franklin Gothic Medium Cond" pitchFamily="34" charset="0"/>
              </a:rPr>
              <a:t>leur</a:t>
            </a:r>
            <a:r>
              <a:rPr lang="en-CA" sz="1700" dirty="0" smtClean="0">
                <a:latin typeface="Franklin Gothic Medium Cond" pitchFamily="34" charset="0"/>
              </a:rPr>
              <a:t> participation </a:t>
            </a:r>
            <a:r>
              <a:rPr lang="en-CA" sz="1700" dirty="0" err="1" smtClean="0">
                <a:latin typeface="Franklin Gothic Medium Cond" pitchFamily="34" charset="0"/>
              </a:rPr>
              <a:t>est</a:t>
            </a:r>
            <a:r>
              <a:rPr lang="en-CA" sz="1700" dirty="0" smtClean="0">
                <a:latin typeface="Franklin Gothic Medium Cond" pitchFamily="34" charset="0"/>
              </a:rPr>
              <a:t> </a:t>
            </a:r>
            <a:r>
              <a:rPr lang="en-CA" sz="1700" dirty="0" err="1" smtClean="0">
                <a:latin typeface="Franklin Gothic Medium Cond" pitchFamily="34" charset="0"/>
              </a:rPr>
              <a:t>essentielle</a:t>
            </a:r>
            <a:r>
              <a:rPr lang="en-CA" sz="1700" dirty="0" smtClean="0">
                <a:latin typeface="Franklin Gothic Medium Cond" pitchFamily="34" charset="0"/>
              </a:rPr>
              <a:t> à la </a:t>
            </a:r>
            <a:r>
              <a:rPr lang="en-CA" sz="1700" dirty="0" err="1" smtClean="0">
                <a:latin typeface="Franklin Gothic Medium Cond" pitchFamily="34" charset="0"/>
              </a:rPr>
              <a:t>recherche</a:t>
            </a:r>
            <a:r>
              <a:rPr lang="en-CA" sz="1700" dirty="0" smtClean="0">
                <a:latin typeface="Franklin Gothic Medium Cond" pitchFamily="34" charset="0"/>
              </a:rPr>
              <a:t> et au </a:t>
            </a:r>
            <a:r>
              <a:rPr lang="en-CA" sz="1700" dirty="0" err="1" smtClean="0">
                <a:latin typeface="Franklin Gothic Medium Cond" pitchFamily="34" charset="0"/>
              </a:rPr>
              <a:t>développement</a:t>
            </a:r>
            <a:endParaRPr lang="en-CA" sz="1700" dirty="0">
              <a:latin typeface="Franklin Gothic Medium Cond" pitchFamily="34" charset="0"/>
            </a:endParaRPr>
          </a:p>
        </p:txBody>
      </p:sp>
      <p:sp>
        <p:nvSpPr>
          <p:cNvPr id="34" name="TextBox 33"/>
          <p:cNvSpPr txBox="1"/>
          <p:nvPr/>
        </p:nvSpPr>
        <p:spPr>
          <a:xfrm>
            <a:off x="808534" y="4514453"/>
            <a:ext cx="1944216" cy="1200329"/>
          </a:xfrm>
          <a:prstGeom prst="rect">
            <a:avLst/>
          </a:prstGeom>
          <a:noFill/>
        </p:spPr>
        <p:txBody>
          <a:bodyPr wrap="square" rtlCol="0">
            <a:spAutoFit/>
          </a:bodyPr>
          <a:lstStyle/>
          <a:p>
            <a:pPr algn="ctr"/>
            <a:r>
              <a:rPr lang="en-CA" dirty="0" smtClean="0">
                <a:latin typeface="Franklin Gothic Medium Cond" pitchFamily="34" charset="0"/>
              </a:rPr>
              <a:t>Plus </a:t>
            </a:r>
            <a:r>
              <a:rPr lang="en-CA" dirty="0" err="1" smtClean="0">
                <a:latin typeface="Franklin Gothic Medium Cond" pitchFamily="34" charset="0"/>
              </a:rPr>
              <a:t>d’emphase</a:t>
            </a:r>
            <a:r>
              <a:rPr lang="en-CA" dirty="0" smtClean="0">
                <a:latin typeface="Franklin Gothic Medium Cond" pitchFamily="34" charset="0"/>
              </a:rPr>
              <a:t> </a:t>
            </a:r>
            <a:r>
              <a:rPr lang="en-CA" dirty="0" err="1" smtClean="0">
                <a:latin typeface="Franklin Gothic Medium Cond" pitchFamily="34" charset="0"/>
              </a:rPr>
              <a:t>sur</a:t>
            </a:r>
            <a:r>
              <a:rPr lang="en-CA" dirty="0" smtClean="0">
                <a:latin typeface="Franklin Gothic Medium Cond" pitchFamily="34" charset="0"/>
              </a:rPr>
              <a:t> la PLANIFICATION et le DÉVELOPPEMENT DES AFFAIRES</a:t>
            </a:r>
            <a:endParaRPr lang="en-CA" dirty="0">
              <a:latin typeface="Franklin Gothic Medium Cond" pitchFamily="34" charset="0"/>
            </a:endParaRPr>
          </a:p>
        </p:txBody>
      </p:sp>
      <p:sp>
        <p:nvSpPr>
          <p:cNvPr id="35" name="TextBox 34"/>
          <p:cNvSpPr txBox="1"/>
          <p:nvPr/>
        </p:nvSpPr>
        <p:spPr>
          <a:xfrm>
            <a:off x="2699792" y="4656385"/>
            <a:ext cx="1944216" cy="923330"/>
          </a:xfrm>
          <a:prstGeom prst="rect">
            <a:avLst/>
          </a:prstGeom>
          <a:noFill/>
        </p:spPr>
        <p:txBody>
          <a:bodyPr wrap="square" rtlCol="0">
            <a:spAutoFit/>
          </a:bodyPr>
          <a:lstStyle/>
          <a:p>
            <a:pPr algn="ctr"/>
            <a:r>
              <a:rPr lang="en-CA" dirty="0" err="1" smtClean="0">
                <a:latin typeface="Franklin Gothic Medium Cond" pitchFamily="34" charset="0"/>
              </a:rPr>
              <a:t>Comparaison</a:t>
            </a:r>
            <a:r>
              <a:rPr lang="en-CA" dirty="0" smtClean="0">
                <a:latin typeface="Franklin Gothic Medium Cond" pitchFamily="34" charset="0"/>
              </a:rPr>
              <a:t> avec des </a:t>
            </a:r>
            <a:r>
              <a:rPr lang="en-CA" dirty="0" err="1" smtClean="0">
                <a:latin typeface="Franklin Gothic Medium Cond" pitchFamily="34" charset="0"/>
              </a:rPr>
              <a:t>pratiques</a:t>
            </a:r>
            <a:r>
              <a:rPr lang="en-CA" dirty="0" smtClean="0">
                <a:latin typeface="Franklin Gothic Medium Cond" pitchFamily="34" charset="0"/>
              </a:rPr>
              <a:t> </a:t>
            </a:r>
            <a:r>
              <a:rPr lang="en-CA" dirty="0" err="1" smtClean="0">
                <a:latin typeface="Franklin Gothic Medium Cond" pitchFamily="34" charset="0"/>
              </a:rPr>
              <a:t>reconnues</a:t>
            </a:r>
            <a:endParaRPr lang="en-CA" dirty="0">
              <a:latin typeface="Franklin Gothic Medium Cond" pitchFamily="34" charset="0"/>
            </a:endParaRPr>
          </a:p>
        </p:txBody>
      </p:sp>
      <p:sp>
        <p:nvSpPr>
          <p:cNvPr id="36" name="TextBox 35"/>
          <p:cNvSpPr txBox="1"/>
          <p:nvPr/>
        </p:nvSpPr>
        <p:spPr>
          <a:xfrm>
            <a:off x="4649341" y="4429132"/>
            <a:ext cx="1819250" cy="1200329"/>
          </a:xfrm>
          <a:prstGeom prst="rect">
            <a:avLst/>
          </a:prstGeom>
          <a:noFill/>
        </p:spPr>
        <p:txBody>
          <a:bodyPr wrap="square" rtlCol="0">
            <a:spAutoFit/>
          </a:bodyPr>
          <a:lstStyle/>
          <a:p>
            <a:pPr algn="ctr"/>
            <a:r>
              <a:rPr lang="en-CA" dirty="0" smtClean="0">
                <a:latin typeface="Franklin Gothic Medium Cond" pitchFamily="34" charset="0"/>
              </a:rPr>
              <a:t>Riche </a:t>
            </a:r>
            <a:r>
              <a:rPr lang="en-CA" dirty="0" err="1" smtClean="0">
                <a:latin typeface="Franklin Gothic Medium Cond" pitchFamily="34" charset="0"/>
              </a:rPr>
              <a:t>contenu</a:t>
            </a:r>
            <a:r>
              <a:rPr lang="en-CA" dirty="0" smtClean="0">
                <a:latin typeface="Franklin Gothic Medium Cond" pitchFamily="34" charset="0"/>
              </a:rPr>
              <a:t> </a:t>
            </a:r>
            <a:r>
              <a:rPr lang="en-CA" dirty="0" err="1" smtClean="0">
                <a:latin typeface="Franklin Gothic Medium Cond" pitchFamily="34" charset="0"/>
              </a:rPr>
              <a:t>ajouté</a:t>
            </a:r>
            <a:r>
              <a:rPr lang="en-CA" dirty="0" smtClean="0">
                <a:latin typeface="Franklin Gothic Medium Cond" pitchFamily="34" charset="0"/>
              </a:rPr>
              <a:t> en </a:t>
            </a:r>
            <a:r>
              <a:rPr lang="en-CA" dirty="0" err="1" smtClean="0">
                <a:latin typeface="Franklin Gothic Medium Cond" pitchFamily="34" charset="0"/>
              </a:rPr>
              <a:t>ce</a:t>
            </a:r>
            <a:r>
              <a:rPr lang="en-CA" dirty="0" smtClean="0">
                <a:latin typeface="Franklin Gothic Medium Cond" pitchFamily="34" charset="0"/>
              </a:rPr>
              <a:t> qui a trait au CONTEXTE et à la SPÉCIFICITÉ</a:t>
            </a:r>
            <a:endParaRPr lang="en-CA" dirty="0">
              <a:latin typeface="Franklin Gothic Medium Cond" pitchFamily="34" charset="0"/>
            </a:endParaRPr>
          </a:p>
        </p:txBody>
      </p:sp>
      <p:sp>
        <p:nvSpPr>
          <p:cNvPr id="37" name="TextBox 36"/>
          <p:cNvSpPr txBox="1"/>
          <p:nvPr/>
        </p:nvSpPr>
        <p:spPr>
          <a:xfrm>
            <a:off x="6516216" y="4293096"/>
            <a:ext cx="1819250" cy="1754326"/>
          </a:xfrm>
          <a:prstGeom prst="rect">
            <a:avLst/>
          </a:prstGeom>
          <a:noFill/>
        </p:spPr>
        <p:txBody>
          <a:bodyPr wrap="square" rtlCol="0">
            <a:spAutoFit/>
          </a:bodyPr>
          <a:lstStyle/>
          <a:p>
            <a:pPr algn="ctr"/>
            <a:r>
              <a:rPr lang="en-CA" dirty="0" smtClean="0">
                <a:latin typeface="Franklin Gothic Medium Cond" pitchFamily="34" charset="0"/>
              </a:rPr>
              <a:t>FLEXIBILITÉ, ADAPTABILITÉ : les </a:t>
            </a:r>
            <a:r>
              <a:rPr lang="en-CA" dirty="0" err="1" smtClean="0">
                <a:latin typeface="Franklin Gothic Medium Cond" pitchFamily="34" charset="0"/>
              </a:rPr>
              <a:t>normes</a:t>
            </a:r>
            <a:r>
              <a:rPr lang="en-CA" dirty="0" smtClean="0">
                <a:latin typeface="Franklin Gothic Medium Cond" pitchFamily="34" charset="0"/>
              </a:rPr>
              <a:t> </a:t>
            </a:r>
            <a:r>
              <a:rPr lang="en-CA" dirty="0" err="1" smtClean="0">
                <a:latin typeface="Franklin Gothic Medium Cond" pitchFamily="34" charset="0"/>
              </a:rPr>
              <a:t>s’appliquent</a:t>
            </a:r>
            <a:r>
              <a:rPr lang="en-CA" dirty="0" smtClean="0">
                <a:latin typeface="Franklin Gothic Medium Cond" pitchFamily="34" charset="0"/>
              </a:rPr>
              <a:t> à un </a:t>
            </a:r>
            <a:r>
              <a:rPr lang="en-CA" dirty="0" err="1" smtClean="0">
                <a:latin typeface="Franklin Gothic Medium Cond" pitchFamily="34" charset="0"/>
              </a:rPr>
              <a:t>domaine</a:t>
            </a:r>
            <a:r>
              <a:rPr lang="en-CA" dirty="0" smtClean="0">
                <a:latin typeface="Franklin Gothic Medium Cond" pitchFamily="34" charset="0"/>
              </a:rPr>
              <a:t> de </a:t>
            </a:r>
            <a:r>
              <a:rPr lang="en-CA" dirty="0" err="1" smtClean="0">
                <a:latin typeface="Franklin Gothic Medium Cond" pitchFamily="34" charset="0"/>
              </a:rPr>
              <a:t>pratique</a:t>
            </a:r>
            <a:endParaRPr lang="en-CA" dirty="0">
              <a:latin typeface="Franklin Gothic Medium Cond" pitchFamily="34" charset="0"/>
            </a:endParaRPr>
          </a:p>
        </p:txBody>
      </p:sp>
      <p:sp>
        <p:nvSpPr>
          <p:cNvPr id="63" name="Rounded Rectangle 62"/>
          <p:cNvSpPr/>
          <p:nvPr/>
        </p:nvSpPr>
        <p:spPr>
          <a:xfrm>
            <a:off x="2987824" y="620688"/>
            <a:ext cx="1296144" cy="648072"/>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err="1" smtClean="0">
                <a:latin typeface="Franklin Gothic Medium Cond" pitchFamily="34" charset="0"/>
              </a:rPr>
              <a:t>Développement</a:t>
            </a:r>
            <a:r>
              <a:rPr lang="en-CA" sz="1400" dirty="0" smtClean="0">
                <a:latin typeface="Franklin Gothic Medium Cond" pitchFamily="34" charset="0"/>
              </a:rPr>
              <a:t> et </a:t>
            </a:r>
            <a:r>
              <a:rPr lang="en-CA" sz="1400" dirty="0" err="1" smtClean="0">
                <a:latin typeface="Franklin Gothic Medium Cond" pitchFamily="34" charset="0"/>
              </a:rPr>
              <a:t>éducation</a:t>
            </a:r>
            <a:r>
              <a:rPr lang="en-CA" sz="1400" dirty="0" smtClean="0">
                <a:latin typeface="Franklin Gothic Medium Cond" pitchFamily="34" charset="0"/>
              </a:rPr>
              <a:t> des </a:t>
            </a:r>
            <a:r>
              <a:rPr lang="en-CA" sz="1400" dirty="0" err="1" smtClean="0">
                <a:latin typeface="Franklin Gothic Medium Cond" pitchFamily="34" charset="0"/>
              </a:rPr>
              <a:t>enfants</a:t>
            </a:r>
            <a:endParaRPr lang="en-CA" sz="1400" dirty="0">
              <a:latin typeface="Franklin Gothic Medium Cond" pitchFamily="34" charset="0"/>
            </a:endParaRPr>
          </a:p>
        </p:txBody>
      </p:sp>
      <p:sp>
        <p:nvSpPr>
          <p:cNvPr id="64" name="Rounded Rectangle 63"/>
          <p:cNvSpPr/>
          <p:nvPr/>
        </p:nvSpPr>
        <p:spPr>
          <a:xfrm>
            <a:off x="2987824" y="1340768"/>
            <a:ext cx="1296144" cy="648072"/>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err="1" smtClean="0">
                <a:latin typeface="Franklin Gothic Medium Cond" pitchFamily="34" charset="0"/>
              </a:rPr>
              <a:t>Collaborer</a:t>
            </a:r>
            <a:r>
              <a:rPr lang="en-CA" sz="1400" dirty="0" smtClean="0">
                <a:latin typeface="Franklin Gothic Medium Cond" pitchFamily="34" charset="0"/>
              </a:rPr>
              <a:t> avec les </a:t>
            </a:r>
            <a:r>
              <a:rPr lang="en-CA" sz="1400" dirty="0" err="1" smtClean="0">
                <a:latin typeface="Franklin Gothic Medium Cond" pitchFamily="34" charset="0"/>
              </a:rPr>
              <a:t>autres</a:t>
            </a:r>
            <a:endParaRPr lang="en-CA" sz="1400" dirty="0">
              <a:latin typeface="Franklin Gothic Medium Cond" pitchFamily="34" charset="0"/>
            </a:endParaRPr>
          </a:p>
        </p:txBody>
      </p:sp>
      <p:sp>
        <p:nvSpPr>
          <p:cNvPr id="65" name="Rounded Rectangle 64"/>
          <p:cNvSpPr/>
          <p:nvPr/>
        </p:nvSpPr>
        <p:spPr>
          <a:xfrm>
            <a:off x="2987824" y="2060848"/>
            <a:ext cx="1296144" cy="648072"/>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err="1" smtClean="0">
                <a:latin typeface="Franklin Gothic Medium Cond" pitchFamily="34" charset="0"/>
              </a:rPr>
              <a:t>Ressources</a:t>
            </a:r>
            <a:r>
              <a:rPr lang="en-CA" sz="1400" dirty="0" smtClean="0">
                <a:latin typeface="Franklin Gothic Medium Cond" pitchFamily="34" charset="0"/>
              </a:rPr>
              <a:t> </a:t>
            </a:r>
            <a:r>
              <a:rPr lang="en-CA" sz="1400" dirty="0" err="1" smtClean="0">
                <a:latin typeface="Franklin Gothic Medium Cond" pitchFamily="34" charset="0"/>
              </a:rPr>
              <a:t>humaines</a:t>
            </a:r>
            <a:endParaRPr lang="en-CA" sz="1400" dirty="0">
              <a:latin typeface="Franklin Gothic Medium Cond" pitchFamily="34" charset="0"/>
            </a:endParaRPr>
          </a:p>
        </p:txBody>
      </p:sp>
      <p:sp>
        <p:nvSpPr>
          <p:cNvPr id="66" name="Rounded Rectangle 65"/>
          <p:cNvSpPr/>
          <p:nvPr/>
        </p:nvSpPr>
        <p:spPr>
          <a:xfrm>
            <a:off x="2987824" y="2780928"/>
            <a:ext cx="1296144" cy="648072"/>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err="1" smtClean="0">
                <a:latin typeface="Franklin Gothic Medium Cond" pitchFamily="34" charset="0"/>
              </a:rPr>
              <a:t>Gestion</a:t>
            </a:r>
            <a:r>
              <a:rPr lang="en-CA" sz="1400" dirty="0" smtClean="0">
                <a:latin typeface="Franklin Gothic Medium Cond" pitchFamily="34" charset="0"/>
              </a:rPr>
              <a:t> </a:t>
            </a:r>
            <a:r>
              <a:rPr lang="en-CA" sz="1400" dirty="0" err="1" smtClean="0">
                <a:latin typeface="Franklin Gothic Medium Cond" pitchFamily="34" charset="0"/>
              </a:rPr>
              <a:t>financière</a:t>
            </a:r>
            <a:endParaRPr lang="en-CA" sz="1400" dirty="0">
              <a:latin typeface="Franklin Gothic Medium Cond" pitchFamily="34" charset="0"/>
            </a:endParaRPr>
          </a:p>
        </p:txBody>
      </p:sp>
      <p:sp>
        <p:nvSpPr>
          <p:cNvPr id="67" name="Rounded Rectangle 66"/>
          <p:cNvSpPr/>
          <p:nvPr/>
        </p:nvSpPr>
        <p:spPr>
          <a:xfrm>
            <a:off x="2987824" y="3501008"/>
            <a:ext cx="1296144" cy="648072"/>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smtClean="0">
                <a:latin typeface="Franklin Gothic Medium Cond" pitchFamily="34" charset="0"/>
              </a:rPr>
              <a:t>Exploitation</a:t>
            </a:r>
            <a:endParaRPr lang="en-CA" sz="1400" dirty="0">
              <a:latin typeface="Franklin Gothic Medium Cond" pitchFamily="34" charset="0"/>
            </a:endParaRPr>
          </a:p>
        </p:txBody>
      </p:sp>
      <p:sp>
        <p:nvSpPr>
          <p:cNvPr id="68" name="Rounded Rectangle 67"/>
          <p:cNvSpPr/>
          <p:nvPr/>
        </p:nvSpPr>
        <p:spPr>
          <a:xfrm>
            <a:off x="2987824" y="4221088"/>
            <a:ext cx="1296144" cy="648072"/>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smtClean="0">
                <a:latin typeface="Franklin Gothic Medium Cond" pitchFamily="34" charset="0"/>
              </a:rPr>
              <a:t>Santé et </a:t>
            </a:r>
            <a:r>
              <a:rPr lang="en-CA" sz="1400" dirty="0" err="1" smtClean="0">
                <a:latin typeface="Franklin Gothic Medium Cond" pitchFamily="34" charset="0"/>
              </a:rPr>
              <a:t>sécurité</a:t>
            </a:r>
            <a:endParaRPr lang="en-CA" sz="1400" dirty="0">
              <a:latin typeface="Franklin Gothic Medium Cond" pitchFamily="34" charset="0"/>
            </a:endParaRPr>
          </a:p>
        </p:txBody>
      </p:sp>
      <p:sp>
        <p:nvSpPr>
          <p:cNvPr id="69" name="Rounded Rectangle 68"/>
          <p:cNvSpPr/>
          <p:nvPr/>
        </p:nvSpPr>
        <p:spPr>
          <a:xfrm>
            <a:off x="2987824" y="4941168"/>
            <a:ext cx="1296144" cy="648072"/>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smtClean="0">
                <a:latin typeface="Franklin Gothic Medium Cond" pitchFamily="34" charset="0"/>
              </a:rPr>
              <a:t>Leadership</a:t>
            </a:r>
            <a:endParaRPr lang="en-CA" sz="1400" dirty="0">
              <a:latin typeface="Franklin Gothic Medium Cond" pitchFamily="34" charset="0"/>
            </a:endParaRPr>
          </a:p>
        </p:txBody>
      </p:sp>
      <p:sp>
        <p:nvSpPr>
          <p:cNvPr id="70" name="Rounded Rectangle 69"/>
          <p:cNvSpPr/>
          <p:nvPr/>
        </p:nvSpPr>
        <p:spPr>
          <a:xfrm>
            <a:off x="2987824" y="5661248"/>
            <a:ext cx="1296144" cy="648072"/>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err="1" smtClean="0">
                <a:latin typeface="Franklin Gothic Medium Cond" pitchFamily="34" charset="0"/>
              </a:rPr>
              <a:t>Communi</a:t>
            </a:r>
            <a:r>
              <a:rPr lang="en-CA" sz="1400" dirty="0" smtClean="0">
                <a:latin typeface="Franklin Gothic Medium Cond" pitchFamily="34" charset="0"/>
              </a:rPr>
              <a:t>- </a:t>
            </a:r>
            <a:r>
              <a:rPr lang="en-CA" sz="1400" dirty="0" err="1" smtClean="0">
                <a:latin typeface="Franklin Gothic Medium Cond" pitchFamily="34" charset="0"/>
              </a:rPr>
              <a:t>cation</a:t>
            </a:r>
            <a:endParaRPr lang="en-CA" sz="1400" dirty="0">
              <a:latin typeface="Franklin Gothic Medium Cond" pitchFamily="34" charset="0"/>
            </a:endParaRPr>
          </a:p>
        </p:txBody>
      </p:sp>
      <p:sp>
        <p:nvSpPr>
          <p:cNvPr id="71" name="TextBox 70"/>
          <p:cNvSpPr txBox="1"/>
          <p:nvPr/>
        </p:nvSpPr>
        <p:spPr>
          <a:xfrm>
            <a:off x="6084168" y="2060848"/>
            <a:ext cx="2304256" cy="1477328"/>
          </a:xfrm>
          <a:prstGeom prst="rect">
            <a:avLst/>
          </a:prstGeom>
          <a:noFill/>
        </p:spPr>
        <p:txBody>
          <a:bodyPr wrap="square" rtlCol="0">
            <a:spAutoFit/>
          </a:bodyPr>
          <a:lstStyle/>
          <a:p>
            <a:r>
              <a:rPr lang="en-CA" dirty="0" smtClean="0"/>
              <a:t>= </a:t>
            </a:r>
            <a:r>
              <a:rPr lang="en-CA" dirty="0" err="1" smtClean="0"/>
              <a:t>Rôles</a:t>
            </a:r>
            <a:r>
              <a:rPr lang="en-CA" dirty="0" smtClean="0"/>
              <a:t> de la </a:t>
            </a:r>
            <a:r>
              <a:rPr lang="en-CA" dirty="0" err="1" smtClean="0"/>
              <a:t>gestionnaire</a:t>
            </a:r>
            <a:r>
              <a:rPr lang="en-CA" dirty="0" smtClean="0"/>
              <a:t> d’un service de </a:t>
            </a:r>
            <a:r>
              <a:rPr lang="en-CA" dirty="0" err="1" smtClean="0"/>
              <a:t>garde</a:t>
            </a:r>
            <a:r>
              <a:rPr lang="en-CA" dirty="0" smtClean="0"/>
              <a:t> </a:t>
            </a:r>
            <a:r>
              <a:rPr lang="en-CA" dirty="0" err="1" smtClean="0"/>
              <a:t>dans</a:t>
            </a:r>
            <a:r>
              <a:rPr lang="en-CA" dirty="0" smtClean="0"/>
              <a:t> </a:t>
            </a:r>
            <a:r>
              <a:rPr lang="en-CA" dirty="0" err="1" smtClean="0"/>
              <a:t>une</a:t>
            </a:r>
            <a:r>
              <a:rPr lang="en-CA" dirty="0" smtClean="0"/>
              <a:t> installation </a:t>
            </a:r>
            <a:r>
              <a:rPr lang="en-CA" dirty="0" err="1" smtClean="0"/>
              <a:t>citée</a:t>
            </a:r>
            <a:r>
              <a:rPr lang="en-CA" dirty="0" smtClean="0"/>
              <a:t> en </a:t>
            </a:r>
            <a:r>
              <a:rPr lang="en-CA" dirty="0" err="1" smtClean="0"/>
              <a:t>exemple</a:t>
            </a:r>
            <a:endParaRPr lang="en-CA" dirty="0"/>
          </a:p>
        </p:txBody>
      </p:sp>
      <p:sp>
        <p:nvSpPr>
          <p:cNvPr id="72" name="Rectangle 71"/>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3" name="Rectangle 72"/>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4" name="Rounded Rectangle 73"/>
          <p:cNvSpPr/>
          <p:nvPr/>
        </p:nvSpPr>
        <p:spPr>
          <a:xfrm>
            <a:off x="4355976" y="620688"/>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5" name="Rounded Rectangle 74"/>
          <p:cNvSpPr/>
          <p:nvPr/>
        </p:nvSpPr>
        <p:spPr>
          <a:xfrm>
            <a:off x="5076128" y="620688"/>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6" name="Rounded Rectangle 75"/>
          <p:cNvSpPr/>
          <p:nvPr/>
        </p:nvSpPr>
        <p:spPr>
          <a:xfrm>
            <a:off x="4355976" y="1340840"/>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7" name="Rounded Rectangle 76"/>
          <p:cNvSpPr/>
          <p:nvPr/>
        </p:nvSpPr>
        <p:spPr>
          <a:xfrm>
            <a:off x="4355976" y="2060920"/>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8" name="Rounded Rectangle 77"/>
          <p:cNvSpPr/>
          <p:nvPr/>
        </p:nvSpPr>
        <p:spPr>
          <a:xfrm>
            <a:off x="5076128" y="2060920"/>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9" name="Rounded Rectangle 78"/>
          <p:cNvSpPr/>
          <p:nvPr/>
        </p:nvSpPr>
        <p:spPr>
          <a:xfrm>
            <a:off x="4355976" y="2780928"/>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0" name="Rounded Rectangle 79"/>
          <p:cNvSpPr/>
          <p:nvPr/>
        </p:nvSpPr>
        <p:spPr>
          <a:xfrm>
            <a:off x="5076128" y="2780928"/>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1" name="Rounded Rectangle 80"/>
          <p:cNvSpPr/>
          <p:nvPr/>
        </p:nvSpPr>
        <p:spPr>
          <a:xfrm>
            <a:off x="4355976" y="3501080"/>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2" name="Rounded Rectangle 81"/>
          <p:cNvSpPr/>
          <p:nvPr/>
        </p:nvSpPr>
        <p:spPr>
          <a:xfrm>
            <a:off x="5076128" y="3501080"/>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3" name="Rounded Rectangle 82"/>
          <p:cNvSpPr/>
          <p:nvPr/>
        </p:nvSpPr>
        <p:spPr>
          <a:xfrm>
            <a:off x="5796136" y="3501008"/>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4" name="Rounded Rectangle 83"/>
          <p:cNvSpPr/>
          <p:nvPr/>
        </p:nvSpPr>
        <p:spPr>
          <a:xfrm>
            <a:off x="6516288" y="3501008"/>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5" name="Rounded Rectangle 84"/>
          <p:cNvSpPr/>
          <p:nvPr/>
        </p:nvSpPr>
        <p:spPr>
          <a:xfrm>
            <a:off x="7236368" y="3501008"/>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6" name="Rounded Rectangle 85"/>
          <p:cNvSpPr/>
          <p:nvPr/>
        </p:nvSpPr>
        <p:spPr>
          <a:xfrm>
            <a:off x="4355976" y="4221160"/>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7" name="Rounded Rectangle 86"/>
          <p:cNvSpPr/>
          <p:nvPr/>
        </p:nvSpPr>
        <p:spPr>
          <a:xfrm>
            <a:off x="5076128" y="4221160"/>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8" name="Rounded Rectangle 87"/>
          <p:cNvSpPr/>
          <p:nvPr/>
        </p:nvSpPr>
        <p:spPr>
          <a:xfrm>
            <a:off x="5796136" y="4221088"/>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9" name="Rounded Rectangle 88"/>
          <p:cNvSpPr/>
          <p:nvPr/>
        </p:nvSpPr>
        <p:spPr>
          <a:xfrm>
            <a:off x="4355976" y="4941168"/>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0" name="Rounded Rectangle 89"/>
          <p:cNvSpPr/>
          <p:nvPr/>
        </p:nvSpPr>
        <p:spPr>
          <a:xfrm>
            <a:off x="4355976" y="5661320"/>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1" name="Round Same Side Corner Rectangle 90"/>
          <p:cNvSpPr/>
          <p:nvPr/>
        </p:nvSpPr>
        <p:spPr>
          <a:xfrm flipV="1">
            <a:off x="4373562" y="891134"/>
            <a:ext cx="612000" cy="360040"/>
          </a:xfrm>
          <a:prstGeom prst="round2Same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2" name="Round Same Side Corner Rectangle 91"/>
          <p:cNvSpPr/>
          <p:nvPr/>
        </p:nvSpPr>
        <p:spPr>
          <a:xfrm flipV="1">
            <a:off x="5092339" y="692696"/>
            <a:ext cx="612000" cy="559736"/>
          </a:xfrm>
          <a:prstGeom prst="round2Same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3" name="Rounded Rectangle 92"/>
          <p:cNvSpPr/>
          <p:nvPr/>
        </p:nvSpPr>
        <p:spPr>
          <a:xfrm flipV="1">
            <a:off x="4372304" y="2060848"/>
            <a:ext cx="612000" cy="630486"/>
          </a:xfrm>
          <a:prstGeom prst="round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4" name="Round Same Side Corner Rectangle 93"/>
          <p:cNvSpPr/>
          <p:nvPr/>
        </p:nvSpPr>
        <p:spPr>
          <a:xfrm flipV="1">
            <a:off x="5098831" y="2276872"/>
            <a:ext cx="612000" cy="415720"/>
          </a:xfrm>
          <a:prstGeom prst="round2Same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5" name="Round Same Side Corner Rectangle 94"/>
          <p:cNvSpPr/>
          <p:nvPr/>
        </p:nvSpPr>
        <p:spPr>
          <a:xfrm flipV="1">
            <a:off x="4376593" y="3051374"/>
            <a:ext cx="612000" cy="360040"/>
          </a:xfrm>
          <a:prstGeom prst="round2Same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6" name="Round Same Side Corner Rectangle 95"/>
          <p:cNvSpPr/>
          <p:nvPr/>
        </p:nvSpPr>
        <p:spPr>
          <a:xfrm flipV="1">
            <a:off x="5098831" y="2852936"/>
            <a:ext cx="612000" cy="559736"/>
          </a:xfrm>
          <a:prstGeom prst="round2Same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7" name="Rounded Rectangle 96"/>
          <p:cNvSpPr/>
          <p:nvPr/>
        </p:nvSpPr>
        <p:spPr>
          <a:xfrm flipV="1">
            <a:off x="4372718" y="3501008"/>
            <a:ext cx="612000" cy="638650"/>
          </a:xfrm>
          <a:prstGeom prst="round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8" name="Rounded Rectangle 97"/>
          <p:cNvSpPr/>
          <p:nvPr/>
        </p:nvSpPr>
        <p:spPr>
          <a:xfrm flipV="1">
            <a:off x="5098831" y="3501008"/>
            <a:ext cx="612000" cy="639908"/>
          </a:xfrm>
          <a:prstGeom prst="round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9" name="Rounded Rectangle 98"/>
          <p:cNvSpPr/>
          <p:nvPr/>
        </p:nvSpPr>
        <p:spPr>
          <a:xfrm flipV="1">
            <a:off x="5812464" y="3501008"/>
            <a:ext cx="612000" cy="631744"/>
          </a:xfrm>
          <a:prstGeom prst="round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0" name="Round Same Side Corner Rectangle 99"/>
          <p:cNvSpPr/>
          <p:nvPr/>
        </p:nvSpPr>
        <p:spPr>
          <a:xfrm flipV="1">
            <a:off x="6538991" y="3645024"/>
            <a:ext cx="612000" cy="488986"/>
          </a:xfrm>
          <a:prstGeom prst="round2Same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1" name="Round Same Side Corner Rectangle 100"/>
          <p:cNvSpPr/>
          <p:nvPr/>
        </p:nvSpPr>
        <p:spPr>
          <a:xfrm flipV="1">
            <a:off x="7256040" y="3772712"/>
            <a:ext cx="612000" cy="360040"/>
          </a:xfrm>
          <a:prstGeom prst="round2Same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2" name="Round Same Side Corner Rectangle 101"/>
          <p:cNvSpPr/>
          <p:nvPr/>
        </p:nvSpPr>
        <p:spPr>
          <a:xfrm flipV="1">
            <a:off x="4376593" y="1412776"/>
            <a:ext cx="612000" cy="559736"/>
          </a:xfrm>
          <a:prstGeom prst="round2Same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3" name="Rounded Rectangle 102"/>
          <p:cNvSpPr/>
          <p:nvPr/>
        </p:nvSpPr>
        <p:spPr>
          <a:xfrm flipV="1">
            <a:off x="4372718" y="4221088"/>
            <a:ext cx="612000" cy="638650"/>
          </a:xfrm>
          <a:prstGeom prst="round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4" name="Round Same Side Corner Rectangle 103"/>
          <p:cNvSpPr/>
          <p:nvPr/>
        </p:nvSpPr>
        <p:spPr>
          <a:xfrm flipV="1">
            <a:off x="5094956" y="4361229"/>
            <a:ext cx="612000" cy="495892"/>
          </a:xfrm>
          <a:prstGeom prst="round2Same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5" name="Rounded Rectangle 104"/>
          <p:cNvSpPr/>
          <p:nvPr/>
        </p:nvSpPr>
        <p:spPr>
          <a:xfrm flipV="1">
            <a:off x="5812464" y="4221088"/>
            <a:ext cx="612000" cy="631744"/>
          </a:xfrm>
          <a:prstGeom prst="round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6" name="Rounded Rectangle 105"/>
          <p:cNvSpPr/>
          <p:nvPr/>
        </p:nvSpPr>
        <p:spPr>
          <a:xfrm flipV="1">
            <a:off x="4375539" y="4952793"/>
            <a:ext cx="612000" cy="623580"/>
          </a:xfrm>
          <a:prstGeom prst="round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7" name="Round Same Side Corner Rectangle 106"/>
          <p:cNvSpPr/>
          <p:nvPr/>
        </p:nvSpPr>
        <p:spPr>
          <a:xfrm flipV="1">
            <a:off x="4375539" y="5741420"/>
            <a:ext cx="612000" cy="551572"/>
          </a:xfrm>
          <a:prstGeom prst="round2Same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grpId="0" nodeType="clickEffect">
                                  <p:stCondLst>
                                    <p:cond delay="0"/>
                                  </p:stCondLst>
                                  <p:childTnLst>
                                    <p:animMotion origin="layout" path="M 0.01806 -0.01134 L -0.61181 -0.28426 " pathEditMode="relative" rAng="0" ptsTypes="AA">
                                      <p:cBhvr>
                                        <p:cTn id="36" dur="2000" fill="hold"/>
                                        <p:tgtEl>
                                          <p:spTgt spid="37"/>
                                        </p:tgtEl>
                                        <p:attrNameLst>
                                          <p:attrName>ppt_x</p:attrName>
                                          <p:attrName>ppt_y</p:attrName>
                                        </p:attrNameLst>
                                      </p:cBhvr>
                                      <p:rCtr x="-315" y="-137"/>
                                    </p:animMotion>
                                  </p:childTnLst>
                                </p:cTn>
                              </p:par>
                              <p:par>
                                <p:cTn id="37" presetID="10" presetClass="exit" presetSubtype="0" fill="hold" grpId="0" nodeType="withEffect">
                                  <p:stCondLst>
                                    <p:cond delay="0"/>
                                  </p:stCondLst>
                                  <p:childTnLst>
                                    <p:animEffect transition="out" filter="fade">
                                      <p:cBhvr>
                                        <p:cTn id="38" dur="2000"/>
                                        <p:tgtEl>
                                          <p:spTgt spid="18"/>
                                        </p:tgtEl>
                                      </p:cBhvr>
                                    </p:animEffect>
                                    <p:set>
                                      <p:cBhvr>
                                        <p:cTn id="39" dur="1" fill="hold">
                                          <p:stCondLst>
                                            <p:cond delay="1999"/>
                                          </p:stCondLst>
                                        </p:cTn>
                                        <p:tgtEl>
                                          <p:spTgt spid="18"/>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2000"/>
                                        <p:tgtEl>
                                          <p:spTgt spid="19"/>
                                        </p:tgtEl>
                                      </p:cBhvr>
                                    </p:animEffect>
                                    <p:set>
                                      <p:cBhvr>
                                        <p:cTn id="42" dur="1" fill="hold">
                                          <p:stCondLst>
                                            <p:cond delay="1999"/>
                                          </p:stCondLst>
                                        </p:cTn>
                                        <p:tgtEl>
                                          <p:spTgt spid="19"/>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2000"/>
                                        <p:tgtEl>
                                          <p:spTgt spid="17"/>
                                        </p:tgtEl>
                                      </p:cBhvr>
                                    </p:animEffect>
                                    <p:set>
                                      <p:cBhvr>
                                        <p:cTn id="45" dur="1" fill="hold">
                                          <p:stCondLst>
                                            <p:cond delay="1999"/>
                                          </p:stCondLst>
                                        </p:cTn>
                                        <p:tgtEl>
                                          <p:spTgt spid="17"/>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2000"/>
                                        <p:tgtEl>
                                          <p:spTgt spid="16"/>
                                        </p:tgtEl>
                                      </p:cBhvr>
                                    </p:animEffect>
                                    <p:set>
                                      <p:cBhvr>
                                        <p:cTn id="48" dur="1" fill="hold">
                                          <p:stCondLst>
                                            <p:cond delay="1999"/>
                                          </p:stCondLst>
                                        </p:cTn>
                                        <p:tgtEl>
                                          <p:spTgt spid="16"/>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2000"/>
                                        <p:tgtEl>
                                          <p:spTgt spid="15"/>
                                        </p:tgtEl>
                                      </p:cBhvr>
                                    </p:animEffect>
                                    <p:set>
                                      <p:cBhvr>
                                        <p:cTn id="51" dur="1" fill="hold">
                                          <p:stCondLst>
                                            <p:cond delay="1999"/>
                                          </p:stCondLst>
                                        </p:cTn>
                                        <p:tgtEl>
                                          <p:spTgt spid="15"/>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2000"/>
                                        <p:tgtEl>
                                          <p:spTgt spid="14"/>
                                        </p:tgtEl>
                                      </p:cBhvr>
                                    </p:animEffect>
                                    <p:set>
                                      <p:cBhvr>
                                        <p:cTn id="54" dur="1" fill="hold">
                                          <p:stCondLst>
                                            <p:cond delay="1999"/>
                                          </p:stCondLst>
                                        </p:cTn>
                                        <p:tgtEl>
                                          <p:spTgt spid="14"/>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2000"/>
                                        <p:tgtEl>
                                          <p:spTgt spid="13"/>
                                        </p:tgtEl>
                                      </p:cBhvr>
                                    </p:animEffect>
                                    <p:set>
                                      <p:cBhvr>
                                        <p:cTn id="57" dur="1" fill="hold">
                                          <p:stCondLst>
                                            <p:cond delay="1999"/>
                                          </p:stCondLst>
                                        </p:cTn>
                                        <p:tgtEl>
                                          <p:spTgt spid="13"/>
                                        </p:tgtEl>
                                        <p:attrNameLst>
                                          <p:attrName>style.visibility</p:attrName>
                                        </p:attrNameLst>
                                      </p:cBhvr>
                                      <p:to>
                                        <p:strVal val="hidden"/>
                                      </p:to>
                                    </p:set>
                                  </p:childTnLst>
                                </p:cTn>
                              </p:par>
                            </p:childTnLst>
                          </p:cTn>
                        </p:par>
                        <p:par>
                          <p:cTn id="58" fill="hold">
                            <p:stCondLst>
                              <p:cond delay="2000"/>
                            </p:stCondLst>
                            <p:childTnLst>
                              <p:par>
                                <p:cTn id="59" presetID="42" presetClass="entr" presetSubtype="0" fill="hold" grpId="0" nodeType="afterEffect">
                                  <p:stCondLst>
                                    <p:cond delay="0"/>
                                  </p:stCondLst>
                                  <p:childTnLst>
                                    <p:set>
                                      <p:cBhvr>
                                        <p:cTn id="60" dur="1" fill="hold">
                                          <p:stCondLst>
                                            <p:cond delay="0"/>
                                          </p:stCondLst>
                                        </p:cTn>
                                        <p:tgtEl>
                                          <p:spTgt spid="63"/>
                                        </p:tgtEl>
                                        <p:attrNameLst>
                                          <p:attrName>style.visibility</p:attrName>
                                        </p:attrNameLst>
                                      </p:cBhvr>
                                      <p:to>
                                        <p:strVal val="visible"/>
                                      </p:to>
                                    </p:set>
                                    <p:animEffect transition="in" filter="fade">
                                      <p:cBhvr>
                                        <p:cTn id="61" dur="1000"/>
                                        <p:tgtEl>
                                          <p:spTgt spid="63"/>
                                        </p:tgtEl>
                                      </p:cBhvr>
                                    </p:animEffect>
                                    <p:anim calcmode="lin" valueType="num">
                                      <p:cBhvr>
                                        <p:cTn id="62" dur="1000" fill="hold"/>
                                        <p:tgtEl>
                                          <p:spTgt spid="63"/>
                                        </p:tgtEl>
                                        <p:attrNameLst>
                                          <p:attrName>ppt_x</p:attrName>
                                        </p:attrNameLst>
                                      </p:cBhvr>
                                      <p:tavLst>
                                        <p:tav tm="0">
                                          <p:val>
                                            <p:strVal val="#ppt_x"/>
                                          </p:val>
                                        </p:tav>
                                        <p:tav tm="100000">
                                          <p:val>
                                            <p:strVal val="#ppt_x"/>
                                          </p:val>
                                        </p:tav>
                                      </p:tavLst>
                                    </p:anim>
                                    <p:anim calcmode="lin" valueType="num">
                                      <p:cBhvr>
                                        <p:cTn id="63" dur="1000" fill="hold"/>
                                        <p:tgtEl>
                                          <p:spTgt spid="63"/>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64"/>
                                        </p:tgtEl>
                                        <p:attrNameLst>
                                          <p:attrName>style.visibility</p:attrName>
                                        </p:attrNameLst>
                                      </p:cBhvr>
                                      <p:to>
                                        <p:strVal val="visible"/>
                                      </p:to>
                                    </p:set>
                                    <p:animEffect transition="in" filter="fade">
                                      <p:cBhvr>
                                        <p:cTn id="66" dur="1000"/>
                                        <p:tgtEl>
                                          <p:spTgt spid="64"/>
                                        </p:tgtEl>
                                      </p:cBhvr>
                                    </p:animEffect>
                                    <p:anim calcmode="lin" valueType="num">
                                      <p:cBhvr>
                                        <p:cTn id="67" dur="1000" fill="hold"/>
                                        <p:tgtEl>
                                          <p:spTgt spid="64"/>
                                        </p:tgtEl>
                                        <p:attrNameLst>
                                          <p:attrName>ppt_x</p:attrName>
                                        </p:attrNameLst>
                                      </p:cBhvr>
                                      <p:tavLst>
                                        <p:tav tm="0">
                                          <p:val>
                                            <p:strVal val="#ppt_x"/>
                                          </p:val>
                                        </p:tav>
                                        <p:tav tm="100000">
                                          <p:val>
                                            <p:strVal val="#ppt_x"/>
                                          </p:val>
                                        </p:tav>
                                      </p:tavLst>
                                    </p:anim>
                                    <p:anim calcmode="lin" valueType="num">
                                      <p:cBhvr>
                                        <p:cTn id="68" dur="1000" fill="hold"/>
                                        <p:tgtEl>
                                          <p:spTgt spid="64"/>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65"/>
                                        </p:tgtEl>
                                        <p:attrNameLst>
                                          <p:attrName>style.visibility</p:attrName>
                                        </p:attrNameLst>
                                      </p:cBhvr>
                                      <p:to>
                                        <p:strVal val="visible"/>
                                      </p:to>
                                    </p:set>
                                    <p:animEffect transition="in" filter="fade">
                                      <p:cBhvr>
                                        <p:cTn id="71" dur="1000"/>
                                        <p:tgtEl>
                                          <p:spTgt spid="65"/>
                                        </p:tgtEl>
                                      </p:cBhvr>
                                    </p:animEffect>
                                    <p:anim calcmode="lin" valueType="num">
                                      <p:cBhvr>
                                        <p:cTn id="72" dur="1000" fill="hold"/>
                                        <p:tgtEl>
                                          <p:spTgt spid="65"/>
                                        </p:tgtEl>
                                        <p:attrNameLst>
                                          <p:attrName>ppt_x</p:attrName>
                                        </p:attrNameLst>
                                      </p:cBhvr>
                                      <p:tavLst>
                                        <p:tav tm="0">
                                          <p:val>
                                            <p:strVal val="#ppt_x"/>
                                          </p:val>
                                        </p:tav>
                                        <p:tav tm="100000">
                                          <p:val>
                                            <p:strVal val="#ppt_x"/>
                                          </p:val>
                                        </p:tav>
                                      </p:tavLst>
                                    </p:anim>
                                    <p:anim calcmode="lin" valueType="num">
                                      <p:cBhvr>
                                        <p:cTn id="73" dur="1000" fill="hold"/>
                                        <p:tgtEl>
                                          <p:spTgt spid="65"/>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66"/>
                                        </p:tgtEl>
                                        <p:attrNameLst>
                                          <p:attrName>style.visibility</p:attrName>
                                        </p:attrNameLst>
                                      </p:cBhvr>
                                      <p:to>
                                        <p:strVal val="visible"/>
                                      </p:to>
                                    </p:set>
                                    <p:animEffect transition="in" filter="fade">
                                      <p:cBhvr>
                                        <p:cTn id="76" dur="1000"/>
                                        <p:tgtEl>
                                          <p:spTgt spid="66"/>
                                        </p:tgtEl>
                                      </p:cBhvr>
                                    </p:animEffect>
                                    <p:anim calcmode="lin" valueType="num">
                                      <p:cBhvr>
                                        <p:cTn id="77" dur="1000" fill="hold"/>
                                        <p:tgtEl>
                                          <p:spTgt spid="66"/>
                                        </p:tgtEl>
                                        <p:attrNameLst>
                                          <p:attrName>ppt_x</p:attrName>
                                        </p:attrNameLst>
                                      </p:cBhvr>
                                      <p:tavLst>
                                        <p:tav tm="0">
                                          <p:val>
                                            <p:strVal val="#ppt_x"/>
                                          </p:val>
                                        </p:tav>
                                        <p:tav tm="100000">
                                          <p:val>
                                            <p:strVal val="#ppt_x"/>
                                          </p:val>
                                        </p:tav>
                                      </p:tavLst>
                                    </p:anim>
                                    <p:anim calcmode="lin" valueType="num">
                                      <p:cBhvr>
                                        <p:cTn id="78" dur="1000" fill="hold"/>
                                        <p:tgtEl>
                                          <p:spTgt spid="66"/>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fade">
                                      <p:cBhvr>
                                        <p:cTn id="81" dur="1000"/>
                                        <p:tgtEl>
                                          <p:spTgt spid="67"/>
                                        </p:tgtEl>
                                      </p:cBhvr>
                                    </p:animEffect>
                                    <p:anim calcmode="lin" valueType="num">
                                      <p:cBhvr>
                                        <p:cTn id="82" dur="1000" fill="hold"/>
                                        <p:tgtEl>
                                          <p:spTgt spid="67"/>
                                        </p:tgtEl>
                                        <p:attrNameLst>
                                          <p:attrName>ppt_x</p:attrName>
                                        </p:attrNameLst>
                                      </p:cBhvr>
                                      <p:tavLst>
                                        <p:tav tm="0">
                                          <p:val>
                                            <p:strVal val="#ppt_x"/>
                                          </p:val>
                                        </p:tav>
                                        <p:tav tm="100000">
                                          <p:val>
                                            <p:strVal val="#ppt_x"/>
                                          </p:val>
                                        </p:tav>
                                      </p:tavLst>
                                    </p:anim>
                                    <p:anim calcmode="lin" valueType="num">
                                      <p:cBhvr>
                                        <p:cTn id="83" dur="1000" fill="hold"/>
                                        <p:tgtEl>
                                          <p:spTgt spid="67"/>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68"/>
                                        </p:tgtEl>
                                        <p:attrNameLst>
                                          <p:attrName>style.visibility</p:attrName>
                                        </p:attrNameLst>
                                      </p:cBhvr>
                                      <p:to>
                                        <p:strVal val="visible"/>
                                      </p:to>
                                    </p:set>
                                    <p:animEffect transition="in" filter="fade">
                                      <p:cBhvr>
                                        <p:cTn id="86" dur="1000"/>
                                        <p:tgtEl>
                                          <p:spTgt spid="68"/>
                                        </p:tgtEl>
                                      </p:cBhvr>
                                    </p:animEffect>
                                    <p:anim calcmode="lin" valueType="num">
                                      <p:cBhvr>
                                        <p:cTn id="87" dur="1000" fill="hold"/>
                                        <p:tgtEl>
                                          <p:spTgt spid="68"/>
                                        </p:tgtEl>
                                        <p:attrNameLst>
                                          <p:attrName>ppt_x</p:attrName>
                                        </p:attrNameLst>
                                      </p:cBhvr>
                                      <p:tavLst>
                                        <p:tav tm="0">
                                          <p:val>
                                            <p:strVal val="#ppt_x"/>
                                          </p:val>
                                        </p:tav>
                                        <p:tav tm="100000">
                                          <p:val>
                                            <p:strVal val="#ppt_x"/>
                                          </p:val>
                                        </p:tav>
                                      </p:tavLst>
                                    </p:anim>
                                    <p:anim calcmode="lin" valueType="num">
                                      <p:cBhvr>
                                        <p:cTn id="88" dur="1000" fill="hold"/>
                                        <p:tgtEl>
                                          <p:spTgt spid="68"/>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fade">
                                      <p:cBhvr>
                                        <p:cTn id="91" dur="1000"/>
                                        <p:tgtEl>
                                          <p:spTgt spid="69"/>
                                        </p:tgtEl>
                                      </p:cBhvr>
                                    </p:animEffect>
                                    <p:anim calcmode="lin" valueType="num">
                                      <p:cBhvr>
                                        <p:cTn id="92" dur="1000" fill="hold"/>
                                        <p:tgtEl>
                                          <p:spTgt spid="69"/>
                                        </p:tgtEl>
                                        <p:attrNameLst>
                                          <p:attrName>ppt_x</p:attrName>
                                        </p:attrNameLst>
                                      </p:cBhvr>
                                      <p:tavLst>
                                        <p:tav tm="0">
                                          <p:val>
                                            <p:strVal val="#ppt_x"/>
                                          </p:val>
                                        </p:tav>
                                        <p:tav tm="100000">
                                          <p:val>
                                            <p:strVal val="#ppt_x"/>
                                          </p:val>
                                        </p:tav>
                                      </p:tavLst>
                                    </p:anim>
                                    <p:anim calcmode="lin" valueType="num">
                                      <p:cBhvr>
                                        <p:cTn id="93" dur="1000" fill="hold"/>
                                        <p:tgtEl>
                                          <p:spTgt spid="69"/>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70"/>
                                        </p:tgtEl>
                                        <p:attrNameLst>
                                          <p:attrName>style.visibility</p:attrName>
                                        </p:attrNameLst>
                                      </p:cBhvr>
                                      <p:to>
                                        <p:strVal val="visible"/>
                                      </p:to>
                                    </p:set>
                                    <p:animEffect transition="in" filter="fade">
                                      <p:cBhvr>
                                        <p:cTn id="96" dur="1000"/>
                                        <p:tgtEl>
                                          <p:spTgt spid="70"/>
                                        </p:tgtEl>
                                      </p:cBhvr>
                                    </p:animEffect>
                                    <p:anim calcmode="lin" valueType="num">
                                      <p:cBhvr>
                                        <p:cTn id="97" dur="1000" fill="hold"/>
                                        <p:tgtEl>
                                          <p:spTgt spid="70"/>
                                        </p:tgtEl>
                                        <p:attrNameLst>
                                          <p:attrName>ppt_x</p:attrName>
                                        </p:attrNameLst>
                                      </p:cBhvr>
                                      <p:tavLst>
                                        <p:tav tm="0">
                                          <p:val>
                                            <p:strVal val="#ppt_x"/>
                                          </p:val>
                                        </p:tav>
                                        <p:tav tm="100000">
                                          <p:val>
                                            <p:strVal val="#ppt_x"/>
                                          </p:val>
                                        </p:tav>
                                      </p:tavLst>
                                    </p:anim>
                                    <p:anim calcmode="lin" valueType="num">
                                      <p:cBhvr>
                                        <p:cTn id="98" dur="1000" fill="hold"/>
                                        <p:tgtEl>
                                          <p:spTgt spid="70"/>
                                        </p:tgtEl>
                                        <p:attrNameLst>
                                          <p:attrName>ppt_y</p:attrName>
                                        </p:attrNameLst>
                                      </p:cBhvr>
                                      <p:tavLst>
                                        <p:tav tm="0">
                                          <p:val>
                                            <p:strVal val="#ppt_y+.1"/>
                                          </p:val>
                                        </p:tav>
                                        <p:tav tm="100000">
                                          <p:val>
                                            <p:strVal val="#ppt_y"/>
                                          </p:val>
                                        </p:tav>
                                      </p:tavLst>
                                    </p:anim>
                                  </p:childTnLst>
                                </p:cTn>
                              </p:par>
                            </p:childTnLst>
                          </p:cTn>
                        </p:par>
                        <p:par>
                          <p:cTn id="99" fill="hold">
                            <p:stCondLst>
                              <p:cond delay="3000"/>
                            </p:stCondLst>
                            <p:childTnLst>
                              <p:par>
                                <p:cTn id="100" presetID="22" presetClass="entr" presetSubtype="8" fill="hold" grpId="0" nodeType="afterEffect">
                                  <p:stCondLst>
                                    <p:cond delay="0"/>
                                  </p:stCondLst>
                                  <p:childTnLst>
                                    <p:set>
                                      <p:cBhvr>
                                        <p:cTn id="101" dur="1" fill="hold">
                                          <p:stCondLst>
                                            <p:cond delay="0"/>
                                          </p:stCondLst>
                                        </p:cTn>
                                        <p:tgtEl>
                                          <p:spTgt spid="71"/>
                                        </p:tgtEl>
                                        <p:attrNameLst>
                                          <p:attrName>style.visibility</p:attrName>
                                        </p:attrNameLst>
                                      </p:cBhvr>
                                      <p:to>
                                        <p:strVal val="visible"/>
                                      </p:to>
                                    </p:set>
                                    <p:animEffect transition="in" filter="wipe(left)">
                                      <p:cBhvr>
                                        <p:cTn id="102" dur="500"/>
                                        <p:tgtEl>
                                          <p:spTgt spid="71"/>
                                        </p:tgtEl>
                                      </p:cBhvr>
                                    </p:animEffect>
                                  </p:childTnLst>
                                </p:cTn>
                              </p:par>
                              <p:par>
                                <p:cTn id="103" presetID="42" presetClass="entr" presetSubtype="0" fill="hold" grpId="0" nodeType="withEffect">
                                  <p:stCondLst>
                                    <p:cond delay="0"/>
                                  </p:stCondLst>
                                  <p:childTnLst>
                                    <p:set>
                                      <p:cBhvr>
                                        <p:cTn id="104" dur="1" fill="hold">
                                          <p:stCondLst>
                                            <p:cond delay="0"/>
                                          </p:stCondLst>
                                        </p:cTn>
                                        <p:tgtEl>
                                          <p:spTgt spid="74"/>
                                        </p:tgtEl>
                                        <p:attrNameLst>
                                          <p:attrName>style.visibility</p:attrName>
                                        </p:attrNameLst>
                                      </p:cBhvr>
                                      <p:to>
                                        <p:strVal val="visible"/>
                                      </p:to>
                                    </p:set>
                                    <p:animEffect transition="in" filter="fade">
                                      <p:cBhvr>
                                        <p:cTn id="105" dur="1000"/>
                                        <p:tgtEl>
                                          <p:spTgt spid="74"/>
                                        </p:tgtEl>
                                      </p:cBhvr>
                                    </p:animEffect>
                                    <p:anim calcmode="lin" valueType="num">
                                      <p:cBhvr>
                                        <p:cTn id="106" dur="1000" fill="hold"/>
                                        <p:tgtEl>
                                          <p:spTgt spid="74"/>
                                        </p:tgtEl>
                                        <p:attrNameLst>
                                          <p:attrName>ppt_x</p:attrName>
                                        </p:attrNameLst>
                                      </p:cBhvr>
                                      <p:tavLst>
                                        <p:tav tm="0">
                                          <p:val>
                                            <p:strVal val="#ppt_x"/>
                                          </p:val>
                                        </p:tav>
                                        <p:tav tm="100000">
                                          <p:val>
                                            <p:strVal val="#ppt_x"/>
                                          </p:val>
                                        </p:tav>
                                      </p:tavLst>
                                    </p:anim>
                                    <p:anim calcmode="lin" valueType="num">
                                      <p:cBhvr>
                                        <p:cTn id="107" dur="1000" fill="hold"/>
                                        <p:tgtEl>
                                          <p:spTgt spid="74"/>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75"/>
                                        </p:tgtEl>
                                        <p:attrNameLst>
                                          <p:attrName>style.visibility</p:attrName>
                                        </p:attrNameLst>
                                      </p:cBhvr>
                                      <p:to>
                                        <p:strVal val="visible"/>
                                      </p:to>
                                    </p:set>
                                    <p:animEffect transition="in" filter="fade">
                                      <p:cBhvr>
                                        <p:cTn id="110" dur="1000"/>
                                        <p:tgtEl>
                                          <p:spTgt spid="75"/>
                                        </p:tgtEl>
                                      </p:cBhvr>
                                    </p:animEffect>
                                    <p:anim calcmode="lin" valueType="num">
                                      <p:cBhvr>
                                        <p:cTn id="111" dur="1000" fill="hold"/>
                                        <p:tgtEl>
                                          <p:spTgt spid="75"/>
                                        </p:tgtEl>
                                        <p:attrNameLst>
                                          <p:attrName>ppt_x</p:attrName>
                                        </p:attrNameLst>
                                      </p:cBhvr>
                                      <p:tavLst>
                                        <p:tav tm="0">
                                          <p:val>
                                            <p:strVal val="#ppt_x"/>
                                          </p:val>
                                        </p:tav>
                                        <p:tav tm="100000">
                                          <p:val>
                                            <p:strVal val="#ppt_x"/>
                                          </p:val>
                                        </p:tav>
                                      </p:tavLst>
                                    </p:anim>
                                    <p:anim calcmode="lin" valueType="num">
                                      <p:cBhvr>
                                        <p:cTn id="112" dur="1000" fill="hold"/>
                                        <p:tgtEl>
                                          <p:spTgt spid="75"/>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76"/>
                                        </p:tgtEl>
                                        <p:attrNameLst>
                                          <p:attrName>style.visibility</p:attrName>
                                        </p:attrNameLst>
                                      </p:cBhvr>
                                      <p:to>
                                        <p:strVal val="visible"/>
                                      </p:to>
                                    </p:set>
                                    <p:animEffect transition="in" filter="fade">
                                      <p:cBhvr>
                                        <p:cTn id="115" dur="1000"/>
                                        <p:tgtEl>
                                          <p:spTgt spid="76"/>
                                        </p:tgtEl>
                                      </p:cBhvr>
                                    </p:animEffect>
                                    <p:anim calcmode="lin" valueType="num">
                                      <p:cBhvr>
                                        <p:cTn id="116" dur="1000" fill="hold"/>
                                        <p:tgtEl>
                                          <p:spTgt spid="76"/>
                                        </p:tgtEl>
                                        <p:attrNameLst>
                                          <p:attrName>ppt_x</p:attrName>
                                        </p:attrNameLst>
                                      </p:cBhvr>
                                      <p:tavLst>
                                        <p:tav tm="0">
                                          <p:val>
                                            <p:strVal val="#ppt_x"/>
                                          </p:val>
                                        </p:tav>
                                        <p:tav tm="100000">
                                          <p:val>
                                            <p:strVal val="#ppt_x"/>
                                          </p:val>
                                        </p:tav>
                                      </p:tavLst>
                                    </p:anim>
                                    <p:anim calcmode="lin" valueType="num">
                                      <p:cBhvr>
                                        <p:cTn id="117" dur="1000" fill="hold"/>
                                        <p:tgtEl>
                                          <p:spTgt spid="76"/>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77"/>
                                        </p:tgtEl>
                                        <p:attrNameLst>
                                          <p:attrName>style.visibility</p:attrName>
                                        </p:attrNameLst>
                                      </p:cBhvr>
                                      <p:to>
                                        <p:strVal val="visible"/>
                                      </p:to>
                                    </p:set>
                                    <p:animEffect transition="in" filter="fade">
                                      <p:cBhvr>
                                        <p:cTn id="120" dur="1000"/>
                                        <p:tgtEl>
                                          <p:spTgt spid="77"/>
                                        </p:tgtEl>
                                      </p:cBhvr>
                                    </p:animEffect>
                                    <p:anim calcmode="lin" valueType="num">
                                      <p:cBhvr>
                                        <p:cTn id="121" dur="1000" fill="hold"/>
                                        <p:tgtEl>
                                          <p:spTgt spid="77"/>
                                        </p:tgtEl>
                                        <p:attrNameLst>
                                          <p:attrName>ppt_x</p:attrName>
                                        </p:attrNameLst>
                                      </p:cBhvr>
                                      <p:tavLst>
                                        <p:tav tm="0">
                                          <p:val>
                                            <p:strVal val="#ppt_x"/>
                                          </p:val>
                                        </p:tav>
                                        <p:tav tm="100000">
                                          <p:val>
                                            <p:strVal val="#ppt_x"/>
                                          </p:val>
                                        </p:tav>
                                      </p:tavLst>
                                    </p:anim>
                                    <p:anim calcmode="lin" valueType="num">
                                      <p:cBhvr>
                                        <p:cTn id="122" dur="1000" fill="hold"/>
                                        <p:tgtEl>
                                          <p:spTgt spid="77"/>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78"/>
                                        </p:tgtEl>
                                        <p:attrNameLst>
                                          <p:attrName>style.visibility</p:attrName>
                                        </p:attrNameLst>
                                      </p:cBhvr>
                                      <p:to>
                                        <p:strVal val="visible"/>
                                      </p:to>
                                    </p:set>
                                    <p:animEffect transition="in" filter="fade">
                                      <p:cBhvr>
                                        <p:cTn id="125" dur="1000"/>
                                        <p:tgtEl>
                                          <p:spTgt spid="78"/>
                                        </p:tgtEl>
                                      </p:cBhvr>
                                    </p:animEffect>
                                    <p:anim calcmode="lin" valueType="num">
                                      <p:cBhvr>
                                        <p:cTn id="126" dur="1000" fill="hold"/>
                                        <p:tgtEl>
                                          <p:spTgt spid="78"/>
                                        </p:tgtEl>
                                        <p:attrNameLst>
                                          <p:attrName>ppt_x</p:attrName>
                                        </p:attrNameLst>
                                      </p:cBhvr>
                                      <p:tavLst>
                                        <p:tav tm="0">
                                          <p:val>
                                            <p:strVal val="#ppt_x"/>
                                          </p:val>
                                        </p:tav>
                                        <p:tav tm="100000">
                                          <p:val>
                                            <p:strVal val="#ppt_x"/>
                                          </p:val>
                                        </p:tav>
                                      </p:tavLst>
                                    </p:anim>
                                    <p:anim calcmode="lin" valueType="num">
                                      <p:cBhvr>
                                        <p:cTn id="127" dur="1000" fill="hold"/>
                                        <p:tgtEl>
                                          <p:spTgt spid="78"/>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79"/>
                                        </p:tgtEl>
                                        <p:attrNameLst>
                                          <p:attrName>style.visibility</p:attrName>
                                        </p:attrNameLst>
                                      </p:cBhvr>
                                      <p:to>
                                        <p:strVal val="visible"/>
                                      </p:to>
                                    </p:set>
                                    <p:animEffect transition="in" filter="fade">
                                      <p:cBhvr>
                                        <p:cTn id="130" dur="1000"/>
                                        <p:tgtEl>
                                          <p:spTgt spid="79"/>
                                        </p:tgtEl>
                                      </p:cBhvr>
                                    </p:animEffect>
                                    <p:anim calcmode="lin" valueType="num">
                                      <p:cBhvr>
                                        <p:cTn id="131" dur="1000" fill="hold"/>
                                        <p:tgtEl>
                                          <p:spTgt spid="79"/>
                                        </p:tgtEl>
                                        <p:attrNameLst>
                                          <p:attrName>ppt_x</p:attrName>
                                        </p:attrNameLst>
                                      </p:cBhvr>
                                      <p:tavLst>
                                        <p:tav tm="0">
                                          <p:val>
                                            <p:strVal val="#ppt_x"/>
                                          </p:val>
                                        </p:tav>
                                        <p:tav tm="100000">
                                          <p:val>
                                            <p:strVal val="#ppt_x"/>
                                          </p:val>
                                        </p:tav>
                                      </p:tavLst>
                                    </p:anim>
                                    <p:anim calcmode="lin" valueType="num">
                                      <p:cBhvr>
                                        <p:cTn id="132" dur="1000" fill="hold"/>
                                        <p:tgtEl>
                                          <p:spTgt spid="79"/>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80"/>
                                        </p:tgtEl>
                                        <p:attrNameLst>
                                          <p:attrName>style.visibility</p:attrName>
                                        </p:attrNameLst>
                                      </p:cBhvr>
                                      <p:to>
                                        <p:strVal val="visible"/>
                                      </p:to>
                                    </p:set>
                                    <p:animEffect transition="in" filter="fade">
                                      <p:cBhvr>
                                        <p:cTn id="135" dur="1000"/>
                                        <p:tgtEl>
                                          <p:spTgt spid="80"/>
                                        </p:tgtEl>
                                      </p:cBhvr>
                                    </p:animEffect>
                                    <p:anim calcmode="lin" valueType="num">
                                      <p:cBhvr>
                                        <p:cTn id="136" dur="1000" fill="hold"/>
                                        <p:tgtEl>
                                          <p:spTgt spid="80"/>
                                        </p:tgtEl>
                                        <p:attrNameLst>
                                          <p:attrName>ppt_x</p:attrName>
                                        </p:attrNameLst>
                                      </p:cBhvr>
                                      <p:tavLst>
                                        <p:tav tm="0">
                                          <p:val>
                                            <p:strVal val="#ppt_x"/>
                                          </p:val>
                                        </p:tav>
                                        <p:tav tm="100000">
                                          <p:val>
                                            <p:strVal val="#ppt_x"/>
                                          </p:val>
                                        </p:tav>
                                      </p:tavLst>
                                    </p:anim>
                                    <p:anim calcmode="lin" valueType="num">
                                      <p:cBhvr>
                                        <p:cTn id="137" dur="1000" fill="hold"/>
                                        <p:tgtEl>
                                          <p:spTgt spid="80"/>
                                        </p:tgtEl>
                                        <p:attrNameLst>
                                          <p:attrName>ppt_y</p:attrName>
                                        </p:attrNameLst>
                                      </p:cBhvr>
                                      <p:tavLst>
                                        <p:tav tm="0">
                                          <p:val>
                                            <p:strVal val="#ppt_y+.1"/>
                                          </p:val>
                                        </p:tav>
                                        <p:tav tm="100000">
                                          <p:val>
                                            <p:strVal val="#ppt_y"/>
                                          </p:val>
                                        </p:tav>
                                      </p:tavLst>
                                    </p:anim>
                                  </p:childTnLst>
                                </p:cTn>
                              </p:par>
                              <p:par>
                                <p:cTn id="138" presetID="42" presetClass="entr" presetSubtype="0" fill="hold" grpId="0" nodeType="withEffect">
                                  <p:stCondLst>
                                    <p:cond delay="0"/>
                                  </p:stCondLst>
                                  <p:childTnLst>
                                    <p:set>
                                      <p:cBhvr>
                                        <p:cTn id="139" dur="1" fill="hold">
                                          <p:stCondLst>
                                            <p:cond delay="0"/>
                                          </p:stCondLst>
                                        </p:cTn>
                                        <p:tgtEl>
                                          <p:spTgt spid="81"/>
                                        </p:tgtEl>
                                        <p:attrNameLst>
                                          <p:attrName>style.visibility</p:attrName>
                                        </p:attrNameLst>
                                      </p:cBhvr>
                                      <p:to>
                                        <p:strVal val="visible"/>
                                      </p:to>
                                    </p:set>
                                    <p:animEffect transition="in" filter="fade">
                                      <p:cBhvr>
                                        <p:cTn id="140" dur="1000"/>
                                        <p:tgtEl>
                                          <p:spTgt spid="81"/>
                                        </p:tgtEl>
                                      </p:cBhvr>
                                    </p:animEffect>
                                    <p:anim calcmode="lin" valueType="num">
                                      <p:cBhvr>
                                        <p:cTn id="141" dur="1000" fill="hold"/>
                                        <p:tgtEl>
                                          <p:spTgt spid="81"/>
                                        </p:tgtEl>
                                        <p:attrNameLst>
                                          <p:attrName>ppt_x</p:attrName>
                                        </p:attrNameLst>
                                      </p:cBhvr>
                                      <p:tavLst>
                                        <p:tav tm="0">
                                          <p:val>
                                            <p:strVal val="#ppt_x"/>
                                          </p:val>
                                        </p:tav>
                                        <p:tav tm="100000">
                                          <p:val>
                                            <p:strVal val="#ppt_x"/>
                                          </p:val>
                                        </p:tav>
                                      </p:tavLst>
                                    </p:anim>
                                    <p:anim calcmode="lin" valueType="num">
                                      <p:cBhvr>
                                        <p:cTn id="142" dur="1000" fill="hold"/>
                                        <p:tgtEl>
                                          <p:spTgt spid="81"/>
                                        </p:tgtEl>
                                        <p:attrNameLst>
                                          <p:attrName>ppt_y</p:attrName>
                                        </p:attrNameLst>
                                      </p:cBhvr>
                                      <p:tavLst>
                                        <p:tav tm="0">
                                          <p:val>
                                            <p:strVal val="#ppt_y+.1"/>
                                          </p:val>
                                        </p:tav>
                                        <p:tav tm="100000">
                                          <p:val>
                                            <p:strVal val="#ppt_y"/>
                                          </p:val>
                                        </p:tav>
                                      </p:tavLst>
                                    </p:anim>
                                  </p:childTnLst>
                                </p:cTn>
                              </p:par>
                              <p:par>
                                <p:cTn id="143" presetID="42" presetClass="entr" presetSubtype="0" fill="hold" grpId="0" nodeType="withEffect">
                                  <p:stCondLst>
                                    <p:cond delay="0"/>
                                  </p:stCondLst>
                                  <p:childTnLst>
                                    <p:set>
                                      <p:cBhvr>
                                        <p:cTn id="144" dur="1" fill="hold">
                                          <p:stCondLst>
                                            <p:cond delay="0"/>
                                          </p:stCondLst>
                                        </p:cTn>
                                        <p:tgtEl>
                                          <p:spTgt spid="82"/>
                                        </p:tgtEl>
                                        <p:attrNameLst>
                                          <p:attrName>style.visibility</p:attrName>
                                        </p:attrNameLst>
                                      </p:cBhvr>
                                      <p:to>
                                        <p:strVal val="visible"/>
                                      </p:to>
                                    </p:set>
                                    <p:animEffect transition="in" filter="fade">
                                      <p:cBhvr>
                                        <p:cTn id="145" dur="1000"/>
                                        <p:tgtEl>
                                          <p:spTgt spid="82"/>
                                        </p:tgtEl>
                                      </p:cBhvr>
                                    </p:animEffect>
                                    <p:anim calcmode="lin" valueType="num">
                                      <p:cBhvr>
                                        <p:cTn id="146" dur="1000" fill="hold"/>
                                        <p:tgtEl>
                                          <p:spTgt spid="82"/>
                                        </p:tgtEl>
                                        <p:attrNameLst>
                                          <p:attrName>ppt_x</p:attrName>
                                        </p:attrNameLst>
                                      </p:cBhvr>
                                      <p:tavLst>
                                        <p:tav tm="0">
                                          <p:val>
                                            <p:strVal val="#ppt_x"/>
                                          </p:val>
                                        </p:tav>
                                        <p:tav tm="100000">
                                          <p:val>
                                            <p:strVal val="#ppt_x"/>
                                          </p:val>
                                        </p:tav>
                                      </p:tavLst>
                                    </p:anim>
                                    <p:anim calcmode="lin" valueType="num">
                                      <p:cBhvr>
                                        <p:cTn id="147" dur="1000" fill="hold"/>
                                        <p:tgtEl>
                                          <p:spTgt spid="82"/>
                                        </p:tgtEl>
                                        <p:attrNameLst>
                                          <p:attrName>ppt_y</p:attrName>
                                        </p:attrNameLst>
                                      </p:cBhvr>
                                      <p:tavLst>
                                        <p:tav tm="0">
                                          <p:val>
                                            <p:strVal val="#ppt_y+.1"/>
                                          </p:val>
                                        </p:tav>
                                        <p:tav tm="100000">
                                          <p:val>
                                            <p:strVal val="#ppt_y"/>
                                          </p:val>
                                        </p:tav>
                                      </p:tavLst>
                                    </p:anim>
                                  </p:childTnLst>
                                </p:cTn>
                              </p:par>
                              <p:par>
                                <p:cTn id="148" presetID="42" presetClass="entr" presetSubtype="0" fill="hold" grpId="0" nodeType="withEffect">
                                  <p:stCondLst>
                                    <p:cond delay="0"/>
                                  </p:stCondLst>
                                  <p:childTnLst>
                                    <p:set>
                                      <p:cBhvr>
                                        <p:cTn id="149" dur="1" fill="hold">
                                          <p:stCondLst>
                                            <p:cond delay="0"/>
                                          </p:stCondLst>
                                        </p:cTn>
                                        <p:tgtEl>
                                          <p:spTgt spid="83"/>
                                        </p:tgtEl>
                                        <p:attrNameLst>
                                          <p:attrName>style.visibility</p:attrName>
                                        </p:attrNameLst>
                                      </p:cBhvr>
                                      <p:to>
                                        <p:strVal val="visible"/>
                                      </p:to>
                                    </p:set>
                                    <p:animEffect transition="in" filter="fade">
                                      <p:cBhvr>
                                        <p:cTn id="150" dur="1000"/>
                                        <p:tgtEl>
                                          <p:spTgt spid="83"/>
                                        </p:tgtEl>
                                      </p:cBhvr>
                                    </p:animEffect>
                                    <p:anim calcmode="lin" valueType="num">
                                      <p:cBhvr>
                                        <p:cTn id="151" dur="1000" fill="hold"/>
                                        <p:tgtEl>
                                          <p:spTgt spid="83"/>
                                        </p:tgtEl>
                                        <p:attrNameLst>
                                          <p:attrName>ppt_x</p:attrName>
                                        </p:attrNameLst>
                                      </p:cBhvr>
                                      <p:tavLst>
                                        <p:tav tm="0">
                                          <p:val>
                                            <p:strVal val="#ppt_x"/>
                                          </p:val>
                                        </p:tav>
                                        <p:tav tm="100000">
                                          <p:val>
                                            <p:strVal val="#ppt_x"/>
                                          </p:val>
                                        </p:tav>
                                      </p:tavLst>
                                    </p:anim>
                                    <p:anim calcmode="lin" valueType="num">
                                      <p:cBhvr>
                                        <p:cTn id="152" dur="1000" fill="hold"/>
                                        <p:tgtEl>
                                          <p:spTgt spid="83"/>
                                        </p:tgtEl>
                                        <p:attrNameLst>
                                          <p:attrName>ppt_y</p:attrName>
                                        </p:attrNameLst>
                                      </p:cBhvr>
                                      <p:tavLst>
                                        <p:tav tm="0">
                                          <p:val>
                                            <p:strVal val="#ppt_y+.1"/>
                                          </p:val>
                                        </p:tav>
                                        <p:tav tm="100000">
                                          <p:val>
                                            <p:strVal val="#ppt_y"/>
                                          </p:val>
                                        </p:tav>
                                      </p:tavLst>
                                    </p:anim>
                                  </p:childTnLst>
                                </p:cTn>
                              </p:par>
                              <p:par>
                                <p:cTn id="153" presetID="42" presetClass="entr" presetSubtype="0" fill="hold" grpId="0" nodeType="withEffect">
                                  <p:stCondLst>
                                    <p:cond delay="0"/>
                                  </p:stCondLst>
                                  <p:childTnLst>
                                    <p:set>
                                      <p:cBhvr>
                                        <p:cTn id="154" dur="1" fill="hold">
                                          <p:stCondLst>
                                            <p:cond delay="0"/>
                                          </p:stCondLst>
                                        </p:cTn>
                                        <p:tgtEl>
                                          <p:spTgt spid="84"/>
                                        </p:tgtEl>
                                        <p:attrNameLst>
                                          <p:attrName>style.visibility</p:attrName>
                                        </p:attrNameLst>
                                      </p:cBhvr>
                                      <p:to>
                                        <p:strVal val="visible"/>
                                      </p:to>
                                    </p:set>
                                    <p:animEffect transition="in" filter="fade">
                                      <p:cBhvr>
                                        <p:cTn id="155" dur="1000"/>
                                        <p:tgtEl>
                                          <p:spTgt spid="84"/>
                                        </p:tgtEl>
                                      </p:cBhvr>
                                    </p:animEffect>
                                    <p:anim calcmode="lin" valueType="num">
                                      <p:cBhvr>
                                        <p:cTn id="156" dur="1000" fill="hold"/>
                                        <p:tgtEl>
                                          <p:spTgt spid="84"/>
                                        </p:tgtEl>
                                        <p:attrNameLst>
                                          <p:attrName>ppt_x</p:attrName>
                                        </p:attrNameLst>
                                      </p:cBhvr>
                                      <p:tavLst>
                                        <p:tav tm="0">
                                          <p:val>
                                            <p:strVal val="#ppt_x"/>
                                          </p:val>
                                        </p:tav>
                                        <p:tav tm="100000">
                                          <p:val>
                                            <p:strVal val="#ppt_x"/>
                                          </p:val>
                                        </p:tav>
                                      </p:tavLst>
                                    </p:anim>
                                    <p:anim calcmode="lin" valueType="num">
                                      <p:cBhvr>
                                        <p:cTn id="157" dur="1000" fill="hold"/>
                                        <p:tgtEl>
                                          <p:spTgt spid="84"/>
                                        </p:tgtEl>
                                        <p:attrNameLst>
                                          <p:attrName>ppt_y</p:attrName>
                                        </p:attrNameLst>
                                      </p:cBhvr>
                                      <p:tavLst>
                                        <p:tav tm="0">
                                          <p:val>
                                            <p:strVal val="#ppt_y+.1"/>
                                          </p:val>
                                        </p:tav>
                                        <p:tav tm="100000">
                                          <p:val>
                                            <p:strVal val="#ppt_y"/>
                                          </p:val>
                                        </p:tav>
                                      </p:tavLst>
                                    </p:anim>
                                  </p:childTnLst>
                                </p:cTn>
                              </p:par>
                              <p:par>
                                <p:cTn id="158" presetID="42" presetClass="entr" presetSubtype="0" fill="hold" grpId="0" nodeType="withEffect">
                                  <p:stCondLst>
                                    <p:cond delay="0"/>
                                  </p:stCondLst>
                                  <p:childTnLst>
                                    <p:set>
                                      <p:cBhvr>
                                        <p:cTn id="159" dur="1" fill="hold">
                                          <p:stCondLst>
                                            <p:cond delay="0"/>
                                          </p:stCondLst>
                                        </p:cTn>
                                        <p:tgtEl>
                                          <p:spTgt spid="85"/>
                                        </p:tgtEl>
                                        <p:attrNameLst>
                                          <p:attrName>style.visibility</p:attrName>
                                        </p:attrNameLst>
                                      </p:cBhvr>
                                      <p:to>
                                        <p:strVal val="visible"/>
                                      </p:to>
                                    </p:set>
                                    <p:animEffect transition="in" filter="fade">
                                      <p:cBhvr>
                                        <p:cTn id="160" dur="1000"/>
                                        <p:tgtEl>
                                          <p:spTgt spid="85"/>
                                        </p:tgtEl>
                                      </p:cBhvr>
                                    </p:animEffect>
                                    <p:anim calcmode="lin" valueType="num">
                                      <p:cBhvr>
                                        <p:cTn id="161" dur="1000" fill="hold"/>
                                        <p:tgtEl>
                                          <p:spTgt spid="85"/>
                                        </p:tgtEl>
                                        <p:attrNameLst>
                                          <p:attrName>ppt_x</p:attrName>
                                        </p:attrNameLst>
                                      </p:cBhvr>
                                      <p:tavLst>
                                        <p:tav tm="0">
                                          <p:val>
                                            <p:strVal val="#ppt_x"/>
                                          </p:val>
                                        </p:tav>
                                        <p:tav tm="100000">
                                          <p:val>
                                            <p:strVal val="#ppt_x"/>
                                          </p:val>
                                        </p:tav>
                                      </p:tavLst>
                                    </p:anim>
                                    <p:anim calcmode="lin" valueType="num">
                                      <p:cBhvr>
                                        <p:cTn id="162" dur="1000" fill="hold"/>
                                        <p:tgtEl>
                                          <p:spTgt spid="85"/>
                                        </p:tgtEl>
                                        <p:attrNameLst>
                                          <p:attrName>ppt_y</p:attrName>
                                        </p:attrNameLst>
                                      </p:cBhvr>
                                      <p:tavLst>
                                        <p:tav tm="0">
                                          <p:val>
                                            <p:strVal val="#ppt_y+.1"/>
                                          </p:val>
                                        </p:tav>
                                        <p:tav tm="100000">
                                          <p:val>
                                            <p:strVal val="#ppt_y"/>
                                          </p:val>
                                        </p:tav>
                                      </p:tavLst>
                                    </p:anim>
                                  </p:childTnLst>
                                </p:cTn>
                              </p:par>
                              <p:par>
                                <p:cTn id="163" presetID="42" presetClass="entr" presetSubtype="0" fill="hold" grpId="0" nodeType="withEffect">
                                  <p:stCondLst>
                                    <p:cond delay="0"/>
                                  </p:stCondLst>
                                  <p:childTnLst>
                                    <p:set>
                                      <p:cBhvr>
                                        <p:cTn id="164" dur="1" fill="hold">
                                          <p:stCondLst>
                                            <p:cond delay="0"/>
                                          </p:stCondLst>
                                        </p:cTn>
                                        <p:tgtEl>
                                          <p:spTgt spid="86"/>
                                        </p:tgtEl>
                                        <p:attrNameLst>
                                          <p:attrName>style.visibility</p:attrName>
                                        </p:attrNameLst>
                                      </p:cBhvr>
                                      <p:to>
                                        <p:strVal val="visible"/>
                                      </p:to>
                                    </p:set>
                                    <p:animEffect transition="in" filter="fade">
                                      <p:cBhvr>
                                        <p:cTn id="165" dur="1000"/>
                                        <p:tgtEl>
                                          <p:spTgt spid="86"/>
                                        </p:tgtEl>
                                      </p:cBhvr>
                                    </p:animEffect>
                                    <p:anim calcmode="lin" valueType="num">
                                      <p:cBhvr>
                                        <p:cTn id="166" dur="1000" fill="hold"/>
                                        <p:tgtEl>
                                          <p:spTgt spid="86"/>
                                        </p:tgtEl>
                                        <p:attrNameLst>
                                          <p:attrName>ppt_x</p:attrName>
                                        </p:attrNameLst>
                                      </p:cBhvr>
                                      <p:tavLst>
                                        <p:tav tm="0">
                                          <p:val>
                                            <p:strVal val="#ppt_x"/>
                                          </p:val>
                                        </p:tav>
                                        <p:tav tm="100000">
                                          <p:val>
                                            <p:strVal val="#ppt_x"/>
                                          </p:val>
                                        </p:tav>
                                      </p:tavLst>
                                    </p:anim>
                                    <p:anim calcmode="lin" valueType="num">
                                      <p:cBhvr>
                                        <p:cTn id="167" dur="1000" fill="hold"/>
                                        <p:tgtEl>
                                          <p:spTgt spid="86"/>
                                        </p:tgtEl>
                                        <p:attrNameLst>
                                          <p:attrName>ppt_y</p:attrName>
                                        </p:attrNameLst>
                                      </p:cBhvr>
                                      <p:tavLst>
                                        <p:tav tm="0">
                                          <p:val>
                                            <p:strVal val="#ppt_y+.1"/>
                                          </p:val>
                                        </p:tav>
                                        <p:tav tm="100000">
                                          <p:val>
                                            <p:strVal val="#ppt_y"/>
                                          </p:val>
                                        </p:tav>
                                      </p:tavLst>
                                    </p:anim>
                                  </p:childTnLst>
                                </p:cTn>
                              </p:par>
                              <p:par>
                                <p:cTn id="168" presetID="42" presetClass="entr" presetSubtype="0" fill="hold" grpId="0" nodeType="withEffect">
                                  <p:stCondLst>
                                    <p:cond delay="0"/>
                                  </p:stCondLst>
                                  <p:childTnLst>
                                    <p:set>
                                      <p:cBhvr>
                                        <p:cTn id="169" dur="1" fill="hold">
                                          <p:stCondLst>
                                            <p:cond delay="0"/>
                                          </p:stCondLst>
                                        </p:cTn>
                                        <p:tgtEl>
                                          <p:spTgt spid="87"/>
                                        </p:tgtEl>
                                        <p:attrNameLst>
                                          <p:attrName>style.visibility</p:attrName>
                                        </p:attrNameLst>
                                      </p:cBhvr>
                                      <p:to>
                                        <p:strVal val="visible"/>
                                      </p:to>
                                    </p:set>
                                    <p:animEffect transition="in" filter="fade">
                                      <p:cBhvr>
                                        <p:cTn id="170" dur="1000"/>
                                        <p:tgtEl>
                                          <p:spTgt spid="87"/>
                                        </p:tgtEl>
                                      </p:cBhvr>
                                    </p:animEffect>
                                    <p:anim calcmode="lin" valueType="num">
                                      <p:cBhvr>
                                        <p:cTn id="171" dur="1000" fill="hold"/>
                                        <p:tgtEl>
                                          <p:spTgt spid="87"/>
                                        </p:tgtEl>
                                        <p:attrNameLst>
                                          <p:attrName>ppt_x</p:attrName>
                                        </p:attrNameLst>
                                      </p:cBhvr>
                                      <p:tavLst>
                                        <p:tav tm="0">
                                          <p:val>
                                            <p:strVal val="#ppt_x"/>
                                          </p:val>
                                        </p:tav>
                                        <p:tav tm="100000">
                                          <p:val>
                                            <p:strVal val="#ppt_x"/>
                                          </p:val>
                                        </p:tav>
                                      </p:tavLst>
                                    </p:anim>
                                    <p:anim calcmode="lin" valueType="num">
                                      <p:cBhvr>
                                        <p:cTn id="172" dur="1000" fill="hold"/>
                                        <p:tgtEl>
                                          <p:spTgt spid="87"/>
                                        </p:tgtEl>
                                        <p:attrNameLst>
                                          <p:attrName>ppt_y</p:attrName>
                                        </p:attrNameLst>
                                      </p:cBhvr>
                                      <p:tavLst>
                                        <p:tav tm="0">
                                          <p:val>
                                            <p:strVal val="#ppt_y+.1"/>
                                          </p:val>
                                        </p:tav>
                                        <p:tav tm="100000">
                                          <p:val>
                                            <p:strVal val="#ppt_y"/>
                                          </p:val>
                                        </p:tav>
                                      </p:tavLst>
                                    </p:anim>
                                  </p:childTnLst>
                                </p:cTn>
                              </p:par>
                              <p:par>
                                <p:cTn id="173" presetID="42" presetClass="entr" presetSubtype="0" fill="hold" grpId="0" nodeType="withEffect">
                                  <p:stCondLst>
                                    <p:cond delay="0"/>
                                  </p:stCondLst>
                                  <p:childTnLst>
                                    <p:set>
                                      <p:cBhvr>
                                        <p:cTn id="174" dur="1" fill="hold">
                                          <p:stCondLst>
                                            <p:cond delay="0"/>
                                          </p:stCondLst>
                                        </p:cTn>
                                        <p:tgtEl>
                                          <p:spTgt spid="88"/>
                                        </p:tgtEl>
                                        <p:attrNameLst>
                                          <p:attrName>style.visibility</p:attrName>
                                        </p:attrNameLst>
                                      </p:cBhvr>
                                      <p:to>
                                        <p:strVal val="visible"/>
                                      </p:to>
                                    </p:set>
                                    <p:animEffect transition="in" filter="fade">
                                      <p:cBhvr>
                                        <p:cTn id="175" dur="1000"/>
                                        <p:tgtEl>
                                          <p:spTgt spid="88"/>
                                        </p:tgtEl>
                                      </p:cBhvr>
                                    </p:animEffect>
                                    <p:anim calcmode="lin" valueType="num">
                                      <p:cBhvr>
                                        <p:cTn id="176" dur="1000" fill="hold"/>
                                        <p:tgtEl>
                                          <p:spTgt spid="88"/>
                                        </p:tgtEl>
                                        <p:attrNameLst>
                                          <p:attrName>ppt_x</p:attrName>
                                        </p:attrNameLst>
                                      </p:cBhvr>
                                      <p:tavLst>
                                        <p:tav tm="0">
                                          <p:val>
                                            <p:strVal val="#ppt_x"/>
                                          </p:val>
                                        </p:tav>
                                        <p:tav tm="100000">
                                          <p:val>
                                            <p:strVal val="#ppt_x"/>
                                          </p:val>
                                        </p:tav>
                                      </p:tavLst>
                                    </p:anim>
                                    <p:anim calcmode="lin" valueType="num">
                                      <p:cBhvr>
                                        <p:cTn id="177" dur="1000" fill="hold"/>
                                        <p:tgtEl>
                                          <p:spTgt spid="88"/>
                                        </p:tgtEl>
                                        <p:attrNameLst>
                                          <p:attrName>ppt_y</p:attrName>
                                        </p:attrNameLst>
                                      </p:cBhvr>
                                      <p:tavLst>
                                        <p:tav tm="0">
                                          <p:val>
                                            <p:strVal val="#ppt_y+.1"/>
                                          </p:val>
                                        </p:tav>
                                        <p:tav tm="100000">
                                          <p:val>
                                            <p:strVal val="#ppt_y"/>
                                          </p:val>
                                        </p:tav>
                                      </p:tavLst>
                                    </p:anim>
                                  </p:childTnLst>
                                </p:cTn>
                              </p:par>
                              <p:par>
                                <p:cTn id="178" presetID="42" presetClass="entr" presetSubtype="0" fill="hold" grpId="0" nodeType="withEffect">
                                  <p:stCondLst>
                                    <p:cond delay="0"/>
                                  </p:stCondLst>
                                  <p:childTnLst>
                                    <p:set>
                                      <p:cBhvr>
                                        <p:cTn id="179" dur="1" fill="hold">
                                          <p:stCondLst>
                                            <p:cond delay="0"/>
                                          </p:stCondLst>
                                        </p:cTn>
                                        <p:tgtEl>
                                          <p:spTgt spid="89"/>
                                        </p:tgtEl>
                                        <p:attrNameLst>
                                          <p:attrName>style.visibility</p:attrName>
                                        </p:attrNameLst>
                                      </p:cBhvr>
                                      <p:to>
                                        <p:strVal val="visible"/>
                                      </p:to>
                                    </p:set>
                                    <p:animEffect transition="in" filter="fade">
                                      <p:cBhvr>
                                        <p:cTn id="180" dur="1000"/>
                                        <p:tgtEl>
                                          <p:spTgt spid="89"/>
                                        </p:tgtEl>
                                      </p:cBhvr>
                                    </p:animEffect>
                                    <p:anim calcmode="lin" valueType="num">
                                      <p:cBhvr>
                                        <p:cTn id="181" dur="1000" fill="hold"/>
                                        <p:tgtEl>
                                          <p:spTgt spid="89"/>
                                        </p:tgtEl>
                                        <p:attrNameLst>
                                          <p:attrName>ppt_x</p:attrName>
                                        </p:attrNameLst>
                                      </p:cBhvr>
                                      <p:tavLst>
                                        <p:tav tm="0">
                                          <p:val>
                                            <p:strVal val="#ppt_x"/>
                                          </p:val>
                                        </p:tav>
                                        <p:tav tm="100000">
                                          <p:val>
                                            <p:strVal val="#ppt_x"/>
                                          </p:val>
                                        </p:tav>
                                      </p:tavLst>
                                    </p:anim>
                                    <p:anim calcmode="lin" valueType="num">
                                      <p:cBhvr>
                                        <p:cTn id="182" dur="1000" fill="hold"/>
                                        <p:tgtEl>
                                          <p:spTgt spid="89"/>
                                        </p:tgtEl>
                                        <p:attrNameLst>
                                          <p:attrName>ppt_y</p:attrName>
                                        </p:attrNameLst>
                                      </p:cBhvr>
                                      <p:tavLst>
                                        <p:tav tm="0">
                                          <p:val>
                                            <p:strVal val="#ppt_y+.1"/>
                                          </p:val>
                                        </p:tav>
                                        <p:tav tm="100000">
                                          <p:val>
                                            <p:strVal val="#ppt_y"/>
                                          </p:val>
                                        </p:tav>
                                      </p:tavLst>
                                    </p:anim>
                                  </p:childTnLst>
                                </p:cTn>
                              </p:par>
                              <p:par>
                                <p:cTn id="183" presetID="42" presetClass="entr" presetSubtype="0" fill="hold" grpId="0" nodeType="withEffect">
                                  <p:stCondLst>
                                    <p:cond delay="0"/>
                                  </p:stCondLst>
                                  <p:childTnLst>
                                    <p:set>
                                      <p:cBhvr>
                                        <p:cTn id="184" dur="1" fill="hold">
                                          <p:stCondLst>
                                            <p:cond delay="0"/>
                                          </p:stCondLst>
                                        </p:cTn>
                                        <p:tgtEl>
                                          <p:spTgt spid="90"/>
                                        </p:tgtEl>
                                        <p:attrNameLst>
                                          <p:attrName>style.visibility</p:attrName>
                                        </p:attrNameLst>
                                      </p:cBhvr>
                                      <p:to>
                                        <p:strVal val="visible"/>
                                      </p:to>
                                    </p:set>
                                    <p:animEffect transition="in" filter="fade">
                                      <p:cBhvr>
                                        <p:cTn id="185" dur="1000"/>
                                        <p:tgtEl>
                                          <p:spTgt spid="90"/>
                                        </p:tgtEl>
                                      </p:cBhvr>
                                    </p:animEffect>
                                    <p:anim calcmode="lin" valueType="num">
                                      <p:cBhvr>
                                        <p:cTn id="186" dur="1000" fill="hold"/>
                                        <p:tgtEl>
                                          <p:spTgt spid="90"/>
                                        </p:tgtEl>
                                        <p:attrNameLst>
                                          <p:attrName>ppt_x</p:attrName>
                                        </p:attrNameLst>
                                      </p:cBhvr>
                                      <p:tavLst>
                                        <p:tav tm="0">
                                          <p:val>
                                            <p:strVal val="#ppt_x"/>
                                          </p:val>
                                        </p:tav>
                                        <p:tav tm="100000">
                                          <p:val>
                                            <p:strVal val="#ppt_x"/>
                                          </p:val>
                                        </p:tav>
                                      </p:tavLst>
                                    </p:anim>
                                    <p:anim calcmode="lin" valueType="num">
                                      <p:cBhvr>
                                        <p:cTn id="187" dur="1000" fill="hold"/>
                                        <p:tgtEl>
                                          <p:spTgt spid="90"/>
                                        </p:tgtEl>
                                        <p:attrNameLst>
                                          <p:attrName>ppt_y</p:attrName>
                                        </p:attrNameLst>
                                      </p:cBhvr>
                                      <p:tavLst>
                                        <p:tav tm="0">
                                          <p:val>
                                            <p:strVal val="#ppt_y+.1"/>
                                          </p:val>
                                        </p:tav>
                                        <p:tav tm="100000">
                                          <p:val>
                                            <p:strVal val="#ppt_y"/>
                                          </p:val>
                                        </p:tav>
                                      </p:tavLst>
                                    </p:anim>
                                  </p:childTnLst>
                                </p:cTn>
                              </p:par>
                            </p:childTnLst>
                          </p:cTn>
                        </p:par>
                        <p:par>
                          <p:cTn id="188" fill="hold">
                            <p:stCondLst>
                              <p:cond delay="4000"/>
                            </p:stCondLst>
                            <p:childTnLst>
                              <p:par>
                                <p:cTn id="189" presetID="22" presetClass="entr" presetSubtype="4" fill="hold" grpId="0" nodeType="afterEffect">
                                  <p:stCondLst>
                                    <p:cond delay="0"/>
                                  </p:stCondLst>
                                  <p:childTnLst>
                                    <p:set>
                                      <p:cBhvr>
                                        <p:cTn id="190" dur="1" fill="hold">
                                          <p:stCondLst>
                                            <p:cond delay="0"/>
                                          </p:stCondLst>
                                        </p:cTn>
                                        <p:tgtEl>
                                          <p:spTgt spid="107"/>
                                        </p:tgtEl>
                                        <p:attrNameLst>
                                          <p:attrName>style.visibility</p:attrName>
                                        </p:attrNameLst>
                                      </p:cBhvr>
                                      <p:to>
                                        <p:strVal val="visible"/>
                                      </p:to>
                                    </p:set>
                                    <p:animEffect transition="in" filter="wipe(down)">
                                      <p:cBhvr>
                                        <p:cTn id="191" dur="2000"/>
                                        <p:tgtEl>
                                          <p:spTgt spid="107"/>
                                        </p:tgtEl>
                                      </p:cBhvr>
                                    </p:animEffect>
                                  </p:childTnLst>
                                </p:cTn>
                              </p:par>
                              <p:par>
                                <p:cTn id="192" presetID="22" presetClass="entr" presetSubtype="4" fill="hold" grpId="0" nodeType="withEffect">
                                  <p:stCondLst>
                                    <p:cond delay="0"/>
                                  </p:stCondLst>
                                  <p:childTnLst>
                                    <p:set>
                                      <p:cBhvr>
                                        <p:cTn id="193" dur="1" fill="hold">
                                          <p:stCondLst>
                                            <p:cond delay="0"/>
                                          </p:stCondLst>
                                        </p:cTn>
                                        <p:tgtEl>
                                          <p:spTgt spid="106"/>
                                        </p:tgtEl>
                                        <p:attrNameLst>
                                          <p:attrName>style.visibility</p:attrName>
                                        </p:attrNameLst>
                                      </p:cBhvr>
                                      <p:to>
                                        <p:strVal val="visible"/>
                                      </p:to>
                                    </p:set>
                                    <p:animEffect transition="in" filter="wipe(down)">
                                      <p:cBhvr>
                                        <p:cTn id="194" dur="2000"/>
                                        <p:tgtEl>
                                          <p:spTgt spid="106"/>
                                        </p:tgtEl>
                                      </p:cBhvr>
                                    </p:animEffect>
                                  </p:childTnLst>
                                </p:cTn>
                              </p:par>
                              <p:par>
                                <p:cTn id="195" presetID="22" presetClass="entr" presetSubtype="4" fill="hold" grpId="0" nodeType="withEffect">
                                  <p:stCondLst>
                                    <p:cond delay="0"/>
                                  </p:stCondLst>
                                  <p:childTnLst>
                                    <p:set>
                                      <p:cBhvr>
                                        <p:cTn id="196" dur="1" fill="hold">
                                          <p:stCondLst>
                                            <p:cond delay="0"/>
                                          </p:stCondLst>
                                        </p:cTn>
                                        <p:tgtEl>
                                          <p:spTgt spid="103"/>
                                        </p:tgtEl>
                                        <p:attrNameLst>
                                          <p:attrName>style.visibility</p:attrName>
                                        </p:attrNameLst>
                                      </p:cBhvr>
                                      <p:to>
                                        <p:strVal val="visible"/>
                                      </p:to>
                                    </p:set>
                                    <p:animEffect transition="in" filter="wipe(down)">
                                      <p:cBhvr>
                                        <p:cTn id="197" dur="2000"/>
                                        <p:tgtEl>
                                          <p:spTgt spid="103"/>
                                        </p:tgtEl>
                                      </p:cBhvr>
                                    </p:animEffect>
                                  </p:childTnLst>
                                </p:cTn>
                              </p:par>
                              <p:par>
                                <p:cTn id="198" presetID="22" presetClass="entr" presetSubtype="4" fill="hold" grpId="0" nodeType="withEffect">
                                  <p:stCondLst>
                                    <p:cond delay="0"/>
                                  </p:stCondLst>
                                  <p:childTnLst>
                                    <p:set>
                                      <p:cBhvr>
                                        <p:cTn id="199" dur="1" fill="hold">
                                          <p:stCondLst>
                                            <p:cond delay="0"/>
                                          </p:stCondLst>
                                        </p:cTn>
                                        <p:tgtEl>
                                          <p:spTgt spid="104"/>
                                        </p:tgtEl>
                                        <p:attrNameLst>
                                          <p:attrName>style.visibility</p:attrName>
                                        </p:attrNameLst>
                                      </p:cBhvr>
                                      <p:to>
                                        <p:strVal val="visible"/>
                                      </p:to>
                                    </p:set>
                                    <p:animEffect transition="in" filter="wipe(down)">
                                      <p:cBhvr>
                                        <p:cTn id="200" dur="2000"/>
                                        <p:tgtEl>
                                          <p:spTgt spid="104"/>
                                        </p:tgtEl>
                                      </p:cBhvr>
                                    </p:animEffect>
                                  </p:childTnLst>
                                </p:cTn>
                              </p:par>
                              <p:par>
                                <p:cTn id="201" presetID="22" presetClass="entr" presetSubtype="4" fill="hold" grpId="0" nodeType="withEffect">
                                  <p:stCondLst>
                                    <p:cond delay="0"/>
                                  </p:stCondLst>
                                  <p:childTnLst>
                                    <p:set>
                                      <p:cBhvr>
                                        <p:cTn id="202" dur="1" fill="hold">
                                          <p:stCondLst>
                                            <p:cond delay="0"/>
                                          </p:stCondLst>
                                        </p:cTn>
                                        <p:tgtEl>
                                          <p:spTgt spid="105"/>
                                        </p:tgtEl>
                                        <p:attrNameLst>
                                          <p:attrName>style.visibility</p:attrName>
                                        </p:attrNameLst>
                                      </p:cBhvr>
                                      <p:to>
                                        <p:strVal val="visible"/>
                                      </p:to>
                                    </p:set>
                                    <p:animEffect transition="in" filter="wipe(down)">
                                      <p:cBhvr>
                                        <p:cTn id="203" dur="2000"/>
                                        <p:tgtEl>
                                          <p:spTgt spid="105"/>
                                        </p:tgtEl>
                                      </p:cBhvr>
                                    </p:animEffect>
                                  </p:childTnLst>
                                </p:cTn>
                              </p:par>
                              <p:par>
                                <p:cTn id="204" presetID="22" presetClass="entr" presetSubtype="4" fill="hold" grpId="0" nodeType="withEffect">
                                  <p:stCondLst>
                                    <p:cond delay="0"/>
                                  </p:stCondLst>
                                  <p:childTnLst>
                                    <p:set>
                                      <p:cBhvr>
                                        <p:cTn id="205" dur="1" fill="hold">
                                          <p:stCondLst>
                                            <p:cond delay="0"/>
                                          </p:stCondLst>
                                        </p:cTn>
                                        <p:tgtEl>
                                          <p:spTgt spid="101"/>
                                        </p:tgtEl>
                                        <p:attrNameLst>
                                          <p:attrName>style.visibility</p:attrName>
                                        </p:attrNameLst>
                                      </p:cBhvr>
                                      <p:to>
                                        <p:strVal val="visible"/>
                                      </p:to>
                                    </p:set>
                                    <p:animEffect transition="in" filter="wipe(down)">
                                      <p:cBhvr>
                                        <p:cTn id="206" dur="2000"/>
                                        <p:tgtEl>
                                          <p:spTgt spid="101"/>
                                        </p:tgtEl>
                                      </p:cBhvr>
                                    </p:animEffect>
                                  </p:childTnLst>
                                </p:cTn>
                              </p:par>
                              <p:par>
                                <p:cTn id="207" presetID="22" presetClass="entr" presetSubtype="4" fill="hold" grpId="0" nodeType="withEffect">
                                  <p:stCondLst>
                                    <p:cond delay="0"/>
                                  </p:stCondLst>
                                  <p:childTnLst>
                                    <p:set>
                                      <p:cBhvr>
                                        <p:cTn id="208" dur="1" fill="hold">
                                          <p:stCondLst>
                                            <p:cond delay="0"/>
                                          </p:stCondLst>
                                        </p:cTn>
                                        <p:tgtEl>
                                          <p:spTgt spid="100"/>
                                        </p:tgtEl>
                                        <p:attrNameLst>
                                          <p:attrName>style.visibility</p:attrName>
                                        </p:attrNameLst>
                                      </p:cBhvr>
                                      <p:to>
                                        <p:strVal val="visible"/>
                                      </p:to>
                                    </p:set>
                                    <p:animEffect transition="in" filter="wipe(down)">
                                      <p:cBhvr>
                                        <p:cTn id="209" dur="2000"/>
                                        <p:tgtEl>
                                          <p:spTgt spid="100"/>
                                        </p:tgtEl>
                                      </p:cBhvr>
                                    </p:animEffect>
                                  </p:childTnLst>
                                </p:cTn>
                              </p:par>
                              <p:par>
                                <p:cTn id="210" presetID="22" presetClass="entr" presetSubtype="4" fill="hold" grpId="0" nodeType="withEffect">
                                  <p:stCondLst>
                                    <p:cond delay="0"/>
                                  </p:stCondLst>
                                  <p:childTnLst>
                                    <p:set>
                                      <p:cBhvr>
                                        <p:cTn id="211" dur="1" fill="hold">
                                          <p:stCondLst>
                                            <p:cond delay="0"/>
                                          </p:stCondLst>
                                        </p:cTn>
                                        <p:tgtEl>
                                          <p:spTgt spid="99"/>
                                        </p:tgtEl>
                                        <p:attrNameLst>
                                          <p:attrName>style.visibility</p:attrName>
                                        </p:attrNameLst>
                                      </p:cBhvr>
                                      <p:to>
                                        <p:strVal val="visible"/>
                                      </p:to>
                                    </p:set>
                                    <p:animEffect transition="in" filter="wipe(down)">
                                      <p:cBhvr>
                                        <p:cTn id="212" dur="2000"/>
                                        <p:tgtEl>
                                          <p:spTgt spid="99"/>
                                        </p:tgtEl>
                                      </p:cBhvr>
                                    </p:animEffect>
                                  </p:childTnLst>
                                </p:cTn>
                              </p:par>
                              <p:par>
                                <p:cTn id="213" presetID="22" presetClass="entr" presetSubtype="4" fill="hold" grpId="0" nodeType="withEffect">
                                  <p:stCondLst>
                                    <p:cond delay="0"/>
                                  </p:stCondLst>
                                  <p:childTnLst>
                                    <p:set>
                                      <p:cBhvr>
                                        <p:cTn id="214" dur="1" fill="hold">
                                          <p:stCondLst>
                                            <p:cond delay="0"/>
                                          </p:stCondLst>
                                        </p:cTn>
                                        <p:tgtEl>
                                          <p:spTgt spid="98"/>
                                        </p:tgtEl>
                                        <p:attrNameLst>
                                          <p:attrName>style.visibility</p:attrName>
                                        </p:attrNameLst>
                                      </p:cBhvr>
                                      <p:to>
                                        <p:strVal val="visible"/>
                                      </p:to>
                                    </p:set>
                                    <p:animEffect transition="in" filter="wipe(down)">
                                      <p:cBhvr>
                                        <p:cTn id="215" dur="2000"/>
                                        <p:tgtEl>
                                          <p:spTgt spid="98"/>
                                        </p:tgtEl>
                                      </p:cBhvr>
                                    </p:animEffect>
                                  </p:childTnLst>
                                </p:cTn>
                              </p:par>
                              <p:par>
                                <p:cTn id="216" presetID="22" presetClass="entr" presetSubtype="4" fill="hold" grpId="0" nodeType="withEffect">
                                  <p:stCondLst>
                                    <p:cond delay="0"/>
                                  </p:stCondLst>
                                  <p:childTnLst>
                                    <p:set>
                                      <p:cBhvr>
                                        <p:cTn id="217" dur="1" fill="hold">
                                          <p:stCondLst>
                                            <p:cond delay="0"/>
                                          </p:stCondLst>
                                        </p:cTn>
                                        <p:tgtEl>
                                          <p:spTgt spid="97"/>
                                        </p:tgtEl>
                                        <p:attrNameLst>
                                          <p:attrName>style.visibility</p:attrName>
                                        </p:attrNameLst>
                                      </p:cBhvr>
                                      <p:to>
                                        <p:strVal val="visible"/>
                                      </p:to>
                                    </p:set>
                                    <p:animEffect transition="in" filter="wipe(down)">
                                      <p:cBhvr>
                                        <p:cTn id="218" dur="2000"/>
                                        <p:tgtEl>
                                          <p:spTgt spid="97"/>
                                        </p:tgtEl>
                                      </p:cBhvr>
                                    </p:animEffect>
                                  </p:childTnLst>
                                </p:cTn>
                              </p:par>
                              <p:par>
                                <p:cTn id="219" presetID="22" presetClass="entr" presetSubtype="4" fill="hold" grpId="0" nodeType="withEffect">
                                  <p:stCondLst>
                                    <p:cond delay="0"/>
                                  </p:stCondLst>
                                  <p:childTnLst>
                                    <p:set>
                                      <p:cBhvr>
                                        <p:cTn id="220" dur="1" fill="hold">
                                          <p:stCondLst>
                                            <p:cond delay="0"/>
                                          </p:stCondLst>
                                        </p:cTn>
                                        <p:tgtEl>
                                          <p:spTgt spid="95"/>
                                        </p:tgtEl>
                                        <p:attrNameLst>
                                          <p:attrName>style.visibility</p:attrName>
                                        </p:attrNameLst>
                                      </p:cBhvr>
                                      <p:to>
                                        <p:strVal val="visible"/>
                                      </p:to>
                                    </p:set>
                                    <p:animEffect transition="in" filter="wipe(down)">
                                      <p:cBhvr>
                                        <p:cTn id="221" dur="2000"/>
                                        <p:tgtEl>
                                          <p:spTgt spid="95"/>
                                        </p:tgtEl>
                                      </p:cBhvr>
                                    </p:animEffect>
                                  </p:childTnLst>
                                </p:cTn>
                              </p:par>
                              <p:par>
                                <p:cTn id="222" presetID="22" presetClass="entr" presetSubtype="4" fill="hold" grpId="0" nodeType="withEffect">
                                  <p:stCondLst>
                                    <p:cond delay="0"/>
                                  </p:stCondLst>
                                  <p:childTnLst>
                                    <p:set>
                                      <p:cBhvr>
                                        <p:cTn id="223" dur="1" fill="hold">
                                          <p:stCondLst>
                                            <p:cond delay="0"/>
                                          </p:stCondLst>
                                        </p:cTn>
                                        <p:tgtEl>
                                          <p:spTgt spid="96"/>
                                        </p:tgtEl>
                                        <p:attrNameLst>
                                          <p:attrName>style.visibility</p:attrName>
                                        </p:attrNameLst>
                                      </p:cBhvr>
                                      <p:to>
                                        <p:strVal val="visible"/>
                                      </p:to>
                                    </p:set>
                                    <p:animEffect transition="in" filter="wipe(down)">
                                      <p:cBhvr>
                                        <p:cTn id="224" dur="2000"/>
                                        <p:tgtEl>
                                          <p:spTgt spid="96"/>
                                        </p:tgtEl>
                                      </p:cBhvr>
                                    </p:animEffect>
                                  </p:childTnLst>
                                </p:cTn>
                              </p:par>
                              <p:par>
                                <p:cTn id="225" presetID="22" presetClass="entr" presetSubtype="4" fill="hold" grpId="0" nodeType="withEffect">
                                  <p:stCondLst>
                                    <p:cond delay="0"/>
                                  </p:stCondLst>
                                  <p:childTnLst>
                                    <p:set>
                                      <p:cBhvr>
                                        <p:cTn id="226" dur="1" fill="hold">
                                          <p:stCondLst>
                                            <p:cond delay="0"/>
                                          </p:stCondLst>
                                        </p:cTn>
                                        <p:tgtEl>
                                          <p:spTgt spid="94"/>
                                        </p:tgtEl>
                                        <p:attrNameLst>
                                          <p:attrName>style.visibility</p:attrName>
                                        </p:attrNameLst>
                                      </p:cBhvr>
                                      <p:to>
                                        <p:strVal val="visible"/>
                                      </p:to>
                                    </p:set>
                                    <p:animEffect transition="in" filter="wipe(down)">
                                      <p:cBhvr>
                                        <p:cTn id="227" dur="2000"/>
                                        <p:tgtEl>
                                          <p:spTgt spid="94"/>
                                        </p:tgtEl>
                                      </p:cBhvr>
                                    </p:animEffect>
                                  </p:childTnLst>
                                </p:cTn>
                              </p:par>
                              <p:par>
                                <p:cTn id="228" presetID="22" presetClass="entr" presetSubtype="4" fill="hold" grpId="0" nodeType="withEffect">
                                  <p:stCondLst>
                                    <p:cond delay="0"/>
                                  </p:stCondLst>
                                  <p:childTnLst>
                                    <p:set>
                                      <p:cBhvr>
                                        <p:cTn id="229" dur="1" fill="hold">
                                          <p:stCondLst>
                                            <p:cond delay="0"/>
                                          </p:stCondLst>
                                        </p:cTn>
                                        <p:tgtEl>
                                          <p:spTgt spid="93"/>
                                        </p:tgtEl>
                                        <p:attrNameLst>
                                          <p:attrName>style.visibility</p:attrName>
                                        </p:attrNameLst>
                                      </p:cBhvr>
                                      <p:to>
                                        <p:strVal val="visible"/>
                                      </p:to>
                                    </p:set>
                                    <p:animEffect transition="in" filter="wipe(down)">
                                      <p:cBhvr>
                                        <p:cTn id="230" dur="2000"/>
                                        <p:tgtEl>
                                          <p:spTgt spid="93"/>
                                        </p:tgtEl>
                                      </p:cBhvr>
                                    </p:animEffect>
                                  </p:childTnLst>
                                </p:cTn>
                              </p:par>
                              <p:par>
                                <p:cTn id="231" presetID="22" presetClass="entr" presetSubtype="4" fill="hold" grpId="0" nodeType="withEffect">
                                  <p:stCondLst>
                                    <p:cond delay="0"/>
                                  </p:stCondLst>
                                  <p:childTnLst>
                                    <p:set>
                                      <p:cBhvr>
                                        <p:cTn id="232" dur="1" fill="hold">
                                          <p:stCondLst>
                                            <p:cond delay="0"/>
                                          </p:stCondLst>
                                        </p:cTn>
                                        <p:tgtEl>
                                          <p:spTgt spid="102"/>
                                        </p:tgtEl>
                                        <p:attrNameLst>
                                          <p:attrName>style.visibility</p:attrName>
                                        </p:attrNameLst>
                                      </p:cBhvr>
                                      <p:to>
                                        <p:strVal val="visible"/>
                                      </p:to>
                                    </p:set>
                                    <p:animEffect transition="in" filter="wipe(down)">
                                      <p:cBhvr>
                                        <p:cTn id="233" dur="2000"/>
                                        <p:tgtEl>
                                          <p:spTgt spid="102"/>
                                        </p:tgtEl>
                                      </p:cBhvr>
                                    </p:animEffect>
                                  </p:childTnLst>
                                </p:cTn>
                              </p:par>
                              <p:par>
                                <p:cTn id="234" presetID="22" presetClass="entr" presetSubtype="4" fill="hold" grpId="0" nodeType="withEffect">
                                  <p:stCondLst>
                                    <p:cond delay="0"/>
                                  </p:stCondLst>
                                  <p:childTnLst>
                                    <p:set>
                                      <p:cBhvr>
                                        <p:cTn id="235" dur="1" fill="hold">
                                          <p:stCondLst>
                                            <p:cond delay="0"/>
                                          </p:stCondLst>
                                        </p:cTn>
                                        <p:tgtEl>
                                          <p:spTgt spid="91"/>
                                        </p:tgtEl>
                                        <p:attrNameLst>
                                          <p:attrName>style.visibility</p:attrName>
                                        </p:attrNameLst>
                                      </p:cBhvr>
                                      <p:to>
                                        <p:strVal val="visible"/>
                                      </p:to>
                                    </p:set>
                                    <p:animEffect transition="in" filter="wipe(down)">
                                      <p:cBhvr>
                                        <p:cTn id="236" dur="2000"/>
                                        <p:tgtEl>
                                          <p:spTgt spid="91"/>
                                        </p:tgtEl>
                                      </p:cBhvr>
                                    </p:animEffect>
                                  </p:childTnLst>
                                </p:cTn>
                              </p:par>
                              <p:par>
                                <p:cTn id="237" presetID="22" presetClass="entr" presetSubtype="4" fill="hold" grpId="0" nodeType="withEffect">
                                  <p:stCondLst>
                                    <p:cond delay="0"/>
                                  </p:stCondLst>
                                  <p:childTnLst>
                                    <p:set>
                                      <p:cBhvr>
                                        <p:cTn id="238" dur="1" fill="hold">
                                          <p:stCondLst>
                                            <p:cond delay="0"/>
                                          </p:stCondLst>
                                        </p:cTn>
                                        <p:tgtEl>
                                          <p:spTgt spid="92"/>
                                        </p:tgtEl>
                                        <p:attrNameLst>
                                          <p:attrName>style.visibility</p:attrName>
                                        </p:attrNameLst>
                                      </p:cBhvr>
                                      <p:to>
                                        <p:strVal val="visible"/>
                                      </p:to>
                                    </p:set>
                                    <p:animEffect transition="in" filter="wipe(down)">
                                      <p:cBhvr>
                                        <p:cTn id="239" dur="2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1" grpId="0" animBg="1"/>
      <p:bldP spid="22" grpId="0" animBg="1"/>
      <p:bldP spid="23" grpId="0" animBg="1"/>
      <p:bldP spid="24" grpId="0" animBg="1"/>
      <p:bldP spid="25" grpId="0" animBg="1"/>
      <p:bldP spid="26" grpId="0" animBg="1"/>
      <p:bldP spid="27" grpId="0" animBg="1"/>
      <p:bldP spid="29" grpId="0"/>
      <p:bldP spid="30" grpId="0"/>
      <p:bldP spid="32" grpId="0"/>
      <p:bldP spid="33" grpId="0"/>
      <p:bldP spid="34" grpId="0"/>
      <p:bldP spid="35" grpId="0"/>
      <p:bldP spid="36" grpId="0"/>
      <p:bldP spid="37" grpId="0"/>
      <p:bldP spid="63" grpId="0" animBg="1"/>
      <p:bldP spid="64" grpId="0" animBg="1"/>
      <p:bldP spid="65" grpId="0" animBg="1"/>
      <p:bldP spid="66" grpId="0" animBg="1"/>
      <p:bldP spid="67" grpId="0" animBg="1"/>
      <p:bldP spid="68" grpId="0" animBg="1"/>
      <p:bldP spid="69" grpId="0" animBg="1"/>
      <p:bldP spid="70" grpId="0" animBg="1"/>
      <p:bldP spid="71" grpId="0"/>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5076056" y="809553"/>
            <a:ext cx="2304256" cy="792088"/>
          </a:xfrm>
          <a:prstGeom prst="roundRect">
            <a:avLst>
              <a:gd name="adj" fmla="val 29240"/>
            </a:avLst>
          </a:prstGeom>
          <a:solidFill>
            <a:srgbClr val="4C2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ounded Rectangle 12"/>
          <p:cNvSpPr/>
          <p:nvPr/>
        </p:nvSpPr>
        <p:spPr>
          <a:xfrm>
            <a:off x="1331640" y="809969"/>
            <a:ext cx="2304256" cy="792088"/>
          </a:xfrm>
          <a:prstGeom prst="roundRect">
            <a:avLst>
              <a:gd name="adj" fmla="val 29240"/>
            </a:avLst>
          </a:prstGeom>
          <a:solidFill>
            <a:srgbClr val="4C2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Rounded Rectangle 8"/>
          <p:cNvSpPr/>
          <p:nvPr/>
        </p:nvSpPr>
        <p:spPr>
          <a:xfrm>
            <a:off x="1331640" y="1196752"/>
            <a:ext cx="3600400" cy="5298177"/>
          </a:xfrm>
          <a:prstGeom prst="roundRect">
            <a:avLst>
              <a:gd name="adj" fmla="val 0"/>
            </a:avLst>
          </a:prstGeom>
          <a:solidFill>
            <a:srgbClr val="4C2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ounded Rectangle 9"/>
          <p:cNvSpPr/>
          <p:nvPr/>
        </p:nvSpPr>
        <p:spPr>
          <a:xfrm>
            <a:off x="5076056" y="1196752"/>
            <a:ext cx="3600400" cy="5544615"/>
          </a:xfrm>
          <a:prstGeom prst="roundRect">
            <a:avLst>
              <a:gd name="adj" fmla="val 0"/>
            </a:avLst>
          </a:prstGeom>
          <a:solidFill>
            <a:srgbClr val="4C2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p:cNvSpPr txBox="1"/>
          <p:nvPr/>
        </p:nvSpPr>
        <p:spPr>
          <a:xfrm>
            <a:off x="1259633" y="765881"/>
            <a:ext cx="2448271" cy="523220"/>
          </a:xfrm>
          <a:prstGeom prst="rect">
            <a:avLst/>
          </a:prstGeom>
          <a:noFill/>
        </p:spPr>
        <p:txBody>
          <a:bodyPr wrap="square" rtlCol="0">
            <a:spAutoFit/>
          </a:bodyPr>
          <a:lstStyle/>
          <a:p>
            <a:pPr algn="ctr"/>
            <a:r>
              <a:rPr lang="fr-FR" sz="1400" dirty="0" smtClean="0">
                <a:solidFill>
                  <a:schemeClr val="bg1"/>
                </a:solidFill>
                <a:latin typeface="Franklin Gothic Demi Cond" pitchFamily="34" charset="0"/>
              </a:rPr>
              <a:t>le Profil pour la garde des poupons</a:t>
            </a:r>
            <a:endParaRPr lang="en-CA" sz="1400" dirty="0">
              <a:solidFill>
                <a:schemeClr val="bg1"/>
              </a:solidFill>
              <a:latin typeface="Franklin Gothic Demi Cond" pitchFamily="34" charset="0"/>
            </a:endParaRPr>
          </a:p>
        </p:txBody>
      </p:sp>
      <p:sp>
        <p:nvSpPr>
          <p:cNvPr id="18" name="TextBox 17"/>
          <p:cNvSpPr txBox="1"/>
          <p:nvPr/>
        </p:nvSpPr>
        <p:spPr>
          <a:xfrm>
            <a:off x="5139427" y="754848"/>
            <a:ext cx="2240885" cy="738664"/>
          </a:xfrm>
          <a:prstGeom prst="rect">
            <a:avLst/>
          </a:prstGeom>
          <a:noFill/>
        </p:spPr>
        <p:txBody>
          <a:bodyPr wrap="square" rtlCol="0">
            <a:spAutoFit/>
          </a:bodyPr>
          <a:lstStyle/>
          <a:p>
            <a:r>
              <a:rPr lang="fr-FR" sz="1400" dirty="0" smtClean="0">
                <a:solidFill>
                  <a:schemeClr val="bg1"/>
                </a:solidFill>
                <a:latin typeface="Franklin Gothic Demi Cond" pitchFamily="34" charset="0"/>
              </a:rPr>
              <a:t>le Profil pour les services de garde scolaires</a:t>
            </a:r>
            <a:endParaRPr lang="en-CA" sz="1400" dirty="0" smtClean="0">
              <a:solidFill>
                <a:schemeClr val="bg1"/>
              </a:solidFill>
              <a:latin typeface="Franklin Gothic Demi Cond" pitchFamily="34" charset="0"/>
            </a:endParaRPr>
          </a:p>
          <a:p>
            <a:endParaRPr lang="en-CA" sz="1400" dirty="0">
              <a:solidFill>
                <a:schemeClr val="bg1"/>
              </a:solidFill>
              <a:latin typeface="Franklin Gothic Demi Cond" pitchFamily="34" charset="0"/>
            </a:endParaRPr>
          </a:p>
        </p:txBody>
      </p:sp>
      <p:sp>
        <p:nvSpPr>
          <p:cNvPr id="17" name="Rectangle 16"/>
          <p:cNvSpPr/>
          <p:nvPr/>
        </p:nvSpPr>
        <p:spPr>
          <a:xfrm>
            <a:off x="1403648" y="1268759"/>
            <a:ext cx="3456384" cy="5112569"/>
          </a:xfrm>
          <a:prstGeom prst="rect">
            <a:avLst/>
          </a:prstGeom>
          <a:solidFill>
            <a:schemeClr val="bg1">
              <a:lumMod val="85000"/>
            </a:schemeClr>
          </a:solidFill>
          <a:ln>
            <a:solidFill>
              <a:srgbClr val="82DCEE"/>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p:cNvSpPr/>
          <p:nvPr/>
        </p:nvSpPr>
        <p:spPr>
          <a:xfrm>
            <a:off x="5148064" y="1268760"/>
            <a:ext cx="3456384" cy="5400600"/>
          </a:xfrm>
          <a:prstGeom prst="rect">
            <a:avLst/>
          </a:prstGeom>
          <a:solidFill>
            <a:schemeClr val="bg1">
              <a:lumMod val="85000"/>
            </a:schemeClr>
          </a:solidFill>
          <a:ln>
            <a:solidFill>
              <a:srgbClr val="82DCEE"/>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p:cNvSpPr txBox="1"/>
          <p:nvPr/>
        </p:nvSpPr>
        <p:spPr>
          <a:xfrm>
            <a:off x="5237762" y="1367511"/>
            <a:ext cx="3240360" cy="5155257"/>
          </a:xfrm>
          <a:prstGeom prst="rect">
            <a:avLst/>
          </a:prstGeom>
          <a:noFill/>
        </p:spPr>
        <p:txBody>
          <a:bodyPr wrap="square" rtlCol="0">
            <a:spAutoFit/>
          </a:bodyPr>
          <a:lstStyle/>
          <a:p>
            <a:pPr>
              <a:spcAft>
                <a:spcPts val="600"/>
              </a:spcAft>
            </a:pPr>
            <a:r>
              <a:rPr lang="fr-FR" sz="1700" dirty="0" smtClean="0"/>
              <a:t>Favoriser le développement des enfants et orienter leur comportement</a:t>
            </a:r>
          </a:p>
          <a:p>
            <a:pPr>
              <a:spcAft>
                <a:spcPts val="600"/>
              </a:spcAft>
            </a:pPr>
            <a:r>
              <a:rPr lang="fr-FR" sz="1700" dirty="0" smtClean="0"/>
              <a:t>Élaborer, mettre en œuvre et évaluer la programmation</a:t>
            </a:r>
          </a:p>
          <a:p>
            <a:pPr>
              <a:spcAft>
                <a:spcPts val="600"/>
              </a:spcAft>
            </a:pPr>
            <a:r>
              <a:rPr lang="fr-FR" sz="1700" dirty="0" smtClean="0"/>
              <a:t>Favoriser le développement global de tous les enfants</a:t>
            </a:r>
          </a:p>
          <a:p>
            <a:pPr>
              <a:spcAft>
                <a:spcPts val="600"/>
              </a:spcAft>
            </a:pPr>
            <a:r>
              <a:rPr lang="fr-FR" sz="1700" dirty="0" smtClean="0"/>
              <a:t>Répondre aux besoins en matière de santé, de bien-être et de sécurité</a:t>
            </a:r>
          </a:p>
          <a:p>
            <a:pPr>
              <a:spcAft>
                <a:spcPts val="600"/>
              </a:spcAft>
            </a:pPr>
            <a:r>
              <a:rPr lang="fr-FR" sz="1700" dirty="0" smtClean="0"/>
              <a:t>Combler les besoins nutritionnels</a:t>
            </a:r>
          </a:p>
          <a:p>
            <a:pPr>
              <a:spcAft>
                <a:spcPts val="600"/>
              </a:spcAft>
            </a:pPr>
            <a:r>
              <a:rPr lang="fr-FR" sz="1700" dirty="0" smtClean="0"/>
              <a:t>Orienter le comportement des enfants</a:t>
            </a:r>
          </a:p>
          <a:p>
            <a:pPr>
              <a:spcAft>
                <a:spcPts val="600"/>
              </a:spcAft>
            </a:pPr>
            <a:r>
              <a:rPr lang="fr-FR" sz="1700" dirty="0" smtClean="0"/>
              <a:t>Aménager et maintenir un environnement sécuritaire</a:t>
            </a:r>
          </a:p>
          <a:p>
            <a:pPr>
              <a:spcAft>
                <a:spcPts val="600"/>
              </a:spcAft>
            </a:pPr>
            <a:r>
              <a:rPr lang="fr-FR" sz="1700" dirty="0" smtClean="0"/>
              <a:t>Utiliser la technologie numérique</a:t>
            </a:r>
          </a:p>
          <a:p>
            <a:pPr>
              <a:spcAft>
                <a:spcPts val="600"/>
              </a:spcAft>
            </a:pPr>
            <a:r>
              <a:rPr lang="fr-FR" sz="1700" dirty="0" smtClean="0"/>
              <a:t>Collaborer avec les écoles</a:t>
            </a:r>
          </a:p>
        </p:txBody>
      </p:sp>
      <p:sp>
        <p:nvSpPr>
          <p:cNvPr id="21" name="TextBox 20"/>
          <p:cNvSpPr txBox="1"/>
          <p:nvPr/>
        </p:nvSpPr>
        <p:spPr>
          <a:xfrm>
            <a:off x="1502815" y="1367927"/>
            <a:ext cx="3240360" cy="4939814"/>
          </a:xfrm>
          <a:prstGeom prst="rect">
            <a:avLst/>
          </a:prstGeom>
          <a:noFill/>
        </p:spPr>
        <p:txBody>
          <a:bodyPr wrap="square" rtlCol="0">
            <a:spAutoFit/>
          </a:bodyPr>
          <a:lstStyle/>
          <a:p>
            <a:pPr>
              <a:spcAft>
                <a:spcPts val="1200"/>
              </a:spcAft>
            </a:pPr>
            <a:r>
              <a:rPr lang="fr-FR" sz="1700" dirty="0" smtClean="0"/>
              <a:t>Favoriser le développement des poupons et orienter leur comportement</a:t>
            </a:r>
          </a:p>
          <a:p>
            <a:pPr>
              <a:spcAft>
                <a:spcPts val="1200"/>
              </a:spcAft>
            </a:pPr>
            <a:r>
              <a:rPr lang="fr-FR" sz="1700" dirty="0" smtClean="0"/>
              <a:t>Élaborer, mettre en œuvre et évaluer la planification</a:t>
            </a:r>
          </a:p>
          <a:p>
            <a:pPr>
              <a:spcAft>
                <a:spcPts val="1200"/>
              </a:spcAft>
            </a:pPr>
            <a:r>
              <a:rPr lang="fr-FR" sz="1700" dirty="0" smtClean="0"/>
              <a:t>Favoriser le développement global de tous les poupons</a:t>
            </a:r>
          </a:p>
          <a:p>
            <a:pPr>
              <a:spcAft>
                <a:spcPts val="1200"/>
              </a:spcAft>
            </a:pPr>
            <a:r>
              <a:rPr lang="fr-FR" sz="1700" dirty="0" smtClean="0"/>
              <a:t>Répondre aux besoins en matière de santé, de bien-être et de sécurité</a:t>
            </a:r>
          </a:p>
          <a:p>
            <a:pPr>
              <a:spcAft>
                <a:spcPts val="1200"/>
              </a:spcAft>
            </a:pPr>
            <a:r>
              <a:rPr lang="fr-FR" sz="1700" dirty="0" smtClean="0"/>
              <a:t>Combler les besoins nutritionnels des poupons</a:t>
            </a:r>
          </a:p>
          <a:p>
            <a:pPr>
              <a:spcAft>
                <a:spcPts val="1200"/>
              </a:spcAft>
            </a:pPr>
            <a:r>
              <a:rPr lang="fr-FR" sz="1700" dirty="0" smtClean="0"/>
              <a:t>Utiliser et entretenir les installations</a:t>
            </a:r>
          </a:p>
          <a:p>
            <a:pPr>
              <a:spcAft>
                <a:spcPts val="1200"/>
              </a:spcAft>
            </a:pPr>
            <a:r>
              <a:rPr lang="fr-FR" sz="1700" dirty="0" smtClean="0"/>
              <a:t>Militer en faveur de la profession</a:t>
            </a:r>
          </a:p>
        </p:txBody>
      </p:sp>
      <p:sp>
        <p:nvSpPr>
          <p:cNvPr id="24" name="TextBox 23"/>
          <p:cNvSpPr txBox="1"/>
          <p:nvPr/>
        </p:nvSpPr>
        <p:spPr>
          <a:xfrm>
            <a:off x="3563888" y="620688"/>
            <a:ext cx="1656184" cy="646331"/>
          </a:xfrm>
          <a:prstGeom prst="rect">
            <a:avLst/>
          </a:prstGeom>
          <a:noFill/>
        </p:spPr>
        <p:txBody>
          <a:bodyPr wrap="square" rtlCol="0">
            <a:spAutoFit/>
          </a:bodyPr>
          <a:lstStyle/>
          <a:p>
            <a:r>
              <a:rPr lang="en-CA" dirty="0" smtClean="0"/>
              <a:t>7</a:t>
            </a:r>
            <a:r>
              <a:rPr lang="en-CA" sz="1400" dirty="0" smtClean="0"/>
              <a:t> </a:t>
            </a:r>
            <a:r>
              <a:rPr lang="en-CA" dirty="0" err="1" smtClean="0"/>
              <a:t>tâches</a:t>
            </a:r>
            <a:endParaRPr lang="en-CA" dirty="0" smtClean="0"/>
          </a:p>
          <a:p>
            <a:r>
              <a:rPr lang="en-CA" dirty="0" smtClean="0"/>
              <a:t>18 </a:t>
            </a:r>
            <a:r>
              <a:rPr lang="en-CA" dirty="0" err="1" smtClean="0"/>
              <a:t>sous-tâches</a:t>
            </a:r>
            <a:endParaRPr lang="en-CA" dirty="0" smtClean="0"/>
          </a:p>
        </p:txBody>
      </p:sp>
      <p:sp>
        <p:nvSpPr>
          <p:cNvPr id="25" name="TextBox 24"/>
          <p:cNvSpPr txBox="1"/>
          <p:nvPr/>
        </p:nvSpPr>
        <p:spPr>
          <a:xfrm>
            <a:off x="7353153" y="620688"/>
            <a:ext cx="1656184" cy="646331"/>
          </a:xfrm>
          <a:prstGeom prst="rect">
            <a:avLst/>
          </a:prstGeom>
          <a:noFill/>
        </p:spPr>
        <p:txBody>
          <a:bodyPr wrap="square" rtlCol="0">
            <a:spAutoFit/>
          </a:bodyPr>
          <a:lstStyle/>
          <a:p>
            <a:r>
              <a:rPr lang="en-CA" dirty="0" smtClean="0"/>
              <a:t>9 </a:t>
            </a:r>
            <a:r>
              <a:rPr lang="en-CA" dirty="0" err="1" smtClean="0"/>
              <a:t>tâches</a:t>
            </a:r>
            <a:endParaRPr lang="en-CA" dirty="0" smtClean="0"/>
          </a:p>
          <a:p>
            <a:r>
              <a:rPr lang="en-CA" dirty="0" smtClean="0"/>
              <a:t>29 </a:t>
            </a:r>
            <a:r>
              <a:rPr lang="en-CA" dirty="0" err="1" smtClean="0"/>
              <a:t>sous-tâches</a:t>
            </a:r>
            <a:endParaRPr lang="en-CA" dirty="0" smtClean="0"/>
          </a:p>
        </p:txBody>
      </p:sp>
      <p:sp>
        <p:nvSpPr>
          <p:cNvPr id="22" name="TextBox 21"/>
          <p:cNvSpPr txBox="1"/>
          <p:nvPr/>
        </p:nvSpPr>
        <p:spPr>
          <a:xfrm>
            <a:off x="1259632" y="188640"/>
            <a:ext cx="6965906" cy="523220"/>
          </a:xfrm>
          <a:prstGeom prst="rect">
            <a:avLst/>
          </a:prstGeom>
          <a:noFill/>
        </p:spPr>
        <p:txBody>
          <a:bodyPr wrap="square" rtlCol="0">
            <a:spAutoFit/>
          </a:bodyPr>
          <a:lstStyle/>
          <a:p>
            <a:r>
              <a:rPr lang="en-CA" sz="2800" dirty="0" smtClean="0">
                <a:latin typeface="Franklin Gothic Demi Cond" pitchFamily="34" charset="0"/>
              </a:rPr>
              <a:t>+ </a:t>
            </a:r>
            <a:r>
              <a:rPr lang="en-CA" sz="2800" dirty="0" err="1" smtClean="0">
                <a:latin typeface="Franklin Gothic Demi Cond" pitchFamily="34" charset="0"/>
              </a:rPr>
              <a:t>Profils</a:t>
            </a:r>
            <a:endParaRPr lang="en-CA" sz="2800" dirty="0">
              <a:latin typeface="Franklin Gothic Demi Cond" pitchFamily="34" charset="0"/>
            </a:endParaRP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http://www.salonservices.ca/images/PurpleSphere.jpg"/>
          <p:cNvPicPr>
            <a:picLocks noChangeAspect="1" noChangeArrowheads="1"/>
          </p:cNvPicPr>
          <p:nvPr/>
        </p:nvPicPr>
        <p:blipFill>
          <a:blip r:embed="rId3" cstate="print"/>
          <a:srcRect/>
          <a:stretch>
            <a:fillRect/>
          </a:stretch>
        </p:blipFill>
        <p:spPr bwMode="auto">
          <a:xfrm>
            <a:off x="6490911" y="1455909"/>
            <a:ext cx="2857500" cy="2857500"/>
          </a:xfrm>
          <a:prstGeom prst="rect">
            <a:avLst/>
          </a:prstGeom>
          <a:noFill/>
        </p:spPr>
      </p:pic>
      <p:pic>
        <p:nvPicPr>
          <p:cNvPr id="35" name="Picture 2" descr="http://www.salonservices.ca/images/PurpleSphere.jpg"/>
          <p:cNvPicPr>
            <a:picLocks noChangeAspect="1" noChangeArrowheads="1"/>
          </p:cNvPicPr>
          <p:nvPr/>
        </p:nvPicPr>
        <p:blipFill>
          <a:blip r:embed="rId3" cstate="print"/>
          <a:srcRect/>
          <a:stretch>
            <a:fillRect/>
          </a:stretch>
        </p:blipFill>
        <p:spPr bwMode="auto">
          <a:xfrm>
            <a:off x="4882852" y="1484784"/>
            <a:ext cx="2857500" cy="2857500"/>
          </a:xfrm>
          <a:prstGeom prst="rect">
            <a:avLst/>
          </a:prstGeom>
          <a:noFill/>
        </p:spPr>
      </p:pic>
      <p:pic>
        <p:nvPicPr>
          <p:cNvPr id="34" name="Picture 2" descr="http://www.salonservices.ca/images/PurpleSphere.jpg"/>
          <p:cNvPicPr>
            <a:picLocks noChangeAspect="1" noChangeArrowheads="1"/>
          </p:cNvPicPr>
          <p:nvPr/>
        </p:nvPicPr>
        <p:blipFill>
          <a:blip r:embed="rId3" cstate="print"/>
          <a:srcRect/>
          <a:stretch>
            <a:fillRect/>
          </a:stretch>
        </p:blipFill>
        <p:spPr bwMode="auto">
          <a:xfrm>
            <a:off x="3515763" y="1556792"/>
            <a:ext cx="2857500" cy="2857500"/>
          </a:xfrm>
          <a:prstGeom prst="rect">
            <a:avLst/>
          </a:prstGeom>
          <a:noFill/>
        </p:spPr>
      </p:pic>
      <p:pic>
        <p:nvPicPr>
          <p:cNvPr id="33" name="Picture 2" descr="http://www.salonservices.ca/images/PurpleSphere.jpg"/>
          <p:cNvPicPr>
            <a:picLocks noChangeAspect="1" noChangeArrowheads="1"/>
          </p:cNvPicPr>
          <p:nvPr/>
        </p:nvPicPr>
        <p:blipFill>
          <a:blip r:embed="rId3" cstate="print"/>
          <a:srcRect/>
          <a:stretch>
            <a:fillRect/>
          </a:stretch>
        </p:blipFill>
        <p:spPr bwMode="auto">
          <a:xfrm>
            <a:off x="1887391" y="1556792"/>
            <a:ext cx="2857500" cy="2857500"/>
          </a:xfrm>
          <a:prstGeom prst="rect">
            <a:avLst/>
          </a:prstGeom>
          <a:noFill/>
        </p:spPr>
      </p:pic>
      <p:pic>
        <p:nvPicPr>
          <p:cNvPr id="23554" name="Picture 2" descr="http://www.salonservices.ca/images/PurpleSphere.jpg"/>
          <p:cNvPicPr>
            <a:picLocks noChangeAspect="1" noChangeArrowheads="1"/>
          </p:cNvPicPr>
          <p:nvPr/>
        </p:nvPicPr>
        <p:blipFill>
          <a:blip r:embed="rId3" cstate="print"/>
          <a:srcRect/>
          <a:stretch>
            <a:fillRect/>
          </a:stretch>
        </p:blipFill>
        <p:spPr bwMode="auto">
          <a:xfrm>
            <a:off x="179512" y="1579612"/>
            <a:ext cx="2857500" cy="2857500"/>
          </a:xfrm>
          <a:prstGeom prst="rect">
            <a:avLst/>
          </a:prstGeom>
          <a:noFill/>
        </p:spPr>
      </p:pic>
      <p:sp>
        <p:nvSpPr>
          <p:cNvPr id="5" name="Freeform 4"/>
          <p:cNvSpPr/>
          <p:nvPr/>
        </p:nvSpPr>
        <p:spPr>
          <a:xfrm>
            <a:off x="227637" y="1340768"/>
            <a:ext cx="2332072" cy="3032627"/>
          </a:xfrm>
          <a:custGeom>
            <a:avLst/>
            <a:gdLst>
              <a:gd name="connsiteX0" fmla="*/ 625605 w 1683358"/>
              <a:gd name="connsiteY0" fmla="*/ 180236 h 2296439"/>
              <a:gd name="connsiteX1" fmla="*/ 692410 w 1683358"/>
              <a:gd name="connsiteY1" fmla="*/ 50800 h 2296439"/>
              <a:gd name="connsiteX2" fmla="*/ 767566 w 1683358"/>
              <a:gd name="connsiteY2" fmla="*/ 17397 h 2296439"/>
              <a:gd name="connsiteX3" fmla="*/ 851073 w 1683358"/>
              <a:gd name="connsiteY3" fmla="*/ 696 h 2296439"/>
              <a:gd name="connsiteX4" fmla="*/ 922054 w 1683358"/>
              <a:gd name="connsiteY4" fmla="*/ 13222 h 2296439"/>
              <a:gd name="connsiteX5" fmla="*/ 930405 w 1683358"/>
              <a:gd name="connsiteY5" fmla="*/ 42449 h 2296439"/>
              <a:gd name="connsiteX6" fmla="*/ 967983 w 1683358"/>
              <a:gd name="connsiteY6" fmla="*/ 54975 h 2296439"/>
              <a:gd name="connsiteX7" fmla="*/ 997210 w 1683358"/>
              <a:gd name="connsiteY7" fmla="*/ 100904 h 2296439"/>
              <a:gd name="connsiteX8" fmla="*/ 988859 w 1683358"/>
              <a:gd name="connsiteY8" fmla="*/ 138482 h 2296439"/>
              <a:gd name="connsiteX9" fmla="*/ 1018087 w 1683358"/>
              <a:gd name="connsiteY9" fmla="*/ 196937 h 2296439"/>
              <a:gd name="connsiteX10" fmla="*/ 1022262 w 1683358"/>
              <a:gd name="connsiteY10" fmla="*/ 284619 h 2296439"/>
              <a:gd name="connsiteX11" fmla="*/ 1018087 w 1683358"/>
              <a:gd name="connsiteY11" fmla="*/ 347249 h 2296439"/>
              <a:gd name="connsiteX12" fmla="*/ 972158 w 1683358"/>
              <a:gd name="connsiteY12" fmla="*/ 418230 h 2296439"/>
              <a:gd name="connsiteX13" fmla="*/ 926229 w 1683358"/>
              <a:gd name="connsiteY13" fmla="*/ 443282 h 2296439"/>
              <a:gd name="connsiteX14" fmla="*/ 909528 w 1683358"/>
              <a:gd name="connsiteY14" fmla="*/ 443282 h 2296439"/>
              <a:gd name="connsiteX15" fmla="*/ 897002 w 1683358"/>
              <a:gd name="connsiteY15" fmla="*/ 476685 h 2296439"/>
              <a:gd name="connsiteX16" fmla="*/ 934580 w 1683358"/>
              <a:gd name="connsiteY16" fmla="*/ 493386 h 2296439"/>
              <a:gd name="connsiteX17" fmla="*/ 988859 w 1683358"/>
              <a:gd name="connsiteY17" fmla="*/ 543490 h 2296439"/>
              <a:gd name="connsiteX18" fmla="*/ 1018087 w 1683358"/>
              <a:gd name="connsiteY18" fmla="*/ 702153 h 2296439"/>
              <a:gd name="connsiteX19" fmla="*/ 1030613 w 1683358"/>
              <a:gd name="connsiteY19" fmla="*/ 773134 h 2296439"/>
              <a:gd name="connsiteX20" fmla="*/ 1080717 w 1683358"/>
              <a:gd name="connsiteY20" fmla="*/ 860816 h 2296439"/>
              <a:gd name="connsiteX21" fmla="*/ 1089068 w 1683358"/>
              <a:gd name="connsiteY21" fmla="*/ 915096 h 2296439"/>
              <a:gd name="connsiteX22" fmla="*/ 1147522 w 1683358"/>
              <a:gd name="connsiteY22" fmla="*/ 977726 h 2296439"/>
              <a:gd name="connsiteX23" fmla="*/ 1180925 w 1683358"/>
              <a:gd name="connsiteY23" fmla="*/ 1048707 h 2296439"/>
              <a:gd name="connsiteX24" fmla="*/ 1247731 w 1683358"/>
              <a:gd name="connsiteY24" fmla="*/ 1048707 h 2296439"/>
              <a:gd name="connsiteX25" fmla="*/ 1289484 w 1683358"/>
              <a:gd name="connsiteY25" fmla="*/ 1061233 h 2296439"/>
              <a:gd name="connsiteX26" fmla="*/ 1306186 w 1683358"/>
              <a:gd name="connsiteY26" fmla="*/ 1119688 h 2296439"/>
              <a:gd name="connsiteX27" fmla="*/ 1260257 w 1683358"/>
              <a:gd name="connsiteY27" fmla="*/ 1161441 h 2296439"/>
              <a:gd name="connsiteX28" fmla="*/ 1235205 w 1683358"/>
              <a:gd name="connsiteY28" fmla="*/ 1161441 h 2296439"/>
              <a:gd name="connsiteX29" fmla="*/ 1297835 w 1683358"/>
              <a:gd name="connsiteY29" fmla="*/ 1236597 h 2296439"/>
              <a:gd name="connsiteX30" fmla="*/ 1385517 w 1683358"/>
              <a:gd name="connsiteY30" fmla="*/ 1411962 h 2296439"/>
              <a:gd name="connsiteX31" fmla="*/ 1435621 w 1683358"/>
              <a:gd name="connsiteY31" fmla="*/ 1474592 h 2296439"/>
              <a:gd name="connsiteX32" fmla="*/ 1460673 w 1683358"/>
              <a:gd name="connsiteY32" fmla="*/ 1482943 h 2296439"/>
              <a:gd name="connsiteX33" fmla="*/ 1481550 w 1683358"/>
              <a:gd name="connsiteY33" fmla="*/ 1545573 h 2296439"/>
              <a:gd name="connsiteX34" fmla="*/ 1510777 w 1683358"/>
              <a:gd name="connsiteY34" fmla="*/ 1704236 h 2296439"/>
              <a:gd name="connsiteX35" fmla="*/ 1565057 w 1683358"/>
              <a:gd name="connsiteY35" fmla="*/ 1745989 h 2296439"/>
              <a:gd name="connsiteX36" fmla="*/ 1606810 w 1683358"/>
              <a:gd name="connsiteY36" fmla="*/ 1771041 h 2296439"/>
              <a:gd name="connsiteX37" fmla="*/ 1598459 w 1683358"/>
              <a:gd name="connsiteY37" fmla="*/ 1825321 h 2296439"/>
              <a:gd name="connsiteX38" fmla="*/ 1669440 w 1683358"/>
              <a:gd name="connsiteY38" fmla="*/ 1892126 h 2296439"/>
              <a:gd name="connsiteX39" fmla="*/ 1669440 w 1683358"/>
              <a:gd name="connsiteY39" fmla="*/ 1954756 h 2296439"/>
              <a:gd name="connsiteX40" fmla="*/ 1585933 w 1683358"/>
              <a:gd name="connsiteY40" fmla="*/ 2013211 h 2296439"/>
              <a:gd name="connsiteX41" fmla="*/ 1510777 w 1683358"/>
              <a:gd name="connsiteY41" fmla="*/ 1983984 h 2296439"/>
              <a:gd name="connsiteX42" fmla="*/ 1456498 w 1683358"/>
              <a:gd name="connsiteY42" fmla="*/ 1896301 h 2296439"/>
              <a:gd name="connsiteX43" fmla="*/ 1448147 w 1683358"/>
              <a:gd name="connsiteY43" fmla="*/ 1879600 h 2296439"/>
              <a:gd name="connsiteX44" fmla="*/ 1410569 w 1683358"/>
              <a:gd name="connsiteY44" fmla="*/ 1858723 h 2296439"/>
              <a:gd name="connsiteX45" fmla="*/ 1385517 w 1683358"/>
              <a:gd name="connsiteY45" fmla="*/ 1808619 h 2296439"/>
              <a:gd name="connsiteX46" fmla="*/ 1402218 w 1683358"/>
              <a:gd name="connsiteY46" fmla="*/ 1779392 h 2296439"/>
              <a:gd name="connsiteX47" fmla="*/ 1372991 w 1683358"/>
              <a:gd name="connsiteY47" fmla="*/ 1754340 h 2296439"/>
              <a:gd name="connsiteX48" fmla="*/ 1314536 w 1683358"/>
              <a:gd name="connsiteY48" fmla="*/ 1700060 h 2296439"/>
              <a:gd name="connsiteX49" fmla="*/ 1281133 w 1683358"/>
              <a:gd name="connsiteY49" fmla="*/ 1633255 h 2296439"/>
              <a:gd name="connsiteX50" fmla="*/ 1293659 w 1683358"/>
              <a:gd name="connsiteY50" fmla="*/ 1599852 h 2296439"/>
              <a:gd name="connsiteX51" fmla="*/ 1251906 w 1683358"/>
              <a:gd name="connsiteY51" fmla="*/ 1574800 h 2296439"/>
              <a:gd name="connsiteX52" fmla="*/ 1180925 w 1683358"/>
              <a:gd name="connsiteY52" fmla="*/ 1541397 h 2296439"/>
              <a:gd name="connsiteX53" fmla="*/ 1139172 w 1683358"/>
              <a:gd name="connsiteY53" fmla="*/ 1495469 h 2296439"/>
              <a:gd name="connsiteX54" fmla="*/ 1093243 w 1683358"/>
              <a:gd name="connsiteY54" fmla="*/ 1411962 h 2296439"/>
              <a:gd name="connsiteX55" fmla="*/ 1072366 w 1683358"/>
              <a:gd name="connsiteY55" fmla="*/ 1366033 h 2296439"/>
              <a:gd name="connsiteX56" fmla="*/ 1043139 w 1683358"/>
              <a:gd name="connsiteY56" fmla="*/ 1357682 h 2296439"/>
              <a:gd name="connsiteX57" fmla="*/ 1038964 w 1683358"/>
              <a:gd name="connsiteY57" fmla="*/ 1382734 h 2296439"/>
              <a:gd name="connsiteX58" fmla="*/ 1055665 w 1683358"/>
              <a:gd name="connsiteY58" fmla="*/ 1424488 h 2296439"/>
              <a:gd name="connsiteX59" fmla="*/ 1143347 w 1683358"/>
              <a:gd name="connsiteY59" fmla="*/ 1624904 h 2296439"/>
              <a:gd name="connsiteX60" fmla="*/ 1147522 w 1683358"/>
              <a:gd name="connsiteY60" fmla="*/ 1708411 h 2296439"/>
              <a:gd name="connsiteX61" fmla="*/ 1151698 w 1683358"/>
              <a:gd name="connsiteY61" fmla="*/ 1762690 h 2296439"/>
              <a:gd name="connsiteX62" fmla="*/ 1151698 w 1683358"/>
              <a:gd name="connsiteY62" fmla="*/ 1837847 h 2296439"/>
              <a:gd name="connsiteX63" fmla="*/ 1147522 w 1683358"/>
              <a:gd name="connsiteY63" fmla="*/ 2034088 h 2296439"/>
              <a:gd name="connsiteX64" fmla="*/ 1164224 w 1683358"/>
              <a:gd name="connsiteY64" fmla="*/ 2117595 h 2296439"/>
              <a:gd name="connsiteX65" fmla="*/ 1101594 w 1683358"/>
              <a:gd name="connsiteY65" fmla="*/ 2221978 h 2296439"/>
              <a:gd name="connsiteX66" fmla="*/ 1134996 w 1683358"/>
              <a:gd name="connsiteY66" fmla="*/ 2251206 h 2296439"/>
              <a:gd name="connsiteX67" fmla="*/ 1097418 w 1683358"/>
              <a:gd name="connsiteY67" fmla="*/ 2284608 h 2296439"/>
              <a:gd name="connsiteX68" fmla="*/ 947106 w 1683358"/>
              <a:gd name="connsiteY68" fmla="*/ 2288784 h 2296439"/>
              <a:gd name="connsiteX69" fmla="*/ 926229 w 1683358"/>
              <a:gd name="connsiteY69" fmla="*/ 2238679 h 2296439"/>
              <a:gd name="connsiteX70" fmla="*/ 867775 w 1683358"/>
              <a:gd name="connsiteY70" fmla="*/ 2272082 h 2296439"/>
              <a:gd name="connsiteX71" fmla="*/ 867775 w 1683358"/>
              <a:gd name="connsiteY71" fmla="*/ 2100893 h 2296439"/>
              <a:gd name="connsiteX72" fmla="*/ 905353 w 1683358"/>
              <a:gd name="connsiteY72" fmla="*/ 2034088 h 2296439"/>
              <a:gd name="connsiteX73" fmla="*/ 930405 w 1683358"/>
              <a:gd name="connsiteY73" fmla="*/ 1892126 h 2296439"/>
              <a:gd name="connsiteX74" fmla="*/ 913703 w 1683358"/>
              <a:gd name="connsiteY74" fmla="*/ 1842022 h 2296439"/>
              <a:gd name="connsiteX75" fmla="*/ 913703 w 1683358"/>
              <a:gd name="connsiteY75" fmla="*/ 1783567 h 2296439"/>
              <a:gd name="connsiteX76" fmla="*/ 942931 w 1683358"/>
              <a:gd name="connsiteY76" fmla="*/ 1733463 h 2296439"/>
              <a:gd name="connsiteX77" fmla="*/ 963807 w 1683358"/>
              <a:gd name="connsiteY77" fmla="*/ 1725112 h 2296439"/>
              <a:gd name="connsiteX78" fmla="*/ 955457 w 1683358"/>
              <a:gd name="connsiteY78" fmla="*/ 1679184 h 2296439"/>
              <a:gd name="connsiteX79" fmla="*/ 922054 w 1683358"/>
              <a:gd name="connsiteY79" fmla="*/ 1662482 h 2296439"/>
              <a:gd name="connsiteX80" fmla="*/ 863599 w 1683358"/>
              <a:gd name="connsiteY80" fmla="*/ 1553923 h 2296439"/>
              <a:gd name="connsiteX81" fmla="*/ 842722 w 1683358"/>
              <a:gd name="connsiteY81" fmla="*/ 1437014 h 2296439"/>
              <a:gd name="connsiteX82" fmla="*/ 800969 w 1683358"/>
              <a:gd name="connsiteY82" fmla="*/ 1374384 h 2296439"/>
              <a:gd name="connsiteX83" fmla="*/ 742514 w 1683358"/>
              <a:gd name="connsiteY83" fmla="*/ 1270000 h 2296439"/>
              <a:gd name="connsiteX84" fmla="*/ 713287 w 1683358"/>
              <a:gd name="connsiteY84" fmla="*/ 1153090 h 2296439"/>
              <a:gd name="connsiteX85" fmla="*/ 725813 w 1683358"/>
              <a:gd name="connsiteY85" fmla="*/ 1061233 h 2296439"/>
              <a:gd name="connsiteX86" fmla="*/ 704936 w 1683358"/>
              <a:gd name="connsiteY86" fmla="*/ 944323 h 2296439"/>
              <a:gd name="connsiteX87" fmla="*/ 659007 w 1683358"/>
              <a:gd name="connsiteY87" fmla="*/ 877518 h 2296439"/>
              <a:gd name="connsiteX88" fmla="*/ 650657 w 1683358"/>
              <a:gd name="connsiteY88" fmla="*/ 731381 h 2296439"/>
              <a:gd name="connsiteX89" fmla="*/ 638131 w 1683358"/>
              <a:gd name="connsiteY89" fmla="*/ 668751 h 2296439"/>
              <a:gd name="connsiteX90" fmla="*/ 625605 w 1683358"/>
              <a:gd name="connsiteY90" fmla="*/ 551841 h 2296439"/>
              <a:gd name="connsiteX91" fmla="*/ 458591 w 1683358"/>
              <a:gd name="connsiteY91" fmla="*/ 585244 h 2296439"/>
              <a:gd name="connsiteX92" fmla="*/ 387610 w 1683358"/>
              <a:gd name="connsiteY92" fmla="*/ 601945 h 2296439"/>
              <a:gd name="connsiteX93" fmla="*/ 312454 w 1683358"/>
              <a:gd name="connsiteY93" fmla="*/ 556016 h 2296439"/>
              <a:gd name="connsiteX94" fmla="*/ 249824 w 1683358"/>
              <a:gd name="connsiteY94" fmla="*/ 539315 h 2296439"/>
              <a:gd name="connsiteX95" fmla="*/ 212246 w 1683358"/>
              <a:gd name="connsiteY95" fmla="*/ 543490 h 2296439"/>
              <a:gd name="connsiteX96" fmla="*/ 166317 w 1683358"/>
              <a:gd name="connsiteY96" fmla="*/ 585244 h 2296439"/>
              <a:gd name="connsiteX97" fmla="*/ 112038 w 1683358"/>
              <a:gd name="connsiteY97" fmla="*/ 601945 h 2296439"/>
              <a:gd name="connsiteX98" fmla="*/ 74459 w 1683358"/>
              <a:gd name="connsiteY98" fmla="*/ 601945 h 2296439"/>
              <a:gd name="connsiteX99" fmla="*/ 36881 w 1683358"/>
              <a:gd name="connsiteY99" fmla="*/ 589419 h 2296439"/>
              <a:gd name="connsiteX100" fmla="*/ 24355 w 1683358"/>
              <a:gd name="connsiteY100" fmla="*/ 564367 h 2296439"/>
              <a:gd name="connsiteX101" fmla="*/ 28531 w 1683358"/>
              <a:gd name="connsiteY101" fmla="*/ 535140 h 2296439"/>
              <a:gd name="connsiteX102" fmla="*/ 3479 w 1683358"/>
              <a:gd name="connsiteY102" fmla="*/ 501737 h 2296439"/>
              <a:gd name="connsiteX103" fmla="*/ 7654 w 1683358"/>
              <a:gd name="connsiteY103" fmla="*/ 468334 h 2296439"/>
              <a:gd name="connsiteX104" fmla="*/ 20180 w 1683358"/>
              <a:gd name="connsiteY104" fmla="*/ 476685 h 2296439"/>
              <a:gd name="connsiteX105" fmla="*/ 49407 w 1683358"/>
              <a:gd name="connsiteY105" fmla="*/ 505912 h 2296439"/>
              <a:gd name="connsiteX106" fmla="*/ 70284 w 1683358"/>
              <a:gd name="connsiteY106" fmla="*/ 505912 h 2296439"/>
              <a:gd name="connsiteX107" fmla="*/ 74459 w 1683358"/>
              <a:gd name="connsiteY107" fmla="*/ 480860 h 2296439"/>
              <a:gd name="connsiteX108" fmla="*/ 53583 w 1683358"/>
              <a:gd name="connsiteY108" fmla="*/ 472510 h 2296439"/>
              <a:gd name="connsiteX109" fmla="*/ 82810 w 1683358"/>
              <a:gd name="connsiteY109" fmla="*/ 443282 h 2296439"/>
              <a:gd name="connsiteX110" fmla="*/ 132914 w 1683358"/>
              <a:gd name="connsiteY110" fmla="*/ 434932 h 2296439"/>
              <a:gd name="connsiteX111" fmla="*/ 183018 w 1683358"/>
              <a:gd name="connsiteY111" fmla="*/ 422406 h 2296439"/>
              <a:gd name="connsiteX112" fmla="*/ 224772 w 1683358"/>
              <a:gd name="connsiteY112" fmla="*/ 439107 h 2296439"/>
              <a:gd name="connsiteX113" fmla="*/ 279051 w 1683358"/>
              <a:gd name="connsiteY113" fmla="*/ 464159 h 2296439"/>
              <a:gd name="connsiteX114" fmla="*/ 316629 w 1683358"/>
              <a:gd name="connsiteY114" fmla="*/ 468334 h 2296439"/>
              <a:gd name="connsiteX115" fmla="*/ 362558 w 1683358"/>
              <a:gd name="connsiteY115" fmla="*/ 468334 h 2296439"/>
              <a:gd name="connsiteX116" fmla="*/ 421013 w 1683358"/>
              <a:gd name="connsiteY116" fmla="*/ 451633 h 2296439"/>
              <a:gd name="connsiteX117" fmla="*/ 466942 w 1683358"/>
              <a:gd name="connsiteY117" fmla="*/ 476685 h 2296439"/>
              <a:gd name="connsiteX118" fmla="*/ 517046 w 1683358"/>
              <a:gd name="connsiteY118" fmla="*/ 489211 h 2296439"/>
              <a:gd name="connsiteX119" fmla="*/ 550449 w 1683358"/>
              <a:gd name="connsiteY119" fmla="*/ 472510 h 2296439"/>
              <a:gd name="connsiteX120" fmla="*/ 575501 w 1683358"/>
              <a:gd name="connsiteY120" fmla="*/ 418230 h 2296439"/>
              <a:gd name="connsiteX121" fmla="*/ 642306 w 1683358"/>
              <a:gd name="connsiteY121" fmla="*/ 368126 h 2296439"/>
              <a:gd name="connsiteX122" fmla="*/ 671533 w 1683358"/>
              <a:gd name="connsiteY122" fmla="*/ 368126 h 2296439"/>
              <a:gd name="connsiteX123" fmla="*/ 679884 w 1683358"/>
              <a:gd name="connsiteY123" fmla="*/ 368126 h 2296439"/>
              <a:gd name="connsiteX124" fmla="*/ 684059 w 1683358"/>
              <a:gd name="connsiteY124" fmla="*/ 368126 h 2296439"/>
              <a:gd name="connsiteX125" fmla="*/ 684059 w 1683358"/>
              <a:gd name="connsiteY125" fmla="*/ 334723 h 2296439"/>
              <a:gd name="connsiteX126" fmla="*/ 654832 w 1683358"/>
              <a:gd name="connsiteY126" fmla="*/ 318022 h 2296439"/>
              <a:gd name="connsiteX127" fmla="*/ 650657 w 1683358"/>
              <a:gd name="connsiteY127" fmla="*/ 280444 h 2296439"/>
              <a:gd name="connsiteX128" fmla="*/ 625605 w 1683358"/>
              <a:gd name="connsiteY128" fmla="*/ 238690 h 2296439"/>
              <a:gd name="connsiteX129" fmla="*/ 583851 w 1683358"/>
              <a:gd name="connsiteY129" fmla="*/ 251216 h 2296439"/>
              <a:gd name="connsiteX130" fmla="*/ 583851 w 1683358"/>
              <a:gd name="connsiteY130" fmla="*/ 288795 h 2296439"/>
              <a:gd name="connsiteX131" fmla="*/ 588027 w 1683358"/>
              <a:gd name="connsiteY131" fmla="*/ 326373 h 2296439"/>
              <a:gd name="connsiteX132" fmla="*/ 588027 w 1683358"/>
              <a:gd name="connsiteY132" fmla="*/ 359775 h 2296439"/>
              <a:gd name="connsiteX133" fmla="*/ 554624 w 1683358"/>
              <a:gd name="connsiteY133" fmla="*/ 389003 h 2296439"/>
              <a:gd name="connsiteX134" fmla="*/ 529572 w 1683358"/>
              <a:gd name="connsiteY134" fmla="*/ 401529 h 2296439"/>
              <a:gd name="connsiteX135" fmla="*/ 517046 w 1683358"/>
              <a:gd name="connsiteY135" fmla="*/ 384827 h 2296439"/>
              <a:gd name="connsiteX136" fmla="*/ 521221 w 1683358"/>
              <a:gd name="connsiteY136" fmla="*/ 355600 h 2296439"/>
              <a:gd name="connsiteX137" fmla="*/ 546273 w 1683358"/>
              <a:gd name="connsiteY137" fmla="*/ 334723 h 2296439"/>
              <a:gd name="connsiteX138" fmla="*/ 546273 w 1683358"/>
              <a:gd name="connsiteY138" fmla="*/ 309671 h 2296439"/>
              <a:gd name="connsiteX139" fmla="*/ 542098 w 1683358"/>
              <a:gd name="connsiteY139" fmla="*/ 280444 h 2296439"/>
              <a:gd name="connsiteX140" fmla="*/ 546273 w 1683358"/>
              <a:gd name="connsiteY140" fmla="*/ 230340 h 2296439"/>
              <a:gd name="connsiteX141" fmla="*/ 583851 w 1683358"/>
              <a:gd name="connsiteY141" fmla="*/ 213638 h 2296439"/>
              <a:gd name="connsiteX142" fmla="*/ 625605 w 1683358"/>
              <a:gd name="connsiteY142" fmla="*/ 180236 h 229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683358" h="2296439">
                <a:moveTo>
                  <a:pt x="625605" y="180236"/>
                </a:moveTo>
                <a:cubicBezTo>
                  <a:pt x="647177" y="129088"/>
                  <a:pt x="668750" y="77940"/>
                  <a:pt x="692410" y="50800"/>
                </a:cubicBezTo>
                <a:cubicBezTo>
                  <a:pt x="716070" y="23660"/>
                  <a:pt x="741122" y="25748"/>
                  <a:pt x="767566" y="17397"/>
                </a:cubicBezTo>
                <a:cubicBezTo>
                  <a:pt x="794010" y="9046"/>
                  <a:pt x="825325" y="1392"/>
                  <a:pt x="851073" y="696"/>
                </a:cubicBezTo>
                <a:cubicBezTo>
                  <a:pt x="876821" y="0"/>
                  <a:pt x="908832" y="6263"/>
                  <a:pt x="922054" y="13222"/>
                </a:cubicBezTo>
                <a:cubicBezTo>
                  <a:pt x="935276" y="20181"/>
                  <a:pt x="922750" y="35490"/>
                  <a:pt x="930405" y="42449"/>
                </a:cubicBezTo>
                <a:cubicBezTo>
                  <a:pt x="938060" y="49408"/>
                  <a:pt x="956849" y="45233"/>
                  <a:pt x="967983" y="54975"/>
                </a:cubicBezTo>
                <a:cubicBezTo>
                  <a:pt x="979117" y="64717"/>
                  <a:pt x="993731" y="86986"/>
                  <a:pt x="997210" y="100904"/>
                </a:cubicBezTo>
                <a:cubicBezTo>
                  <a:pt x="1000689" y="114822"/>
                  <a:pt x="985380" y="122477"/>
                  <a:pt x="988859" y="138482"/>
                </a:cubicBezTo>
                <a:cubicBezTo>
                  <a:pt x="992338" y="154487"/>
                  <a:pt x="1012520" y="172581"/>
                  <a:pt x="1018087" y="196937"/>
                </a:cubicBezTo>
                <a:cubicBezTo>
                  <a:pt x="1023654" y="221293"/>
                  <a:pt x="1022262" y="259567"/>
                  <a:pt x="1022262" y="284619"/>
                </a:cubicBezTo>
                <a:cubicBezTo>
                  <a:pt x="1022262" y="309671"/>
                  <a:pt x="1026438" y="324981"/>
                  <a:pt x="1018087" y="347249"/>
                </a:cubicBezTo>
                <a:cubicBezTo>
                  <a:pt x="1009736" y="369518"/>
                  <a:pt x="987468" y="402225"/>
                  <a:pt x="972158" y="418230"/>
                </a:cubicBezTo>
                <a:cubicBezTo>
                  <a:pt x="956848" y="434236"/>
                  <a:pt x="936667" y="439107"/>
                  <a:pt x="926229" y="443282"/>
                </a:cubicBezTo>
                <a:cubicBezTo>
                  <a:pt x="915791" y="447457"/>
                  <a:pt x="914399" y="437715"/>
                  <a:pt x="909528" y="443282"/>
                </a:cubicBezTo>
                <a:cubicBezTo>
                  <a:pt x="904657" y="448849"/>
                  <a:pt x="892827" y="468334"/>
                  <a:pt x="897002" y="476685"/>
                </a:cubicBezTo>
                <a:cubicBezTo>
                  <a:pt x="901177" y="485036"/>
                  <a:pt x="919271" y="482252"/>
                  <a:pt x="934580" y="493386"/>
                </a:cubicBezTo>
                <a:cubicBezTo>
                  <a:pt x="949890" y="504520"/>
                  <a:pt x="974941" y="508696"/>
                  <a:pt x="988859" y="543490"/>
                </a:cubicBezTo>
                <a:cubicBezTo>
                  <a:pt x="1002777" y="578285"/>
                  <a:pt x="1011128" y="663879"/>
                  <a:pt x="1018087" y="702153"/>
                </a:cubicBezTo>
                <a:cubicBezTo>
                  <a:pt x="1025046" y="740427"/>
                  <a:pt x="1020175" y="746690"/>
                  <a:pt x="1030613" y="773134"/>
                </a:cubicBezTo>
                <a:cubicBezTo>
                  <a:pt x="1041051" y="799578"/>
                  <a:pt x="1070975" y="837156"/>
                  <a:pt x="1080717" y="860816"/>
                </a:cubicBezTo>
                <a:cubicBezTo>
                  <a:pt x="1090460" y="884476"/>
                  <a:pt x="1077934" y="895611"/>
                  <a:pt x="1089068" y="915096"/>
                </a:cubicBezTo>
                <a:cubicBezTo>
                  <a:pt x="1100202" y="934581"/>
                  <a:pt x="1132213" y="955458"/>
                  <a:pt x="1147522" y="977726"/>
                </a:cubicBezTo>
                <a:cubicBezTo>
                  <a:pt x="1162831" y="999994"/>
                  <a:pt x="1164224" y="1036877"/>
                  <a:pt x="1180925" y="1048707"/>
                </a:cubicBezTo>
                <a:cubicBezTo>
                  <a:pt x="1197626" y="1060537"/>
                  <a:pt x="1229638" y="1046619"/>
                  <a:pt x="1247731" y="1048707"/>
                </a:cubicBezTo>
                <a:cubicBezTo>
                  <a:pt x="1265824" y="1050795"/>
                  <a:pt x="1279742" y="1049403"/>
                  <a:pt x="1289484" y="1061233"/>
                </a:cubicBezTo>
                <a:cubicBezTo>
                  <a:pt x="1299226" y="1073063"/>
                  <a:pt x="1311057" y="1102987"/>
                  <a:pt x="1306186" y="1119688"/>
                </a:cubicBezTo>
                <a:cubicBezTo>
                  <a:pt x="1301315" y="1136389"/>
                  <a:pt x="1272087" y="1154482"/>
                  <a:pt x="1260257" y="1161441"/>
                </a:cubicBezTo>
                <a:cubicBezTo>
                  <a:pt x="1248427" y="1168400"/>
                  <a:pt x="1228942" y="1148915"/>
                  <a:pt x="1235205" y="1161441"/>
                </a:cubicBezTo>
                <a:cubicBezTo>
                  <a:pt x="1241468" y="1173967"/>
                  <a:pt x="1272783" y="1194844"/>
                  <a:pt x="1297835" y="1236597"/>
                </a:cubicBezTo>
                <a:cubicBezTo>
                  <a:pt x="1322887" y="1278350"/>
                  <a:pt x="1362553" y="1372296"/>
                  <a:pt x="1385517" y="1411962"/>
                </a:cubicBezTo>
                <a:cubicBezTo>
                  <a:pt x="1408481" y="1451628"/>
                  <a:pt x="1423095" y="1462762"/>
                  <a:pt x="1435621" y="1474592"/>
                </a:cubicBezTo>
                <a:cubicBezTo>
                  <a:pt x="1448147" y="1486422"/>
                  <a:pt x="1453018" y="1471113"/>
                  <a:pt x="1460673" y="1482943"/>
                </a:cubicBezTo>
                <a:cubicBezTo>
                  <a:pt x="1468328" y="1494773"/>
                  <a:pt x="1473199" y="1508691"/>
                  <a:pt x="1481550" y="1545573"/>
                </a:cubicBezTo>
                <a:cubicBezTo>
                  <a:pt x="1489901" y="1582455"/>
                  <a:pt x="1496859" y="1670833"/>
                  <a:pt x="1510777" y="1704236"/>
                </a:cubicBezTo>
                <a:cubicBezTo>
                  <a:pt x="1524695" y="1737639"/>
                  <a:pt x="1549052" y="1734855"/>
                  <a:pt x="1565057" y="1745989"/>
                </a:cubicBezTo>
                <a:cubicBezTo>
                  <a:pt x="1581062" y="1757123"/>
                  <a:pt x="1601243" y="1757819"/>
                  <a:pt x="1606810" y="1771041"/>
                </a:cubicBezTo>
                <a:cubicBezTo>
                  <a:pt x="1612377" y="1784263"/>
                  <a:pt x="1588021" y="1805140"/>
                  <a:pt x="1598459" y="1825321"/>
                </a:cubicBezTo>
                <a:cubicBezTo>
                  <a:pt x="1608897" y="1845502"/>
                  <a:pt x="1657610" y="1870553"/>
                  <a:pt x="1669440" y="1892126"/>
                </a:cubicBezTo>
                <a:cubicBezTo>
                  <a:pt x="1681270" y="1913699"/>
                  <a:pt x="1683358" y="1934575"/>
                  <a:pt x="1669440" y="1954756"/>
                </a:cubicBezTo>
                <a:cubicBezTo>
                  <a:pt x="1655522" y="1974937"/>
                  <a:pt x="1612377" y="2008340"/>
                  <a:pt x="1585933" y="2013211"/>
                </a:cubicBezTo>
                <a:cubicBezTo>
                  <a:pt x="1559489" y="2018082"/>
                  <a:pt x="1532349" y="2003469"/>
                  <a:pt x="1510777" y="1983984"/>
                </a:cubicBezTo>
                <a:cubicBezTo>
                  <a:pt x="1489205" y="1964499"/>
                  <a:pt x="1466936" y="1913698"/>
                  <a:pt x="1456498" y="1896301"/>
                </a:cubicBezTo>
                <a:cubicBezTo>
                  <a:pt x="1446060" y="1878904"/>
                  <a:pt x="1455802" y="1885863"/>
                  <a:pt x="1448147" y="1879600"/>
                </a:cubicBezTo>
                <a:cubicBezTo>
                  <a:pt x="1440492" y="1873337"/>
                  <a:pt x="1421007" y="1870553"/>
                  <a:pt x="1410569" y="1858723"/>
                </a:cubicBezTo>
                <a:cubicBezTo>
                  <a:pt x="1400131" y="1846893"/>
                  <a:pt x="1386909" y="1821841"/>
                  <a:pt x="1385517" y="1808619"/>
                </a:cubicBezTo>
                <a:cubicBezTo>
                  <a:pt x="1384125" y="1795397"/>
                  <a:pt x="1404306" y="1788439"/>
                  <a:pt x="1402218" y="1779392"/>
                </a:cubicBezTo>
                <a:cubicBezTo>
                  <a:pt x="1400130" y="1770346"/>
                  <a:pt x="1387605" y="1767562"/>
                  <a:pt x="1372991" y="1754340"/>
                </a:cubicBezTo>
                <a:cubicBezTo>
                  <a:pt x="1358377" y="1741118"/>
                  <a:pt x="1329846" y="1720241"/>
                  <a:pt x="1314536" y="1700060"/>
                </a:cubicBezTo>
                <a:cubicBezTo>
                  <a:pt x="1299226" y="1679879"/>
                  <a:pt x="1284613" y="1649956"/>
                  <a:pt x="1281133" y="1633255"/>
                </a:cubicBezTo>
                <a:cubicBezTo>
                  <a:pt x="1277654" y="1616554"/>
                  <a:pt x="1298530" y="1609595"/>
                  <a:pt x="1293659" y="1599852"/>
                </a:cubicBezTo>
                <a:cubicBezTo>
                  <a:pt x="1288788" y="1590110"/>
                  <a:pt x="1270695" y="1584542"/>
                  <a:pt x="1251906" y="1574800"/>
                </a:cubicBezTo>
                <a:cubicBezTo>
                  <a:pt x="1233117" y="1565058"/>
                  <a:pt x="1199714" y="1554619"/>
                  <a:pt x="1180925" y="1541397"/>
                </a:cubicBezTo>
                <a:cubicBezTo>
                  <a:pt x="1162136" y="1528175"/>
                  <a:pt x="1153786" y="1517041"/>
                  <a:pt x="1139172" y="1495469"/>
                </a:cubicBezTo>
                <a:cubicBezTo>
                  <a:pt x="1124558" y="1473897"/>
                  <a:pt x="1104377" y="1433535"/>
                  <a:pt x="1093243" y="1411962"/>
                </a:cubicBezTo>
                <a:cubicBezTo>
                  <a:pt x="1082109" y="1390389"/>
                  <a:pt x="1080717" y="1375080"/>
                  <a:pt x="1072366" y="1366033"/>
                </a:cubicBezTo>
                <a:cubicBezTo>
                  <a:pt x="1064015" y="1356986"/>
                  <a:pt x="1048706" y="1354899"/>
                  <a:pt x="1043139" y="1357682"/>
                </a:cubicBezTo>
                <a:cubicBezTo>
                  <a:pt x="1037572" y="1360465"/>
                  <a:pt x="1036876" y="1371600"/>
                  <a:pt x="1038964" y="1382734"/>
                </a:cubicBezTo>
                <a:cubicBezTo>
                  <a:pt x="1041052" y="1393868"/>
                  <a:pt x="1038268" y="1384126"/>
                  <a:pt x="1055665" y="1424488"/>
                </a:cubicBezTo>
                <a:cubicBezTo>
                  <a:pt x="1073062" y="1464850"/>
                  <a:pt x="1128038" y="1577584"/>
                  <a:pt x="1143347" y="1624904"/>
                </a:cubicBezTo>
                <a:cubicBezTo>
                  <a:pt x="1158656" y="1672224"/>
                  <a:pt x="1146130" y="1685447"/>
                  <a:pt x="1147522" y="1708411"/>
                </a:cubicBezTo>
                <a:cubicBezTo>
                  <a:pt x="1148914" y="1731375"/>
                  <a:pt x="1151002" y="1741117"/>
                  <a:pt x="1151698" y="1762690"/>
                </a:cubicBezTo>
                <a:cubicBezTo>
                  <a:pt x="1152394" y="1784263"/>
                  <a:pt x="1152394" y="1792614"/>
                  <a:pt x="1151698" y="1837847"/>
                </a:cubicBezTo>
                <a:cubicBezTo>
                  <a:pt x="1151002" y="1883080"/>
                  <a:pt x="1145434" y="1987463"/>
                  <a:pt x="1147522" y="2034088"/>
                </a:cubicBezTo>
                <a:cubicBezTo>
                  <a:pt x="1149610" y="2080713"/>
                  <a:pt x="1171879" y="2086280"/>
                  <a:pt x="1164224" y="2117595"/>
                </a:cubicBezTo>
                <a:cubicBezTo>
                  <a:pt x="1156569" y="2148910"/>
                  <a:pt x="1106465" y="2199710"/>
                  <a:pt x="1101594" y="2221978"/>
                </a:cubicBezTo>
                <a:cubicBezTo>
                  <a:pt x="1096723" y="2244247"/>
                  <a:pt x="1135692" y="2240768"/>
                  <a:pt x="1134996" y="2251206"/>
                </a:cubicBezTo>
                <a:cubicBezTo>
                  <a:pt x="1134300" y="2261644"/>
                  <a:pt x="1128733" y="2278345"/>
                  <a:pt x="1097418" y="2284608"/>
                </a:cubicBezTo>
                <a:cubicBezTo>
                  <a:pt x="1066103" y="2290871"/>
                  <a:pt x="975637" y="2296439"/>
                  <a:pt x="947106" y="2288784"/>
                </a:cubicBezTo>
                <a:cubicBezTo>
                  <a:pt x="918575" y="2281129"/>
                  <a:pt x="939451" y="2241463"/>
                  <a:pt x="926229" y="2238679"/>
                </a:cubicBezTo>
                <a:cubicBezTo>
                  <a:pt x="913007" y="2235895"/>
                  <a:pt x="877517" y="2295046"/>
                  <a:pt x="867775" y="2272082"/>
                </a:cubicBezTo>
                <a:cubicBezTo>
                  <a:pt x="858033" y="2249118"/>
                  <a:pt x="861512" y="2140559"/>
                  <a:pt x="867775" y="2100893"/>
                </a:cubicBezTo>
                <a:cubicBezTo>
                  <a:pt x="874038" y="2061227"/>
                  <a:pt x="894915" y="2068883"/>
                  <a:pt x="905353" y="2034088"/>
                </a:cubicBezTo>
                <a:cubicBezTo>
                  <a:pt x="915791" y="1999294"/>
                  <a:pt x="929013" y="1924137"/>
                  <a:pt x="930405" y="1892126"/>
                </a:cubicBezTo>
                <a:cubicBezTo>
                  <a:pt x="931797" y="1860115"/>
                  <a:pt x="916487" y="1860115"/>
                  <a:pt x="913703" y="1842022"/>
                </a:cubicBezTo>
                <a:cubicBezTo>
                  <a:pt x="910919" y="1823929"/>
                  <a:pt x="908832" y="1801660"/>
                  <a:pt x="913703" y="1783567"/>
                </a:cubicBezTo>
                <a:cubicBezTo>
                  <a:pt x="918574" y="1765474"/>
                  <a:pt x="934580" y="1743205"/>
                  <a:pt x="942931" y="1733463"/>
                </a:cubicBezTo>
                <a:cubicBezTo>
                  <a:pt x="951282" y="1723721"/>
                  <a:pt x="961719" y="1734159"/>
                  <a:pt x="963807" y="1725112"/>
                </a:cubicBezTo>
                <a:cubicBezTo>
                  <a:pt x="965895" y="1716066"/>
                  <a:pt x="962416" y="1689622"/>
                  <a:pt x="955457" y="1679184"/>
                </a:cubicBezTo>
                <a:cubicBezTo>
                  <a:pt x="948498" y="1668746"/>
                  <a:pt x="937364" y="1683359"/>
                  <a:pt x="922054" y="1662482"/>
                </a:cubicBezTo>
                <a:cubicBezTo>
                  <a:pt x="906744" y="1641605"/>
                  <a:pt x="876821" y="1591501"/>
                  <a:pt x="863599" y="1553923"/>
                </a:cubicBezTo>
                <a:cubicBezTo>
                  <a:pt x="850377" y="1516345"/>
                  <a:pt x="853160" y="1466937"/>
                  <a:pt x="842722" y="1437014"/>
                </a:cubicBezTo>
                <a:cubicBezTo>
                  <a:pt x="832284" y="1407091"/>
                  <a:pt x="817670" y="1402220"/>
                  <a:pt x="800969" y="1374384"/>
                </a:cubicBezTo>
                <a:cubicBezTo>
                  <a:pt x="784268" y="1346548"/>
                  <a:pt x="757128" y="1306882"/>
                  <a:pt x="742514" y="1270000"/>
                </a:cubicBezTo>
                <a:cubicBezTo>
                  <a:pt x="727900" y="1233118"/>
                  <a:pt x="716071" y="1187885"/>
                  <a:pt x="713287" y="1153090"/>
                </a:cubicBezTo>
                <a:cubicBezTo>
                  <a:pt x="710504" y="1118296"/>
                  <a:pt x="727205" y="1096027"/>
                  <a:pt x="725813" y="1061233"/>
                </a:cubicBezTo>
                <a:cubicBezTo>
                  <a:pt x="724421" y="1026439"/>
                  <a:pt x="716070" y="974942"/>
                  <a:pt x="704936" y="944323"/>
                </a:cubicBezTo>
                <a:cubicBezTo>
                  <a:pt x="693802" y="913704"/>
                  <a:pt x="668054" y="913008"/>
                  <a:pt x="659007" y="877518"/>
                </a:cubicBezTo>
                <a:cubicBezTo>
                  <a:pt x="649960" y="842028"/>
                  <a:pt x="654136" y="766175"/>
                  <a:pt x="650657" y="731381"/>
                </a:cubicBezTo>
                <a:cubicBezTo>
                  <a:pt x="647178" y="696587"/>
                  <a:pt x="642306" y="698674"/>
                  <a:pt x="638131" y="668751"/>
                </a:cubicBezTo>
                <a:cubicBezTo>
                  <a:pt x="633956" y="638828"/>
                  <a:pt x="655528" y="565759"/>
                  <a:pt x="625605" y="551841"/>
                </a:cubicBezTo>
                <a:cubicBezTo>
                  <a:pt x="595682" y="537923"/>
                  <a:pt x="498257" y="576893"/>
                  <a:pt x="458591" y="585244"/>
                </a:cubicBezTo>
                <a:cubicBezTo>
                  <a:pt x="418925" y="593595"/>
                  <a:pt x="411966" y="606816"/>
                  <a:pt x="387610" y="601945"/>
                </a:cubicBezTo>
                <a:cubicBezTo>
                  <a:pt x="363254" y="597074"/>
                  <a:pt x="335418" y="566454"/>
                  <a:pt x="312454" y="556016"/>
                </a:cubicBezTo>
                <a:cubicBezTo>
                  <a:pt x="289490" y="545578"/>
                  <a:pt x="266525" y="541403"/>
                  <a:pt x="249824" y="539315"/>
                </a:cubicBezTo>
                <a:cubicBezTo>
                  <a:pt x="233123" y="537227"/>
                  <a:pt x="226164" y="535835"/>
                  <a:pt x="212246" y="543490"/>
                </a:cubicBezTo>
                <a:cubicBezTo>
                  <a:pt x="198328" y="551145"/>
                  <a:pt x="183018" y="575502"/>
                  <a:pt x="166317" y="585244"/>
                </a:cubicBezTo>
                <a:cubicBezTo>
                  <a:pt x="149616" y="594986"/>
                  <a:pt x="127348" y="599162"/>
                  <a:pt x="112038" y="601945"/>
                </a:cubicBezTo>
                <a:cubicBezTo>
                  <a:pt x="96728" y="604728"/>
                  <a:pt x="86985" y="604033"/>
                  <a:pt x="74459" y="601945"/>
                </a:cubicBezTo>
                <a:cubicBezTo>
                  <a:pt x="61933" y="599857"/>
                  <a:pt x="45232" y="595682"/>
                  <a:pt x="36881" y="589419"/>
                </a:cubicBezTo>
                <a:cubicBezTo>
                  <a:pt x="28530" y="583156"/>
                  <a:pt x="25747" y="573414"/>
                  <a:pt x="24355" y="564367"/>
                </a:cubicBezTo>
                <a:cubicBezTo>
                  <a:pt x="22963" y="555321"/>
                  <a:pt x="32010" y="545578"/>
                  <a:pt x="28531" y="535140"/>
                </a:cubicBezTo>
                <a:cubicBezTo>
                  <a:pt x="25052" y="524702"/>
                  <a:pt x="6959" y="512871"/>
                  <a:pt x="3479" y="501737"/>
                </a:cubicBezTo>
                <a:cubicBezTo>
                  <a:pt x="0" y="490603"/>
                  <a:pt x="4871" y="472509"/>
                  <a:pt x="7654" y="468334"/>
                </a:cubicBezTo>
                <a:cubicBezTo>
                  <a:pt x="10437" y="464159"/>
                  <a:pt x="13221" y="470422"/>
                  <a:pt x="20180" y="476685"/>
                </a:cubicBezTo>
                <a:cubicBezTo>
                  <a:pt x="27139" y="482948"/>
                  <a:pt x="41056" y="501041"/>
                  <a:pt x="49407" y="505912"/>
                </a:cubicBezTo>
                <a:cubicBezTo>
                  <a:pt x="57758" y="510783"/>
                  <a:pt x="66109" y="510087"/>
                  <a:pt x="70284" y="505912"/>
                </a:cubicBezTo>
                <a:cubicBezTo>
                  <a:pt x="74459" y="501737"/>
                  <a:pt x="77242" y="486427"/>
                  <a:pt x="74459" y="480860"/>
                </a:cubicBezTo>
                <a:cubicBezTo>
                  <a:pt x="71676" y="475293"/>
                  <a:pt x="52191" y="478773"/>
                  <a:pt x="53583" y="472510"/>
                </a:cubicBezTo>
                <a:cubicBezTo>
                  <a:pt x="54975" y="466247"/>
                  <a:pt x="69588" y="449545"/>
                  <a:pt x="82810" y="443282"/>
                </a:cubicBezTo>
                <a:cubicBezTo>
                  <a:pt x="96032" y="437019"/>
                  <a:pt x="116213" y="438411"/>
                  <a:pt x="132914" y="434932"/>
                </a:cubicBezTo>
                <a:cubicBezTo>
                  <a:pt x="149615" y="431453"/>
                  <a:pt x="167708" y="421710"/>
                  <a:pt x="183018" y="422406"/>
                </a:cubicBezTo>
                <a:cubicBezTo>
                  <a:pt x="198328" y="423102"/>
                  <a:pt x="208766" y="432148"/>
                  <a:pt x="224772" y="439107"/>
                </a:cubicBezTo>
                <a:cubicBezTo>
                  <a:pt x="240778" y="446066"/>
                  <a:pt x="263742" y="459288"/>
                  <a:pt x="279051" y="464159"/>
                </a:cubicBezTo>
                <a:cubicBezTo>
                  <a:pt x="294361" y="469030"/>
                  <a:pt x="302711" y="467638"/>
                  <a:pt x="316629" y="468334"/>
                </a:cubicBezTo>
                <a:cubicBezTo>
                  <a:pt x="330547" y="469030"/>
                  <a:pt x="345161" y="471117"/>
                  <a:pt x="362558" y="468334"/>
                </a:cubicBezTo>
                <a:cubicBezTo>
                  <a:pt x="379955" y="465551"/>
                  <a:pt x="403616" y="450241"/>
                  <a:pt x="421013" y="451633"/>
                </a:cubicBezTo>
                <a:cubicBezTo>
                  <a:pt x="438410" y="453025"/>
                  <a:pt x="450937" y="470422"/>
                  <a:pt x="466942" y="476685"/>
                </a:cubicBezTo>
                <a:cubicBezTo>
                  <a:pt x="482947" y="482948"/>
                  <a:pt x="503128" y="489907"/>
                  <a:pt x="517046" y="489211"/>
                </a:cubicBezTo>
                <a:cubicBezTo>
                  <a:pt x="530964" y="488515"/>
                  <a:pt x="540707" y="484340"/>
                  <a:pt x="550449" y="472510"/>
                </a:cubicBezTo>
                <a:cubicBezTo>
                  <a:pt x="560191" y="460680"/>
                  <a:pt x="560192" y="435627"/>
                  <a:pt x="575501" y="418230"/>
                </a:cubicBezTo>
                <a:cubicBezTo>
                  <a:pt x="590810" y="400833"/>
                  <a:pt x="626301" y="376477"/>
                  <a:pt x="642306" y="368126"/>
                </a:cubicBezTo>
                <a:cubicBezTo>
                  <a:pt x="658311" y="359775"/>
                  <a:pt x="671533" y="368126"/>
                  <a:pt x="671533" y="368126"/>
                </a:cubicBezTo>
                <a:lnTo>
                  <a:pt x="679884" y="368126"/>
                </a:lnTo>
                <a:cubicBezTo>
                  <a:pt x="681972" y="368126"/>
                  <a:pt x="683363" y="373693"/>
                  <a:pt x="684059" y="368126"/>
                </a:cubicBezTo>
                <a:cubicBezTo>
                  <a:pt x="684755" y="362559"/>
                  <a:pt x="688930" y="343074"/>
                  <a:pt x="684059" y="334723"/>
                </a:cubicBezTo>
                <a:cubicBezTo>
                  <a:pt x="679188" y="326372"/>
                  <a:pt x="660399" y="327068"/>
                  <a:pt x="654832" y="318022"/>
                </a:cubicBezTo>
                <a:cubicBezTo>
                  <a:pt x="649265" y="308976"/>
                  <a:pt x="655528" y="293666"/>
                  <a:pt x="650657" y="280444"/>
                </a:cubicBezTo>
                <a:cubicBezTo>
                  <a:pt x="645786" y="267222"/>
                  <a:pt x="636739" y="243561"/>
                  <a:pt x="625605" y="238690"/>
                </a:cubicBezTo>
                <a:cubicBezTo>
                  <a:pt x="614471" y="233819"/>
                  <a:pt x="590810" y="242865"/>
                  <a:pt x="583851" y="251216"/>
                </a:cubicBezTo>
                <a:cubicBezTo>
                  <a:pt x="576892" y="259567"/>
                  <a:pt x="583155" y="276269"/>
                  <a:pt x="583851" y="288795"/>
                </a:cubicBezTo>
                <a:cubicBezTo>
                  <a:pt x="584547" y="301321"/>
                  <a:pt x="587331" y="314543"/>
                  <a:pt x="588027" y="326373"/>
                </a:cubicBezTo>
                <a:cubicBezTo>
                  <a:pt x="588723" y="338203"/>
                  <a:pt x="593594" y="349337"/>
                  <a:pt x="588027" y="359775"/>
                </a:cubicBezTo>
                <a:cubicBezTo>
                  <a:pt x="582460" y="370213"/>
                  <a:pt x="564366" y="382044"/>
                  <a:pt x="554624" y="389003"/>
                </a:cubicBezTo>
                <a:cubicBezTo>
                  <a:pt x="544882" y="395962"/>
                  <a:pt x="535835" y="402225"/>
                  <a:pt x="529572" y="401529"/>
                </a:cubicBezTo>
                <a:cubicBezTo>
                  <a:pt x="523309" y="400833"/>
                  <a:pt x="518438" y="392482"/>
                  <a:pt x="517046" y="384827"/>
                </a:cubicBezTo>
                <a:cubicBezTo>
                  <a:pt x="515654" y="377172"/>
                  <a:pt x="516350" y="363951"/>
                  <a:pt x="521221" y="355600"/>
                </a:cubicBezTo>
                <a:cubicBezTo>
                  <a:pt x="526092" y="347249"/>
                  <a:pt x="542098" y="342378"/>
                  <a:pt x="546273" y="334723"/>
                </a:cubicBezTo>
                <a:cubicBezTo>
                  <a:pt x="550448" y="327068"/>
                  <a:pt x="546969" y="318717"/>
                  <a:pt x="546273" y="309671"/>
                </a:cubicBezTo>
                <a:cubicBezTo>
                  <a:pt x="545577" y="300625"/>
                  <a:pt x="542098" y="293666"/>
                  <a:pt x="542098" y="280444"/>
                </a:cubicBezTo>
                <a:cubicBezTo>
                  <a:pt x="542098" y="267222"/>
                  <a:pt x="539314" y="241474"/>
                  <a:pt x="546273" y="230340"/>
                </a:cubicBezTo>
                <a:cubicBezTo>
                  <a:pt x="553232" y="219206"/>
                  <a:pt x="583851" y="213638"/>
                  <a:pt x="583851" y="213638"/>
                </a:cubicBezTo>
                <a:lnTo>
                  <a:pt x="625605" y="180236"/>
                </a:lnTo>
                <a:close/>
              </a:path>
            </a:pathLst>
          </a:custGeom>
          <a:solidFill>
            <a:srgbClr val="FFFF00"/>
          </a:solidFill>
          <a:ln w="28575">
            <a:solidFill>
              <a:schemeClr val="tx1"/>
            </a:solidFill>
          </a:ln>
          <a:effectLst>
            <a:innerShdw blurRad="63500" dist="50800" dir="162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Freeform 7"/>
          <p:cNvSpPr/>
          <p:nvPr/>
        </p:nvSpPr>
        <p:spPr>
          <a:xfrm flipH="1">
            <a:off x="3900045" y="1484784"/>
            <a:ext cx="1661077" cy="2845574"/>
          </a:xfrm>
          <a:custGeom>
            <a:avLst/>
            <a:gdLst>
              <a:gd name="connsiteX0" fmla="*/ 313883 w 1199014"/>
              <a:gd name="connsiteY0" fmla="*/ 91339 h 2154794"/>
              <a:gd name="connsiteX1" fmla="*/ 341133 w 1199014"/>
              <a:gd name="connsiteY1" fmla="*/ 145839 h 2154794"/>
              <a:gd name="connsiteX2" fmla="*/ 325994 w 1199014"/>
              <a:gd name="connsiteY2" fmla="*/ 203368 h 2154794"/>
              <a:gd name="connsiteX3" fmla="*/ 322967 w 1199014"/>
              <a:gd name="connsiteY3" fmla="*/ 279063 h 2154794"/>
              <a:gd name="connsiteX4" fmla="*/ 338106 w 1199014"/>
              <a:gd name="connsiteY4" fmla="*/ 324480 h 2154794"/>
              <a:gd name="connsiteX5" fmla="*/ 365356 w 1199014"/>
              <a:gd name="connsiteY5" fmla="*/ 388064 h 2154794"/>
              <a:gd name="connsiteX6" fmla="*/ 392606 w 1199014"/>
              <a:gd name="connsiteY6" fmla="*/ 397148 h 2154794"/>
              <a:gd name="connsiteX7" fmla="*/ 392606 w 1199014"/>
              <a:gd name="connsiteY7" fmla="*/ 466788 h 2154794"/>
              <a:gd name="connsiteX8" fmla="*/ 353245 w 1199014"/>
              <a:gd name="connsiteY8" fmla="*/ 518260 h 2154794"/>
              <a:gd name="connsiteX9" fmla="*/ 316911 w 1199014"/>
              <a:gd name="connsiteY9" fmla="*/ 560650 h 2154794"/>
              <a:gd name="connsiteX10" fmla="*/ 304800 w 1199014"/>
              <a:gd name="connsiteY10" fmla="*/ 633317 h 2154794"/>
              <a:gd name="connsiteX11" fmla="*/ 289661 w 1199014"/>
              <a:gd name="connsiteY11" fmla="*/ 702957 h 2154794"/>
              <a:gd name="connsiteX12" fmla="*/ 286633 w 1199014"/>
              <a:gd name="connsiteY12" fmla="*/ 705985 h 2154794"/>
              <a:gd name="connsiteX13" fmla="*/ 262410 w 1199014"/>
              <a:gd name="connsiteY13" fmla="*/ 690846 h 2154794"/>
              <a:gd name="connsiteX14" fmla="*/ 241216 w 1199014"/>
              <a:gd name="connsiteY14" fmla="*/ 721124 h 2154794"/>
              <a:gd name="connsiteX15" fmla="*/ 216993 w 1199014"/>
              <a:gd name="connsiteY15" fmla="*/ 736263 h 2154794"/>
              <a:gd name="connsiteX16" fmla="*/ 159465 w 1199014"/>
              <a:gd name="connsiteY16" fmla="*/ 742319 h 2154794"/>
              <a:gd name="connsiteX17" fmla="*/ 92853 w 1199014"/>
              <a:gd name="connsiteY17" fmla="*/ 742319 h 2154794"/>
              <a:gd name="connsiteX18" fmla="*/ 59547 w 1199014"/>
              <a:gd name="connsiteY18" fmla="*/ 751402 h 2154794"/>
              <a:gd name="connsiteX19" fmla="*/ 29269 w 1199014"/>
              <a:gd name="connsiteY19" fmla="*/ 784708 h 2154794"/>
              <a:gd name="connsiteX20" fmla="*/ 71658 w 1199014"/>
              <a:gd name="connsiteY20" fmla="*/ 790764 h 2154794"/>
              <a:gd name="connsiteX21" fmla="*/ 95880 w 1199014"/>
              <a:gd name="connsiteY21" fmla="*/ 814986 h 2154794"/>
              <a:gd name="connsiteX22" fmla="*/ 123131 w 1199014"/>
              <a:gd name="connsiteY22" fmla="*/ 802875 h 2154794"/>
              <a:gd name="connsiteX23" fmla="*/ 174604 w 1199014"/>
              <a:gd name="connsiteY23" fmla="*/ 814986 h 2154794"/>
              <a:gd name="connsiteX24" fmla="*/ 220021 w 1199014"/>
              <a:gd name="connsiteY24" fmla="*/ 814986 h 2154794"/>
              <a:gd name="connsiteX25" fmla="*/ 259382 w 1199014"/>
              <a:gd name="connsiteY25" fmla="*/ 793792 h 2154794"/>
              <a:gd name="connsiteX26" fmla="*/ 283605 w 1199014"/>
              <a:gd name="connsiteY26" fmla="*/ 881598 h 2154794"/>
              <a:gd name="connsiteX27" fmla="*/ 301772 w 1199014"/>
              <a:gd name="connsiteY27" fmla="*/ 1017850 h 2154794"/>
              <a:gd name="connsiteX28" fmla="*/ 262410 w 1199014"/>
              <a:gd name="connsiteY28" fmla="*/ 1087490 h 2154794"/>
              <a:gd name="connsiteX29" fmla="*/ 186715 w 1199014"/>
              <a:gd name="connsiteY29" fmla="*/ 1175296 h 2154794"/>
              <a:gd name="connsiteX30" fmla="*/ 95880 w 1199014"/>
              <a:gd name="connsiteY30" fmla="*/ 1229797 h 2154794"/>
              <a:gd name="connsiteX31" fmla="*/ 11102 w 1199014"/>
              <a:gd name="connsiteY31" fmla="*/ 1305492 h 2154794"/>
              <a:gd name="connsiteX32" fmla="*/ 29269 w 1199014"/>
              <a:gd name="connsiteY32" fmla="*/ 1402382 h 2154794"/>
              <a:gd name="connsiteX33" fmla="*/ 107992 w 1199014"/>
              <a:gd name="connsiteY33" fmla="*/ 1656719 h 2154794"/>
              <a:gd name="connsiteX34" fmla="*/ 141298 w 1199014"/>
              <a:gd name="connsiteY34" fmla="*/ 1777831 h 2154794"/>
              <a:gd name="connsiteX35" fmla="*/ 138270 w 1199014"/>
              <a:gd name="connsiteY35" fmla="*/ 1832332 h 2154794"/>
              <a:gd name="connsiteX36" fmla="*/ 147353 w 1199014"/>
              <a:gd name="connsiteY36" fmla="*/ 1871694 h 2154794"/>
              <a:gd name="connsiteX37" fmla="*/ 138270 w 1199014"/>
              <a:gd name="connsiteY37" fmla="*/ 1898944 h 2154794"/>
              <a:gd name="connsiteX38" fmla="*/ 117075 w 1199014"/>
              <a:gd name="connsiteY38" fmla="*/ 1941333 h 2154794"/>
              <a:gd name="connsiteX39" fmla="*/ 117075 w 1199014"/>
              <a:gd name="connsiteY39" fmla="*/ 1956472 h 2154794"/>
              <a:gd name="connsiteX40" fmla="*/ 77714 w 1199014"/>
              <a:gd name="connsiteY40" fmla="*/ 2010973 h 2154794"/>
              <a:gd name="connsiteX41" fmla="*/ 80741 w 1199014"/>
              <a:gd name="connsiteY41" fmla="*/ 2044279 h 2154794"/>
              <a:gd name="connsiteX42" fmla="*/ 117075 w 1199014"/>
              <a:gd name="connsiteY42" fmla="*/ 2071529 h 2154794"/>
              <a:gd name="connsiteX43" fmla="*/ 159465 w 1199014"/>
              <a:gd name="connsiteY43" fmla="*/ 2053362 h 2154794"/>
              <a:gd name="connsiteX44" fmla="*/ 223049 w 1199014"/>
              <a:gd name="connsiteY44" fmla="*/ 2017029 h 2154794"/>
              <a:gd name="connsiteX45" fmla="*/ 256355 w 1199014"/>
              <a:gd name="connsiteY45" fmla="*/ 1962528 h 2154794"/>
              <a:gd name="connsiteX46" fmla="*/ 286633 w 1199014"/>
              <a:gd name="connsiteY46" fmla="*/ 1932250 h 2154794"/>
              <a:gd name="connsiteX47" fmla="*/ 289661 w 1199014"/>
              <a:gd name="connsiteY47" fmla="*/ 1908027 h 2154794"/>
              <a:gd name="connsiteX48" fmla="*/ 319939 w 1199014"/>
              <a:gd name="connsiteY48" fmla="*/ 1898944 h 2154794"/>
              <a:gd name="connsiteX49" fmla="*/ 362328 w 1199014"/>
              <a:gd name="connsiteY49" fmla="*/ 1850499 h 2154794"/>
              <a:gd name="connsiteX50" fmla="*/ 377467 w 1199014"/>
              <a:gd name="connsiteY50" fmla="*/ 1826276 h 2154794"/>
              <a:gd name="connsiteX51" fmla="*/ 356272 w 1199014"/>
              <a:gd name="connsiteY51" fmla="*/ 1795998 h 2154794"/>
              <a:gd name="connsiteX52" fmla="*/ 335078 w 1199014"/>
              <a:gd name="connsiteY52" fmla="*/ 1774804 h 2154794"/>
              <a:gd name="connsiteX53" fmla="*/ 313883 w 1199014"/>
              <a:gd name="connsiteY53" fmla="*/ 1750581 h 2154794"/>
              <a:gd name="connsiteX54" fmla="*/ 295716 w 1199014"/>
              <a:gd name="connsiteY54" fmla="*/ 1735442 h 2154794"/>
              <a:gd name="connsiteX55" fmla="*/ 271494 w 1199014"/>
              <a:gd name="connsiteY55" fmla="*/ 1723331 h 2154794"/>
              <a:gd name="connsiteX56" fmla="*/ 262410 w 1199014"/>
              <a:gd name="connsiteY56" fmla="*/ 1717275 h 2154794"/>
              <a:gd name="connsiteX57" fmla="*/ 283605 w 1199014"/>
              <a:gd name="connsiteY57" fmla="*/ 1686997 h 2154794"/>
              <a:gd name="connsiteX58" fmla="*/ 292688 w 1199014"/>
              <a:gd name="connsiteY58" fmla="*/ 1680941 h 2154794"/>
              <a:gd name="connsiteX59" fmla="*/ 292688 w 1199014"/>
              <a:gd name="connsiteY59" fmla="*/ 1647635 h 2154794"/>
              <a:gd name="connsiteX60" fmla="*/ 232132 w 1199014"/>
              <a:gd name="connsiteY60" fmla="*/ 1565884 h 2154794"/>
              <a:gd name="connsiteX61" fmla="*/ 232132 w 1199014"/>
              <a:gd name="connsiteY61" fmla="*/ 1514411 h 2154794"/>
              <a:gd name="connsiteX62" fmla="*/ 223049 w 1199014"/>
              <a:gd name="connsiteY62" fmla="*/ 1472022 h 2154794"/>
              <a:gd name="connsiteX63" fmla="*/ 201854 w 1199014"/>
              <a:gd name="connsiteY63" fmla="*/ 1435688 h 2154794"/>
              <a:gd name="connsiteX64" fmla="*/ 189743 w 1199014"/>
              <a:gd name="connsiteY64" fmla="*/ 1405410 h 2154794"/>
              <a:gd name="connsiteX65" fmla="*/ 186715 w 1199014"/>
              <a:gd name="connsiteY65" fmla="*/ 1375132 h 2154794"/>
              <a:gd name="connsiteX66" fmla="*/ 229104 w 1199014"/>
              <a:gd name="connsiteY66" fmla="*/ 1363021 h 2154794"/>
              <a:gd name="connsiteX67" fmla="*/ 465274 w 1199014"/>
              <a:gd name="connsiteY67" fmla="*/ 1290353 h 2154794"/>
              <a:gd name="connsiteX68" fmla="*/ 486469 w 1199014"/>
              <a:gd name="connsiteY68" fmla="*/ 1308520 h 2154794"/>
              <a:gd name="connsiteX69" fmla="*/ 634831 w 1199014"/>
              <a:gd name="connsiteY69" fmla="*/ 1556801 h 2154794"/>
              <a:gd name="connsiteX70" fmla="*/ 659054 w 1199014"/>
              <a:gd name="connsiteY70" fmla="*/ 1590107 h 2154794"/>
              <a:gd name="connsiteX71" fmla="*/ 722638 w 1199014"/>
              <a:gd name="connsiteY71" fmla="*/ 1623413 h 2154794"/>
              <a:gd name="connsiteX72" fmla="*/ 795306 w 1199014"/>
              <a:gd name="connsiteY72" fmla="*/ 1702136 h 2154794"/>
              <a:gd name="connsiteX73" fmla="*/ 846778 w 1199014"/>
              <a:gd name="connsiteY73" fmla="*/ 1744525 h 2154794"/>
              <a:gd name="connsiteX74" fmla="*/ 892196 w 1199014"/>
              <a:gd name="connsiteY74" fmla="*/ 1786915 h 2154794"/>
              <a:gd name="connsiteX75" fmla="*/ 892196 w 1199014"/>
              <a:gd name="connsiteY75" fmla="*/ 1817193 h 2154794"/>
              <a:gd name="connsiteX76" fmla="*/ 952752 w 1199014"/>
              <a:gd name="connsiteY76" fmla="*/ 1862610 h 2154794"/>
              <a:gd name="connsiteX77" fmla="*/ 949724 w 1199014"/>
              <a:gd name="connsiteY77" fmla="*/ 1898944 h 2154794"/>
              <a:gd name="connsiteX78" fmla="*/ 973947 w 1199014"/>
              <a:gd name="connsiteY78" fmla="*/ 1965556 h 2154794"/>
              <a:gd name="connsiteX79" fmla="*/ 995141 w 1199014"/>
              <a:gd name="connsiteY79" fmla="*/ 1947389 h 2154794"/>
              <a:gd name="connsiteX80" fmla="*/ 992114 w 1199014"/>
              <a:gd name="connsiteY80" fmla="*/ 1992806 h 2154794"/>
              <a:gd name="connsiteX81" fmla="*/ 983030 w 1199014"/>
              <a:gd name="connsiteY81" fmla="*/ 2059418 h 2154794"/>
              <a:gd name="connsiteX82" fmla="*/ 970919 w 1199014"/>
              <a:gd name="connsiteY82" fmla="*/ 2074557 h 2154794"/>
              <a:gd name="connsiteX83" fmla="*/ 949724 w 1199014"/>
              <a:gd name="connsiteY83" fmla="*/ 2113919 h 2154794"/>
              <a:gd name="connsiteX84" fmla="*/ 983030 w 1199014"/>
              <a:gd name="connsiteY84" fmla="*/ 2153280 h 2154794"/>
              <a:gd name="connsiteX85" fmla="*/ 1046614 w 1199014"/>
              <a:gd name="connsiteY85" fmla="*/ 2104835 h 2154794"/>
              <a:gd name="connsiteX86" fmla="*/ 1122310 w 1199014"/>
              <a:gd name="connsiteY86" fmla="*/ 1992806 h 2154794"/>
              <a:gd name="connsiteX87" fmla="*/ 1131393 w 1199014"/>
              <a:gd name="connsiteY87" fmla="*/ 1947389 h 2154794"/>
              <a:gd name="connsiteX88" fmla="*/ 1164699 w 1199014"/>
              <a:gd name="connsiteY88" fmla="*/ 1935278 h 2154794"/>
              <a:gd name="connsiteX89" fmla="*/ 1198005 w 1199014"/>
              <a:gd name="connsiteY89" fmla="*/ 1868666 h 2154794"/>
              <a:gd name="connsiteX90" fmla="*/ 1158643 w 1199014"/>
              <a:gd name="connsiteY90" fmla="*/ 1838388 h 2154794"/>
              <a:gd name="connsiteX91" fmla="*/ 1104143 w 1199014"/>
              <a:gd name="connsiteY91" fmla="*/ 1820221 h 2154794"/>
              <a:gd name="connsiteX92" fmla="*/ 1073865 w 1199014"/>
              <a:gd name="connsiteY92" fmla="*/ 1814165 h 2154794"/>
              <a:gd name="connsiteX93" fmla="*/ 1073865 w 1199014"/>
              <a:gd name="connsiteY93" fmla="*/ 1799026 h 2154794"/>
              <a:gd name="connsiteX94" fmla="*/ 1082948 w 1199014"/>
              <a:gd name="connsiteY94" fmla="*/ 1792970 h 2154794"/>
              <a:gd name="connsiteX95" fmla="*/ 1058725 w 1199014"/>
              <a:gd name="connsiteY95" fmla="*/ 1762692 h 2154794"/>
              <a:gd name="connsiteX96" fmla="*/ 1031475 w 1199014"/>
              <a:gd name="connsiteY96" fmla="*/ 1762692 h 2154794"/>
              <a:gd name="connsiteX97" fmla="*/ 946696 w 1199014"/>
              <a:gd name="connsiteY97" fmla="*/ 1632496 h 2154794"/>
              <a:gd name="connsiteX98" fmla="*/ 892196 w 1199014"/>
              <a:gd name="connsiteY98" fmla="*/ 1568912 h 2154794"/>
              <a:gd name="connsiteX99" fmla="*/ 816500 w 1199014"/>
              <a:gd name="connsiteY99" fmla="*/ 1520467 h 2154794"/>
              <a:gd name="connsiteX100" fmla="*/ 746861 w 1199014"/>
              <a:gd name="connsiteY100" fmla="*/ 1441744 h 2154794"/>
              <a:gd name="connsiteX101" fmla="*/ 695388 w 1199014"/>
              <a:gd name="connsiteY101" fmla="*/ 1260075 h 2154794"/>
              <a:gd name="connsiteX102" fmla="*/ 674193 w 1199014"/>
              <a:gd name="connsiteY102" fmla="*/ 1220713 h 2154794"/>
              <a:gd name="connsiteX103" fmla="*/ 674193 w 1199014"/>
              <a:gd name="connsiteY103" fmla="*/ 1117768 h 2154794"/>
              <a:gd name="connsiteX104" fmla="*/ 668137 w 1199014"/>
              <a:gd name="connsiteY104" fmla="*/ 1060239 h 2154794"/>
              <a:gd name="connsiteX105" fmla="*/ 607581 w 1199014"/>
              <a:gd name="connsiteY105" fmla="*/ 999683 h 2154794"/>
              <a:gd name="connsiteX106" fmla="*/ 601525 w 1199014"/>
              <a:gd name="connsiteY106" fmla="*/ 951238 h 2154794"/>
              <a:gd name="connsiteX107" fmla="*/ 580331 w 1199014"/>
              <a:gd name="connsiteY107" fmla="*/ 875543 h 2154794"/>
              <a:gd name="connsiteX108" fmla="*/ 559136 w 1199014"/>
              <a:gd name="connsiteY108" fmla="*/ 869487 h 2154794"/>
              <a:gd name="connsiteX109" fmla="*/ 580331 w 1199014"/>
              <a:gd name="connsiteY109" fmla="*/ 842237 h 2154794"/>
              <a:gd name="connsiteX110" fmla="*/ 586386 w 1199014"/>
              <a:gd name="connsiteY110" fmla="*/ 802875 h 2154794"/>
              <a:gd name="connsiteX111" fmla="*/ 595470 w 1199014"/>
              <a:gd name="connsiteY111" fmla="*/ 784708 h 2154794"/>
              <a:gd name="connsiteX112" fmla="*/ 710527 w 1199014"/>
              <a:gd name="connsiteY112" fmla="*/ 869487 h 2154794"/>
              <a:gd name="connsiteX113" fmla="*/ 798333 w 1199014"/>
              <a:gd name="connsiteY113" fmla="*/ 917932 h 2154794"/>
              <a:gd name="connsiteX114" fmla="*/ 858890 w 1199014"/>
              <a:gd name="connsiteY114" fmla="*/ 975460 h 2154794"/>
              <a:gd name="connsiteX115" fmla="*/ 889168 w 1199014"/>
              <a:gd name="connsiteY115" fmla="*/ 975460 h 2154794"/>
              <a:gd name="connsiteX116" fmla="*/ 928529 w 1199014"/>
              <a:gd name="connsiteY116" fmla="*/ 1011794 h 2154794"/>
              <a:gd name="connsiteX117" fmla="*/ 967891 w 1199014"/>
              <a:gd name="connsiteY117" fmla="*/ 1032989 h 2154794"/>
              <a:gd name="connsiteX118" fmla="*/ 1004225 w 1199014"/>
              <a:gd name="connsiteY118" fmla="*/ 1026933 h 2154794"/>
              <a:gd name="connsiteX119" fmla="*/ 1049642 w 1199014"/>
              <a:gd name="connsiteY119" fmla="*/ 1045100 h 2154794"/>
              <a:gd name="connsiteX120" fmla="*/ 1055698 w 1199014"/>
              <a:gd name="connsiteY120" fmla="*/ 1072351 h 2154794"/>
              <a:gd name="connsiteX121" fmla="*/ 1098087 w 1199014"/>
              <a:gd name="connsiteY121" fmla="*/ 1060239 h 2154794"/>
              <a:gd name="connsiteX122" fmla="*/ 1085976 w 1199014"/>
              <a:gd name="connsiteY122" fmla="*/ 996655 h 2154794"/>
              <a:gd name="connsiteX123" fmla="*/ 1025419 w 1199014"/>
              <a:gd name="connsiteY123" fmla="*/ 942154 h 2154794"/>
              <a:gd name="connsiteX124" fmla="*/ 986058 w 1199014"/>
              <a:gd name="connsiteY124" fmla="*/ 942154 h 2154794"/>
              <a:gd name="connsiteX125" fmla="*/ 934585 w 1199014"/>
              <a:gd name="connsiteY125" fmla="*/ 923988 h 2154794"/>
              <a:gd name="connsiteX126" fmla="*/ 892196 w 1199014"/>
              <a:gd name="connsiteY126" fmla="*/ 836181 h 2154794"/>
              <a:gd name="connsiteX127" fmla="*/ 819528 w 1199014"/>
              <a:gd name="connsiteY127" fmla="*/ 748374 h 2154794"/>
              <a:gd name="connsiteX128" fmla="*/ 783194 w 1199014"/>
              <a:gd name="connsiteY128" fmla="*/ 709013 h 2154794"/>
              <a:gd name="connsiteX129" fmla="*/ 743833 w 1199014"/>
              <a:gd name="connsiteY129" fmla="*/ 672679 h 2154794"/>
              <a:gd name="connsiteX130" fmla="*/ 725666 w 1199014"/>
              <a:gd name="connsiteY130" fmla="*/ 627262 h 2154794"/>
              <a:gd name="connsiteX131" fmla="*/ 680249 w 1199014"/>
              <a:gd name="connsiteY131" fmla="*/ 600011 h 2154794"/>
              <a:gd name="connsiteX132" fmla="*/ 643915 w 1199014"/>
              <a:gd name="connsiteY132" fmla="*/ 575789 h 2154794"/>
              <a:gd name="connsiteX133" fmla="*/ 643915 w 1199014"/>
              <a:gd name="connsiteY133" fmla="*/ 521288 h 2154794"/>
              <a:gd name="connsiteX134" fmla="*/ 598498 w 1199014"/>
              <a:gd name="connsiteY134" fmla="*/ 506149 h 2154794"/>
              <a:gd name="connsiteX135" fmla="*/ 604553 w 1199014"/>
              <a:gd name="connsiteY135" fmla="*/ 475871 h 2154794"/>
              <a:gd name="connsiteX136" fmla="*/ 643915 w 1199014"/>
              <a:gd name="connsiteY136" fmla="*/ 469815 h 2154794"/>
              <a:gd name="connsiteX137" fmla="*/ 710527 w 1199014"/>
              <a:gd name="connsiteY137" fmla="*/ 412287 h 2154794"/>
              <a:gd name="connsiteX138" fmla="*/ 734749 w 1199014"/>
              <a:gd name="connsiteY138" fmla="*/ 360814 h 2154794"/>
              <a:gd name="connsiteX139" fmla="*/ 704471 w 1199014"/>
              <a:gd name="connsiteY139" fmla="*/ 191256 h 2154794"/>
              <a:gd name="connsiteX140" fmla="*/ 701443 w 1199014"/>
              <a:gd name="connsiteY140" fmla="*/ 100422 h 2154794"/>
              <a:gd name="connsiteX141" fmla="*/ 671165 w 1199014"/>
              <a:gd name="connsiteY141" fmla="*/ 55005 h 2154794"/>
              <a:gd name="connsiteX142" fmla="*/ 619692 w 1199014"/>
              <a:gd name="connsiteY142" fmla="*/ 55005 h 2154794"/>
              <a:gd name="connsiteX143" fmla="*/ 604553 w 1199014"/>
              <a:gd name="connsiteY143" fmla="*/ 9588 h 2154794"/>
              <a:gd name="connsiteX144" fmla="*/ 556108 w 1199014"/>
              <a:gd name="connsiteY144" fmla="*/ 3532 h 2154794"/>
              <a:gd name="connsiteX145" fmla="*/ 453163 w 1199014"/>
              <a:gd name="connsiteY145" fmla="*/ 3532 h 2154794"/>
              <a:gd name="connsiteX146" fmla="*/ 395634 w 1199014"/>
              <a:gd name="connsiteY146" fmla="*/ 24727 h 2154794"/>
              <a:gd name="connsiteX147" fmla="*/ 362328 w 1199014"/>
              <a:gd name="connsiteY147" fmla="*/ 39866 h 2154794"/>
              <a:gd name="connsiteX148" fmla="*/ 313883 w 1199014"/>
              <a:gd name="connsiteY148" fmla="*/ 91339 h 21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99014" h="2154794">
                <a:moveTo>
                  <a:pt x="313883" y="91339"/>
                </a:moveTo>
                <a:cubicBezTo>
                  <a:pt x="310351" y="109001"/>
                  <a:pt x="339114" y="127167"/>
                  <a:pt x="341133" y="145839"/>
                </a:cubicBezTo>
                <a:cubicBezTo>
                  <a:pt x="343152" y="164511"/>
                  <a:pt x="329022" y="181164"/>
                  <a:pt x="325994" y="203368"/>
                </a:cubicBezTo>
                <a:cubicBezTo>
                  <a:pt x="322966" y="225572"/>
                  <a:pt x="320948" y="258878"/>
                  <a:pt x="322967" y="279063"/>
                </a:cubicBezTo>
                <a:cubicBezTo>
                  <a:pt x="324986" y="299248"/>
                  <a:pt x="331041" y="306313"/>
                  <a:pt x="338106" y="324480"/>
                </a:cubicBezTo>
                <a:cubicBezTo>
                  <a:pt x="345171" y="342647"/>
                  <a:pt x="356273" y="375953"/>
                  <a:pt x="365356" y="388064"/>
                </a:cubicBezTo>
                <a:cubicBezTo>
                  <a:pt x="374439" y="400175"/>
                  <a:pt x="388064" y="384027"/>
                  <a:pt x="392606" y="397148"/>
                </a:cubicBezTo>
                <a:cubicBezTo>
                  <a:pt x="397148" y="410269"/>
                  <a:pt x="399166" y="446603"/>
                  <a:pt x="392606" y="466788"/>
                </a:cubicBezTo>
                <a:cubicBezTo>
                  <a:pt x="386046" y="486973"/>
                  <a:pt x="365861" y="502616"/>
                  <a:pt x="353245" y="518260"/>
                </a:cubicBezTo>
                <a:cubicBezTo>
                  <a:pt x="340629" y="533904"/>
                  <a:pt x="324985" y="541474"/>
                  <a:pt x="316911" y="560650"/>
                </a:cubicBezTo>
                <a:cubicBezTo>
                  <a:pt x="308837" y="579826"/>
                  <a:pt x="309342" y="609599"/>
                  <a:pt x="304800" y="633317"/>
                </a:cubicBezTo>
                <a:cubicBezTo>
                  <a:pt x="300258" y="657035"/>
                  <a:pt x="292689" y="690846"/>
                  <a:pt x="289661" y="702957"/>
                </a:cubicBezTo>
                <a:cubicBezTo>
                  <a:pt x="286633" y="715068"/>
                  <a:pt x="291175" y="708003"/>
                  <a:pt x="286633" y="705985"/>
                </a:cubicBezTo>
                <a:cubicBezTo>
                  <a:pt x="282091" y="703967"/>
                  <a:pt x="269979" y="688323"/>
                  <a:pt x="262410" y="690846"/>
                </a:cubicBezTo>
                <a:cubicBezTo>
                  <a:pt x="254841" y="693369"/>
                  <a:pt x="248785" y="713555"/>
                  <a:pt x="241216" y="721124"/>
                </a:cubicBezTo>
                <a:cubicBezTo>
                  <a:pt x="233647" y="728693"/>
                  <a:pt x="230618" y="732731"/>
                  <a:pt x="216993" y="736263"/>
                </a:cubicBezTo>
                <a:cubicBezTo>
                  <a:pt x="203368" y="739795"/>
                  <a:pt x="180155" y="741310"/>
                  <a:pt x="159465" y="742319"/>
                </a:cubicBezTo>
                <a:cubicBezTo>
                  <a:pt x="138775" y="743328"/>
                  <a:pt x="109506" y="740805"/>
                  <a:pt x="92853" y="742319"/>
                </a:cubicBezTo>
                <a:cubicBezTo>
                  <a:pt x="76200" y="743833"/>
                  <a:pt x="70144" y="744337"/>
                  <a:pt x="59547" y="751402"/>
                </a:cubicBezTo>
                <a:cubicBezTo>
                  <a:pt x="48950" y="758467"/>
                  <a:pt x="27251" y="778148"/>
                  <a:pt x="29269" y="784708"/>
                </a:cubicBezTo>
                <a:cubicBezTo>
                  <a:pt x="31287" y="791268"/>
                  <a:pt x="60556" y="785718"/>
                  <a:pt x="71658" y="790764"/>
                </a:cubicBezTo>
                <a:cubicBezTo>
                  <a:pt x="82760" y="795810"/>
                  <a:pt x="87301" y="812968"/>
                  <a:pt x="95880" y="814986"/>
                </a:cubicBezTo>
                <a:cubicBezTo>
                  <a:pt x="104459" y="817004"/>
                  <a:pt x="110010" y="802875"/>
                  <a:pt x="123131" y="802875"/>
                </a:cubicBezTo>
                <a:cubicBezTo>
                  <a:pt x="136252" y="802875"/>
                  <a:pt x="158456" y="812968"/>
                  <a:pt x="174604" y="814986"/>
                </a:cubicBezTo>
                <a:cubicBezTo>
                  <a:pt x="190752" y="817004"/>
                  <a:pt x="205891" y="818518"/>
                  <a:pt x="220021" y="814986"/>
                </a:cubicBezTo>
                <a:cubicBezTo>
                  <a:pt x="234151" y="811454"/>
                  <a:pt x="248785" y="782690"/>
                  <a:pt x="259382" y="793792"/>
                </a:cubicBezTo>
                <a:cubicBezTo>
                  <a:pt x="269979" y="804894"/>
                  <a:pt x="276540" y="844255"/>
                  <a:pt x="283605" y="881598"/>
                </a:cubicBezTo>
                <a:cubicBezTo>
                  <a:pt x="290670" y="918941"/>
                  <a:pt x="305304" y="983535"/>
                  <a:pt x="301772" y="1017850"/>
                </a:cubicBezTo>
                <a:cubicBezTo>
                  <a:pt x="298240" y="1052165"/>
                  <a:pt x="281586" y="1061249"/>
                  <a:pt x="262410" y="1087490"/>
                </a:cubicBezTo>
                <a:cubicBezTo>
                  <a:pt x="243234" y="1113731"/>
                  <a:pt x="214470" y="1151578"/>
                  <a:pt x="186715" y="1175296"/>
                </a:cubicBezTo>
                <a:cubicBezTo>
                  <a:pt x="158960" y="1199014"/>
                  <a:pt x="125149" y="1208098"/>
                  <a:pt x="95880" y="1229797"/>
                </a:cubicBezTo>
                <a:cubicBezTo>
                  <a:pt x="66611" y="1251496"/>
                  <a:pt x="22204" y="1276728"/>
                  <a:pt x="11102" y="1305492"/>
                </a:cubicBezTo>
                <a:cubicBezTo>
                  <a:pt x="0" y="1334256"/>
                  <a:pt x="13121" y="1343844"/>
                  <a:pt x="29269" y="1402382"/>
                </a:cubicBezTo>
                <a:cubicBezTo>
                  <a:pt x="45417" y="1460920"/>
                  <a:pt x="89321" y="1594144"/>
                  <a:pt x="107992" y="1656719"/>
                </a:cubicBezTo>
                <a:cubicBezTo>
                  <a:pt x="126663" y="1719294"/>
                  <a:pt x="136252" y="1748562"/>
                  <a:pt x="141298" y="1777831"/>
                </a:cubicBezTo>
                <a:cubicBezTo>
                  <a:pt x="146344" y="1807100"/>
                  <a:pt x="137261" y="1816688"/>
                  <a:pt x="138270" y="1832332"/>
                </a:cubicBezTo>
                <a:cubicBezTo>
                  <a:pt x="139279" y="1847976"/>
                  <a:pt x="147353" y="1860592"/>
                  <a:pt x="147353" y="1871694"/>
                </a:cubicBezTo>
                <a:cubicBezTo>
                  <a:pt x="147353" y="1882796"/>
                  <a:pt x="143316" y="1887337"/>
                  <a:pt x="138270" y="1898944"/>
                </a:cubicBezTo>
                <a:cubicBezTo>
                  <a:pt x="133224" y="1910551"/>
                  <a:pt x="120608" y="1931745"/>
                  <a:pt x="117075" y="1941333"/>
                </a:cubicBezTo>
                <a:cubicBezTo>
                  <a:pt x="113542" y="1950921"/>
                  <a:pt x="123635" y="1944865"/>
                  <a:pt x="117075" y="1956472"/>
                </a:cubicBezTo>
                <a:cubicBezTo>
                  <a:pt x="110515" y="1968079"/>
                  <a:pt x="83770" y="1996339"/>
                  <a:pt x="77714" y="2010973"/>
                </a:cubicBezTo>
                <a:cubicBezTo>
                  <a:pt x="71658" y="2025607"/>
                  <a:pt x="74181" y="2034186"/>
                  <a:pt x="80741" y="2044279"/>
                </a:cubicBezTo>
                <a:cubicBezTo>
                  <a:pt x="87301" y="2054372"/>
                  <a:pt x="103954" y="2070015"/>
                  <a:pt x="117075" y="2071529"/>
                </a:cubicBezTo>
                <a:cubicBezTo>
                  <a:pt x="130196" y="2073043"/>
                  <a:pt x="141803" y="2062445"/>
                  <a:pt x="159465" y="2053362"/>
                </a:cubicBezTo>
                <a:cubicBezTo>
                  <a:pt x="177127" y="2044279"/>
                  <a:pt x="206901" y="2032168"/>
                  <a:pt x="223049" y="2017029"/>
                </a:cubicBezTo>
                <a:cubicBezTo>
                  <a:pt x="239197" y="2001890"/>
                  <a:pt x="245758" y="1976658"/>
                  <a:pt x="256355" y="1962528"/>
                </a:cubicBezTo>
                <a:cubicBezTo>
                  <a:pt x="266952" y="1948398"/>
                  <a:pt x="281082" y="1941333"/>
                  <a:pt x="286633" y="1932250"/>
                </a:cubicBezTo>
                <a:cubicBezTo>
                  <a:pt x="292184" y="1923167"/>
                  <a:pt x="284110" y="1913578"/>
                  <a:pt x="289661" y="1908027"/>
                </a:cubicBezTo>
                <a:cubicBezTo>
                  <a:pt x="295212" y="1902476"/>
                  <a:pt x="307828" y="1908532"/>
                  <a:pt x="319939" y="1898944"/>
                </a:cubicBezTo>
                <a:cubicBezTo>
                  <a:pt x="332050" y="1889356"/>
                  <a:pt x="352740" y="1862610"/>
                  <a:pt x="362328" y="1850499"/>
                </a:cubicBezTo>
                <a:cubicBezTo>
                  <a:pt x="371916" y="1838388"/>
                  <a:pt x="378476" y="1835360"/>
                  <a:pt x="377467" y="1826276"/>
                </a:cubicBezTo>
                <a:cubicBezTo>
                  <a:pt x="376458" y="1817193"/>
                  <a:pt x="363337" y="1804577"/>
                  <a:pt x="356272" y="1795998"/>
                </a:cubicBezTo>
                <a:cubicBezTo>
                  <a:pt x="349207" y="1787419"/>
                  <a:pt x="342143" y="1782374"/>
                  <a:pt x="335078" y="1774804"/>
                </a:cubicBezTo>
                <a:cubicBezTo>
                  <a:pt x="328013" y="1767235"/>
                  <a:pt x="320443" y="1757141"/>
                  <a:pt x="313883" y="1750581"/>
                </a:cubicBezTo>
                <a:cubicBezTo>
                  <a:pt x="307323" y="1744021"/>
                  <a:pt x="302781" y="1739984"/>
                  <a:pt x="295716" y="1735442"/>
                </a:cubicBezTo>
                <a:cubicBezTo>
                  <a:pt x="288651" y="1730900"/>
                  <a:pt x="277045" y="1726359"/>
                  <a:pt x="271494" y="1723331"/>
                </a:cubicBezTo>
                <a:cubicBezTo>
                  <a:pt x="265943" y="1720303"/>
                  <a:pt x="260391" y="1723331"/>
                  <a:pt x="262410" y="1717275"/>
                </a:cubicBezTo>
                <a:cubicBezTo>
                  <a:pt x="264429" y="1711219"/>
                  <a:pt x="278559" y="1693053"/>
                  <a:pt x="283605" y="1686997"/>
                </a:cubicBezTo>
                <a:cubicBezTo>
                  <a:pt x="288651" y="1680941"/>
                  <a:pt x="291174" y="1687501"/>
                  <a:pt x="292688" y="1680941"/>
                </a:cubicBezTo>
                <a:cubicBezTo>
                  <a:pt x="294202" y="1674381"/>
                  <a:pt x="302781" y="1666811"/>
                  <a:pt x="292688" y="1647635"/>
                </a:cubicBezTo>
                <a:cubicBezTo>
                  <a:pt x="282595" y="1628459"/>
                  <a:pt x="242225" y="1588088"/>
                  <a:pt x="232132" y="1565884"/>
                </a:cubicBezTo>
                <a:cubicBezTo>
                  <a:pt x="222039" y="1543680"/>
                  <a:pt x="233646" y="1530055"/>
                  <a:pt x="232132" y="1514411"/>
                </a:cubicBezTo>
                <a:cubicBezTo>
                  <a:pt x="230618" y="1498767"/>
                  <a:pt x="228095" y="1485143"/>
                  <a:pt x="223049" y="1472022"/>
                </a:cubicBezTo>
                <a:cubicBezTo>
                  <a:pt x="218003" y="1458901"/>
                  <a:pt x="207405" y="1446790"/>
                  <a:pt x="201854" y="1435688"/>
                </a:cubicBezTo>
                <a:cubicBezTo>
                  <a:pt x="196303" y="1424586"/>
                  <a:pt x="192266" y="1415503"/>
                  <a:pt x="189743" y="1405410"/>
                </a:cubicBezTo>
                <a:cubicBezTo>
                  <a:pt x="187220" y="1395317"/>
                  <a:pt x="180155" y="1382197"/>
                  <a:pt x="186715" y="1375132"/>
                </a:cubicBezTo>
                <a:cubicBezTo>
                  <a:pt x="193275" y="1368067"/>
                  <a:pt x="229104" y="1363021"/>
                  <a:pt x="229104" y="1363021"/>
                </a:cubicBezTo>
                <a:cubicBezTo>
                  <a:pt x="275530" y="1348891"/>
                  <a:pt x="422380" y="1299437"/>
                  <a:pt x="465274" y="1290353"/>
                </a:cubicBezTo>
                <a:cubicBezTo>
                  <a:pt x="508168" y="1281270"/>
                  <a:pt x="458210" y="1264112"/>
                  <a:pt x="486469" y="1308520"/>
                </a:cubicBezTo>
                <a:cubicBezTo>
                  <a:pt x="514728" y="1352928"/>
                  <a:pt x="606067" y="1509870"/>
                  <a:pt x="634831" y="1556801"/>
                </a:cubicBezTo>
                <a:cubicBezTo>
                  <a:pt x="663595" y="1603732"/>
                  <a:pt x="644420" y="1579005"/>
                  <a:pt x="659054" y="1590107"/>
                </a:cubicBezTo>
                <a:cubicBezTo>
                  <a:pt x="673689" y="1601209"/>
                  <a:pt x="699929" y="1604742"/>
                  <a:pt x="722638" y="1623413"/>
                </a:cubicBezTo>
                <a:cubicBezTo>
                  <a:pt x="745347" y="1642084"/>
                  <a:pt x="774616" y="1681951"/>
                  <a:pt x="795306" y="1702136"/>
                </a:cubicBezTo>
                <a:cubicBezTo>
                  <a:pt x="815996" y="1722321"/>
                  <a:pt x="830630" y="1730395"/>
                  <a:pt x="846778" y="1744525"/>
                </a:cubicBezTo>
                <a:cubicBezTo>
                  <a:pt x="862926" y="1758655"/>
                  <a:pt x="884626" y="1774804"/>
                  <a:pt x="892196" y="1786915"/>
                </a:cubicBezTo>
                <a:cubicBezTo>
                  <a:pt x="899766" y="1799026"/>
                  <a:pt x="882103" y="1804577"/>
                  <a:pt x="892196" y="1817193"/>
                </a:cubicBezTo>
                <a:cubicBezTo>
                  <a:pt x="902289" y="1829809"/>
                  <a:pt x="943164" y="1848985"/>
                  <a:pt x="952752" y="1862610"/>
                </a:cubicBezTo>
                <a:cubicBezTo>
                  <a:pt x="962340" y="1876235"/>
                  <a:pt x="946192" y="1881786"/>
                  <a:pt x="949724" y="1898944"/>
                </a:cubicBezTo>
                <a:cubicBezTo>
                  <a:pt x="953256" y="1916102"/>
                  <a:pt x="966378" y="1957482"/>
                  <a:pt x="973947" y="1965556"/>
                </a:cubicBezTo>
                <a:cubicBezTo>
                  <a:pt x="981517" y="1973630"/>
                  <a:pt x="992113" y="1942847"/>
                  <a:pt x="995141" y="1947389"/>
                </a:cubicBezTo>
                <a:cubicBezTo>
                  <a:pt x="998169" y="1951931"/>
                  <a:pt x="994133" y="1974134"/>
                  <a:pt x="992114" y="1992806"/>
                </a:cubicBezTo>
                <a:cubicBezTo>
                  <a:pt x="990095" y="2011478"/>
                  <a:pt x="986562" y="2045793"/>
                  <a:pt x="983030" y="2059418"/>
                </a:cubicBezTo>
                <a:cubicBezTo>
                  <a:pt x="979498" y="2073043"/>
                  <a:pt x="976470" y="2065474"/>
                  <a:pt x="970919" y="2074557"/>
                </a:cubicBezTo>
                <a:cubicBezTo>
                  <a:pt x="965368" y="2083640"/>
                  <a:pt x="947706" y="2100799"/>
                  <a:pt x="949724" y="2113919"/>
                </a:cubicBezTo>
                <a:cubicBezTo>
                  <a:pt x="951742" y="2127039"/>
                  <a:pt x="966882" y="2154794"/>
                  <a:pt x="983030" y="2153280"/>
                </a:cubicBezTo>
                <a:cubicBezTo>
                  <a:pt x="999178" y="2151766"/>
                  <a:pt x="1023401" y="2131581"/>
                  <a:pt x="1046614" y="2104835"/>
                </a:cubicBezTo>
                <a:cubicBezTo>
                  <a:pt x="1069827" y="2078089"/>
                  <a:pt x="1108180" y="2019047"/>
                  <a:pt x="1122310" y="1992806"/>
                </a:cubicBezTo>
                <a:cubicBezTo>
                  <a:pt x="1136440" y="1966565"/>
                  <a:pt x="1124328" y="1956977"/>
                  <a:pt x="1131393" y="1947389"/>
                </a:cubicBezTo>
                <a:cubicBezTo>
                  <a:pt x="1138458" y="1937801"/>
                  <a:pt x="1153597" y="1948399"/>
                  <a:pt x="1164699" y="1935278"/>
                </a:cubicBezTo>
                <a:cubicBezTo>
                  <a:pt x="1175801" y="1922158"/>
                  <a:pt x="1199014" y="1884814"/>
                  <a:pt x="1198005" y="1868666"/>
                </a:cubicBezTo>
                <a:cubicBezTo>
                  <a:pt x="1196996" y="1852518"/>
                  <a:pt x="1174287" y="1846462"/>
                  <a:pt x="1158643" y="1838388"/>
                </a:cubicBezTo>
                <a:cubicBezTo>
                  <a:pt x="1142999" y="1830314"/>
                  <a:pt x="1118273" y="1824258"/>
                  <a:pt x="1104143" y="1820221"/>
                </a:cubicBezTo>
                <a:cubicBezTo>
                  <a:pt x="1090013" y="1816184"/>
                  <a:pt x="1078911" y="1817698"/>
                  <a:pt x="1073865" y="1814165"/>
                </a:cubicBezTo>
                <a:cubicBezTo>
                  <a:pt x="1068819" y="1810633"/>
                  <a:pt x="1072351" y="1802558"/>
                  <a:pt x="1073865" y="1799026"/>
                </a:cubicBezTo>
                <a:cubicBezTo>
                  <a:pt x="1075379" y="1795494"/>
                  <a:pt x="1085471" y="1799026"/>
                  <a:pt x="1082948" y="1792970"/>
                </a:cubicBezTo>
                <a:cubicBezTo>
                  <a:pt x="1080425" y="1786914"/>
                  <a:pt x="1067304" y="1767738"/>
                  <a:pt x="1058725" y="1762692"/>
                </a:cubicBezTo>
                <a:cubicBezTo>
                  <a:pt x="1050146" y="1757646"/>
                  <a:pt x="1050147" y="1784391"/>
                  <a:pt x="1031475" y="1762692"/>
                </a:cubicBezTo>
                <a:cubicBezTo>
                  <a:pt x="1012803" y="1740993"/>
                  <a:pt x="969909" y="1664793"/>
                  <a:pt x="946696" y="1632496"/>
                </a:cubicBezTo>
                <a:cubicBezTo>
                  <a:pt x="923483" y="1600199"/>
                  <a:pt x="913895" y="1587584"/>
                  <a:pt x="892196" y="1568912"/>
                </a:cubicBezTo>
                <a:cubicBezTo>
                  <a:pt x="870497" y="1550240"/>
                  <a:pt x="840723" y="1541662"/>
                  <a:pt x="816500" y="1520467"/>
                </a:cubicBezTo>
                <a:cubicBezTo>
                  <a:pt x="792278" y="1499272"/>
                  <a:pt x="767046" y="1485143"/>
                  <a:pt x="746861" y="1441744"/>
                </a:cubicBezTo>
                <a:cubicBezTo>
                  <a:pt x="726676" y="1398345"/>
                  <a:pt x="707499" y="1296913"/>
                  <a:pt x="695388" y="1260075"/>
                </a:cubicBezTo>
                <a:cubicBezTo>
                  <a:pt x="683277" y="1223237"/>
                  <a:pt x="677725" y="1244431"/>
                  <a:pt x="674193" y="1220713"/>
                </a:cubicBezTo>
                <a:cubicBezTo>
                  <a:pt x="670661" y="1196995"/>
                  <a:pt x="675202" y="1144514"/>
                  <a:pt x="674193" y="1117768"/>
                </a:cubicBezTo>
                <a:cubicBezTo>
                  <a:pt x="673184" y="1091022"/>
                  <a:pt x="679239" y="1079920"/>
                  <a:pt x="668137" y="1060239"/>
                </a:cubicBezTo>
                <a:cubicBezTo>
                  <a:pt x="657035" y="1040558"/>
                  <a:pt x="618683" y="1017850"/>
                  <a:pt x="607581" y="999683"/>
                </a:cubicBezTo>
                <a:cubicBezTo>
                  <a:pt x="596479" y="981516"/>
                  <a:pt x="606067" y="971928"/>
                  <a:pt x="601525" y="951238"/>
                </a:cubicBezTo>
                <a:cubicBezTo>
                  <a:pt x="596983" y="930548"/>
                  <a:pt x="587396" y="889168"/>
                  <a:pt x="580331" y="875543"/>
                </a:cubicBezTo>
                <a:cubicBezTo>
                  <a:pt x="573266" y="861918"/>
                  <a:pt x="559136" y="875038"/>
                  <a:pt x="559136" y="869487"/>
                </a:cubicBezTo>
                <a:cubicBezTo>
                  <a:pt x="559136" y="863936"/>
                  <a:pt x="575789" y="853339"/>
                  <a:pt x="580331" y="842237"/>
                </a:cubicBezTo>
                <a:cubicBezTo>
                  <a:pt x="584873" y="831135"/>
                  <a:pt x="583863" y="812463"/>
                  <a:pt x="586386" y="802875"/>
                </a:cubicBezTo>
                <a:cubicBezTo>
                  <a:pt x="588909" y="793287"/>
                  <a:pt x="574780" y="773606"/>
                  <a:pt x="595470" y="784708"/>
                </a:cubicBezTo>
                <a:cubicBezTo>
                  <a:pt x="616160" y="795810"/>
                  <a:pt x="676717" y="847283"/>
                  <a:pt x="710527" y="869487"/>
                </a:cubicBezTo>
                <a:cubicBezTo>
                  <a:pt x="744337" y="891691"/>
                  <a:pt x="773606" y="900270"/>
                  <a:pt x="798333" y="917932"/>
                </a:cubicBezTo>
                <a:cubicBezTo>
                  <a:pt x="823060" y="935594"/>
                  <a:pt x="843751" y="965872"/>
                  <a:pt x="858890" y="975460"/>
                </a:cubicBezTo>
                <a:cubicBezTo>
                  <a:pt x="874029" y="985048"/>
                  <a:pt x="877562" y="969404"/>
                  <a:pt x="889168" y="975460"/>
                </a:cubicBezTo>
                <a:cubicBezTo>
                  <a:pt x="900774" y="981516"/>
                  <a:pt x="915409" y="1002206"/>
                  <a:pt x="928529" y="1011794"/>
                </a:cubicBezTo>
                <a:cubicBezTo>
                  <a:pt x="941649" y="1021382"/>
                  <a:pt x="955275" y="1030466"/>
                  <a:pt x="967891" y="1032989"/>
                </a:cubicBezTo>
                <a:cubicBezTo>
                  <a:pt x="980507" y="1035512"/>
                  <a:pt x="990600" y="1024915"/>
                  <a:pt x="1004225" y="1026933"/>
                </a:cubicBezTo>
                <a:cubicBezTo>
                  <a:pt x="1017850" y="1028951"/>
                  <a:pt x="1041063" y="1037530"/>
                  <a:pt x="1049642" y="1045100"/>
                </a:cubicBezTo>
                <a:cubicBezTo>
                  <a:pt x="1058221" y="1052670"/>
                  <a:pt x="1047624" y="1069828"/>
                  <a:pt x="1055698" y="1072351"/>
                </a:cubicBezTo>
                <a:cubicBezTo>
                  <a:pt x="1063772" y="1074874"/>
                  <a:pt x="1093041" y="1072855"/>
                  <a:pt x="1098087" y="1060239"/>
                </a:cubicBezTo>
                <a:cubicBezTo>
                  <a:pt x="1103133" y="1047623"/>
                  <a:pt x="1098087" y="1016336"/>
                  <a:pt x="1085976" y="996655"/>
                </a:cubicBezTo>
                <a:cubicBezTo>
                  <a:pt x="1073865" y="976974"/>
                  <a:pt x="1042072" y="951237"/>
                  <a:pt x="1025419" y="942154"/>
                </a:cubicBezTo>
                <a:cubicBezTo>
                  <a:pt x="1008766" y="933071"/>
                  <a:pt x="1001197" y="945182"/>
                  <a:pt x="986058" y="942154"/>
                </a:cubicBezTo>
                <a:cubicBezTo>
                  <a:pt x="970919" y="939126"/>
                  <a:pt x="950229" y="941650"/>
                  <a:pt x="934585" y="923988"/>
                </a:cubicBezTo>
                <a:cubicBezTo>
                  <a:pt x="918941" y="906326"/>
                  <a:pt x="911372" y="865450"/>
                  <a:pt x="892196" y="836181"/>
                </a:cubicBezTo>
                <a:cubicBezTo>
                  <a:pt x="873020" y="806912"/>
                  <a:pt x="837695" y="769569"/>
                  <a:pt x="819528" y="748374"/>
                </a:cubicBezTo>
                <a:cubicBezTo>
                  <a:pt x="801361" y="727179"/>
                  <a:pt x="795810" y="721629"/>
                  <a:pt x="783194" y="709013"/>
                </a:cubicBezTo>
                <a:cubicBezTo>
                  <a:pt x="770578" y="696397"/>
                  <a:pt x="753421" y="686304"/>
                  <a:pt x="743833" y="672679"/>
                </a:cubicBezTo>
                <a:cubicBezTo>
                  <a:pt x="734245" y="659054"/>
                  <a:pt x="736263" y="639373"/>
                  <a:pt x="725666" y="627262"/>
                </a:cubicBezTo>
                <a:cubicBezTo>
                  <a:pt x="715069" y="615151"/>
                  <a:pt x="693874" y="608590"/>
                  <a:pt x="680249" y="600011"/>
                </a:cubicBezTo>
                <a:cubicBezTo>
                  <a:pt x="666624" y="591432"/>
                  <a:pt x="649971" y="588910"/>
                  <a:pt x="643915" y="575789"/>
                </a:cubicBezTo>
                <a:cubicBezTo>
                  <a:pt x="637859" y="562668"/>
                  <a:pt x="651484" y="532895"/>
                  <a:pt x="643915" y="521288"/>
                </a:cubicBezTo>
                <a:cubicBezTo>
                  <a:pt x="636346" y="509681"/>
                  <a:pt x="605058" y="513718"/>
                  <a:pt x="598498" y="506149"/>
                </a:cubicBezTo>
                <a:cubicBezTo>
                  <a:pt x="591938" y="498580"/>
                  <a:pt x="596984" y="481927"/>
                  <a:pt x="604553" y="475871"/>
                </a:cubicBezTo>
                <a:cubicBezTo>
                  <a:pt x="612122" y="469815"/>
                  <a:pt x="626253" y="480412"/>
                  <a:pt x="643915" y="469815"/>
                </a:cubicBezTo>
                <a:cubicBezTo>
                  <a:pt x="661577" y="459218"/>
                  <a:pt x="695388" y="430454"/>
                  <a:pt x="710527" y="412287"/>
                </a:cubicBezTo>
                <a:cubicBezTo>
                  <a:pt x="725666" y="394120"/>
                  <a:pt x="735758" y="397652"/>
                  <a:pt x="734749" y="360814"/>
                </a:cubicBezTo>
                <a:cubicBezTo>
                  <a:pt x="733740" y="323976"/>
                  <a:pt x="710022" y="234655"/>
                  <a:pt x="704471" y="191256"/>
                </a:cubicBezTo>
                <a:cubicBezTo>
                  <a:pt x="698920" y="147857"/>
                  <a:pt x="706994" y="123130"/>
                  <a:pt x="701443" y="100422"/>
                </a:cubicBezTo>
                <a:cubicBezTo>
                  <a:pt x="695892" y="77714"/>
                  <a:pt x="684790" y="62575"/>
                  <a:pt x="671165" y="55005"/>
                </a:cubicBezTo>
                <a:cubicBezTo>
                  <a:pt x="657540" y="47436"/>
                  <a:pt x="630794" y="62574"/>
                  <a:pt x="619692" y="55005"/>
                </a:cubicBezTo>
                <a:cubicBezTo>
                  <a:pt x="608590" y="47436"/>
                  <a:pt x="615150" y="18167"/>
                  <a:pt x="604553" y="9588"/>
                </a:cubicBezTo>
                <a:cubicBezTo>
                  <a:pt x="593956" y="1009"/>
                  <a:pt x="581340" y="4541"/>
                  <a:pt x="556108" y="3532"/>
                </a:cubicBezTo>
                <a:cubicBezTo>
                  <a:pt x="530876" y="2523"/>
                  <a:pt x="479909" y="0"/>
                  <a:pt x="453163" y="3532"/>
                </a:cubicBezTo>
                <a:cubicBezTo>
                  <a:pt x="426417" y="7064"/>
                  <a:pt x="410773" y="18671"/>
                  <a:pt x="395634" y="24727"/>
                </a:cubicBezTo>
                <a:cubicBezTo>
                  <a:pt x="380495" y="30783"/>
                  <a:pt x="374944" y="32801"/>
                  <a:pt x="362328" y="39866"/>
                </a:cubicBezTo>
                <a:cubicBezTo>
                  <a:pt x="349712" y="46931"/>
                  <a:pt x="317415" y="73677"/>
                  <a:pt x="313883" y="91339"/>
                </a:cubicBezTo>
                <a:close/>
              </a:path>
            </a:pathLst>
          </a:custGeom>
          <a:solidFill>
            <a:schemeClr val="accent6">
              <a:lumMod val="75000"/>
            </a:schemeClr>
          </a:solidFill>
          <a:ln>
            <a:solidFill>
              <a:schemeClr val="tx1"/>
            </a:solidFill>
          </a:ln>
          <a:effectLst>
            <a:innerShdw blurRad="63500" dist="50800" dir="162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Freeform 8"/>
          <p:cNvSpPr/>
          <p:nvPr/>
        </p:nvSpPr>
        <p:spPr>
          <a:xfrm flipH="1">
            <a:off x="6852373" y="1484784"/>
            <a:ext cx="2088232" cy="2669643"/>
          </a:xfrm>
          <a:custGeom>
            <a:avLst/>
            <a:gdLst>
              <a:gd name="connsiteX0" fmla="*/ 19681 w 1507347"/>
              <a:gd name="connsiteY0" fmla="*/ 346180 h 2021571"/>
              <a:gd name="connsiteX1" fmla="*/ 7569 w 1507347"/>
              <a:gd name="connsiteY1" fmla="*/ 409765 h 2021571"/>
              <a:gd name="connsiteX2" fmla="*/ 65098 w 1507347"/>
              <a:gd name="connsiteY2" fmla="*/ 427931 h 2021571"/>
              <a:gd name="connsiteX3" fmla="*/ 77209 w 1507347"/>
              <a:gd name="connsiteY3" fmla="*/ 488488 h 2021571"/>
              <a:gd name="connsiteX4" fmla="*/ 107487 w 1507347"/>
              <a:gd name="connsiteY4" fmla="*/ 482432 h 2021571"/>
              <a:gd name="connsiteX5" fmla="*/ 270989 w 1507347"/>
              <a:gd name="connsiteY5" fmla="*/ 576294 h 2021571"/>
              <a:gd name="connsiteX6" fmla="*/ 334573 w 1507347"/>
              <a:gd name="connsiteY6" fmla="*/ 618684 h 2021571"/>
              <a:gd name="connsiteX7" fmla="*/ 376963 w 1507347"/>
              <a:gd name="connsiteY7" fmla="*/ 630795 h 2021571"/>
              <a:gd name="connsiteX8" fmla="*/ 437519 w 1507347"/>
              <a:gd name="connsiteY8" fmla="*/ 661073 h 2021571"/>
              <a:gd name="connsiteX9" fmla="*/ 437519 w 1507347"/>
              <a:gd name="connsiteY9" fmla="*/ 885131 h 2021571"/>
              <a:gd name="connsiteX10" fmla="*/ 476881 w 1507347"/>
              <a:gd name="connsiteY10" fmla="*/ 1063773 h 2021571"/>
              <a:gd name="connsiteX11" fmla="*/ 516242 w 1507347"/>
              <a:gd name="connsiteY11" fmla="*/ 1196996 h 2021571"/>
              <a:gd name="connsiteX12" fmla="*/ 525326 w 1507347"/>
              <a:gd name="connsiteY12" fmla="*/ 1363526 h 2021571"/>
              <a:gd name="connsiteX13" fmla="*/ 558632 w 1507347"/>
              <a:gd name="connsiteY13" fmla="*/ 1502806 h 2021571"/>
              <a:gd name="connsiteX14" fmla="*/ 573771 w 1507347"/>
              <a:gd name="connsiteY14" fmla="*/ 1514917 h 2021571"/>
              <a:gd name="connsiteX15" fmla="*/ 546520 w 1507347"/>
              <a:gd name="connsiteY15" fmla="*/ 1557306 h 2021571"/>
              <a:gd name="connsiteX16" fmla="*/ 528353 w 1507347"/>
              <a:gd name="connsiteY16" fmla="*/ 1617863 h 2021571"/>
              <a:gd name="connsiteX17" fmla="*/ 522298 w 1507347"/>
              <a:gd name="connsiteY17" fmla="*/ 1678419 h 2021571"/>
              <a:gd name="connsiteX18" fmla="*/ 561659 w 1507347"/>
              <a:gd name="connsiteY18" fmla="*/ 1705669 h 2021571"/>
              <a:gd name="connsiteX19" fmla="*/ 531381 w 1507347"/>
              <a:gd name="connsiteY19" fmla="*/ 1742003 h 2021571"/>
              <a:gd name="connsiteX20" fmla="*/ 534409 w 1507347"/>
              <a:gd name="connsiteY20" fmla="*/ 1811643 h 2021571"/>
              <a:gd name="connsiteX21" fmla="*/ 576798 w 1507347"/>
              <a:gd name="connsiteY21" fmla="*/ 1866143 h 2021571"/>
              <a:gd name="connsiteX22" fmla="*/ 619188 w 1507347"/>
              <a:gd name="connsiteY22" fmla="*/ 1881282 h 2021571"/>
              <a:gd name="connsiteX23" fmla="*/ 579826 w 1507347"/>
              <a:gd name="connsiteY23" fmla="*/ 1923672 h 2021571"/>
              <a:gd name="connsiteX24" fmla="*/ 582854 w 1507347"/>
              <a:gd name="connsiteY24" fmla="*/ 1966061 h 2021571"/>
              <a:gd name="connsiteX25" fmla="*/ 646438 w 1507347"/>
              <a:gd name="connsiteY25" fmla="*/ 1996339 h 2021571"/>
              <a:gd name="connsiteX26" fmla="*/ 713050 w 1507347"/>
              <a:gd name="connsiteY26" fmla="*/ 2020562 h 2021571"/>
              <a:gd name="connsiteX27" fmla="*/ 822051 w 1507347"/>
              <a:gd name="connsiteY27" fmla="*/ 2002395 h 2021571"/>
              <a:gd name="connsiteX28" fmla="*/ 852330 w 1507347"/>
              <a:gd name="connsiteY28" fmla="*/ 1990284 h 2021571"/>
              <a:gd name="connsiteX29" fmla="*/ 846274 w 1507347"/>
              <a:gd name="connsiteY29" fmla="*/ 1953950 h 2021571"/>
              <a:gd name="connsiteX30" fmla="*/ 806912 w 1507347"/>
              <a:gd name="connsiteY30" fmla="*/ 1908533 h 2021571"/>
              <a:gd name="connsiteX31" fmla="*/ 788745 w 1507347"/>
              <a:gd name="connsiteY31" fmla="*/ 1893394 h 2021571"/>
              <a:gd name="connsiteX32" fmla="*/ 809940 w 1507347"/>
              <a:gd name="connsiteY32" fmla="*/ 1841921 h 2021571"/>
              <a:gd name="connsiteX33" fmla="*/ 761495 w 1507347"/>
              <a:gd name="connsiteY33" fmla="*/ 1820726 h 2021571"/>
              <a:gd name="connsiteX34" fmla="*/ 785718 w 1507347"/>
              <a:gd name="connsiteY34" fmla="*/ 1787420 h 2021571"/>
              <a:gd name="connsiteX35" fmla="*/ 743328 w 1507347"/>
              <a:gd name="connsiteY35" fmla="*/ 1763198 h 2021571"/>
              <a:gd name="connsiteX36" fmla="*/ 749384 w 1507347"/>
              <a:gd name="connsiteY36" fmla="*/ 1702641 h 2021571"/>
              <a:gd name="connsiteX37" fmla="*/ 767551 w 1507347"/>
              <a:gd name="connsiteY37" fmla="*/ 1678419 h 2021571"/>
              <a:gd name="connsiteX38" fmla="*/ 752412 w 1507347"/>
              <a:gd name="connsiteY38" fmla="*/ 1654196 h 2021571"/>
              <a:gd name="connsiteX39" fmla="*/ 773606 w 1507347"/>
              <a:gd name="connsiteY39" fmla="*/ 1599696 h 2021571"/>
              <a:gd name="connsiteX40" fmla="*/ 800857 w 1507347"/>
              <a:gd name="connsiteY40" fmla="*/ 1572445 h 2021571"/>
              <a:gd name="connsiteX41" fmla="*/ 800857 w 1507347"/>
              <a:gd name="connsiteY41" fmla="*/ 1560334 h 2021571"/>
              <a:gd name="connsiteX42" fmla="*/ 909858 w 1507347"/>
              <a:gd name="connsiteY42" fmla="*/ 1436194 h 2021571"/>
              <a:gd name="connsiteX43" fmla="*/ 909858 w 1507347"/>
              <a:gd name="connsiteY43" fmla="*/ 1387749 h 2021571"/>
              <a:gd name="connsiteX44" fmla="*/ 943164 w 1507347"/>
              <a:gd name="connsiteY44" fmla="*/ 1324165 h 2021571"/>
              <a:gd name="connsiteX45" fmla="*/ 955275 w 1507347"/>
              <a:gd name="connsiteY45" fmla="*/ 1257553 h 2021571"/>
              <a:gd name="connsiteX46" fmla="*/ 952247 w 1507347"/>
              <a:gd name="connsiteY46" fmla="*/ 1206080 h 2021571"/>
              <a:gd name="connsiteX47" fmla="*/ 952247 w 1507347"/>
              <a:gd name="connsiteY47" fmla="*/ 1154607 h 2021571"/>
              <a:gd name="connsiteX48" fmla="*/ 943164 w 1507347"/>
              <a:gd name="connsiteY48" fmla="*/ 1130384 h 2021571"/>
              <a:gd name="connsiteX49" fmla="*/ 967386 w 1507347"/>
              <a:gd name="connsiteY49" fmla="*/ 1100106 h 2021571"/>
              <a:gd name="connsiteX50" fmla="*/ 1018859 w 1507347"/>
              <a:gd name="connsiteY50" fmla="*/ 1087995 h 2021571"/>
              <a:gd name="connsiteX51" fmla="*/ 991609 w 1507347"/>
              <a:gd name="connsiteY51" fmla="*/ 942660 h 2021571"/>
              <a:gd name="connsiteX52" fmla="*/ 958303 w 1507347"/>
              <a:gd name="connsiteY52" fmla="*/ 821547 h 2021571"/>
              <a:gd name="connsiteX53" fmla="*/ 979498 w 1507347"/>
              <a:gd name="connsiteY53" fmla="*/ 733741 h 2021571"/>
              <a:gd name="connsiteX54" fmla="*/ 1003720 w 1507347"/>
              <a:gd name="connsiteY54" fmla="*/ 667129 h 2021571"/>
              <a:gd name="connsiteX55" fmla="*/ 1040054 w 1507347"/>
              <a:gd name="connsiteY55" fmla="*/ 627767 h 2021571"/>
              <a:gd name="connsiteX56" fmla="*/ 1070332 w 1507347"/>
              <a:gd name="connsiteY56" fmla="*/ 594461 h 2021571"/>
              <a:gd name="connsiteX57" fmla="*/ 1155111 w 1507347"/>
              <a:gd name="connsiteY57" fmla="*/ 558128 h 2021571"/>
              <a:gd name="connsiteX58" fmla="*/ 1221723 w 1507347"/>
              <a:gd name="connsiteY58" fmla="*/ 515738 h 2021571"/>
              <a:gd name="connsiteX59" fmla="*/ 1239890 w 1507347"/>
              <a:gd name="connsiteY59" fmla="*/ 509682 h 2021571"/>
              <a:gd name="connsiteX60" fmla="*/ 1279251 w 1507347"/>
              <a:gd name="connsiteY60" fmla="*/ 467293 h 2021571"/>
              <a:gd name="connsiteX61" fmla="*/ 1321641 w 1507347"/>
              <a:gd name="connsiteY61" fmla="*/ 433987 h 2021571"/>
              <a:gd name="connsiteX62" fmla="*/ 1345863 w 1507347"/>
              <a:gd name="connsiteY62" fmla="*/ 349208 h 2021571"/>
              <a:gd name="connsiteX63" fmla="*/ 1364030 w 1507347"/>
              <a:gd name="connsiteY63" fmla="*/ 300763 h 2021571"/>
              <a:gd name="connsiteX64" fmla="*/ 1412475 w 1507347"/>
              <a:gd name="connsiteY64" fmla="*/ 246263 h 2021571"/>
              <a:gd name="connsiteX65" fmla="*/ 1451837 w 1507347"/>
              <a:gd name="connsiteY65" fmla="*/ 215984 h 2021571"/>
              <a:gd name="connsiteX66" fmla="*/ 1500282 w 1507347"/>
              <a:gd name="connsiteY66" fmla="*/ 176623 h 2021571"/>
              <a:gd name="connsiteX67" fmla="*/ 1494226 w 1507347"/>
              <a:gd name="connsiteY67" fmla="*/ 113039 h 2021571"/>
              <a:gd name="connsiteX68" fmla="*/ 1466976 w 1507347"/>
              <a:gd name="connsiteY68" fmla="*/ 152400 h 2021571"/>
              <a:gd name="connsiteX69" fmla="*/ 1436698 w 1507347"/>
              <a:gd name="connsiteY69" fmla="*/ 182679 h 2021571"/>
              <a:gd name="connsiteX70" fmla="*/ 1418531 w 1507347"/>
              <a:gd name="connsiteY70" fmla="*/ 164512 h 2021571"/>
              <a:gd name="connsiteX71" fmla="*/ 1406420 w 1507347"/>
              <a:gd name="connsiteY71" fmla="*/ 170567 h 2021571"/>
              <a:gd name="connsiteX72" fmla="*/ 1397336 w 1507347"/>
              <a:gd name="connsiteY72" fmla="*/ 149373 h 2021571"/>
              <a:gd name="connsiteX73" fmla="*/ 1391281 w 1507347"/>
              <a:gd name="connsiteY73" fmla="*/ 103955 h 2021571"/>
              <a:gd name="connsiteX74" fmla="*/ 1351919 w 1507347"/>
              <a:gd name="connsiteY74" fmla="*/ 164512 h 2021571"/>
              <a:gd name="connsiteX75" fmla="*/ 1312557 w 1507347"/>
              <a:gd name="connsiteY75" fmla="*/ 231124 h 2021571"/>
              <a:gd name="connsiteX76" fmla="*/ 1264112 w 1507347"/>
              <a:gd name="connsiteY76" fmla="*/ 297735 h 2021571"/>
              <a:gd name="connsiteX77" fmla="*/ 1194473 w 1507347"/>
              <a:gd name="connsiteY77" fmla="*/ 337097 h 2021571"/>
              <a:gd name="connsiteX78" fmla="*/ 1182361 w 1507347"/>
              <a:gd name="connsiteY78" fmla="*/ 379486 h 2021571"/>
              <a:gd name="connsiteX79" fmla="*/ 1158139 w 1507347"/>
              <a:gd name="connsiteY79" fmla="*/ 400681 h 2021571"/>
              <a:gd name="connsiteX80" fmla="*/ 1109694 w 1507347"/>
              <a:gd name="connsiteY80" fmla="*/ 406737 h 2021571"/>
              <a:gd name="connsiteX81" fmla="*/ 1052165 w 1507347"/>
              <a:gd name="connsiteY81" fmla="*/ 385542 h 2021571"/>
              <a:gd name="connsiteX82" fmla="*/ 1033998 w 1507347"/>
              <a:gd name="connsiteY82" fmla="*/ 391598 h 2021571"/>
              <a:gd name="connsiteX83" fmla="*/ 988581 w 1507347"/>
              <a:gd name="connsiteY83" fmla="*/ 358292 h 2021571"/>
              <a:gd name="connsiteX84" fmla="*/ 928025 w 1507347"/>
              <a:gd name="connsiteY84" fmla="*/ 358292 h 2021571"/>
              <a:gd name="connsiteX85" fmla="*/ 843246 w 1507347"/>
              <a:gd name="connsiteY85" fmla="*/ 370403 h 2021571"/>
              <a:gd name="connsiteX86" fmla="*/ 837190 w 1507347"/>
              <a:gd name="connsiteY86" fmla="*/ 391598 h 2021571"/>
              <a:gd name="connsiteX87" fmla="*/ 809940 w 1507347"/>
              <a:gd name="connsiteY87" fmla="*/ 358292 h 2021571"/>
              <a:gd name="connsiteX88" fmla="*/ 840218 w 1507347"/>
              <a:gd name="connsiteY88" fmla="*/ 324986 h 2021571"/>
              <a:gd name="connsiteX89" fmla="*/ 897747 w 1507347"/>
              <a:gd name="connsiteY89" fmla="*/ 252318 h 2021571"/>
              <a:gd name="connsiteX90" fmla="*/ 882608 w 1507347"/>
              <a:gd name="connsiteY90" fmla="*/ 228096 h 2021571"/>
              <a:gd name="connsiteX91" fmla="*/ 897747 w 1507347"/>
              <a:gd name="connsiteY91" fmla="*/ 137261 h 2021571"/>
              <a:gd name="connsiteX92" fmla="*/ 888663 w 1507347"/>
              <a:gd name="connsiteY92" fmla="*/ 73677 h 2021571"/>
              <a:gd name="connsiteX93" fmla="*/ 846274 w 1507347"/>
              <a:gd name="connsiteY93" fmla="*/ 28260 h 2021571"/>
              <a:gd name="connsiteX94" fmla="*/ 782690 w 1507347"/>
              <a:gd name="connsiteY94" fmla="*/ 4037 h 2021571"/>
              <a:gd name="connsiteX95" fmla="*/ 725161 w 1507347"/>
              <a:gd name="connsiteY95" fmla="*/ 4037 h 2021571"/>
              <a:gd name="connsiteX96" fmla="*/ 637355 w 1507347"/>
              <a:gd name="connsiteY96" fmla="*/ 22204 h 2021571"/>
              <a:gd name="connsiteX97" fmla="*/ 601021 w 1507347"/>
              <a:gd name="connsiteY97" fmla="*/ 64594 h 2021571"/>
              <a:gd name="connsiteX98" fmla="*/ 573771 w 1507347"/>
              <a:gd name="connsiteY98" fmla="*/ 131206 h 2021571"/>
              <a:gd name="connsiteX99" fmla="*/ 579826 w 1507347"/>
              <a:gd name="connsiteY99" fmla="*/ 176623 h 2021571"/>
              <a:gd name="connsiteX100" fmla="*/ 564687 w 1507347"/>
              <a:gd name="connsiteY100" fmla="*/ 240207 h 2021571"/>
              <a:gd name="connsiteX101" fmla="*/ 582854 w 1507347"/>
              <a:gd name="connsiteY101" fmla="*/ 282596 h 2021571"/>
              <a:gd name="connsiteX102" fmla="*/ 613132 w 1507347"/>
              <a:gd name="connsiteY102" fmla="*/ 328014 h 2021571"/>
              <a:gd name="connsiteX103" fmla="*/ 631299 w 1507347"/>
              <a:gd name="connsiteY103" fmla="*/ 379486 h 2021571"/>
              <a:gd name="connsiteX104" fmla="*/ 607077 w 1507347"/>
              <a:gd name="connsiteY104" fmla="*/ 415820 h 2021571"/>
              <a:gd name="connsiteX105" fmla="*/ 558632 w 1507347"/>
              <a:gd name="connsiteY105" fmla="*/ 406737 h 2021571"/>
              <a:gd name="connsiteX106" fmla="*/ 501103 w 1507347"/>
              <a:gd name="connsiteY106" fmla="*/ 421876 h 2021571"/>
              <a:gd name="connsiteX107" fmla="*/ 413296 w 1507347"/>
              <a:gd name="connsiteY107" fmla="*/ 440043 h 2021571"/>
              <a:gd name="connsiteX108" fmla="*/ 392102 w 1507347"/>
              <a:gd name="connsiteY108" fmla="*/ 449126 h 2021571"/>
              <a:gd name="connsiteX109" fmla="*/ 325490 w 1507347"/>
              <a:gd name="connsiteY109" fmla="*/ 433987 h 2021571"/>
              <a:gd name="connsiteX110" fmla="*/ 313379 w 1507347"/>
              <a:gd name="connsiteY110" fmla="*/ 449126 h 2021571"/>
              <a:gd name="connsiteX111" fmla="*/ 286128 w 1507347"/>
              <a:gd name="connsiteY111" fmla="*/ 430959 h 2021571"/>
              <a:gd name="connsiteX112" fmla="*/ 234655 w 1507347"/>
              <a:gd name="connsiteY112" fmla="*/ 400681 h 2021571"/>
              <a:gd name="connsiteX113" fmla="*/ 216488 w 1507347"/>
              <a:gd name="connsiteY113" fmla="*/ 412792 h 2021571"/>
              <a:gd name="connsiteX114" fmla="*/ 165016 w 1507347"/>
              <a:gd name="connsiteY114" fmla="*/ 373431 h 2021571"/>
              <a:gd name="connsiteX115" fmla="*/ 152904 w 1507347"/>
              <a:gd name="connsiteY115" fmla="*/ 346180 h 2021571"/>
              <a:gd name="connsiteX116" fmla="*/ 98404 w 1507347"/>
              <a:gd name="connsiteY116" fmla="*/ 328014 h 2021571"/>
              <a:gd name="connsiteX117" fmla="*/ 19681 w 1507347"/>
              <a:gd name="connsiteY117" fmla="*/ 346180 h 202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507347" h="2021571">
                <a:moveTo>
                  <a:pt x="19681" y="346180"/>
                </a:moveTo>
                <a:cubicBezTo>
                  <a:pt x="4542" y="359805"/>
                  <a:pt x="0" y="396140"/>
                  <a:pt x="7569" y="409765"/>
                </a:cubicBezTo>
                <a:cubicBezTo>
                  <a:pt x="15139" y="423390"/>
                  <a:pt x="53491" y="414810"/>
                  <a:pt x="65098" y="427931"/>
                </a:cubicBezTo>
                <a:cubicBezTo>
                  <a:pt x="76705" y="441052"/>
                  <a:pt x="70144" y="479405"/>
                  <a:pt x="77209" y="488488"/>
                </a:cubicBezTo>
                <a:cubicBezTo>
                  <a:pt x="84274" y="497571"/>
                  <a:pt x="75190" y="467798"/>
                  <a:pt x="107487" y="482432"/>
                </a:cubicBezTo>
                <a:cubicBezTo>
                  <a:pt x="139784" y="497066"/>
                  <a:pt x="233141" y="553585"/>
                  <a:pt x="270989" y="576294"/>
                </a:cubicBezTo>
                <a:cubicBezTo>
                  <a:pt x="308837" y="599003"/>
                  <a:pt x="316911" y="609601"/>
                  <a:pt x="334573" y="618684"/>
                </a:cubicBezTo>
                <a:cubicBezTo>
                  <a:pt x="352235" y="627767"/>
                  <a:pt x="359805" y="623730"/>
                  <a:pt x="376963" y="630795"/>
                </a:cubicBezTo>
                <a:cubicBezTo>
                  <a:pt x="394121" y="637860"/>
                  <a:pt x="427426" y="618684"/>
                  <a:pt x="437519" y="661073"/>
                </a:cubicBezTo>
                <a:cubicBezTo>
                  <a:pt x="447612" y="703462"/>
                  <a:pt x="430959" y="818014"/>
                  <a:pt x="437519" y="885131"/>
                </a:cubicBezTo>
                <a:cubicBezTo>
                  <a:pt x="444079" y="952248"/>
                  <a:pt x="463761" y="1011796"/>
                  <a:pt x="476881" y="1063773"/>
                </a:cubicBezTo>
                <a:cubicBezTo>
                  <a:pt x="490001" y="1115750"/>
                  <a:pt x="508168" y="1147037"/>
                  <a:pt x="516242" y="1196996"/>
                </a:cubicBezTo>
                <a:cubicBezTo>
                  <a:pt x="524316" y="1246955"/>
                  <a:pt x="518261" y="1312558"/>
                  <a:pt x="525326" y="1363526"/>
                </a:cubicBezTo>
                <a:cubicBezTo>
                  <a:pt x="532391" y="1414494"/>
                  <a:pt x="550558" y="1477574"/>
                  <a:pt x="558632" y="1502806"/>
                </a:cubicBezTo>
                <a:cubicBezTo>
                  <a:pt x="566706" y="1528038"/>
                  <a:pt x="575790" y="1505834"/>
                  <a:pt x="573771" y="1514917"/>
                </a:cubicBezTo>
                <a:cubicBezTo>
                  <a:pt x="571752" y="1524000"/>
                  <a:pt x="554090" y="1540148"/>
                  <a:pt x="546520" y="1557306"/>
                </a:cubicBezTo>
                <a:cubicBezTo>
                  <a:pt x="538950" y="1574464"/>
                  <a:pt x="532390" y="1597678"/>
                  <a:pt x="528353" y="1617863"/>
                </a:cubicBezTo>
                <a:cubicBezTo>
                  <a:pt x="524316" y="1638048"/>
                  <a:pt x="516747" y="1663785"/>
                  <a:pt x="522298" y="1678419"/>
                </a:cubicBezTo>
                <a:cubicBezTo>
                  <a:pt x="527849" y="1693053"/>
                  <a:pt x="560145" y="1695072"/>
                  <a:pt x="561659" y="1705669"/>
                </a:cubicBezTo>
                <a:cubicBezTo>
                  <a:pt x="563173" y="1716266"/>
                  <a:pt x="535923" y="1724341"/>
                  <a:pt x="531381" y="1742003"/>
                </a:cubicBezTo>
                <a:cubicBezTo>
                  <a:pt x="526839" y="1759665"/>
                  <a:pt x="526840" y="1790953"/>
                  <a:pt x="534409" y="1811643"/>
                </a:cubicBezTo>
                <a:cubicBezTo>
                  <a:pt x="541979" y="1832333"/>
                  <a:pt x="562668" y="1854537"/>
                  <a:pt x="576798" y="1866143"/>
                </a:cubicBezTo>
                <a:cubicBezTo>
                  <a:pt x="590928" y="1877749"/>
                  <a:pt x="618683" y="1871694"/>
                  <a:pt x="619188" y="1881282"/>
                </a:cubicBezTo>
                <a:cubicBezTo>
                  <a:pt x="619693" y="1890870"/>
                  <a:pt x="585882" y="1909542"/>
                  <a:pt x="579826" y="1923672"/>
                </a:cubicBezTo>
                <a:cubicBezTo>
                  <a:pt x="573770" y="1937802"/>
                  <a:pt x="571752" y="1953950"/>
                  <a:pt x="582854" y="1966061"/>
                </a:cubicBezTo>
                <a:cubicBezTo>
                  <a:pt x="593956" y="1978172"/>
                  <a:pt x="624739" y="1987256"/>
                  <a:pt x="646438" y="1996339"/>
                </a:cubicBezTo>
                <a:cubicBezTo>
                  <a:pt x="668137" y="2005422"/>
                  <a:pt x="683781" y="2019553"/>
                  <a:pt x="713050" y="2020562"/>
                </a:cubicBezTo>
                <a:cubicBezTo>
                  <a:pt x="742319" y="2021571"/>
                  <a:pt x="798838" y="2007441"/>
                  <a:pt x="822051" y="2002395"/>
                </a:cubicBezTo>
                <a:cubicBezTo>
                  <a:pt x="845264" y="1997349"/>
                  <a:pt x="848293" y="1998358"/>
                  <a:pt x="852330" y="1990284"/>
                </a:cubicBezTo>
                <a:cubicBezTo>
                  <a:pt x="856367" y="1982210"/>
                  <a:pt x="853844" y="1967575"/>
                  <a:pt x="846274" y="1953950"/>
                </a:cubicBezTo>
                <a:cubicBezTo>
                  <a:pt x="838704" y="1940325"/>
                  <a:pt x="816500" y="1918626"/>
                  <a:pt x="806912" y="1908533"/>
                </a:cubicBezTo>
                <a:cubicBezTo>
                  <a:pt x="797324" y="1898440"/>
                  <a:pt x="788240" y="1904496"/>
                  <a:pt x="788745" y="1893394"/>
                </a:cubicBezTo>
                <a:cubicBezTo>
                  <a:pt x="789250" y="1882292"/>
                  <a:pt x="814482" y="1854032"/>
                  <a:pt x="809940" y="1841921"/>
                </a:cubicBezTo>
                <a:cubicBezTo>
                  <a:pt x="805398" y="1829810"/>
                  <a:pt x="765532" y="1829810"/>
                  <a:pt x="761495" y="1820726"/>
                </a:cubicBezTo>
                <a:cubicBezTo>
                  <a:pt x="757458" y="1811642"/>
                  <a:pt x="788746" y="1797008"/>
                  <a:pt x="785718" y="1787420"/>
                </a:cubicBezTo>
                <a:cubicBezTo>
                  <a:pt x="782690" y="1777832"/>
                  <a:pt x="749384" y="1777328"/>
                  <a:pt x="743328" y="1763198"/>
                </a:cubicBezTo>
                <a:cubicBezTo>
                  <a:pt x="737272" y="1749068"/>
                  <a:pt x="745347" y="1716771"/>
                  <a:pt x="749384" y="1702641"/>
                </a:cubicBezTo>
                <a:cubicBezTo>
                  <a:pt x="753421" y="1688511"/>
                  <a:pt x="767046" y="1686493"/>
                  <a:pt x="767551" y="1678419"/>
                </a:cubicBezTo>
                <a:cubicBezTo>
                  <a:pt x="768056" y="1670345"/>
                  <a:pt x="751403" y="1667317"/>
                  <a:pt x="752412" y="1654196"/>
                </a:cubicBezTo>
                <a:cubicBezTo>
                  <a:pt x="753421" y="1641076"/>
                  <a:pt x="765532" y="1613321"/>
                  <a:pt x="773606" y="1599696"/>
                </a:cubicBezTo>
                <a:cubicBezTo>
                  <a:pt x="781680" y="1586071"/>
                  <a:pt x="796315" y="1579005"/>
                  <a:pt x="800857" y="1572445"/>
                </a:cubicBezTo>
                <a:cubicBezTo>
                  <a:pt x="805399" y="1565885"/>
                  <a:pt x="782690" y="1583043"/>
                  <a:pt x="800857" y="1560334"/>
                </a:cubicBezTo>
                <a:cubicBezTo>
                  <a:pt x="819024" y="1537626"/>
                  <a:pt x="891691" y="1464958"/>
                  <a:pt x="909858" y="1436194"/>
                </a:cubicBezTo>
                <a:cubicBezTo>
                  <a:pt x="928025" y="1407430"/>
                  <a:pt x="904307" y="1406420"/>
                  <a:pt x="909858" y="1387749"/>
                </a:cubicBezTo>
                <a:cubicBezTo>
                  <a:pt x="915409" y="1369078"/>
                  <a:pt x="935595" y="1345864"/>
                  <a:pt x="943164" y="1324165"/>
                </a:cubicBezTo>
                <a:cubicBezTo>
                  <a:pt x="950733" y="1302466"/>
                  <a:pt x="953761" y="1277234"/>
                  <a:pt x="955275" y="1257553"/>
                </a:cubicBezTo>
                <a:cubicBezTo>
                  <a:pt x="956789" y="1237872"/>
                  <a:pt x="952752" y="1223238"/>
                  <a:pt x="952247" y="1206080"/>
                </a:cubicBezTo>
                <a:cubicBezTo>
                  <a:pt x="951742" y="1188922"/>
                  <a:pt x="953761" y="1167223"/>
                  <a:pt x="952247" y="1154607"/>
                </a:cubicBezTo>
                <a:cubicBezTo>
                  <a:pt x="950733" y="1141991"/>
                  <a:pt x="940641" y="1139468"/>
                  <a:pt x="943164" y="1130384"/>
                </a:cubicBezTo>
                <a:cubicBezTo>
                  <a:pt x="945687" y="1121301"/>
                  <a:pt x="954770" y="1107171"/>
                  <a:pt x="967386" y="1100106"/>
                </a:cubicBezTo>
                <a:cubicBezTo>
                  <a:pt x="980002" y="1093041"/>
                  <a:pt x="1014822" y="1114236"/>
                  <a:pt x="1018859" y="1087995"/>
                </a:cubicBezTo>
                <a:cubicBezTo>
                  <a:pt x="1022896" y="1061754"/>
                  <a:pt x="1001702" y="987068"/>
                  <a:pt x="991609" y="942660"/>
                </a:cubicBezTo>
                <a:cubicBezTo>
                  <a:pt x="981516" y="898252"/>
                  <a:pt x="960321" y="856367"/>
                  <a:pt x="958303" y="821547"/>
                </a:cubicBezTo>
                <a:cubicBezTo>
                  <a:pt x="956285" y="786727"/>
                  <a:pt x="971929" y="759477"/>
                  <a:pt x="979498" y="733741"/>
                </a:cubicBezTo>
                <a:cubicBezTo>
                  <a:pt x="987067" y="708005"/>
                  <a:pt x="993627" y="684791"/>
                  <a:pt x="1003720" y="667129"/>
                </a:cubicBezTo>
                <a:cubicBezTo>
                  <a:pt x="1013813" y="649467"/>
                  <a:pt x="1040054" y="627767"/>
                  <a:pt x="1040054" y="627767"/>
                </a:cubicBezTo>
                <a:cubicBezTo>
                  <a:pt x="1051156" y="615656"/>
                  <a:pt x="1051156" y="606068"/>
                  <a:pt x="1070332" y="594461"/>
                </a:cubicBezTo>
                <a:cubicBezTo>
                  <a:pt x="1089508" y="582855"/>
                  <a:pt x="1129879" y="571248"/>
                  <a:pt x="1155111" y="558128"/>
                </a:cubicBezTo>
                <a:cubicBezTo>
                  <a:pt x="1180343" y="545008"/>
                  <a:pt x="1207593" y="523812"/>
                  <a:pt x="1221723" y="515738"/>
                </a:cubicBezTo>
                <a:cubicBezTo>
                  <a:pt x="1235853" y="507664"/>
                  <a:pt x="1230302" y="517756"/>
                  <a:pt x="1239890" y="509682"/>
                </a:cubicBezTo>
                <a:cubicBezTo>
                  <a:pt x="1249478" y="501608"/>
                  <a:pt x="1265626" y="479909"/>
                  <a:pt x="1279251" y="467293"/>
                </a:cubicBezTo>
                <a:cubicBezTo>
                  <a:pt x="1292876" y="454677"/>
                  <a:pt x="1310539" y="453668"/>
                  <a:pt x="1321641" y="433987"/>
                </a:cubicBezTo>
                <a:cubicBezTo>
                  <a:pt x="1332743" y="414306"/>
                  <a:pt x="1338798" y="371412"/>
                  <a:pt x="1345863" y="349208"/>
                </a:cubicBezTo>
                <a:cubicBezTo>
                  <a:pt x="1352928" y="327004"/>
                  <a:pt x="1352928" y="317920"/>
                  <a:pt x="1364030" y="300763"/>
                </a:cubicBezTo>
                <a:cubicBezTo>
                  <a:pt x="1375132" y="283606"/>
                  <a:pt x="1397841" y="260393"/>
                  <a:pt x="1412475" y="246263"/>
                </a:cubicBezTo>
                <a:cubicBezTo>
                  <a:pt x="1427109" y="232133"/>
                  <a:pt x="1437203" y="227591"/>
                  <a:pt x="1451837" y="215984"/>
                </a:cubicBezTo>
                <a:cubicBezTo>
                  <a:pt x="1466471" y="204377"/>
                  <a:pt x="1493217" y="193780"/>
                  <a:pt x="1500282" y="176623"/>
                </a:cubicBezTo>
                <a:cubicBezTo>
                  <a:pt x="1507347" y="159466"/>
                  <a:pt x="1499777" y="117076"/>
                  <a:pt x="1494226" y="113039"/>
                </a:cubicBezTo>
                <a:cubicBezTo>
                  <a:pt x="1488675" y="109002"/>
                  <a:pt x="1476564" y="140793"/>
                  <a:pt x="1466976" y="152400"/>
                </a:cubicBezTo>
                <a:cubicBezTo>
                  <a:pt x="1457388" y="164007"/>
                  <a:pt x="1444772" y="180660"/>
                  <a:pt x="1436698" y="182679"/>
                </a:cubicBezTo>
                <a:cubicBezTo>
                  <a:pt x="1428624" y="184698"/>
                  <a:pt x="1423577" y="166531"/>
                  <a:pt x="1418531" y="164512"/>
                </a:cubicBezTo>
                <a:cubicBezTo>
                  <a:pt x="1413485" y="162493"/>
                  <a:pt x="1409953" y="173090"/>
                  <a:pt x="1406420" y="170567"/>
                </a:cubicBezTo>
                <a:cubicBezTo>
                  <a:pt x="1402887" y="168044"/>
                  <a:pt x="1399859" y="160475"/>
                  <a:pt x="1397336" y="149373"/>
                </a:cubicBezTo>
                <a:cubicBezTo>
                  <a:pt x="1394813" y="138271"/>
                  <a:pt x="1398850" y="101432"/>
                  <a:pt x="1391281" y="103955"/>
                </a:cubicBezTo>
                <a:cubicBezTo>
                  <a:pt x="1383712" y="106478"/>
                  <a:pt x="1365040" y="143317"/>
                  <a:pt x="1351919" y="164512"/>
                </a:cubicBezTo>
                <a:cubicBezTo>
                  <a:pt x="1338798" y="185707"/>
                  <a:pt x="1327191" y="208920"/>
                  <a:pt x="1312557" y="231124"/>
                </a:cubicBezTo>
                <a:cubicBezTo>
                  <a:pt x="1297923" y="253328"/>
                  <a:pt x="1283793" y="280073"/>
                  <a:pt x="1264112" y="297735"/>
                </a:cubicBezTo>
                <a:cubicBezTo>
                  <a:pt x="1244431" y="315397"/>
                  <a:pt x="1208098" y="323472"/>
                  <a:pt x="1194473" y="337097"/>
                </a:cubicBezTo>
                <a:cubicBezTo>
                  <a:pt x="1180848" y="350722"/>
                  <a:pt x="1188417" y="368889"/>
                  <a:pt x="1182361" y="379486"/>
                </a:cubicBezTo>
                <a:cubicBezTo>
                  <a:pt x="1176305" y="390083"/>
                  <a:pt x="1170250" y="396139"/>
                  <a:pt x="1158139" y="400681"/>
                </a:cubicBezTo>
                <a:cubicBezTo>
                  <a:pt x="1146028" y="405223"/>
                  <a:pt x="1127356" y="409260"/>
                  <a:pt x="1109694" y="406737"/>
                </a:cubicBezTo>
                <a:cubicBezTo>
                  <a:pt x="1092032" y="404214"/>
                  <a:pt x="1064781" y="388065"/>
                  <a:pt x="1052165" y="385542"/>
                </a:cubicBezTo>
                <a:cubicBezTo>
                  <a:pt x="1039549" y="383019"/>
                  <a:pt x="1044595" y="396140"/>
                  <a:pt x="1033998" y="391598"/>
                </a:cubicBezTo>
                <a:cubicBezTo>
                  <a:pt x="1023401" y="387056"/>
                  <a:pt x="1006243" y="363843"/>
                  <a:pt x="988581" y="358292"/>
                </a:cubicBezTo>
                <a:cubicBezTo>
                  <a:pt x="970919" y="352741"/>
                  <a:pt x="952248" y="356274"/>
                  <a:pt x="928025" y="358292"/>
                </a:cubicBezTo>
                <a:cubicBezTo>
                  <a:pt x="903803" y="360311"/>
                  <a:pt x="858385" y="364852"/>
                  <a:pt x="843246" y="370403"/>
                </a:cubicBezTo>
                <a:cubicBezTo>
                  <a:pt x="828107" y="375954"/>
                  <a:pt x="842741" y="393616"/>
                  <a:pt x="837190" y="391598"/>
                </a:cubicBezTo>
                <a:cubicBezTo>
                  <a:pt x="831639" y="389580"/>
                  <a:pt x="809435" y="369394"/>
                  <a:pt x="809940" y="358292"/>
                </a:cubicBezTo>
                <a:cubicBezTo>
                  <a:pt x="810445" y="347190"/>
                  <a:pt x="825584" y="342648"/>
                  <a:pt x="840218" y="324986"/>
                </a:cubicBezTo>
                <a:cubicBezTo>
                  <a:pt x="854852" y="307324"/>
                  <a:pt x="890682" y="268466"/>
                  <a:pt x="897747" y="252318"/>
                </a:cubicBezTo>
                <a:cubicBezTo>
                  <a:pt x="904812" y="236170"/>
                  <a:pt x="882608" y="247272"/>
                  <a:pt x="882608" y="228096"/>
                </a:cubicBezTo>
                <a:cubicBezTo>
                  <a:pt x="882608" y="208920"/>
                  <a:pt x="896738" y="162997"/>
                  <a:pt x="897747" y="137261"/>
                </a:cubicBezTo>
                <a:cubicBezTo>
                  <a:pt x="898756" y="111525"/>
                  <a:pt x="897242" y="91844"/>
                  <a:pt x="888663" y="73677"/>
                </a:cubicBezTo>
                <a:cubicBezTo>
                  <a:pt x="880084" y="55510"/>
                  <a:pt x="863936" y="39867"/>
                  <a:pt x="846274" y="28260"/>
                </a:cubicBezTo>
                <a:cubicBezTo>
                  <a:pt x="828612" y="16653"/>
                  <a:pt x="802876" y="8074"/>
                  <a:pt x="782690" y="4037"/>
                </a:cubicBezTo>
                <a:cubicBezTo>
                  <a:pt x="762505" y="0"/>
                  <a:pt x="749383" y="1009"/>
                  <a:pt x="725161" y="4037"/>
                </a:cubicBezTo>
                <a:cubicBezTo>
                  <a:pt x="700939" y="7065"/>
                  <a:pt x="658045" y="12111"/>
                  <a:pt x="637355" y="22204"/>
                </a:cubicBezTo>
                <a:cubicBezTo>
                  <a:pt x="616665" y="32297"/>
                  <a:pt x="611618" y="46427"/>
                  <a:pt x="601021" y="64594"/>
                </a:cubicBezTo>
                <a:cubicBezTo>
                  <a:pt x="590424" y="82761"/>
                  <a:pt x="577303" y="112535"/>
                  <a:pt x="573771" y="131206"/>
                </a:cubicBezTo>
                <a:cubicBezTo>
                  <a:pt x="570239" y="149877"/>
                  <a:pt x="581340" y="158456"/>
                  <a:pt x="579826" y="176623"/>
                </a:cubicBezTo>
                <a:cubicBezTo>
                  <a:pt x="578312" y="194790"/>
                  <a:pt x="564182" y="222545"/>
                  <a:pt x="564687" y="240207"/>
                </a:cubicBezTo>
                <a:cubicBezTo>
                  <a:pt x="565192" y="257869"/>
                  <a:pt x="574780" y="267962"/>
                  <a:pt x="582854" y="282596"/>
                </a:cubicBezTo>
                <a:cubicBezTo>
                  <a:pt x="590928" y="297231"/>
                  <a:pt x="605058" y="311866"/>
                  <a:pt x="613132" y="328014"/>
                </a:cubicBezTo>
                <a:cubicBezTo>
                  <a:pt x="621206" y="344162"/>
                  <a:pt x="632308" y="364852"/>
                  <a:pt x="631299" y="379486"/>
                </a:cubicBezTo>
                <a:cubicBezTo>
                  <a:pt x="630290" y="394120"/>
                  <a:pt x="619188" y="411278"/>
                  <a:pt x="607077" y="415820"/>
                </a:cubicBezTo>
                <a:cubicBezTo>
                  <a:pt x="594966" y="420362"/>
                  <a:pt x="576294" y="405728"/>
                  <a:pt x="558632" y="406737"/>
                </a:cubicBezTo>
                <a:cubicBezTo>
                  <a:pt x="540970" y="407746"/>
                  <a:pt x="525326" y="416325"/>
                  <a:pt x="501103" y="421876"/>
                </a:cubicBezTo>
                <a:cubicBezTo>
                  <a:pt x="476880" y="427427"/>
                  <a:pt x="431463" y="435501"/>
                  <a:pt x="413296" y="440043"/>
                </a:cubicBezTo>
                <a:cubicBezTo>
                  <a:pt x="395129" y="444585"/>
                  <a:pt x="406736" y="450135"/>
                  <a:pt x="392102" y="449126"/>
                </a:cubicBezTo>
                <a:cubicBezTo>
                  <a:pt x="377468" y="448117"/>
                  <a:pt x="338610" y="433987"/>
                  <a:pt x="325490" y="433987"/>
                </a:cubicBezTo>
                <a:cubicBezTo>
                  <a:pt x="312370" y="433987"/>
                  <a:pt x="319939" y="449631"/>
                  <a:pt x="313379" y="449126"/>
                </a:cubicBezTo>
                <a:cubicBezTo>
                  <a:pt x="306819" y="448621"/>
                  <a:pt x="299249" y="439033"/>
                  <a:pt x="286128" y="430959"/>
                </a:cubicBezTo>
                <a:cubicBezTo>
                  <a:pt x="273007" y="422885"/>
                  <a:pt x="246262" y="403709"/>
                  <a:pt x="234655" y="400681"/>
                </a:cubicBezTo>
                <a:cubicBezTo>
                  <a:pt x="223048" y="397653"/>
                  <a:pt x="228095" y="417334"/>
                  <a:pt x="216488" y="412792"/>
                </a:cubicBezTo>
                <a:cubicBezTo>
                  <a:pt x="204882" y="408250"/>
                  <a:pt x="175613" y="384533"/>
                  <a:pt x="165016" y="373431"/>
                </a:cubicBezTo>
                <a:cubicBezTo>
                  <a:pt x="154419" y="362329"/>
                  <a:pt x="164006" y="353749"/>
                  <a:pt x="152904" y="346180"/>
                </a:cubicBezTo>
                <a:cubicBezTo>
                  <a:pt x="141802" y="338611"/>
                  <a:pt x="117075" y="331546"/>
                  <a:pt x="98404" y="328014"/>
                </a:cubicBezTo>
                <a:cubicBezTo>
                  <a:pt x="79733" y="324482"/>
                  <a:pt x="34820" y="332555"/>
                  <a:pt x="19681" y="346180"/>
                </a:cubicBezTo>
                <a:close/>
              </a:path>
            </a:pathLst>
          </a:custGeom>
          <a:solidFill>
            <a:srgbClr val="00B0F0"/>
          </a:solidFill>
          <a:ln>
            <a:solidFill>
              <a:schemeClr val="tx1"/>
            </a:solidFill>
          </a:ln>
          <a:effectLst>
            <a:innerShdw blurRad="63500" dist="50800" dir="162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Freeform 12"/>
          <p:cNvSpPr/>
          <p:nvPr/>
        </p:nvSpPr>
        <p:spPr>
          <a:xfrm flipH="1">
            <a:off x="5268197" y="1556792"/>
            <a:ext cx="2022054" cy="2702041"/>
          </a:xfrm>
          <a:custGeom>
            <a:avLst/>
            <a:gdLst>
              <a:gd name="connsiteX0" fmla="*/ 434604 w 1459578"/>
              <a:gd name="connsiteY0" fmla="*/ 479316 h 2046104"/>
              <a:gd name="connsiteX1" fmla="*/ 391335 w 1459578"/>
              <a:gd name="connsiteY1" fmla="*/ 421625 h 2046104"/>
              <a:gd name="connsiteX2" fmla="*/ 399989 w 1459578"/>
              <a:gd name="connsiteY2" fmla="*/ 395664 h 2046104"/>
              <a:gd name="connsiteX3" fmla="*/ 365375 w 1459578"/>
              <a:gd name="connsiteY3" fmla="*/ 363934 h 2046104"/>
              <a:gd name="connsiteX4" fmla="*/ 379797 w 1459578"/>
              <a:gd name="connsiteY4" fmla="*/ 323550 h 2046104"/>
              <a:gd name="connsiteX5" fmla="*/ 356721 w 1459578"/>
              <a:gd name="connsiteY5" fmla="*/ 271628 h 2046104"/>
              <a:gd name="connsiteX6" fmla="*/ 374028 w 1459578"/>
              <a:gd name="connsiteY6" fmla="*/ 222591 h 2046104"/>
              <a:gd name="connsiteX7" fmla="*/ 379797 w 1459578"/>
              <a:gd name="connsiteY7" fmla="*/ 170669 h 2046104"/>
              <a:gd name="connsiteX8" fmla="*/ 417296 w 1459578"/>
              <a:gd name="connsiteY8" fmla="*/ 136055 h 2046104"/>
              <a:gd name="connsiteX9" fmla="*/ 420181 w 1459578"/>
              <a:gd name="connsiteY9" fmla="*/ 89902 h 2046104"/>
              <a:gd name="connsiteX10" fmla="*/ 454795 w 1459578"/>
              <a:gd name="connsiteY10" fmla="*/ 95671 h 2046104"/>
              <a:gd name="connsiteX11" fmla="*/ 483641 w 1459578"/>
              <a:gd name="connsiteY11" fmla="*/ 52403 h 2046104"/>
              <a:gd name="connsiteX12" fmla="*/ 512486 w 1459578"/>
              <a:gd name="connsiteY12" fmla="*/ 55288 h 2046104"/>
              <a:gd name="connsiteX13" fmla="*/ 561524 w 1459578"/>
              <a:gd name="connsiteY13" fmla="*/ 23558 h 2046104"/>
              <a:gd name="connsiteX14" fmla="*/ 581715 w 1459578"/>
              <a:gd name="connsiteY14" fmla="*/ 481 h 2046104"/>
              <a:gd name="connsiteX15" fmla="*/ 624983 w 1459578"/>
              <a:gd name="connsiteY15" fmla="*/ 20673 h 2046104"/>
              <a:gd name="connsiteX16" fmla="*/ 645175 w 1459578"/>
              <a:gd name="connsiteY16" fmla="*/ 3366 h 2046104"/>
              <a:gd name="connsiteX17" fmla="*/ 671136 w 1459578"/>
              <a:gd name="connsiteY17" fmla="*/ 17789 h 2046104"/>
              <a:gd name="connsiteX18" fmla="*/ 708635 w 1459578"/>
              <a:gd name="connsiteY18" fmla="*/ 20673 h 2046104"/>
              <a:gd name="connsiteX19" fmla="*/ 717289 w 1459578"/>
              <a:gd name="connsiteY19" fmla="*/ 9135 h 2046104"/>
              <a:gd name="connsiteX20" fmla="*/ 728827 w 1459578"/>
              <a:gd name="connsiteY20" fmla="*/ 46634 h 2046104"/>
              <a:gd name="connsiteX21" fmla="*/ 760557 w 1459578"/>
              <a:gd name="connsiteY21" fmla="*/ 43750 h 2046104"/>
              <a:gd name="connsiteX22" fmla="*/ 772095 w 1459578"/>
              <a:gd name="connsiteY22" fmla="*/ 72595 h 2046104"/>
              <a:gd name="connsiteX23" fmla="*/ 832671 w 1459578"/>
              <a:gd name="connsiteY23" fmla="*/ 84133 h 2046104"/>
              <a:gd name="connsiteX24" fmla="*/ 821132 w 1459578"/>
              <a:gd name="connsiteY24" fmla="*/ 136055 h 2046104"/>
              <a:gd name="connsiteX25" fmla="*/ 849978 w 1459578"/>
              <a:gd name="connsiteY25" fmla="*/ 159131 h 2046104"/>
              <a:gd name="connsiteX26" fmla="*/ 829786 w 1459578"/>
              <a:gd name="connsiteY26" fmla="*/ 199515 h 2046104"/>
              <a:gd name="connsiteX27" fmla="*/ 861516 w 1459578"/>
              <a:gd name="connsiteY27" fmla="*/ 213938 h 2046104"/>
              <a:gd name="connsiteX28" fmla="*/ 867285 w 1459578"/>
              <a:gd name="connsiteY28" fmla="*/ 245668 h 2046104"/>
              <a:gd name="connsiteX29" fmla="*/ 910553 w 1459578"/>
              <a:gd name="connsiteY29" fmla="*/ 257206 h 2046104"/>
              <a:gd name="connsiteX30" fmla="*/ 896130 w 1459578"/>
              <a:gd name="connsiteY30" fmla="*/ 297589 h 2046104"/>
              <a:gd name="connsiteX31" fmla="*/ 861516 w 1459578"/>
              <a:gd name="connsiteY31" fmla="*/ 320666 h 2046104"/>
              <a:gd name="connsiteX32" fmla="*/ 924976 w 1459578"/>
              <a:gd name="connsiteY32" fmla="*/ 335088 h 2046104"/>
              <a:gd name="connsiteX33" fmla="*/ 1023050 w 1459578"/>
              <a:gd name="connsiteY33" fmla="*/ 268744 h 2046104"/>
              <a:gd name="connsiteX34" fmla="*/ 1098048 w 1459578"/>
              <a:gd name="connsiteY34" fmla="*/ 262975 h 2046104"/>
              <a:gd name="connsiteX35" fmla="*/ 1213430 w 1459578"/>
              <a:gd name="connsiteY35" fmla="*/ 205284 h 2046104"/>
              <a:gd name="connsiteX36" fmla="*/ 1262467 w 1459578"/>
              <a:gd name="connsiteY36" fmla="*/ 147593 h 2046104"/>
              <a:gd name="connsiteX37" fmla="*/ 1265352 w 1459578"/>
              <a:gd name="connsiteY37" fmla="*/ 40865 h 2046104"/>
              <a:gd name="connsiteX38" fmla="*/ 1279775 w 1459578"/>
              <a:gd name="connsiteY38" fmla="*/ 23558 h 2046104"/>
              <a:gd name="connsiteX39" fmla="*/ 1299966 w 1459578"/>
              <a:gd name="connsiteY39" fmla="*/ 61057 h 2046104"/>
              <a:gd name="connsiteX40" fmla="*/ 1328812 w 1459578"/>
              <a:gd name="connsiteY40" fmla="*/ 58172 h 2046104"/>
              <a:gd name="connsiteX41" fmla="*/ 1346119 w 1459578"/>
              <a:gd name="connsiteY41" fmla="*/ 9135 h 2046104"/>
              <a:gd name="connsiteX42" fmla="*/ 1374965 w 1459578"/>
              <a:gd name="connsiteY42" fmla="*/ 29327 h 2046104"/>
              <a:gd name="connsiteX43" fmla="*/ 1360542 w 1459578"/>
              <a:gd name="connsiteY43" fmla="*/ 69710 h 2046104"/>
              <a:gd name="connsiteX44" fmla="*/ 1409579 w 1459578"/>
              <a:gd name="connsiteY44" fmla="*/ 49519 h 2046104"/>
              <a:gd name="connsiteX45" fmla="*/ 1438424 w 1459578"/>
              <a:gd name="connsiteY45" fmla="*/ 69710 h 2046104"/>
              <a:gd name="connsiteX46" fmla="*/ 1406694 w 1459578"/>
              <a:gd name="connsiteY46" fmla="*/ 104325 h 2046104"/>
              <a:gd name="connsiteX47" fmla="*/ 1441309 w 1459578"/>
              <a:gd name="connsiteY47" fmla="*/ 121632 h 2046104"/>
              <a:gd name="connsiteX48" fmla="*/ 1452847 w 1459578"/>
              <a:gd name="connsiteY48" fmla="*/ 147593 h 2046104"/>
              <a:gd name="connsiteX49" fmla="*/ 1400925 w 1459578"/>
              <a:gd name="connsiteY49" fmla="*/ 147593 h 2046104"/>
              <a:gd name="connsiteX50" fmla="*/ 1380734 w 1459578"/>
              <a:gd name="connsiteY50" fmla="*/ 167785 h 2046104"/>
              <a:gd name="connsiteX51" fmla="*/ 1424002 w 1459578"/>
              <a:gd name="connsiteY51" fmla="*/ 190861 h 2046104"/>
              <a:gd name="connsiteX52" fmla="*/ 1415348 w 1459578"/>
              <a:gd name="connsiteY52" fmla="*/ 205284 h 2046104"/>
              <a:gd name="connsiteX53" fmla="*/ 1317274 w 1459578"/>
              <a:gd name="connsiteY53" fmla="*/ 196630 h 2046104"/>
              <a:gd name="connsiteX54" fmla="*/ 1271121 w 1459578"/>
              <a:gd name="connsiteY54" fmla="*/ 257206 h 2046104"/>
              <a:gd name="connsiteX55" fmla="*/ 1092279 w 1459578"/>
              <a:gd name="connsiteY55" fmla="*/ 424509 h 2046104"/>
              <a:gd name="connsiteX56" fmla="*/ 1008628 w 1459578"/>
              <a:gd name="connsiteY56" fmla="*/ 464893 h 2046104"/>
              <a:gd name="connsiteX57" fmla="*/ 1031704 w 1459578"/>
              <a:gd name="connsiteY57" fmla="*/ 502392 h 2046104"/>
              <a:gd name="connsiteX58" fmla="*/ 988436 w 1459578"/>
              <a:gd name="connsiteY58" fmla="*/ 548545 h 2046104"/>
              <a:gd name="connsiteX59" fmla="*/ 976898 w 1459578"/>
              <a:gd name="connsiteY59" fmla="*/ 560083 h 2046104"/>
              <a:gd name="connsiteX60" fmla="*/ 1040358 w 1459578"/>
              <a:gd name="connsiteY60" fmla="*/ 770654 h 2046104"/>
              <a:gd name="connsiteX61" fmla="*/ 1103818 w 1459578"/>
              <a:gd name="connsiteY61" fmla="*/ 1056224 h 2046104"/>
              <a:gd name="connsiteX62" fmla="*/ 1106702 w 1459578"/>
              <a:gd name="connsiteY62" fmla="*/ 1131222 h 2046104"/>
              <a:gd name="connsiteX63" fmla="*/ 1057665 w 1459578"/>
              <a:gd name="connsiteY63" fmla="*/ 1171606 h 2046104"/>
              <a:gd name="connsiteX64" fmla="*/ 1025935 w 1459578"/>
              <a:gd name="connsiteY64" fmla="*/ 1318717 h 2046104"/>
              <a:gd name="connsiteX65" fmla="*/ 971129 w 1459578"/>
              <a:gd name="connsiteY65" fmla="*/ 1506213 h 2046104"/>
              <a:gd name="connsiteX66" fmla="*/ 907669 w 1459578"/>
              <a:gd name="connsiteY66" fmla="*/ 1552365 h 2046104"/>
              <a:gd name="connsiteX67" fmla="*/ 919207 w 1459578"/>
              <a:gd name="connsiteY67" fmla="*/ 1687939 h 2046104"/>
              <a:gd name="connsiteX68" fmla="*/ 933629 w 1459578"/>
              <a:gd name="connsiteY68" fmla="*/ 1742745 h 2046104"/>
              <a:gd name="connsiteX69" fmla="*/ 896130 w 1459578"/>
              <a:gd name="connsiteY69" fmla="*/ 1786013 h 2046104"/>
              <a:gd name="connsiteX70" fmla="*/ 864400 w 1459578"/>
              <a:gd name="connsiteY70" fmla="*/ 1788898 h 2046104"/>
              <a:gd name="connsiteX71" fmla="*/ 818248 w 1459578"/>
              <a:gd name="connsiteY71" fmla="*/ 1745630 h 2046104"/>
              <a:gd name="connsiteX72" fmla="*/ 800941 w 1459578"/>
              <a:gd name="connsiteY72" fmla="*/ 1656209 h 2046104"/>
              <a:gd name="connsiteX73" fmla="*/ 806710 w 1459578"/>
              <a:gd name="connsiteY73" fmla="*/ 1621594 h 2046104"/>
              <a:gd name="connsiteX74" fmla="*/ 769211 w 1459578"/>
              <a:gd name="connsiteY74" fmla="*/ 1598518 h 2046104"/>
              <a:gd name="connsiteX75" fmla="*/ 783633 w 1459578"/>
              <a:gd name="connsiteY75" fmla="*/ 1549481 h 2046104"/>
              <a:gd name="connsiteX76" fmla="*/ 855747 w 1459578"/>
              <a:gd name="connsiteY76" fmla="*/ 1477367 h 2046104"/>
              <a:gd name="connsiteX77" fmla="*/ 852862 w 1459578"/>
              <a:gd name="connsiteY77" fmla="*/ 1373524 h 2046104"/>
              <a:gd name="connsiteX78" fmla="*/ 875939 w 1459578"/>
              <a:gd name="connsiteY78" fmla="*/ 1301410 h 2046104"/>
              <a:gd name="connsiteX79" fmla="*/ 904784 w 1459578"/>
              <a:gd name="connsiteY79" fmla="*/ 1269680 h 2046104"/>
              <a:gd name="connsiteX80" fmla="*/ 896130 w 1459578"/>
              <a:gd name="connsiteY80" fmla="*/ 1151414 h 2046104"/>
              <a:gd name="connsiteX81" fmla="*/ 881708 w 1459578"/>
              <a:gd name="connsiteY81" fmla="*/ 1142760 h 2046104"/>
              <a:gd name="connsiteX82" fmla="*/ 815363 w 1459578"/>
              <a:gd name="connsiteY82" fmla="*/ 1162952 h 2046104"/>
              <a:gd name="connsiteX83" fmla="*/ 746134 w 1459578"/>
              <a:gd name="connsiteY83" fmla="*/ 1211989 h 2046104"/>
              <a:gd name="connsiteX84" fmla="*/ 734596 w 1459578"/>
              <a:gd name="connsiteY84" fmla="*/ 1304295 h 2046104"/>
              <a:gd name="connsiteX85" fmla="*/ 731712 w 1459578"/>
              <a:gd name="connsiteY85" fmla="*/ 1405254 h 2046104"/>
              <a:gd name="connsiteX86" fmla="*/ 725942 w 1459578"/>
              <a:gd name="connsiteY86" fmla="*/ 1500444 h 2046104"/>
              <a:gd name="connsiteX87" fmla="*/ 705751 w 1459578"/>
              <a:gd name="connsiteY87" fmla="*/ 1575442 h 2046104"/>
              <a:gd name="connsiteX88" fmla="*/ 720173 w 1459578"/>
              <a:gd name="connsiteY88" fmla="*/ 1633133 h 2046104"/>
              <a:gd name="connsiteX89" fmla="*/ 711520 w 1459578"/>
              <a:gd name="connsiteY89" fmla="*/ 1780244 h 2046104"/>
              <a:gd name="connsiteX90" fmla="*/ 728827 w 1459578"/>
              <a:gd name="connsiteY90" fmla="*/ 1912933 h 2046104"/>
              <a:gd name="connsiteX91" fmla="*/ 740365 w 1459578"/>
              <a:gd name="connsiteY91" fmla="*/ 1950432 h 2046104"/>
              <a:gd name="connsiteX92" fmla="*/ 668252 w 1459578"/>
              <a:gd name="connsiteY92" fmla="*/ 2036969 h 2046104"/>
              <a:gd name="connsiteX93" fmla="*/ 590369 w 1459578"/>
              <a:gd name="connsiteY93" fmla="*/ 2005239 h 2046104"/>
              <a:gd name="connsiteX94" fmla="*/ 590369 w 1459578"/>
              <a:gd name="connsiteY94" fmla="*/ 1936010 h 2046104"/>
              <a:gd name="connsiteX95" fmla="*/ 619214 w 1459578"/>
              <a:gd name="connsiteY95" fmla="*/ 1886972 h 2046104"/>
              <a:gd name="connsiteX96" fmla="*/ 613445 w 1459578"/>
              <a:gd name="connsiteY96" fmla="*/ 1863896 h 2046104"/>
              <a:gd name="connsiteX97" fmla="*/ 584600 w 1459578"/>
              <a:gd name="connsiteY97" fmla="*/ 1783129 h 2046104"/>
              <a:gd name="connsiteX98" fmla="*/ 581715 w 1459578"/>
              <a:gd name="connsiteY98" fmla="*/ 1552365 h 2046104"/>
              <a:gd name="connsiteX99" fmla="*/ 590369 w 1459578"/>
              <a:gd name="connsiteY99" fmla="*/ 1494675 h 2046104"/>
              <a:gd name="connsiteX100" fmla="*/ 564408 w 1459578"/>
              <a:gd name="connsiteY100" fmla="*/ 1399485 h 2046104"/>
              <a:gd name="connsiteX101" fmla="*/ 535563 w 1459578"/>
              <a:gd name="connsiteY101" fmla="*/ 1272565 h 2046104"/>
              <a:gd name="connsiteX102" fmla="*/ 327876 w 1459578"/>
              <a:gd name="connsiteY102" fmla="*/ 1125453 h 2046104"/>
              <a:gd name="connsiteX103" fmla="*/ 287492 w 1459578"/>
              <a:gd name="connsiteY103" fmla="*/ 1108146 h 2046104"/>
              <a:gd name="connsiteX104" fmla="*/ 342298 w 1459578"/>
              <a:gd name="connsiteY104" fmla="*/ 1061993 h 2046104"/>
              <a:gd name="connsiteX105" fmla="*/ 495179 w 1459578"/>
              <a:gd name="connsiteY105" fmla="*/ 862960 h 2046104"/>
              <a:gd name="connsiteX106" fmla="*/ 552870 w 1459578"/>
              <a:gd name="connsiteY106" fmla="*/ 707194 h 2046104"/>
              <a:gd name="connsiteX107" fmla="*/ 506717 w 1459578"/>
              <a:gd name="connsiteY107" fmla="*/ 727386 h 2046104"/>
              <a:gd name="connsiteX108" fmla="*/ 472103 w 1459578"/>
              <a:gd name="connsiteY108" fmla="*/ 684118 h 2046104"/>
              <a:gd name="connsiteX109" fmla="*/ 428835 w 1459578"/>
              <a:gd name="connsiteY109" fmla="*/ 715848 h 2046104"/>
              <a:gd name="connsiteX110" fmla="*/ 374028 w 1459578"/>
              <a:gd name="connsiteY110" fmla="*/ 733155 h 2046104"/>
              <a:gd name="connsiteX111" fmla="*/ 333645 w 1459578"/>
              <a:gd name="connsiteY111" fmla="*/ 762001 h 2046104"/>
              <a:gd name="connsiteX112" fmla="*/ 209609 w 1459578"/>
              <a:gd name="connsiteY112" fmla="*/ 813922 h 2046104"/>
              <a:gd name="connsiteX113" fmla="*/ 180764 w 1459578"/>
              <a:gd name="connsiteY113" fmla="*/ 848537 h 2046104"/>
              <a:gd name="connsiteX114" fmla="*/ 172110 w 1459578"/>
              <a:gd name="connsiteY114" fmla="*/ 906228 h 2046104"/>
              <a:gd name="connsiteX115" fmla="*/ 174995 w 1459578"/>
              <a:gd name="connsiteY115" fmla="*/ 935073 h 2046104"/>
              <a:gd name="connsiteX116" fmla="*/ 149034 w 1459578"/>
              <a:gd name="connsiteY116" fmla="*/ 917766 h 2046104"/>
              <a:gd name="connsiteX117" fmla="*/ 120188 w 1459578"/>
              <a:gd name="connsiteY117" fmla="*/ 883151 h 2046104"/>
              <a:gd name="connsiteX118" fmla="*/ 114419 w 1459578"/>
              <a:gd name="connsiteY118" fmla="*/ 883151 h 2046104"/>
              <a:gd name="connsiteX119" fmla="*/ 114419 w 1459578"/>
              <a:gd name="connsiteY119" fmla="*/ 926420 h 2046104"/>
              <a:gd name="connsiteX120" fmla="*/ 91343 w 1459578"/>
              <a:gd name="connsiteY120" fmla="*/ 935073 h 2046104"/>
              <a:gd name="connsiteX121" fmla="*/ 74036 w 1459578"/>
              <a:gd name="connsiteY121" fmla="*/ 888921 h 2046104"/>
              <a:gd name="connsiteX122" fmla="*/ 19229 w 1459578"/>
              <a:gd name="connsiteY122" fmla="*/ 923535 h 2046104"/>
              <a:gd name="connsiteX123" fmla="*/ 10576 w 1459578"/>
              <a:gd name="connsiteY123" fmla="*/ 891805 h 2046104"/>
              <a:gd name="connsiteX124" fmla="*/ 36537 w 1459578"/>
              <a:gd name="connsiteY124" fmla="*/ 868729 h 2046104"/>
              <a:gd name="connsiteX125" fmla="*/ 4807 w 1459578"/>
              <a:gd name="connsiteY125" fmla="*/ 816807 h 2046104"/>
              <a:gd name="connsiteX126" fmla="*/ 65382 w 1459578"/>
              <a:gd name="connsiteY126" fmla="*/ 813922 h 2046104"/>
              <a:gd name="connsiteX127" fmla="*/ 33652 w 1459578"/>
              <a:gd name="connsiteY127" fmla="*/ 724502 h 2046104"/>
              <a:gd name="connsiteX128" fmla="*/ 76920 w 1459578"/>
              <a:gd name="connsiteY128" fmla="*/ 736040 h 2046104"/>
              <a:gd name="connsiteX129" fmla="*/ 131727 w 1459578"/>
              <a:gd name="connsiteY129" fmla="*/ 762001 h 2046104"/>
              <a:gd name="connsiteX130" fmla="*/ 224032 w 1459578"/>
              <a:gd name="connsiteY130" fmla="*/ 736040 h 2046104"/>
              <a:gd name="connsiteX131" fmla="*/ 296146 w 1459578"/>
              <a:gd name="connsiteY131" fmla="*/ 684118 h 2046104"/>
              <a:gd name="connsiteX132" fmla="*/ 350952 w 1459578"/>
              <a:gd name="connsiteY132" fmla="*/ 626427 h 2046104"/>
              <a:gd name="connsiteX133" fmla="*/ 405758 w 1459578"/>
              <a:gd name="connsiteY133" fmla="*/ 606235 h 2046104"/>
              <a:gd name="connsiteX134" fmla="*/ 454795 w 1459578"/>
              <a:gd name="connsiteY134" fmla="*/ 560083 h 2046104"/>
              <a:gd name="connsiteX135" fmla="*/ 472103 w 1459578"/>
              <a:gd name="connsiteY135" fmla="*/ 519699 h 2046104"/>
              <a:gd name="connsiteX136" fmla="*/ 434604 w 1459578"/>
              <a:gd name="connsiteY136" fmla="*/ 479316 h 204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1459578" h="2046104">
                <a:moveTo>
                  <a:pt x="434604" y="479316"/>
                </a:moveTo>
                <a:cubicBezTo>
                  <a:pt x="421143" y="462970"/>
                  <a:pt x="397104" y="435567"/>
                  <a:pt x="391335" y="421625"/>
                </a:cubicBezTo>
                <a:cubicBezTo>
                  <a:pt x="385566" y="407683"/>
                  <a:pt x="404316" y="405279"/>
                  <a:pt x="399989" y="395664"/>
                </a:cubicBezTo>
                <a:cubicBezTo>
                  <a:pt x="395662" y="386049"/>
                  <a:pt x="368740" y="375953"/>
                  <a:pt x="365375" y="363934"/>
                </a:cubicBezTo>
                <a:cubicBezTo>
                  <a:pt x="362010" y="351915"/>
                  <a:pt x="381239" y="338934"/>
                  <a:pt x="379797" y="323550"/>
                </a:cubicBezTo>
                <a:cubicBezTo>
                  <a:pt x="378355" y="308166"/>
                  <a:pt x="357682" y="288454"/>
                  <a:pt x="356721" y="271628"/>
                </a:cubicBezTo>
                <a:cubicBezTo>
                  <a:pt x="355760" y="254802"/>
                  <a:pt x="370182" y="239417"/>
                  <a:pt x="374028" y="222591"/>
                </a:cubicBezTo>
                <a:cubicBezTo>
                  <a:pt x="377874" y="205765"/>
                  <a:pt x="372586" y="185092"/>
                  <a:pt x="379797" y="170669"/>
                </a:cubicBezTo>
                <a:cubicBezTo>
                  <a:pt x="387008" y="156246"/>
                  <a:pt x="410565" y="149516"/>
                  <a:pt x="417296" y="136055"/>
                </a:cubicBezTo>
                <a:cubicBezTo>
                  <a:pt x="424027" y="122594"/>
                  <a:pt x="413931" y="96633"/>
                  <a:pt x="420181" y="89902"/>
                </a:cubicBezTo>
                <a:cubicBezTo>
                  <a:pt x="426431" y="83171"/>
                  <a:pt x="444218" y="101921"/>
                  <a:pt x="454795" y="95671"/>
                </a:cubicBezTo>
                <a:cubicBezTo>
                  <a:pt x="465372" y="89421"/>
                  <a:pt x="474026" y="59133"/>
                  <a:pt x="483641" y="52403"/>
                </a:cubicBezTo>
                <a:cubicBezTo>
                  <a:pt x="493256" y="45673"/>
                  <a:pt x="499505" y="60096"/>
                  <a:pt x="512486" y="55288"/>
                </a:cubicBezTo>
                <a:cubicBezTo>
                  <a:pt x="525467" y="50480"/>
                  <a:pt x="549986" y="32693"/>
                  <a:pt x="561524" y="23558"/>
                </a:cubicBezTo>
                <a:cubicBezTo>
                  <a:pt x="573062" y="14424"/>
                  <a:pt x="571139" y="962"/>
                  <a:pt x="581715" y="481"/>
                </a:cubicBezTo>
                <a:cubicBezTo>
                  <a:pt x="592291" y="0"/>
                  <a:pt x="614406" y="20192"/>
                  <a:pt x="624983" y="20673"/>
                </a:cubicBezTo>
                <a:cubicBezTo>
                  <a:pt x="635560" y="21154"/>
                  <a:pt x="637483" y="3847"/>
                  <a:pt x="645175" y="3366"/>
                </a:cubicBezTo>
                <a:cubicBezTo>
                  <a:pt x="652867" y="2885"/>
                  <a:pt x="660559" y="14905"/>
                  <a:pt x="671136" y="17789"/>
                </a:cubicBezTo>
                <a:cubicBezTo>
                  <a:pt x="681713" y="20673"/>
                  <a:pt x="700943" y="22115"/>
                  <a:pt x="708635" y="20673"/>
                </a:cubicBezTo>
                <a:cubicBezTo>
                  <a:pt x="716327" y="19231"/>
                  <a:pt x="713924" y="4808"/>
                  <a:pt x="717289" y="9135"/>
                </a:cubicBezTo>
                <a:cubicBezTo>
                  <a:pt x="720654" y="13462"/>
                  <a:pt x="721616" y="40865"/>
                  <a:pt x="728827" y="46634"/>
                </a:cubicBezTo>
                <a:cubicBezTo>
                  <a:pt x="736038" y="52403"/>
                  <a:pt x="753346" y="39423"/>
                  <a:pt x="760557" y="43750"/>
                </a:cubicBezTo>
                <a:cubicBezTo>
                  <a:pt x="767768" y="48077"/>
                  <a:pt x="760076" y="65865"/>
                  <a:pt x="772095" y="72595"/>
                </a:cubicBezTo>
                <a:cubicBezTo>
                  <a:pt x="784114" y="79325"/>
                  <a:pt x="824498" y="73556"/>
                  <a:pt x="832671" y="84133"/>
                </a:cubicBezTo>
                <a:cubicBezTo>
                  <a:pt x="840844" y="94710"/>
                  <a:pt x="818248" y="123555"/>
                  <a:pt x="821132" y="136055"/>
                </a:cubicBezTo>
                <a:cubicBezTo>
                  <a:pt x="824016" y="148555"/>
                  <a:pt x="848536" y="148554"/>
                  <a:pt x="849978" y="159131"/>
                </a:cubicBezTo>
                <a:cubicBezTo>
                  <a:pt x="851420" y="169708"/>
                  <a:pt x="827863" y="190381"/>
                  <a:pt x="829786" y="199515"/>
                </a:cubicBezTo>
                <a:cubicBezTo>
                  <a:pt x="831709" y="208650"/>
                  <a:pt x="855266" y="206246"/>
                  <a:pt x="861516" y="213938"/>
                </a:cubicBezTo>
                <a:cubicBezTo>
                  <a:pt x="867766" y="221630"/>
                  <a:pt x="859112" y="238457"/>
                  <a:pt x="867285" y="245668"/>
                </a:cubicBezTo>
                <a:cubicBezTo>
                  <a:pt x="875458" y="252879"/>
                  <a:pt x="905746" y="248553"/>
                  <a:pt x="910553" y="257206"/>
                </a:cubicBezTo>
                <a:cubicBezTo>
                  <a:pt x="915361" y="265860"/>
                  <a:pt x="904303" y="287012"/>
                  <a:pt x="896130" y="297589"/>
                </a:cubicBezTo>
                <a:cubicBezTo>
                  <a:pt x="887957" y="308166"/>
                  <a:pt x="856708" y="314416"/>
                  <a:pt x="861516" y="320666"/>
                </a:cubicBezTo>
                <a:cubicBezTo>
                  <a:pt x="866324" y="326916"/>
                  <a:pt x="898054" y="343742"/>
                  <a:pt x="924976" y="335088"/>
                </a:cubicBezTo>
                <a:cubicBezTo>
                  <a:pt x="951898" y="326434"/>
                  <a:pt x="994205" y="280763"/>
                  <a:pt x="1023050" y="268744"/>
                </a:cubicBezTo>
                <a:cubicBezTo>
                  <a:pt x="1051895" y="256725"/>
                  <a:pt x="1066318" y="273552"/>
                  <a:pt x="1098048" y="262975"/>
                </a:cubicBezTo>
                <a:cubicBezTo>
                  <a:pt x="1129778" y="252398"/>
                  <a:pt x="1186027" y="224514"/>
                  <a:pt x="1213430" y="205284"/>
                </a:cubicBezTo>
                <a:cubicBezTo>
                  <a:pt x="1240833" y="186054"/>
                  <a:pt x="1253813" y="174996"/>
                  <a:pt x="1262467" y="147593"/>
                </a:cubicBezTo>
                <a:cubicBezTo>
                  <a:pt x="1271121" y="120190"/>
                  <a:pt x="1262467" y="61537"/>
                  <a:pt x="1265352" y="40865"/>
                </a:cubicBezTo>
                <a:cubicBezTo>
                  <a:pt x="1268237" y="20193"/>
                  <a:pt x="1274006" y="20193"/>
                  <a:pt x="1279775" y="23558"/>
                </a:cubicBezTo>
                <a:cubicBezTo>
                  <a:pt x="1285544" y="26923"/>
                  <a:pt x="1291793" y="55288"/>
                  <a:pt x="1299966" y="61057"/>
                </a:cubicBezTo>
                <a:cubicBezTo>
                  <a:pt x="1308139" y="66826"/>
                  <a:pt x="1321120" y="66826"/>
                  <a:pt x="1328812" y="58172"/>
                </a:cubicBezTo>
                <a:cubicBezTo>
                  <a:pt x="1336504" y="49518"/>
                  <a:pt x="1338427" y="13943"/>
                  <a:pt x="1346119" y="9135"/>
                </a:cubicBezTo>
                <a:cubicBezTo>
                  <a:pt x="1353811" y="4328"/>
                  <a:pt x="1372561" y="19231"/>
                  <a:pt x="1374965" y="29327"/>
                </a:cubicBezTo>
                <a:cubicBezTo>
                  <a:pt x="1377369" y="39423"/>
                  <a:pt x="1354773" y="66345"/>
                  <a:pt x="1360542" y="69710"/>
                </a:cubicBezTo>
                <a:cubicBezTo>
                  <a:pt x="1366311" y="73075"/>
                  <a:pt x="1396599" y="49519"/>
                  <a:pt x="1409579" y="49519"/>
                </a:cubicBezTo>
                <a:cubicBezTo>
                  <a:pt x="1422559" y="49519"/>
                  <a:pt x="1438905" y="60576"/>
                  <a:pt x="1438424" y="69710"/>
                </a:cubicBezTo>
                <a:cubicBezTo>
                  <a:pt x="1437943" y="78844"/>
                  <a:pt x="1406213" y="95671"/>
                  <a:pt x="1406694" y="104325"/>
                </a:cubicBezTo>
                <a:cubicBezTo>
                  <a:pt x="1407175" y="112979"/>
                  <a:pt x="1433617" y="114421"/>
                  <a:pt x="1441309" y="121632"/>
                </a:cubicBezTo>
                <a:cubicBezTo>
                  <a:pt x="1449001" y="128843"/>
                  <a:pt x="1459578" y="143266"/>
                  <a:pt x="1452847" y="147593"/>
                </a:cubicBezTo>
                <a:cubicBezTo>
                  <a:pt x="1446116" y="151920"/>
                  <a:pt x="1412944" y="144228"/>
                  <a:pt x="1400925" y="147593"/>
                </a:cubicBezTo>
                <a:cubicBezTo>
                  <a:pt x="1388906" y="150958"/>
                  <a:pt x="1376888" y="160574"/>
                  <a:pt x="1380734" y="167785"/>
                </a:cubicBezTo>
                <a:cubicBezTo>
                  <a:pt x="1384580" y="174996"/>
                  <a:pt x="1418233" y="184611"/>
                  <a:pt x="1424002" y="190861"/>
                </a:cubicBezTo>
                <a:cubicBezTo>
                  <a:pt x="1429771" y="197111"/>
                  <a:pt x="1433136" y="204323"/>
                  <a:pt x="1415348" y="205284"/>
                </a:cubicBezTo>
                <a:cubicBezTo>
                  <a:pt x="1397560" y="206245"/>
                  <a:pt x="1341312" y="187976"/>
                  <a:pt x="1317274" y="196630"/>
                </a:cubicBezTo>
                <a:cubicBezTo>
                  <a:pt x="1293236" y="205284"/>
                  <a:pt x="1308620" y="219226"/>
                  <a:pt x="1271121" y="257206"/>
                </a:cubicBezTo>
                <a:cubicBezTo>
                  <a:pt x="1233622" y="295186"/>
                  <a:pt x="1136028" y="389895"/>
                  <a:pt x="1092279" y="424509"/>
                </a:cubicBezTo>
                <a:cubicBezTo>
                  <a:pt x="1048530" y="459123"/>
                  <a:pt x="1018724" y="451913"/>
                  <a:pt x="1008628" y="464893"/>
                </a:cubicBezTo>
                <a:cubicBezTo>
                  <a:pt x="998532" y="477874"/>
                  <a:pt x="1035069" y="488450"/>
                  <a:pt x="1031704" y="502392"/>
                </a:cubicBezTo>
                <a:cubicBezTo>
                  <a:pt x="1028339" y="516334"/>
                  <a:pt x="997570" y="538930"/>
                  <a:pt x="988436" y="548545"/>
                </a:cubicBezTo>
                <a:cubicBezTo>
                  <a:pt x="979302" y="558160"/>
                  <a:pt x="968244" y="523065"/>
                  <a:pt x="976898" y="560083"/>
                </a:cubicBezTo>
                <a:cubicBezTo>
                  <a:pt x="985552" y="597101"/>
                  <a:pt x="1019205" y="687964"/>
                  <a:pt x="1040358" y="770654"/>
                </a:cubicBezTo>
                <a:cubicBezTo>
                  <a:pt x="1061511" y="853344"/>
                  <a:pt x="1092761" y="996129"/>
                  <a:pt x="1103818" y="1056224"/>
                </a:cubicBezTo>
                <a:cubicBezTo>
                  <a:pt x="1114875" y="1116319"/>
                  <a:pt x="1114394" y="1111992"/>
                  <a:pt x="1106702" y="1131222"/>
                </a:cubicBezTo>
                <a:cubicBezTo>
                  <a:pt x="1099010" y="1150452"/>
                  <a:pt x="1071126" y="1140357"/>
                  <a:pt x="1057665" y="1171606"/>
                </a:cubicBezTo>
                <a:cubicBezTo>
                  <a:pt x="1044204" y="1202855"/>
                  <a:pt x="1040358" y="1262949"/>
                  <a:pt x="1025935" y="1318717"/>
                </a:cubicBezTo>
                <a:cubicBezTo>
                  <a:pt x="1011512" y="1374485"/>
                  <a:pt x="990840" y="1467272"/>
                  <a:pt x="971129" y="1506213"/>
                </a:cubicBezTo>
                <a:cubicBezTo>
                  <a:pt x="951418" y="1545154"/>
                  <a:pt x="916323" y="1522077"/>
                  <a:pt x="907669" y="1552365"/>
                </a:cubicBezTo>
                <a:cubicBezTo>
                  <a:pt x="899015" y="1582653"/>
                  <a:pt x="914880" y="1656209"/>
                  <a:pt x="919207" y="1687939"/>
                </a:cubicBezTo>
                <a:cubicBezTo>
                  <a:pt x="923534" y="1719669"/>
                  <a:pt x="937475" y="1726399"/>
                  <a:pt x="933629" y="1742745"/>
                </a:cubicBezTo>
                <a:cubicBezTo>
                  <a:pt x="929783" y="1759091"/>
                  <a:pt x="907668" y="1778321"/>
                  <a:pt x="896130" y="1786013"/>
                </a:cubicBezTo>
                <a:cubicBezTo>
                  <a:pt x="884592" y="1793705"/>
                  <a:pt x="877380" y="1795629"/>
                  <a:pt x="864400" y="1788898"/>
                </a:cubicBezTo>
                <a:cubicBezTo>
                  <a:pt x="851420" y="1782168"/>
                  <a:pt x="828824" y="1767745"/>
                  <a:pt x="818248" y="1745630"/>
                </a:cubicBezTo>
                <a:cubicBezTo>
                  <a:pt x="807672" y="1723515"/>
                  <a:pt x="802864" y="1676882"/>
                  <a:pt x="800941" y="1656209"/>
                </a:cubicBezTo>
                <a:cubicBezTo>
                  <a:pt x="799018" y="1635536"/>
                  <a:pt x="811998" y="1631209"/>
                  <a:pt x="806710" y="1621594"/>
                </a:cubicBezTo>
                <a:cubicBezTo>
                  <a:pt x="801422" y="1611979"/>
                  <a:pt x="773057" y="1610537"/>
                  <a:pt x="769211" y="1598518"/>
                </a:cubicBezTo>
                <a:cubicBezTo>
                  <a:pt x="765365" y="1586499"/>
                  <a:pt x="769210" y="1569673"/>
                  <a:pt x="783633" y="1549481"/>
                </a:cubicBezTo>
                <a:cubicBezTo>
                  <a:pt x="798056" y="1529289"/>
                  <a:pt x="844209" y="1506693"/>
                  <a:pt x="855747" y="1477367"/>
                </a:cubicBezTo>
                <a:cubicBezTo>
                  <a:pt x="867285" y="1448041"/>
                  <a:pt x="849497" y="1402850"/>
                  <a:pt x="852862" y="1373524"/>
                </a:cubicBezTo>
                <a:cubicBezTo>
                  <a:pt x="856227" y="1344198"/>
                  <a:pt x="867285" y="1318717"/>
                  <a:pt x="875939" y="1301410"/>
                </a:cubicBezTo>
                <a:cubicBezTo>
                  <a:pt x="884593" y="1284103"/>
                  <a:pt x="901419" y="1294679"/>
                  <a:pt x="904784" y="1269680"/>
                </a:cubicBezTo>
                <a:cubicBezTo>
                  <a:pt x="908149" y="1244681"/>
                  <a:pt x="899976" y="1172567"/>
                  <a:pt x="896130" y="1151414"/>
                </a:cubicBezTo>
                <a:cubicBezTo>
                  <a:pt x="892284" y="1130261"/>
                  <a:pt x="895169" y="1140837"/>
                  <a:pt x="881708" y="1142760"/>
                </a:cubicBezTo>
                <a:cubicBezTo>
                  <a:pt x="868247" y="1144683"/>
                  <a:pt x="837959" y="1151414"/>
                  <a:pt x="815363" y="1162952"/>
                </a:cubicBezTo>
                <a:cubicBezTo>
                  <a:pt x="792767" y="1174490"/>
                  <a:pt x="759595" y="1188432"/>
                  <a:pt x="746134" y="1211989"/>
                </a:cubicBezTo>
                <a:cubicBezTo>
                  <a:pt x="732673" y="1235546"/>
                  <a:pt x="737000" y="1272084"/>
                  <a:pt x="734596" y="1304295"/>
                </a:cubicBezTo>
                <a:cubicBezTo>
                  <a:pt x="732192" y="1336506"/>
                  <a:pt x="733154" y="1372563"/>
                  <a:pt x="731712" y="1405254"/>
                </a:cubicBezTo>
                <a:cubicBezTo>
                  <a:pt x="730270" y="1437945"/>
                  <a:pt x="730269" y="1472079"/>
                  <a:pt x="725942" y="1500444"/>
                </a:cubicBezTo>
                <a:cubicBezTo>
                  <a:pt x="721615" y="1528809"/>
                  <a:pt x="706712" y="1553327"/>
                  <a:pt x="705751" y="1575442"/>
                </a:cubicBezTo>
                <a:cubicBezTo>
                  <a:pt x="704790" y="1597557"/>
                  <a:pt x="719212" y="1598999"/>
                  <a:pt x="720173" y="1633133"/>
                </a:cubicBezTo>
                <a:cubicBezTo>
                  <a:pt x="721134" y="1667267"/>
                  <a:pt x="710078" y="1733611"/>
                  <a:pt x="711520" y="1780244"/>
                </a:cubicBezTo>
                <a:cubicBezTo>
                  <a:pt x="712962" y="1826877"/>
                  <a:pt x="724019" y="1884568"/>
                  <a:pt x="728827" y="1912933"/>
                </a:cubicBezTo>
                <a:cubicBezTo>
                  <a:pt x="733635" y="1941298"/>
                  <a:pt x="750461" y="1929759"/>
                  <a:pt x="740365" y="1950432"/>
                </a:cubicBezTo>
                <a:cubicBezTo>
                  <a:pt x="730269" y="1971105"/>
                  <a:pt x="693251" y="2027835"/>
                  <a:pt x="668252" y="2036969"/>
                </a:cubicBezTo>
                <a:cubicBezTo>
                  <a:pt x="643253" y="2046104"/>
                  <a:pt x="603350" y="2022066"/>
                  <a:pt x="590369" y="2005239"/>
                </a:cubicBezTo>
                <a:cubicBezTo>
                  <a:pt x="577388" y="1988412"/>
                  <a:pt x="585562" y="1955721"/>
                  <a:pt x="590369" y="1936010"/>
                </a:cubicBezTo>
                <a:cubicBezTo>
                  <a:pt x="595176" y="1916299"/>
                  <a:pt x="615368" y="1898991"/>
                  <a:pt x="619214" y="1886972"/>
                </a:cubicBezTo>
                <a:cubicBezTo>
                  <a:pt x="623060" y="1874953"/>
                  <a:pt x="619214" y="1881203"/>
                  <a:pt x="613445" y="1863896"/>
                </a:cubicBezTo>
                <a:cubicBezTo>
                  <a:pt x="607676" y="1846589"/>
                  <a:pt x="589888" y="1835051"/>
                  <a:pt x="584600" y="1783129"/>
                </a:cubicBezTo>
                <a:cubicBezTo>
                  <a:pt x="579312" y="1731207"/>
                  <a:pt x="580754" y="1600441"/>
                  <a:pt x="581715" y="1552365"/>
                </a:cubicBezTo>
                <a:cubicBezTo>
                  <a:pt x="582676" y="1504289"/>
                  <a:pt x="593253" y="1520155"/>
                  <a:pt x="590369" y="1494675"/>
                </a:cubicBezTo>
                <a:cubicBezTo>
                  <a:pt x="587485" y="1469195"/>
                  <a:pt x="573542" y="1436503"/>
                  <a:pt x="564408" y="1399485"/>
                </a:cubicBezTo>
                <a:cubicBezTo>
                  <a:pt x="555274" y="1362467"/>
                  <a:pt x="574985" y="1318237"/>
                  <a:pt x="535563" y="1272565"/>
                </a:cubicBezTo>
                <a:cubicBezTo>
                  <a:pt x="496141" y="1226893"/>
                  <a:pt x="369221" y="1152856"/>
                  <a:pt x="327876" y="1125453"/>
                </a:cubicBezTo>
                <a:cubicBezTo>
                  <a:pt x="286531" y="1098050"/>
                  <a:pt x="285088" y="1118723"/>
                  <a:pt x="287492" y="1108146"/>
                </a:cubicBezTo>
                <a:cubicBezTo>
                  <a:pt x="289896" y="1097569"/>
                  <a:pt x="307684" y="1102857"/>
                  <a:pt x="342298" y="1061993"/>
                </a:cubicBezTo>
                <a:cubicBezTo>
                  <a:pt x="376912" y="1021129"/>
                  <a:pt x="460084" y="922093"/>
                  <a:pt x="495179" y="862960"/>
                </a:cubicBezTo>
                <a:cubicBezTo>
                  <a:pt x="530274" y="803827"/>
                  <a:pt x="550947" y="729790"/>
                  <a:pt x="552870" y="707194"/>
                </a:cubicBezTo>
                <a:cubicBezTo>
                  <a:pt x="554793" y="684598"/>
                  <a:pt x="520178" y="731232"/>
                  <a:pt x="506717" y="727386"/>
                </a:cubicBezTo>
                <a:cubicBezTo>
                  <a:pt x="493256" y="723540"/>
                  <a:pt x="485083" y="686041"/>
                  <a:pt x="472103" y="684118"/>
                </a:cubicBezTo>
                <a:cubicBezTo>
                  <a:pt x="459123" y="682195"/>
                  <a:pt x="445181" y="707675"/>
                  <a:pt x="428835" y="715848"/>
                </a:cubicBezTo>
                <a:cubicBezTo>
                  <a:pt x="412489" y="724021"/>
                  <a:pt x="389893" y="725463"/>
                  <a:pt x="374028" y="733155"/>
                </a:cubicBezTo>
                <a:cubicBezTo>
                  <a:pt x="358163" y="740847"/>
                  <a:pt x="361048" y="748540"/>
                  <a:pt x="333645" y="762001"/>
                </a:cubicBezTo>
                <a:cubicBezTo>
                  <a:pt x="306242" y="775462"/>
                  <a:pt x="235089" y="799499"/>
                  <a:pt x="209609" y="813922"/>
                </a:cubicBezTo>
                <a:cubicBezTo>
                  <a:pt x="184129" y="828345"/>
                  <a:pt x="187014" y="833153"/>
                  <a:pt x="180764" y="848537"/>
                </a:cubicBezTo>
                <a:cubicBezTo>
                  <a:pt x="174514" y="863921"/>
                  <a:pt x="173072" y="891805"/>
                  <a:pt x="172110" y="906228"/>
                </a:cubicBezTo>
                <a:cubicBezTo>
                  <a:pt x="171148" y="920651"/>
                  <a:pt x="178841" y="933150"/>
                  <a:pt x="174995" y="935073"/>
                </a:cubicBezTo>
                <a:cubicBezTo>
                  <a:pt x="171149" y="936996"/>
                  <a:pt x="158168" y="926420"/>
                  <a:pt x="149034" y="917766"/>
                </a:cubicBezTo>
                <a:cubicBezTo>
                  <a:pt x="139900" y="909112"/>
                  <a:pt x="125957" y="888920"/>
                  <a:pt x="120188" y="883151"/>
                </a:cubicBezTo>
                <a:cubicBezTo>
                  <a:pt x="114419" y="877382"/>
                  <a:pt x="115380" y="875940"/>
                  <a:pt x="114419" y="883151"/>
                </a:cubicBezTo>
                <a:cubicBezTo>
                  <a:pt x="113458" y="890362"/>
                  <a:pt x="118265" y="917766"/>
                  <a:pt x="114419" y="926420"/>
                </a:cubicBezTo>
                <a:cubicBezTo>
                  <a:pt x="110573" y="935074"/>
                  <a:pt x="98074" y="941323"/>
                  <a:pt x="91343" y="935073"/>
                </a:cubicBezTo>
                <a:cubicBezTo>
                  <a:pt x="84612" y="928823"/>
                  <a:pt x="86055" y="890844"/>
                  <a:pt x="74036" y="888921"/>
                </a:cubicBezTo>
                <a:cubicBezTo>
                  <a:pt x="62017" y="886998"/>
                  <a:pt x="29806" y="923054"/>
                  <a:pt x="19229" y="923535"/>
                </a:cubicBezTo>
                <a:cubicBezTo>
                  <a:pt x="8652" y="924016"/>
                  <a:pt x="7691" y="900939"/>
                  <a:pt x="10576" y="891805"/>
                </a:cubicBezTo>
                <a:cubicBezTo>
                  <a:pt x="13461" y="882671"/>
                  <a:pt x="37499" y="881229"/>
                  <a:pt x="36537" y="868729"/>
                </a:cubicBezTo>
                <a:cubicBezTo>
                  <a:pt x="35576" y="856229"/>
                  <a:pt x="0" y="825941"/>
                  <a:pt x="4807" y="816807"/>
                </a:cubicBezTo>
                <a:cubicBezTo>
                  <a:pt x="9614" y="807673"/>
                  <a:pt x="60575" y="829306"/>
                  <a:pt x="65382" y="813922"/>
                </a:cubicBezTo>
                <a:cubicBezTo>
                  <a:pt x="70189" y="798538"/>
                  <a:pt x="31729" y="737482"/>
                  <a:pt x="33652" y="724502"/>
                </a:cubicBezTo>
                <a:cubicBezTo>
                  <a:pt x="35575" y="711522"/>
                  <a:pt x="60574" y="729790"/>
                  <a:pt x="76920" y="736040"/>
                </a:cubicBezTo>
                <a:cubicBezTo>
                  <a:pt x="93266" y="742290"/>
                  <a:pt x="107208" y="762001"/>
                  <a:pt x="131727" y="762001"/>
                </a:cubicBezTo>
                <a:cubicBezTo>
                  <a:pt x="156246" y="762001"/>
                  <a:pt x="196629" y="749021"/>
                  <a:pt x="224032" y="736040"/>
                </a:cubicBezTo>
                <a:cubicBezTo>
                  <a:pt x="251435" y="723060"/>
                  <a:pt x="274993" y="702387"/>
                  <a:pt x="296146" y="684118"/>
                </a:cubicBezTo>
                <a:cubicBezTo>
                  <a:pt x="317299" y="665849"/>
                  <a:pt x="332683" y="639407"/>
                  <a:pt x="350952" y="626427"/>
                </a:cubicBezTo>
                <a:cubicBezTo>
                  <a:pt x="369221" y="613447"/>
                  <a:pt x="388451" y="617292"/>
                  <a:pt x="405758" y="606235"/>
                </a:cubicBezTo>
                <a:cubicBezTo>
                  <a:pt x="423065" y="595178"/>
                  <a:pt x="443737" y="574506"/>
                  <a:pt x="454795" y="560083"/>
                </a:cubicBezTo>
                <a:cubicBezTo>
                  <a:pt x="465853" y="545660"/>
                  <a:pt x="469218" y="531237"/>
                  <a:pt x="472103" y="519699"/>
                </a:cubicBezTo>
                <a:cubicBezTo>
                  <a:pt x="474988" y="508161"/>
                  <a:pt x="448065" y="495662"/>
                  <a:pt x="434604" y="479316"/>
                </a:cubicBezTo>
                <a:close/>
              </a:path>
            </a:pathLst>
          </a:custGeom>
          <a:solidFill>
            <a:srgbClr val="FA76D7"/>
          </a:solidFill>
          <a:ln>
            <a:solidFill>
              <a:schemeClr val="tx1"/>
            </a:solidFill>
          </a:ln>
          <a:effectLst>
            <a:innerShdw blurRad="63500" dist="50800" dir="162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Freeform 15"/>
          <p:cNvSpPr/>
          <p:nvPr/>
        </p:nvSpPr>
        <p:spPr>
          <a:xfrm>
            <a:off x="2113191" y="1412776"/>
            <a:ext cx="2290910" cy="2813393"/>
          </a:xfrm>
          <a:custGeom>
            <a:avLst/>
            <a:gdLst>
              <a:gd name="connsiteX0" fmla="*/ 278342 w 1653646"/>
              <a:gd name="connsiteY0" fmla="*/ 191558 h 2130425"/>
              <a:gd name="connsiteX1" fmla="*/ 268817 w 1653646"/>
              <a:gd name="connsiteY1" fmla="*/ 42333 h 2130425"/>
              <a:gd name="connsiteX2" fmla="*/ 224367 w 1653646"/>
              <a:gd name="connsiteY2" fmla="*/ 67733 h 2130425"/>
              <a:gd name="connsiteX3" fmla="*/ 195792 w 1653646"/>
              <a:gd name="connsiteY3" fmla="*/ 23283 h 2130425"/>
              <a:gd name="connsiteX4" fmla="*/ 141817 w 1653646"/>
              <a:gd name="connsiteY4" fmla="*/ 7408 h 2130425"/>
              <a:gd name="connsiteX5" fmla="*/ 170392 w 1653646"/>
              <a:gd name="connsiteY5" fmla="*/ 67733 h 2130425"/>
              <a:gd name="connsiteX6" fmla="*/ 122767 w 1653646"/>
              <a:gd name="connsiteY6" fmla="*/ 39158 h 2130425"/>
              <a:gd name="connsiteX7" fmla="*/ 91017 w 1653646"/>
              <a:gd name="connsiteY7" fmla="*/ 51858 h 2130425"/>
              <a:gd name="connsiteX8" fmla="*/ 119592 w 1653646"/>
              <a:gd name="connsiteY8" fmla="*/ 102658 h 2130425"/>
              <a:gd name="connsiteX9" fmla="*/ 141817 w 1653646"/>
              <a:gd name="connsiteY9" fmla="*/ 121708 h 2130425"/>
              <a:gd name="connsiteX10" fmla="*/ 91017 w 1653646"/>
              <a:gd name="connsiteY10" fmla="*/ 128058 h 2130425"/>
              <a:gd name="connsiteX11" fmla="*/ 65617 w 1653646"/>
              <a:gd name="connsiteY11" fmla="*/ 153458 h 2130425"/>
              <a:gd name="connsiteX12" fmla="*/ 106892 w 1653646"/>
              <a:gd name="connsiteY12" fmla="*/ 159808 h 2130425"/>
              <a:gd name="connsiteX13" fmla="*/ 94192 w 1653646"/>
              <a:gd name="connsiteY13" fmla="*/ 185208 h 2130425"/>
              <a:gd name="connsiteX14" fmla="*/ 75142 w 1653646"/>
              <a:gd name="connsiteY14" fmla="*/ 216958 h 2130425"/>
              <a:gd name="connsiteX15" fmla="*/ 160867 w 1653646"/>
              <a:gd name="connsiteY15" fmla="*/ 175683 h 2130425"/>
              <a:gd name="connsiteX16" fmla="*/ 332317 w 1653646"/>
              <a:gd name="connsiteY16" fmla="*/ 397933 h 2130425"/>
              <a:gd name="connsiteX17" fmla="*/ 427567 w 1653646"/>
              <a:gd name="connsiteY17" fmla="*/ 509058 h 2130425"/>
              <a:gd name="connsiteX18" fmla="*/ 424392 w 1653646"/>
              <a:gd name="connsiteY18" fmla="*/ 626533 h 2130425"/>
              <a:gd name="connsiteX19" fmla="*/ 516467 w 1653646"/>
              <a:gd name="connsiteY19" fmla="*/ 658283 h 2130425"/>
              <a:gd name="connsiteX20" fmla="*/ 583142 w 1653646"/>
              <a:gd name="connsiteY20" fmla="*/ 747183 h 2130425"/>
              <a:gd name="connsiteX21" fmla="*/ 538692 w 1653646"/>
              <a:gd name="connsiteY21" fmla="*/ 877358 h 2130425"/>
              <a:gd name="connsiteX22" fmla="*/ 497417 w 1653646"/>
              <a:gd name="connsiteY22" fmla="*/ 924983 h 2130425"/>
              <a:gd name="connsiteX23" fmla="*/ 576792 w 1653646"/>
              <a:gd name="connsiteY23" fmla="*/ 969433 h 2130425"/>
              <a:gd name="connsiteX24" fmla="*/ 611717 w 1653646"/>
              <a:gd name="connsiteY24" fmla="*/ 975783 h 2130425"/>
              <a:gd name="connsiteX25" fmla="*/ 589492 w 1653646"/>
              <a:gd name="connsiteY25" fmla="*/ 1010708 h 2130425"/>
              <a:gd name="connsiteX26" fmla="*/ 373592 w 1653646"/>
              <a:gd name="connsiteY26" fmla="*/ 1007533 h 2130425"/>
              <a:gd name="connsiteX27" fmla="*/ 195792 w 1653646"/>
              <a:gd name="connsiteY27" fmla="*/ 985308 h 2130425"/>
              <a:gd name="connsiteX28" fmla="*/ 138642 w 1653646"/>
              <a:gd name="connsiteY28" fmla="*/ 947208 h 2130425"/>
              <a:gd name="connsiteX29" fmla="*/ 132292 w 1653646"/>
              <a:gd name="connsiteY29" fmla="*/ 899583 h 2130425"/>
              <a:gd name="connsiteX30" fmla="*/ 119592 w 1653646"/>
              <a:gd name="connsiteY30" fmla="*/ 826558 h 2130425"/>
              <a:gd name="connsiteX31" fmla="*/ 100542 w 1653646"/>
              <a:gd name="connsiteY31" fmla="*/ 775758 h 2130425"/>
              <a:gd name="connsiteX32" fmla="*/ 46567 w 1653646"/>
              <a:gd name="connsiteY32" fmla="*/ 778933 h 2130425"/>
              <a:gd name="connsiteX33" fmla="*/ 5292 w 1653646"/>
              <a:gd name="connsiteY33" fmla="*/ 912283 h 2130425"/>
              <a:gd name="connsiteX34" fmla="*/ 14817 w 1653646"/>
              <a:gd name="connsiteY34" fmla="*/ 1055158 h 2130425"/>
              <a:gd name="connsiteX35" fmla="*/ 56092 w 1653646"/>
              <a:gd name="connsiteY35" fmla="*/ 1099608 h 2130425"/>
              <a:gd name="connsiteX36" fmla="*/ 106892 w 1653646"/>
              <a:gd name="connsiteY36" fmla="*/ 1099608 h 2130425"/>
              <a:gd name="connsiteX37" fmla="*/ 129117 w 1653646"/>
              <a:gd name="connsiteY37" fmla="*/ 1074208 h 2130425"/>
              <a:gd name="connsiteX38" fmla="*/ 148167 w 1653646"/>
              <a:gd name="connsiteY38" fmla="*/ 1071033 h 2130425"/>
              <a:gd name="connsiteX39" fmla="*/ 160867 w 1653646"/>
              <a:gd name="connsiteY39" fmla="*/ 1118658 h 2130425"/>
              <a:gd name="connsiteX40" fmla="*/ 214842 w 1653646"/>
              <a:gd name="connsiteY40" fmla="*/ 1178983 h 2130425"/>
              <a:gd name="connsiteX41" fmla="*/ 370417 w 1653646"/>
              <a:gd name="connsiteY41" fmla="*/ 1223433 h 2130425"/>
              <a:gd name="connsiteX42" fmla="*/ 440267 w 1653646"/>
              <a:gd name="connsiteY42" fmla="*/ 1226608 h 2130425"/>
              <a:gd name="connsiteX43" fmla="*/ 576792 w 1653646"/>
              <a:gd name="connsiteY43" fmla="*/ 1325033 h 2130425"/>
              <a:gd name="connsiteX44" fmla="*/ 640292 w 1653646"/>
              <a:gd name="connsiteY44" fmla="*/ 1325033 h 2130425"/>
              <a:gd name="connsiteX45" fmla="*/ 732367 w 1653646"/>
              <a:gd name="connsiteY45" fmla="*/ 1359958 h 2130425"/>
              <a:gd name="connsiteX46" fmla="*/ 818092 w 1653646"/>
              <a:gd name="connsiteY46" fmla="*/ 1601258 h 2130425"/>
              <a:gd name="connsiteX47" fmla="*/ 811742 w 1653646"/>
              <a:gd name="connsiteY47" fmla="*/ 1848908 h 2130425"/>
              <a:gd name="connsiteX48" fmla="*/ 862542 w 1653646"/>
              <a:gd name="connsiteY48" fmla="*/ 1874308 h 2130425"/>
              <a:gd name="connsiteX49" fmla="*/ 878417 w 1653646"/>
              <a:gd name="connsiteY49" fmla="*/ 1874308 h 2130425"/>
              <a:gd name="connsiteX50" fmla="*/ 875242 w 1653646"/>
              <a:gd name="connsiteY50" fmla="*/ 1966383 h 2130425"/>
              <a:gd name="connsiteX51" fmla="*/ 843492 w 1653646"/>
              <a:gd name="connsiteY51" fmla="*/ 2058458 h 2130425"/>
              <a:gd name="connsiteX52" fmla="*/ 846667 w 1653646"/>
              <a:gd name="connsiteY52" fmla="*/ 2121958 h 2130425"/>
              <a:gd name="connsiteX53" fmla="*/ 1046692 w 1653646"/>
              <a:gd name="connsiteY53" fmla="*/ 2109258 h 2130425"/>
              <a:gd name="connsiteX54" fmla="*/ 1008592 w 1653646"/>
              <a:gd name="connsiteY54" fmla="*/ 2010833 h 2130425"/>
              <a:gd name="connsiteX55" fmla="*/ 992717 w 1653646"/>
              <a:gd name="connsiteY55" fmla="*/ 1887008 h 2130425"/>
              <a:gd name="connsiteX56" fmla="*/ 1037167 w 1653646"/>
              <a:gd name="connsiteY56" fmla="*/ 1852083 h 2130425"/>
              <a:gd name="connsiteX57" fmla="*/ 1081617 w 1653646"/>
              <a:gd name="connsiteY57" fmla="*/ 1798108 h 2130425"/>
              <a:gd name="connsiteX58" fmla="*/ 1046692 w 1653646"/>
              <a:gd name="connsiteY58" fmla="*/ 1706033 h 2130425"/>
              <a:gd name="connsiteX59" fmla="*/ 1024467 w 1653646"/>
              <a:gd name="connsiteY59" fmla="*/ 1537758 h 2130425"/>
              <a:gd name="connsiteX60" fmla="*/ 995892 w 1653646"/>
              <a:gd name="connsiteY60" fmla="*/ 1477433 h 2130425"/>
              <a:gd name="connsiteX61" fmla="*/ 954617 w 1653646"/>
              <a:gd name="connsiteY61" fmla="*/ 1429808 h 2130425"/>
              <a:gd name="connsiteX62" fmla="*/ 964142 w 1653646"/>
              <a:gd name="connsiteY62" fmla="*/ 1210733 h 2130425"/>
              <a:gd name="connsiteX63" fmla="*/ 951442 w 1653646"/>
              <a:gd name="connsiteY63" fmla="*/ 1166283 h 2130425"/>
              <a:gd name="connsiteX64" fmla="*/ 983192 w 1653646"/>
              <a:gd name="connsiteY64" fmla="*/ 1134533 h 2130425"/>
              <a:gd name="connsiteX65" fmla="*/ 1180042 w 1653646"/>
              <a:gd name="connsiteY65" fmla="*/ 1093258 h 2130425"/>
              <a:gd name="connsiteX66" fmla="*/ 1186392 w 1653646"/>
              <a:gd name="connsiteY66" fmla="*/ 1039283 h 2130425"/>
              <a:gd name="connsiteX67" fmla="*/ 1103842 w 1653646"/>
              <a:gd name="connsiteY67" fmla="*/ 839258 h 2130425"/>
              <a:gd name="connsiteX68" fmla="*/ 1119717 w 1653646"/>
              <a:gd name="connsiteY68" fmla="*/ 763058 h 2130425"/>
              <a:gd name="connsiteX69" fmla="*/ 1205442 w 1653646"/>
              <a:gd name="connsiteY69" fmla="*/ 670983 h 2130425"/>
              <a:gd name="connsiteX70" fmla="*/ 1281642 w 1653646"/>
              <a:gd name="connsiteY70" fmla="*/ 610658 h 2130425"/>
              <a:gd name="connsiteX71" fmla="*/ 1294342 w 1653646"/>
              <a:gd name="connsiteY71" fmla="*/ 515408 h 2130425"/>
              <a:gd name="connsiteX72" fmla="*/ 1395942 w 1653646"/>
              <a:gd name="connsiteY72" fmla="*/ 410633 h 2130425"/>
              <a:gd name="connsiteX73" fmla="*/ 1456267 w 1653646"/>
              <a:gd name="connsiteY73" fmla="*/ 343958 h 2130425"/>
              <a:gd name="connsiteX74" fmla="*/ 1541992 w 1653646"/>
              <a:gd name="connsiteY74" fmla="*/ 236008 h 2130425"/>
              <a:gd name="connsiteX75" fmla="*/ 1637242 w 1653646"/>
              <a:gd name="connsiteY75" fmla="*/ 213783 h 2130425"/>
              <a:gd name="connsiteX76" fmla="*/ 1640417 w 1653646"/>
              <a:gd name="connsiteY76" fmla="*/ 185208 h 2130425"/>
              <a:gd name="connsiteX77" fmla="*/ 1589617 w 1653646"/>
              <a:gd name="connsiteY77" fmla="*/ 182033 h 2130425"/>
              <a:gd name="connsiteX78" fmla="*/ 1611842 w 1653646"/>
              <a:gd name="connsiteY78" fmla="*/ 131233 h 2130425"/>
              <a:gd name="connsiteX79" fmla="*/ 1637242 w 1653646"/>
              <a:gd name="connsiteY79" fmla="*/ 80433 h 2130425"/>
              <a:gd name="connsiteX80" fmla="*/ 1567392 w 1653646"/>
              <a:gd name="connsiteY80" fmla="*/ 124883 h 2130425"/>
              <a:gd name="connsiteX81" fmla="*/ 1589617 w 1653646"/>
              <a:gd name="connsiteY81" fmla="*/ 77258 h 2130425"/>
              <a:gd name="connsiteX82" fmla="*/ 1557867 w 1653646"/>
              <a:gd name="connsiteY82" fmla="*/ 10583 h 2130425"/>
              <a:gd name="connsiteX83" fmla="*/ 1538817 w 1653646"/>
              <a:gd name="connsiteY83" fmla="*/ 80433 h 2130425"/>
              <a:gd name="connsiteX84" fmla="*/ 1510242 w 1653646"/>
              <a:gd name="connsiteY84" fmla="*/ 131233 h 2130425"/>
              <a:gd name="connsiteX85" fmla="*/ 1484842 w 1653646"/>
              <a:gd name="connsiteY85" fmla="*/ 77258 h 2130425"/>
              <a:gd name="connsiteX86" fmla="*/ 1497542 w 1653646"/>
              <a:gd name="connsiteY86" fmla="*/ 16933 h 2130425"/>
              <a:gd name="connsiteX87" fmla="*/ 1472142 w 1653646"/>
              <a:gd name="connsiteY87" fmla="*/ 26458 h 2130425"/>
              <a:gd name="connsiteX88" fmla="*/ 1443567 w 1653646"/>
              <a:gd name="connsiteY88" fmla="*/ 96308 h 2130425"/>
              <a:gd name="connsiteX89" fmla="*/ 1421342 w 1653646"/>
              <a:gd name="connsiteY89" fmla="*/ 83608 h 2130425"/>
              <a:gd name="connsiteX90" fmla="*/ 1373717 w 1653646"/>
              <a:gd name="connsiteY90" fmla="*/ 61383 h 2130425"/>
              <a:gd name="connsiteX91" fmla="*/ 1389592 w 1653646"/>
              <a:gd name="connsiteY91" fmla="*/ 112183 h 2130425"/>
              <a:gd name="connsiteX92" fmla="*/ 1414992 w 1653646"/>
              <a:gd name="connsiteY92" fmla="*/ 220133 h 2130425"/>
              <a:gd name="connsiteX93" fmla="*/ 1373717 w 1653646"/>
              <a:gd name="connsiteY93" fmla="*/ 286808 h 2130425"/>
              <a:gd name="connsiteX94" fmla="*/ 1281642 w 1653646"/>
              <a:gd name="connsiteY94" fmla="*/ 337608 h 2130425"/>
              <a:gd name="connsiteX95" fmla="*/ 1205442 w 1653646"/>
              <a:gd name="connsiteY95" fmla="*/ 416983 h 2130425"/>
              <a:gd name="connsiteX96" fmla="*/ 1167342 w 1653646"/>
              <a:gd name="connsiteY96" fmla="*/ 451908 h 2130425"/>
              <a:gd name="connsiteX97" fmla="*/ 1116542 w 1653646"/>
              <a:gd name="connsiteY97" fmla="*/ 464608 h 2130425"/>
              <a:gd name="connsiteX98" fmla="*/ 1081617 w 1653646"/>
              <a:gd name="connsiteY98" fmla="*/ 328083 h 2130425"/>
              <a:gd name="connsiteX99" fmla="*/ 1040342 w 1653646"/>
              <a:gd name="connsiteY99" fmla="*/ 239183 h 2130425"/>
              <a:gd name="connsiteX100" fmla="*/ 843492 w 1653646"/>
              <a:gd name="connsiteY100" fmla="*/ 210608 h 2130425"/>
              <a:gd name="connsiteX101" fmla="*/ 732367 w 1653646"/>
              <a:gd name="connsiteY101" fmla="*/ 236008 h 2130425"/>
              <a:gd name="connsiteX102" fmla="*/ 716492 w 1653646"/>
              <a:gd name="connsiteY102" fmla="*/ 280458 h 2130425"/>
              <a:gd name="connsiteX103" fmla="*/ 687917 w 1653646"/>
              <a:gd name="connsiteY103" fmla="*/ 347133 h 2130425"/>
              <a:gd name="connsiteX104" fmla="*/ 713317 w 1653646"/>
              <a:gd name="connsiteY104" fmla="*/ 407458 h 2130425"/>
              <a:gd name="connsiteX105" fmla="*/ 726017 w 1653646"/>
              <a:gd name="connsiteY105" fmla="*/ 496358 h 2130425"/>
              <a:gd name="connsiteX106" fmla="*/ 687917 w 1653646"/>
              <a:gd name="connsiteY106" fmla="*/ 512233 h 2130425"/>
              <a:gd name="connsiteX107" fmla="*/ 570442 w 1653646"/>
              <a:gd name="connsiteY107" fmla="*/ 404283 h 2130425"/>
              <a:gd name="connsiteX108" fmla="*/ 478367 w 1653646"/>
              <a:gd name="connsiteY108" fmla="*/ 340783 h 2130425"/>
              <a:gd name="connsiteX109" fmla="*/ 398992 w 1653646"/>
              <a:gd name="connsiteY109" fmla="*/ 293158 h 2130425"/>
              <a:gd name="connsiteX110" fmla="*/ 335492 w 1653646"/>
              <a:gd name="connsiteY110" fmla="*/ 248708 h 2130425"/>
              <a:gd name="connsiteX111" fmla="*/ 278342 w 1653646"/>
              <a:gd name="connsiteY111" fmla="*/ 191558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653646" h="2130425">
                <a:moveTo>
                  <a:pt x="278342" y="191558"/>
                </a:moveTo>
                <a:cubicBezTo>
                  <a:pt x="267229" y="157162"/>
                  <a:pt x="277813" y="62971"/>
                  <a:pt x="268817" y="42333"/>
                </a:cubicBezTo>
                <a:cubicBezTo>
                  <a:pt x="259821" y="21696"/>
                  <a:pt x="236538" y="70908"/>
                  <a:pt x="224367" y="67733"/>
                </a:cubicBezTo>
                <a:cubicBezTo>
                  <a:pt x="212196" y="64558"/>
                  <a:pt x="209550" y="33337"/>
                  <a:pt x="195792" y="23283"/>
                </a:cubicBezTo>
                <a:cubicBezTo>
                  <a:pt x="182034" y="13229"/>
                  <a:pt x="146050" y="0"/>
                  <a:pt x="141817" y="7408"/>
                </a:cubicBezTo>
                <a:cubicBezTo>
                  <a:pt x="137584" y="14816"/>
                  <a:pt x="173567" y="62441"/>
                  <a:pt x="170392" y="67733"/>
                </a:cubicBezTo>
                <a:cubicBezTo>
                  <a:pt x="167217" y="73025"/>
                  <a:pt x="135996" y="41804"/>
                  <a:pt x="122767" y="39158"/>
                </a:cubicBezTo>
                <a:cubicBezTo>
                  <a:pt x="109538" y="36512"/>
                  <a:pt x="91546" y="41275"/>
                  <a:pt x="91017" y="51858"/>
                </a:cubicBezTo>
                <a:cubicBezTo>
                  <a:pt x="90488" y="62441"/>
                  <a:pt x="111125" y="91016"/>
                  <a:pt x="119592" y="102658"/>
                </a:cubicBezTo>
                <a:cubicBezTo>
                  <a:pt x="128059" y="114300"/>
                  <a:pt x="146579" y="117475"/>
                  <a:pt x="141817" y="121708"/>
                </a:cubicBezTo>
                <a:cubicBezTo>
                  <a:pt x="137055" y="125941"/>
                  <a:pt x="103717" y="122766"/>
                  <a:pt x="91017" y="128058"/>
                </a:cubicBezTo>
                <a:cubicBezTo>
                  <a:pt x="78317" y="133350"/>
                  <a:pt x="62971" y="148166"/>
                  <a:pt x="65617" y="153458"/>
                </a:cubicBezTo>
                <a:cubicBezTo>
                  <a:pt x="68263" y="158750"/>
                  <a:pt x="102130" y="154516"/>
                  <a:pt x="106892" y="159808"/>
                </a:cubicBezTo>
                <a:cubicBezTo>
                  <a:pt x="111655" y="165100"/>
                  <a:pt x="99484" y="175683"/>
                  <a:pt x="94192" y="185208"/>
                </a:cubicBezTo>
                <a:cubicBezTo>
                  <a:pt x="88900" y="194733"/>
                  <a:pt x="64030" y="218545"/>
                  <a:pt x="75142" y="216958"/>
                </a:cubicBezTo>
                <a:cubicBezTo>
                  <a:pt x="86254" y="215371"/>
                  <a:pt x="118005" y="145521"/>
                  <a:pt x="160867" y="175683"/>
                </a:cubicBezTo>
                <a:cubicBezTo>
                  <a:pt x="203729" y="205845"/>
                  <a:pt x="287867" y="342371"/>
                  <a:pt x="332317" y="397933"/>
                </a:cubicBezTo>
                <a:cubicBezTo>
                  <a:pt x="376767" y="453495"/>
                  <a:pt x="412221" y="470958"/>
                  <a:pt x="427567" y="509058"/>
                </a:cubicBezTo>
                <a:cubicBezTo>
                  <a:pt x="442913" y="547158"/>
                  <a:pt x="409575" y="601662"/>
                  <a:pt x="424392" y="626533"/>
                </a:cubicBezTo>
                <a:cubicBezTo>
                  <a:pt x="439209" y="651404"/>
                  <a:pt x="490009" y="638175"/>
                  <a:pt x="516467" y="658283"/>
                </a:cubicBezTo>
                <a:cubicBezTo>
                  <a:pt x="542925" y="678391"/>
                  <a:pt x="579438" y="710671"/>
                  <a:pt x="583142" y="747183"/>
                </a:cubicBezTo>
                <a:cubicBezTo>
                  <a:pt x="586846" y="783695"/>
                  <a:pt x="552980" y="847725"/>
                  <a:pt x="538692" y="877358"/>
                </a:cubicBezTo>
                <a:cubicBezTo>
                  <a:pt x="524404" y="906991"/>
                  <a:pt x="491067" y="909637"/>
                  <a:pt x="497417" y="924983"/>
                </a:cubicBezTo>
                <a:cubicBezTo>
                  <a:pt x="503767" y="940329"/>
                  <a:pt x="557742" y="960966"/>
                  <a:pt x="576792" y="969433"/>
                </a:cubicBezTo>
                <a:cubicBezTo>
                  <a:pt x="595842" y="977900"/>
                  <a:pt x="609600" y="968904"/>
                  <a:pt x="611717" y="975783"/>
                </a:cubicBezTo>
                <a:cubicBezTo>
                  <a:pt x="613834" y="982662"/>
                  <a:pt x="629180" y="1005416"/>
                  <a:pt x="589492" y="1010708"/>
                </a:cubicBezTo>
                <a:cubicBezTo>
                  <a:pt x="549805" y="1016000"/>
                  <a:pt x="439209" y="1011766"/>
                  <a:pt x="373592" y="1007533"/>
                </a:cubicBezTo>
                <a:cubicBezTo>
                  <a:pt x="307975" y="1003300"/>
                  <a:pt x="234950" y="995362"/>
                  <a:pt x="195792" y="985308"/>
                </a:cubicBezTo>
                <a:cubicBezTo>
                  <a:pt x="156634" y="975254"/>
                  <a:pt x="149225" y="961496"/>
                  <a:pt x="138642" y="947208"/>
                </a:cubicBezTo>
                <a:cubicBezTo>
                  <a:pt x="128059" y="932921"/>
                  <a:pt x="135467" y="919691"/>
                  <a:pt x="132292" y="899583"/>
                </a:cubicBezTo>
                <a:cubicBezTo>
                  <a:pt x="129117" y="879475"/>
                  <a:pt x="124884" y="847195"/>
                  <a:pt x="119592" y="826558"/>
                </a:cubicBezTo>
                <a:cubicBezTo>
                  <a:pt x="114300" y="805921"/>
                  <a:pt x="112713" y="783695"/>
                  <a:pt x="100542" y="775758"/>
                </a:cubicBezTo>
                <a:cubicBezTo>
                  <a:pt x="88371" y="767821"/>
                  <a:pt x="62442" y="756179"/>
                  <a:pt x="46567" y="778933"/>
                </a:cubicBezTo>
                <a:cubicBezTo>
                  <a:pt x="30692" y="801687"/>
                  <a:pt x="10584" y="866246"/>
                  <a:pt x="5292" y="912283"/>
                </a:cubicBezTo>
                <a:cubicBezTo>
                  <a:pt x="0" y="958321"/>
                  <a:pt x="6350" y="1023937"/>
                  <a:pt x="14817" y="1055158"/>
                </a:cubicBezTo>
                <a:cubicBezTo>
                  <a:pt x="23284" y="1086379"/>
                  <a:pt x="40746" y="1092200"/>
                  <a:pt x="56092" y="1099608"/>
                </a:cubicBezTo>
                <a:cubicBezTo>
                  <a:pt x="71438" y="1107016"/>
                  <a:pt x="94721" y="1103841"/>
                  <a:pt x="106892" y="1099608"/>
                </a:cubicBezTo>
                <a:cubicBezTo>
                  <a:pt x="119063" y="1095375"/>
                  <a:pt x="122238" y="1078970"/>
                  <a:pt x="129117" y="1074208"/>
                </a:cubicBezTo>
                <a:cubicBezTo>
                  <a:pt x="135996" y="1069446"/>
                  <a:pt x="142875" y="1063625"/>
                  <a:pt x="148167" y="1071033"/>
                </a:cubicBezTo>
                <a:cubicBezTo>
                  <a:pt x="153459" y="1078441"/>
                  <a:pt x="149755" y="1100667"/>
                  <a:pt x="160867" y="1118658"/>
                </a:cubicBezTo>
                <a:cubicBezTo>
                  <a:pt x="171979" y="1136649"/>
                  <a:pt x="179917" y="1161521"/>
                  <a:pt x="214842" y="1178983"/>
                </a:cubicBezTo>
                <a:cubicBezTo>
                  <a:pt x="249767" y="1196446"/>
                  <a:pt x="332846" y="1215496"/>
                  <a:pt x="370417" y="1223433"/>
                </a:cubicBezTo>
                <a:cubicBezTo>
                  <a:pt x="407988" y="1231370"/>
                  <a:pt x="405871" y="1209675"/>
                  <a:pt x="440267" y="1226608"/>
                </a:cubicBezTo>
                <a:cubicBezTo>
                  <a:pt x="474663" y="1243541"/>
                  <a:pt x="543454" y="1308629"/>
                  <a:pt x="576792" y="1325033"/>
                </a:cubicBezTo>
                <a:cubicBezTo>
                  <a:pt x="610130" y="1341437"/>
                  <a:pt x="614363" y="1319212"/>
                  <a:pt x="640292" y="1325033"/>
                </a:cubicBezTo>
                <a:cubicBezTo>
                  <a:pt x="666221" y="1330854"/>
                  <a:pt x="702734" y="1313921"/>
                  <a:pt x="732367" y="1359958"/>
                </a:cubicBezTo>
                <a:cubicBezTo>
                  <a:pt x="762000" y="1405995"/>
                  <a:pt x="804863" y="1519766"/>
                  <a:pt x="818092" y="1601258"/>
                </a:cubicBezTo>
                <a:cubicBezTo>
                  <a:pt x="831321" y="1682750"/>
                  <a:pt x="804334" y="1803400"/>
                  <a:pt x="811742" y="1848908"/>
                </a:cubicBezTo>
                <a:cubicBezTo>
                  <a:pt x="819150" y="1894416"/>
                  <a:pt x="851430" y="1870075"/>
                  <a:pt x="862542" y="1874308"/>
                </a:cubicBezTo>
                <a:cubicBezTo>
                  <a:pt x="873655" y="1878541"/>
                  <a:pt x="876300" y="1858962"/>
                  <a:pt x="878417" y="1874308"/>
                </a:cubicBezTo>
                <a:cubicBezTo>
                  <a:pt x="880534" y="1889654"/>
                  <a:pt x="881063" y="1935691"/>
                  <a:pt x="875242" y="1966383"/>
                </a:cubicBezTo>
                <a:cubicBezTo>
                  <a:pt x="869421" y="1997075"/>
                  <a:pt x="848254" y="2032529"/>
                  <a:pt x="843492" y="2058458"/>
                </a:cubicBezTo>
                <a:cubicBezTo>
                  <a:pt x="838730" y="2084387"/>
                  <a:pt x="812800" y="2113491"/>
                  <a:pt x="846667" y="2121958"/>
                </a:cubicBezTo>
                <a:cubicBezTo>
                  <a:pt x="880534" y="2130425"/>
                  <a:pt x="1019705" y="2127779"/>
                  <a:pt x="1046692" y="2109258"/>
                </a:cubicBezTo>
                <a:cubicBezTo>
                  <a:pt x="1073679" y="2090737"/>
                  <a:pt x="1017588" y="2047875"/>
                  <a:pt x="1008592" y="2010833"/>
                </a:cubicBezTo>
                <a:cubicBezTo>
                  <a:pt x="999596" y="1973791"/>
                  <a:pt x="987955" y="1913466"/>
                  <a:pt x="992717" y="1887008"/>
                </a:cubicBezTo>
                <a:cubicBezTo>
                  <a:pt x="997479" y="1860550"/>
                  <a:pt x="1022350" y="1866900"/>
                  <a:pt x="1037167" y="1852083"/>
                </a:cubicBezTo>
                <a:cubicBezTo>
                  <a:pt x="1051984" y="1837266"/>
                  <a:pt x="1080030" y="1822450"/>
                  <a:pt x="1081617" y="1798108"/>
                </a:cubicBezTo>
                <a:cubicBezTo>
                  <a:pt x="1083205" y="1773766"/>
                  <a:pt x="1056217" y="1749425"/>
                  <a:pt x="1046692" y="1706033"/>
                </a:cubicBezTo>
                <a:cubicBezTo>
                  <a:pt x="1037167" y="1662641"/>
                  <a:pt x="1032934" y="1575858"/>
                  <a:pt x="1024467" y="1537758"/>
                </a:cubicBezTo>
                <a:cubicBezTo>
                  <a:pt x="1016000" y="1499658"/>
                  <a:pt x="1007534" y="1495425"/>
                  <a:pt x="995892" y="1477433"/>
                </a:cubicBezTo>
                <a:cubicBezTo>
                  <a:pt x="984250" y="1459441"/>
                  <a:pt x="959909" y="1474258"/>
                  <a:pt x="954617" y="1429808"/>
                </a:cubicBezTo>
                <a:cubicBezTo>
                  <a:pt x="949325" y="1385358"/>
                  <a:pt x="964671" y="1254654"/>
                  <a:pt x="964142" y="1210733"/>
                </a:cubicBezTo>
                <a:cubicBezTo>
                  <a:pt x="963613" y="1166812"/>
                  <a:pt x="948267" y="1178983"/>
                  <a:pt x="951442" y="1166283"/>
                </a:cubicBezTo>
                <a:cubicBezTo>
                  <a:pt x="954617" y="1153583"/>
                  <a:pt x="945092" y="1146704"/>
                  <a:pt x="983192" y="1134533"/>
                </a:cubicBezTo>
                <a:cubicBezTo>
                  <a:pt x="1021292" y="1122362"/>
                  <a:pt x="1146175" y="1109133"/>
                  <a:pt x="1180042" y="1093258"/>
                </a:cubicBezTo>
                <a:cubicBezTo>
                  <a:pt x="1213909" y="1077383"/>
                  <a:pt x="1199092" y="1081616"/>
                  <a:pt x="1186392" y="1039283"/>
                </a:cubicBezTo>
                <a:cubicBezTo>
                  <a:pt x="1173692" y="996950"/>
                  <a:pt x="1114954" y="885295"/>
                  <a:pt x="1103842" y="839258"/>
                </a:cubicBezTo>
                <a:cubicBezTo>
                  <a:pt x="1092730" y="793221"/>
                  <a:pt x="1102784" y="791104"/>
                  <a:pt x="1119717" y="763058"/>
                </a:cubicBezTo>
                <a:cubicBezTo>
                  <a:pt x="1136650" y="735012"/>
                  <a:pt x="1178455" y="696383"/>
                  <a:pt x="1205442" y="670983"/>
                </a:cubicBezTo>
                <a:cubicBezTo>
                  <a:pt x="1232430" y="645583"/>
                  <a:pt x="1266825" y="636587"/>
                  <a:pt x="1281642" y="610658"/>
                </a:cubicBezTo>
                <a:cubicBezTo>
                  <a:pt x="1296459" y="584729"/>
                  <a:pt x="1275292" y="548746"/>
                  <a:pt x="1294342" y="515408"/>
                </a:cubicBezTo>
                <a:cubicBezTo>
                  <a:pt x="1313392" y="482071"/>
                  <a:pt x="1368955" y="439208"/>
                  <a:pt x="1395942" y="410633"/>
                </a:cubicBezTo>
                <a:cubicBezTo>
                  <a:pt x="1422930" y="382058"/>
                  <a:pt x="1431925" y="373062"/>
                  <a:pt x="1456267" y="343958"/>
                </a:cubicBezTo>
                <a:cubicBezTo>
                  <a:pt x="1480609" y="314854"/>
                  <a:pt x="1511830" y="257704"/>
                  <a:pt x="1541992" y="236008"/>
                </a:cubicBezTo>
                <a:cubicBezTo>
                  <a:pt x="1572154" y="214312"/>
                  <a:pt x="1620838" y="222250"/>
                  <a:pt x="1637242" y="213783"/>
                </a:cubicBezTo>
                <a:cubicBezTo>
                  <a:pt x="1653646" y="205316"/>
                  <a:pt x="1648354" y="190500"/>
                  <a:pt x="1640417" y="185208"/>
                </a:cubicBezTo>
                <a:cubicBezTo>
                  <a:pt x="1632480" y="179916"/>
                  <a:pt x="1594379" y="191029"/>
                  <a:pt x="1589617" y="182033"/>
                </a:cubicBezTo>
                <a:cubicBezTo>
                  <a:pt x="1584855" y="173037"/>
                  <a:pt x="1603905" y="148166"/>
                  <a:pt x="1611842" y="131233"/>
                </a:cubicBezTo>
                <a:cubicBezTo>
                  <a:pt x="1619779" y="114300"/>
                  <a:pt x="1644650" y="81491"/>
                  <a:pt x="1637242" y="80433"/>
                </a:cubicBezTo>
                <a:cubicBezTo>
                  <a:pt x="1629834" y="79375"/>
                  <a:pt x="1575330" y="125412"/>
                  <a:pt x="1567392" y="124883"/>
                </a:cubicBezTo>
                <a:cubicBezTo>
                  <a:pt x="1559455" y="124354"/>
                  <a:pt x="1591204" y="96308"/>
                  <a:pt x="1589617" y="77258"/>
                </a:cubicBezTo>
                <a:cubicBezTo>
                  <a:pt x="1588030" y="58208"/>
                  <a:pt x="1566334" y="10054"/>
                  <a:pt x="1557867" y="10583"/>
                </a:cubicBezTo>
                <a:cubicBezTo>
                  <a:pt x="1549400" y="11112"/>
                  <a:pt x="1546754" y="60325"/>
                  <a:pt x="1538817" y="80433"/>
                </a:cubicBezTo>
                <a:cubicBezTo>
                  <a:pt x="1530880" y="100541"/>
                  <a:pt x="1519238" y="131762"/>
                  <a:pt x="1510242" y="131233"/>
                </a:cubicBezTo>
                <a:cubicBezTo>
                  <a:pt x="1501246" y="130704"/>
                  <a:pt x="1486959" y="96308"/>
                  <a:pt x="1484842" y="77258"/>
                </a:cubicBezTo>
                <a:cubicBezTo>
                  <a:pt x="1482725" y="58208"/>
                  <a:pt x="1499659" y="25400"/>
                  <a:pt x="1497542" y="16933"/>
                </a:cubicBezTo>
                <a:cubicBezTo>
                  <a:pt x="1495425" y="8466"/>
                  <a:pt x="1481138" y="13229"/>
                  <a:pt x="1472142" y="26458"/>
                </a:cubicBezTo>
                <a:cubicBezTo>
                  <a:pt x="1463146" y="39687"/>
                  <a:pt x="1452034" y="86783"/>
                  <a:pt x="1443567" y="96308"/>
                </a:cubicBezTo>
                <a:cubicBezTo>
                  <a:pt x="1435100" y="105833"/>
                  <a:pt x="1432984" y="89429"/>
                  <a:pt x="1421342" y="83608"/>
                </a:cubicBezTo>
                <a:cubicBezTo>
                  <a:pt x="1409700" y="77787"/>
                  <a:pt x="1379009" y="56621"/>
                  <a:pt x="1373717" y="61383"/>
                </a:cubicBezTo>
                <a:cubicBezTo>
                  <a:pt x="1368425" y="66146"/>
                  <a:pt x="1382713" y="85725"/>
                  <a:pt x="1389592" y="112183"/>
                </a:cubicBezTo>
                <a:cubicBezTo>
                  <a:pt x="1396471" y="138641"/>
                  <a:pt x="1417638" y="191029"/>
                  <a:pt x="1414992" y="220133"/>
                </a:cubicBezTo>
                <a:cubicBezTo>
                  <a:pt x="1412346" y="249237"/>
                  <a:pt x="1395942" y="267229"/>
                  <a:pt x="1373717" y="286808"/>
                </a:cubicBezTo>
                <a:cubicBezTo>
                  <a:pt x="1351492" y="306387"/>
                  <a:pt x="1309688" y="315912"/>
                  <a:pt x="1281642" y="337608"/>
                </a:cubicBezTo>
                <a:cubicBezTo>
                  <a:pt x="1253596" y="359304"/>
                  <a:pt x="1224492" y="397933"/>
                  <a:pt x="1205442" y="416983"/>
                </a:cubicBezTo>
                <a:cubicBezTo>
                  <a:pt x="1186392" y="436033"/>
                  <a:pt x="1182159" y="443971"/>
                  <a:pt x="1167342" y="451908"/>
                </a:cubicBezTo>
                <a:cubicBezTo>
                  <a:pt x="1152525" y="459846"/>
                  <a:pt x="1130829" y="485245"/>
                  <a:pt x="1116542" y="464608"/>
                </a:cubicBezTo>
                <a:cubicBezTo>
                  <a:pt x="1102255" y="443971"/>
                  <a:pt x="1094317" y="365654"/>
                  <a:pt x="1081617" y="328083"/>
                </a:cubicBezTo>
                <a:cubicBezTo>
                  <a:pt x="1068917" y="290512"/>
                  <a:pt x="1080029" y="258762"/>
                  <a:pt x="1040342" y="239183"/>
                </a:cubicBezTo>
                <a:cubicBezTo>
                  <a:pt x="1000655" y="219604"/>
                  <a:pt x="894821" y="211137"/>
                  <a:pt x="843492" y="210608"/>
                </a:cubicBezTo>
                <a:cubicBezTo>
                  <a:pt x="792163" y="210079"/>
                  <a:pt x="753534" y="224366"/>
                  <a:pt x="732367" y="236008"/>
                </a:cubicBezTo>
                <a:cubicBezTo>
                  <a:pt x="711200" y="247650"/>
                  <a:pt x="723900" y="261937"/>
                  <a:pt x="716492" y="280458"/>
                </a:cubicBezTo>
                <a:cubicBezTo>
                  <a:pt x="709084" y="298979"/>
                  <a:pt x="688446" y="325966"/>
                  <a:pt x="687917" y="347133"/>
                </a:cubicBezTo>
                <a:cubicBezTo>
                  <a:pt x="687388" y="368300"/>
                  <a:pt x="706967" y="382587"/>
                  <a:pt x="713317" y="407458"/>
                </a:cubicBezTo>
                <a:cubicBezTo>
                  <a:pt x="719667" y="432329"/>
                  <a:pt x="730250" y="478896"/>
                  <a:pt x="726017" y="496358"/>
                </a:cubicBezTo>
                <a:cubicBezTo>
                  <a:pt x="721784" y="513820"/>
                  <a:pt x="713846" y="527579"/>
                  <a:pt x="687917" y="512233"/>
                </a:cubicBezTo>
                <a:cubicBezTo>
                  <a:pt x="661988" y="496887"/>
                  <a:pt x="605367" y="432858"/>
                  <a:pt x="570442" y="404283"/>
                </a:cubicBezTo>
                <a:cubicBezTo>
                  <a:pt x="535517" y="375708"/>
                  <a:pt x="506942" y="359304"/>
                  <a:pt x="478367" y="340783"/>
                </a:cubicBezTo>
                <a:cubicBezTo>
                  <a:pt x="449792" y="322262"/>
                  <a:pt x="422804" y="308504"/>
                  <a:pt x="398992" y="293158"/>
                </a:cubicBezTo>
                <a:cubicBezTo>
                  <a:pt x="375180" y="277812"/>
                  <a:pt x="356129" y="263525"/>
                  <a:pt x="335492" y="248708"/>
                </a:cubicBezTo>
                <a:cubicBezTo>
                  <a:pt x="314855" y="233891"/>
                  <a:pt x="289455" y="225954"/>
                  <a:pt x="278342" y="191558"/>
                </a:cubicBezTo>
                <a:close/>
              </a:path>
            </a:pathLst>
          </a:custGeom>
          <a:solidFill>
            <a:srgbClr val="92D050"/>
          </a:solidFill>
          <a:ln>
            <a:solidFill>
              <a:schemeClr val="tx1"/>
            </a:solidFill>
          </a:ln>
          <a:effectLst>
            <a:innerShdw blurRad="63500" dist="50800" dir="162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p:cNvSpPr txBox="1"/>
          <p:nvPr/>
        </p:nvSpPr>
        <p:spPr>
          <a:xfrm>
            <a:off x="1235749" y="2420888"/>
            <a:ext cx="720080" cy="830997"/>
          </a:xfrm>
          <a:prstGeom prst="rect">
            <a:avLst/>
          </a:prstGeom>
          <a:noFill/>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hlinkClick r:id="rId4" action="ppaction://hlinksldjump"/>
              </a:rPr>
              <a:t>1</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21" name="TextBox 20"/>
          <p:cNvSpPr txBox="1"/>
          <p:nvPr/>
        </p:nvSpPr>
        <p:spPr>
          <a:xfrm>
            <a:off x="2839175" y="2420888"/>
            <a:ext cx="720080" cy="830997"/>
          </a:xfrm>
          <a:prstGeom prst="rect">
            <a:avLst/>
          </a:prstGeom>
          <a:noFill/>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hlinkClick r:id="rId5" action="ppaction://hlinksldjump"/>
              </a:rPr>
              <a:t>2</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22" name="TextBox 21"/>
          <p:cNvSpPr txBox="1"/>
          <p:nvPr/>
        </p:nvSpPr>
        <p:spPr>
          <a:xfrm>
            <a:off x="4600875" y="2420888"/>
            <a:ext cx="720080" cy="830997"/>
          </a:xfrm>
          <a:prstGeom prst="rect">
            <a:avLst/>
          </a:prstGeom>
          <a:noFill/>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hlinkClick r:id="rId6" action="ppaction://hlinksldjump"/>
              </a:rPr>
              <a:t>3</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23" name="TextBox 22"/>
          <p:cNvSpPr txBox="1"/>
          <p:nvPr/>
        </p:nvSpPr>
        <p:spPr>
          <a:xfrm>
            <a:off x="5844261" y="2420888"/>
            <a:ext cx="720080" cy="830997"/>
          </a:xfrm>
          <a:prstGeom prst="rect">
            <a:avLst/>
          </a:prstGeom>
          <a:noFill/>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hlinkClick r:id="rId7" action="ppaction://hlinksldjump"/>
              </a:rPr>
              <a:t>4</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24" name="TextBox 23"/>
          <p:cNvSpPr txBox="1"/>
          <p:nvPr/>
        </p:nvSpPr>
        <p:spPr>
          <a:xfrm>
            <a:off x="7572453" y="2420888"/>
            <a:ext cx="720080" cy="830997"/>
          </a:xfrm>
          <a:prstGeom prst="rect">
            <a:avLst/>
          </a:prstGeom>
          <a:noFill/>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hlinkClick r:id="rId8" action="ppaction://hlinksldjump"/>
              </a:rPr>
              <a:t>5</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26" name="TextBox 25"/>
          <p:cNvSpPr txBox="1"/>
          <p:nvPr/>
        </p:nvSpPr>
        <p:spPr>
          <a:xfrm>
            <a:off x="7092280" y="260648"/>
            <a:ext cx="1872208" cy="830997"/>
          </a:xfrm>
          <a:prstGeom prst="rect">
            <a:avLst/>
          </a:prstGeom>
          <a:noFill/>
        </p:spPr>
        <p:txBody>
          <a:bodyPr wrap="square" rtlCol="0">
            <a:spAutoFit/>
          </a:bodyPr>
          <a:lstStyle/>
          <a:p>
            <a:pPr algn="ctr"/>
            <a:r>
              <a:rPr lang="en-CA" sz="2400" dirty="0" smtClean="0">
                <a:solidFill>
                  <a:schemeClr val="bg1"/>
                </a:solidFill>
                <a:latin typeface="Franklin Gothic Medium Cond" pitchFamily="34" charset="0"/>
              </a:rPr>
              <a:t>Title Here    and Here</a:t>
            </a:r>
            <a:endParaRPr lang="en-CA" sz="2400" dirty="0">
              <a:solidFill>
                <a:schemeClr val="bg1"/>
              </a:solidFill>
              <a:latin typeface="Franklin Gothic Medium Cond" pitchFamily="34" charset="0"/>
            </a:endParaRPr>
          </a:p>
        </p:txBody>
      </p:sp>
      <p:sp>
        <p:nvSpPr>
          <p:cNvPr id="27" name="TextBox 26"/>
          <p:cNvSpPr txBox="1"/>
          <p:nvPr/>
        </p:nvSpPr>
        <p:spPr>
          <a:xfrm>
            <a:off x="5436096" y="251023"/>
            <a:ext cx="1872208" cy="830997"/>
          </a:xfrm>
          <a:prstGeom prst="rect">
            <a:avLst/>
          </a:prstGeom>
          <a:noFill/>
        </p:spPr>
        <p:txBody>
          <a:bodyPr wrap="square" rtlCol="0">
            <a:spAutoFit/>
          </a:bodyPr>
          <a:lstStyle/>
          <a:p>
            <a:pPr algn="ctr"/>
            <a:r>
              <a:rPr lang="en-CA" sz="2400" dirty="0" smtClean="0">
                <a:solidFill>
                  <a:schemeClr val="bg1"/>
                </a:solidFill>
                <a:latin typeface="Franklin Gothic Medium Cond" pitchFamily="34" charset="0"/>
              </a:rPr>
              <a:t>Title Here    and Here</a:t>
            </a:r>
            <a:endParaRPr lang="en-CA" sz="2400" dirty="0">
              <a:solidFill>
                <a:schemeClr val="bg1"/>
              </a:solidFill>
              <a:latin typeface="Franklin Gothic Medium Cond" pitchFamily="34" charset="0"/>
            </a:endParaRPr>
          </a:p>
        </p:txBody>
      </p:sp>
      <p:sp>
        <p:nvSpPr>
          <p:cNvPr id="28" name="TextBox 27"/>
          <p:cNvSpPr txBox="1"/>
          <p:nvPr/>
        </p:nvSpPr>
        <p:spPr>
          <a:xfrm>
            <a:off x="3871170" y="260648"/>
            <a:ext cx="1872208" cy="830997"/>
          </a:xfrm>
          <a:prstGeom prst="rect">
            <a:avLst/>
          </a:prstGeom>
          <a:noFill/>
        </p:spPr>
        <p:txBody>
          <a:bodyPr wrap="square" rtlCol="0">
            <a:spAutoFit/>
          </a:bodyPr>
          <a:lstStyle/>
          <a:p>
            <a:pPr algn="ctr"/>
            <a:r>
              <a:rPr lang="en-CA" sz="2400" dirty="0" smtClean="0">
                <a:solidFill>
                  <a:schemeClr val="bg1"/>
                </a:solidFill>
                <a:latin typeface="Franklin Gothic Medium Cond" pitchFamily="34" charset="0"/>
              </a:rPr>
              <a:t>Title Here    and Here</a:t>
            </a:r>
            <a:endParaRPr lang="en-CA" sz="2400" dirty="0">
              <a:solidFill>
                <a:schemeClr val="bg1"/>
              </a:solidFill>
              <a:latin typeface="Franklin Gothic Medium Cond" pitchFamily="34" charset="0"/>
            </a:endParaRPr>
          </a:p>
        </p:txBody>
      </p:sp>
      <p:sp>
        <p:nvSpPr>
          <p:cNvPr id="29" name="TextBox 28"/>
          <p:cNvSpPr txBox="1"/>
          <p:nvPr/>
        </p:nvSpPr>
        <p:spPr>
          <a:xfrm>
            <a:off x="2286994" y="260648"/>
            <a:ext cx="1872208" cy="830997"/>
          </a:xfrm>
          <a:prstGeom prst="rect">
            <a:avLst/>
          </a:prstGeom>
          <a:noFill/>
        </p:spPr>
        <p:txBody>
          <a:bodyPr wrap="square" rtlCol="0">
            <a:spAutoFit/>
          </a:bodyPr>
          <a:lstStyle/>
          <a:p>
            <a:pPr algn="ctr"/>
            <a:r>
              <a:rPr lang="en-CA" sz="2400" dirty="0" smtClean="0">
                <a:solidFill>
                  <a:schemeClr val="bg1"/>
                </a:solidFill>
                <a:latin typeface="Franklin Gothic Medium Cond" pitchFamily="34" charset="0"/>
              </a:rPr>
              <a:t>Title Here    and Here</a:t>
            </a:r>
            <a:endParaRPr lang="en-CA" sz="2400" dirty="0">
              <a:solidFill>
                <a:schemeClr val="bg1"/>
              </a:solidFill>
              <a:latin typeface="Franklin Gothic Medium Cond" pitchFamily="34" charset="0"/>
            </a:endParaRPr>
          </a:p>
        </p:txBody>
      </p:sp>
      <p:sp>
        <p:nvSpPr>
          <p:cNvPr id="30" name="TextBox 29"/>
          <p:cNvSpPr txBox="1"/>
          <p:nvPr/>
        </p:nvSpPr>
        <p:spPr>
          <a:xfrm>
            <a:off x="611560" y="260648"/>
            <a:ext cx="1872208" cy="830997"/>
          </a:xfrm>
          <a:prstGeom prst="rect">
            <a:avLst/>
          </a:prstGeom>
          <a:noFill/>
        </p:spPr>
        <p:txBody>
          <a:bodyPr wrap="square" rtlCol="0">
            <a:spAutoFit/>
          </a:bodyPr>
          <a:lstStyle/>
          <a:p>
            <a:pPr algn="ctr"/>
            <a:r>
              <a:rPr lang="en-CA" sz="2400" dirty="0" smtClean="0">
                <a:solidFill>
                  <a:schemeClr val="bg1"/>
                </a:solidFill>
                <a:latin typeface="Franklin Gothic Medium Cond" pitchFamily="34" charset="0"/>
              </a:rPr>
              <a:t>Title Here    and Here</a:t>
            </a:r>
            <a:endParaRPr lang="en-CA" sz="2400" dirty="0">
              <a:solidFill>
                <a:schemeClr val="bg1"/>
              </a:solidFill>
              <a:latin typeface="Franklin Gothic Medium Cond" pitchFamily="34" charset="0"/>
            </a:endParaRPr>
          </a:p>
        </p:txBody>
      </p:sp>
      <p:sp>
        <p:nvSpPr>
          <p:cNvPr id="25" name="TextBox 24"/>
          <p:cNvSpPr txBox="1"/>
          <p:nvPr/>
        </p:nvSpPr>
        <p:spPr>
          <a:xfrm>
            <a:off x="251520" y="332656"/>
            <a:ext cx="8640960" cy="523220"/>
          </a:xfrm>
          <a:prstGeom prst="rect">
            <a:avLst/>
          </a:prstGeom>
          <a:noFill/>
        </p:spPr>
        <p:txBody>
          <a:bodyPr wrap="square" rtlCol="0">
            <a:spAutoFit/>
          </a:bodyPr>
          <a:lstStyle/>
          <a:p>
            <a:pPr algn="ctr"/>
            <a:r>
              <a:rPr lang="en-CA" sz="2800" dirty="0" smtClean="0">
                <a:solidFill>
                  <a:srgbClr val="A71EB2"/>
                </a:solidFill>
                <a:latin typeface="Franklin Gothic Demi Cond" pitchFamily="34" charset="0"/>
              </a:rPr>
              <a:t>Travail avec les </a:t>
            </a:r>
            <a:r>
              <a:rPr lang="en-CA" sz="2800" dirty="0" err="1" smtClean="0">
                <a:solidFill>
                  <a:srgbClr val="A71EB2"/>
                </a:solidFill>
                <a:latin typeface="Franklin Gothic Demi Cond" pitchFamily="34" charset="0"/>
              </a:rPr>
              <a:t>normes</a:t>
            </a:r>
            <a:endParaRPr lang="en-CA" sz="2800" dirty="0" smtClean="0">
              <a:solidFill>
                <a:srgbClr val="A71EB2"/>
              </a:solidFill>
              <a:latin typeface="Franklin Gothic Demi Cond" pitchFamily="34" charset="0"/>
            </a:endParaRPr>
          </a:p>
        </p:txBody>
      </p:sp>
      <p:sp>
        <p:nvSpPr>
          <p:cNvPr id="31" name="TextBox 30"/>
          <p:cNvSpPr txBox="1"/>
          <p:nvPr/>
        </p:nvSpPr>
        <p:spPr>
          <a:xfrm>
            <a:off x="179512" y="724949"/>
            <a:ext cx="8964488" cy="646331"/>
          </a:xfrm>
          <a:prstGeom prst="rect">
            <a:avLst/>
          </a:prstGeom>
          <a:noFill/>
        </p:spPr>
        <p:txBody>
          <a:bodyPr wrap="square" rtlCol="0">
            <a:spAutoFit/>
          </a:bodyPr>
          <a:lstStyle/>
          <a:p>
            <a:r>
              <a:rPr lang="en-CA" sz="3600" dirty="0" err="1" smtClean="0">
                <a:latin typeface="Franklin Gothic Demi Cond" pitchFamily="34" charset="0"/>
              </a:rPr>
              <a:t>Résultats</a:t>
            </a:r>
            <a:r>
              <a:rPr lang="en-CA" sz="3600" dirty="0" smtClean="0">
                <a:latin typeface="Franklin Gothic Demi Cond" pitchFamily="34" charset="0"/>
              </a:rPr>
              <a:t> de </a:t>
            </a:r>
            <a:r>
              <a:rPr lang="en-CA" sz="3600" dirty="0" err="1" smtClean="0">
                <a:latin typeface="Franklin Gothic Demi Cond" pitchFamily="34" charset="0"/>
              </a:rPr>
              <a:t>l’apprentissage</a:t>
            </a:r>
            <a:r>
              <a:rPr lang="en-CA" sz="3600" dirty="0" smtClean="0">
                <a:latin typeface="Franklin Gothic Demi Cond" pitchFamily="34" charset="0"/>
              </a:rPr>
              <a:t>, programme </a:t>
            </a:r>
            <a:r>
              <a:rPr lang="en-CA" sz="3600" dirty="0" err="1" smtClean="0">
                <a:latin typeface="Franklin Gothic Demi Cond" pitchFamily="34" charset="0"/>
              </a:rPr>
              <a:t>d’études</a:t>
            </a:r>
            <a:endParaRPr lang="en-CA" sz="3600" dirty="0">
              <a:latin typeface="Franklin Gothic Demi Cond" pitchFamily="34" charset="0"/>
            </a:endParaRPr>
          </a:p>
        </p:txBody>
      </p:sp>
      <p:sp>
        <p:nvSpPr>
          <p:cNvPr id="32" name="TextBox 31"/>
          <p:cNvSpPr txBox="1"/>
          <p:nvPr/>
        </p:nvSpPr>
        <p:spPr>
          <a:xfrm>
            <a:off x="899592" y="692696"/>
            <a:ext cx="6984776" cy="646331"/>
          </a:xfrm>
          <a:prstGeom prst="rect">
            <a:avLst/>
          </a:prstGeom>
          <a:noFill/>
        </p:spPr>
        <p:txBody>
          <a:bodyPr wrap="square" rtlCol="0">
            <a:spAutoFit/>
          </a:bodyPr>
          <a:lstStyle/>
          <a:p>
            <a:pPr algn="ctr"/>
            <a:r>
              <a:rPr lang="en-CA" sz="3600" dirty="0" err="1" smtClean="0">
                <a:latin typeface="Franklin Gothic Demi Cond" pitchFamily="34" charset="0"/>
              </a:rPr>
              <a:t>Évaluations</a:t>
            </a:r>
            <a:r>
              <a:rPr lang="en-CA" sz="3600" dirty="0" smtClean="0">
                <a:latin typeface="Franklin Gothic Demi Cond" pitchFamily="34" charset="0"/>
              </a:rPr>
              <a:t> de </a:t>
            </a:r>
            <a:r>
              <a:rPr lang="en-CA" sz="3600" dirty="0" err="1" smtClean="0">
                <a:latin typeface="Franklin Gothic Demi Cond" pitchFamily="34" charset="0"/>
              </a:rPr>
              <a:t>rendement</a:t>
            </a:r>
            <a:endParaRPr lang="en-CA" sz="3600" dirty="0">
              <a:latin typeface="Franklin Gothic Demi Cond" pitchFamily="34" charset="0"/>
            </a:endParaRPr>
          </a:p>
        </p:txBody>
      </p:sp>
      <p:sp>
        <p:nvSpPr>
          <p:cNvPr id="37" name="TextBox 36"/>
          <p:cNvSpPr txBox="1"/>
          <p:nvPr/>
        </p:nvSpPr>
        <p:spPr>
          <a:xfrm>
            <a:off x="-180528" y="694437"/>
            <a:ext cx="9793088" cy="646331"/>
          </a:xfrm>
          <a:prstGeom prst="rect">
            <a:avLst/>
          </a:prstGeom>
          <a:noFill/>
        </p:spPr>
        <p:txBody>
          <a:bodyPr wrap="square" rtlCol="0">
            <a:spAutoFit/>
          </a:bodyPr>
          <a:lstStyle/>
          <a:p>
            <a:pPr algn="ctr"/>
            <a:r>
              <a:rPr lang="en-CA" sz="3600" dirty="0" smtClean="0">
                <a:latin typeface="Franklin Gothic Demi Cond" pitchFamily="34" charset="0"/>
              </a:rPr>
              <a:t>Descriptions </a:t>
            </a:r>
            <a:r>
              <a:rPr lang="en-CA" sz="3600" dirty="0" err="1" smtClean="0">
                <a:latin typeface="Franklin Gothic Demi Cond" pitchFamily="34" charset="0"/>
              </a:rPr>
              <a:t>d’emploi</a:t>
            </a:r>
            <a:r>
              <a:rPr lang="en-CA" sz="3600" dirty="0" smtClean="0">
                <a:latin typeface="Franklin Gothic Demi Cond" pitchFamily="34" charset="0"/>
              </a:rPr>
              <a:t> /</a:t>
            </a:r>
            <a:r>
              <a:rPr lang="en-CA" sz="3600" dirty="0" err="1" smtClean="0">
                <a:latin typeface="Franklin Gothic Demi Cond" pitchFamily="34" charset="0"/>
              </a:rPr>
              <a:t>affichage</a:t>
            </a:r>
            <a:r>
              <a:rPr lang="en-CA" sz="3600" dirty="0" smtClean="0">
                <a:latin typeface="Franklin Gothic Demi Cond" pitchFamily="34" charset="0"/>
              </a:rPr>
              <a:t> de </a:t>
            </a:r>
            <a:r>
              <a:rPr lang="en-CA" sz="3600" dirty="0" err="1" smtClean="0">
                <a:latin typeface="Franklin Gothic Demi Cond" pitchFamily="34" charset="0"/>
              </a:rPr>
              <a:t>poste</a:t>
            </a:r>
            <a:endParaRPr lang="en-CA" sz="3600" dirty="0">
              <a:latin typeface="Franklin Gothic Demi Cond" pitchFamily="34" charset="0"/>
            </a:endParaRPr>
          </a:p>
        </p:txBody>
      </p:sp>
      <p:sp>
        <p:nvSpPr>
          <p:cNvPr id="38" name="TextBox 37"/>
          <p:cNvSpPr txBox="1"/>
          <p:nvPr/>
        </p:nvSpPr>
        <p:spPr>
          <a:xfrm>
            <a:off x="107504" y="692696"/>
            <a:ext cx="9144000" cy="646331"/>
          </a:xfrm>
          <a:prstGeom prst="rect">
            <a:avLst/>
          </a:prstGeom>
          <a:noFill/>
        </p:spPr>
        <p:txBody>
          <a:bodyPr wrap="square" rtlCol="0">
            <a:spAutoFit/>
          </a:bodyPr>
          <a:lstStyle/>
          <a:p>
            <a:r>
              <a:rPr lang="en-CA" sz="3600" dirty="0" smtClean="0">
                <a:latin typeface="Franklin Gothic Demi Cond" pitchFamily="34" charset="0"/>
              </a:rPr>
              <a:t>Utilisation des </a:t>
            </a:r>
            <a:r>
              <a:rPr lang="en-CA" sz="3600" dirty="0" err="1" smtClean="0">
                <a:latin typeface="Franklin Gothic Demi Cond" pitchFamily="34" charset="0"/>
              </a:rPr>
              <a:t>normes</a:t>
            </a:r>
            <a:r>
              <a:rPr lang="en-CA" sz="3600" dirty="0" smtClean="0">
                <a:latin typeface="Franklin Gothic Demi Cond" pitchFamily="34" charset="0"/>
              </a:rPr>
              <a:t> pour </a:t>
            </a:r>
            <a:r>
              <a:rPr lang="en-CA" sz="3600" dirty="0" err="1" smtClean="0">
                <a:latin typeface="Franklin Gothic Demi Cond" pitchFamily="34" charset="0"/>
              </a:rPr>
              <a:t>l’évaluation</a:t>
            </a:r>
            <a:r>
              <a:rPr lang="en-CA" sz="3600" dirty="0" smtClean="0">
                <a:latin typeface="Franklin Gothic Demi Cond" pitchFamily="34" charset="0"/>
              </a:rPr>
              <a:t> des </a:t>
            </a:r>
            <a:r>
              <a:rPr lang="en-CA" sz="3600" dirty="0" err="1" smtClean="0">
                <a:latin typeface="Franklin Gothic Demi Cond" pitchFamily="34" charset="0"/>
              </a:rPr>
              <a:t>acquis</a:t>
            </a:r>
            <a:r>
              <a:rPr lang="en-CA" sz="3600" dirty="0" smtClean="0">
                <a:latin typeface="Franklin Gothic Demi Cond" pitchFamily="34" charset="0"/>
              </a:rPr>
              <a:t> </a:t>
            </a:r>
          </a:p>
        </p:txBody>
      </p:sp>
      <p:sp>
        <p:nvSpPr>
          <p:cNvPr id="39" name="TextBox 38"/>
          <p:cNvSpPr txBox="1"/>
          <p:nvPr/>
        </p:nvSpPr>
        <p:spPr>
          <a:xfrm>
            <a:off x="971600" y="764704"/>
            <a:ext cx="6984776" cy="646331"/>
          </a:xfrm>
          <a:prstGeom prst="rect">
            <a:avLst/>
          </a:prstGeom>
          <a:noFill/>
        </p:spPr>
        <p:txBody>
          <a:bodyPr wrap="square" rtlCol="0">
            <a:spAutoFit/>
          </a:bodyPr>
          <a:lstStyle/>
          <a:p>
            <a:pPr algn="ctr"/>
            <a:r>
              <a:rPr lang="en-CA" sz="3600" dirty="0" smtClean="0">
                <a:latin typeface="Franklin Gothic Demi Cond" pitchFamily="34" charset="0"/>
              </a:rPr>
              <a:t>Programmes de certification</a:t>
            </a:r>
            <a:endParaRPr lang="en-CA" sz="3600" dirty="0">
              <a:latin typeface="Franklin Gothic Demi Cond"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iterate type="lt">
                                    <p:tmPct val="0"/>
                                  </p:iterate>
                                  <p:childTnLst>
                                    <p:set>
                                      <p:cBhvr>
                                        <p:cTn id="6" dur="1" fill="hold">
                                          <p:stCondLst>
                                            <p:cond delay="0"/>
                                          </p:stCondLst>
                                        </p:cTn>
                                        <p:tgtEl>
                                          <p:spTgt spid="23554"/>
                                        </p:tgtEl>
                                        <p:attrNameLst>
                                          <p:attrName>style.visibility</p:attrName>
                                        </p:attrNameLst>
                                      </p:cBhvr>
                                      <p:to>
                                        <p:strVal val="visible"/>
                                      </p:to>
                                    </p:set>
                                    <p:animEffect transition="in" filter="fade">
                                      <p:cBhvr>
                                        <p:cTn id="7" dur="1000"/>
                                        <p:tgtEl>
                                          <p:spTgt spid="23554"/>
                                        </p:tgtEl>
                                      </p:cBhvr>
                                    </p:animEffect>
                                    <p:anim calcmode="lin" valueType="num">
                                      <p:cBhvr>
                                        <p:cTn id="8" dur="1000" fill="hold"/>
                                        <p:tgtEl>
                                          <p:spTgt spid="23554"/>
                                        </p:tgtEl>
                                        <p:attrNameLst>
                                          <p:attrName>ppt_x</p:attrName>
                                        </p:attrNameLst>
                                      </p:cBhvr>
                                      <p:tavLst>
                                        <p:tav tm="0">
                                          <p:val>
                                            <p:strVal val="#ppt_x"/>
                                          </p:val>
                                        </p:tav>
                                        <p:tav tm="100000">
                                          <p:val>
                                            <p:strVal val="#ppt_x"/>
                                          </p:val>
                                        </p:tav>
                                      </p:tavLst>
                                    </p:anim>
                                    <p:anim calcmode="lin" valueType="num">
                                      <p:cBhvr>
                                        <p:cTn id="9" dur="1000" fill="hold"/>
                                        <p:tgtEl>
                                          <p:spTgt spid="23554"/>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20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xit" presetSubtype="0" fill="hold" nodeType="clickEffect">
                                  <p:stCondLst>
                                    <p:cond delay="0"/>
                                  </p:stCondLst>
                                  <p:iterate type="lt">
                                    <p:tmPct val="0"/>
                                  </p:iterate>
                                  <p:childTnLst>
                                    <p:animEffect transition="out" filter="fade">
                                      <p:cBhvr>
                                        <p:cTn id="16" dur="1000"/>
                                        <p:tgtEl>
                                          <p:spTgt spid="23554"/>
                                        </p:tgtEl>
                                      </p:cBhvr>
                                    </p:animEffect>
                                    <p:anim calcmode="lin" valueType="num">
                                      <p:cBhvr>
                                        <p:cTn id="17" dur="1000"/>
                                        <p:tgtEl>
                                          <p:spTgt spid="23554"/>
                                        </p:tgtEl>
                                        <p:attrNameLst>
                                          <p:attrName>ppt_x</p:attrName>
                                        </p:attrNameLst>
                                      </p:cBhvr>
                                      <p:tavLst>
                                        <p:tav tm="0">
                                          <p:val>
                                            <p:strVal val="ppt_x"/>
                                          </p:val>
                                        </p:tav>
                                        <p:tav tm="100000">
                                          <p:val>
                                            <p:strVal val="ppt_x"/>
                                          </p:val>
                                        </p:tav>
                                      </p:tavLst>
                                    </p:anim>
                                    <p:anim calcmode="lin" valueType="num">
                                      <p:cBhvr>
                                        <p:cTn id="18" dur="100" decel="100000"/>
                                        <p:tgtEl>
                                          <p:spTgt spid="23554"/>
                                        </p:tgtEl>
                                        <p:attrNameLst>
                                          <p:attrName>ppt_y</p:attrName>
                                        </p:attrNameLst>
                                      </p:cBhvr>
                                      <p:tavLst>
                                        <p:tav tm="0">
                                          <p:val>
                                            <p:strVal val="ppt_y"/>
                                          </p:val>
                                        </p:tav>
                                        <p:tav tm="100000">
                                          <p:val>
                                            <p:strVal val="ppt_y-.03"/>
                                          </p:val>
                                        </p:tav>
                                      </p:tavLst>
                                    </p:anim>
                                    <p:anim calcmode="lin" valueType="num">
                                      <p:cBhvr>
                                        <p:cTn id="19" dur="900" accel="100000">
                                          <p:stCondLst>
                                            <p:cond delay="100"/>
                                          </p:stCondLst>
                                        </p:cTn>
                                        <p:tgtEl>
                                          <p:spTgt spid="23554"/>
                                        </p:tgtEl>
                                        <p:attrNameLst>
                                          <p:attrName>ppt_y</p:attrName>
                                        </p:attrNameLst>
                                      </p:cBhvr>
                                      <p:tavLst>
                                        <p:tav tm="0">
                                          <p:val>
                                            <p:strVal val="ppt_y"/>
                                          </p:val>
                                        </p:tav>
                                        <p:tav tm="100000">
                                          <p:val>
                                            <p:strVal val="ppt_y+1"/>
                                          </p:val>
                                        </p:tav>
                                      </p:tavLst>
                                    </p:anim>
                                    <p:set>
                                      <p:cBhvr>
                                        <p:cTn id="20" dur="1" fill="hold">
                                          <p:stCondLst>
                                            <p:cond delay="999"/>
                                          </p:stCondLst>
                                        </p:cTn>
                                        <p:tgtEl>
                                          <p:spTgt spid="235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2000"/>
                                        <p:tgtEl>
                                          <p:spTgt spid="31"/>
                                        </p:tgtEl>
                                      </p:cBhvr>
                                    </p:animEffect>
                                    <p:set>
                                      <p:cBhvr>
                                        <p:cTn id="23" dur="1" fill="hold">
                                          <p:stCondLst>
                                            <p:cond delay="1999"/>
                                          </p:stCondLst>
                                        </p:cTn>
                                        <p:tgtEl>
                                          <p:spTgt spid="31"/>
                                        </p:tgtEl>
                                        <p:attrNameLst>
                                          <p:attrName>style.visibility</p:attrName>
                                        </p:attrNameLst>
                                      </p:cBhvr>
                                      <p:to>
                                        <p:strVal val="hidden"/>
                                      </p:to>
                                    </p:set>
                                  </p:childTnLst>
                                </p:cTn>
                              </p:par>
                              <p:par>
                                <p:cTn id="24" presetID="47" presetClass="entr" presetSubtype="0" fill="hold" nodeType="withEffect">
                                  <p:stCondLst>
                                    <p:cond delay="0"/>
                                  </p:stCondLst>
                                  <p:iterate type="lt">
                                    <p:tmPct val="0"/>
                                  </p:iterate>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20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37" presetClass="exit" presetSubtype="0" fill="hold" nodeType="clickEffect">
                                  <p:stCondLst>
                                    <p:cond delay="0"/>
                                  </p:stCondLst>
                                  <p:iterate type="lt">
                                    <p:tmPct val="0"/>
                                  </p:iterate>
                                  <p:childTnLst>
                                    <p:animEffect transition="out" filter="fade">
                                      <p:cBhvr>
                                        <p:cTn id="35" dur="1000"/>
                                        <p:tgtEl>
                                          <p:spTgt spid="33"/>
                                        </p:tgtEl>
                                      </p:cBhvr>
                                    </p:animEffect>
                                    <p:anim calcmode="lin" valueType="num">
                                      <p:cBhvr>
                                        <p:cTn id="36" dur="1000"/>
                                        <p:tgtEl>
                                          <p:spTgt spid="33"/>
                                        </p:tgtEl>
                                        <p:attrNameLst>
                                          <p:attrName>ppt_x</p:attrName>
                                        </p:attrNameLst>
                                      </p:cBhvr>
                                      <p:tavLst>
                                        <p:tav tm="0">
                                          <p:val>
                                            <p:strVal val="ppt_x"/>
                                          </p:val>
                                        </p:tav>
                                        <p:tav tm="100000">
                                          <p:val>
                                            <p:strVal val="ppt_x"/>
                                          </p:val>
                                        </p:tav>
                                      </p:tavLst>
                                    </p:anim>
                                    <p:anim calcmode="lin" valueType="num">
                                      <p:cBhvr>
                                        <p:cTn id="37" dur="100" decel="100000"/>
                                        <p:tgtEl>
                                          <p:spTgt spid="33"/>
                                        </p:tgtEl>
                                        <p:attrNameLst>
                                          <p:attrName>ppt_y</p:attrName>
                                        </p:attrNameLst>
                                      </p:cBhvr>
                                      <p:tavLst>
                                        <p:tav tm="0">
                                          <p:val>
                                            <p:strVal val="ppt_y"/>
                                          </p:val>
                                        </p:tav>
                                        <p:tav tm="100000">
                                          <p:val>
                                            <p:strVal val="ppt_y-.03"/>
                                          </p:val>
                                        </p:tav>
                                      </p:tavLst>
                                    </p:anim>
                                    <p:anim calcmode="lin" valueType="num">
                                      <p:cBhvr>
                                        <p:cTn id="38" dur="900" accel="100000">
                                          <p:stCondLst>
                                            <p:cond delay="100"/>
                                          </p:stCondLst>
                                        </p:cTn>
                                        <p:tgtEl>
                                          <p:spTgt spid="33"/>
                                        </p:tgtEl>
                                        <p:attrNameLst>
                                          <p:attrName>ppt_y</p:attrName>
                                        </p:attrNameLst>
                                      </p:cBhvr>
                                      <p:tavLst>
                                        <p:tav tm="0">
                                          <p:val>
                                            <p:strVal val="ppt_y"/>
                                          </p:val>
                                        </p:tav>
                                        <p:tav tm="100000">
                                          <p:val>
                                            <p:strVal val="ppt_y+1"/>
                                          </p:val>
                                        </p:tav>
                                      </p:tavLst>
                                    </p:anim>
                                    <p:set>
                                      <p:cBhvr>
                                        <p:cTn id="39" dur="1" fill="hold">
                                          <p:stCondLst>
                                            <p:cond delay="999"/>
                                          </p:stCondLst>
                                        </p:cTn>
                                        <p:tgtEl>
                                          <p:spTgt spid="3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2000"/>
                                        <p:tgtEl>
                                          <p:spTgt spid="32"/>
                                        </p:tgtEl>
                                      </p:cBhvr>
                                    </p:animEffect>
                                    <p:set>
                                      <p:cBhvr>
                                        <p:cTn id="42" dur="1" fill="hold">
                                          <p:stCondLst>
                                            <p:cond delay="1999"/>
                                          </p:stCondLst>
                                        </p:cTn>
                                        <p:tgtEl>
                                          <p:spTgt spid="32"/>
                                        </p:tgtEl>
                                        <p:attrNameLst>
                                          <p:attrName>style.visibility</p:attrName>
                                        </p:attrNameLst>
                                      </p:cBhvr>
                                      <p:to>
                                        <p:strVal val="hidden"/>
                                      </p:to>
                                    </p:set>
                                  </p:childTnLst>
                                </p:cTn>
                              </p:par>
                              <p:par>
                                <p:cTn id="43" presetID="47" presetClass="entr" presetSubtype="0" fill="hold" nodeType="withEffect">
                                  <p:stCondLst>
                                    <p:cond delay="0"/>
                                  </p:stCondLst>
                                  <p:iterate type="lt">
                                    <p:tmPct val="0"/>
                                  </p:iterate>
                                  <p:childTnLst>
                                    <p:set>
                                      <p:cBhvr>
                                        <p:cTn id="44" dur="1" fill="hold">
                                          <p:stCondLst>
                                            <p:cond delay="0"/>
                                          </p:stCondLst>
                                        </p:cTn>
                                        <p:tgtEl>
                                          <p:spTgt spid="34"/>
                                        </p:tgtEl>
                                        <p:attrNameLst>
                                          <p:attrName>style.visibility</p:attrName>
                                        </p:attrNameLst>
                                      </p:cBhvr>
                                      <p:to>
                                        <p:strVal val="visible"/>
                                      </p:to>
                                    </p:set>
                                    <p:animEffect transition="in" filter="fade">
                                      <p:cBhvr>
                                        <p:cTn id="45" dur="1000"/>
                                        <p:tgtEl>
                                          <p:spTgt spid="34"/>
                                        </p:tgtEl>
                                      </p:cBhvr>
                                    </p:animEffect>
                                    <p:anim calcmode="lin" valueType="num">
                                      <p:cBhvr>
                                        <p:cTn id="46" dur="1000" fill="hold"/>
                                        <p:tgtEl>
                                          <p:spTgt spid="34"/>
                                        </p:tgtEl>
                                        <p:attrNameLst>
                                          <p:attrName>ppt_x</p:attrName>
                                        </p:attrNameLst>
                                      </p:cBhvr>
                                      <p:tavLst>
                                        <p:tav tm="0">
                                          <p:val>
                                            <p:strVal val="#ppt_x"/>
                                          </p:val>
                                        </p:tav>
                                        <p:tav tm="100000">
                                          <p:val>
                                            <p:strVal val="#ppt_x"/>
                                          </p:val>
                                        </p:tav>
                                      </p:tavLst>
                                    </p:anim>
                                    <p:anim calcmode="lin" valueType="num">
                                      <p:cBhvr>
                                        <p:cTn id="47" dur="1000" fill="hold"/>
                                        <p:tgtEl>
                                          <p:spTgt spid="34"/>
                                        </p:tgtEl>
                                        <p:attrNameLst>
                                          <p:attrName>ppt_y</p:attrName>
                                        </p:attrNameLst>
                                      </p:cBhvr>
                                      <p:tavLst>
                                        <p:tav tm="0">
                                          <p:val>
                                            <p:strVal val="#ppt_y-.1"/>
                                          </p:val>
                                        </p:tav>
                                        <p:tav tm="100000">
                                          <p:val>
                                            <p:strVal val="#ppt_y"/>
                                          </p:val>
                                        </p:tav>
                                      </p:tavLst>
                                    </p:anim>
                                  </p:childTnLst>
                                </p:cTn>
                              </p:par>
                              <p:par>
                                <p:cTn id="48" presetID="10" presetClass="entr" presetSubtype="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20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37" presetClass="exit" presetSubtype="0" fill="hold" nodeType="clickEffect">
                                  <p:stCondLst>
                                    <p:cond delay="0"/>
                                  </p:stCondLst>
                                  <p:iterate type="lt">
                                    <p:tmPct val="0"/>
                                  </p:iterate>
                                  <p:childTnLst>
                                    <p:animEffect transition="out" filter="fade">
                                      <p:cBhvr>
                                        <p:cTn id="54" dur="1000"/>
                                        <p:tgtEl>
                                          <p:spTgt spid="34"/>
                                        </p:tgtEl>
                                      </p:cBhvr>
                                    </p:animEffect>
                                    <p:anim calcmode="lin" valueType="num">
                                      <p:cBhvr>
                                        <p:cTn id="55" dur="1000"/>
                                        <p:tgtEl>
                                          <p:spTgt spid="34"/>
                                        </p:tgtEl>
                                        <p:attrNameLst>
                                          <p:attrName>ppt_x</p:attrName>
                                        </p:attrNameLst>
                                      </p:cBhvr>
                                      <p:tavLst>
                                        <p:tav tm="0">
                                          <p:val>
                                            <p:strVal val="ppt_x"/>
                                          </p:val>
                                        </p:tav>
                                        <p:tav tm="100000">
                                          <p:val>
                                            <p:strVal val="ppt_x"/>
                                          </p:val>
                                        </p:tav>
                                      </p:tavLst>
                                    </p:anim>
                                    <p:anim calcmode="lin" valueType="num">
                                      <p:cBhvr>
                                        <p:cTn id="56" dur="100" decel="100000"/>
                                        <p:tgtEl>
                                          <p:spTgt spid="34"/>
                                        </p:tgtEl>
                                        <p:attrNameLst>
                                          <p:attrName>ppt_y</p:attrName>
                                        </p:attrNameLst>
                                      </p:cBhvr>
                                      <p:tavLst>
                                        <p:tav tm="0">
                                          <p:val>
                                            <p:strVal val="ppt_y"/>
                                          </p:val>
                                        </p:tav>
                                        <p:tav tm="100000">
                                          <p:val>
                                            <p:strVal val="ppt_y-.03"/>
                                          </p:val>
                                        </p:tav>
                                      </p:tavLst>
                                    </p:anim>
                                    <p:anim calcmode="lin" valueType="num">
                                      <p:cBhvr>
                                        <p:cTn id="57" dur="900" accel="100000">
                                          <p:stCondLst>
                                            <p:cond delay="100"/>
                                          </p:stCondLst>
                                        </p:cTn>
                                        <p:tgtEl>
                                          <p:spTgt spid="34"/>
                                        </p:tgtEl>
                                        <p:attrNameLst>
                                          <p:attrName>ppt_y</p:attrName>
                                        </p:attrNameLst>
                                      </p:cBhvr>
                                      <p:tavLst>
                                        <p:tav tm="0">
                                          <p:val>
                                            <p:strVal val="ppt_y"/>
                                          </p:val>
                                        </p:tav>
                                        <p:tav tm="100000">
                                          <p:val>
                                            <p:strVal val="ppt_y+1"/>
                                          </p:val>
                                        </p:tav>
                                      </p:tavLst>
                                    </p:anim>
                                    <p:set>
                                      <p:cBhvr>
                                        <p:cTn id="58" dur="1" fill="hold">
                                          <p:stCondLst>
                                            <p:cond delay="999"/>
                                          </p:stCondLst>
                                        </p:cTn>
                                        <p:tgtEl>
                                          <p:spTgt spid="34"/>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2000"/>
                                        <p:tgtEl>
                                          <p:spTgt spid="37"/>
                                        </p:tgtEl>
                                      </p:cBhvr>
                                    </p:animEffect>
                                    <p:set>
                                      <p:cBhvr>
                                        <p:cTn id="61" dur="1" fill="hold">
                                          <p:stCondLst>
                                            <p:cond delay="1999"/>
                                          </p:stCondLst>
                                        </p:cTn>
                                        <p:tgtEl>
                                          <p:spTgt spid="37"/>
                                        </p:tgtEl>
                                        <p:attrNameLst>
                                          <p:attrName>style.visibility</p:attrName>
                                        </p:attrNameLst>
                                      </p:cBhvr>
                                      <p:to>
                                        <p:strVal val="hidden"/>
                                      </p:to>
                                    </p:set>
                                  </p:childTnLst>
                                </p:cTn>
                              </p:par>
                              <p:par>
                                <p:cTn id="62" presetID="47" presetClass="entr" presetSubtype="0" fill="hold" nodeType="withEffect">
                                  <p:stCondLst>
                                    <p:cond delay="0"/>
                                  </p:stCondLst>
                                  <p:iterate type="lt">
                                    <p:tmPct val="0"/>
                                  </p:iterate>
                                  <p:childTnLst>
                                    <p:set>
                                      <p:cBhvr>
                                        <p:cTn id="63" dur="1" fill="hold">
                                          <p:stCondLst>
                                            <p:cond delay="0"/>
                                          </p:stCondLst>
                                        </p:cTn>
                                        <p:tgtEl>
                                          <p:spTgt spid="35"/>
                                        </p:tgtEl>
                                        <p:attrNameLst>
                                          <p:attrName>style.visibility</p:attrName>
                                        </p:attrNameLst>
                                      </p:cBhvr>
                                      <p:to>
                                        <p:strVal val="visible"/>
                                      </p:to>
                                    </p:set>
                                    <p:animEffect transition="in" filter="fade">
                                      <p:cBhvr>
                                        <p:cTn id="64" dur="1000"/>
                                        <p:tgtEl>
                                          <p:spTgt spid="35"/>
                                        </p:tgtEl>
                                      </p:cBhvr>
                                    </p:animEffect>
                                    <p:anim calcmode="lin" valueType="num">
                                      <p:cBhvr>
                                        <p:cTn id="65" dur="1000" fill="hold"/>
                                        <p:tgtEl>
                                          <p:spTgt spid="35"/>
                                        </p:tgtEl>
                                        <p:attrNameLst>
                                          <p:attrName>ppt_x</p:attrName>
                                        </p:attrNameLst>
                                      </p:cBhvr>
                                      <p:tavLst>
                                        <p:tav tm="0">
                                          <p:val>
                                            <p:strVal val="#ppt_x"/>
                                          </p:val>
                                        </p:tav>
                                        <p:tav tm="100000">
                                          <p:val>
                                            <p:strVal val="#ppt_x"/>
                                          </p:val>
                                        </p:tav>
                                      </p:tavLst>
                                    </p:anim>
                                    <p:anim calcmode="lin" valueType="num">
                                      <p:cBhvr>
                                        <p:cTn id="66" dur="1000" fill="hold"/>
                                        <p:tgtEl>
                                          <p:spTgt spid="35"/>
                                        </p:tgtEl>
                                        <p:attrNameLst>
                                          <p:attrName>ppt_y</p:attrName>
                                        </p:attrNameLst>
                                      </p:cBhvr>
                                      <p:tavLst>
                                        <p:tav tm="0">
                                          <p:val>
                                            <p:strVal val="#ppt_y-.1"/>
                                          </p:val>
                                        </p:tav>
                                        <p:tav tm="100000">
                                          <p:val>
                                            <p:strVal val="#ppt_y"/>
                                          </p:val>
                                        </p:tav>
                                      </p:tavLst>
                                    </p:anim>
                                  </p:childTnLst>
                                </p:cTn>
                              </p:par>
                              <p:par>
                                <p:cTn id="67" presetID="10" presetClass="entr" presetSubtype="0"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2000"/>
                                        <p:tgtEl>
                                          <p:spTgt spid="38"/>
                                        </p:tgtEl>
                                      </p:cBhvr>
                                    </p:animEffect>
                                  </p:childTnLst>
                                </p:cTn>
                              </p:par>
                            </p:childTnLst>
                          </p:cTn>
                        </p:par>
                      </p:childTnLst>
                    </p:cTn>
                  </p:par>
                  <p:par>
                    <p:cTn id="70" fill="hold">
                      <p:stCondLst>
                        <p:cond delay="indefinite"/>
                      </p:stCondLst>
                      <p:childTnLst>
                        <p:par>
                          <p:cTn id="71" fill="hold">
                            <p:stCondLst>
                              <p:cond delay="0"/>
                            </p:stCondLst>
                            <p:childTnLst>
                              <p:par>
                                <p:cTn id="72" presetID="37" presetClass="exit" presetSubtype="0" fill="hold" nodeType="clickEffect">
                                  <p:stCondLst>
                                    <p:cond delay="0"/>
                                  </p:stCondLst>
                                  <p:iterate type="lt">
                                    <p:tmPct val="0"/>
                                  </p:iterate>
                                  <p:childTnLst>
                                    <p:animEffect transition="out" filter="fade">
                                      <p:cBhvr>
                                        <p:cTn id="73" dur="1000"/>
                                        <p:tgtEl>
                                          <p:spTgt spid="35"/>
                                        </p:tgtEl>
                                      </p:cBhvr>
                                    </p:animEffect>
                                    <p:anim calcmode="lin" valueType="num">
                                      <p:cBhvr>
                                        <p:cTn id="74" dur="1000"/>
                                        <p:tgtEl>
                                          <p:spTgt spid="35"/>
                                        </p:tgtEl>
                                        <p:attrNameLst>
                                          <p:attrName>ppt_x</p:attrName>
                                        </p:attrNameLst>
                                      </p:cBhvr>
                                      <p:tavLst>
                                        <p:tav tm="0">
                                          <p:val>
                                            <p:strVal val="ppt_x"/>
                                          </p:val>
                                        </p:tav>
                                        <p:tav tm="100000">
                                          <p:val>
                                            <p:strVal val="ppt_x"/>
                                          </p:val>
                                        </p:tav>
                                      </p:tavLst>
                                    </p:anim>
                                    <p:anim calcmode="lin" valueType="num">
                                      <p:cBhvr>
                                        <p:cTn id="75" dur="100" decel="100000"/>
                                        <p:tgtEl>
                                          <p:spTgt spid="35"/>
                                        </p:tgtEl>
                                        <p:attrNameLst>
                                          <p:attrName>ppt_y</p:attrName>
                                        </p:attrNameLst>
                                      </p:cBhvr>
                                      <p:tavLst>
                                        <p:tav tm="0">
                                          <p:val>
                                            <p:strVal val="ppt_y"/>
                                          </p:val>
                                        </p:tav>
                                        <p:tav tm="100000">
                                          <p:val>
                                            <p:strVal val="ppt_y-.03"/>
                                          </p:val>
                                        </p:tav>
                                      </p:tavLst>
                                    </p:anim>
                                    <p:anim calcmode="lin" valueType="num">
                                      <p:cBhvr>
                                        <p:cTn id="76" dur="900" accel="100000">
                                          <p:stCondLst>
                                            <p:cond delay="100"/>
                                          </p:stCondLst>
                                        </p:cTn>
                                        <p:tgtEl>
                                          <p:spTgt spid="35"/>
                                        </p:tgtEl>
                                        <p:attrNameLst>
                                          <p:attrName>ppt_y</p:attrName>
                                        </p:attrNameLst>
                                      </p:cBhvr>
                                      <p:tavLst>
                                        <p:tav tm="0">
                                          <p:val>
                                            <p:strVal val="ppt_y"/>
                                          </p:val>
                                        </p:tav>
                                        <p:tav tm="100000">
                                          <p:val>
                                            <p:strVal val="ppt_y+1"/>
                                          </p:val>
                                        </p:tav>
                                      </p:tavLst>
                                    </p:anim>
                                    <p:set>
                                      <p:cBhvr>
                                        <p:cTn id="77" dur="1" fill="hold">
                                          <p:stCondLst>
                                            <p:cond delay="999"/>
                                          </p:stCondLst>
                                        </p:cTn>
                                        <p:tgtEl>
                                          <p:spTgt spid="35"/>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2000"/>
                                        <p:tgtEl>
                                          <p:spTgt spid="38"/>
                                        </p:tgtEl>
                                      </p:cBhvr>
                                    </p:animEffect>
                                    <p:set>
                                      <p:cBhvr>
                                        <p:cTn id="80" dur="1" fill="hold">
                                          <p:stCondLst>
                                            <p:cond delay="1999"/>
                                          </p:stCondLst>
                                        </p:cTn>
                                        <p:tgtEl>
                                          <p:spTgt spid="38"/>
                                        </p:tgtEl>
                                        <p:attrNameLst>
                                          <p:attrName>style.visibility</p:attrName>
                                        </p:attrNameLst>
                                      </p:cBhvr>
                                      <p:to>
                                        <p:strVal val="hidden"/>
                                      </p:to>
                                    </p:set>
                                  </p:childTnLst>
                                </p:cTn>
                              </p:par>
                              <p:par>
                                <p:cTn id="81" presetID="47" presetClass="entr" presetSubtype="0" fill="hold" nodeType="withEffect">
                                  <p:stCondLst>
                                    <p:cond delay="0"/>
                                  </p:stCondLst>
                                  <p:iterate type="lt">
                                    <p:tmPct val="0"/>
                                  </p:iterate>
                                  <p:childTnLst>
                                    <p:set>
                                      <p:cBhvr>
                                        <p:cTn id="82" dur="1" fill="hold">
                                          <p:stCondLst>
                                            <p:cond delay="0"/>
                                          </p:stCondLst>
                                        </p:cTn>
                                        <p:tgtEl>
                                          <p:spTgt spid="36"/>
                                        </p:tgtEl>
                                        <p:attrNameLst>
                                          <p:attrName>style.visibility</p:attrName>
                                        </p:attrNameLst>
                                      </p:cBhvr>
                                      <p:to>
                                        <p:strVal val="visible"/>
                                      </p:to>
                                    </p:set>
                                    <p:animEffect transition="in" filter="fade">
                                      <p:cBhvr>
                                        <p:cTn id="83" dur="1000"/>
                                        <p:tgtEl>
                                          <p:spTgt spid="36"/>
                                        </p:tgtEl>
                                      </p:cBhvr>
                                    </p:animEffect>
                                    <p:anim calcmode="lin" valueType="num">
                                      <p:cBhvr>
                                        <p:cTn id="84" dur="1000" fill="hold"/>
                                        <p:tgtEl>
                                          <p:spTgt spid="36"/>
                                        </p:tgtEl>
                                        <p:attrNameLst>
                                          <p:attrName>ppt_x</p:attrName>
                                        </p:attrNameLst>
                                      </p:cBhvr>
                                      <p:tavLst>
                                        <p:tav tm="0">
                                          <p:val>
                                            <p:strVal val="#ppt_x"/>
                                          </p:val>
                                        </p:tav>
                                        <p:tav tm="100000">
                                          <p:val>
                                            <p:strVal val="#ppt_x"/>
                                          </p:val>
                                        </p:tav>
                                      </p:tavLst>
                                    </p:anim>
                                    <p:anim calcmode="lin" valueType="num">
                                      <p:cBhvr>
                                        <p:cTn id="85" dur="1000" fill="hold"/>
                                        <p:tgtEl>
                                          <p:spTgt spid="36"/>
                                        </p:tgtEl>
                                        <p:attrNameLst>
                                          <p:attrName>ppt_y</p:attrName>
                                        </p:attrNameLst>
                                      </p:cBhvr>
                                      <p:tavLst>
                                        <p:tav tm="0">
                                          <p:val>
                                            <p:strVal val="#ppt_y-.1"/>
                                          </p:val>
                                        </p:tav>
                                        <p:tav tm="100000">
                                          <p:val>
                                            <p:strVal val="#ppt_y"/>
                                          </p:val>
                                        </p:tav>
                                      </p:tavLst>
                                    </p:anim>
                                  </p:childTnLst>
                                </p:cTn>
                              </p:par>
                              <p:par>
                                <p:cTn id="86" presetID="10" presetClass="entr" presetSubtype="0" fill="hold" grpId="0"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2000"/>
                                        <p:tgtEl>
                                          <p:spTgt spid="39"/>
                                        </p:tgtEl>
                                      </p:cBhvr>
                                    </p:animEffect>
                                  </p:childTnLst>
                                </p:cTn>
                              </p:par>
                            </p:childTnLst>
                          </p:cTn>
                        </p:par>
                      </p:childTnLst>
                    </p:cTn>
                  </p:par>
                  <p:par>
                    <p:cTn id="89" fill="hold">
                      <p:stCondLst>
                        <p:cond delay="indefinite"/>
                      </p:stCondLst>
                      <p:childTnLst>
                        <p:par>
                          <p:cTn id="90" fill="hold">
                            <p:stCondLst>
                              <p:cond delay="0"/>
                            </p:stCondLst>
                            <p:childTnLst>
                              <p:par>
                                <p:cTn id="91" presetID="37" presetClass="exit" presetSubtype="0" fill="hold" nodeType="clickEffect">
                                  <p:stCondLst>
                                    <p:cond delay="0"/>
                                  </p:stCondLst>
                                  <p:iterate type="lt">
                                    <p:tmPct val="0"/>
                                  </p:iterate>
                                  <p:childTnLst>
                                    <p:animEffect transition="out" filter="fade">
                                      <p:cBhvr>
                                        <p:cTn id="92" dur="1000"/>
                                        <p:tgtEl>
                                          <p:spTgt spid="36"/>
                                        </p:tgtEl>
                                      </p:cBhvr>
                                    </p:animEffect>
                                    <p:anim calcmode="lin" valueType="num">
                                      <p:cBhvr>
                                        <p:cTn id="93" dur="1000"/>
                                        <p:tgtEl>
                                          <p:spTgt spid="36"/>
                                        </p:tgtEl>
                                        <p:attrNameLst>
                                          <p:attrName>ppt_x</p:attrName>
                                        </p:attrNameLst>
                                      </p:cBhvr>
                                      <p:tavLst>
                                        <p:tav tm="0">
                                          <p:val>
                                            <p:strVal val="ppt_x"/>
                                          </p:val>
                                        </p:tav>
                                        <p:tav tm="100000">
                                          <p:val>
                                            <p:strVal val="ppt_x"/>
                                          </p:val>
                                        </p:tav>
                                      </p:tavLst>
                                    </p:anim>
                                    <p:anim calcmode="lin" valueType="num">
                                      <p:cBhvr>
                                        <p:cTn id="94" dur="100" decel="100000"/>
                                        <p:tgtEl>
                                          <p:spTgt spid="36"/>
                                        </p:tgtEl>
                                        <p:attrNameLst>
                                          <p:attrName>ppt_y</p:attrName>
                                        </p:attrNameLst>
                                      </p:cBhvr>
                                      <p:tavLst>
                                        <p:tav tm="0">
                                          <p:val>
                                            <p:strVal val="ppt_y"/>
                                          </p:val>
                                        </p:tav>
                                        <p:tav tm="100000">
                                          <p:val>
                                            <p:strVal val="ppt_y-.03"/>
                                          </p:val>
                                        </p:tav>
                                      </p:tavLst>
                                    </p:anim>
                                    <p:anim calcmode="lin" valueType="num">
                                      <p:cBhvr>
                                        <p:cTn id="95" dur="900" accel="100000">
                                          <p:stCondLst>
                                            <p:cond delay="100"/>
                                          </p:stCondLst>
                                        </p:cTn>
                                        <p:tgtEl>
                                          <p:spTgt spid="36"/>
                                        </p:tgtEl>
                                        <p:attrNameLst>
                                          <p:attrName>ppt_y</p:attrName>
                                        </p:attrNameLst>
                                      </p:cBhvr>
                                      <p:tavLst>
                                        <p:tav tm="0">
                                          <p:val>
                                            <p:strVal val="ppt_y"/>
                                          </p:val>
                                        </p:tav>
                                        <p:tav tm="100000">
                                          <p:val>
                                            <p:strVal val="ppt_y+1"/>
                                          </p:val>
                                        </p:tav>
                                      </p:tavLst>
                                    </p:anim>
                                    <p:set>
                                      <p:cBhvr>
                                        <p:cTn id="96" dur="1" fill="hold">
                                          <p:stCondLst>
                                            <p:cond delay="999"/>
                                          </p:stCondLst>
                                        </p:cTn>
                                        <p:tgtEl>
                                          <p:spTgt spid="36"/>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2000"/>
                                        <p:tgtEl>
                                          <p:spTgt spid="39"/>
                                        </p:tgtEl>
                                      </p:cBhvr>
                                    </p:animEffect>
                                    <p:set>
                                      <p:cBhvr>
                                        <p:cTn id="99" dur="1" fill="hold">
                                          <p:stCondLst>
                                            <p:cond delay="19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P spid="37" grpId="0"/>
      <p:bldP spid="37" grpId="1"/>
      <p:bldP spid="38" grpId="0"/>
      <p:bldP spid="38" grpId="1"/>
      <p:bldP spid="39" grpId="0"/>
      <p:bldP spid="39"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wantjobgotjob.com/images/sce/day_care.jpg"/>
          <p:cNvPicPr>
            <a:picLocks noChangeAspect="1" noChangeArrowheads="1"/>
          </p:cNvPicPr>
          <p:nvPr/>
        </p:nvPicPr>
        <p:blipFill>
          <a:blip r:embed="rId3" cstate="print"/>
          <a:srcRect l="59202" t="12614" r="11275"/>
          <a:stretch>
            <a:fillRect/>
          </a:stretch>
        </p:blipFill>
        <p:spPr bwMode="auto">
          <a:xfrm flipH="1">
            <a:off x="0" y="0"/>
            <a:ext cx="3491880" cy="6858000"/>
          </a:xfrm>
          <a:prstGeom prst="rect">
            <a:avLst/>
          </a:prstGeom>
          <a:noFill/>
        </p:spPr>
      </p:pic>
      <p:sp>
        <p:nvSpPr>
          <p:cNvPr id="10" name="Rectangle 9"/>
          <p:cNvSpPr/>
          <p:nvPr/>
        </p:nvSpPr>
        <p:spPr>
          <a:xfrm>
            <a:off x="0" y="0"/>
            <a:ext cx="25152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p:cNvSpPr txBox="1"/>
          <p:nvPr/>
        </p:nvSpPr>
        <p:spPr>
          <a:xfrm>
            <a:off x="3779912" y="746701"/>
            <a:ext cx="5028755" cy="954107"/>
          </a:xfrm>
          <a:prstGeom prst="rect">
            <a:avLst/>
          </a:prstGeom>
          <a:noFill/>
        </p:spPr>
        <p:txBody>
          <a:bodyPr wrap="square" rtlCol="0">
            <a:spAutoFit/>
          </a:bodyPr>
          <a:lstStyle/>
          <a:p>
            <a:r>
              <a:rPr lang="en-CA" sz="2800" dirty="0" err="1" smtClean="0">
                <a:latin typeface="Franklin Gothic Demi Cond" pitchFamily="34" charset="0"/>
              </a:rPr>
              <a:t>Résultats</a:t>
            </a:r>
            <a:r>
              <a:rPr lang="en-CA" sz="2800" dirty="0" smtClean="0">
                <a:latin typeface="Franklin Gothic Demi Cond" pitchFamily="34" charset="0"/>
              </a:rPr>
              <a:t> de </a:t>
            </a:r>
            <a:r>
              <a:rPr lang="en-CA" sz="2800" dirty="0" err="1" smtClean="0">
                <a:latin typeface="Franklin Gothic Demi Cond" pitchFamily="34" charset="0"/>
              </a:rPr>
              <a:t>l’apprentissage</a:t>
            </a:r>
            <a:r>
              <a:rPr lang="en-CA" sz="2800" dirty="0" smtClean="0">
                <a:latin typeface="Franklin Gothic Demi Cond" pitchFamily="34" charset="0"/>
              </a:rPr>
              <a:t>, programme </a:t>
            </a:r>
            <a:r>
              <a:rPr lang="en-CA" sz="2800" dirty="0" err="1" smtClean="0">
                <a:latin typeface="Franklin Gothic Demi Cond" pitchFamily="34" charset="0"/>
              </a:rPr>
              <a:t>d’études</a:t>
            </a:r>
            <a:endParaRPr lang="en-CA" sz="2800" dirty="0">
              <a:latin typeface="Franklin Gothic Demi Cond" pitchFamily="34" charset="0"/>
            </a:endParaRPr>
          </a:p>
        </p:txBody>
      </p:sp>
      <p:sp>
        <p:nvSpPr>
          <p:cNvPr id="21" name="Rectangle 20"/>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TextBox 21"/>
          <p:cNvSpPr txBox="1"/>
          <p:nvPr/>
        </p:nvSpPr>
        <p:spPr>
          <a:xfrm>
            <a:off x="3707904" y="2204864"/>
            <a:ext cx="4824536" cy="3811300"/>
          </a:xfrm>
          <a:prstGeom prst="rect">
            <a:avLst/>
          </a:prstGeom>
          <a:noFill/>
        </p:spPr>
        <p:txBody>
          <a:bodyPr wrap="square" rtlCol="0">
            <a:spAutoFit/>
          </a:bodyPr>
          <a:lstStyle/>
          <a:p>
            <a:pPr marL="342900" lvl="0" indent="-342900">
              <a:lnSpc>
                <a:spcPct val="115000"/>
              </a:lnSpc>
              <a:spcAft>
                <a:spcPts val="0"/>
              </a:spcAft>
              <a:buFont typeface="Symbol"/>
              <a:buChar char=""/>
            </a:pPr>
            <a:r>
              <a:rPr lang="fr-CA" dirty="0" smtClean="0">
                <a:latin typeface="Franklin Gothic Book" pitchFamily="34" charset="0"/>
                <a:ea typeface="Calibri"/>
                <a:cs typeface="Times New Roman"/>
              </a:rPr>
              <a:t>Comment avez-vous procédé dans le passé afin d’établir pour vos cours les résultats de l’apprentissage? Sur quoi vous étiez-vous basés?</a:t>
            </a:r>
            <a:endParaRPr lang="en-CA" dirty="0" smtClean="0">
              <a:latin typeface="Franklin Gothic Book" pitchFamily="34" charset="0"/>
              <a:ea typeface="Calibri"/>
              <a:cs typeface="Times New Roman"/>
            </a:endParaRPr>
          </a:p>
          <a:p>
            <a:pPr marL="342900" lvl="0" indent="-342900">
              <a:lnSpc>
                <a:spcPct val="115000"/>
              </a:lnSpc>
              <a:spcAft>
                <a:spcPts val="1000"/>
              </a:spcAft>
              <a:buFont typeface="Symbol"/>
              <a:buChar char=""/>
            </a:pPr>
            <a:endParaRPr lang="en-CA" i="1" dirty="0" smtClean="0">
              <a:latin typeface="Franklin Gothic Book" pitchFamily="34" charset="0"/>
              <a:ea typeface="Calibri"/>
              <a:cs typeface="Times New Roman"/>
            </a:endParaRPr>
          </a:p>
          <a:p>
            <a:pPr marL="342900" lvl="0" indent="-342900">
              <a:lnSpc>
                <a:spcPct val="115000"/>
              </a:lnSpc>
              <a:spcAft>
                <a:spcPts val="1000"/>
              </a:spcAft>
              <a:buFont typeface="Symbol"/>
              <a:buChar char=""/>
            </a:pPr>
            <a:r>
              <a:rPr lang="en-CA" i="1" dirty="0" err="1" smtClean="0">
                <a:latin typeface="Franklin Gothic Book" pitchFamily="34" charset="0"/>
                <a:ea typeface="Calibri"/>
                <a:cs typeface="Times New Roman"/>
              </a:rPr>
              <a:t>D’après</a:t>
            </a:r>
            <a:r>
              <a:rPr lang="en-CA" i="1" dirty="0" smtClean="0">
                <a:latin typeface="Franklin Gothic Book" pitchFamily="34" charset="0"/>
                <a:ea typeface="Calibri"/>
                <a:cs typeface="Times New Roman"/>
              </a:rPr>
              <a:t> </a:t>
            </a:r>
            <a:r>
              <a:rPr lang="en-CA" i="1" dirty="0" err="1" smtClean="0">
                <a:latin typeface="Franklin Gothic Book" pitchFamily="34" charset="0"/>
                <a:ea typeface="Calibri"/>
                <a:cs typeface="Times New Roman"/>
              </a:rPr>
              <a:t>votre</a:t>
            </a:r>
            <a:r>
              <a:rPr lang="en-CA" i="1" dirty="0" smtClean="0">
                <a:latin typeface="Franklin Gothic Book" pitchFamily="34" charset="0"/>
                <a:ea typeface="Calibri"/>
                <a:cs typeface="Times New Roman"/>
              </a:rPr>
              <a:t> </a:t>
            </a:r>
            <a:r>
              <a:rPr lang="en-CA" i="1" dirty="0" err="1" smtClean="0">
                <a:latin typeface="Franklin Gothic Book" pitchFamily="34" charset="0"/>
                <a:ea typeface="Calibri"/>
                <a:cs typeface="Times New Roman"/>
              </a:rPr>
              <a:t>expérience</a:t>
            </a:r>
            <a:r>
              <a:rPr lang="en-CA" i="1" dirty="0" smtClean="0">
                <a:latin typeface="Franklin Gothic Book" pitchFamily="34" charset="0"/>
                <a:ea typeface="Calibri"/>
                <a:cs typeface="Times New Roman"/>
              </a:rPr>
              <a:t>, comment un document </a:t>
            </a:r>
            <a:r>
              <a:rPr lang="en-CA" i="1" dirty="0" err="1" smtClean="0">
                <a:latin typeface="Franklin Gothic Book" pitchFamily="34" charset="0"/>
                <a:ea typeface="Calibri"/>
                <a:cs typeface="Times New Roman"/>
              </a:rPr>
              <a:t>tel</a:t>
            </a:r>
            <a:r>
              <a:rPr lang="en-CA" i="1" dirty="0" smtClean="0">
                <a:latin typeface="Franklin Gothic Book" pitchFamily="34" charset="0"/>
                <a:ea typeface="Calibri"/>
                <a:cs typeface="Times New Roman"/>
              </a:rPr>
              <a:t> </a:t>
            </a:r>
            <a:r>
              <a:rPr lang="en-CA" i="1" dirty="0" err="1" smtClean="0">
                <a:latin typeface="Franklin Gothic Book" pitchFamily="34" charset="0"/>
                <a:ea typeface="Calibri"/>
                <a:cs typeface="Times New Roman"/>
              </a:rPr>
              <a:t>que</a:t>
            </a:r>
            <a:r>
              <a:rPr lang="en-CA" i="1" dirty="0" smtClean="0">
                <a:latin typeface="Franklin Gothic Book" pitchFamily="34" charset="0"/>
                <a:ea typeface="Calibri"/>
                <a:cs typeface="Times New Roman"/>
              </a:rPr>
              <a:t> les </a:t>
            </a:r>
            <a:r>
              <a:rPr lang="en-CA" i="1" dirty="0" err="1" smtClean="0">
                <a:latin typeface="Franklin Gothic Book" pitchFamily="34" charset="0"/>
                <a:ea typeface="Calibri"/>
                <a:cs typeface="Times New Roman"/>
              </a:rPr>
              <a:t>Normes</a:t>
            </a:r>
            <a:r>
              <a:rPr lang="en-CA" i="1" dirty="0" smtClean="0">
                <a:latin typeface="Franklin Gothic Book" pitchFamily="34" charset="0"/>
                <a:ea typeface="Calibri"/>
                <a:cs typeface="Times New Roman"/>
              </a:rPr>
              <a:t> </a:t>
            </a:r>
            <a:r>
              <a:rPr lang="en-CA" i="1" dirty="0" err="1" smtClean="0">
                <a:latin typeface="Franklin Gothic Book" pitchFamily="34" charset="0"/>
                <a:ea typeface="Calibri"/>
                <a:cs typeface="Times New Roman"/>
              </a:rPr>
              <a:t>professionnelles</a:t>
            </a:r>
            <a:r>
              <a:rPr lang="en-CA" i="1" dirty="0" smtClean="0">
                <a:latin typeface="Franklin Gothic Book" pitchFamily="34" charset="0"/>
                <a:ea typeface="Calibri"/>
                <a:cs typeface="Times New Roman"/>
              </a:rPr>
              <a:t> </a:t>
            </a:r>
            <a:r>
              <a:rPr lang="en-CA" i="1" dirty="0" err="1" smtClean="0">
                <a:latin typeface="Franklin Gothic Book" pitchFamily="34" charset="0"/>
                <a:ea typeface="Calibri"/>
                <a:cs typeface="Times New Roman"/>
              </a:rPr>
              <a:t>nationales</a:t>
            </a:r>
            <a:r>
              <a:rPr lang="en-CA" i="1" dirty="0" smtClean="0">
                <a:latin typeface="Franklin Gothic Book" pitchFamily="34" charset="0"/>
                <a:ea typeface="Calibri"/>
                <a:cs typeface="Times New Roman"/>
              </a:rPr>
              <a:t> </a:t>
            </a:r>
            <a:r>
              <a:rPr lang="en-CA" i="1" dirty="0" err="1" smtClean="0">
                <a:latin typeface="Franklin Gothic Book" pitchFamily="34" charset="0"/>
                <a:ea typeface="Calibri"/>
                <a:cs typeface="Times New Roman"/>
              </a:rPr>
              <a:t>pourrait-il</a:t>
            </a:r>
            <a:r>
              <a:rPr lang="en-CA" i="1" dirty="0" smtClean="0">
                <a:latin typeface="Franklin Gothic Book" pitchFamily="34" charset="0"/>
                <a:ea typeface="Calibri"/>
                <a:cs typeface="Times New Roman"/>
              </a:rPr>
              <a:t> </a:t>
            </a:r>
            <a:r>
              <a:rPr lang="en-CA" i="1" dirty="0" err="1" smtClean="0">
                <a:latin typeface="Franklin Gothic Book" pitchFamily="34" charset="0"/>
                <a:ea typeface="Calibri"/>
                <a:cs typeface="Times New Roman"/>
              </a:rPr>
              <a:t>vous</a:t>
            </a:r>
            <a:r>
              <a:rPr lang="en-CA" i="1" dirty="0" smtClean="0">
                <a:latin typeface="Franklin Gothic Book" pitchFamily="34" charset="0"/>
                <a:ea typeface="Calibri"/>
                <a:cs typeface="Times New Roman"/>
              </a:rPr>
              <a:t> aider à </a:t>
            </a:r>
            <a:r>
              <a:rPr lang="en-CA" i="1" dirty="0" err="1" smtClean="0">
                <a:latin typeface="Franklin Gothic Book" pitchFamily="34" charset="0"/>
                <a:ea typeface="Calibri"/>
                <a:cs typeface="Times New Roman"/>
              </a:rPr>
              <a:t>établir</a:t>
            </a:r>
            <a:r>
              <a:rPr lang="en-CA" i="1" dirty="0" smtClean="0">
                <a:latin typeface="Franklin Gothic Book" pitchFamily="34" charset="0"/>
                <a:ea typeface="Calibri"/>
                <a:cs typeface="Times New Roman"/>
              </a:rPr>
              <a:t> les </a:t>
            </a:r>
            <a:r>
              <a:rPr lang="en-CA" i="1" dirty="0" err="1" smtClean="0">
                <a:latin typeface="Franklin Gothic Book" pitchFamily="34" charset="0"/>
                <a:ea typeface="Calibri"/>
                <a:cs typeface="Times New Roman"/>
              </a:rPr>
              <a:t>résultats</a:t>
            </a:r>
            <a:r>
              <a:rPr lang="en-CA" i="1" dirty="0" smtClean="0">
                <a:latin typeface="Franklin Gothic Book" pitchFamily="34" charset="0"/>
                <a:ea typeface="Calibri"/>
                <a:cs typeface="Times New Roman"/>
              </a:rPr>
              <a:t> de </a:t>
            </a:r>
            <a:r>
              <a:rPr lang="en-CA" i="1" dirty="0" err="1" smtClean="0">
                <a:latin typeface="Franklin Gothic Book" pitchFamily="34" charset="0"/>
                <a:ea typeface="Calibri"/>
                <a:cs typeface="Times New Roman"/>
              </a:rPr>
              <a:t>l’apprentissage</a:t>
            </a:r>
            <a:r>
              <a:rPr lang="en-CA" i="1" dirty="0" smtClean="0">
                <a:latin typeface="Franklin Gothic Book" pitchFamily="34" charset="0"/>
                <a:ea typeface="Calibri"/>
                <a:cs typeface="Times New Roman"/>
              </a:rPr>
              <a:t>?</a:t>
            </a:r>
            <a:endParaRPr lang="en-CA" dirty="0" smtClean="0">
              <a:latin typeface="Franklin Gothic Book" pitchFamily="34" charset="0"/>
              <a:ea typeface="Calibri"/>
              <a:cs typeface="Times New Roman"/>
            </a:endParaRPr>
          </a:p>
          <a:p>
            <a:endParaRPr lang="en-CA" dirty="0">
              <a:latin typeface="Franklin Gothic Medium" pitchFamily="34" charset="0"/>
            </a:endParaRPr>
          </a:p>
        </p:txBody>
      </p:sp>
      <p:pic>
        <p:nvPicPr>
          <p:cNvPr id="13" name="Picture 2" descr="http://www.salonservices.ca/images/PurpleSphere.jpg"/>
          <p:cNvPicPr>
            <a:picLocks noChangeAspect="1" noChangeArrowheads="1"/>
          </p:cNvPicPr>
          <p:nvPr/>
        </p:nvPicPr>
        <p:blipFill>
          <a:blip r:embed="rId4" cstate="print">
            <a:clrChange>
              <a:clrFrom>
                <a:srgbClr val="FFFFFF"/>
              </a:clrFrom>
              <a:clrTo>
                <a:srgbClr val="FFFFFF">
                  <a:alpha val="0"/>
                </a:srgbClr>
              </a:clrTo>
            </a:clrChange>
          </a:blip>
          <a:srcRect b="36238"/>
          <a:stretch>
            <a:fillRect/>
          </a:stretch>
        </p:blipFill>
        <p:spPr bwMode="auto">
          <a:xfrm>
            <a:off x="1547664" y="5035996"/>
            <a:ext cx="2857500" cy="1822004"/>
          </a:xfrm>
          <a:prstGeom prst="rect">
            <a:avLst/>
          </a:prstGeom>
          <a:noFill/>
          <a:effectLst>
            <a:innerShdw blurRad="114300">
              <a:prstClr val="black"/>
            </a:innerShdw>
          </a:effectLst>
        </p:spPr>
      </p:pic>
      <p:sp>
        <p:nvSpPr>
          <p:cNvPr id="14" name="Freeform 13"/>
          <p:cNvSpPr/>
          <p:nvPr/>
        </p:nvSpPr>
        <p:spPr>
          <a:xfrm>
            <a:off x="1331640" y="3645024"/>
            <a:ext cx="2332072" cy="3032627"/>
          </a:xfrm>
          <a:custGeom>
            <a:avLst/>
            <a:gdLst>
              <a:gd name="connsiteX0" fmla="*/ 625605 w 1683358"/>
              <a:gd name="connsiteY0" fmla="*/ 180236 h 2296439"/>
              <a:gd name="connsiteX1" fmla="*/ 692410 w 1683358"/>
              <a:gd name="connsiteY1" fmla="*/ 50800 h 2296439"/>
              <a:gd name="connsiteX2" fmla="*/ 767566 w 1683358"/>
              <a:gd name="connsiteY2" fmla="*/ 17397 h 2296439"/>
              <a:gd name="connsiteX3" fmla="*/ 851073 w 1683358"/>
              <a:gd name="connsiteY3" fmla="*/ 696 h 2296439"/>
              <a:gd name="connsiteX4" fmla="*/ 922054 w 1683358"/>
              <a:gd name="connsiteY4" fmla="*/ 13222 h 2296439"/>
              <a:gd name="connsiteX5" fmla="*/ 930405 w 1683358"/>
              <a:gd name="connsiteY5" fmla="*/ 42449 h 2296439"/>
              <a:gd name="connsiteX6" fmla="*/ 967983 w 1683358"/>
              <a:gd name="connsiteY6" fmla="*/ 54975 h 2296439"/>
              <a:gd name="connsiteX7" fmla="*/ 997210 w 1683358"/>
              <a:gd name="connsiteY7" fmla="*/ 100904 h 2296439"/>
              <a:gd name="connsiteX8" fmla="*/ 988859 w 1683358"/>
              <a:gd name="connsiteY8" fmla="*/ 138482 h 2296439"/>
              <a:gd name="connsiteX9" fmla="*/ 1018087 w 1683358"/>
              <a:gd name="connsiteY9" fmla="*/ 196937 h 2296439"/>
              <a:gd name="connsiteX10" fmla="*/ 1022262 w 1683358"/>
              <a:gd name="connsiteY10" fmla="*/ 284619 h 2296439"/>
              <a:gd name="connsiteX11" fmla="*/ 1018087 w 1683358"/>
              <a:gd name="connsiteY11" fmla="*/ 347249 h 2296439"/>
              <a:gd name="connsiteX12" fmla="*/ 972158 w 1683358"/>
              <a:gd name="connsiteY12" fmla="*/ 418230 h 2296439"/>
              <a:gd name="connsiteX13" fmla="*/ 926229 w 1683358"/>
              <a:gd name="connsiteY13" fmla="*/ 443282 h 2296439"/>
              <a:gd name="connsiteX14" fmla="*/ 909528 w 1683358"/>
              <a:gd name="connsiteY14" fmla="*/ 443282 h 2296439"/>
              <a:gd name="connsiteX15" fmla="*/ 897002 w 1683358"/>
              <a:gd name="connsiteY15" fmla="*/ 476685 h 2296439"/>
              <a:gd name="connsiteX16" fmla="*/ 934580 w 1683358"/>
              <a:gd name="connsiteY16" fmla="*/ 493386 h 2296439"/>
              <a:gd name="connsiteX17" fmla="*/ 988859 w 1683358"/>
              <a:gd name="connsiteY17" fmla="*/ 543490 h 2296439"/>
              <a:gd name="connsiteX18" fmla="*/ 1018087 w 1683358"/>
              <a:gd name="connsiteY18" fmla="*/ 702153 h 2296439"/>
              <a:gd name="connsiteX19" fmla="*/ 1030613 w 1683358"/>
              <a:gd name="connsiteY19" fmla="*/ 773134 h 2296439"/>
              <a:gd name="connsiteX20" fmla="*/ 1080717 w 1683358"/>
              <a:gd name="connsiteY20" fmla="*/ 860816 h 2296439"/>
              <a:gd name="connsiteX21" fmla="*/ 1089068 w 1683358"/>
              <a:gd name="connsiteY21" fmla="*/ 915096 h 2296439"/>
              <a:gd name="connsiteX22" fmla="*/ 1147522 w 1683358"/>
              <a:gd name="connsiteY22" fmla="*/ 977726 h 2296439"/>
              <a:gd name="connsiteX23" fmla="*/ 1180925 w 1683358"/>
              <a:gd name="connsiteY23" fmla="*/ 1048707 h 2296439"/>
              <a:gd name="connsiteX24" fmla="*/ 1247731 w 1683358"/>
              <a:gd name="connsiteY24" fmla="*/ 1048707 h 2296439"/>
              <a:gd name="connsiteX25" fmla="*/ 1289484 w 1683358"/>
              <a:gd name="connsiteY25" fmla="*/ 1061233 h 2296439"/>
              <a:gd name="connsiteX26" fmla="*/ 1306186 w 1683358"/>
              <a:gd name="connsiteY26" fmla="*/ 1119688 h 2296439"/>
              <a:gd name="connsiteX27" fmla="*/ 1260257 w 1683358"/>
              <a:gd name="connsiteY27" fmla="*/ 1161441 h 2296439"/>
              <a:gd name="connsiteX28" fmla="*/ 1235205 w 1683358"/>
              <a:gd name="connsiteY28" fmla="*/ 1161441 h 2296439"/>
              <a:gd name="connsiteX29" fmla="*/ 1297835 w 1683358"/>
              <a:gd name="connsiteY29" fmla="*/ 1236597 h 2296439"/>
              <a:gd name="connsiteX30" fmla="*/ 1385517 w 1683358"/>
              <a:gd name="connsiteY30" fmla="*/ 1411962 h 2296439"/>
              <a:gd name="connsiteX31" fmla="*/ 1435621 w 1683358"/>
              <a:gd name="connsiteY31" fmla="*/ 1474592 h 2296439"/>
              <a:gd name="connsiteX32" fmla="*/ 1460673 w 1683358"/>
              <a:gd name="connsiteY32" fmla="*/ 1482943 h 2296439"/>
              <a:gd name="connsiteX33" fmla="*/ 1481550 w 1683358"/>
              <a:gd name="connsiteY33" fmla="*/ 1545573 h 2296439"/>
              <a:gd name="connsiteX34" fmla="*/ 1510777 w 1683358"/>
              <a:gd name="connsiteY34" fmla="*/ 1704236 h 2296439"/>
              <a:gd name="connsiteX35" fmla="*/ 1565057 w 1683358"/>
              <a:gd name="connsiteY35" fmla="*/ 1745989 h 2296439"/>
              <a:gd name="connsiteX36" fmla="*/ 1606810 w 1683358"/>
              <a:gd name="connsiteY36" fmla="*/ 1771041 h 2296439"/>
              <a:gd name="connsiteX37" fmla="*/ 1598459 w 1683358"/>
              <a:gd name="connsiteY37" fmla="*/ 1825321 h 2296439"/>
              <a:gd name="connsiteX38" fmla="*/ 1669440 w 1683358"/>
              <a:gd name="connsiteY38" fmla="*/ 1892126 h 2296439"/>
              <a:gd name="connsiteX39" fmla="*/ 1669440 w 1683358"/>
              <a:gd name="connsiteY39" fmla="*/ 1954756 h 2296439"/>
              <a:gd name="connsiteX40" fmla="*/ 1585933 w 1683358"/>
              <a:gd name="connsiteY40" fmla="*/ 2013211 h 2296439"/>
              <a:gd name="connsiteX41" fmla="*/ 1510777 w 1683358"/>
              <a:gd name="connsiteY41" fmla="*/ 1983984 h 2296439"/>
              <a:gd name="connsiteX42" fmla="*/ 1456498 w 1683358"/>
              <a:gd name="connsiteY42" fmla="*/ 1896301 h 2296439"/>
              <a:gd name="connsiteX43" fmla="*/ 1448147 w 1683358"/>
              <a:gd name="connsiteY43" fmla="*/ 1879600 h 2296439"/>
              <a:gd name="connsiteX44" fmla="*/ 1410569 w 1683358"/>
              <a:gd name="connsiteY44" fmla="*/ 1858723 h 2296439"/>
              <a:gd name="connsiteX45" fmla="*/ 1385517 w 1683358"/>
              <a:gd name="connsiteY45" fmla="*/ 1808619 h 2296439"/>
              <a:gd name="connsiteX46" fmla="*/ 1402218 w 1683358"/>
              <a:gd name="connsiteY46" fmla="*/ 1779392 h 2296439"/>
              <a:gd name="connsiteX47" fmla="*/ 1372991 w 1683358"/>
              <a:gd name="connsiteY47" fmla="*/ 1754340 h 2296439"/>
              <a:gd name="connsiteX48" fmla="*/ 1314536 w 1683358"/>
              <a:gd name="connsiteY48" fmla="*/ 1700060 h 2296439"/>
              <a:gd name="connsiteX49" fmla="*/ 1281133 w 1683358"/>
              <a:gd name="connsiteY49" fmla="*/ 1633255 h 2296439"/>
              <a:gd name="connsiteX50" fmla="*/ 1293659 w 1683358"/>
              <a:gd name="connsiteY50" fmla="*/ 1599852 h 2296439"/>
              <a:gd name="connsiteX51" fmla="*/ 1251906 w 1683358"/>
              <a:gd name="connsiteY51" fmla="*/ 1574800 h 2296439"/>
              <a:gd name="connsiteX52" fmla="*/ 1180925 w 1683358"/>
              <a:gd name="connsiteY52" fmla="*/ 1541397 h 2296439"/>
              <a:gd name="connsiteX53" fmla="*/ 1139172 w 1683358"/>
              <a:gd name="connsiteY53" fmla="*/ 1495469 h 2296439"/>
              <a:gd name="connsiteX54" fmla="*/ 1093243 w 1683358"/>
              <a:gd name="connsiteY54" fmla="*/ 1411962 h 2296439"/>
              <a:gd name="connsiteX55" fmla="*/ 1072366 w 1683358"/>
              <a:gd name="connsiteY55" fmla="*/ 1366033 h 2296439"/>
              <a:gd name="connsiteX56" fmla="*/ 1043139 w 1683358"/>
              <a:gd name="connsiteY56" fmla="*/ 1357682 h 2296439"/>
              <a:gd name="connsiteX57" fmla="*/ 1038964 w 1683358"/>
              <a:gd name="connsiteY57" fmla="*/ 1382734 h 2296439"/>
              <a:gd name="connsiteX58" fmla="*/ 1055665 w 1683358"/>
              <a:gd name="connsiteY58" fmla="*/ 1424488 h 2296439"/>
              <a:gd name="connsiteX59" fmla="*/ 1143347 w 1683358"/>
              <a:gd name="connsiteY59" fmla="*/ 1624904 h 2296439"/>
              <a:gd name="connsiteX60" fmla="*/ 1147522 w 1683358"/>
              <a:gd name="connsiteY60" fmla="*/ 1708411 h 2296439"/>
              <a:gd name="connsiteX61" fmla="*/ 1151698 w 1683358"/>
              <a:gd name="connsiteY61" fmla="*/ 1762690 h 2296439"/>
              <a:gd name="connsiteX62" fmla="*/ 1151698 w 1683358"/>
              <a:gd name="connsiteY62" fmla="*/ 1837847 h 2296439"/>
              <a:gd name="connsiteX63" fmla="*/ 1147522 w 1683358"/>
              <a:gd name="connsiteY63" fmla="*/ 2034088 h 2296439"/>
              <a:gd name="connsiteX64" fmla="*/ 1164224 w 1683358"/>
              <a:gd name="connsiteY64" fmla="*/ 2117595 h 2296439"/>
              <a:gd name="connsiteX65" fmla="*/ 1101594 w 1683358"/>
              <a:gd name="connsiteY65" fmla="*/ 2221978 h 2296439"/>
              <a:gd name="connsiteX66" fmla="*/ 1134996 w 1683358"/>
              <a:gd name="connsiteY66" fmla="*/ 2251206 h 2296439"/>
              <a:gd name="connsiteX67" fmla="*/ 1097418 w 1683358"/>
              <a:gd name="connsiteY67" fmla="*/ 2284608 h 2296439"/>
              <a:gd name="connsiteX68" fmla="*/ 947106 w 1683358"/>
              <a:gd name="connsiteY68" fmla="*/ 2288784 h 2296439"/>
              <a:gd name="connsiteX69" fmla="*/ 926229 w 1683358"/>
              <a:gd name="connsiteY69" fmla="*/ 2238679 h 2296439"/>
              <a:gd name="connsiteX70" fmla="*/ 867775 w 1683358"/>
              <a:gd name="connsiteY70" fmla="*/ 2272082 h 2296439"/>
              <a:gd name="connsiteX71" fmla="*/ 867775 w 1683358"/>
              <a:gd name="connsiteY71" fmla="*/ 2100893 h 2296439"/>
              <a:gd name="connsiteX72" fmla="*/ 905353 w 1683358"/>
              <a:gd name="connsiteY72" fmla="*/ 2034088 h 2296439"/>
              <a:gd name="connsiteX73" fmla="*/ 930405 w 1683358"/>
              <a:gd name="connsiteY73" fmla="*/ 1892126 h 2296439"/>
              <a:gd name="connsiteX74" fmla="*/ 913703 w 1683358"/>
              <a:gd name="connsiteY74" fmla="*/ 1842022 h 2296439"/>
              <a:gd name="connsiteX75" fmla="*/ 913703 w 1683358"/>
              <a:gd name="connsiteY75" fmla="*/ 1783567 h 2296439"/>
              <a:gd name="connsiteX76" fmla="*/ 942931 w 1683358"/>
              <a:gd name="connsiteY76" fmla="*/ 1733463 h 2296439"/>
              <a:gd name="connsiteX77" fmla="*/ 963807 w 1683358"/>
              <a:gd name="connsiteY77" fmla="*/ 1725112 h 2296439"/>
              <a:gd name="connsiteX78" fmla="*/ 955457 w 1683358"/>
              <a:gd name="connsiteY78" fmla="*/ 1679184 h 2296439"/>
              <a:gd name="connsiteX79" fmla="*/ 922054 w 1683358"/>
              <a:gd name="connsiteY79" fmla="*/ 1662482 h 2296439"/>
              <a:gd name="connsiteX80" fmla="*/ 863599 w 1683358"/>
              <a:gd name="connsiteY80" fmla="*/ 1553923 h 2296439"/>
              <a:gd name="connsiteX81" fmla="*/ 842722 w 1683358"/>
              <a:gd name="connsiteY81" fmla="*/ 1437014 h 2296439"/>
              <a:gd name="connsiteX82" fmla="*/ 800969 w 1683358"/>
              <a:gd name="connsiteY82" fmla="*/ 1374384 h 2296439"/>
              <a:gd name="connsiteX83" fmla="*/ 742514 w 1683358"/>
              <a:gd name="connsiteY83" fmla="*/ 1270000 h 2296439"/>
              <a:gd name="connsiteX84" fmla="*/ 713287 w 1683358"/>
              <a:gd name="connsiteY84" fmla="*/ 1153090 h 2296439"/>
              <a:gd name="connsiteX85" fmla="*/ 725813 w 1683358"/>
              <a:gd name="connsiteY85" fmla="*/ 1061233 h 2296439"/>
              <a:gd name="connsiteX86" fmla="*/ 704936 w 1683358"/>
              <a:gd name="connsiteY86" fmla="*/ 944323 h 2296439"/>
              <a:gd name="connsiteX87" fmla="*/ 659007 w 1683358"/>
              <a:gd name="connsiteY87" fmla="*/ 877518 h 2296439"/>
              <a:gd name="connsiteX88" fmla="*/ 650657 w 1683358"/>
              <a:gd name="connsiteY88" fmla="*/ 731381 h 2296439"/>
              <a:gd name="connsiteX89" fmla="*/ 638131 w 1683358"/>
              <a:gd name="connsiteY89" fmla="*/ 668751 h 2296439"/>
              <a:gd name="connsiteX90" fmla="*/ 625605 w 1683358"/>
              <a:gd name="connsiteY90" fmla="*/ 551841 h 2296439"/>
              <a:gd name="connsiteX91" fmla="*/ 458591 w 1683358"/>
              <a:gd name="connsiteY91" fmla="*/ 585244 h 2296439"/>
              <a:gd name="connsiteX92" fmla="*/ 387610 w 1683358"/>
              <a:gd name="connsiteY92" fmla="*/ 601945 h 2296439"/>
              <a:gd name="connsiteX93" fmla="*/ 312454 w 1683358"/>
              <a:gd name="connsiteY93" fmla="*/ 556016 h 2296439"/>
              <a:gd name="connsiteX94" fmla="*/ 249824 w 1683358"/>
              <a:gd name="connsiteY94" fmla="*/ 539315 h 2296439"/>
              <a:gd name="connsiteX95" fmla="*/ 212246 w 1683358"/>
              <a:gd name="connsiteY95" fmla="*/ 543490 h 2296439"/>
              <a:gd name="connsiteX96" fmla="*/ 166317 w 1683358"/>
              <a:gd name="connsiteY96" fmla="*/ 585244 h 2296439"/>
              <a:gd name="connsiteX97" fmla="*/ 112038 w 1683358"/>
              <a:gd name="connsiteY97" fmla="*/ 601945 h 2296439"/>
              <a:gd name="connsiteX98" fmla="*/ 74459 w 1683358"/>
              <a:gd name="connsiteY98" fmla="*/ 601945 h 2296439"/>
              <a:gd name="connsiteX99" fmla="*/ 36881 w 1683358"/>
              <a:gd name="connsiteY99" fmla="*/ 589419 h 2296439"/>
              <a:gd name="connsiteX100" fmla="*/ 24355 w 1683358"/>
              <a:gd name="connsiteY100" fmla="*/ 564367 h 2296439"/>
              <a:gd name="connsiteX101" fmla="*/ 28531 w 1683358"/>
              <a:gd name="connsiteY101" fmla="*/ 535140 h 2296439"/>
              <a:gd name="connsiteX102" fmla="*/ 3479 w 1683358"/>
              <a:gd name="connsiteY102" fmla="*/ 501737 h 2296439"/>
              <a:gd name="connsiteX103" fmla="*/ 7654 w 1683358"/>
              <a:gd name="connsiteY103" fmla="*/ 468334 h 2296439"/>
              <a:gd name="connsiteX104" fmla="*/ 20180 w 1683358"/>
              <a:gd name="connsiteY104" fmla="*/ 476685 h 2296439"/>
              <a:gd name="connsiteX105" fmla="*/ 49407 w 1683358"/>
              <a:gd name="connsiteY105" fmla="*/ 505912 h 2296439"/>
              <a:gd name="connsiteX106" fmla="*/ 70284 w 1683358"/>
              <a:gd name="connsiteY106" fmla="*/ 505912 h 2296439"/>
              <a:gd name="connsiteX107" fmla="*/ 74459 w 1683358"/>
              <a:gd name="connsiteY107" fmla="*/ 480860 h 2296439"/>
              <a:gd name="connsiteX108" fmla="*/ 53583 w 1683358"/>
              <a:gd name="connsiteY108" fmla="*/ 472510 h 2296439"/>
              <a:gd name="connsiteX109" fmla="*/ 82810 w 1683358"/>
              <a:gd name="connsiteY109" fmla="*/ 443282 h 2296439"/>
              <a:gd name="connsiteX110" fmla="*/ 132914 w 1683358"/>
              <a:gd name="connsiteY110" fmla="*/ 434932 h 2296439"/>
              <a:gd name="connsiteX111" fmla="*/ 183018 w 1683358"/>
              <a:gd name="connsiteY111" fmla="*/ 422406 h 2296439"/>
              <a:gd name="connsiteX112" fmla="*/ 224772 w 1683358"/>
              <a:gd name="connsiteY112" fmla="*/ 439107 h 2296439"/>
              <a:gd name="connsiteX113" fmla="*/ 279051 w 1683358"/>
              <a:gd name="connsiteY113" fmla="*/ 464159 h 2296439"/>
              <a:gd name="connsiteX114" fmla="*/ 316629 w 1683358"/>
              <a:gd name="connsiteY114" fmla="*/ 468334 h 2296439"/>
              <a:gd name="connsiteX115" fmla="*/ 362558 w 1683358"/>
              <a:gd name="connsiteY115" fmla="*/ 468334 h 2296439"/>
              <a:gd name="connsiteX116" fmla="*/ 421013 w 1683358"/>
              <a:gd name="connsiteY116" fmla="*/ 451633 h 2296439"/>
              <a:gd name="connsiteX117" fmla="*/ 466942 w 1683358"/>
              <a:gd name="connsiteY117" fmla="*/ 476685 h 2296439"/>
              <a:gd name="connsiteX118" fmla="*/ 517046 w 1683358"/>
              <a:gd name="connsiteY118" fmla="*/ 489211 h 2296439"/>
              <a:gd name="connsiteX119" fmla="*/ 550449 w 1683358"/>
              <a:gd name="connsiteY119" fmla="*/ 472510 h 2296439"/>
              <a:gd name="connsiteX120" fmla="*/ 575501 w 1683358"/>
              <a:gd name="connsiteY120" fmla="*/ 418230 h 2296439"/>
              <a:gd name="connsiteX121" fmla="*/ 642306 w 1683358"/>
              <a:gd name="connsiteY121" fmla="*/ 368126 h 2296439"/>
              <a:gd name="connsiteX122" fmla="*/ 671533 w 1683358"/>
              <a:gd name="connsiteY122" fmla="*/ 368126 h 2296439"/>
              <a:gd name="connsiteX123" fmla="*/ 679884 w 1683358"/>
              <a:gd name="connsiteY123" fmla="*/ 368126 h 2296439"/>
              <a:gd name="connsiteX124" fmla="*/ 684059 w 1683358"/>
              <a:gd name="connsiteY124" fmla="*/ 368126 h 2296439"/>
              <a:gd name="connsiteX125" fmla="*/ 684059 w 1683358"/>
              <a:gd name="connsiteY125" fmla="*/ 334723 h 2296439"/>
              <a:gd name="connsiteX126" fmla="*/ 654832 w 1683358"/>
              <a:gd name="connsiteY126" fmla="*/ 318022 h 2296439"/>
              <a:gd name="connsiteX127" fmla="*/ 650657 w 1683358"/>
              <a:gd name="connsiteY127" fmla="*/ 280444 h 2296439"/>
              <a:gd name="connsiteX128" fmla="*/ 625605 w 1683358"/>
              <a:gd name="connsiteY128" fmla="*/ 238690 h 2296439"/>
              <a:gd name="connsiteX129" fmla="*/ 583851 w 1683358"/>
              <a:gd name="connsiteY129" fmla="*/ 251216 h 2296439"/>
              <a:gd name="connsiteX130" fmla="*/ 583851 w 1683358"/>
              <a:gd name="connsiteY130" fmla="*/ 288795 h 2296439"/>
              <a:gd name="connsiteX131" fmla="*/ 588027 w 1683358"/>
              <a:gd name="connsiteY131" fmla="*/ 326373 h 2296439"/>
              <a:gd name="connsiteX132" fmla="*/ 588027 w 1683358"/>
              <a:gd name="connsiteY132" fmla="*/ 359775 h 2296439"/>
              <a:gd name="connsiteX133" fmla="*/ 554624 w 1683358"/>
              <a:gd name="connsiteY133" fmla="*/ 389003 h 2296439"/>
              <a:gd name="connsiteX134" fmla="*/ 529572 w 1683358"/>
              <a:gd name="connsiteY134" fmla="*/ 401529 h 2296439"/>
              <a:gd name="connsiteX135" fmla="*/ 517046 w 1683358"/>
              <a:gd name="connsiteY135" fmla="*/ 384827 h 2296439"/>
              <a:gd name="connsiteX136" fmla="*/ 521221 w 1683358"/>
              <a:gd name="connsiteY136" fmla="*/ 355600 h 2296439"/>
              <a:gd name="connsiteX137" fmla="*/ 546273 w 1683358"/>
              <a:gd name="connsiteY137" fmla="*/ 334723 h 2296439"/>
              <a:gd name="connsiteX138" fmla="*/ 546273 w 1683358"/>
              <a:gd name="connsiteY138" fmla="*/ 309671 h 2296439"/>
              <a:gd name="connsiteX139" fmla="*/ 542098 w 1683358"/>
              <a:gd name="connsiteY139" fmla="*/ 280444 h 2296439"/>
              <a:gd name="connsiteX140" fmla="*/ 546273 w 1683358"/>
              <a:gd name="connsiteY140" fmla="*/ 230340 h 2296439"/>
              <a:gd name="connsiteX141" fmla="*/ 583851 w 1683358"/>
              <a:gd name="connsiteY141" fmla="*/ 213638 h 2296439"/>
              <a:gd name="connsiteX142" fmla="*/ 625605 w 1683358"/>
              <a:gd name="connsiteY142" fmla="*/ 180236 h 229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683358" h="2296439">
                <a:moveTo>
                  <a:pt x="625605" y="180236"/>
                </a:moveTo>
                <a:cubicBezTo>
                  <a:pt x="647177" y="129088"/>
                  <a:pt x="668750" y="77940"/>
                  <a:pt x="692410" y="50800"/>
                </a:cubicBezTo>
                <a:cubicBezTo>
                  <a:pt x="716070" y="23660"/>
                  <a:pt x="741122" y="25748"/>
                  <a:pt x="767566" y="17397"/>
                </a:cubicBezTo>
                <a:cubicBezTo>
                  <a:pt x="794010" y="9046"/>
                  <a:pt x="825325" y="1392"/>
                  <a:pt x="851073" y="696"/>
                </a:cubicBezTo>
                <a:cubicBezTo>
                  <a:pt x="876821" y="0"/>
                  <a:pt x="908832" y="6263"/>
                  <a:pt x="922054" y="13222"/>
                </a:cubicBezTo>
                <a:cubicBezTo>
                  <a:pt x="935276" y="20181"/>
                  <a:pt x="922750" y="35490"/>
                  <a:pt x="930405" y="42449"/>
                </a:cubicBezTo>
                <a:cubicBezTo>
                  <a:pt x="938060" y="49408"/>
                  <a:pt x="956849" y="45233"/>
                  <a:pt x="967983" y="54975"/>
                </a:cubicBezTo>
                <a:cubicBezTo>
                  <a:pt x="979117" y="64717"/>
                  <a:pt x="993731" y="86986"/>
                  <a:pt x="997210" y="100904"/>
                </a:cubicBezTo>
                <a:cubicBezTo>
                  <a:pt x="1000689" y="114822"/>
                  <a:pt x="985380" y="122477"/>
                  <a:pt x="988859" y="138482"/>
                </a:cubicBezTo>
                <a:cubicBezTo>
                  <a:pt x="992338" y="154487"/>
                  <a:pt x="1012520" y="172581"/>
                  <a:pt x="1018087" y="196937"/>
                </a:cubicBezTo>
                <a:cubicBezTo>
                  <a:pt x="1023654" y="221293"/>
                  <a:pt x="1022262" y="259567"/>
                  <a:pt x="1022262" y="284619"/>
                </a:cubicBezTo>
                <a:cubicBezTo>
                  <a:pt x="1022262" y="309671"/>
                  <a:pt x="1026438" y="324981"/>
                  <a:pt x="1018087" y="347249"/>
                </a:cubicBezTo>
                <a:cubicBezTo>
                  <a:pt x="1009736" y="369518"/>
                  <a:pt x="987468" y="402225"/>
                  <a:pt x="972158" y="418230"/>
                </a:cubicBezTo>
                <a:cubicBezTo>
                  <a:pt x="956848" y="434236"/>
                  <a:pt x="936667" y="439107"/>
                  <a:pt x="926229" y="443282"/>
                </a:cubicBezTo>
                <a:cubicBezTo>
                  <a:pt x="915791" y="447457"/>
                  <a:pt x="914399" y="437715"/>
                  <a:pt x="909528" y="443282"/>
                </a:cubicBezTo>
                <a:cubicBezTo>
                  <a:pt x="904657" y="448849"/>
                  <a:pt x="892827" y="468334"/>
                  <a:pt x="897002" y="476685"/>
                </a:cubicBezTo>
                <a:cubicBezTo>
                  <a:pt x="901177" y="485036"/>
                  <a:pt x="919271" y="482252"/>
                  <a:pt x="934580" y="493386"/>
                </a:cubicBezTo>
                <a:cubicBezTo>
                  <a:pt x="949890" y="504520"/>
                  <a:pt x="974941" y="508696"/>
                  <a:pt x="988859" y="543490"/>
                </a:cubicBezTo>
                <a:cubicBezTo>
                  <a:pt x="1002777" y="578285"/>
                  <a:pt x="1011128" y="663879"/>
                  <a:pt x="1018087" y="702153"/>
                </a:cubicBezTo>
                <a:cubicBezTo>
                  <a:pt x="1025046" y="740427"/>
                  <a:pt x="1020175" y="746690"/>
                  <a:pt x="1030613" y="773134"/>
                </a:cubicBezTo>
                <a:cubicBezTo>
                  <a:pt x="1041051" y="799578"/>
                  <a:pt x="1070975" y="837156"/>
                  <a:pt x="1080717" y="860816"/>
                </a:cubicBezTo>
                <a:cubicBezTo>
                  <a:pt x="1090460" y="884476"/>
                  <a:pt x="1077934" y="895611"/>
                  <a:pt x="1089068" y="915096"/>
                </a:cubicBezTo>
                <a:cubicBezTo>
                  <a:pt x="1100202" y="934581"/>
                  <a:pt x="1132213" y="955458"/>
                  <a:pt x="1147522" y="977726"/>
                </a:cubicBezTo>
                <a:cubicBezTo>
                  <a:pt x="1162831" y="999994"/>
                  <a:pt x="1164224" y="1036877"/>
                  <a:pt x="1180925" y="1048707"/>
                </a:cubicBezTo>
                <a:cubicBezTo>
                  <a:pt x="1197626" y="1060537"/>
                  <a:pt x="1229638" y="1046619"/>
                  <a:pt x="1247731" y="1048707"/>
                </a:cubicBezTo>
                <a:cubicBezTo>
                  <a:pt x="1265824" y="1050795"/>
                  <a:pt x="1279742" y="1049403"/>
                  <a:pt x="1289484" y="1061233"/>
                </a:cubicBezTo>
                <a:cubicBezTo>
                  <a:pt x="1299226" y="1073063"/>
                  <a:pt x="1311057" y="1102987"/>
                  <a:pt x="1306186" y="1119688"/>
                </a:cubicBezTo>
                <a:cubicBezTo>
                  <a:pt x="1301315" y="1136389"/>
                  <a:pt x="1272087" y="1154482"/>
                  <a:pt x="1260257" y="1161441"/>
                </a:cubicBezTo>
                <a:cubicBezTo>
                  <a:pt x="1248427" y="1168400"/>
                  <a:pt x="1228942" y="1148915"/>
                  <a:pt x="1235205" y="1161441"/>
                </a:cubicBezTo>
                <a:cubicBezTo>
                  <a:pt x="1241468" y="1173967"/>
                  <a:pt x="1272783" y="1194844"/>
                  <a:pt x="1297835" y="1236597"/>
                </a:cubicBezTo>
                <a:cubicBezTo>
                  <a:pt x="1322887" y="1278350"/>
                  <a:pt x="1362553" y="1372296"/>
                  <a:pt x="1385517" y="1411962"/>
                </a:cubicBezTo>
                <a:cubicBezTo>
                  <a:pt x="1408481" y="1451628"/>
                  <a:pt x="1423095" y="1462762"/>
                  <a:pt x="1435621" y="1474592"/>
                </a:cubicBezTo>
                <a:cubicBezTo>
                  <a:pt x="1448147" y="1486422"/>
                  <a:pt x="1453018" y="1471113"/>
                  <a:pt x="1460673" y="1482943"/>
                </a:cubicBezTo>
                <a:cubicBezTo>
                  <a:pt x="1468328" y="1494773"/>
                  <a:pt x="1473199" y="1508691"/>
                  <a:pt x="1481550" y="1545573"/>
                </a:cubicBezTo>
                <a:cubicBezTo>
                  <a:pt x="1489901" y="1582455"/>
                  <a:pt x="1496859" y="1670833"/>
                  <a:pt x="1510777" y="1704236"/>
                </a:cubicBezTo>
                <a:cubicBezTo>
                  <a:pt x="1524695" y="1737639"/>
                  <a:pt x="1549052" y="1734855"/>
                  <a:pt x="1565057" y="1745989"/>
                </a:cubicBezTo>
                <a:cubicBezTo>
                  <a:pt x="1581062" y="1757123"/>
                  <a:pt x="1601243" y="1757819"/>
                  <a:pt x="1606810" y="1771041"/>
                </a:cubicBezTo>
                <a:cubicBezTo>
                  <a:pt x="1612377" y="1784263"/>
                  <a:pt x="1588021" y="1805140"/>
                  <a:pt x="1598459" y="1825321"/>
                </a:cubicBezTo>
                <a:cubicBezTo>
                  <a:pt x="1608897" y="1845502"/>
                  <a:pt x="1657610" y="1870553"/>
                  <a:pt x="1669440" y="1892126"/>
                </a:cubicBezTo>
                <a:cubicBezTo>
                  <a:pt x="1681270" y="1913699"/>
                  <a:pt x="1683358" y="1934575"/>
                  <a:pt x="1669440" y="1954756"/>
                </a:cubicBezTo>
                <a:cubicBezTo>
                  <a:pt x="1655522" y="1974937"/>
                  <a:pt x="1612377" y="2008340"/>
                  <a:pt x="1585933" y="2013211"/>
                </a:cubicBezTo>
                <a:cubicBezTo>
                  <a:pt x="1559489" y="2018082"/>
                  <a:pt x="1532349" y="2003469"/>
                  <a:pt x="1510777" y="1983984"/>
                </a:cubicBezTo>
                <a:cubicBezTo>
                  <a:pt x="1489205" y="1964499"/>
                  <a:pt x="1466936" y="1913698"/>
                  <a:pt x="1456498" y="1896301"/>
                </a:cubicBezTo>
                <a:cubicBezTo>
                  <a:pt x="1446060" y="1878904"/>
                  <a:pt x="1455802" y="1885863"/>
                  <a:pt x="1448147" y="1879600"/>
                </a:cubicBezTo>
                <a:cubicBezTo>
                  <a:pt x="1440492" y="1873337"/>
                  <a:pt x="1421007" y="1870553"/>
                  <a:pt x="1410569" y="1858723"/>
                </a:cubicBezTo>
                <a:cubicBezTo>
                  <a:pt x="1400131" y="1846893"/>
                  <a:pt x="1386909" y="1821841"/>
                  <a:pt x="1385517" y="1808619"/>
                </a:cubicBezTo>
                <a:cubicBezTo>
                  <a:pt x="1384125" y="1795397"/>
                  <a:pt x="1404306" y="1788439"/>
                  <a:pt x="1402218" y="1779392"/>
                </a:cubicBezTo>
                <a:cubicBezTo>
                  <a:pt x="1400130" y="1770346"/>
                  <a:pt x="1387605" y="1767562"/>
                  <a:pt x="1372991" y="1754340"/>
                </a:cubicBezTo>
                <a:cubicBezTo>
                  <a:pt x="1358377" y="1741118"/>
                  <a:pt x="1329846" y="1720241"/>
                  <a:pt x="1314536" y="1700060"/>
                </a:cubicBezTo>
                <a:cubicBezTo>
                  <a:pt x="1299226" y="1679879"/>
                  <a:pt x="1284613" y="1649956"/>
                  <a:pt x="1281133" y="1633255"/>
                </a:cubicBezTo>
                <a:cubicBezTo>
                  <a:pt x="1277654" y="1616554"/>
                  <a:pt x="1298530" y="1609595"/>
                  <a:pt x="1293659" y="1599852"/>
                </a:cubicBezTo>
                <a:cubicBezTo>
                  <a:pt x="1288788" y="1590110"/>
                  <a:pt x="1270695" y="1584542"/>
                  <a:pt x="1251906" y="1574800"/>
                </a:cubicBezTo>
                <a:cubicBezTo>
                  <a:pt x="1233117" y="1565058"/>
                  <a:pt x="1199714" y="1554619"/>
                  <a:pt x="1180925" y="1541397"/>
                </a:cubicBezTo>
                <a:cubicBezTo>
                  <a:pt x="1162136" y="1528175"/>
                  <a:pt x="1153786" y="1517041"/>
                  <a:pt x="1139172" y="1495469"/>
                </a:cubicBezTo>
                <a:cubicBezTo>
                  <a:pt x="1124558" y="1473897"/>
                  <a:pt x="1104377" y="1433535"/>
                  <a:pt x="1093243" y="1411962"/>
                </a:cubicBezTo>
                <a:cubicBezTo>
                  <a:pt x="1082109" y="1390389"/>
                  <a:pt x="1080717" y="1375080"/>
                  <a:pt x="1072366" y="1366033"/>
                </a:cubicBezTo>
                <a:cubicBezTo>
                  <a:pt x="1064015" y="1356986"/>
                  <a:pt x="1048706" y="1354899"/>
                  <a:pt x="1043139" y="1357682"/>
                </a:cubicBezTo>
                <a:cubicBezTo>
                  <a:pt x="1037572" y="1360465"/>
                  <a:pt x="1036876" y="1371600"/>
                  <a:pt x="1038964" y="1382734"/>
                </a:cubicBezTo>
                <a:cubicBezTo>
                  <a:pt x="1041052" y="1393868"/>
                  <a:pt x="1038268" y="1384126"/>
                  <a:pt x="1055665" y="1424488"/>
                </a:cubicBezTo>
                <a:cubicBezTo>
                  <a:pt x="1073062" y="1464850"/>
                  <a:pt x="1128038" y="1577584"/>
                  <a:pt x="1143347" y="1624904"/>
                </a:cubicBezTo>
                <a:cubicBezTo>
                  <a:pt x="1158656" y="1672224"/>
                  <a:pt x="1146130" y="1685447"/>
                  <a:pt x="1147522" y="1708411"/>
                </a:cubicBezTo>
                <a:cubicBezTo>
                  <a:pt x="1148914" y="1731375"/>
                  <a:pt x="1151002" y="1741117"/>
                  <a:pt x="1151698" y="1762690"/>
                </a:cubicBezTo>
                <a:cubicBezTo>
                  <a:pt x="1152394" y="1784263"/>
                  <a:pt x="1152394" y="1792614"/>
                  <a:pt x="1151698" y="1837847"/>
                </a:cubicBezTo>
                <a:cubicBezTo>
                  <a:pt x="1151002" y="1883080"/>
                  <a:pt x="1145434" y="1987463"/>
                  <a:pt x="1147522" y="2034088"/>
                </a:cubicBezTo>
                <a:cubicBezTo>
                  <a:pt x="1149610" y="2080713"/>
                  <a:pt x="1171879" y="2086280"/>
                  <a:pt x="1164224" y="2117595"/>
                </a:cubicBezTo>
                <a:cubicBezTo>
                  <a:pt x="1156569" y="2148910"/>
                  <a:pt x="1106465" y="2199710"/>
                  <a:pt x="1101594" y="2221978"/>
                </a:cubicBezTo>
                <a:cubicBezTo>
                  <a:pt x="1096723" y="2244247"/>
                  <a:pt x="1135692" y="2240768"/>
                  <a:pt x="1134996" y="2251206"/>
                </a:cubicBezTo>
                <a:cubicBezTo>
                  <a:pt x="1134300" y="2261644"/>
                  <a:pt x="1128733" y="2278345"/>
                  <a:pt x="1097418" y="2284608"/>
                </a:cubicBezTo>
                <a:cubicBezTo>
                  <a:pt x="1066103" y="2290871"/>
                  <a:pt x="975637" y="2296439"/>
                  <a:pt x="947106" y="2288784"/>
                </a:cubicBezTo>
                <a:cubicBezTo>
                  <a:pt x="918575" y="2281129"/>
                  <a:pt x="939451" y="2241463"/>
                  <a:pt x="926229" y="2238679"/>
                </a:cubicBezTo>
                <a:cubicBezTo>
                  <a:pt x="913007" y="2235895"/>
                  <a:pt x="877517" y="2295046"/>
                  <a:pt x="867775" y="2272082"/>
                </a:cubicBezTo>
                <a:cubicBezTo>
                  <a:pt x="858033" y="2249118"/>
                  <a:pt x="861512" y="2140559"/>
                  <a:pt x="867775" y="2100893"/>
                </a:cubicBezTo>
                <a:cubicBezTo>
                  <a:pt x="874038" y="2061227"/>
                  <a:pt x="894915" y="2068883"/>
                  <a:pt x="905353" y="2034088"/>
                </a:cubicBezTo>
                <a:cubicBezTo>
                  <a:pt x="915791" y="1999294"/>
                  <a:pt x="929013" y="1924137"/>
                  <a:pt x="930405" y="1892126"/>
                </a:cubicBezTo>
                <a:cubicBezTo>
                  <a:pt x="931797" y="1860115"/>
                  <a:pt x="916487" y="1860115"/>
                  <a:pt x="913703" y="1842022"/>
                </a:cubicBezTo>
                <a:cubicBezTo>
                  <a:pt x="910919" y="1823929"/>
                  <a:pt x="908832" y="1801660"/>
                  <a:pt x="913703" y="1783567"/>
                </a:cubicBezTo>
                <a:cubicBezTo>
                  <a:pt x="918574" y="1765474"/>
                  <a:pt x="934580" y="1743205"/>
                  <a:pt x="942931" y="1733463"/>
                </a:cubicBezTo>
                <a:cubicBezTo>
                  <a:pt x="951282" y="1723721"/>
                  <a:pt x="961719" y="1734159"/>
                  <a:pt x="963807" y="1725112"/>
                </a:cubicBezTo>
                <a:cubicBezTo>
                  <a:pt x="965895" y="1716066"/>
                  <a:pt x="962416" y="1689622"/>
                  <a:pt x="955457" y="1679184"/>
                </a:cubicBezTo>
                <a:cubicBezTo>
                  <a:pt x="948498" y="1668746"/>
                  <a:pt x="937364" y="1683359"/>
                  <a:pt x="922054" y="1662482"/>
                </a:cubicBezTo>
                <a:cubicBezTo>
                  <a:pt x="906744" y="1641605"/>
                  <a:pt x="876821" y="1591501"/>
                  <a:pt x="863599" y="1553923"/>
                </a:cubicBezTo>
                <a:cubicBezTo>
                  <a:pt x="850377" y="1516345"/>
                  <a:pt x="853160" y="1466937"/>
                  <a:pt x="842722" y="1437014"/>
                </a:cubicBezTo>
                <a:cubicBezTo>
                  <a:pt x="832284" y="1407091"/>
                  <a:pt x="817670" y="1402220"/>
                  <a:pt x="800969" y="1374384"/>
                </a:cubicBezTo>
                <a:cubicBezTo>
                  <a:pt x="784268" y="1346548"/>
                  <a:pt x="757128" y="1306882"/>
                  <a:pt x="742514" y="1270000"/>
                </a:cubicBezTo>
                <a:cubicBezTo>
                  <a:pt x="727900" y="1233118"/>
                  <a:pt x="716071" y="1187885"/>
                  <a:pt x="713287" y="1153090"/>
                </a:cubicBezTo>
                <a:cubicBezTo>
                  <a:pt x="710504" y="1118296"/>
                  <a:pt x="727205" y="1096027"/>
                  <a:pt x="725813" y="1061233"/>
                </a:cubicBezTo>
                <a:cubicBezTo>
                  <a:pt x="724421" y="1026439"/>
                  <a:pt x="716070" y="974942"/>
                  <a:pt x="704936" y="944323"/>
                </a:cubicBezTo>
                <a:cubicBezTo>
                  <a:pt x="693802" y="913704"/>
                  <a:pt x="668054" y="913008"/>
                  <a:pt x="659007" y="877518"/>
                </a:cubicBezTo>
                <a:cubicBezTo>
                  <a:pt x="649960" y="842028"/>
                  <a:pt x="654136" y="766175"/>
                  <a:pt x="650657" y="731381"/>
                </a:cubicBezTo>
                <a:cubicBezTo>
                  <a:pt x="647178" y="696587"/>
                  <a:pt x="642306" y="698674"/>
                  <a:pt x="638131" y="668751"/>
                </a:cubicBezTo>
                <a:cubicBezTo>
                  <a:pt x="633956" y="638828"/>
                  <a:pt x="655528" y="565759"/>
                  <a:pt x="625605" y="551841"/>
                </a:cubicBezTo>
                <a:cubicBezTo>
                  <a:pt x="595682" y="537923"/>
                  <a:pt x="498257" y="576893"/>
                  <a:pt x="458591" y="585244"/>
                </a:cubicBezTo>
                <a:cubicBezTo>
                  <a:pt x="418925" y="593595"/>
                  <a:pt x="411966" y="606816"/>
                  <a:pt x="387610" y="601945"/>
                </a:cubicBezTo>
                <a:cubicBezTo>
                  <a:pt x="363254" y="597074"/>
                  <a:pt x="335418" y="566454"/>
                  <a:pt x="312454" y="556016"/>
                </a:cubicBezTo>
                <a:cubicBezTo>
                  <a:pt x="289490" y="545578"/>
                  <a:pt x="266525" y="541403"/>
                  <a:pt x="249824" y="539315"/>
                </a:cubicBezTo>
                <a:cubicBezTo>
                  <a:pt x="233123" y="537227"/>
                  <a:pt x="226164" y="535835"/>
                  <a:pt x="212246" y="543490"/>
                </a:cubicBezTo>
                <a:cubicBezTo>
                  <a:pt x="198328" y="551145"/>
                  <a:pt x="183018" y="575502"/>
                  <a:pt x="166317" y="585244"/>
                </a:cubicBezTo>
                <a:cubicBezTo>
                  <a:pt x="149616" y="594986"/>
                  <a:pt x="127348" y="599162"/>
                  <a:pt x="112038" y="601945"/>
                </a:cubicBezTo>
                <a:cubicBezTo>
                  <a:pt x="96728" y="604728"/>
                  <a:pt x="86985" y="604033"/>
                  <a:pt x="74459" y="601945"/>
                </a:cubicBezTo>
                <a:cubicBezTo>
                  <a:pt x="61933" y="599857"/>
                  <a:pt x="45232" y="595682"/>
                  <a:pt x="36881" y="589419"/>
                </a:cubicBezTo>
                <a:cubicBezTo>
                  <a:pt x="28530" y="583156"/>
                  <a:pt x="25747" y="573414"/>
                  <a:pt x="24355" y="564367"/>
                </a:cubicBezTo>
                <a:cubicBezTo>
                  <a:pt x="22963" y="555321"/>
                  <a:pt x="32010" y="545578"/>
                  <a:pt x="28531" y="535140"/>
                </a:cubicBezTo>
                <a:cubicBezTo>
                  <a:pt x="25052" y="524702"/>
                  <a:pt x="6959" y="512871"/>
                  <a:pt x="3479" y="501737"/>
                </a:cubicBezTo>
                <a:cubicBezTo>
                  <a:pt x="0" y="490603"/>
                  <a:pt x="4871" y="472509"/>
                  <a:pt x="7654" y="468334"/>
                </a:cubicBezTo>
                <a:cubicBezTo>
                  <a:pt x="10437" y="464159"/>
                  <a:pt x="13221" y="470422"/>
                  <a:pt x="20180" y="476685"/>
                </a:cubicBezTo>
                <a:cubicBezTo>
                  <a:pt x="27139" y="482948"/>
                  <a:pt x="41056" y="501041"/>
                  <a:pt x="49407" y="505912"/>
                </a:cubicBezTo>
                <a:cubicBezTo>
                  <a:pt x="57758" y="510783"/>
                  <a:pt x="66109" y="510087"/>
                  <a:pt x="70284" y="505912"/>
                </a:cubicBezTo>
                <a:cubicBezTo>
                  <a:pt x="74459" y="501737"/>
                  <a:pt x="77242" y="486427"/>
                  <a:pt x="74459" y="480860"/>
                </a:cubicBezTo>
                <a:cubicBezTo>
                  <a:pt x="71676" y="475293"/>
                  <a:pt x="52191" y="478773"/>
                  <a:pt x="53583" y="472510"/>
                </a:cubicBezTo>
                <a:cubicBezTo>
                  <a:pt x="54975" y="466247"/>
                  <a:pt x="69588" y="449545"/>
                  <a:pt x="82810" y="443282"/>
                </a:cubicBezTo>
                <a:cubicBezTo>
                  <a:pt x="96032" y="437019"/>
                  <a:pt x="116213" y="438411"/>
                  <a:pt x="132914" y="434932"/>
                </a:cubicBezTo>
                <a:cubicBezTo>
                  <a:pt x="149615" y="431453"/>
                  <a:pt x="167708" y="421710"/>
                  <a:pt x="183018" y="422406"/>
                </a:cubicBezTo>
                <a:cubicBezTo>
                  <a:pt x="198328" y="423102"/>
                  <a:pt x="208766" y="432148"/>
                  <a:pt x="224772" y="439107"/>
                </a:cubicBezTo>
                <a:cubicBezTo>
                  <a:pt x="240778" y="446066"/>
                  <a:pt x="263742" y="459288"/>
                  <a:pt x="279051" y="464159"/>
                </a:cubicBezTo>
                <a:cubicBezTo>
                  <a:pt x="294361" y="469030"/>
                  <a:pt x="302711" y="467638"/>
                  <a:pt x="316629" y="468334"/>
                </a:cubicBezTo>
                <a:cubicBezTo>
                  <a:pt x="330547" y="469030"/>
                  <a:pt x="345161" y="471117"/>
                  <a:pt x="362558" y="468334"/>
                </a:cubicBezTo>
                <a:cubicBezTo>
                  <a:pt x="379955" y="465551"/>
                  <a:pt x="403616" y="450241"/>
                  <a:pt x="421013" y="451633"/>
                </a:cubicBezTo>
                <a:cubicBezTo>
                  <a:pt x="438410" y="453025"/>
                  <a:pt x="450937" y="470422"/>
                  <a:pt x="466942" y="476685"/>
                </a:cubicBezTo>
                <a:cubicBezTo>
                  <a:pt x="482947" y="482948"/>
                  <a:pt x="503128" y="489907"/>
                  <a:pt x="517046" y="489211"/>
                </a:cubicBezTo>
                <a:cubicBezTo>
                  <a:pt x="530964" y="488515"/>
                  <a:pt x="540707" y="484340"/>
                  <a:pt x="550449" y="472510"/>
                </a:cubicBezTo>
                <a:cubicBezTo>
                  <a:pt x="560191" y="460680"/>
                  <a:pt x="560192" y="435627"/>
                  <a:pt x="575501" y="418230"/>
                </a:cubicBezTo>
                <a:cubicBezTo>
                  <a:pt x="590810" y="400833"/>
                  <a:pt x="626301" y="376477"/>
                  <a:pt x="642306" y="368126"/>
                </a:cubicBezTo>
                <a:cubicBezTo>
                  <a:pt x="658311" y="359775"/>
                  <a:pt x="671533" y="368126"/>
                  <a:pt x="671533" y="368126"/>
                </a:cubicBezTo>
                <a:lnTo>
                  <a:pt x="679884" y="368126"/>
                </a:lnTo>
                <a:cubicBezTo>
                  <a:pt x="681972" y="368126"/>
                  <a:pt x="683363" y="373693"/>
                  <a:pt x="684059" y="368126"/>
                </a:cubicBezTo>
                <a:cubicBezTo>
                  <a:pt x="684755" y="362559"/>
                  <a:pt x="688930" y="343074"/>
                  <a:pt x="684059" y="334723"/>
                </a:cubicBezTo>
                <a:cubicBezTo>
                  <a:pt x="679188" y="326372"/>
                  <a:pt x="660399" y="327068"/>
                  <a:pt x="654832" y="318022"/>
                </a:cubicBezTo>
                <a:cubicBezTo>
                  <a:pt x="649265" y="308976"/>
                  <a:pt x="655528" y="293666"/>
                  <a:pt x="650657" y="280444"/>
                </a:cubicBezTo>
                <a:cubicBezTo>
                  <a:pt x="645786" y="267222"/>
                  <a:pt x="636739" y="243561"/>
                  <a:pt x="625605" y="238690"/>
                </a:cubicBezTo>
                <a:cubicBezTo>
                  <a:pt x="614471" y="233819"/>
                  <a:pt x="590810" y="242865"/>
                  <a:pt x="583851" y="251216"/>
                </a:cubicBezTo>
                <a:cubicBezTo>
                  <a:pt x="576892" y="259567"/>
                  <a:pt x="583155" y="276269"/>
                  <a:pt x="583851" y="288795"/>
                </a:cubicBezTo>
                <a:cubicBezTo>
                  <a:pt x="584547" y="301321"/>
                  <a:pt x="587331" y="314543"/>
                  <a:pt x="588027" y="326373"/>
                </a:cubicBezTo>
                <a:cubicBezTo>
                  <a:pt x="588723" y="338203"/>
                  <a:pt x="593594" y="349337"/>
                  <a:pt x="588027" y="359775"/>
                </a:cubicBezTo>
                <a:cubicBezTo>
                  <a:pt x="582460" y="370213"/>
                  <a:pt x="564366" y="382044"/>
                  <a:pt x="554624" y="389003"/>
                </a:cubicBezTo>
                <a:cubicBezTo>
                  <a:pt x="544882" y="395962"/>
                  <a:pt x="535835" y="402225"/>
                  <a:pt x="529572" y="401529"/>
                </a:cubicBezTo>
                <a:cubicBezTo>
                  <a:pt x="523309" y="400833"/>
                  <a:pt x="518438" y="392482"/>
                  <a:pt x="517046" y="384827"/>
                </a:cubicBezTo>
                <a:cubicBezTo>
                  <a:pt x="515654" y="377172"/>
                  <a:pt x="516350" y="363951"/>
                  <a:pt x="521221" y="355600"/>
                </a:cubicBezTo>
                <a:cubicBezTo>
                  <a:pt x="526092" y="347249"/>
                  <a:pt x="542098" y="342378"/>
                  <a:pt x="546273" y="334723"/>
                </a:cubicBezTo>
                <a:cubicBezTo>
                  <a:pt x="550448" y="327068"/>
                  <a:pt x="546969" y="318717"/>
                  <a:pt x="546273" y="309671"/>
                </a:cubicBezTo>
                <a:cubicBezTo>
                  <a:pt x="545577" y="300625"/>
                  <a:pt x="542098" y="293666"/>
                  <a:pt x="542098" y="280444"/>
                </a:cubicBezTo>
                <a:cubicBezTo>
                  <a:pt x="542098" y="267222"/>
                  <a:pt x="539314" y="241474"/>
                  <a:pt x="546273" y="230340"/>
                </a:cubicBezTo>
                <a:cubicBezTo>
                  <a:pt x="553232" y="219206"/>
                  <a:pt x="583851" y="213638"/>
                  <a:pt x="583851" y="213638"/>
                </a:cubicBezTo>
                <a:lnTo>
                  <a:pt x="625605" y="180236"/>
                </a:lnTo>
                <a:close/>
              </a:path>
            </a:pathLst>
          </a:custGeom>
          <a:solidFill>
            <a:srgbClr val="FFFF00"/>
          </a:solidFill>
          <a:ln w="28575">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2339752" y="4725144"/>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1</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Tree>
  </p:cSld>
  <p:clrMapOvr>
    <a:masterClrMapping/>
  </p:clrMapOvr>
  <p:transition spd="med">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wantjobgotjob.com/images/sce/day_care.jpg"/>
          <p:cNvPicPr>
            <a:picLocks noChangeAspect="1" noChangeArrowheads="1"/>
          </p:cNvPicPr>
          <p:nvPr/>
        </p:nvPicPr>
        <p:blipFill>
          <a:blip r:embed="rId3" cstate="print"/>
          <a:srcRect l="59202" t="12614" r="11275"/>
          <a:stretch>
            <a:fillRect/>
          </a:stretch>
        </p:blipFill>
        <p:spPr bwMode="auto">
          <a:xfrm flipH="1">
            <a:off x="0" y="0"/>
            <a:ext cx="3491880" cy="6858000"/>
          </a:xfrm>
          <a:prstGeom prst="rect">
            <a:avLst/>
          </a:prstGeom>
          <a:noFill/>
        </p:spPr>
      </p:pic>
      <p:sp>
        <p:nvSpPr>
          <p:cNvPr id="10" name="Rectangle 9"/>
          <p:cNvSpPr/>
          <p:nvPr/>
        </p:nvSpPr>
        <p:spPr>
          <a:xfrm>
            <a:off x="0" y="0"/>
            <a:ext cx="25152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extBox 4"/>
          <p:cNvSpPr txBox="1"/>
          <p:nvPr/>
        </p:nvSpPr>
        <p:spPr>
          <a:xfrm>
            <a:off x="3735336" y="1052736"/>
            <a:ext cx="5328592" cy="400110"/>
          </a:xfrm>
          <a:prstGeom prst="rect">
            <a:avLst/>
          </a:prstGeom>
          <a:noFill/>
        </p:spPr>
        <p:txBody>
          <a:bodyPr wrap="square" rtlCol="0">
            <a:spAutoFit/>
          </a:bodyPr>
          <a:lstStyle/>
          <a:p>
            <a:r>
              <a:rPr lang="en-CA" sz="2000" dirty="0" smtClean="0">
                <a:latin typeface="Franklin Gothic Medium Cond" pitchFamily="34" charset="0"/>
              </a:rPr>
              <a:t>Et le lien avec les taxonomies de </a:t>
            </a:r>
            <a:r>
              <a:rPr lang="en-CA" sz="2000" dirty="0" err="1" smtClean="0">
                <a:latin typeface="Franklin Gothic Medium Cond" pitchFamily="34" charset="0"/>
              </a:rPr>
              <a:t>l’apprentissage</a:t>
            </a:r>
            <a:r>
              <a:rPr lang="en-CA" sz="2000" dirty="0" smtClean="0">
                <a:latin typeface="Franklin Gothic Medium Cond" pitchFamily="34" charset="0"/>
              </a:rPr>
              <a:t>...</a:t>
            </a:r>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p:cNvSpPr txBox="1"/>
          <p:nvPr/>
        </p:nvSpPr>
        <p:spPr>
          <a:xfrm>
            <a:off x="3729170" y="548680"/>
            <a:ext cx="5028755" cy="384721"/>
          </a:xfrm>
          <a:prstGeom prst="rect">
            <a:avLst/>
          </a:prstGeom>
          <a:noFill/>
        </p:spPr>
        <p:txBody>
          <a:bodyPr wrap="square" rtlCol="0">
            <a:spAutoFit/>
          </a:bodyPr>
          <a:lstStyle/>
          <a:p>
            <a:r>
              <a:rPr lang="en-CA" sz="1900" dirty="0" err="1" smtClean="0">
                <a:latin typeface="Franklin Gothic Demi Cond" pitchFamily="34" charset="0"/>
              </a:rPr>
              <a:t>Résultats</a:t>
            </a:r>
            <a:r>
              <a:rPr lang="en-CA" sz="1900" dirty="0" smtClean="0">
                <a:latin typeface="Franklin Gothic Demi Cond" pitchFamily="34" charset="0"/>
              </a:rPr>
              <a:t> de </a:t>
            </a:r>
            <a:r>
              <a:rPr lang="en-CA" sz="1900" dirty="0" err="1" smtClean="0">
                <a:latin typeface="Franklin Gothic Demi Cond" pitchFamily="34" charset="0"/>
              </a:rPr>
              <a:t>l’apprentissage</a:t>
            </a:r>
            <a:r>
              <a:rPr lang="en-CA" sz="1900" dirty="0" smtClean="0">
                <a:latin typeface="Franklin Gothic Demi Cond" pitchFamily="34" charset="0"/>
              </a:rPr>
              <a:t>, programme </a:t>
            </a:r>
            <a:r>
              <a:rPr lang="en-CA" sz="1900" dirty="0" err="1" smtClean="0">
                <a:latin typeface="Franklin Gothic Demi Cond" pitchFamily="34" charset="0"/>
              </a:rPr>
              <a:t>d’études</a:t>
            </a:r>
            <a:endParaRPr lang="en-CA" sz="1900" dirty="0">
              <a:latin typeface="Franklin Gothic Demi Cond" pitchFamily="34" charset="0"/>
            </a:endParaRPr>
          </a:p>
        </p:txBody>
      </p:sp>
      <p:sp>
        <p:nvSpPr>
          <p:cNvPr id="21" name="Rectangle 20"/>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TextBox 21"/>
          <p:cNvSpPr txBox="1"/>
          <p:nvPr/>
        </p:nvSpPr>
        <p:spPr>
          <a:xfrm>
            <a:off x="3707904" y="2204864"/>
            <a:ext cx="4824536" cy="3139321"/>
          </a:xfrm>
          <a:prstGeom prst="rect">
            <a:avLst/>
          </a:prstGeom>
          <a:noFill/>
        </p:spPr>
        <p:txBody>
          <a:bodyPr wrap="square" rtlCol="0">
            <a:spAutoFit/>
          </a:bodyPr>
          <a:lstStyle/>
          <a:p>
            <a:r>
              <a:rPr lang="en-CA" b="1" dirty="0" smtClean="0">
                <a:latin typeface="Franklin Gothic Medium" pitchFamily="34" charset="0"/>
              </a:rPr>
              <a:t>Les taxonomies de </a:t>
            </a:r>
            <a:r>
              <a:rPr lang="en-CA" b="1" dirty="0" err="1" smtClean="0">
                <a:latin typeface="Franklin Gothic Medium" pitchFamily="34" charset="0"/>
              </a:rPr>
              <a:t>l’apprentissage</a:t>
            </a:r>
            <a:r>
              <a:rPr lang="en-CA" b="1" dirty="0" smtClean="0">
                <a:latin typeface="Franklin Gothic Medium" pitchFamily="34" charset="0"/>
              </a:rPr>
              <a:t> </a:t>
            </a:r>
            <a:r>
              <a:rPr lang="en-CA" dirty="0" err="1" smtClean="0">
                <a:latin typeface="Franklin Gothic Medium" pitchFamily="34" charset="0"/>
              </a:rPr>
              <a:t>aident</a:t>
            </a:r>
            <a:r>
              <a:rPr lang="en-CA" dirty="0" smtClean="0">
                <a:latin typeface="Franklin Gothic Medium" pitchFamily="34" charset="0"/>
              </a:rPr>
              <a:t> les </a:t>
            </a:r>
            <a:r>
              <a:rPr lang="en-CA" dirty="0" err="1" smtClean="0">
                <a:latin typeface="Franklin Gothic Medium" pitchFamily="34" charset="0"/>
              </a:rPr>
              <a:t>enseignants</a:t>
            </a:r>
            <a:r>
              <a:rPr lang="en-CA" dirty="0" smtClean="0">
                <a:latin typeface="Franklin Gothic Medium" pitchFamily="34" charset="0"/>
              </a:rPr>
              <a:t> à </a:t>
            </a:r>
            <a:r>
              <a:rPr lang="en-CA" dirty="0" err="1" smtClean="0">
                <a:latin typeface="Franklin Gothic Medium" pitchFamily="34" charset="0"/>
              </a:rPr>
              <a:t>prendre</a:t>
            </a:r>
            <a:r>
              <a:rPr lang="en-CA" dirty="0" smtClean="0">
                <a:latin typeface="Franklin Gothic Medium" pitchFamily="34" charset="0"/>
              </a:rPr>
              <a:t> des </a:t>
            </a:r>
            <a:r>
              <a:rPr lang="en-CA" dirty="0" err="1" smtClean="0">
                <a:latin typeface="Franklin Gothic Medium" pitchFamily="34" charset="0"/>
              </a:rPr>
              <a:t>décisions</a:t>
            </a:r>
            <a:r>
              <a:rPr lang="en-CA" dirty="0" smtClean="0">
                <a:latin typeface="Franklin Gothic Medium" pitchFamily="34" charset="0"/>
              </a:rPr>
              <a:t> </a:t>
            </a:r>
            <a:r>
              <a:rPr lang="en-CA" dirty="0" err="1" smtClean="0">
                <a:latin typeface="Franklin Gothic Medium" pitchFamily="34" charset="0"/>
              </a:rPr>
              <a:t>concernant</a:t>
            </a:r>
            <a:r>
              <a:rPr lang="en-CA" dirty="0" smtClean="0">
                <a:latin typeface="Franklin Gothic Medium" pitchFamily="34" charset="0"/>
              </a:rPr>
              <a:t> la </a:t>
            </a:r>
            <a:r>
              <a:rPr lang="en-CA" dirty="0" err="1" smtClean="0">
                <a:latin typeface="Franklin Gothic Medium" pitchFamily="34" charset="0"/>
              </a:rPr>
              <a:t>façon</a:t>
            </a:r>
            <a:r>
              <a:rPr lang="en-CA" dirty="0" smtClean="0">
                <a:latin typeface="Franklin Gothic Medium" pitchFamily="34" charset="0"/>
              </a:rPr>
              <a:t> </a:t>
            </a:r>
            <a:r>
              <a:rPr lang="en-CA" dirty="0" err="1" smtClean="0">
                <a:latin typeface="Franklin Gothic Medium" pitchFamily="34" charset="0"/>
              </a:rPr>
              <a:t>dont</a:t>
            </a:r>
            <a:r>
              <a:rPr lang="en-CA" dirty="0" smtClean="0">
                <a:latin typeface="Franklin Gothic Medium" pitchFamily="34" charset="0"/>
              </a:rPr>
              <a:t> </a:t>
            </a:r>
            <a:r>
              <a:rPr lang="en-CA" dirty="0" err="1" smtClean="0">
                <a:latin typeface="Franklin Gothic Medium" pitchFamily="34" charset="0"/>
              </a:rPr>
              <a:t>leurs</a:t>
            </a:r>
            <a:r>
              <a:rPr lang="en-CA" dirty="0" smtClean="0">
                <a:latin typeface="Franklin Gothic Medium" pitchFamily="34" charset="0"/>
              </a:rPr>
              <a:t> </a:t>
            </a:r>
            <a:r>
              <a:rPr lang="en-CA" dirty="0" err="1" smtClean="0">
                <a:latin typeface="Franklin Gothic Medium" pitchFamily="34" charset="0"/>
              </a:rPr>
              <a:t>étudiants</a:t>
            </a:r>
            <a:r>
              <a:rPr lang="en-CA" dirty="0" smtClean="0">
                <a:latin typeface="Franklin Gothic Medium" pitchFamily="34" charset="0"/>
              </a:rPr>
              <a:t> </a:t>
            </a:r>
            <a:r>
              <a:rPr lang="en-CA" dirty="0" err="1" smtClean="0">
                <a:latin typeface="Franklin Gothic Medium" pitchFamily="34" charset="0"/>
              </a:rPr>
              <a:t>apprendront</a:t>
            </a:r>
            <a:r>
              <a:rPr lang="en-CA" dirty="0" smtClean="0">
                <a:latin typeface="Franklin Gothic Medium" pitchFamily="34" charset="0"/>
              </a:rPr>
              <a:t> et la </a:t>
            </a:r>
            <a:r>
              <a:rPr lang="en-CA" dirty="0" err="1" smtClean="0">
                <a:latin typeface="Franklin Gothic Medium" pitchFamily="34" charset="0"/>
              </a:rPr>
              <a:t>façon</a:t>
            </a:r>
            <a:r>
              <a:rPr lang="en-CA" dirty="0" smtClean="0">
                <a:latin typeface="Franklin Gothic Medium" pitchFamily="34" charset="0"/>
              </a:rPr>
              <a:t> </a:t>
            </a:r>
            <a:r>
              <a:rPr lang="en-CA" dirty="0" err="1" smtClean="0">
                <a:latin typeface="Franklin Gothic Medium" pitchFamily="34" charset="0"/>
              </a:rPr>
              <a:t>dont</a:t>
            </a:r>
            <a:r>
              <a:rPr lang="en-CA" dirty="0" smtClean="0">
                <a:latin typeface="Franklin Gothic Medium" pitchFamily="34" charset="0"/>
              </a:rPr>
              <a:t> </a:t>
            </a:r>
            <a:r>
              <a:rPr lang="en-CA" dirty="0" err="1" smtClean="0">
                <a:latin typeface="Franklin Gothic Medium" pitchFamily="34" charset="0"/>
              </a:rPr>
              <a:t>l’apprentissage</a:t>
            </a:r>
            <a:r>
              <a:rPr lang="en-CA" dirty="0" smtClean="0">
                <a:latin typeface="Franklin Gothic Medium" pitchFamily="34" charset="0"/>
              </a:rPr>
              <a:t> sera </a:t>
            </a:r>
            <a:r>
              <a:rPr lang="en-CA" dirty="0" err="1" smtClean="0">
                <a:latin typeface="Franklin Gothic Medium" pitchFamily="34" charset="0"/>
              </a:rPr>
              <a:t>évalué</a:t>
            </a:r>
            <a:endParaRPr lang="en-CA" dirty="0" smtClean="0">
              <a:latin typeface="Franklin Gothic Medium" pitchFamily="34" charset="0"/>
            </a:endParaRPr>
          </a:p>
          <a:p>
            <a:endParaRPr lang="en-CA" dirty="0" smtClean="0">
              <a:latin typeface="Franklin Gothic Medium" pitchFamily="34" charset="0"/>
            </a:endParaRPr>
          </a:p>
          <a:p>
            <a:r>
              <a:rPr lang="en-CA" b="1" dirty="0" smtClean="0">
                <a:latin typeface="Franklin Gothic Medium" pitchFamily="34" charset="0"/>
              </a:rPr>
              <a:t>Les </a:t>
            </a:r>
            <a:r>
              <a:rPr lang="en-CA" b="1" dirty="0" err="1" smtClean="0">
                <a:latin typeface="Franklin Gothic Medium" pitchFamily="34" charset="0"/>
              </a:rPr>
              <a:t>résultats</a:t>
            </a:r>
            <a:r>
              <a:rPr lang="en-CA" b="1" dirty="0" smtClean="0">
                <a:latin typeface="Franklin Gothic Medium" pitchFamily="34" charset="0"/>
              </a:rPr>
              <a:t> de </a:t>
            </a:r>
            <a:r>
              <a:rPr lang="en-CA" b="1" dirty="0" err="1" smtClean="0">
                <a:latin typeface="Franklin Gothic Medium" pitchFamily="34" charset="0"/>
              </a:rPr>
              <a:t>l’apprentissage</a:t>
            </a:r>
            <a:r>
              <a:rPr lang="en-CA" b="1" dirty="0" smtClean="0">
                <a:latin typeface="Franklin Gothic Medium" pitchFamily="34" charset="0"/>
              </a:rPr>
              <a:t> </a:t>
            </a:r>
            <a:r>
              <a:rPr lang="en-CA" dirty="0" err="1" smtClean="0">
                <a:latin typeface="Franklin Gothic Medium" pitchFamily="34" charset="0"/>
              </a:rPr>
              <a:t>doivent</a:t>
            </a:r>
            <a:r>
              <a:rPr lang="en-CA" dirty="0" smtClean="0">
                <a:latin typeface="Franklin Gothic Medium" pitchFamily="34" charset="0"/>
              </a:rPr>
              <a:t> </a:t>
            </a:r>
            <a:r>
              <a:rPr lang="en-CA" dirty="0" err="1" smtClean="0">
                <a:latin typeface="Franklin Gothic Medium" pitchFamily="34" charset="0"/>
              </a:rPr>
              <a:t>préciser</a:t>
            </a:r>
            <a:r>
              <a:rPr lang="en-CA" dirty="0" smtClean="0">
                <a:latin typeface="Franklin Gothic Medium" pitchFamily="34" charset="0"/>
              </a:rPr>
              <a:t> </a:t>
            </a:r>
            <a:r>
              <a:rPr lang="en-CA" dirty="0" err="1" smtClean="0">
                <a:latin typeface="Franklin Gothic Medium" pitchFamily="34" charset="0"/>
              </a:rPr>
              <a:t>clairement</a:t>
            </a:r>
            <a:r>
              <a:rPr lang="en-CA" dirty="0" smtClean="0">
                <a:latin typeface="Franklin Gothic Medium" pitchFamily="34" charset="0"/>
              </a:rPr>
              <a:t> le </a:t>
            </a:r>
            <a:r>
              <a:rPr lang="en-CA" dirty="0" err="1" smtClean="0">
                <a:latin typeface="Franklin Gothic Medium" pitchFamily="34" charset="0"/>
              </a:rPr>
              <a:t>niveau</a:t>
            </a:r>
            <a:r>
              <a:rPr lang="en-CA" dirty="0" smtClean="0">
                <a:latin typeface="Franklin Gothic Medium" pitchFamily="34" charset="0"/>
              </a:rPr>
              <a:t> de </a:t>
            </a:r>
            <a:r>
              <a:rPr lang="en-CA" dirty="0" err="1" smtClean="0">
                <a:latin typeface="Franklin Gothic Medium" pitchFamily="34" charset="0"/>
              </a:rPr>
              <a:t>réussite</a:t>
            </a:r>
            <a:r>
              <a:rPr lang="en-CA" dirty="0" smtClean="0">
                <a:latin typeface="Franklin Gothic Medium" pitchFamily="34" charset="0"/>
              </a:rPr>
              <a:t> </a:t>
            </a:r>
            <a:r>
              <a:rPr lang="en-CA" dirty="0" err="1" smtClean="0">
                <a:latin typeface="Franklin Gothic Medium" pitchFamily="34" charset="0"/>
              </a:rPr>
              <a:t>envisagé</a:t>
            </a:r>
            <a:r>
              <a:rPr lang="en-CA" dirty="0" smtClean="0">
                <a:latin typeface="Franklin Gothic Medium" pitchFamily="34" charset="0"/>
              </a:rPr>
              <a:t> pour </a:t>
            </a:r>
            <a:r>
              <a:rPr lang="en-CA" dirty="0" err="1" smtClean="0">
                <a:latin typeface="Franklin Gothic Medium" pitchFamily="34" charset="0"/>
              </a:rPr>
              <a:t>l’apprenant</a:t>
            </a:r>
            <a:endParaRPr lang="en-CA" dirty="0" smtClean="0">
              <a:latin typeface="Franklin Gothic Medium" pitchFamily="34" charset="0"/>
            </a:endParaRPr>
          </a:p>
          <a:p>
            <a:endParaRPr lang="en-CA" dirty="0" smtClean="0">
              <a:latin typeface="Franklin Gothic Medium" pitchFamily="34" charset="0"/>
            </a:endParaRPr>
          </a:p>
          <a:p>
            <a:endParaRPr lang="en-CA" dirty="0">
              <a:latin typeface="Franklin Gothic Medium" pitchFamily="34" charset="0"/>
            </a:endParaRPr>
          </a:p>
        </p:txBody>
      </p:sp>
    </p:spTree>
  </p:cSld>
  <p:clrMapOvr>
    <a:masterClrMapping/>
  </p:clrMapOvr>
  <p:transition spd="med">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9144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2339752" y="404664"/>
            <a:ext cx="6408712" cy="6453336"/>
          </a:xfrm>
          <a:prstGeom prst="rect">
            <a:avLst/>
          </a:prstGeom>
          <a:solidFill>
            <a:schemeClr val="bg1"/>
          </a:solidFill>
          <a:ln>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ectangle 21"/>
          <p:cNvSpPr/>
          <p:nvPr/>
        </p:nvSpPr>
        <p:spPr>
          <a:xfrm>
            <a:off x="2411760" y="404664"/>
            <a:ext cx="62646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a:off x="2419711" y="404664"/>
            <a:ext cx="45719" cy="352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extBox 24"/>
          <p:cNvSpPr txBox="1"/>
          <p:nvPr/>
        </p:nvSpPr>
        <p:spPr>
          <a:xfrm>
            <a:off x="168879" y="857978"/>
            <a:ext cx="720080" cy="1569660"/>
          </a:xfrm>
          <a:prstGeom prst="rect">
            <a:avLst/>
          </a:prstGeom>
          <a:noFill/>
          <a:effectLst/>
        </p:spPr>
        <p:txBody>
          <a:bodyPr wrap="square" rtlCol="0">
            <a:spAutoFit/>
          </a:bodyPr>
          <a:lstStyle/>
          <a:p>
            <a:pPr algn="ctr"/>
            <a:r>
              <a:rPr lang="en-CA" sz="96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1</a:t>
            </a:r>
            <a:endParaRPr lang="en-CA" sz="96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27" name="Freeform 26"/>
          <p:cNvSpPr/>
          <p:nvPr/>
        </p:nvSpPr>
        <p:spPr>
          <a:xfrm>
            <a:off x="7680" y="1764525"/>
            <a:ext cx="2332072" cy="3032627"/>
          </a:xfrm>
          <a:custGeom>
            <a:avLst/>
            <a:gdLst>
              <a:gd name="connsiteX0" fmla="*/ 625605 w 1683358"/>
              <a:gd name="connsiteY0" fmla="*/ 180236 h 2296439"/>
              <a:gd name="connsiteX1" fmla="*/ 692410 w 1683358"/>
              <a:gd name="connsiteY1" fmla="*/ 50800 h 2296439"/>
              <a:gd name="connsiteX2" fmla="*/ 767566 w 1683358"/>
              <a:gd name="connsiteY2" fmla="*/ 17397 h 2296439"/>
              <a:gd name="connsiteX3" fmla="*/ 851073 w 1683358"/>
              <a:gd name="connsiteY3" fmla="*/ 696 h 2296439"/>
              <a:gd name="connsiteX4" fmla="*/ 922054 w 1683358"/>
              <a:gd name="connsiteY4" fmla="*/ 13222 h 2296439"/>
              <a:gd name="connsiteX5" fmla="*/ 930405 w 1683358"/>
              <a:gd name="connsiteY5" fmla="*/ 42449 h 2296439"/>
              <a:gd name="connsiteX6" fmla="*/ 967983 w 1683358"/>
              <a:gd name="connsiteY6" fmla="*/ 54975 h 2296439"/>
              <a:gd name="connsiteX7" fmla="*/ 997210 w 1683358"/>
              <a:gd name="connsiteY7" fmla="*/ 100904 h 2296439"/>
              <a:gd name="connsiteX8" fmla="*/ 988859 w 1683358"/>
              <a:gd name="connsiteY8" fmla="*/ 138482 h 2296439"/>
              <a:gd name="connsiteX9" fmla="*/ 1018087 w 1683358"/>
              <a:gd name="connsiteY9" fmla="*/ 196937 h 2296439"/>
              <a:gd name="connsiteX10" fmla="*/ 1022262 w 1683358"/>
              <a:gd name="connsiteY10" fmla="*/ 284619 h 2296439"/>
              <a:gd name="connsiteX11" fmla="*/ 1018087 w 1683358"/>
              <a:gd name="connsiteY11" fmla="*/ 347249 h 2296439"/>
              <a:gd name="connsiteX12" fmla="*/ 972158 w 1683358"/>
              <a:gd name="connsiteY12" fmla="*/ 418230 h 2296439"/>
              <a:gd name="connsiteX13" fmla="*/ 926229 w 1683358"/>
              <a:gd name="connsiteY13" fmla="*/ 443282 h 2296439"/>
              <a:gd name="connsiteX14" fmla="*/ 909528 w 1683358"/>
              <a:gd name="connsiteY14" fmla="*/ 443282 h 2296439"/>
              <a:gd name="connsiteX15" fmla="*/ 897002 w 1683358"/>
              <a:gd name="connsiteY15" fmla="*/ 476685 h 2296439"/>
              <a:gd name="connsiteX16" fmla="*/ 934580 w 1683358"/>
              <a:gd name="connsiteY16" fmla="*/ 493386 h 2296439"/>
              <a:gd name="connsiteX17" fmla="*/ 988859 w 1683358"/>
              <a:gd name="connsiteY17" fmla="*/ 543490 h 2296439"/>
              <a:gd name="connsiteX18" fmla="*/ 1018087 w 1683358"/>
              <a:gd name="connsiteY18" fmla="*/ 702153 h 2296439"/>
              <a:gd name="connsiteX19" fmla="*/ 1030613 w 1683358"/>
              <a:gd name="connsiteY19" fmla="*/ 773134 h 2296439"/>
              <a:gd name="connsiteX20" fmla="*/ 1080717 w 1683358"/>
              <a:gd name="connsiteY20" fmla="*/ 860816 h 2296439"/>
              <a:gd name="connsiteX21" fmla="*/ 1089068 w 1683358"/>
              <a:gd name="connsiteY21" fmla="*/ 915096 h 2296439"/>
              <a:gd name="connsiteX22" fmla="*/ 1147522 w 1683358"/>
              <a:gd name="connsiteY22" fmla="*/ 977726 h 2296439"/>
              <a:gd name="connsiteX23" fmla="*/ 1180925 w 1683358"/>
              <a:gd name="connsiteY23" fmla="*/ 1048707 h 2296439"/>
              <a:gd name="connsiteX24" fmla="*/ 1247731 w 1683358"/>
              <a:gd name="connsiteY24" fmla="*/ 1048707 h 2296439"/>
              <a:gd name="connsiteX25" fmla="*/ 1289484 w 1683358"/>
              <a:gd name="connsiteY25" fmla="*/ 1061233 h 2296439"/>
              <a:gd name="connsiteX26" fmla="*/ 1306186 w 1683358"/>
              <a:gd name="connsiteY26" fmla="*/ 1119688 h 2296439"/>
              <a:gd name="connsiteX27" fmla="*/ 1260257 w 1683358"/>
              <a:gd name="connsiteY27" fmla="*/ 1161441 h 2296439"/>
              <a:gd name="connsiteX28" fmla="*/ 1235205 w 1683358"/>
              <a:gd name="connsiteY28" fmla="*/ 1161441 h 2296439"/>
              <a:gd name="connsiteX29" fmla="*/ 1297835 w 1683358"/>
              <a:gd name="connsiteY29" fmla="*/ 1236597 h 2296439"/>
              <a:gd name="connsiteX30" fmla="*/ 1385517 w 1683358"/>
              <a:gd name="connsiteY30" fmla="*/ 1411962 h 2296439"/>
              <a:gd name="connsiteX31" fmla="*/ 1435621 w 1683358"/>
              <a:gd name="connsiteY31" fmla="*/ 1474592 h 2296439"/>
              <a:gd name="connsiteX32" fmla="*/ 1460673 w 1683358"/>
              <a:gd name="connsiteY32" fmla="*/ 1482943 h 2296439"/>
              <a:gd name="connsiteX33" fmla="*/ 1481550 w 1683358"/>
              <a:gd name="connsiteY33" fmla="*/ 1545573 h 2296439"/>
              <a:gd name="connsiteX34" fmla="*/ 1510777 w 1683358"/>
              <a:gd name="connsiteY34" fmla="*/ 1704236 h 2296439"/>
              <a:gd name="connsiteX35" fmla="*/ 1565057 w 1683358"/>
              <a:gd name="connsiteY35" fmla="*/ 1745989 h 2296439"/>
              <a:gd name="connsiteX36" fmla="*/ 1606810 w 1683358"/>
              <a:gd name="connsiteY36" fmla="*/ 1771041 h 2296439"/>
              <a:gd name="connsiteX37" fmla="*/ 1598459 w 1683358"/>
              <a:gd name="connsiteY37" fmla="*/ 1825321 h 2296439"/>
              <a:gd name="connsiteX38" fmla="*/ 1669440 w 1683358"/>
              <a:gd name="connsiteY38" fmla="*/ 1892126 h 2296439"/>
              <a:gd name="connsiteX39" fmla="*/ 1669440 w 1683358"/>
              <a:gd name="connsiteY39" fmla="*/ 1954756 h 2296439"/>
              <a:gd name="connsiteX40" fmla="*/ 1585933 w 1683358"/>
              <a:gd name="connsiteY40" fmla="*/ 2013211 h 2296439"/>
              <a:gd name="connsiteX41" fmla="*/ 1510777 w 1683358"/>
              <a:gd name="connsiteY41" fmla="*/ 1983984 h 2296439"/>
              <a:gd name="connsiteX42" fmla="*/ 1456498 w 1683358"/>
              <a:gd name="connsiteY42" fmla="*/ 1896301 h 2296439"/>
              <a:gd name="connsiteX43" fmla="*/ 1448147 w 1683358"/>
              <a:gd name="connsiteY43" fmla="*/ 1879600 h 2296439"/>
              <a:gd name="connsiteX44" fmla="*/ 1410569 w 1683358"/>
              <a:gd name="connsiteY44" fmla="*/ 1858723 h 2296439"/>
              <a:gd name="connsiteX45" fmla="*/ 1385517 w 1683358"/>
              <a:gd name="connsiteY45" fmla="*/ 1808619 h 2296439"/>
              <a:gd name="connsiteX46" fmla="*/ 1402218 w 1683358"/>
              <a:gd name="connsiteY46" fmla="*/ 1779392 h 2296439"/>
              <a:gd name="connsiteX47" fmla="*/ 1372991 w 1683358"/>
              <a:gd name="connsiteY47" fmla="*/ 1754340 h 2296439"/>
              <a:gd name="connsiteX48" fmla="*/ 1314536 w 1683358"/>
              <a:gd name="connsiteY48" fmla="*/ 1700060 h 2296439"/>
              <a:gd name="connsiteX49" fmla="*/ 1281133 w 1683358"/>
              <a:gd name="connsiteY49" fmla="*/ 1633255 h 2296439"/>
              <a:gd name="connsiteX50" fmla="*/ 1293659 w 1683358"/>
              <a:gd name="connsiteY50" fmla="*/ 1599852 h 2296439"/>
              <a:gd name="connsiteX51" fmla="*/ 1251906 w 1683358"/>
              <a:gd name="connsiteY51" fmla="*/ 1574800 h 2296439"/>
              <a:gd name="connsiteX52" fmla="*/ 1180925 w 1683358"/>
              <a:gd name="connsiteY52" fmla="*/ 1541397 h 2296439"/>
              <a:gd name="connsiteX53" fmla="*/ 1139172 w 1683358"/>
              <a:gd name="connsiteY53" fmla="*/ 1495469 h 2296439"/>
              <a:gd name="connsiteX54" fmla="*/ 1093243 w 1683358"/>
              <a:gd name="connsiteY54" fmla="*/ 1411962 h 2296439"/>
              <a:gd name="connsiteX55" fmla="*/ 1072366 w 1683358"/>
              <a:gd name="connsiteY55" fmla="*/ 1366033 h 2296439"/>
              <a:gd name="connsiteX56" fmla="*/ 1043139 w 1683358"/>
              <a:gd name="connsiteY56" fmla="*/ 1357682 h 2296439"/>
              <a:gd name="connsiteX57" fmla="*/ 1038964 w 1683358"/>
              <a:gd name="connsiteY57" fmla="*/ 1382734 h 2296439"/>
              <a:gd name="connsiteX58" fmla="*/ 1055665 w 1683358"/>
              <a:gd name="connsiteY58" fmla="*/ 1424488 h 2296439"/>
              <a:gd name="connsiteX59" fmla="*/ 1143347 w 1683358"/>
              <a:gd name="connsiteY59" fmla="*/ 1624904 h 2296439"/>
              <a:gd name="connsiteX60" fmla="*/ 1147522 w 1683358"/>
              <a:gd name="connsiteY60" fmla="*/ 1708411 h 2296439"/>
              <a:gd name="connsiteX61" fmla="*/ 1151698 w 1683358"/>
              <a:gd name="connsiteY61" fmla="*/ 1762690 h 2296439"/>
              <a:gd name="connsiteX62" fmla="*/ 1151698 w 1683358"/>
              <a:gd name="connsiteY62" fmla="*/ 1837847 h 2296439"/>
              <a:gd name="connsiteX63" fmla="*/ 1147522 w 1683358"/>
              <a:gd name="connsiteY63" fmla="*/ 2034088 h 2296439"/>
              <a:gd name="connsiteX64" fmla="*/ 1164224 w 1683358"/>
              <a:gd name="connsiteY64" fmla="*/ 2117595 h 2296439"/>
              <a:gd name="connsiteX65" fmla="*/ 1101594 w 1683358"/>
              <a:gd name="connsiteY65" fmla="*/ 2221978 h 2296439"/>
              <a:gd name="connsiteX66" fmla="*/ 1134996 w 1683358"/>
              <a:gd name="connsiteY66" fmla="*/ 2251206 h 2296439"/>
              <a:gd name="connsiteX67" fmla="*/ 1097418 w 1683358"/>
              <a:gd name="connsiteY67" fmla="*/ 2284608 h 2296439"/>
              <a:gd name="connsiteX68" fmla="*/ 947106 w 1683358"/>
              <a:gd name="connsiteY68" fmla="*/ 2288784 h 2296439"/>
              <a:gd name="connsiteX69" fmla="*/ 926229 w 1683358"/>
              <a:gd name="connsiteY69" fmla="*/ 2238679 h 2296439"/>
              <a:gd name="connsiteX70" fmla="*/ 867775 w 1683358"/>
              <a:gd name="connsiteY70" fmla="*/ 2272082 h 2296439"/>
              <a:gd name="connsiteX71" fmla="*/ 867775 w 1683358"/>
              <a:gd name="connsiteY71" fmla="*/ 2100893 h 2296439"/>
              <a:gd name="connsiteX72" fmla="*/ 905353 w 1683358"/>
              <a:gd name="connsiteY72" fmla="*/ 2034088 h 2296439"/>
              <a:gd name="connsiteX73" fmla="*/ 930405 w 1683358"/>
              <a:gd name="connsiteY73" fmla="*/ 1892126 h 2296439"/>
              <a:gd name="connsiteX74" fmla="*/ 913703 w 1683358"/>
              <a:gd name="connsiteY74" fmla="*/ 1842022 h 2296439"/>
              <a:gd name="connsiteX75" fmla="*/ 913703 w 1683358"/>
              <a:gd name="connsiteY75" fmla="*/ 1783567 h 2296439"/>
              <a:gd name="connsiteX76" fmla="*/ 942931 w 1683358"/>
              <a:gd name="connsiteY76" fmla="*/ 1733463 h 2296439"/>
              <a:gd name="connsiteX77" fmla="*/ 963807 w 1683358"/>
              <a:gd name="connsiteY77" fmla="*/ 1725112 h 2296439"/>
              <a:gd name="connsiteX78" fmla="*/ 955457 w 1683358"/>
              <a:gd name="connsiteY78" fmla="*/ 1679184 h 2296439"/>
              <a:gd name="connsiteX79" fmla="*/ 922054 w 1683358"/>
              <a:gd name="connsiteY79" fmla="*/ 1662482 h 2296439"/>
              <a:gd name="connsiteX80" fmla="*/ 863599 w 1683358"/>
              <a:gd name="connsiteY80" fmla="*/ 1553923 h 2296439"/>
              <a:gd name="connsiteX81" fmla="*/ 842722 w 1683358"/>
              <a:gd name="connsiteY81" fmla="*/ 1437014 h 2296439"/>
              <a:gd name="connsiteX82" fmla="*/ 800969 w 1683358"/>
              <a:gd name="connsiteY82" fmla="*/ 1374384 h 2296439"/>
              <a:gd name="connsiteX83" fmla="*/ 742514 w 1683358"/>
              <a:gd name="connsiteY83" fmla="*/ 1270000 h 2296439"/>
              <a:gd name="connsiteX84" fmla="*/ 713287 w 1683358"/>
              <a:gd name="connsiteY84" fmla="*/ 1153090 h 2296439"/>
              <a:gd name="connsiteX85" fmla="*/ 725813 w 1683358"/>
              <a:gd name="connsiteY85" fmla="*/ 1061233 h 2296439"/>
              <a:gd name="connsiteX86" fmla="*/ 704936 w 1683358"/>
              <a:gd name="connsiteY86" fmla="*/ 944323 h 2296439"/>
              <a:gd name="connsiteX87" fmla="*/ 659007 w 1683358"/>
              <a:gd name="connsiteY87" fmla="*/ 877518 h 2296439"/>
              <a:gd name="connsiteX88" fmla="*/ 650657 w 1683358"/>
              <a:gd name="connsiteY88" fmla="*/ 731381 h 2296439"/>
              <a:gd name="connsiteX89" fmla="*/ 638131 w 1683358"/>
              <a:gd name="connsiteY89" fmla="*/ 668751 h 2296439"/>
              <a:gd name="connsiteX90" fmla="*/ 625605 w 1683358"/>
              <a:gd name="connsiteY90" fmla="*/ 551841 h 2296439"/>
              <a:gd name="connsiteX91" fmla="*/ 458591 w 1683358"/>
              <a:gd name="connsiteY91" fmla="*/ 585244 h 2296439"/>
              <a:gd name="connsiteX92" fmla="*/ 387610 w 1683358"/>
              <a:gd name="connsiteY92" fmla="*/ 601945 h 2296439"/>
              <a:gd name="connsiteX93" fmla="*/ 312454 w 1683358"/>
              <a:gd name="connsiteY93" fmla="*/ 556016 h 2296439"/>
              <a:gd name="connsiteX94" fmla="*/ 249824 w 1683358"/>
              <a:gd name="connsiteY94" fmla="*/ 539315 h 2296439"/>
              <a:gd name="connsiteX95" fmla="*/ 212246 w 1683358"/>
              <a:gd name="connsiteY95" fmla="*/ 543490 h 2296439"/>
              <a:gd name="connsiteX96" fmla="*/ 166317 w 1683358"/>
              <a:gd name="connsiteY96" fmla="*/ 585244 h 2296439"/>
              <a:gd name="connsiteX97" fmla="*/ 112038 w 1683358"/>
              <a:gd name="connsiteY97" fmla="*/ 601945 h 2296439"/>
              <a:gd name="connsiteX98" fmla="*/ 74459 w 1683358"/>
              <a:gd name="connsiteY98" fmla="*/ 601945 h 2296439"/>
              <a:gd name="connsiteX99" fmla="*/ 36881 w 1683358"/>
              <a:gd name="connsiteY99" fmla="*/ 589419 h 2296439"/>
              <a:gd name="connsiteX100" fmla="*/ 24355 w 1683358"/>
              <a:gd name="connsiteY100" fmla="*/ 564367 h 2296439"/>
              <a:gd name="connsiteX101" fmla="*/ 28531 w 1683358"/>
              <a:gd name="connsiteY101" fmla="*/ 535140 h 2296439"/>
              <a:gd name="connsiteX102" fmla="*/ 3479 w 1683358"/>
              <a:gd name="connsiteY102" fmla="*/ 501737 h 2296439"/>
              <a:gd name="connsiteX103" fmla="*/ 7654 w 1683358"/>
              <a:gd name="connsiteY103" fmla="*/ 468334 h 2296439"/>
              <a:gd name="connsiteX104" fmla="*/ 20180 w 1683358"/>
              <a:gd name="connsiteY104" fmla="*/ 476685 h 2296439"/>
              <a:gd name="connsiteX105" fmla="*/ 49407 w 1683358"/>
              <a:gd name="connsiteY105" fmla="*/ 505912 h 2296439"/>
              <a:gd name="connsiteX106" fmla="*/ 70284 w 1683358"/>
              <a:gd name="connsiteY106" fmla="*/ 505912 h 2296439"/>
              <a:gd name="connsiteX107" fmla="*/ 74459 w 1683358"/>
              <a:gd name="connsiteY107" fmla="*/ 480860 h 2296439"/>
              <a:gd name="connsiteX108" fmla="*/ 53583 w 1683358"/>
              <a:gd name="connsiteY108" fmla="*/ 472510 h 2296439"/>
              <a:gd name="connsiteX109" fmla="*/ 82810 w 1683358"/>
              <a:gd name="connsiteY109" fmla="*/ 443282 h 2296439"/>
              <a:gd name="connsiteX110" fmla="*/ 132914 w 1683358"/>
              <a:gd name="connsiteY110" fmla="*/ 434932 h 2296439"/>
              <a:gd name="connsiteX111" fmla="*/ 183018 w 1683358"/>
              <a:gd name="connsiteY111" fmla="*/ 422406 h 2296439"/>
              <a:gd name="connsiteX112" fmla="*/ 224772 w 1683358"/>
              <a:gd name="connsiteY112" fmla="*/ 439107 h 2296439"/>
              <a:gd name="connsiteX113" fmla="*/ 279051 w 1683358"/>
              <a:gd name="connsiteY113" fmla="*/ 464159 h 2296439"/>
              <a:gd name="connsiteX114" fmla="*/ 316629 w 1683358"/>
              <a:gd name="connsiteY114" fmla="*/ 468334 h 2296439"/>
              <a:gd name="connsiteX115" fmla="*/ 362558 w 1683358"/>
              <a:gd name="connsiteY115" fmla="*/ 468334 h 2296439"/>
              <a:gd name="connsiteX116" fmla="*/ 421013 w 1683358"/>
              <a:gd name="connsiteY116" fmla="*/ 451633 h 2296439"/>
              <a:gd name="connsiteX117" fmla="*/ 466942 w 1683358"/>
              <a:gd name="connsiteY117" fmla="*/ 476685 h 2296439"/>
              <a:gd name="connsiteX118" fmla="*/ 517046 w 1683358"/>
              <a:gd name="connsiteY118" fmla="*/ 489211 h 2296439"/>
              <a:gd name="connsiteX119" fmla="*/ 550449 w 1683358"/>
              <a:gd name="connsiteY119" fmla="*/ 472510 h 2296439"/>
              <a:gd name="connsiteX120" fmla="*/ 575501 w 1683358"/>
              <a:gd name="connsiteY120" fmla="*/ 418230 h 2296439"/>
              <a:gd name="connsiteX121" fmla="*/ 642306 w 1683358"/>
              <a:gd name="connsiteY121" fmla="*/ 368126 h 2296439"/>
              <a:gd name="connsiteX122" fmla="*/ 671533 w 1683358"/>
              <a:gd name="connsiteY122" fmla="*/ 368126 h 2296439"/>
              <a:gd name="connsiteX123" fmla="*/ 679884 w 1683358"/>
              <a:gd name="connsiteY123" fmla="*/ 368126 h 2296439"/>
              <a:gd name="connsiteX124" fmla="*/ 684059 w 1683358"/>
              <a:gd name="connsiteY124" fmla="*/ 368126 h 2296439"/>
              <a:gd name="connsiteX125" fmla="*/ 684059 w 1683358"/>
              <a:gd name="connsiteY125" fmla="*/ 334723 h 2296439"/>
              <a:gd name="connsiteX126" fmla="*/ 654832 w 1683358"/>
              <a:gd name="connsiteY126" fmla="*/ 318022 h 2296439"/>
              <a:gd name="connsiteX127" fmla="*/ 650657 w 1683358"/>
              <a:gd name="connsiteY127" fmla="*/ 280444 h 2296439"/>
              <a:gd name="connsiteX128" fmla="*/ 625605 w 1683358"/>
              <a:gd name="connsiteY128" fmla="*/ 238690 h 2296439"/>
              <a:gd name="connsiteX129" fmla="*/ 583851 w 1683358"/>
              <a:gd name="connsiteY129" fmla="*/ 251216 h 2296439"/>
              <a:gd name="connsiteX130" fmla="*/ 583851 w 1683358"/>
              <a:gd name="connsiteY130" fmla="*/ 288795 h 2296439"/>
              <a:gd name="connsiteX131" fmla="*/ 588027 w 1683358"/>
              <a:gd name="connsiteY131" fmla="*/ 326373 h 2296439"/>
              <a:gd name="connsiteX132" fmla="*/ 588027 w 1683358"/>
              <a:gd name="connsiteY132" fmla="*/ 359775 h 2296439"/>
              <a:gd name="connsiteX133" fmla="*/ 554624 w 1683358"/>
              <a:gd name="connsiteY133" fmla="*/ 389003 h 2296439"/>
              <a:gd name="connsiteX134" fmla="*/ 529572 w 1683358"/>
              <a:gd name="connsiteY134" fmla="*/ 401529 h 2296439"/>
              <a:gd name="connsiteX135" fmla="*/ 517046 w 1683358"/>
              <a:gd name="connsiteY135" fmla="*/ 384827 h 2296439"/>
              <a:gd name="connsiteX136" fmla="*/ 521221 w 1683358"/>
              <a:gd name="connsiteY136" fmla="*/ 355600 h 2296439"/>
              <a:gd name="connsiteX137" fmla="*/ 546273 w 1683358"/>
              <a:gd name="connsiteY137" fmla="*/ 334723 h 2296439"/>
              <a:gd name="connsiteX138" fmla="*/ 546273 w 1683358"/>
              <a:gd name="connsiteY138" fmla="*/ 309671 h 2296439"/>
              <a:gd name="connsiteX139" fmla="*/ 542098 w 1683358"/>
              <a:gd name="connsiteY139" fmla="*/ 280444 h 2296439"/>
              <a:gd name="connsiteX140" fmla="*/ 546273 w 1683358"/>
              <a:gd name="connsiteY140" fmla="*/ 230340 h 2296439"/>
              <a:gd name="connsiteX141" fmla="*/ 583851 w 1683358"/>
              <a:gd name="connsiteY141" fmla="*/ 213638 h 2296439"/>
              <a:gd name="connsiteX142" fmla="*/ 625605 w 1683358"/>
              <a:gd name="connsiteY142" fmla="*/ 180236 h 229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683358" h="2296439">
                <a:moveTo>
                  <a:pt x="625605" y="180236"/>
                </a:moveTo>
                <a:cubicBezTo>
                  <a:pt x="647177" y="129088"/>
                  <a:pt x="668750" y="77940"/>
                  <a:pt x="692410" y="50800"/>
                </a:cubicBezTo>
                <a:cubicBezTo>
                  <a:pt x="716070" y="23660"/>
                  <a:pt x="741122" y="25748"/>
                  <a:pt x="767566" y="17397"/>
                </a:cubicBezTo>
                <a:cubicBezTo>
                  <a:pt x="794010" y="9046"/>
                  <a:pt x="825325" y="1392"/>
                  <a:pt x="851073" y="696"/>
                </a:cubicBezTo>
                <a:cubicBezTo>
                  <a:pt x="876821" y="0"/>
                  <a:pt x="908832" y="6263"/>
                  <a:pt x="922054" y="13222"/>
                </a:cubicBezTo>
                <a:cubicBezTo>
                  <a:pt x="935276" y="20181"/>
                  <a:pt x="922750" y="35490"/>
                  <a:pt x="930405" y="42449"/>
                </a:cubicBezTo>
                <a:cubicBezTo>
                  <a:pt x="938060" y="49408"/>
                  <a:pt x="956849" y="45233"/>
                  <a:pt x="967983" y="54975"/>
                </a:cubicBezTo>
                <a:cubicBezTo>
                  <a:pt x="979117" y="64717"/>
                  <a:pt x="993731" y="86986"/>
                  <a:pt x="997210" y="100904"/>
                </a:cubicBezTo>
                <a:cubicBezTo>
                  <a:pt x="1000689" y="114822"/>
                  <a:pt x="985380" y="122477"/>
                  <a:pt x="988859" y="138482"/>
                </a:cubicBezTo>
                <a:cubicBezTo>
                  <a:pt x="992338" y="154487"/>
                  <a:pt x="1012520" y="172581"/>
                  <a:pt x="1018087" y="196937"/>
                </a:cubicBezTo>
                <a:cubicBezTo>
                  <a:pt x="1023654" y="221293"/>
                  <a:pt x="1022262" y="259567"/>
                  <a:pt x="1022262" y="284619"/>
                </a:cubicBezTo>
                <a:cubicBezTo>
                  <a:pt x="1022262" y="309671"/>
                  <a:pt x="1026438" y="324981"/>
                  <a:pt x="1018087" y="347249"/>
                </a:cubicBezTo>
                <a:cubicBezTo>
                  <a:pt x="1009736" y="369518"/>
                  <a:pt x="987468" y="402225"/>
                  <a:pt x="972158" y="418230"/>
                </a:cubicBezTo>
                <a:cubicBezTo>
                  <a:pt x="956848" y="434236"/>
                  <a:pt x="936667" y="439107"/>
                  <a:pt x="926229" y="443282"/>
                </a:cubicBezTo>
                <a:cubicBezTo>
                  <a:pt x="915791" y="447457"/>
                  <a:pt x="914399" y="437715"/>
                  <a:pt x="909528" y="443282"/>
                </a:cubicBezTo>
                <a:cubicBezTo>
                  <a:pt x="904657" y="448849"/>
                  <a:pt x="892827" y="468334"/>
                  <a:pt x="897002" y="476685"/>
                </a:cubicBezTo>
                <a:cubicBezTo>
                  <a:pt x="901177" y="485036"/>
                  <a:pt x="919271" y="482252"/>
                  <a:pt x="934580" y="493386"/>
                </a:cubicBezTo>
                <a:cubicBezTo>
                  <a:pt x="949890" y="504520"/>
                  <a:pt x="974941" y="508696"/>
                  <a:pt x="988859" y="543490"/>
                </a:cubicBezTo>
                <a:cubicBezTo>
                  <a:pt x="1002777" y="578285"/>
                  <a:pt x="1011128" y="663879"/>
                  <a:pt x="1018087" y="702153"/>
                </a:cubicBezTo>
                <a:cubicBezTo>
                  <a:pt x="1025046" y="740427"/>
                  <a:pt x="1020175" y="746690"/>
                  <a:pt x="1030613" y="773134"/>
                </a:cubicBezTo>
                <a:cubicBezTo>
                  <a:pt x="1041051" y="799578"/>
                  <a:pt x="1070975" y="837156"/>
                  <a:pt x="1080717" y="860816"/>
                </a:cubicBezTo>
                <a:cubicBezTo>
                  <a:pt x="1090460" y="884476"/>
                  <a:pt x="1077934" y="895611"/>
                  <a:pt x="1089068" y="915096"/>
                </a:cubicBezTo>
                <a:cubicBezTo>
                  <a:pt x="1100202" y="934581"/>
                  <a:pt x="1132213" y="955458"/>
                  <a:pt x="1147522" y="977726"/>
                </a:cubicBezTo>
                <a:cubicBezTo>
                  <a:pt x="1162831" y="999994"/>
                  <a:pt x="1164224" y="1036877"/>
                  <a:pt x="1180925" y="1048707"/>
                </a:cubicBezTo>
                <a:cubicBezTo>
                  <a:pt x="1197626" y="1060537"/>
                  <a:pt x="1229638" y="1046619"/>
                  <a:pt x="1247731" y="1048707"/>
                </a:cubicBezTo>
                <a:cubicBezTo>
                  <a:pt x="1265824" y="1050795"/>
                  <a:pt x="1279742" y="1049403"/>
                  <a:pt x="1289484" y="1061233"/>
                </a:cubicBezTo>
                <a:cubicBezTo>
                  <a:pt x="1299226" y="1073063"/>
                  <a:pt x="1311057" y="1102987"/>
                  <a:pt x="1306186" y="1119688"/>
                </a:cubicBezTo>
                <a:cubicBezTo>
                  <a:pt x="1301315" y="1136389"/>
                  <a:pt x="1272087" y="1154482"/>
                  <a:pt x="1260257" y="1161441"/>
                </a:cubicBezTo>
                <a:cubicBezTo>
                  <a:pt x="1248427" y="1168400"/>
                  <a:pt x="1228942" y="1148915"/>
                  <a:pt x="1235205" y="1161441"/>
                </a:cubicBezTo>
                <a:cubicBezTo>
                  <a:pt x="1241468" y="1173967"/>
                  <a:pt x="1272783" y="1194844"/>
                  <a:pt x="1297835" y="1236597"/>
                </a:cubicBezTo>
                <a:cubicBezTo>
                  <a:pt x="1322887" y="1278350"/>
                  <a:pt x="1362553" y="1372296"/>
                  <a:pt x="1385517" y="1411962"/>
                </a:cubicBezTo>
                <a:cubicBezTo>
                  <a:pt x="1408481" y="1451628"/>
                  <a:pt x="1423095" y="1462762"/>
                  <a:pt x="1435621" y="1474592"/>
                </a:cubicBezTo>
                <a:cubicBezTo>
                  <a:pt x="1448147" y="1486422"/>
                  <a:pt x="1453018" y="1471113"/>
                  <a:pt x="1460673" y="1482943"/>
                </a:cubicBezTo>
                <a:cubicBezTo>
                  <a:pt x="1468328" y="1494773"/>
                  <a:pt x="1473199" y="1508691"/>
                  <a:pt x="1481550" y="1545573"/>
                </a:cubicBezTo>
                <a:cubicBezTo>
                  <a:pt x="1489901" y="1582455"/>
                  <a:pt x="1496859" y="1670833"/>
                  <a:pt x="1510777" y="1704236"/>
                </a:cubicBezTo>
                <a:cubicBezTo>
                  <a:pt x="1524695" y="1737639"/>
                  <a:pt x="1549052" y="1734855"/>
                  <a:pt x="1565057" y="1745989"/>
                </a:cubicBezTo>
                <a:cubicBezTo>
                  <a:pt x="1581062" y="1757123"/>
                  <a:pt x="1601243" y="1757819"/>
                  <a:pt x="1606810" y="1771041"/>
                </a:cubicBezTo>
                <a:cubicBezTo>
                  <a:pt x="1612377" y="1784263"/>
                  <a:pt x="1588021" y="1805140"/>
                  <a:pt x="1598459" y="1825321"/>
                </a:cubicBezTo>
                <a:cubicBezTo>
                  <a:pt x="1608897" y="1845502"/>
                  <a:pt x="1657610" y="1870553"/>
                  <a:pt x="1669440" y="1892126"/>
                </a:cubicBezTo>
                <a:cubicBezTo>
                  <a:pt x="1681270" y="1913699"/>
                  <a:pt x="1683358" y="1934575"/>
                  <a:pt x="1669440" y="1954756"/>
                </a:cubicBezTo>
                <a:cubicBezTo>
                  <a:pt x="1655522" y="1974937"/>
                  <a:pt x="1612377" y="2008340"/>
                  <a:pt x="1585933" y="2013211"/>
                </a:cubicBezTo>
                <a:cubicBezTo>
                  <a:pt x="1559489" y="2018082"/>
                  <a:pt x="1532349" y="2003469"/>
                  <a:pt x="1510777" y="1983984"/>
                </a:cubicBezTo>
                <a:cubicBezTo>
                  <a:pt x="1489205" y="1964499"/>
                  <a:pt x="1466936" y="1913698"/>
                  <a:pt x="1456498" y="1896301"/>
                </a:cubicBezTo>
                <a:cubicBezTo>
                  <a:pt x="1446060" y="1878904"/>
                  <a:pt x="1455802" y="1885863"/>
                  <a:pt x="1448147" y="1879600"/>
                </a:cubicBezTo>
                <a:cubicBezTo>
                  <a:pt x="1440492" y="1873337"/>
                  <a:pt x="1421007" y="1870553"/>
                  <a:pt x="1410569" y="1858723"/>
                </a:cubicBezTo>
                <a:cubicBezTo>
                  <a:pt x="1400131" y="1846893"/>
                  <a:pt x="1386909" y="1821841"/>
                  <a:pt x="1385517" y="1808619"/>
                </a:cubicBezTo>
                <a:cubicBezTo>
                  <a:pt x="1384125" y="1795397"/>
                  <a:pt x="1404306" y="1788439"/>
                  <a:pt x="1402218" y="1779392"/>
                </a:cubicBezTo>
                <a:cubicBezTo>
                  <a:pt x="1400130" y="1770346"/>
                  <a:pt x="1387605" y="1767562"/>
                  <a:pt x="1372991" y="1754340"/>
                </a:cubicBezTo>
                <a:cubicBezTo>
                  <a:pt x="1358377" y="1741118"/>
                  <a:pt x="1329846" y="1720241"/>
                  <a:pt x="1314536" y="1700060"/>
                </a:cubicBezTo>
                <a:cubicBezTo>
                  <a:pt x="1299226" y="1679879"/>
                  <a:pt x="1284613" y="1649956"/>
                  <a:pt x="1281133" y="1633255"/>
                </a:cubicBezTo>
                <a:cubicBezTo>
                  <a:pt x="1277654" y="1616554"/>
                  <a:pt x="1298530" y="1609595"/>
                  <a:pt x="1293659" y="1599852"/>
                </a:cubicBezTo>
                <a:cubicBezTo>
                  <a:pt x="1288788" y="1590110"/>
                  <a:pt x="1270695" y="1584542"/>
                  <a:pt x="1251906" y="1574800"/>
                </a:cubicBezTo>
                <a:cubicBezTo>
                  <a:pt x="1233117" y="1565058"/>
                  <a:pt x="1199714" y="1554619"/>
                  <a:pt x="1180925" y="1541397"/>
                </a:cubicBezTo>
                <a:cubicBezTo>
                  <a:pt x="1162136" y="1528175"/>
                  <a:pt x="1153786" y="1517041"/>
                  <a:pt x="1139172" y="1495469"/>
                </a:cubicBezTo>
                <a:cubicBezTo>
                  <a:pt x="1124558" y="1473897"/>
                  <a:pt x="1104377" y="1433535"/>
                  <a:pt x="1093243" y="1411962"/>
                </a:cubicBezTo>
                <a:cubicBezTo>
                  <a:pt x="1082109" y="1390389"/>
                  <a:pt x="1080717" y="1375080"/>
                  <a:pt x="1072366" y="1366033"/>
                </a:cubicBezTo>
                <a:cubicBezTo>
                  <a:pt x="1064015" y="1356986"/>
                  <a:pt x="1048706" y="1354899"/>
                  <a:pt x="1043139" y="1357682"/>
                </a:cubicBezTo>
                <a:cubicBezTo>
                  <a:pt x="1037572" y="1360465"/>
                  <a:pt x="1036876" y="1371600"/>
                  <a:pt x="1038964" y="1382734"/>
                </a:cubicBezTo>
                <a:cubicBezTo>
                  <a:pt x="1041052" y="1393868"/>
                  <a:pt x="1038268" y="1384126"/>
                  <a:pt x="1055665" y="1424488"/>
                </a:cubicBezTo>
                <a:cubicBezTo>
                  <a:pt x="1073062" y="1464850"/>
                  <a:pt x="1128038" y="1577584"/>
                  <a:pt x="1143347" y="1624904"/>
                </a:cubicBezTo>
                <a:cubicBezTo>
                  <a:pt x="1158656" y="1672224"/>
                  <a:pt x="1146130" y="1685447"/>
                  <a:pt x="1147522" y="1708411"/>
                </a:cubicBezTo>
                <a:cubicBezTo>
                  <a:pt x="1148914" y="1731375"/>
                  <a:pt x="1151002" y="1741117"/>
                  <a:pt x="1151698" y="1762690"/>
                </a:cubicBezTo>
                <a:cubicBezTo>
                  <a:pt x="1152394" y="1784263"/>
                  <a:pt x="1152394" y="1792614"/>
                  <a:pt x="1151698" y="1837847"/>
                </a:cubicBezTo>
                <a:cubicBezTo>
                  <a:pt x="1151002" y="1883080"/>
                  <a:pt x="1145434" y="1987463"/>
                  <a:pt x="1147522" y="2034088"/>
                </a:cubicBezTo>
                <a:cubicBezTo>
                  <a:pt x="1149610" y="2080713"/>
                  <a:pt x="1171879" y="2086280"/>
                  <a:pt x="1164224" y="2117595"/>
                </a:cubicBezTo>
                <a:cubicBezTo>
                  <a:pt x="1156569" y="2148910"/>
                  <a:pt x="1106465" y="2199710"/>
                  <a:pt x="1101594" y="2221978"/>
                </a:cubicBezTo>
                <a:cubicBezTo>
                  <a:pt x="1096723" y="2244247"/>
                  <a:pt x="1135692" y="2240768"/>
                  <a:pt x="1134996" y="2251206"/>
                </a:cubicBezTo>
                <a:cubicBezTo>
                  <a:pt x="1134300" y="2261644"/>
                  <a:pt x="1128733" y="2278345"/>
                  <a:pt x="1097418" y="2284608"/>
                </a:cubicBezTo>
                <a:cubicBezTo>
                  <a:pt x="1066103" y="2290871"/>
                  <a:pt x="975637" y="2296439"/>
                  <a:pt x="947106" y="2288784"/>
                </a:cubicBezTo>
                <a:cubicBezTo>
                  <a:pt x="918575" y="2281129"/>
                  <a:pt x="939451" y="2241463"/>
                  <a:pt x="926229" y="2238679"/>
                </a:cubicBezTo>
                <a:cubicBezTo>
                  <a:pt x="913007" y="2235895"/>
                  <a:pt x="877517" y="2295046"/>
                  <a:pt x="867775" y="2272082"/>
                </a:cubicBezTo>
                <a:cubicBezTo>
                  <a:pt x="858033" y="2249118"/>
                  <a:pt x="861512" y="2140559"/>
                  <a:pt x="867775" y="2100893"/>
                </a:cubicBezTo>
                <a:cubicBezTo>
                  <a:pt x="874038" y="2061227"/>
                  <a:pt x="894915" y="2068883"/>
                  <a:pt x="905353" y="2034088"/>
                </a:cubicBezTo>
                <a:cubicBezTo>
                  <a:pt x="915791" y="1999294"/>
                  <a:pt x="929013" y="1924137"/>
                  <a:pt x="930405" y="1892126"/>
                </a:cubicBezTo>
                <a:cubicBezTo>
                  <a:pt x="931797" y="1860115"/>
                  <a:pt x="916487" y="1860115"/>
                  <a:pt x="913703" y="1842022"/>
                </a:cubicBezTo>
                <a:cubicBezTo>
                  <a:pt x="910919" y="1823929"/>
                  <a:pt x="908832" y="1801660"/>
                  <a:pt x="913703" y="1783567"/>
                </a:cubicBezTo>
                <a:cubicBezTo>
                  <a:pt x="918574" y="1765474"/>
                  <a:pt x="934580" y="1743205"/>
                  <a:pt x="942931" y="1733463"/>
                </a:cubicBezTo>
                <a:cubicBezTo>
                  <a:pt x="951282" y="1723721"/>
                  <a:pt x="961719" y="1734159"/>
                  <a:pt x="963807" y="1725112"/>
                </a:cubicBezTo>
                <a:cubicBezTo>
                  <a:pt x="965895" y="1716066"/>
                  <a:pt x="962416" y="1689622"/>
                  <a:pt x="955457" y="1679184"/>
                </a:cubicBezTo>
                <a:cubicBezTo>
                  <a:pt x="948498" y="1668746"/>
                  <a:pt x="937364" y="1683359"/>
                  <a:pt x="922054" y="1662482"/>
                </a:cubicBezTo>
                <a:cubicBezTo>
                  <a:pt x="906744" y="1641605"/>
                  <a:pt x="876821" y="1591501"/>
                  <a:pt x="863599" y="1553923"/>
                </a:cubicBezTo>
                <a:cubicBezTo>
                  <a:pt x="850377" y="1516345"/>
                  <a:pt x="853160" y="1466937"/>
                  <a:pt x="842722" y="1437014"/>
                </a:cubicBezTo>
                <a:cubicBezTo>
                  <a:pt x="832284" y="1407091"/>
                  <a:pt x="817670" y="1402220"/>
                  <a:pt x="800969" y="1374384"/>
                </a:cubicBezTo>
                <a:cubicBezTo>
                  <a:pt x="784268" y="1346548"/>
                  <a:pt x="757128" y="1306882"/>
                  <a:pt x="742514" y="1270000"/>
                </a:cubicBezTo>
                <a:cubicBezTo>
                  <a:pt x="727900" y="1233118"/>
                  <a:pt x="716071" y="1187885"/>
                  <a:pt x="713287" y="1153090"/>
                </a:cubicBezTo>
                <a:cubicBezTo>
                  <a:pt x="710504" y="1118296"/>
                  <a:pt x="727205" y="1096027"/>
                  <a:pt x="725813" y="1061233"/>
                </a:cubicBezTo>
                <a:cubicBezTo>
                  <a:pt x="724421" y="1026439"/>
                  <a:pt x="716070" y="974942"/>
                  <a:pt x="704936" y="944323"/>
                </a:cubicBezTo>
                <a:cubicBezTo>
                  <a:pt x="693802" y="913704"/>
                  <a:pt x="668054" y="913008"/>
                  <a:pt x="659007" y="877518"/>
                </a:cubicBezTo>
                <a:cubicBezTo>
                  <a:pt x="649960" y="842028"/>
                  <a:pt x="654136" y="766175"/>
                  <a:pt x="650657" y="731381"/>
                </a:cubicBezTo>
                <a:cubicBezTo>
                  <a:pt x="647178" y="696587"/>
                  <a:pt x="642306" y="698674"/>
                  <a:pt x="638131" y="668751"/>
                </a:cubicBezTo>
                <a:cubicBezTo>
                  <a:pt x="633956" y="638828"/>
                  <a:pt x="655528" y="565759"/>
                  <a:pt x="625605" y="551841"/>
                </a:cubicBezTo>
                <a:cubicBezTo>
                  <a:pt x="595682" y="537923"/>
                  <a:pt x="498257" y="576893"/>
                  <a:pt x="458591" y="585244"/>
                </a:cubicBezTo>
                <a:cubicBezTo>
                  <a:pt x="418925" y="593595"/>
                  <a:pt x="411966" y="606816"/>
                  <a:pt x="387610" y="601945"/>
                </a:cubicBezTo>
                <a:cubicBezTo>
                  <a:pt x="363254" y="597074"/>
                  <a:pt x="335418" y="566454"/>
                  <a:pt x="312454" y="556016"/>
                </a:cubicBezTo>
                <a:cubicBezTo>
                  <a:pt x="289490" y="545578"/>
                  <a:pt x="266525" y="541403"/>
                  <a:pt x="249824" y="539315"/>
                </a:cubicBezTo>
                <a:cubicBezTo>
                  <a:pt x="233123" y="537227"/>
                  <a:pt x="226164" y="535835"/>
                  <a:pt x="212246" y="543490"/>
                </a:cubicBezTo>
                <a:cubicBezTo>
                  <a:pt x="198328" y="551145"/>
                  <a:pt x="183018" y="575502"/>
                  <a:pt x="166317" y="585244"/>
                </a:cubicBezTo>
                <a:cubicBezTo>
                  <a:pt x="149616" y="594986"/>
                  <a:pt x="127348" y="599162"/>
                  <a:pt x="112038" y="601945"/>
                </a:cubicBezTo>
                <a:cubicBezTo>
                  <a:pt x="96728" y="604728"/>
                  <a:pt x="86985" y="604033"/>
                  <a:pt x="74459" y="601945"/>
                </a:cubicBezTo>
                <a:cubicBezTo>
                  <a:pt x="61933" y="599857"/>
                  <a:pt x="45232" y="595682"/>
                  <a:pt x="36881" y="589419"/>
                </a:cubicBezTo>
                <a:cubicBezTo>
                  <a:pt x="28530" y="583156"/>
                  <a:pt x="25747" y="573414"/>
                  <a:pt x="24355" y="564367"/>
                </a:cubicBezTo>
                <a:cubicBezTo>
                  <a:pt x="22963" y="555321"/>
                  <a:pt x="32010" y="545578"/>
                  <a:pt x="28531" y="535140"/>
                </a:cubicBezTo>
                <a:cubicBezTo>
                  <a:pt x="25052" y="524702"/>
                  <a:pt x="6959" y="512871"/>
                  <a:pt x="3479" y="501737"/>
                </a:cubicBezTo>
                <a:cubicBezTo>
                  <a:pt x="0" y="490603"/>
                  <a:pt x="4871" y="472509"/>
                  <a:pt x="7654" y="468334"/>
                </a:cubicBezTo>
                <a:cubicBezTo>
                  <a:pt x="10437" y="464159"/>
                  <a:pt x="13221" y="470422"/>
                  <a:pt x="20180" y="476685"/>
                </a:cubicBezTo>
                <a:cubicBezTo>
                  <a:pt x="27139" y="482948"/>
                  <a:pt x="41056" y="501041"/>
                  <a:pt x="49407" y="505912"/>
                </a:cubicBezTo>
                <a:cubicBezTo>
                  <a:pt x="57758" y="510783"/>
                  <a:pt x="66109" y="510087"/>
                  <a:pt x="70284" y="505912"/>
                </a:cubicBezTo>
                <a:cubicBezTo>
                  <a:pt x="74459" y="501737"/>
                  <a:pt x="77242" y="486427"/>
                  <a:pt x="74459" y="480860"/>
                </a:cubicBezTo>
                <a:cubicBezTo>
                  <a:pt x="71676" y="475293"/>
                  <a:pt x="52191" y="478773"/>
                  <a:pt x="53583" y="472510"/>
                </a:cubicBezTo>
                <a:cubicBezTo>
                  <a:pt x="54975" y="466247"/>
                  <a:pt x="69588" y="449545"/>
                  <a:pt x="82810" y="443282"/>
                </a:cubicBezTo>
                <a:cubicBezTo>
                  <a:pt x="96032" y="437019"/>
                  <a:pt x="116213" y="438411"/>
                  <a:pt x="132914" y="434932"/>
                </a:cubicBezTo>
                <a:cubicBezTo>
                  <a:pt x="149615" y="431453"/>
                  <a:pt x="167708" y="421710"/>
                  <a:pt x="183018" y="422406"/>
                </a:cubicBezTo>
                <a:cubicBezTo>
                  <a:pt x="198328" y="423102"/>
                  <a:pt x="208766" y="432148"/>
                  <a:pt x="224772" y="439107"/>
                </a:cubicBezTo>
                <a:cubicBezTo>
                  <a:pt x="240778" y="446066"/>
                  <a:pt x="263742" y="459288"/>
                  <a:pt x="279051" y="464159"/>
                </a:cubicBezTo>
                <a:cubicBezTo>
                  <a:pt x="294361" y="469030"/>
                  <a:pt x="302711" y="467638"/>
                  <a:pt x="316629" y="468334"/>
                </a:cubicBezTo>
                <a:cubicBezTo>
                  <a:pt x="330547" y="469030"/>
                  <a:pt x="345161" y="471117"/>
                  <a:pt x="362558" y="468334"/>
                </a:cubicBezTo>
                <a:cubicBezTo>
                  <a:pt x="379955" y="465551"/>
                  <a:pt x="403616" y="450241"/>
                  <a:pt x="421013" y="451633"/>
                </a:cubicBezTo>
                <a:cubicBezTo>
                  <a:pt x="438410" y="453025"/>
                  <a:pt x="450937" y="470422"/>
                  <a:pt x="466942" y="476685"/>
                </a:cubicBezTo>
                <a:cubicBezTo>
                  <a:pt x="482947" y="482948"/>
                  <a:pt x="503128" y="489907"/>
                  <a:pt x="517046" y="489211"/>
                </a:cubicBezTo>
                <a:cubicBezTo>
                  <a:pt x="530964" y="488515"/>
                  <a:pt x="540707" y="484340"/>
                  <a:pt x="550449" y="472510"/>
                </a:cubicBezTo>
                <a:cubicBezTo>
                  <a:pt x="560191" y="460680"/>
                  <a:pt x="560192" y="435627"/>
                  <a:pt x="575501" y="418230"/>
                </a:cubicBezTo>
                <a:cubicBezTo>
                  <a:pt x="590810" y="400833"/>
                  <a:pt x="626301" y="376477"/>
                  <a:pt x="642306" y="368126"/>
                </a:cubicBezTo>
                <a:cubicBezTo>
                  <a:pt x="658311" y="359775"/>
                  <a:pt x="671533" y="368126"/>
                  <a:pt x="671533" y="368126"/>
                </a:cubicBezTo>
                <a:lnTo>
                  <a:pt x="679884" y="368126"/>
                </a:lnTo>
                <a:cubicBezTo>
                  <a:pt x="681972" y="368126"/>
                  <a:pt x="683363" y="373693"/>
                  <a:pt x="684059" y="368126"/>
                </a:cubicBezTo>
                <a:cubicBezTo>
                  <a:pt x="684755" y="362559"/>
                  <a:pt x="688930" y="343074"/>
                  <a:pt x="684059" y="334723"/>
                </a:cubicBezTo>
                <a:cubicBezTo>
                  <a:pt x="679188" y="326372"/>
                  <a:pt x="660399" y="327068"/>
                  <a:pt x="654832" y="318022"/>
                </a:cubicBezTo>
                <a:cubicBezTo>
                  <a:pt x="649265" y="308976"/>
                  <a:pt x="655528" y="293666"/>
                  <a:pt x="650657" y="280444"/>
                </a:cubicBezTo>
                <a:cubicBezTo>
                  <a:pt x="645786" y="267222"/>
                  <a:pt x="636739" y="243561"/>
                  <a:pt x="625605" y="238690"/>
                </a:cubicBezTo>
                <a:cubicBezTo>
                  <a:pt x="614471" y="233819"/>
                  <a:pt x="590810" y="242865"/>
                  <a:pt x="583851" y="251216"/>
                </a:cubicBezTo>
                <a:cubicBezTo>
                  <a:pt x="576892" y="259567"/>
                  <a:pt x="583155" y="276269"/>
                  <a:pt x="583851" y="288795"/>
                </a:cubicBezTo>
                <a:cubicBezTo>
                  <a:pt x="584547" y="301321"/>
                  <a:pt x="587331" y="314543"/>
                  <a:pt x="588027" y="326373"/>
                </a:cubicBezTo>
                <a:cubicBezTo>
                  <a:pt x="588723" y="338203"/>
                  <a:pt x="593594" y="349337"/>
                  <a:pt x="588027" y="359775"/>
                </a:cubicBezTo>
                <a:cubicBezTo>
                  <a:pt x="582460" y="370213"/>
                  <a:pt x="564366" y="382044"/>
                  <a:pt x="554624" y="389003"/>
                </a:cubicBezTo>
                <a:cubicBezTo>
                  <a:pt x="544882" y="395962"/>
                  <a:pt x="535835" y="402225"/>
                  <a:pt x="529572" y="401529"/>
                </a:cubicBezTo>
                <a:cubicBezTo>
                  <a:pt x="523309" y="400833"/>
                  <a:pt x="518438" y="392482"/>
                  <a:pt x="517046" y="384827"/>
                </a:cubicBezTo>
                <a:cubicBezTo>
                  <a:pt x="515654" y="377172"/>
                  <a:pt x="516350" y="363951"/>
                  <a:pt x="521221" y="355600"/>
                </a:cubicBezTo>
                <a:cubicBezTo>
                  <a:pt x="526092" y="347249"/>
                  <a:pt x="542098" y="342378"/>
                  <a:pt x="546273" y="334723"/>
                </a:cubicBezTo>
                <a:cubicBezTo>
                  <a:pt x="550448" y="327068"/>
                  <a:pt x="546969" y="318717"/>
                  <a:pt x="546273" y="309671"/>
                </a:cubicBezTo>
                <a:cubicBezTo>
                  <a:pt x="545577" y="300625"/>
                  <a:pt x="542098" y="293666"/>
                  <a:pt x="542098" y="280444"/>
                </a:cubicBezTo>
                <a:cubicBezTo>
                  <a:pt x="542098" y="267222"/>
                  <a:pt x="539314" y="241474"/>
                  <a:pt x="546273" y="230340"/>
                </a:cubicBezTo>
                <a:cubicBezTo>
                  <a:pt x="553232" y="219206"/>
                  <a:pt x="583851" y="213638"/>
                  <a:pt x="583851" y="213638"/>
                </a:cubicBezTo>
                <a:lnTo>
                  <a:pt x="625605" y="180236"/>
                </a:lnTo>
                <a:close/>
              </a:path>
            </a:pathLst>
          </a:custGeom>
          <a:solidFill>
            <a:srgbClr val="FFFF00"/>
          </a:solidFill>
          <a:ln w="28575">
            <a:solidFill>
              <a:schemeClr val="tx1"/>
            </a:solidFill>
          </a:ln>
          <a:effectLst>
            <a:innerShdw blurRad="63500" dist="50800" dir="162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Picture 11" descr="10-01-2013 3-03-40 PM.jpg"/>
          <p:cNvPicPr>
            <a:picLocks noChangeAspect="1"/>
          </p:cNvPicPr>
          <p:nvPr/>
        </p:nvPicPr>
        <p:blipFill>
          <a:blip r:embed="rId3" cstate="print"/>
          <a:stretch>
            <a:fillRect/>
          </a:stretch>
        </p:blipFill>
        <p:spPr>
          <a:xfrm>
            <a:off x="2339752" y="615785"/>
            <a:ext cx="6164668" cy="6269599"/>
          </a:xfrm>
          <a:prstGeom prst="rect">
            <a:avLst/>
          </a:prstGeom>
        </p:spPr>
      </p:pic>
    </p:spTree>
    <p:extLst>
      <p:ext uri="{BB962C8B-B14F-4D97-AF65-F5344CB8AC3E}">
        <p14:creationId xmlns:p14="http://schemas.microsoft.com/office/powerpoint/2010/main" xmlns="" val="32011726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ounded Rectangle 11"/>
          <p:cNvSpPr/>
          <p:nvPr/>
        </p:nvSpPr>
        <p:spPr>
          <a:xfrm>
            <a:off x="1835696" y="1196752"/>
            <a:ext cx="2880320" cy="720080"/>
          </a:xfrm>
          <a:prstGeom prst="roundRect">
            <a:avLst/>
          </a:prstGeom>
          <a:solidFill>
            <a:schemeClr val="accent6">
              <a:lumMod val="20000"/>
              <a:lumOff val="80000"/>
            </a:schemeClr>
          </a:solidFill>
          <a:ln w="38100">
            <a:solidFill>
              <a:srgbClr val="4C2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solidFill>
                  <a:schemeClr val="accent6">
                    <a:lumMod val="50000"/>
                  </a:schemeClr>
                </a:solidFill>
                <a:latin typeface="Franklin Gothic Medium Cond" pitchFamily="34" charset="0"/>
              </a:rPr>
              <a:t>Se </a:t>
            </a:r>
            <a:r>
              <a:rPr lang="en-CA" sz="2400" dirty="0" err="1" smtClean="0">
                <a:solidFill>
                  <a:schemeClr val="accent6">
                    <a:lumMod val="50000"/>
                  </a:schemeClr>
                </a:solidFill>
                <a:latin typeface="Franklin Gothic Medium Cond" pitchFamily="34" charset="0"/>
              </a:rPr>
              <a:t>rappeler</a:t>
            </a:r>
            <a:r>
              <a:rPr lang="en-CA" sz="2400" dirty="0" smtClean="0">
                <a:solidFill>
                  <a:schemeClr val="accent6">
                    <a:lumMod val="50000"/>
                  </a:schemeClr>
                </a:solidFill>
                <a:latin typeface="Franklin Gothic Medium Cond" pitchFamily="34" charset="0"/>
              </a:rPr>
              <a:t> </a:t>
            </a:r>
            <a:endParaRPr lang="en-CA" sz="2400" dirty="0">
              <a:solidFill>
                <a:schemeClr val="accent6">
                  <a:lumMod val="50000"/>
                </a:schemeClr>
              </a:solidFill>
              <a:latin typeface="Franklin Gothic Medium Cond" pitchFamily="34" charset="0"/>
            </a:endParaRPr>
          </a:p>
        </p:txBody>
      </p:sp>
      <p:sp>
        <p:nvSpPr>
          <p:cNvPr id="13" name="Rounded Rectangle 12"/>
          <p:cNvSpPr/>
          <p:nvPr/>
        </p:nvSpPr>
        <p:spPr>
          <a:xfrm>
            <a:off x="5508104" y="1196752"/>
            <a:ext cx="2880320" cy="720080"/>
          </a:xfrm>
          <a:prstGeom prst="roundRect">
            <a:avLst/>
          </a:prstGeom>
          <a:solidFill>
            <a:schemeClr val="accent4">
              <a:lumMod val="20000"/>
              <a:lumOff val="80000"/>
            </a:schemeClr>
          </a:solidFill>
          <a:ln w="38100">
            <a:solidFill>
              <a:srgbClr val="4C2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solidFill>
                  <a:schemeClr val="accent4">
                    <a:lumMod val="50000"/>
                  </a:schemeClr>
                </a:solidFill>
                <a:latin typeface="Franklin Gothic Medium Cond" pitchFamily="34" charset="0"/>
              </a:rPr>
              <a:t>Prise de conscience</a:t>
            </a:r>
            <a:endParaRPr lang="en-CA" sz="2400" dirty="0">
              <a:solidFill>
                <a:schemeClr val="accent4">
                  <a:lumMod val="50000"/>
                </a:schemeClr>
              </a:solidFill>
              <a:latin typeface="Franklin Gothic Medium Cond" pitchFamily="34" charset="0"/>
            </a:endParaRPr>
          </a:p>
        </p:txBody>
      </p:sp>
      <p:sp>
        <p:nvSpPr>
          <p:cNvPr id="14" name="Rounded Rectangle 13"/>
          <p:cNvSpPr/>
          <p:nvPr/>
        </p:nvSpPr>
        <p:spPr>
          <a:xfrm>
            <a:off x="1835696" y="2132856"/>
            <a:ext cx="2880320" cy="720080"/>
          </a:xfrm>
          <a:prstGeom prst="roundRect">
            <a:avLst/>
          </a:prstGeom>
          <a:solidFill>
            <a:schemeClr val="accent6">
              <a:lumMod val="40000"/>
              <a:lumOff val="60000"/>
            </a:schemeClr>
          </a:solidFill>
          <a:ln w="38100">
            <a:solidFill>
              <a:srgbClr val="4C2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err="1" smtClean="0">
                <a:solidFill>
                  <a:schemeClr val="accent6">
                    <a:lumMod val="50000"/>
                  </a:schemeClr>
                </a:solidFill>
                <a:latin typeface="Franklin Gothic Medium Cond" pitchFamily="34" charset="0"/>
              </a:rPr>
              <a:t>Comprendre</a:t>
            </a:r>
            <a:endParaRPr lang="en-CA" sz="2400" dirty="0">
              <a:solidFill>
                <a:schemeClr val="accent6">
                  <a:lumMod val="50000"/>
                </a:schemeClr>
              </a:solidFill>
              <a:latin typeface="Franklin Gothic Medium Cond" pitchFamily="34" charset="0"/>
            </a:endParaRPr>
          </a:p>
        </p:txBody>
      </p:sp>
      <p:sp>
        <p:nvSpPr>
          <p:cNvPr id="15" name="Rounded Rectangle 14"/>
          <p:cNvSpPr/>
          <p:nvPr/>
        </p:nvSpPr>
        <p:spPr>
          <a:xfrm>
            <a:off x="5508104" y="2132856"/>
            <a:ext cx="2880320" cy="720080"/>
          </a:xfrm>
          <a:prstGeom prst="roundRect">
            <a:avLst/>
          </a:prstGeom>
          <a:solidFill>
            <a:schemeClr val="accent4">
              <a:lumMod val="40000"/>
              <a:lumOff val="60000"/>
            </a:schemeClr>
          </a:solidFill>
          <a:ln w="38100">
            <a:solidFill>
              <a:srgbClr val="4C2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err="1" smtClean="0">
                <a:solidFill>
                  <a:schemeClr val="accent4">
                    <a:lumMod val="50000"/>
                  </a:schemeClr>
                </a:solidFill>
                <a:latin typeface="Franklin Gothic Medium Cond" pitchFamily="34" charset="0"/>
              </a:rPr>
              <a:t>Préparation</a:t>
            </a:r>
            <a:endParaRPr lang="en-CA" sz="2400" dirty="0">
              <a:solidFill>
                <a:schemeClr val="accent4">
                  <a:lumMod val="50000"/>
                </a:schemeClr>
              </a:solidFill>
              <a:latin typeface="Franklin Gothic Medium Cond" pitchFamily="34" charset="0"/>
            </a:endParaRPr>
          </a:p>
        </p:txBody>
      </p:sp>
      <p:sp>
        <p:nvSpPr>
          <p:cNvPr id="16" name="Rounded Rectangle 15"/>
          <p:cNvSpPr/>
          <p:nvPr/>
        </p:nvSpPr>
        <p:spPr>
          <a:xfrm>
            <a:off x="1835696" y="3068960"/>
            <a:ext cx="2880320" cy="720080"/>
          </a:xfrm>
          <a:prstGeom prst="roundRect">
            <a:avLst/>
          </a:prstGeom>
          <a:solidFill>
            <a:schemeClr val="accent6">
              <a:lumMod val="60000"/>
              <a:lumOff val="40000"/>
            </a:schemeClr>
          </a:solidFill>
          <a:ln w="38100">
            <a:solidFill>
              <a:srgbClr val="4C2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err="1" smtClean="0">
                <a:solidFill>
                  <a:schemeClr val="accent6">
                    <a:lumMod val="50000"/>
                  </a:schemeClr>
                </a:solidFill>
                <a:latin typeface="Franklin Gothic Medium Cond" pitchFamily="34" charset="0"/>
              </a:rPr>
              <a:t>Appliquer</a:t>
            </a:r>
            <a:endParaRPr lang="en-CA" sz="2400" dirty="0">
              <a:solidFill>
                <a:schemeClr val="accent6">
                  <a:lumMod val="50000"/>
                </a:schemeClr>
              </a:solidFill>
              <a:latin typeface="Franklin Gothic Medium Cond" pitchFamily="34" charset="0"/>
            </a:endParaRPr>
          </a:p>
        </p:txBody>
      </p:sp>
      <p:sp>
        <p:nvSpPr>
          <p:cNvPr id="17" name="Rounded Rectangle 16"/>
          <p:cNvSpPr/>
          <p:nvPr/>
        </p:nvSpPr>
        <p:spPr>
          <a:xfrm>
            <a:off x="5508104" y="3068960"/>
            <a:ext cx="2880320" cy="720080"/>
          </a:xfrm>
          <a:prstGeom prst="roundRect">
            <a:avLst/>
          </a:prstGeom>
          <a:solidFill>
            <a:schemeClr val="accent4">
              <a:lumMod val="60000"/>
              <a:lumOff val="40000"/>
            </a:schemeClr>
          </a:solidFill>
          <a:ln w="38100">
            <a:solidFill>
              <a:srgbClr val="4C2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err="1" smtClean="0">
                <a:solidFill>
                  <a:schemeClr val="accent4">
                    <a:lumMod val="50000"/>
                  </a:schemeClr>
                </a:solidFill>
                <a:latin typeface="Franklin Gothic Medium Cond" pitchFamily="34" charset="0"/>
              </a:rPr>
              <a:t>Compétence</a:t>
            </a:r>
            <a:r>
              <a:rPr lang="en-CA" sz="2400" dirty="0" smtClean="0">
                <a:solidFill>
                  <a:schemeClr val="accent4">
                    <a:lumMod val="50000"/>
                  </a:schemeClr>
                </a:solidFill>
                <a:latin typeface="Franklin Gothic Medium Cond" pitchFamily="34" charset="0"/>
              </a:rPr>
              <a:t> de base</a:t>
            </a:r>
            <a:endParaRPr lang="en-CA" sz="2400" dirty="0">
              <a:solidFill>
                <a:schemeClr val="accent4">
                  <a:lumMod val="50000"/>
                </a:schemeClr>
              </a:solidFill>
              <a:latin typeface="Franklin Gothic Medium Cond" pitchFamily="34" charset="0"/>
            </a:endParaRPr>
          </a:p>
        </p:txBody>
      </p:sp>
      <p:sp>
        <p:nvSpPr>
          <p:cNvPr id="18" name="Rounded Rectangle 17"/>
          <p:cNvSpPr/>
          <p:nvPr/>
        </p:nvSpPr>
        <p:spPr>
          <a:xfrm>
            <a:off x="1835696" y="4005064"/>
            <a:ext cx="2880320" cy="720080"/>
          </a:xfrm>
          <a:prstGeom prst="roundRect">
            <a:avLst/>
          </a:prstGeom>
          <a:solidFill>
            <a:schemeClr val="accent6">
              <a:lumMod val="75000"/>
            </a:schemeClr>
          </a:solidFill>
          <a:ln w="38100">
            <a:solidFill>
              <a:srgbClr val="4C2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latin typeface="Franklin Gothic Medium Cond" pitchFamily="34" charset="0"/>
              </a:rPr>
              <a:t>Analyser</a:t>
            </a:r>
            <a:endParaRPr lang="en-CA" sz="2400" dirty="0">
              <a:latin typeface="Franklin Gothic Medium Cond" pitchFamily="34" charset="0"/>
            </a:endParaRPr>
          </a:p>
        </p:txBody>
      </p:sp>
      <p:sp>
        <p:nvSpPr>
          <p:cNvPr id="19" name="Rounded Rectangle 18"/>
          <p:cNvSpPr/>
          <p:nvPr/>
        </p:nvSpPr>
        <p:spPr>
          <a:xfrm>
            <a:off x="5508104" y="4005064"/>
            <a:ext cx="2880320" cy="720080"/>
          </a:xfrm>
          <a:prstGeom prst="roundRect">
            <a:avLst/>
          </a:prstGeom>
          <a:solidFill>
            <a:schemeClr val="accent4">
              <a:lumMod val="75000"/>
            </a:schemeClr>
          </a:solidFill>
          <a:ln w="38100">
            <a:solidFill>
              <a:srgbClr val="4C2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300" dirty="0" err="1" smtClean="0">
                <a:latin typeface="Franklin Gothic Medium Cond" pitchFamily="34" charset="0"/>
              </a:rPr>
              <a:t>Compétence</a:t>
            </a:r>
            <a:r>
              <a:rPr lang="en-CA" sz="2300" dirty="0" smtClean="0">
                <a:latin typeface="Franklin Gothic Medium Cond" pitchFamily="34" charset="0"/>
              </a:rPr>
              <a:t> </a:t>
            </a:r>
            <a:r>
              <a:rPr lang="en-CA" sz="2300" dirty="0" err="1" smtClean="0">
                <a:latin typeface="Franklin Gothic Medium Cond" pitchFamily="34" charset="0"/>
              </a:rPr>
              <a:t>professionnelle</a:t>
            </a:r>
            <a:endParaRPr lang="en-CA" sz="2300" dirty="0">
              <a:latin typeface="Franklin Gothic Medium Cond" pitchFamily="34" charset="0"/>
            </a:endParaRPr>
          </a:p>
        </p:txBody>
      </p:sp>
      <p:sp>
        <p:nvSpPr>
          <p:cNvPr id="20" name="Rounded Rectangle 19"/>
          <p:cNvSpPr/>
          <p:nvPr/>
        </p:nvSpPr>
        <p:spPr>
          <a:xfrm>
            <a:off x="1835696" y="4941168"/>
            <a:ext cx="2880320" cy="720080"/>
          </a:xfrm>
          <a:prstGeom prst="roundRect">
            <a:avLst/>
          </a:prstGeom>
          <a:solidFill>
            <a:schemeClr val="accent6">
              <a:lumMod val="50000"/>
            </a:schemeClr>
          </a:solidFill>
          <a:ln w="38100">
            <a:solidFill>
              <a:srgbClr val="4C2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err="1" smtClean="0">
                <a:latin typeface="Franklin Gothic Medium Cond" pitchFamily="34" charset="0"/>
              </a:rPr>
              <a:t>Évaluer</a:t>
            </a:r>
            <a:endParaRPr lang="en-CA" sz="2400" dirty="0">
              <a:latin typeface="Franklin Gothic Medium Cond" pitchFamily="34" charset="0"/>
            </a:endParaRPr>
          </a:p>
        </p:txBody>
      </p:sp>
      <p:sp>
        <p:nvSpPr>
          <p:cNvPr id="21" name="Rounded Rectangle 20"/>
          <p:cNvSpPr/>
          <p:nvPr/>
        </p:nvSpPr>
        <p:spPr>
          <a:xfrm>
            <a:off x="5508104" y="4941168"/>
            <a:ext cx="2880320" cy="720080"/>
          </a:xfrm>
          <a:prstGeom prst="roundRect">
            <a:avLst/>
          </a:prstGeom>
          <a:solidFill>
            <a:schemeClr val="accent4">
              <a:lumMod val="50000"/>
            </a:schemeClr>
          </a:solidFill>
          <a:ln w="38100">
            <a:solidFill>
              <a:srgbClr val="4C2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err="1" smtClean="0">
                <a:latin typeface="Franklin Gothic Medium Cond" pitchFamily="34" charset="0"/>
              </a:rPr>
              <a:t>Compétence</a:t>
            </a:r>
            <a:r>
              <a:rPr lang="en-CA" sz="2400" dirty="0" smtClean="0">
                <a:latin typeface="Franklin Gothic Medium Cond" pitchFamily="34" charset="0"/>
              </a:rPr>
              <a:t> </a:t>
            </a:r>
            <a:r>
              <a:rPr lang="en-CA" sz="2400" dirty="0" err="1" smtClean="0">
                <a:latin typeface="Franklin Gothic Medium Cond" pitchFamily="34" charset="0"/>
              </a:rPr>
              <a:t>adaptée</a:t>
            </a:r>
            <a:endParaRPr lang="en-CA" sz="2400" dirty="0">
              <a:latin typeface="Franklin Gothic Medium Cond" pitchFamily="34" charset="0"/>
            </a:endParaRPr>
          </a:p>
        </p:txBody>
      </p:sp>
      <p:sp>
        <p:nvSpPr>
          <p:cNvPr id="22" name="Rounded Rectangle 21"/>
          <p:cNvSpPr/>
          <p:nvPr/>
        </p:nvSpPr>
        <p:spPr>
          <a:xfrm>
            <a:off x="1835696" y="5877272"/>
            <a:ext cx="2880320" cy="720080"/>
          </a:xfrm>
          <a:prstGeom prst="roundRect">
            <a:avLst/>
          </a:prstGeom>
          <a:solidFill>
            <a:srgbClr val="6F3505"/>
          </a:solidFill>
          <a:ln w="38100">
            <a:solidFill>
              <a:srgbClr val="4C2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err="1" smtClean="0">
                <a:latin typeface="Franklin Gothic Medium Cond" pitchFamily="34" charset="0"/>
              </a:rPr>
              <a:t>Créer</a:t>
            </a:r>
            <a:endParaRPr lang="en-CA" sz="2400" dirty="0">
              <a:latin typeface="Franklin Gothic Medium Cond" pitchFamily="34" charset="0"/>
            </a:endParaRPr>
          </a:p>
        </p:txBody>
      </p:sp>
      <p:sp>
        <p:nvSpPr>
          <p:cNvPr id="23" name="Rounded Rectangle 22"/>
          <p:cNvSpPr/>
          <p:nvPr/>
        </p:nvSpPr>
        <p:spPr>
          <a:xfrm>
            <a:off x="5508104" y="5877272"/>
            <a:ext cx="2880320" cy="720080"/>
          </a:xfrm>
          <a:prstGeom prst="roundRect">
            <a:avLst/>
          </a:prstGeom>
          <a:solidFill>
            <a:srgbClr val="291F35"/>
          </a:solidFill>
          <a:ln w="38100">
            <a:solidFill>
              <a:srgbClr val="4C2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err="1" smtClean="0">
                <a:latin typeface="Franklin Gothic Medium Cond" pitchFamily="34" charset="0"/>
              </a:rPr>
              <a:t>Compétence</a:t>
            </a:r>
            <a:r>
              <a:rPr lang="en-CA" sz="2400" dirty="0" smtClean="0">
                <a:latin typeface="Franklin Gothic Medium Cond" pitchFamily="34" charset="0"/>
              </a:rPr>
              <a:t> </a:t>
            </a:r>
            <a:r>
              <a:rPr lang="en-CA" sz="2400" dirty="0" err="1" smtClean="0">
                <a:latin typeface="Franklin Gothic Medium Cond" pitchFamily="34" charset="0"/>
              </a:rPr>
              <a:t>créative</a:t>
            </a:r>
            <a:endParaRPr lang="en-CA" sz="2400" dirty="0">
              <a:latin typeface="Franklin Gothic Medium Cond" pitchFamily="34" charset="0"/>
            </a:endParaRPr>
          </a:p>
        </p:txBody>
      </p:sp>
      <p:sp>
        <p:nvSpPr>
          <p:cNvPr id="24" name="TextBox 23"/>
          <p:cNvSpPr txBox="1"/>
          <p:nvPr/>
        </p:nvSpPr>
        <p:spPr>
          <a:xfrm>
            <a:off x="1232200" y="1268760"/>
            <a:ext cx="648072" cy="584775"/>
          </a:xfrm>
          <a:prstGeom prst="rect">
            <a:avLst/>
          </a:prstGeom>
          <a:noFill/>
        </p:spPr>
        <p:txBody>
          <a:bodyPr wrap="square" rtlCol="0">
            <a:spAutoFit/>
          </a:bodyPr>
          <a:lstStyle/>
          <a:p>
            <a:r>
              <a:rPr lang="en-CA" sz="3200" dirty="0" smtClean="0">
                <a:solidFill>
                  <a:schemeClr val="accent6">
                    <a:lumMod val="50000"/>
                  </a:schemeClr>
                </a:solidFill>
                <a:latin typeface="Franklin Gothic Medium Cond" pitchFamily="34" charset="0"/>
              </a:rPr>
              <a:t>C1</a:t>
            </a:r>
            <a:endParaRPr lang="en-CA" sz="3200" dirty="0">
              <a:solidFill>
                <a:schemeClr val="accent6">
                  <a:lumMod val="50000"/>
                </a:schemeClr>
              </a:solidFill>
              <a:latin typeface="Franklin Gothic Medium Cond" pitchFamily="34" charset="0"/>
            </a:endParaRPr>
          </a:p>
        </p:txBody>
      </p:sp>
      <p:sp>
        <p:nvSpPr>
          <p:cNvPr id="32" name="TextBox 31"/>
          <p:cNvSpPr txBox="1"/>
          <p:nvPr/>
        </p:nvSpPr>
        <p:spPr>
          <a:xfrm>
            <a:off x="4932040" y="1268760"/>
            <a:ext cx="648072" cy="584775"/>
          </a:xfrm>
          <a:prstGeom prst="rect">
            <a:avLst/>
          </a:prstGeom>
          <a:noFill/>
        </p:spPr>
        <p:txBody>
          <a:bodyPr wrap="square" rtlCol="0">
            <a:spAutoFit/>
          </a:bodyPr>
          <a:lstStyle/>
          <a:p>
            <a:r>
              <a:rPr lang="en-CA" sz="3200" dirty="0" smtClean="0">
                <a:solidFill>
                  <a:schemeClr val="accent4">
                    <a:lumMod val="50000"/>
                  </a:schemeClr>
                </a:solidFill>
                <a:latin typeface="Franklin Gothic Medium Cond" pitchFamily="34" charset="0"/>
              </a:rPr>
              <a:t>R1</a:t>
            </a:r>
            <a:endParaRPr lang="en-CA" sz="3200" dirty="0">
              <a:solidFill>
                <a:schemeClr val="accent4">
                  <a:lumMod val="50000"/>
                </a:schemeClr>
              </a:solidFill>
              <a:latin typeface="Franklin Gothic Medium Cond" pitchFamily="34" charset="0"/>
            </a:endParaRPr>
          </a:p>
        </p:txBody>
      </p:sp>
      <p:sp>
        <p:nvSpPr>
          <p:cNvPr id="33" name="TextBox 32"/>
          <p:cNvSpPr txBox="1"/>
          <p:nvPr/>
        </p:nvSpPr>
        <p:spPr>
          <a:xfrm>
            <a:off x="4932040" y="2205297"/>
            <a:ext cx="648072" cy="584775"/>
          </a:xfrm>
          <a:prstGeom prst="rect">
            <a:avLst/>
          </a:prstGeom>
          <a:noFill/>
        </p:spPr>
        <p:txBody>
          <a:bodyPr wrap="square" rtlCol="0">
            <a:spAutoFit/>
          </a:bodyPr>
          <a:lstStyle/>
          <a:p>
            <a:r>
              <a:rPr lang="en-CA" sz="3200" dirty="0" smtClean="0">
                <a:solidFill>
                  <a:schemeClr val="accent4">
                    <a:lumMod val="50000"/>
                  </a:schemeClr>
                </a:solidFill>
                <a:latin typeface="Franklin Gothic Medium Cond" pitchFamily="34" charset="0"/>
              </a:rPr>
              <a:t>R2</a:t>
            </a:r>
            <a:endParaRPr lang="en-CA" sz="3200" dirty="0">
              <a:solidFill>
                <a:schemeClr val="accent4">
                  <a:lumMod val="50000"/>
                </a:schemeClr>
              </a:solidFill>
              <a:latin typeface="Franklin Gothic Medium Cond" pitchFamily="34" charset="0"/>
            </a:endParaRPr>
          </a:p>
        </p:txBody>
      </p:sp>
      <p:sp>
        <p:nvSpPr>
          <p:cNvPr id="34" name="TextBox 33"/>
          <p:cNvSpPr txBox="1"/>
          <p:nvPr/>
        </p:nvSpPr>
        <p:spPr>
          <a:xfrm>
            <a:off x="4932040" y="3141401"/>
            <a:ext cx="648072" cy="584775"/>
          </a:xfrm>
          <a:prstGeom prst="rect">
            <a:avLst/>
          </a:prstGeom>
          <a:noFill/>
        </p:spPr>
        <p:txBody>
          <a:bodyPr wrap="square" rtlCol="0">
            <a:spAutoFit/>
          </a:bodyPr>
          <a:lstStyle/>
          <a:p>
            <a:r>
              <a:rPr lang="en-CA" sz="3200" dirty="0" smtClean="0">
                <a:solidFill>
                  <a:schemeClr val="accent4">
                    <a:lumMod val="50000"/>
                  </a:schemeClr>
                </a:solidFill>
                <a:latin typeface="Franklin Gothic Medium Cond" pitchFamily="34" charset="0"/>
              </a:rPr>
              <a:t>R3</a:t>
            </a:r>
            <a:endParaRPr lang="en-CA" sz="3200" dirty="0">
              <a:solidFill>
                <a:schemeClr val="accent4">
                  <a:lumMod val="50000"/>
                </a:schemeClr>
              </a:solidFill>
              <a:latin typeface="Franklin Gothic Medium Cond" pitchFamily="34" charset="0"/>
            </a:endParaRPr>
          </a:p>
        </p:txBody>
      </p:sp>
      <p:sp>
        <p:nvSpPr>
          <p:cNvPr id="35" name="TextBox 34"/>
          <p:cNvSpPr txBox="1"/>
          <p:nvPr/>
        </p:nvSpPr>
        <p:spPr>
          <a:xfrm>
            <a:off x="4924040" y="4085505"/>
            <a:ext cx="648072" cy="584775"/>
          </a:xfrm>
          <a:prstGeom prst="rect">
            <a:avLst/>
          </a:prstGeom>
          <a:noFill/>
        </p:spPr>
        <p:txBody>
          <a:bodyPr wrap="square" rtlCol="0">
            <a:spAutoFit/>
          </a:bodyPr>
          <a:lstStyle/>
          <a:p>
            <a:r>
              <a:rPr lang="en-CA" sz="3200" dirty="0" smtClean="0">
                <a:solidFill>
                  <a:schemeClr val="accent4">
                    <a:lumMod val="50000"/>
                  </a:schemeClr>
                </a:solidFill>
                <a:latin typeface="Franklin Gothic Medium Cond" pitchFamily="34" charset="0"/>
              </a:rPr>
              <a:t>R4</a:t>
            </a:r>
            <a:endParaRPr lang="en-CA" sz="3200" dirty="0">
              <a:solidFill>
                <a:schemeClr val="accent4">
                  <a:lumMod val="50000"/>
                </a:schemeClr>
              </a:solidFill>
              <a:latin typeface="Franklin Gothic Medium Cond" pitchFamily="34" charset="0"/>
            </a:endParaRPr>
          </a:p>
        </p:txBody>
      </p:sp>
      <p:sp>
        <p:nvSpPr>
          <p:cNvPr id="36" name="TextBox 35"/>
          <p:cNvSpPr txBox="1"/>
          <p:nvPr/>
        </p:nvSpPr>
        <p:spPr>
          <a:xfrm>
            <a:off x="4924040" y="5004032"/>
            <a:ext cx="648072" cy="584775"/>
          </a:xfrm>
          <a:prstGeom prst="rect">
            <a:avLst/>
          </a:prstGeom>
          <a:noFill/>
        </p:spPr>
        <p:txBody>
          <a:bodyPr wrap="square" rtlCol="0">
            <a:spAutoFit/>
          </a:bodyPr>
          <a:lstStyle/>
          <a:p>
            <a:r>
              <a:rPr lang="en-CA" sz="3200" dirty="0" smtClean="0">
                <a:solidFill>
                  <a:schemeClr val="accent4">
                    <a:lumMod val="50000"/>
                  </a:schemeClr>
                </a:solidFill>
                <a:latin typeface="Franklin Gothic Medium Cond" pitchFamily="34" charset="0"/>
              </a:rPr>
              <a:t>R5</a:t>
            </a:r>
            <a:endParaRPr lang="en-CA" sz="3200" dirty="0">
              <a:solidFill>
                <a:schemeClr val="accent4">
                  <a:lumMod val="50000"/>
                </a:schemeClr>
              </a:solidFill>
              <a:latin typeface="Franklin Gothic Medium Cond" pitchFamily="34" charset="0"/>
            </a:endParaRPr>
          </a:p>
        </p:txBody>
      </p:sp>
      <p:sp>
        <p:nvSpPr>
          <p:cNvPr id="37" name="TextBox 36"/>
          <p:cNvSpPr txBox="1"/>
          <p:nvPr/>
        </p:nvSpPr>
        <p:spPr>
          <a:xfrm>
            <a:off x="4932040" y="5940569"/>
            <a:ext cx="648072" cy="584775"/>
          </a:xfrm>
          <a:prstGeom prst="rect">
            <a:avLst/>
          </a:prstGeom>
          <a:noFill/>
        </p:spPr>
        <p:txBody>
          <a:bodyPr wrap="square" rtlCol="0">
            <a:spAutoFit/>
          </a:bodyPr>
          <a:lstStyle/>
          <a:p>
            <a:r>
              <a:rPr lang="en-CA" sz="3200" dirty="0" smtClean="0">
                <a:solidFill>
                  <a:schemeClr val="accent4">
                    <a:lumMod val="50000"/>
                  </a:schemeClr>
                </a:solidFill>
                <a:latin typeface="Franklin Gothic Medium Cond" pitchFamily="34" charset="0"/>
              </a:rPr>
              <a:t>R6</a:t>
            </a:r>
            <a:endParaRPr lang="en-CA" sz="3200" dirty="0">
              <a:solidFill>
                <a:schemeClr val="accent4">
                  <a:lumMod val="50000"/>
                </a:schemeClr>
              </a:solidFill>
              <a:latin typeface="Franklin Gothic Medium Cond" pitchFamily="34" charset="0"/>
            </a:endParaRPr>
          </a:p>
        </p:txBody>
      </p:sp>
      <p:sp>
        <p:nvSpPr>
          <p:cNvPr id="38" name="TextBox 37"/>
          <p:cNvSpPr txBox="1"/>
          <p:nvPr/>
        </p:nvSpPr>
        <p:spPr>
          <a:xfrm>
            <a:off x="1763688" y="332656"/>
            <a:ext cx="5380080" cy="523220"/>
          </a:xfrm>
          <a:prstGeom prst="rect">
            <a:avLst/>
          </a:prstGeom>
          <a:noFill/>
        </p:spPr>
        <p:txBody>
          <a:bodyPr wrap="square" rtlCol="0">
            <a:spAutoFit/>
          </a:bodyPr>
          <a:lstStyle/>
          <a:p>
            <a:r>
              <a:rPr lang="en-CA" sz="2800" dirty="0" smtClean="0">
                <a:solidFill>
                  <a:schemeClr val="accent6">
                    <a:lumMod val="50000"/>
                  </a:schemeClr>
                </a:solidFill>
                <a:latin typeface="Franklin Gothic Demi Cond" pitchFamily="34" charset="0"/>
              </a:rPr>
              <a:t>Adaptation de la </a:t>
            </a:r>
            <a:r>
              <a:rPr lang="en-CA" sz="2800" dirty="0" err="1" smtClean="0">
                <a:solidFill>
                  <a:schemeClr val="accent6">
                    <a:lumMod val="50000"/>
                  </a:schemeClr>
                </a:solidFill>
                <a:latin typeface="Franklin Gothic Demi Cond" pitchFamily="34" charset="0"/>
              </a:rPr>
              <a:t>Taxonomie</a:t>
            </a:r>
            <a:r>
              <a:rPr lang="en-CA" sz="2800" dirty="0" smtClean="0">
                <a:solidFill>
                  <a:schemeClr val="accent6">
                    <a:lumMod val="50000"/>
                  </a:schemeClr>
                </a:solidFill>
                <a:latin typeface="Franklin Gothic Demi Cond" pitchFamily="34" charset="0"/>
              </a:rPr>
              <a:t> de Bloom</a:t>
            </a:r>
            <a:endParaRPr lang="en-CA" sz="2800" dirty="0">
              <a:solidFill>
                <a:schemeClr val="accent6">
                  <a:lumMod val="50000"/>
                </a:schemeClr>
              </a:solidFill>
              <a:latin typeface="Franklin Gothic Demi Cond" pitchFamily="34" charset="0"/>
            </a:endParaRPr>
          </a:p>
        </p:txBody>
      </p:sp>
      <p:sp>
        <p:nvSpPr>
          <p:cNvPr id="40" name="TextBox 39"/>
          <p:cNvSpPr txBox="1"/>
          <p:nvPr/>
        </p:nvSpPr>
        <p:spPr>
          <a:xfrm>
            <a:off x="1944280" y="836712"/>
            <a:ext cx="2664296" cy="369332"/>
          </a:xfrm>
          <a:prstGeom prst="rect">
            <a:avLst/>
          </a:prstGeom>
          <a:noFill/>
        </p:spPr>
        <p:txBody>
          <a:bodyPr wrap="square" rtlCol="0">
            <a:spAutoFit/>
          </a:bodyPr>
          <a:lstStyle/>
          <a:p>
            <a:pPr algn="ctr"/>
            <a:r>
              <a:rPr lang="en-CA" dirty="0" smtClean="0">
                <a:latin typeface="Franklin Gothic Heavy" pitchFamily="34" charset="0"/>
              </a:rPr>
              <a:t>CONNAISSANCES</a:t>
            </a:r>
            <a:endParaRPr lang="en-CA" dirty="0">
              <a:latin typeface="Franklin Gothic Heavy" pitchFamily="34" charset="0"/>
            </a:endParaRPr>
          </a:p>
        </p:txBody>
      </p:sp>
      <p:sp>
        <p:nvSpPr>
          <p:cNvPr id="41" name="TextBox 40"/>
          <p:cNvSpPr txBox="1"/>
          <p:nvPr/>
        </p:nvSpPr>
        <p:spPr>
          <a:xfrm>
            <a:off x="5286380" y="836712"/>
            <a:ext cx="3429024" cy="369332"/>
          </a:xfrm>
          <a:prstGeom prst="rect">
            <a:avLst/>
          </a:prstGeom>
          <a:noFill/>
        </p:spPr>
        <p:txBody>
          <a:bodyPr wrap="square" rtlCol="0">
            <a:spAutoFit/>
          </a:bodyPr>
          <a:lstStyle/>
          <a:p>
            <a:pPr algn="ctr"/>
            <a:r>
              <a:rPr lang="en-CA" dirty="0" smtClean="0">
                <a:latin typeface="Franklin Gothic Heavy" pitchFamily="34" charset="0"/>
              </a:rPr>
              <a:t>COMPÉTENCES / RENDEMENT </a:t>
            </a:r>
            <a:endParaRPr lang="en-CA" dirty="0">
              <a:latin typeface="Franklin Gothic Heavy" pitchFamily="34" charset="0"/>
            </a:endParaRPr>
          </a:p>
        </p:txBody>
      </p:sp>
      <p:pic>
        <p:nvPicPr>
          <p:cNvPr id="39" name="Picture 38" descr="Blooms.jpg"/>
          <p:cNvPicPr>
            <a:picLocks noChangeAspect="1"/>
          </p:cNvPicPr>
          <p:nvPr/>
        </p:nvPicPr>
        <p:blipFill>
          <a:blip r:embed="rId3" cstate="print"/>
          <a:stretch>
            <a:fillRect/>
          </a:stretch>
        </p:blipFill>
        <p:spPr>
          <a:xfrm>
            <a:off x="1835696" y="2060848"/>
            <a:ext cx="6705600" cy="6027420"/>
          </a:xfrm>
          <a:prstGeom prst="rect">
            <a:avLst/>
          </a:prstGeom>
        </p:spPr>
      </p:pic>
      <p:sp>
        <p:nvSpPr>
          <p:cNvPr id="27" name="TextBox 26"/>
          <p:cNvSpPr txBox="1"/>
          <p:nvPr/>
        </p:nvSpPr>
        <p:spPr>
          <a:xfrm>
            <a:off x="1232200" y="2204864"/>
            <a:ext cx="648072" cy="584775"/>
          </a:xfrm>
          <a:prstGeom prst="rect">
            <a:avLst/>
          </a:prstGeom>
          <a:noFill/>
        </p:spPr>
        <p:txBody>
          <a:bodyPr wrap="square" rtlCol="0">
            <a:spAutoFit/>
          </a:bodyPr>
          <a:lstStyle/>
          <a:p>
            <a:r>
              <a:rPr lang="en-CA" sz="3200" dirty="0" smtClean="0">
                <a:solidFill>
                  <a:schemeClr val="accent6">
                    <a:lumMod val="50000"/>
                  </a:schemeClr>
                </a:solidFill>
                <a:latin typeface="Franklin Gothic Medium Cond" pitchFamily="34" charset="0"/>
              </a:rPr>
              <a:t>C2</a:t>
            </a:r>
            <a:endParaRPr lang="en-CA" sz="3200" dirty="0">
              <a:solidFill>
                <a:schemeClr val="accent6">
                  <a:lumMod val="50000"/>
                </a:schemeClr>
              </a:solidFill>
              <a:latin typeface="Franklin Gothic Medium Cond" pitchFamily="34" charset="0"/>
            </a:endParaRPr>
          </a:p>
        </p:txBody>
      </p:sp>
      <p:sp>
        <p:nvSpPr>
          <p:cNvPr id="28" name="TextBox 27"/>
          <p:cNvSpPr txBox="1"/>
          <p:nvPr/>
        </p:nvSpPr>
        <p:spPr>
          <a:xfrm>
            <a:off x="1232200" y="3140968"/>
            <a:ext cx="648072" cy="584775"/>
          </a:xfrm>
          <a:prstGeom prst="rect">
            <a:avLst/>
          </a:prstGeom>
          <a:noFill/>
        </p:spPr>
        <p:txBody>
          <a:bodyPr wrap="square" rtlCol="0">
            <a:spAutoFit/>
          </a:bodyPr>
          <a:lstStyle/>
          <a:p>
            <a:r>
              <a:rPr lang="en-CA" sz="3200" dirty="0" smtClean="0">
                <a:solidFill>
                  <a:schemeClr val="accent6">
                    <a:lumMod val="50000"/>
                  </a:schemeClr>
                </a:solidFill>
                <a:latin typeface="Franklin Gothic Medium Cond" pitchFamily="34" charset="0"/>
              </a:rPr>
              <a:t>C3</a:t>
            </a:r>
            <a:endParaRPr lang="en-CA" sz="3200" dirty="0">
              <a:solidFill>
                <a:schemeClr val="accent6">
                  <a:lumMod val="50000"/>
                </a:schemeClr>
              </a:solidFill>
              <a:latin typeface="Franklin Gothic Medium Cond" pitchFamily="34" charset="0"/>
            </a:endParaRPr>
          </a:p>
        </p:txBody>
      </p:sp>
      <p:sp>
        <p:nvSpPr>
          <p:cNvPr id="29" name="TextBox 28"/>
          <p:cNvSpPr txBox="1"/>
          <p:nvPr/>
        </p:nvSpPr>
        <p:spPr>
          <a:xfrm>
            <a:off x="1232200" y="4077072"/>
            <a:ext cx="648072" cy="584775"/>
          </a:xfrm>
          <a:prstGeom prst="rect">
            <a:avLst/>
          </a:prstGeom>
          <a:noFill/>
        </p:spPr>
        <p:txBody>
          <a:bodyPr wrap="square" rtlCol="0">
            <a:spAutoFit/>
          </a:bodyPr>
          <a:lstStyle/>
          <a:p>
            <a:r>
              <a:rPr lang="en-CA" sz="3200" dirty="0" smtClean="0">
                <a:solidFill>
                  <a:schemeClr val="accent6">
                    <a:lumMod val="50000"/>
                  </a:schemeClr>
                </a:solidFill>
                <a:latin typeface="Franklin Gothic Medium Cond" pitchFamily="34" charset="0"/>
              </a:rPr>
              <a:t>C4</a:t>
            </a:r>
            <a:endParaRPr lang="en-CA" sz="3200" dirty="0">
              <a:solidFill>
                <a:schemeClr val="accent6">
                  <a:lumMod val="50000"/>
                </a:schemeClr>
              </a:solidFill>
              <a:latin typeface="Franklin Gothic Medium Cond" pitchFamily="34" charset="0"/>
            </a:endParaRPr>
          </a:p>
        </p:txBody>
      </p:sp>
      <p:sp>
        <p:nvSpPr>
          <p:cNvPr id="30" name="TextBox 29"/>
          <p:cNvSpPr txBox="1"/>
          <p:nvPr/>
        </p:nvSpPr>
        <p:spPr>
          <a:xfrm>
            <a:off x="1232200" y="5013176"/>
            <a:ext cx="648072" cy="584775"/>
          </a:xfrm>
          <a:prstGeom prst="rect">
            <a:avLst/>
          </a:prstGeom>
          <a:noFill/>
        </p:spPr>
        <p:txBody>
          <a:bodyPr wrap="square" rtlCol="0">
            <a:spAutoFit/>
          </a:bodyPr>
          <a:lstStyle/>
          <a:p>
            <a:r>
              <a:rPr lang="en-CA" sz="3200" dirty="0" smtClean="0">
                <a:solidFill>
                  <a:schemeClr val="accent6">
                    <a:lumMod val="50000"/>
                  </a:schemeClr>
                </a:solidFill>
                <a:latin typeface="Franklin Gothic Medium Cond" pitchFamily="34" charset="0"/>
              </a:rPr>
              <a:t>C5</a:t>
            </a:r>
            <a:endParaRPr lang="en-CA" sz="3200" dirty="0">
              <a:solidFill>
                <a:schemeClr val="accent6">
                  <a:lumMod val="50000"/>
                </a:schemeClr>
              </a:solidFill>
              <a:latin typeface="Franklin Gothic Medium Cond" pitchFamily="34" charset="0"/>
            </a:endParaRPr>
          </a:p>
        </p:txBody>
      </p:sp>
      <p:sp>
        <p:nvSpPr>
          <p:cNvPr id="31" name="TextBox 30"/>
          <p:cNvSpPr txBox="1"/>
          <p:nvPr/>
        </p:nvSpPr>
        <p:spPr>
          <a:xfrm>
            <a:off x="1232200" y="5949280"/>
            <a:ext cx="648072" cy="584775"/>
          </a:xfrm>
          <a:prstGeom prst="rect">
            <a:avLst/>
          </a:prstGeom>
          <a:noFill/>
        </p:spPr>
        <p:txBody>
          <a:bodyPr wrap="square" rtlCol="0">
            <a:spAutoFit/>
          </a:bodyPr>
          <a:lstStyle/>
          <a:p>
            <a:r>
              <a:rPr lang="en-CA" sz="3200" dirty="0" smtClean="0">
                <a:solidFill>
                  <a:schemeClr val="accent6">
                    <a:lumMod val="50000"/>
                  </a:schemeClr>
                </a:solidFill>
                <a:latin typeface="Franklin Gothic Medium Cond" pitchFamily="34" charset="0"/>
              </a:rPr>
              <a:t>C6</a:t>
            </a:r>
            <a:endParaRPr lang="en-CA" sz="3200" dirty="0">
              <a:solidFill>
                <a:schemeClr val="accent6">
                  <a:lumMod val="50000"/>
                </a:schemeClr>
              </a:solidFill>
              <a:latin typeface="Franklin Gothic Medium Cond" pitchFamily="3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Rectangle 14"/>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TextBox 17"/>
          <p:cNvSpPr txBox="1"/>
          <p:nvPr/>
        </p:nvSpPr>
        <p:spPr>
          <a:xfrm>
            <a:off x="1673574" y="260648"/>
            <a:ext cx="5274690" cy="707886"/>
          </a:xfrm>
          <a:prstGeom prst="rect">
            <a:avLst/>
          </a:prstGeom>
          <a:noFill/>
        </p:spPr>
        <p:txBody>
          <a:bodyPr wrap="square" rtlCol="0">
            <a:spAutoFit/>
          </a:bodyPr>
          <a:lstStyle/>
          <a:p>
            <a:r>
              <a:rPr lang="en-CA" sz="2000" dirty="0" err="1" smtClean="0">
                <a:solidFill>
                  <a:srgbClr val="4C2363"/>
                </a:solidFill>
                <a:latin typeface="Franklin Gothic Demi" pitchFamily="34" charset="0"/>
              </a:rPr>
              <a:t>Conseil</a:t>
            </a:r>
            <a:r>
              <a:rPr lang="en-CA" sz="2000" dirty="0" smtClean="0">
                <a:solidFill>
                  <a:srgbClr val="4C2363"/>
                </a:solidFill>
                <a:latin typeface="Franklin Gothic Demi" pitchFamily="34" charset="0"/>
              </a:rPr>
              <a:t> </a:t>
            </a:r>
            <a:r>
              <a:rPr lang="en-CA" sz="2000" dirty="0" err="1" smtClean="0">
                <a:solidFill>
                  <a:srgbClr val="4C2363"/>
                </a:solidFill>
                <a:latin typeface="Franklin Gothic Demi" pitchFamily="34" charset="0"/>
              </a:rPr>
              <a:t>sectoriel</a:t>
            </a:r>
            <a:r>
              <a:rPr lang="en-CA" sz="2000" dirty="0" smtClean="0">
                <a:solidFill>
                  <a:srgbClr val="4C2363"/>
                </a:solidFill>
                <a:latin typeface="Franklin Gothic Demi" pitchFamily="34" charset="0"/>
              </a:rPr>
              <a:t> des </a:t>
            </a:r>
            <a:r>
              <a:rPr lang="en-CA" sz="2000" dirty="0" err="1" smtClean="0">
                <a:solidFill>
                  <a:srgbClr val="4C2363"/>
                </a:solidFill>
                <a:latin typeface="Franklin Gothic Demi" pitchFamily="34" charset="0"/>
              </a:rPr>
              <a:t>ressources</a:t>
            </a:r>
            <a:r>
              <a:rPr lang="en-CA" sz="2000" dirty="0" smtClean="0">
                <a:solidFill>
                  <a:srgbClr val="4C2363"/>
                </a:solidFill>
                <a:latin typeface="Franklin Gothic Demi" pitchFamily="34" charset="0"/>
              </a:rPr>
              <a:t> </a:t>
            </a:r>
            <a:r>
              <a:rPr lang="en-CA" sz="2000" dirty="0" err="1" smtClean="0">
                <a:solidFill>
                  <a:srgbClr val="4C2363"/>
                </a:solidFill>
                <a:latin typeface="Franklin Gothic Demi" pitchFamily="34" charset="0"/>
              </a:rPr>
              <a:t>humaines</a:t>
            </a:r>
            <a:r>
              <a:rPr lang="en-CA" sz="2000" dirty="0" smtClean="0">
                <a:solidFill>
                  <a:srgbClr val="4C2363"/>
                </a:solidFill>
                <a:latin typeface="Franklin Gothic Demi" pitchFamily="34" charset="0"/>
              </a:rPr>
              <a:t> des services de </a:t>
            </a:r>
            <a:r>
              <a:rPr lang="en-CA" sz="2000" dirty="0" err="1" smtClean="0">
                <a:solidFill>
                  <a:srgbClr val="4C2363"/>
                </a:solidFill>
                <a:latin typeface="Franklin Gothic Demi" pitchFamily="34" charset="0"/>
              </a:rPr>
              <a:t>garde</a:t>
            </a:r>
            <a:r>
              <a:rPr lang="en-CA" sz="2000" dirty="0" smtClean="0">
                <a:solidFill>
                  <a:srgbClr val="4C2363"/>
                </a:solidFill>
                <a:latin typeface="Franklin Gothic Demi" pitchFamily="34" charset="0"/>
              </a:rPr>
              <a:t> à </a:t>
            </a:r>
            <a:r>
              <a:rPr lang="en-CA" sz="2000" dirty="0" err="1" smtClean="0">
                <a:solidFill>
                  <a:srgbClr val="4C2363"/>
                </a:solidFill>
                <a:latin typeface="Franklin Gothic Demi" pitchFamily="34" charset="0"/>
              </a:rPr>
              <a:t>l’enfance</a:t>
            </a:r>
            <a:endParaRPr lang="en-CA" sz="2000" dirty="0">
              <a:solidFill>
                <a:srgbClr val="4C2363"/>
              </a:solidFill>
            </a:endParaRPr>
          </a:p>
        </p:txBody>
      </p:sp>
      <p:pic>
        <p:nvPicPr>
          <p:cNvPr id="20" name="Picture 2"/>
          <p:cNvPicPr>
            <a:picLocks noChangeAspect="1" noChangeArrowheads="1"/>
          </p:cNvPicPr>
          <p:nvPr/>
        </p:nvPicPr>
        <p:blipFill>
          <a:blip r:embed="rId3" cstate="print"/>
          <a:srcRect/>
          <a:stretch>
            <a:fillRect/>
          </a:stretch>
        </p:blipFill>
        <p:spPr bwMode="auto">
          <a:xfrm>
            <a:off x="0" y="-27384"/>
            <a:ext cx="1110467" cy="5013176"/>
          </a:xfrm>
          <a:prstGeom prst="rect">
            <a:avLst/>
          </a:prstGeom>
          <a:noFill/>
          <a:ln w="9525">
            <a:noFill/>
            <a:miter lim="800000"/>
            <a:headEnd/>
            <a:tailEnd/>
          </a:ln>
          <a:effectLst>
            <a:innerShdw blurRad="63500" dist="50800" dir="18900000">
              <a:prstClr val="black">
                <a:alpha val="50000"/>
              </a:prstClr>
            </a:innerShdw>
          </a:effectLst>
        </p:spPr>
      </p:pic>
      <p:sp>
        <p:nvSpPr>
          <p:cNvPr id="21" name="Oval 20"/>
          <p:cNvSpPr/>
          <p:nvPr/>
        </p:nvSpPr>
        <p:spPr>
          <a:xfrm>
            <a:off x="4139952" y="1772816"/>
            <a:ext cx="2016224" cy="4104456"/>
          </a:xfrm>
          <a:prstGeom prst="ellipse">
            <a:avLst/>
          </a:pr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Oval 21"/>
          <p:cNvSpPr/>
          <p:nvPr/>
        </p:nvSpPr>
        <p:spPr>
          <a:xfrm rot="4231923">
            <a:off x="4317342" y="2219126"/>
            <a:ext cx="2016224" cy="4104456"/>
          </a:xfrm>
          <a:prstGeom prst="ellipse">
            <a:avLst/>
          </a:prstGeom>
          <a:solidFill>
            <a:schemeClr val="accent5">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Oval 22"/>
          <p:cNvSpPr/>
          <p:nvPr/>
        </p:nvSpPr>
        <p:spPr>
          <a:xfrm rot="19555953">
            <a:off x="3956302" y="2580227"/>
            <a:ext cx="2016224" cy="4104456"/>
          </a:xfrm>
          <a:prstGeom prst="ellipse">
            <a:avLst/>
          </a:prstGeom>
          <a:solidFill>
            <a:schemeClr val="accent3">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Oval 23"/>
          <p:cNvSpPr/>
          <p:nvPr/>
        </p:nvSpPr>
        <p:spPr>
          <a:xfrm rot="2269932">
            <a:off x="3531300" y="2280859"/>
            <a:ext cx="2016224" cy="4104456"/>
          </a:xfrm>
          <a:prstGeom prst="ellipse">
            <a:avLst/>
          </a:prstGeom>
          <a:solidFill>
            <a:schemeClr val="accent4">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Oval 24"/>
          <p:cNvSpPr/>
          <p:nvPr/>
        </p:nvSpPr>
        <p:spPr>
          <a:xfrm rot="17452091">
            <a:off x="3690076" y="1815233"/>
            <a:ext cx="2016224" cy="4104456"/>
          </a:xfrm>
          <a:prstGeom prst="ellipse">
            <a:avLst/>
          </a:prstGeom>
          <a:solidFill>
            <a:schemeClr val="accent6">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TextBox 25"/>
          <p:cNvSpPr txBox="1"/>
          <p:nvPr/>
        </p:nvSpPr>
        <p:spPr>
          <a:xfrm>
            <a:off x="1664521" y="1475492"/>
            <a:ext cx="5976664" cy="369332"/>
          </a:xfrm>
          <a:prstGeom prst="rect">
            <a:avLst/>
          </a:prstGeom>
          <a:noFill/>
        </p:spPr>
        <p:txBody>
          <a:bodyPr wrap="square" rtlCol="0">
            <a:spAutoFit/>
          </a:bodyPr>
          <a:lstStyle/>
          <a:p>
            <a:r>
              <a:rPr lang="en-CA" dirty="0" smtClean="0">
                <a:latin typeface="Franklin Gothic Book" pitchFamily="34" charset="0"/>
              </a:rPr>
              <a:t>Le CSRHSGE </a:t>
            </a:r>
            <a:r>
              <a:rPr lang="en-CA" dirty="0" err="1" smtClean="0">
                <a:latin typeface="Franklin Gothic Book" pitchFamily="34" charset="0"/>
              </a:rPr>
              <a:t>travaille</a:t>
            </a:r>
            <a:r>
              <a:rPr lang="en-CA" dirty="0" smtClean="0">
                <a:latin typeface="Franklin Gothic Book" pitchFamily="34" charset="0"/>
              </a:rPr>
              <a:t> avec :</a:t>
            </a:r>
            <a:endParaRPr lang="en-CA" dirty="0">
              <a:latin typeface="Franklin Gothic Book" pitchFamily="34" charset="0"/>
            </a:endParaRPr>
          </a:p>
        </p:txBody>
      </p:sp>
      <p:sp>
        <p:nvSpPr>
          <p:cNvPr id="27" name="Oval 26"/>
          <p:cNvSpPr/>
          <p:nvPr/>
        </p:nvSpPr>
        <p:spPr>
          <a:xfrm>
            <a:off x="5020301" y="1988840"/>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Oval 27"/>
          <p:cNvSpPr/>
          <p:nvPr/>
        </p:nvSpPr>
        <p:spPr>
          <a:xfrm>
            <a:off x="6804248" y="357301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Oval 28"/>
          <p:cNvSpPr/>
          <p:nvPr/>
        </p:nvSpPr>
        <p:spPr>
          <a:xfrm>
            <a:off x="5735279" y="5915827"/>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Oval 29"/>
          <p:cNvSpPr/>
          <p:nvPr/>
        </p:nvSpPr>
        <p:spPr>
          <a:xfrm>
            <a:off x="3425921" y="5483779"/>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Oval 30"/>
          <p:cNvSpPr/>
          <p:nvPr/>
        </p:nvSpPr>
        <p:spPr>
          <a:xfrm>
            <a:off x="3026379" y="3147017"/>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3" name="Straight Connector 32"/>
          <p:cNvCxnSpPr/>
          <p:nvPr/>
        </p:nvCxnSpPr>
        <p:spPr>
          <a:xfrm flipV="1">
            <a:off x="5146301" y="1844824"/>
            <a:ext cx="577827" cy="252000"/>
          </a:xfrm>
          <a:prstGeom prst="line">
            <a:avLst/>
          </a:prstGeom>
          <a:ln w="19050">
            <a:solidFill>
              <a:srgbClr val="4C236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773834" y="1484784"/>
            <a:ext cx="2160240" cy="584775"/>
          </a:xfrm>
          <a:prstGeom prst="rect">
            <a:avLst/>
          </a:prstGeom>
          <a:noFill/>
        </p:spPr>
        <p:txBody>
          <a:bodyPr wrap="square" rtlCol="0">
            <a:spAutoFit/>
          </a:bodyPr>
          <a:lstStyle/>
          <a:p>
            <a:pPr algn="ctr"/>
            <a:r>
              <a:rPr lang="en-CA" sz="1600" dirty="0" smtClean="0">
                <a:solidFill>
                  <a:srgbClr val="652876"/>
                </a:solidFill>
                <a:latin typeface="Franklin Gothic Demi" pitchFamily="34" charset="0"/>
              </a:rPr>
              <a:t>LES ÉDUCATRICES À L’ENFANCE</a:t>
            </a:r>
            <a:endParaRPr lang="en-CA" sz="1600" dirty="0">
              <a:solidFill>
                <a:srgbClr val="652876"/>
              </a:solidFill>
              <a:latin typeface="Franklin Gothic Demi" pitchFamily="34" charset="0"/>
            </a:endParaRPr>
          </a:p>
        </p:txBody>
      </p:sp>
      <p:sp>
        <p:nvSpPr>
          <p:cNvPr id="35" name="TextBox 34"/>
          <p:cNvSpPr txBox="1"/>
          <p:nvPr/>
        </p:nvSpPr>
        <p:spPr>
          <a:xfrm>
            <a:off x="6732240" y="4077072"/>
            <a:ext cx="2160240" cy="1323439"/>
          </a:xfrm>
          <a:prstGeom prst="rect">
            <a:avLst/>
          </a:prstGeom>
          <a:noFill/>
        </p:spPr>
        <p:txBody>
          <a:bodyPr wrap="square" rtlCol="0">
            <a:spAutoFit/>
          </a:bodyPr>
          <a:lstStyle/>
          <a:p>
            <a:pPr algn="ctr"/>
            <a:r>
              <a:rPr lang="en-CA" sz="1600" dirty="0" smtClean="0">
                <a:solidFill>
                  <a:srgbClr val="652876"/>
                </a:solidFill>
                <a:latin typeface="Franklin Gothic Demi" pitchFamily="34" charset="0"/>
              </a:rPr>
              <a:t>LES ORGANISATIONS NATIONALES ET PROVINCIALES DE SERVICES DE GARDE ET LES SYNDICATS</a:t>
            </a:r>
            <a:endParaRPr lang="en-CA" sz="1600" dirty="0">
              <a:solidFill>
                <a:srgbClr val="652876"/>
              </a:solidFill>
              <a:latin typeface="Franklin Gothic Demi" pitchFamily="34" charset="0"/>
            </a:endParaRPr>
          </a:p>
        </p:txBody>
      </p:sp>
      <p:cxnSp>
        <p:nvCxnSpPr>
          <p:cNvPr id="36" name="Straight Connector 35"/>
          <p:cNvCxnSpPr/>
          <p:nvPr/>
        </p:nvCxnSpPr>
        <p:spPr>
          <a:xfrm>
            <a:off x="6948264" y="3692151"/>
            <a:ext cx="576064" cy="324064"/>
          </a:xfrm>
          <a:prstGeom prst="line">
            <a:avLst/>
          </a:prstGeom>
          <a:ln w="19050">
            <a:solidFill>
              <a:srgbClr val="4C236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866381" y="5926978"/>
            <a:ext cx="721843" cy="107984"/>
          </a:xfrm>
          <a:prstGeom prst="line">
            <a:avLst/>
          </a:prstGeom>
          <a:ln w="19050">
            <a:solidFill>
              <a:srgbClr val="4C236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372200" y="5662989"/>
            <a:ext cx="2160240" cy="584775"/>
          </a:xfrm>
          <a:prstGeom prst="rect">
            <a:avLst/>
          </a:prstGeom>
          <a:noFill/>
        </p:spPr>
        <p:txBody>
          <a:bodyPr wrap="square" rtlCol="0">
            <a:spAutoFit/>
          </a:bodyPr>
          <a:lstStyle/>
          <a:p>
            <a:pPr algn="ctr"/>
            <a:r>
              <a:rPr lang="en-CA" sz="1600" dirty="0" smtClean="0">
                <a:solidFill>
                  <a:srgbClr val="652876"/>
                </a:solidFill>
                <a:latin typeface="Franklin Gothic Demi" pitchFamily="34" charset="0"/>
              </a:rPr>
              <a:t>LES EMPLOYEURS, LES GESTIONNAIRES</a:t>
            </a:r>
            <a:endParaRPr lang="en-CA" sz="1600" dirty="0">
              <a:solidFill>
                <a:srgbClr val="652876"/>
              </a:solidFill>
              <a:latin typeface="Franklin Gothic Demi" pitchFamily="34" charset="0"/>
            </a:endParaRPr>
          </a:p>
        </p:txBody>
      </p:sp>
      <p:sp>
        <p:nvSpPr>
          <p:cNvPr id="42" name="TextBox 41"/>
          <p:cNvSpPr txBox="1"/>
          <p:nvPr/>
        </p:nvSpPr>
        <p:spPr>
          <a:xfrm>
            <a:off x="1187624" y="5879013"/>
            <a:ext cx="2160240" cy="830997"/>
          </a:xfrm>
          <a:prstGeom prst="rect">
            <a:avLst/>
          </a:prstGeom>
          <a:noFill/>
        </p:spPr>
        <p:txBody>
          <a:bodyPr wrap="square" rtlCol="0">
            <a:spAutoFit/>
          </a:bodyPr>
          <a:lstStyle/>
          <a:p>
            <a:pPr algn="ctr"/>
            <a:r>
              <a:rPr lang="en-CA" sz="1600" dirty="0" smtClean="0">
                <a:solidFill>
                  <a:srgbClr val="652876"/>
                </a:solidFill>
                <a:latin typeface="Franklin Gothic Demi" pitchFamily="34" charset="0"/>
              </a:rPr>
              <a:t>LE MILIEU DE L’ÉDUCATION POSTSECONDAIRE</a:t>
            </a:r>
            <a:endParaRPr lang="en-CA" sz="1600" dirty="0">
              <a:solidFill>
                <a:srgbClr val="652876"/>
              </a:solidFill>
              <a:latin typeface="Franklin Gothic Demi" pitchFamily="34" charset="0"/>
            </a:endParaRPr>
          </a:p>
        </p:txBody>
      </p:sp>
      <p:sp>
        <p:nvSpPr>
          <p:cNvPr id="43" name="TextBox 42"/>
          <p:cNvSpPr txBox="1"/>
          <p:nvPr/>
        </p:nvSpPr>
        <p:spPr>
          <a:xfrm>
            <a:off x="1115616" y="3851756"/>
            <a:ext cx="2160240" cy="584775"/>
          </a:xfrm>
          <a:prstGeom prst="rect">
            <a:avLst/>
          </a:prstGeom>
          <a:noFill/>
        </p:spPr>
        <p:txBody>
          <a:bodyPr wrap="square" rtlCol="0">
            <a:spAutoFit/>
          </a:bodyPr>
          <a:lstStyle/>
          <a:p>
            <a:pPr algn="ctr"/>
            <a:r>
              <a:rPr lang="en-CA" sz="1600" dirty="0" smtClean="0">
                <a:solidFill>
                  <a:srgbClr val="652876"/>
                </a:solidFill>
                <a:latin typeface="Franklin Gothic Demi" pitchFamily="34" charset="0"/>
              </a:rPr>
              <a:t>LES GOUVERNEMENTS</a:t>
            </a:r>
            <a:endParaRPr lang="en-CA" sz="1600" dirty="0">
              <a:solidFill>
                <a:srgbClr val="652876"/>
              </a:solidFill>
              <a:latin typeface="Franklin Gothic Demi" pitchFamily="34" charset="0"/>
            </a:endParaRPr>
          </a:p>
        </p:txBody>
      </p:sp>
      <p:cxnSp>
        <p:nvCxnSpPr>
          <p:cNvPr id="44" name="Straight Connector 43"/>
          <p:cNvCxnSpPr/>
          <p:nvPr/>
        </p:nvCxnSpPr>
        <p:spPr>
          <a:xfrm flipV="1">
            <a:off x="2830894" y="5611542"/>
            <a:ext cx="721843" cy="107984"/>
          </a:xfrm>
          <a:prstGeom prst="line">
            <a:avLst/>
          </a:prstGeom>
          <a:ln w="19050">
            <a:solidFill>
              <a:srgbClr val="4C236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2627784" y="3271310"/>
            <a:ext cx="504056" cy="540032"/>
          </a:xfrm>
          <a:prstGeom prst="line">
            <a:avLst/>
          </a:prstGeom>
          <a:ln w="19050">
            <a:solidFill>
              <a:srgbClr val="4C236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48" name="Picture 6"/>
          <p:cNvPicPr>
            <a:picLocks noChangeAspect="1" noChangeArrowheads="1"/>
          </p:cNvPicPr>
          <p:nvPr/>
        </p:nvPicPr>
        <p:blipFill>
          <a:blip r:embed="rId4" cstate="print">
            <a:clrChange>
              <a:clrFrom>
                <a:srgbClr val="FFFFFF"/>
              </a:clrFrom>
              <a:clrTo>
                <a:srgbClr val="FFFFFF">
                  <a:alpha val="0"/>
                </a:srgbClr>
              </a:clrTo>
            </a:clrChange>
            <a:lum bright="70000" contrast="-70000"/>
          </a:blip>
          <a:srcRect l="-1270" t="-3981" r="72782" b="-3420"/>
          <a:stretch>
            <a:fillRect/>
          </a:stretch>
        </p:blipFill>
        <p:spPr bwMode="auto">
          <a:xfrm>
            <a:off x="3824516" y="2708920"/>
            <a:ext cx="1827604" cy="3024336"/>
          </a:xfrm>
          <a:prstGeom prst="rect">
            <a:avLst/>
          </a:prstGeom>
          <a:noFill/>
          <a:ln w="9525">
            <a:noFill/>
            <a:miter lim="800000"/>
            <a:headEnd/>
            <a:tailEnd/>
          </a:ln>
          <a:effectLst>
            <a:outerShdw blurRad="50800" dist="38100" dir="13500000" algn="br" rotWithShape="0">
              <a:prstClr val="black">
                <a:alpha val="40000"/>
              </a:prstClr>
            </a:outerShdw>
          </a:effectLst>
        </p:spPr>
      </p:pic>
    </p:spTree>
  </p:cSld>
  <p:clrMapOvr>
    <a:masterClrMapping/>
  </p:clrMapOvr>
  <p:transition>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Rectangle 4"/>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aphicFrame>
        <p:nvGraphicFramePr>
          <p:cNvPr id="8" name="Table 7"/>
          <p:cNvGraphicFramePr>
            <a:graphicFrameLocks noGrp="1"/>
          </p:cNvGraphicFramePr>
          <p:nvPr/>
        </p:nvGraphicFramePr>
        <p:xfrm>
          <a:off x="1259632" y="1412776"/>
          <a:ext cx="7560841" cy="3532476"/>
        </p:xfrm>
        <a:graphic>
          <a:graphicData uri="http://schemas.openxmlformats.org/drawingml/2006/table">
            <a:tbl>
              <a:tblPr firstRow="1" bandRow="1">
                <a:tableStyleId>{5C22544A-7EE6-4342-B048-85BDC9FD1C3A}</a:tableStyleId>
              </a:tblPr>
              <a:tblGrid>
                <a:gridCol w="495796"/>
                <a:gridCol w="1808461"/>
                <a:gridCol w="1127905"/>
                <a:gridCol w="1127905"/>
                <a:gridCol w="1127905"/>
                <a:gridCol w="1005226"/>
                <a:gridCol w="451450"/>
                <a:gridCol w="416193"/>
              </a:tblGrid>
              <a:tr h="635997">
                <a:tc>
                  <a:txBody>
                    <a:bodyPr/>
                    <a:lstStyle/>
                    <a:p>
                      <a:pPr algn="ctr"/>
                      <a:r>
                        <a:rPr lang="en-CA" sz="1200" dirty="0" smtClean="0">
                          <a:solidFill>
                            <a:schemeClr val="bg1"/>
                          </a:solidFill>
                        </a:rPr>
                        <a:t>RÉF.</a:t>
                      </a:r>
                      <a:endParaRPr lang="en-CA" sz="1200" dirty="0">
                        <a:solidFill>
                          <a:schemeClr val="bg1"/>
                        </a:solidFill>
                      </a:endParaRPr>
                    </a:p>
                  </a:txBody>
                  <a:tcPr anchor="ctr">
                    <a:solidFill>
                      <a:schemeClr val="bg2">
                        <a:lumMod val="25000"/>
                      </a:schemeClr>
                    </a:solidFill>
                  </a:tcPr>
                </a:tc>
                <a:tc>
                  <a:txBody>
                    <a:bodyPr/>
                    <a:lstStyle/>
                    <a:p>
                      <a:pPr algn="ctr"/>
                      <a:r>
                        <a:rPr lang="en-CA" sz="1200" dirty="0" smtClean="0">
                          <a:solidFill>
                            <a:schemeClr val="bg1"/>
                          </a:solidFill>
                        </a:rPr>
                        <a:t>ÉNONCÉ DE LA TÂCHE</a:t>
                      </a:r>
                      <a:endParaRPr lang="en-CA" sz="1200" dirty="0">
                        <a:solidFill>
                          <a:schemeClr val="bg1"/>
                        </a:solidFill>
                      </a:endParaRPr>
                    </a:p>
                  </a:txBody>
                  <a:tcPr anchor="ctr">
                    <a:solidFill>
                      <a:schemeClr val="bg2">
                        <a:lumMod val="25000"/>
                      </a:schemeClr>
                    </a:solidFill>
                  </a:tcPr>
                </a:tc>
                <a:tc>
                  <a:txBody>
                    <a:bodyPr/>
                    <a:lstStyle/>
                    <a:p>
                      <a:pPr algn="ctr"/>
                      <a:r>
                        <a:rPr lang="en-CA" sz="1200" dirty="0" smtClean="0">
                          <a:solidFill>
                            <a:schemeClr val="bg1"/>
                          </a:solidFill>
                        </a:rPr>
                        <a:t>FRÉQUENCE</a:t>
                      </a:r>
                      <a:endParaRPr lang="en-CA" sz="1200" dirty="0">
                        <a:solidFill>
                          <a:schemeClr val="bg1"/>
                        </a:solidFill>
                      </a:endParaRPr>
                    </a:p>
                  </a:txBody>
                  <a:tcPr anchor="ctr">
                    <a:solidFill>
                      <a:schemeClr val="accent4">
                        <a:lumMod val="50000"/>
                      </a:schemeClr>
                    </a:solidFill>
                  </a:tcPr>
                </a:tc>
                <a:tc>
                  <a:txBody>
                    <a:bodyPr/>
                    <a:lstStyle/>
                    <a:p>
                      <a:pPr algn="ctr"/>
                      <a:r>
                        <a:rPr lang="en-CA" sz="1200" dirty="0" smtClean="0">
                          <a:solidFill>
                            <a:schemeClr val="bg1"/>
                          </a:solidFill>
                        </a:rPr>
                        <a:t>IMPORTANCE</a:t>
                      </a:r>
                      <a:endParaRPr lang="en-CA" sz="1200" dirty="0">
                        <a:solidFill>
                          <a:schemeClr val="bg1"/>
                        </a:solidFill>
                      </a:endParaRPr>
                    </a:p>
                  </a:txBody>
                  <a:tcPr anchor="ctr">
                    <a:solidFill>
                      <a:schemeClr val="accent4">
                        <a:lumMod val="50000"/>
                      </a:schemeClr>
                    </a:solidFill>
                  </a:tcPr>
                </a:tc>
                <a:tc>
                  <a:txBody>
                    <a:bodyPr/>
                    <a:lstStyle/>
                    <a:p>
                      <a:pPr algn="ctr"/>
                      <a:r>
                        <a:rPr lang="en-CA" sz="1200" dirty="0" smtClean="0">
                          <a:solidFill>
                            <a:schemeClr val="bg1"/>
                          </a:solidFill>
                        </a:rPr>
                        <a:t>TEMPS POUR MAÎTRISER/</a:t>
                      </a:r>
                    </a:p>
                    <a:p>
                      <a:pPr algn="ctr"/>
                      <a:r>
                        <a:rPr lang="en-CA" sz="1200" dirty="0" smtClean="0">
                          <a:solidFill>
                            <a:schemeClr val="bg1"/>
                          </a:solidFill>
                        </a:rPr>
                        <a:t>DIFFICULTÉ</a:t>
                      </a:r>
                      <a:endParaRPr lang="en-CA" sz="1200" dirty="0">
                        <a:solidFill>
                          <a:schemeClr val="bg1"/>
                        </a:solidFill>
                      </a:endParaRPr>
                    </a:p>
                  </a:txBody>
                  <a:tcPr anchor="ctr">
                    <a:solidFill>
                      <a:schemeClr val="accent4">
                        <a:lumMod val="50000"/>
                      </a:schemeClr>
                    </a:solidFill>
                  </a:tcPr>
                </a:tc>
                <a:tc>
                  <a:txBody>
                    <a:bodyPr/>
                    <a:lstStyle/>
                    <a:p>
                      <a:pPr algn="ctr"/>
                      <a:r>
                        <a:rPr lang="en-CA" sz="1200" dirty="0" smtClean="0">
                          <a:solidFill>
                            <a:schemeClr val="bg1"/>
                          </a:solidFill>
                        </a:rPr>
                        <a:t>TAXONOMIE</a:t>
                      </a:r>
                      <a:endParaRPr lang="en-CA" sz="1200" dirty="0">
                        <a:solidFill>
                          <a:schemeClr val="bg1"/>
                        </a:solidFill>
                      </a:endParaRPr>
                    </a:p>
                  </a:txBody>
                  <a:tcPr anchor="ctr">
                    <a:solidFill>
                      <a:schemeClr val="accent6">
                        <a:lumMod val="50000"/>
                      </a:schemeClr>
                    </a:solidFill>
                  </a:tcPr>
                </a:tc>
                <a:tc>
                  <a:txBody>
                    <a:bodyPr/>
                    <a:lstStyle/>
                    <a:p>
                      <a:pPr algn="ctr"/>
                      <a:r>
                        <a:rPr lang="en-CA" sz="1200" dirty="0" smtClean="0">
                          <a:solidFill>
                            <a:schemeClr val="bg1"/>
                          </a:solidFill>
                        </a:rPr>
                        <a:t>C</a:t>
                      </a:r>
                      <a:endParaRPr lang="en-CA" sz="1200" dirty="0">
                        <a:solidFill>
                          <a:schemeClr val="bg1"/>
                        </a:solidFill>
                      </a:endParaRPr>
                    </a:p>
                  </a:txBody>
                  <a:tcPr anchor="ctr">
                    <a:solidFill>
                      <a:schemeClr val="bg2">
                        <a:lumMod val="25000"/>
                      </a:schemeClr>
                    </a:solidFill>
                  </a:tcPr>
                </a:tc>
                <a:tc>
                  <a:txBody>
                    <a:bodyPr/>
                    <a:lstStyle/>
                    <a:p>
                      <a:pPr algn="ctr"/>
                      <a:r>
                        <a:rPr lang="en-CA" sz="1200" dirty="0" smtClean="0">
                          <a:solidFill>
                            <a:schemeClr val="bg1"/>
                          </a:solidFill>
                        </a:rPr>
                        <a:t>R</a:t>
                      </a:r>
                      <a:endParaRPr lang="en-CA" sz="1200" dirty="0">
                        <a:solidFill>
                          <a:schemeClr val="bg1"/>
                        </a:solidFill>
                      </a:endParaRPr>
                    </a:p>
                  </a:txBody>
                  <a:tcPr anchor="ctr">
                    <a:solidFill>
                      <a:schemeClr val="bg2">
                        <a:lumMod val="25000"/>
                      </a:schemeClr>
                    </a:solidFill>
                  </a:tcPr>
                </a:tc>
              </a:tr>
              <a:tr h="482066">
                <a:tc>
                  <a:txBody>
                    <a:bodyPr/>
                    <a:lstStyle/>
                    <a:p>
                      <a:pPr algn="ctr"/>
                      <a:endParaRPr lang="en-CA" sz="1800" dirty="0"/>
                    </a:p>
                  </a:txBody>
                  <a:tcPr anchor="ctr">
                    <a:solidFill>
                      <a:schemeClr val="bg2">
                        <a:lumMod val="50000"/>
                      </a:schemeClr>
                    </a:solidFill>
                  </a:tcPr>
                </a:tc>
                <a:tc>
                  <a:txBody>
                    <a:bodyPr/>
                    <a:lstStyle/>
                    <a:p>
                      <a:endParaRPr lang="en-CA" sz="1800" dirty="0"/>
                    </a:p>
                  </a:txBody>
                  <a:tcPr anchor="ctr">
                    <a:solidFill>
                      <a:schemeClr val="bg2">
                        <a:lumMod val="50000"/>
                      </a:schemeClr>
                    </a:solidFill>
                  </a:tcPr>
                </a:tc>
                <a:tc>
                  <a:txBody>
                    <a:bodyPr/>
                    <a:lstStyle/>
                    <a:p>
                      <a:pPr algn="ctr"/>
                      <a:endParaRPr lang="en-CA" sz="1800" dirty="0"/>
                    </a:p>
                  </a:txBody>
                  <a:tcPr anchor="ctr"/>
                </a:tc>
                <a:tc>
                  <a:txBody>
                    <a:bodyPr/>
                    <a:lstStyle/>
                    <a:p>
                      <a:pPr algn="ctr"/>
                      <a:endParaRPr lang="en-CA" sz="1800" dirty="0"/>
                    </a:p>
                  </a:txBody>
                  <a:tcPr anchor="ctr"/>
                </a:tc>
                <a:tc>
                  <a:txBody>
                    <a:bodyPr/>
                    <a:lstStyle/>
                    <a:p>
                      <a:pPr algn="ctr"/>
                      <a:endParaRPr lang="en-CA" sz="1800" dirty="0"/>
                    </a:p>
                  </a:txBody>
                  <a:tcPr anchor="ctr"/>
                </a:tc>
                <a:tc>
                  <a:txBody>
                    <a:bodyPr/>
                    <a:lstStyle/>
                    <a:p>
                      <a:pPr algn="ctr"/>
                      <a:endParaRPr lang="en-CA" sz="1800" dirty="0"/>
                    </a:p>
                  </a:txBody>
                  <a:tcPr anchor="ctr">
                    <a:solidFill>
                      <a:srgbClr val="B16B1F"/>
                    </a:solidFill>
                  </a:tcPr>
                </a:tc>
                <a:tc>
                  <a:txBody>
                    <a:bodyPr/>
                    <a:lstStyle/>
                    <a:p>
                      <a:pPr algn="ctr"/>
                      <a:endParaRPr lang="en-CA" sz="1800" dirty="0"/>
                    </a:p>
                  </a:txBody>
                  <a:tcPr anchor="ctr">
                    <a:solidFill>
                      <a:schemeClr val="bg2">
                        <a:lumMod val="50000"/>
                      </a:schemeClr>
                    </a:solidFill>
                  </a:tcPr>
                </a:tc>
                <a:tc>
                  <a:txBody>
                    <a:bodyPr/>
                    <a:lstStyle/>
                    <a:p>
                      <a:pPr algn="ctr"/>
                      <a:endParaRPr lang="en-CA" sz="1800" dirty="0"/>
                    </a:p>
                  </a:txBody>
                  <a:tcPr anchor="ctr">
                    <a:solidFill>
                      <a:schemeClr val="bg2">
                        <a:lumMod val="50000"/>
                      </a:schemeClr>
                    </a:solidFill>
                  </a:tcPr>
                </a:tc>
              </a:tr>
              <a:tr h="482066">
                <a:tc>
                  <a:txBody>
                    <a:bodyPr/>
                    <a:lstStyle/>
                    <a:p>
                      <a:pPr algn="ctr"/>
                      <a:endParaRPr lang="en-CA" sz="1800" dirty="0"/>
                    </a:p>
                  </a:txBody>
                  <a:tcPr anchor="ctr">
                    <a:solidFill>
                      <a:schemeClr val="bg2">
                        <a:lumMod val="90000"/>
                      </a:schemeClr>
                    </a:solidFill>
                  </a:tcPr>
                </a:tc>
                <a:tc>
                  <a:txBody>
                    <a:bodyPr/>
                    <a:lstStyle/>
                    <a:p>
                      <a:endParaRPr lang="en-CA" sz="1800" dirty="0"/>
                    </a:p>
                  </a:txBody>
                  <a:tcPr anchor="ctr">
                    <a:solidFill>
                      <a:schemeClr val="bg2">
                        <a:lumMod val="90000"/>
                      </a:schemeClr>
                    </a:solidFill>
                  </a:tcPr>
                </a:tc>
                <a:tc>
                  <a:txBody>
                    <a:bodyPr/>
                    <a:lstStyle/>
                    <a:p>
                      <a:pPr algn="ctr"/>
                      <a:endParaRPr lang="en-CA" sz="1800" dirty="0"/>
                    </a:p>
                  </a:txBody>
                  <a:tcPr anchor="ctr"/>
                </a:tc>
                <a:tc>
                  <a:txBody>
                    <a:bodyPr/>
                    <a:lstStyle/>
                    <a:p>
                      <a:pPr algn="ctr"/>
                      <a:endParaRPr lang="en-CA" sz="1800" dirty="0"/>
                    </a:p>
                  </a:txBody>
                  <a:tcPr anchor="ctr"/>
                </a:tc>
                <a:tc>
                  <a:txBody>
                    <a:bodyPr/>
                    <a:lstStyle/>
                    <a:p>
                      <a:pPr algn="ctr"/>
                      <a:endParaRPr lang="en-CA" sz="1800" dirty="0"/>
                    </a:p>
                  </a:txBody>
                  <a:tcPr anchor="ctr"/>
                </a:tc>
                <a:tc>
                  <a:txBody>
                    <a:bodyPr/>
                    <a:lstStyle/>
                    <a:p>
                      <a:pPr algn="ctr"/>
                      <a:endParaRPr lang="en-CA" sz="1800" dirty="0"/>
                    </a:p>
                  </a:txBody>
                  <a:tcPr anchor="ctr">
                    <a:solidFill>
                      <a:schemeClr val="accent6">
                        <a:lumMod val="60000"/>
                        <a:lumOff val="40000"/>
                      </a:schemeClr>
                    </a:solidFill>
                  </a:tcPr>
                </a:tc>
                <a:tc>
                  <a:txBody>
                    <a:bodyPr/>
                    <a:lstStyle/>
                    <a:p>
                      <a:pPr algn="ctr"/>
                      <a:endParaRPr lang="en-CA" sz="1800" dirty="0"/>
                    </a:p>
                  </a:txBody>
                  <a:tcPr anchor="ctr">
                    <a:solidFill>
                      <a:schemeClr val="bg2">
                        <a:lumMod val="90000"/>
                      </a:schemeClr>
                    </a:solidFill>
                  </a:tcPr>
                </a:tc>
                <a:tc>
                  <a:txBody>
                    <a:bodyPr/>
                    <a:lstStyle/>
                    <a:p>
                      <a:pPr algn="ctr"/>
                      <a:endParaRPr lang="en-CA" sz="1800" dirty="0"/>
                    </a:p>
                  </a:txBody>
                  <a:tcPr anchor="ctr">
                    <a:solidFill>
                      <a:schemeClr val="bg2">
                        <a:lumMod val="90000"/>
                      </a:schemeClr>
                    </a:solidFill>
                  </a:tcPr>
                </a:tc>
              </a:tr>
              <a:tr h="482066">
                <a:tc>
                  <a:txBody>
                    <a:bodyPr/>
                    <a:lstStyle/>
                    <a:p>
                      <a:pPr algn="ctr"/>
                      <a:endParaRPr lang="en-CA" sz="1800" dirty="0"/>
                    </a:p>
                  </a:txBody>
                  <a:tcPr anchor="ctr">
                    <a:solidFill>
                      <a:schemeClr val="bg2">
                        <a:lumMod val="50000"/>
                      </a:schemeClr>
                    </a:solidFill>
                  </a:tcPr>
                </a:tc>
                <a:tc>
                  <a:txBody>
                    <a:bodyPr/>
                    <a:lstStyle/>
                    <a:p>
                      <a:endParaRPr lang="en-CA" sz="1800" dirty="0"/>
                    </a:p>
                  </a:txBody>
                  <a:tcPr anchor="ctr">
                    <a:solidFill>
                      <a:schemeClr val="bg2">
                        <a:lumMod val="50000"/>
                      </a:schemeClr>
                    </a:solidFill>
                  </a:tcPr>
                </a:tc>
                <a:tc>
                  <a:txBody>
                    <a:bodyPr/>
                    <a:lstStyle/>
                    <a:p>
                      <a:pPr algn="ctr"/>
                      <a:endParaRPr lang="en-CA" sz="1800" dirty="0"/>
                    </a:p>
                  </a:txBody>
                  <a:tcPr anchor="ctr"/>
                </a:tc>
                <a:tc>
                  <a:txBody>
                    <a:bodyPr/>
                    <a:lstStyle/>
                    <a:p>
                      <a:pPr algn="ctr"/>
                      <a:endParaRPr lang="en-CA" sz="1800" dirty="0"/>
                    </a:p>
                  </a:txBody>
                  <a:tcPr anchor="ctr"/>
                </a:tc>
                <a:tc>
                  <a:txBody>
                    <a:bodyPr/>
                    <a:lstStyle/>
                    <a:p>
                      <a:pPr algn="ctr"/>
                      <a:endParaRPr lang="en-CA" sz="1800" dirty="0"/>
                    </a:p>
                  </a:txBody>
                  <a:tcPr anchor="ctr"/>
                </a:tc>
                <a:tc>
                  <a:txBody>
                    <a:bodyPr/>
                    <a:lstStyle/>
                    <a:p>
                      <a:pPr algn="ctr"/>
                      <a:endParaRPr lang="en-CA" sz="1800" dirty="0"/>
                    </a:p>
                  </a:txBody>
                  <a:tcPr anchor="ctr">
                    <a:solidFill>
                      <a:srgbClr val="B16B1F"/>
                    </a:solidFill>
                  </a:tcPr>
                </a:tc>
                <a:tc>
                  <a:txBody>
                    <a:bodyPr/>
                    <a:lstStyle/>
                    <a:p>
                      <a:pPr algn="ctr"/>
                      <a:endParaRPr lang="en-CA" sz="1800" dirty="0"/>
                    </a:p>
                  </a:txBody>
                  <a:tcPr anchor="ctr">
                    <a:solidFill>
                      <a:schemeClr val="bg2">
                        <a:lumMod val="50000"/>
                      </a:schemeClr>
                    </a:solidFill>
                  </a:tcPr>
                </a:tc>
                <a:tc>
                  <a:txBody>
                    <a:bodyPr/>
                    <a:lstStyle/>
                    <a:p>
                      <a:pPr algn="ctr"/>
                      <a:endParaRPr lang="en-CA" sz="1800" dirty="0"/>
                    </a:p>
                  </a:txBody>
                  <a:tcPr anchor="ctr">
                    <a:solidFill>
                      <a:schemeClr val="bg2">
                        <a:lumMod val="50000"/>
                      </a:schemeClr>
                    </a:solidFill>
                  </a:tcPr>
                </a:tc>
              </a:tr>
              <a:tr h="482066">
                <a:tc>
                  <a:txBody>
                    <a:bodyPr/>
                    <a:lstStyle/>
                    <a:p>
                      <a:pPr algn="ctr"/>
                      <a:endParaRPr lang="en-CA" sz="1800" dirty="0"/>
                    </a:p>
                  </a:txBody>
                  <a:tcPr anchor="ctr">
                    <a:solidFill>
                      <a:schemeClr val="bg2">
                        <a:lumMod val="90000"/>
                      </a:schemeClr>
                    </a:solidFill>
                  </a:tcPr>
                </a:tc>
                <a:tc>
                  <a:txBody>
                    <a:bodyPr/>
                    <a:lstStyle/>
                    <a:p>
                      <a:endParaRPr lang="en-CA" sz="1800" dirty="0"/>
                    </a:p>
                  </a:txBody>
                  <a:tcPr anchor="ctr">
                    <a:solidFill>
                      <a:schemeClr val="bg2">
                        <a:lumMod val="90000"/>
                      </a:schemeClr>
                    </a:solidFill>
                  </a:tcPr>
                </a:tc>
                <a:tc>
                  <a:txBody>
                    <a:bodyPr/>
                    <a:lstStyle/>
                    <a:p>
                      <a:pPr algn="ctr"/>
                      <a:endParaRPr lang="en-CA" sz="1800" dirty="0"/>
                    </a:p>
                  </a:txBody>
                  <a:tcPr anchor="ctr"/>
                </a:tc>
                <a:tc>
                  <a:txBody>
                    <a:bodyPr/>
                    <a:lstStyle/>
                    <a:p>
                      <a:pPr algn="ctr"/>
                      <a:endParaRPr lang="en-CA" sz="1800" dirty="0"/>
                    </a:p>
                  </a:txBody>
                  <a:tcPr anchor="ctr"/>
                </a:tc>
                <a:tc>
                  <a:txBody>
                    <a:bodyPr/>
                    <a:lstStyle/>
                    <a:p>
                      <a:pPr algn="ctr"/>
                      <a:endParaRPr lang="en-CA" sz="1800" dirty="0"/>
                    </a:p>
                  </a:txBody>
                  <a:tcPr anchor="ctr"/>
                </a:tc>
                <a:tc>
                  <a:txBody>
                    <a:bodyPr/>
                    <a:lstStyle/>
                    <a:p>
                      <a:pPr algn="ctr"/>
                      <a:endParaRPr lang="en-CA" sz="1800" dirty="0"/>
                    </a:p>
                  </a:txBody>
                  <a:tcPr anchor="ctr">
                    <a:solidFill>
                      <a:schemeClr val="accent6">
                        <a:lumMod val="40000"/>
                        <a:lumOff val="60000"/>
                      </a:schemeClr>
                    </a:solidFill>
                  </a:tcPr>
                </a:tc>
                <a:tc>
                  <a:txBody>
                    <a:bodyPr/>
                    <a:lstStyle/>
                    <a:p>
                      <a:pPr algn="ctr"/>
                      <a:endParaRPr lang="en-CA" sz="1800" dirty="0"/>
                    </a:p>
                  </a:txBody>
                  <a:tcPr anchor="ctr">
                    <a:solidFill>
                      <a:schemeClr val="bg2">
                        <a:lumMod val="90000"/>
                      </a:schemeClr>
                    </a:solidFill>
                  </a:tcPr>
                </a:tc>
                <a:tc>
                  <a:txBody>
                    <a:bodyPr/>
                    <a:lstStyle/>
                    <a:p>
                      <a:pPr algn="ctr"/>
                      <a:endParaRPr lang="en-CA" sz="1800" dirty="0"/>
                    </a:p>
                  </a:txBody>
                  <a:tcPr anchor="ctr">
                    <a:solidFill>
                      <a:schemeClr val="bg2">
                        <a:lumMod val="90000"/>
                      </a:schemeClr>
                    </a:solidFill>
                  </a:tcPr>
                </a:tc>
              </a:tr>
              <a:tr h="482066">
                <a:tc>
                  <a:txBody>
                    <a:bodyPr/>
                    <a:lstStyle/>
                    <a:p>
                      <a:pPr algn="ctr"/>
                      <a:endParaRPr lang="en-CA" sz="1800" dirty="0"/>
                    </a:p>
                  </a:txBody>
                  <a:tcPr anchor="ctr">
                    <a:solidFill>
                      <a:schemeClr val="bg2">
                        <a:lumMod val="50000"/>
                      </a:schemeClr>
                    </a:solidFill>
                  </a:tcPr>
                </a:tc>
                <a:tc>
                  <a:txBody>
                    <a:bodyPr/>
                    <a:lstStyle/>
                    <a:p>
                      <a:endParaRPr lang="en-CA" sz="1800" dirty="0"/>
                    </a:p>
                  </a:txBody>
                  <a:tcPr anchor="ctr">
                    <a:solidFill>
                      <a:schemeClr val="bg2">
                        <a:lumMod val="50000"/>
                      </a:schemeClr>
                    </a:solidFill>
                  </a:tcPr>
                </a:tc>
                <a:tc>
                  <a:txBody>
                    <a:bodyPr/>
                    <a:lstStyle/>
                    <a:p>
                      <a:pPr algn="ctr"/>
                      <a:endParaRPr lang="en-CA" sz="1800" dirty="0"/>
                    </a:p>
                  </a:txBody>
                  <a:tcPr anchor="ctr"/>
                </a:tc>
                <a:tc>
                  <a:txBody>
                    <a:bodyPr/>
                    <a:lstStyle/>
                    <a:p>
                      <a:pPr algn="ctr"/>
                      <a:endParaRPr lang="en-CA" sz="1800" dirty="0"/>
                    </a:p>
                  </a:txBody>
                  <a:tcPr anchor="ctr"/>
                </a:tc>
                <a:tc>
                  <a:txBody>
                    <a:bodyPr/>
                    <a:lstStyle/>
                    <a:p>
                      <a:pPr algn="ctr"/>
                      <a:endParaRPr lang="en-CA" sz="1800" dirty="0"/>
                    </a:p>
                  </a:txBody>
                  <a:tcPr anchor="ctr"/>
                </a:tc>
                <a:tc>
                  <a:txBody>
                    <a:bodyPr/>
                    <a:lstStyle/>
                    <a:p>
                      <a:pPr algn="ctr"/>
                      <a:endParaRPr lang="en-CA" sz="1800" dirty="0"/>
                    </a:p>
                  </a:txBody>
                  <a:tcPr anchor="ctr">
                    <a:solidFill>
                      <a:srgbClr val="B16B1F"/>
                    </a:solidFill>
                  </a:tcPr>
                </a:tc>
                <a:tc>
                  <a:txBody>
                    <a:bodyPr/>
                    <a:lstStyle/>
                    <a:p>
                      <a:pPr algn="ctr"/>
                      <a:endParaRPr lang="en-CA" sz="1800" dirty="0"/>
                    </a:p>
                  </a:txBody>
                  <a:tcPr anchor="ctr">
                    <a:solidFill>
                      <a:schemeClr val="bg2">
                        <a:lumMod val="50000"/>
                      </a:schemeClr>
                    </a:solidFill>
                  </a:tcPr>
                </a:tc>
                <a:tc>
                  <a:txBody>
                    <a:bodyPr/>
                    <a:lstStyle/>
                    <a:p>
                      <a:pPr algn="ctr"/>
                      <a:endParaRPr lang="en-CA" sz="1800" dirty="0"/>
                    </a:p>
                  </a:txBody>
                  <a:tcPr anchor="ctr">
                    <a:solidFill>
                      <a:schemeClr val="bg2">
                        <a:lumMod val="50000"/>
                      </a:schemeClr>
                    </a:solidFill>
                  </a:tcPr>
                </a:tc>
              </a:tr>
              <a:tr h="482066">
                <a:tc>
                  <a:txBody>
                    <a:bodyPr/>
                    <a:lstStyle/>
                    <a:p>
                      <a:pPr algn="ctr"/>
                      <a:endParaRPr lang="en-CA" sz="1800" dirty="0"/>
                    </a:p>
                  </a:txBody>
                  <a:tcPr anchor="ctr">
                    <a:solidFill>
                      <a:schemeClr val="bg2">
                        <a:lumMod val="90000"/>
                      </a:schemeClr>
                    </a:solidFill>
                  </a:tcPr>
                </a:tc>
                <a:tc>
                  <a:txBody>
                    <a:bodyPr/>
                    <a:lstStyle/>
                    <a:p>
                      <a:endParaRPr lang="en-CA" sz="1800" dirty="0"/>
                    </a:p>
                  </a:txBody>
                  <a:tcPr anchor="ctr">
                    <a:solidFill>
                      <a:schemeClr val="bg2">
                        <a:lumMod val="90000"/>
                      </a:schemeClr>
                    </a:solidFill>
                  </a:tcPr>
                </a:tc>
                <a:tc>
                  <a:txBody>
                    <a:bodyPr/>
                    <a:lstStyle/>
                    <a:p>
                      <a:pPr algn="ctr"/>
                      <a:endParaRPr lang="en-CA" sz="1800" dirty="0"/>
                    </a:p>
                  </a:txBody>
                  <a:tcPr anchor="ctr"/>
                </a:tc>
                <a:tc>
                  <a:txBody>
                    <a:bodyPr/>
                    <a:lstStyle/>
                    <a:p>
                      <a:pPr algn="ctr"/>
                      <a:endParaRPr lang="en-CA" sz="1800" dirty="0"/>
                    </a:p>
                  </a:txBody>
                  <a:tcPr anchor="ctr"/>
                </a:tc>
                <a:tc>
                  <a:txBody>
                    <a:bodyPr/>
                    <a:lstStyle/>
                    <a:p>
                      <a:pPr algn="ctr"/>
                      <a:endParaRPr lang="en-CA" sz="1800" dirty="0"/>
                    </a:p>
                  </a:txBody>
                  <a:tcPr anchor="ctr"/>
                </a:tc>
                <a:tc>
                  <a:txBody>
                    <a:bodyPr/>
                    <a:lstStyle/>
                    <a:p>
                      <a:pPr algn="ctr"/>
                      <a:endParaRPr lang="en-CA" sz="1800" dirty="0"/>
                    </a:p>
                  </a:txBody>
                  <a:tcPr anchor="ctr">
                    <a:solidFill>
                      <a:schemeClr val="accent6">
                        <a:lumMod val="40000"/>
                        <a:lumOff val="60000"/>
                      </a:schemeClr>
                    </a:solidFill>
                  </a:tcPr>
                </a:tc>
                <a:tc>
                  <a:txBody>
                    <a:bodyPr/>
                    <a:lstStyle/>
                    <a:p>
                      <a:pPr algn="ctr"/>
                      <a:endParaRPr lang="en-CA" sz="1800" dirty="0"/>
                    </a:p>
                  </a:txBody>
                  <a:tcPr anchor="ctr">
                    <a:solidFill>
                      <a:schemeClr val="bg2">
                        <a:lumMod val="90000"/>
                      </a:schemeClr>
                    </a:solidFill>
                  </a:tcPr>
                </a:tc>
                <a:tc>
                  <a:txBody>
                    <a:bodyPr/>
                    <a:lstStyle/>
                    <a:p>
                      <a:pPr algn="ctr"/>
                      <a:endParaRPr lang="en-CA" sz="1800" dirty="0"/>
                    </a:p>
                  </a:txBody>
                  <a:tcPr anchor="ctr">
                    <a:solidFill>
                      <a:schemeClr val="bg2">
                        <a:lumMod val="90000"/>
                      </a:schemeClr>
                    </a:solidFill>
                  </a:tcPr>
                </a:tc>
              </a:tr>
            </a:tbl>
          </a:graphicData>
        </a:graphic>
      </p:graphicFrame>
      <p:sp>
        <p:nvSpPr>
          <p:cNvPr id="9" name="Flowchart: Document 8"/>
          <p:cNvSpPr/>
          <p:nvPr/>
        </p:nvSpPr>
        <p:spPr>
          <a:xfrm rot="10800000">
            <a:off x="1213912" y="4005064"/>
            <a:ext cx="7632848" cy="936104"/>
          </a:xfrm>
          <a:prstGeom prst="flowChartDocument">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p:cNvSpPr/>
          <p:nvPr/>
        </p:nvSpPr>
        <p:spPr>
          <a:xfrm>
            <a:off x="1160192" y="4248520"/>
            <a:ext cx="288032"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ectangle 11"/>
          <p:cNvSpPr/>
          <p:nvPr/>
        </p:nvSpPr>
        <p:spPr>
          <a:xfrm>
            <a:off x="8586160" y="4130792"/>
            <a:ext cx="288032"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TextBox 12"/>
          <p:cNvSpPr txBox="1"/>
          <p:nvPr/>
        </p:nvSpPr>
        <p:spPr>
          <a:xfrm>
            <a:off x="1259632" y="692696"/>
            <a:ext cx="7098582" cy="523220"/>
          </a:xfrm>
          <a:prstGeom prst="rect">
            <a:avLst/>
          </a:prstGeom>
          <a:noFill/>
        </p:spPr>
        <p:txBody>
          <a:bodyPr wrap="square" rtlCol="0">
            <a:spAutoFit/>
          </a:bodyPr>
          <a:lstStyle/>
          <a:p>
            <a:r>
              <a:rPr lang="en-CA" sz="2800" dirty="0" err="1" smtClean="0">
                <a:latin typeface="Franklin Gothic Demi Cond" pitchFamily="34" charset="0"/>
              </a:rPr>
              <a:t>Résultats</a:t>
            </a:r>
            <a:r>
              <a:rPr lang="en-CA" sz="2800" dirty="0" smtClean="0">
                <a:latin typeface="Franklin Gothic Demi Cond" pitchFamily="34" charset="0"/>
              </a:rPr>
              <a:t> de </a:t>
            </a:r>
            <a:r>
              <a:rPr lang="en-CA" sz="2800" dirty="0" err="1" smtClean="0">
                <a:latin typeface="Franklin Gothic Demi Cond" pitchFamily="34" charset="0"/>
              </a:rPr>
              <a:t>l’apprentissage</a:t>
            </a:r>
            <a:r>
              <a:rPr lang="en-CA" sz="2800" dirty="0" smtClean="0">
                <a:latin typeface="Franklin Gothic Demi Cond" pitchFamily="34" charset="0"/>
              </a:rPr>
              <a:t>, programme </a:t>
            </a:r>
            <a:r>
              <a:rPr lang="en-CA" sz="2800" dirty="0" err="1" smtClean="0">
                <a:latin typeface="Franklin Gothic Demi Cond" pitchFamily="34" charset="0"/>
              </a:rPr>
              <a:t>d’études</a:t>
            </a:r>
            <a:endParaRPr lang="en-CA" sz="2800" dirty="0">
              <a:latin typeface="Franklin Gothic Demi Cond" pitchFamily="34" charset="0"/>
            </a:endParaRPr>
          </a:p>
        </p:txBody>
      </p:sp>
      <p:sp>
        <p:nvSpPr>
          <p:cNvPr id="14" name="TextBox 13"/>
          <p:cNvSpPr txBox="1"/>
          <p:nvPr/>
        </p:nvSpPr>
        <p:spPr>
          <a:xfrm>
            <a:off x="1259632" y="377232"/>
            <a:ext cx="5328592" cy="461665"/>
          </a:xfrm>
          <a:prstGeom prst="rect">
            <a:avLst/>
          </a:prstGeom>
          <a:noFill/>
        </p:spPr>
        <p:txBody>
          <a:bodyPr wrap="square" rtlCol="0">
            <a:spAutoFit/>
          </a:bodyPr>
          <a:lstStyle/>
          <a:p>
            <a:r>
              <a:rPr lang="en-CA" sz="2400" dirty="0" smtClean="0">
                <a:solidFill>
                  <a:schemeClr val="accent6">
                    <a:lumMod val="50000"/>
                  </a:schemeClr>
                </a:solidFill>
                <a:latin typeface="Franklin Gothic Medium Cond" pitchFamily="34" charset="0"/>
              </a:rPr>
              <a:t>Utilisation des </a:t>
            </a:r>
            <a:r>
              <a:rPr lang="en-CA" sz="2400" dirty="0" err="1" smtClean="0">
                <a:solidFill>
                  <a:schemeClr val="accent6">
                    <a:lumMod val="50000"/>
                  </a:schemeClr>
                </a:solidFill>
                <a:latin typeface="Franklin Gothic Medium Cond" pitchFamily="34" charset="0"/>
              </a:rPr>
              <a:t>normes</a:t>
            </a:r>
            <a:r>
              <a:rPr lang="en-CA" sz="2400" dirty="0" smtClean="0">
                <a:solidFill>
                  <a:schemeClr val="accent6">
                    <a:lumMod val="50000"/>
                  </a:schemeClr>
                </a:solidFill>
                <a:latin typeface="Franklin Gothic Medium Cond" pitchFamily="34" charset="0"/>
              </a:rPr>
              <a:t> </a:t>
            </a:r>
            <a:r>
              <a:rPr lang="en-CA" sz="2400" dirty="0" err="1" smtClean="0">
                <a:solidFill>
                  <a:schemeClr val="accent6">
                    <a:lumMod val="50000"/>
                  </a:schemeClr>
                </a:solidFill>
                <a:latin typeface="Franklin Gothic Medium Cond" pitchFamily="34" charset="0"/>
              </a:rPr>
              <a:t>professionnelles</a:t>
            </a:r>
            <a:endParaRPr lang="en-CA" sz="2400" dirty="0" smtClean="0">
              <a:solidFill>
                <a:schemeClr val="accent6">
                  <a:lumMod val="50000"/>
                </a:schemeClr>
              </a:solidFill>
              <a:latin typeface="Franklin Gothic Medium Cond" pitchFamily="34" charset="0"/>
            </a:endParaRPr>
          </a:p>
        </p:txBody>
      </p:sp>
      <p:pic>
        <p:nvPicPr>
          <p:cNvPr id="15" name="Picture 14" descr="3.jpg"/>
          <p:cNvPicPr>
            <a:picLocks noChangeAspect="1"/>
          </p:cNvPicPr>
          <p:nvPr/>
        </p:nvPicPr>
        <p:blipFill>
          <a:blip r:embed="rId3" cstate="print"/>
          <a:stretch>
            <a:fillRect/>
          </a:stretch>
        </p:blipFill>
        <p:spPr>
          <a:xfrm>
            <a:off x="1259632" y="1196751"/>
            <a:ext cx="7632848" cy="5544617"/>
          </a:xfrm>
          <a:prstGeom prst="rect">
            <a:avLst/>
          </a:prstGeom>
        </p:spPr>
      </p:pic>
      <p:sp>
        <p:nvSpPr>
          <p:cNvPr id="16" name="Rectangle 15"/>
          <p:cNvSpPr/>
          <p:nvPr/>
        </p:nvSpPr>
        <p:spPr>
          <a:xfrm>
            <a:off x="1259632" y="4581128"/>
            <a:ext cx="7632848" cy="2160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p:cNvSpPr txBox="1"/>
          <p:nvPr/>
        </p:nvSpPr>
        <p:spPr>
          <a:xfrm>
            <a:off x="1331640" y="4581128"/>
            <a:ext cx="7416824" cy="2308324"/>
          </a:xfrm>
          <a:prstGeom prst="rect">
            <a:avLst/>
          </a:prstGeom>
          <a:noFill/>
        </p:spPr>
        <p:txBody>
          <a:bodyPr wrap="square" rtlCol="0">
            <a:spAutoFit/>
          </a:bodyPr>
          <a:lstStyle/>
          <a:p>
            <a:pPr>
              <a:defRPr/>
            </a:pPr>
            <a:r>
              <a:rPr lang="en-US" dirty="0" err="1" smtClean="0"/>
              <a:t>Combien</a:t>
            </a:r>
            <a:r>
              <a:rPr lang="en-US" dirty="0" smtClean="0"/>
              <a:t>?</a:t>
            </a:r>
          </a:p>
          <a:p>
            <a:pPr>
              <a:defRPr/>
            </a:pPr>
            <a:r>
              <a:rPr lang="en-US" dirty="0" err="1" smtClean="0"/>
              <a:t>Quel</a:t>
            </a:r>
            <a:r>
              <a:rPr lang="en-US" dirty="0" smtClean="0"/>
              <a:t> </a:t>
            </a:r>
            <a:r>
              <a:rPr lang="en-US" dirty="0" err="1" smtClean="0"/>
              <a:t>niveau</a:t>
            </a:r>
            <a:r>
              <a:rPr lang="en-US" dirty="0" smtClean="0"/>
              <a:t>?</a:t>
            </a:r>
          </a:p>
          <a:p>
            <a:pPr>
              <a:defRPr/>
            </a:pPr>
            <a:r>
              <a:rPr lang="en-US" dirty="0" err="1" smtClean="0"/>
              <a:t>Quelles</a:t>
            </a:r>
            <a:r>
              <a:rPr lang="en-US" dirty="0" smtClean="0"/>
              <a:t> </a:t>
            </a:r>
            <a:r>
              <a:rPr lang="en-US" dirty="0" err="1" smtClean="0"/>
              <a:t>tâches</a:t>
            </a:r>
            <a:r>
              <a:rPr lang="en-US" dirty="0" smtClean="0"/>
              <a:t> </a:t>
            </a:r>
            <a:r>
              <a:rPr lang="en-US" dirty="0" err="1" smtClean="0"/>
              <a:t>doit</a:t>
            </a:r>
            <a:r>
              <a:rPr lang="en-US" dirty="0" smtClean="0"/>
              <a:t>-on </a:t>
            </a:r>
            <a:r>
              <a:rPr lang="en-US" dirty="0" err="1" smtClean="0"/>
              <a:t>effectuer</a:t>
            </a:r>
            <a:r>
              <a:rPr lang="en-US" dirty="0" smtClean="0"/>
              <a:t> pour faire </a:t>
            </a:r>
            <a:r>
              <a:rPr lang="en-US" dirty="0" err="1" smtClean="0"/>
              <a:t>preuve</a:t>
            </a:r>
            <a:r>
              <a:rPr lang="en-US" dirty="0" smtClean="0"/>
              <a:t> de </a:t>
            </a:r>
            <a:r>
              <a:rPr lang="en-US" dirty="0" err="1" smtClean="0"/>
              <a:t>compétence</a:t>
            </a:r>
            <a:r>
              <a:rPr lang="en-US" dirty="0" smtClean="0"/>
              <a:t>?</a:t>
            </a:r>
          </a:p>
          <a:p>
            <a:pPr>
              <a:defRPr/>
            </a:pPr>
            <a:endParaRPr lang="en-CA" dirty="0" smtClean="0"/>
          </a:p>
          <a:p>
            <a:pPr>
              <a:defRPr/>
            </a:pPr>
            <a:r>
              <a:rPr lang="en-US" dirty="0" smtClean="0"/>
              <a:t>Comment le </a:t>
            </a:r>
            <a:r>
              <a:rPr lang="en-US" dirty="0" err="1" smtClean="0"/>
              <a:t>programme</a:t>
            </a:r>
            <a:r>
              <a:rPr lang="en-US" dirty="0" smtClean="0"/>
              <a:t> </a:t>
            </a:r>
            <a:r>
              <a:rPr lang="en-US" dirty="0" err="1" smtClean="0"/>
              <a:t>actuel</a:t>
            </a:r>
            <a:r>
              <a:rPr lang="en-US" dirty="0" smtClean="0"/>
              <a:t> </a:t>
            </a:r>
            <a:r>
              <a:rPr lang="en-US" dirty="0" err="1" smtClean="0"/>
              <a:t>reflète</a:t>
            </a:r>
            <a:r>
              <a:rPr lang="en-US" dirty="0" smtClean="0"/>
              <a:t>-t-</a:t>
            </a:r>
            <a:r>
              <a:rPr lang="en-US" dirty="0" err="1" smtClean="0"/>
              <a:t>il</a:t>
            </a:r>
            <a:r>
              <a:rPr lang="en-US" dirty="0" smtClean="0"/>
              <a:t> les </a:t>
            </a:r>
            <a:r>
              <a:rPr lang="en-US" dirty="0" err="1" smtClean="0"/>
              <a:t>exigences</a:t>
            </a:r>
            <a:r>
              <a:rPr lang="en-US" dirty="0" smtClean="0"/>
              <a:t> du milieu de travail?</a:t>
            </a:r>
          </a:p>
          <a:p>
            <a:pPr>
              <a:defRPr/>
            </a:pPr>
            <a:r>
              <a:rPr lang="en-US" dirty="0" smtClean="0"/>
              <a:t>Comment le </a:t>
            </a:r>
            <a:r>
              <a:rPr lang="en-US" dirty="0" err="1" smtClean="0"/>
              <a:t>programme</a:t>
            </a:r>
            <a:r>
              <a:rPr lang="en-US" dirty="0" smtClean="0"/>
              <a:t> se compare-t-</a:t>
            </a:r>
            <a:r>
              <a:rPr lang="en-US" dirty="0" err="1" smtClean="0"/>
              <a:t>il</a:t>
            </a:r>
            <a:r>
              <a:rPr lang="en-US" dirty="0" smtClean="0"/>
              <a:t> à </a:t>
            </a:r>
            <a:r>
              <a:rPr lang="en-US" dirty="0" err="1" smtClean="0"/>
              <a:t>d’autres</a:t>
            </a:r>
            <a:r>
              <a:rPr lang="en-US" dirty="0" smtClean="0"/>
              <a:t> </a:t>
            </a:r>
            <a:r>
              <a:rPr lang="en-US" dirty="0" err="1" smtClean="0"/>
              <a:t>programmes</a:t>
            </a:r>
            <a:r>
              <a:rPr lang="en-US" dirty="0" smtClean="0"/>
              <a:t> (formation, certification)?</a:t>
            </a:r>
          </a:p>
          <a:p>
            <a:endParaRPr lang="en-CA" dirty="0"/>
          </a:p>
        </p:txBody>
      </p:sp>
    </p:spTree>
  </p:cSld>
  <p:clrMapOvr>
    <a:masterClrMapping/>
  </p:clrMapOvr>
  <p:transition>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15616" y="0"/>
            <a:ext cx="7776864" cy="685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Rectangle 4"/>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TextBox 5"/>
          <p:cNvSpPr txBox="1"/>
          <p:nvPr/>
        </p:nvSpPr>
        <p:spPr>
          <a:xfrm>
            <a:off x="5940152" y="747014"/>
            <a:ext cx="2304256" cy="923330"/>
          </a:xfrm>
          <a:prstGeom prst="rect">
            <a:avLst/>
          </a:prstGeom>
          <a:noFill/>
        </p:spPr>
        <p:txBody>
          <a:bodyPr wrap="square" rtlCol="0">
            <a:spAutoFit/>
          </a:bodyPr>
          <a:lstStyle/>
          <a:p>
            <a:r>
              <a:rPr lang="en-CA" dirty="0" err="1" smtClean="0"/>
              <a:t>Compréhensible</a:t>
            </a:r>
            <a:endParaRPr lang="en-CA" dirty="0" smtClean="0"/>
          </a:p>
          <a:p>
            <a:r>
              <a:rPr lang="en-CA" dirty="0" err="1" smtClean="0"/>
              <a:t>Approprié</a:t>
            </a:r>
            <a:endParaRPr lang="en-CA" dirty="0" smtClean="0"/>
          </a:p>
          <a:p>
            <a:r>
              <a:rPr lang="fr-CA" dirty="0" smtClean="0"/>
              <a:t>Réalisable</a:t>
            </a:r>
            <a:endParaRPr lang="en-CA" dirty="0" smtClean="0"/>
          </a:p>
        </p:txBody>
      </p:sp>
      <p:sp>
        <p:nvSpPr>
          <p:cNvPr id="8" name="TextBox 7"/>
          <p:cNvSpPr txBox="1"/>
          <p:nvPr/>
        </p:nvSpPr>
        <p:spPr>
          <a:xfrm>
            <a:off x="1403648" y="260648"/>
            <a:ext cx="5274690" cy="400110"/>
          </a:xfrm>
          <a:prstGeom prst="rect">
            <a:avLst/>
          </a:prstGeom>
          <a:noFill/>
        </p:spPr>
        <p:txBody>
          <a:bodyPr wrap="square" rtlCol="0">
            <a:spAutoFit/>
          </a:bodyPr>
          <a:lstStyle/>
          <a:p>
            <a:r>
              <a:rPr lang="en-CA" sz="2000" dirty="0" err="1" smtClean="0">
                <a:solidFill>
                  <a:srgbClr val="4C2363"/>
                </a:solidFill>
                <a:latin typeface="Franklin Gothic Demi" pitchFamily="34" charset="0"/>
              </a:rPr>
              <a:t>Résultats</a:t>
            </a:r>
            <a:r>
              <a:rPr lang="en-CA" sz="2000" dirty="0" smtClean="0">
                <a:solidFill>
                  <a:srgbClr val="4C2363"/>
                </a:solidFill>
                <a:latin typeface="Franklin Gothic Demi" pitchFamily="34" charset="0"/>
              </a:rPr>
              <a:t> de </a:t>
            </a:r>
            <a:r>
              <a:rPr lang="en-CA" sz="2000" dirty="0" err="1" smtClean="0">
                <a:solidFill>
                  <a:srgbClr val="4C2363"/>
                </a:solidFill>
                <a:latin typeface="Franklin Gothic Demi" pitchFamily="34" charset="0"/>
              </a:rPr>
              <a:t>l’apprentissage</a:t>
            </a:r>
            <a:endParaRPr lang="en-CA" sz="2000" dirty="0">
              <a:solidFill>
                <a:srgbClr val="4C2363"/>
              </a:solidFill>
            </a:endParaRPr>
          </a:p>
        </p:txBody>
      </p:sp>
      <p:sp>
        <p:nvSpPr>
          <p:cNvPr id="9" name="TextBox 8"/>
          <p:cNvSpPr txBox="1"/>
          <p:nvPr/>
        </p:nvSpPr>
        <p:spPr>
          <a:xfrm>
            <a:off x="1241526" y="747014"/>
            <a:ext cx="3744416" cy="1200329"/>
          </a:xfrm>
          <a:prstGeom prst="rect">
            <a:avLst/>
          </a:prstGeom>
          <a:noFill/>
        </p:spPr>
        <p:txBody>
          <a:bodyPr wrap="square" rtlCol="0">
            <a:spAutoFit/>
          </a:bodyPr>
          <a:lstStyle/>
          <a:p>
            <a:pPr marL="180000">
              <a:buFont typeface="Arial" pitchFamily="34" charset="0"/>
              <a:buChar char="•"/>
            </a:pPr>
            <a:r>
              <a:rPr lang="en-CA" b="1" dirty="0" smtClean="0"/>
              <a:t>  VERBE D’ACTION </a:t>
            </a:r>
            <a:r>
              <a:rPr lang="en-CA" dirty="0" smtClean="0"/>
              <a:t>: Comment</a:t>
            </a:r>
          </a:p>
          <a:p>
            <a:pPr marL="180000">
              <a:buFont typeface="Arial" pitchFamily="34" charset="0"/>
              <a:buChar char="•"/>
            </a:pPr>
            <a:r>
              <a:rPr lang="en-CA" b="1" dirty="0" smtClean="0"/>
              <a:t>  RÉSULTAT CONCRET </a:t>
            </a:r>
            <a:r>
              <a:rPr lang="en-CA" dirty="0" smtClean="0"/>
              <a:t>: Quoi </a:t>
            </a:r>
            <a:r>
              <a:rPr lang="en-CA" i="1" dirty="0" smtClean="0"/>
              <a:t>et </a:t>
            </a:r>
            <a:r>
              <a:rPr lang="en-CA" i="1" dirty="0" err="1" smtClean="0"/>
              <a:t>quelques</a:t>
            </a:r>
            <a:r>
              <a:rPr lang="en-CA" i="1" dirty="0" smtClean="0"/>
              <a:t> </a:t>
            </a:r>
            <a:r>
              <a:rPr lang="en-CA" i="1" dirty="0" err="1" smtClean="0"/>
              <a:t>fois</a:t>
            </a:r>
            <a:endParaRPr lang="en-CA" i="1" dirty="0" smtClean="0"/>
          </a:p>
          <a:p>
            <a:pPr marL="180000">
              <a:buFont typeface="Arial" pitchFamily="34" charset="0"/>
              <a:buChar char="•"/>
            </a:pPr>
            <a:r>
              <a:rPr lang="en-CA" b="1" dirty="0" smtClean="0"/>
              <a:t>  CONDITIONS</a:t>
            </a:r>
            <a:r>
              <a:rPr lang="en-CA" dirty="0" smtClean="0"/>
              <a:t> : </a:t>
            </a:r>
            <a:r>
              <a:rPr lang="en-CA" dirty="0" err="1" smtClean="0"/>
              <a:t>Pourquoi</a:t>
            </a:r>
            <a:r>
              <a:rPr lang="en-CA" dirty="0" smtClean="0"/>
              <a:t> </a:t>
            </a:r>
            <a:r>
              <a:rPr lang="en-CA" dirty="0" err="1" smtClean="0"/>
              <a:t>ou</a:t>
            </a:r>
            <a:r>
              <a:rPr lang="en-CA" dirty="0" smtClean="0"/>
              <a:t> Quoi</a:t>
            </a:r>
            <a:endParaRPr lang="en-CA" dirty="0"/>
          </a:p>
        </p:txBody>
      </p:sp>
      <p:pic>
        <p:nvPicPr>
          <p:cNvPr id="15" name="Picture 14" descr="4.jpg"/>
          <p:cNvPicPr>
            <a:picLocks noChangeAspect="1"/>
          </p:cNvPicPr>
          <p:nvPr/>
        </p:nvPicPr>
        <p:blipFill>
          <a:blip r:embed="rId3" cstate="print"/>
          <a:stretch>
            <a:fillRect/>
          </a:stretch>
        </p:blipFill>
        <p:spPr>
          <a:xfrm>
            <a:off x="1619672" y="2276872"/>
            <a:ext cx="7196819" cy="3888864"/>
          </a:xfrm>
          <a:prstGeom prst="rect">
            <a:avLst/>
          </a:prstGeom>
        </p:spPr>
      </p:pic>
      <p:sp>
        <p:nvSpPr>
          <p:cNvPr id="14" name="TextBox 13"/>
          <p:cNvSpPr txBox="1"/>
          <p:nvPr/>
        </p:nvSpPr>
        <p:spPr>
          <a:xfrm>
            <a:off x="7524328" y="3861048"/>
            <a:ext cx="1008112" cy="369332"/>
          </a:xfrm>
          <a:prstGeom prst="rect">
            <a:avLst/>
          </a:prstGeom>
          <a:noFill/>
        </p:spPr>
        <p:txBody>
          <a:bodyPr wrap="square" rtlCol="0">
            <a:spAutoFit/>
          </a:bodyPr>
          <a:lstStyle/>
          <a:p>
            <a:pPr algn="ctr"/>
            <a:r>
              <a:rPr lang="en-CA" b="1" dirty="0" smtClean="0"/>
              <a:t>4/5</a:t>
            </a:r>
            <a:endParaRPr lang="en-CA"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15616" y="0"/>
            <a:ext cx="7776864" cy="685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Rectangle 4"/>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TextBox 5"/>
          <p:cNvSpPr txBox="1"/>
          <p:nvPr/>
        </p:nvSpPr>
        <p:spPr>
          <a:xfrm>
            <a:off x="5940152" y="747014"/>
            <a:ext cx="2304256" cy="923330"/>
          </a:xfrm>
          <a:prstGeom prst="rect">
            <a:avLst/>
          </a:prstGeom>
          <a:noFill/>
        </p:spPr>
        <p:txBody>
          <a:bodyPr wrap="square" rtlCol="0">
            <a:spAutoFit/>
          </a:bodyPr>
          <a:lstStyle/>
          <a:p>
            <a:r>
              <a:rPr lang="en-CA" dirty="0" err="1" smtClean="0"/>
              <a:t>Compréhensible</a:t>
            </a:r>
            <a:endParaRPr lang="en-CA" dirty="0" smtClean="0"/>
          </a:p>
          <a:p>
            <a:r>
              <a:rPr lang="en-CA" dirty="0" err="1" smtClean="0"/>
              <a:t>Approprié</a:t>
            </a:r>
            <a:endParaRPr lang="en-CA" dirty="0" smtClean="0"/>
          </a:p>
          <a:p>
            <a:r>
              <a:rPr lang="fr-CA" dirty="0" smtClean="0"/>
              <a:t>Réalisable</a:t>
            </a:r>
            <a:endParaRPr lang="en-CA" dirty="0" smtClean="0"/>
          </a:p>
        </p:txBody>
      </p:sp>
      <p:sp>
        <p:nvSpPr>
          <p:cNvPr id="8" name="TextBox 7"/>
          <p:cNvSpPr txBox="1"/>
          <p:nvPr/>
        </p:nvSpPr>
        <p:spPr>
          <a:xfrm>
            <a:off x="1403648" y="260648"/>
            <a:ext cx="5274690" cy="400110"/>
          </a:xfrm>
          <a:prstGeom prst="rect">
            <a:avLst/>
          </a:prstGeom>
          <a:noFill/>
        </p:spPr>
        <p:txBody>
          <a:bodyPr wrap="square" rtlCol="0">
            <a:spAutoFit/>
          </a:bodyPr>
          <a:lstStyle/>
          <a:p>
            <a:r>
              <a:rPr lang="en-CA" sz="2000" dirty="0" err="1" smtClean="0">
                <a:solidFill>
                  <a:srgbClr val="4C2363"/>
                </a:solidFill>
                <a:latin typeface="Franklin Gothic Demi" pitchFamily="34" charset="0"/>
              </a:rPr>
              <a:t>Résultats</a:t>
            </a:r>
            <a:r>
              <a:rPr lang="en-CA" sz="2000" dirty="0" smtClean="0">
                <a:solidFill>
                  <a:srgbClr val="4C2363"/>
                </a:solidFill>
                <a:latin typeface="Franklin Gothic Demi" pitchFamily="34" charset="0"/>
              </a:rPr>
              <a:t> de </a:t>
            </a:r>
            <a:r>
              <a:rPr lang="en-CA" sz="2000" dirty="0" err="1" smtClean="0">
                <a:solidFill>
                  <a:srgbClr val="4C2363"/>
                </a:solidFill>
                <a:latin typeface="Franklin Gothic Demi" pitchFamily="34" charset="0"/>
              </a:rPr>
              <a:t>l’apprentissage</a:t>
            </a:r>
            <a:endParaRPr lang="en-CA" sz="2000" dirty="0">
              <a:solidFill>
                <a:srgbClr val="4C2363"/>
              </a:solidFill>
            </a:endParaRPr>
          </a:p>
        </p:txBody>
      </p:sp>
      <p:sp>
        <p:nvSpPr>
          <p:cNvPr id="9" name="TextBox 8"/>
          <p:cNvSpPr txBox="1"/>
          <p:nvPr/>
        </p:nvSpPr>
        <p:spPr>
          <a:xfrm>
            <a:off x="1241526" y="747014"/>
            <a:ext cx="3744416" cy="1200329"/>
          </a:xfrm>
          <a:prstGeom prst="rect">
            <a:avLst/>
          </a:prstGeom>
          <a:noFill/>
        </p:spPr>
        <p:txBody>
          <a:bodyPr wrap="square" rtlCol="0">
            <a:spAutoFit/>
          </a:bodyPr>
          <a:lstStyle/>
          <a:p>
            <a:pPr marL="180000">
              <a:buFont typeface="Arial" pitchFamily="34" charset="0"/>
              <a:buChar char="•"/>
            </a:pPr>
            <a:r>
              <a:rPr lang="en-CA" b="1" dirty="0" smtClean="0"/>
              <a:t>  VERBE D’ACTION </a:t>
            </a:r>
            <a:r>
              <a:rPr lang="en-CA" dirty="0" smtClean="0"/>
              <a:t>: Comment</a:t>
            </a:r>
          </a:p>
          <a:p>
            <a:pPr marL="180000">
              <a:buFont typeface="Arial" pitchFamily="34" charset="0"/>
              <a:buChar char="•"/>
            </a:pPr>
            <a:r>
              <a:rPr lang="en-CA" b="1" dirty="0" smtClean="0"/>
              <a:t>  RÉSULTAT CONCRET </a:t>
            </a:r>
            <a:r>
              <a:rPr lang="en-CA" dirty="0" smtClean="0"/>
              <a:t>: Quoi </a:t>
            </a:r>
            <a:r>
              <a:rPr lang="en-CA" i="1" dirty="0" smtClean="0"/>
              <a:t>et </a:t>
            </a:r>
            <a:r>
              <a:rPr lang="en-CA" i="1" dirty="0" err="1" smtClean="0"/>
              <a:t>quelques</a:t>
            </a:r>
            <a:r>
              <a:rPr lang="en-CA" i="1" dirty="0" smtClean="0"/>
              <a:t> </a:t>
            </a:r>
            <a:r>
              <a:rPr lang="en-CA" i="1" dirty="0" err="1" smtClean="0"/>
              <a:t>fois</a:t>
            </a:r>
            <a:endParaRPr lang="en-CA" i="1" dirty="0" smtClean="0"/>
          </a:p>
          <a:p>
            <a:pPr marL="180000">
              <a:buFont typeface="Arial" pitchFamily="34" charset="0"/>
              <a:buChar char="•"/>
            </a:pPr>
            <a:r>
              <a:rPr lang="en-CA" b="1" dirty="0" smtClean="0"/>
              <a:t>  CONDITIONS</a:t>
            </a:r>
            <a:r>
              <a:rPr lang="en-CA" dirty="0" smtClean="0"/>
              <a:t> : </a:t>
            </a:r>
            <a:r>
              <a:rPr lang="en-CA" dirty="0" err="1" smtClean="0"/>
              <a:t>Pourquoi</a:t>
            </a:r>
            <a:r>
              <a:rPr lang="en-CA" dirty="0" smtClean="0"/>
              <a:t> </a:t>
            </a:r>
            <a:r>
              <a:rPr lang="en-CA" dirty="0" err="1" smtClean="0"/>
              <a:t>ou</a:t>
            </a:r>
            <a:r>
              <a:rPr lang="en-CA" dirty="0" smtClean="0"/>
              <a:t> Quoi</a:t>
            </a:r>
            <a:endParaRPr lang="en-CA" dirty="0"/>
          </a:p>
        </p:txBody>
      </p:sp>
      <p:pic>
        <p:nvPicPr>
          <p:cNvPr id="15" name="Picture 14" descr="4.jpg"/>
          <p:cNvPicPr>
            <a:picLocks noChangeAspect="1"/>
          </p:cNvPicPr>
          <p:nvPr/>
        </p:nvPicPr>
        <p:blipFill>
          <a:blip r:embed="rId3" cstate="print"/>
          <a:stretch>
            <a:fillRect/>
          </a:stretch>
        </p:blipFill>
        <p:spPr>
          <a:xfrm>
            <a:off x="1619672" y="2276872"/>
            <a:ext cx="7196819" cy="3888864"/>
          </a:xfrm>
          <a:prstGeom prst="rect">
            <a:avLst/>
          </a:prstGeom>
        </p:spPr>
      </p:pic>
      <p:sp>
        <p:nvSpPr>
          <p:cNvPr id="14" name="TextBox 13"/>
          <p:cNvSpPr txBox="1"/>
          <p:nvPr/>
        </p:nvSpPr>
        <p:spPr>
          <a:xfrm>
            <a:off x="7524328" y="3861048"/>
            <a:ext cx="1008112" cy="369332"/>
          </a:xfrm>
          <a:prstGeom prst="rect">
            <a:avLst/>
          </a:prstGeom>
          <a:noFill/>
        </p:spPr>
        <p:txBody>
          <a:bodyPr wrap="square" rtlCol="0">
            <a:spAutoFit/>
          </a:bodyPr>
          <a:lstStyle/>
          <a:p>
            <a:pPr algn="ctr"/>
            <a:r>
              <a:rPr lang="en-CA" b="1" dirty="0" smtClean="0"/>
              <a:t>4/5</a:t>
            </a:r>
            <a:endParaRPr lang="en-CA" b="1" dirty="0"/>
          </a:p>
        </p:txBody>
      </p:sp>
      <p:sp>
        <p:nvSpPr>
          <p:cNvPr id="12" name="TextBox 11"/>
          <p:cNvSpPr txBox="1"/>
          <p:nvPr/>
        </p:nvSpPr>
        <p:spPr>
          <a:xfrm>
            <a:off x="2591272" y="1988840"/>
            <a:ext cx="6552728" cy="1138773"/>
          </a:xfrm>
          <a:prstGeom prst="rect">
            <a:avLst/>
          </a:prstGeom>
          <a:solidFill>
            <a:schemeClr val="accent4">
              <a:lumMod val="20000"/>
              <a:lumOff val="80000"/>
            </a:schemeClr>
          </a:solidFill>
        </p:spPr>
        <p:txBody>
          <a:bodyPr wrap="square" rtlCol="0">
            <a:spAutoFit/>
          </a:bodyPr>
          <a:lstStyle/>
          <a:p>
            <a:r>
              <a:rPr lang="en-CA" sz="1700" dirty="0" err="1" smtClean="0"/>
              <a:t>Tâche</a:t>
            </a:r>
            <a:r>
              <a:rPr lang="en-CA" sz="1700" dirty="0" smtClean="0"/>
              <a:t> 14: </a:t>
            </a:r>
            <a:r>
              <a:rPr lang="en-CA" sz="1700" dirty="0" err="1" smtClean="0"/>
              <a:t>Veiller</a:t>
            </a:r>
            <a:r>
              <a:rPr lang="en-CA" sz="1700" dirty="0" smtClean="0"/>
              <a:t> à la </a:t>
            </a:r>
            <a:r>
              <a:rPr lang="en-CA" sz="1700" dirty="0" err="1" smtClean="0"/>
              <a:t>sécurité</a:t>
            </a:r>
            <a:r>
              <a:rPr lang="en-CA" sz="1700" dirty="0" smtClean="0"/>
              <a:t> et </a:t>
            </a:r>
            <a:r>
              <a:rPr lang="en-CA" sz="1700" dirty="0" err="1" smtClean="0"/>
              <a:t>superviser</a:t>
            </a:r>
            <a:r>
              <a:rPr lang="en-CA" sz="1700" dirty="0" smtClean="0"/>
              <a:t> les interventions </a:t>
            </a:r>
            <a:r>
              <a:rPr lang="en-CA" sz="1700" dirty="0" err="1" smtClean="0"/>
              <a:t>d’urgence</a:t>
            </a:r>
            <a:endParaRPr lang="en-CA" sz="1700" dirty="0" smtClean="0"/>
          </a:p>
          <a:p>
            <a:r>
              <a:rPr lang="en-CA" sz="1700" dirty="0" smtClean="0"/>
              <a:t>	14.1 </a:t>
            </a:r>
            <a:r>
              <a:rPr lang="en-CA" sz="1700" dirty="0" err="1" smtClean="0"/>
              <a:t>Mettre</a:t>
            </a:r>
            <a:r>
              <a:rPr lang="en-CA" sz="1700" dirty="0" smtClean="0"/>
              <a:t> en place des </a:t>
            </a:r>
            <a:r>
              <a:rPr lang="en-CA" sz="1700" dirty="0" err="1" smtClean="0"/>
              <a:t>mesures</a:t>
            </a:r>
            <a:r>
              <a:rPr lang="en-CA" sz="1700" dirty="0" smtClean="0"/>
              <a:t> de </a:t>
            </a:r>
            <a:r>
              <a:rPr lang="en-CA" sz="1700" dirty="0" err="1" smtClean="0"/>
              <a:t>sécurité</a:t>
            </a:r>
            <a:endParaRPr lang="en-CA" sz="1700" dirty="0" smtClean="0"/>
          </a:p>
          <a:p>
            <a:r>
              <a:rPr lang="en-CA" sz="1700" dirty="0" smtClean="0"/>
              <a:t>	14.2 </a:t>
            </a:r>
            <a:r>
              <a:rPr lang="en-CA" sz="1700" dirty="0" err="1" smtClean="0"/>
              <a:t>Prendre</a:t>
            </a:r>
            <a:r>
              <a:rPr lang="en-CA" sz="1700" dirty="0" smtClean="0"/>
              <a:t> des dispositions pour les situations </a:t>
            </a:r>
            <a:r>
              <a:rPr lang="en-CA" sz="1700" dirty="0" err="1" smtClean="0"/>
              <a:t>d’urgence</a:t>
            </a:r>
            <a:endParaRPr lang="en-CA" sz="1700" dirty="0" smtClean="0"/>
          </a:p>
          <a:p>
            <a:r>
              <a:rPr lang="en-CA" sz="1700" dirty="0" smtClean="0"/>
              <a:t>	14.3 </a:t>
            </a:r>
            <a:r>
              <a:rPr lang="en-CA" sz="1700" dirty="0" err="1" smtClean="0"/>
              <a:t>Intervenir</a:t>
            </a:r>
            <a:r>
              <a:rPr lang="en-CA" sz="1700" dirty="0" smtClean="0"/>
              <a:t> en </a:t>
            </a:r>
            <a:r>
              <a:rPr lang="en-CA" sz="1700" dirty="0" err="1" smtClean="0"/>
              <a:t>cas</a:t>
            </a:r>
            <a:r>
              <a:rPr lang="en-CA" sz="1700" dirty="0" smtClean="0"/>
              <a:t> </a:t>
            </a:r>
            <a:r>
              <a:rPr lang="en-CA" sz="1700" dirty="0" err="1" smtClean="0"/>
              <a:t>d’incidents</a:t>
            </a:r>
            <a:r>
              <a:rPr lang="en-CA" sz="1700" dirty="0" smtClean="0"/>
              <a:t> et </a:t>
            </a:r>
            <a:r>
              <a:rPr lang="en-CA" sz="1700" dirty="0" err="1" smtClean="0"/>
              <a:t>d’urgences</a:t>
            </a:r>
            <a:endParaRPr lang="en-CA" sz="17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12"/>
                                        </p:tgtEl>
                                      </p:cBhvr>
                                    </p:animEffect>
                                    <p:set>
                                      <p:cBhvr>
                                        <p:cTn id="12"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15616" y="0"/>
            <a:ext cx="7776864" cy="685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Rectangle 4"/>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TextBox 5"/>
          <p:cNvSpPr txBox="1"/>
          <p:nvPr/>
        </p:nvSpPr>
        <p:spPr>
          <a:xfrm>
            <a:off x="5940152" y="747014"/>
            <a:ext cx="2304256" cy="923330"/>
          </a:xfrm>
          <a:prstGeom prst="rect">
            <a:avLst/>
          </a:prstGeom>
          <a:noFill/>
        </p:spPr>
        <p:txBody>
          <a:bodyPr wrap="square" rtlCol="0">
            <a:spAutoFit/>
          </a:bodyPr>
          <a:lstStyle/>
          <a:p>
            <a:r>
              <a:rPr lang="en-CA" dirty="0" err="1" smtClean="0"/>
              <a:t>Compréhensible</a:t>
            </a:r>
            <a:endParaRPr lang="en-CA" dirty="0" smtClean="0"/>
          </a:p>
          <a:p>
            <a:r>
              <a:rPr lang="en-CA" dirty="0" err="1" smtClean="0"/>
              <a:t>Approprié</a:t>
            </a:r>
            <a:endParaRPr lang="en-CA" dirty="0" smtClean="0"/>
          </a:p>
          <a:p>
            <a:r>
              <a:rPr lang="fr-CA" dirty="0" smtClean="0"/>
              <a:t>Réalisable</a:t>
            </a:r>
            <a:endParaRPr lang="en-CA" dirty="0" smtClean="0"/>
          </a:p>
        </p:txBody>
      </p:sp>
      <p:sp>
        <p:nvSpPr>
          <p:cNvPr id="8" name="TextBox 7"/>
          <p:cNvSpPr txBox="1"/>
          <p:nvPr/>
        </p:nvSpPr>
        <p:spPr>
          <a:xfrm>
            <a:off x="1403648" y="260648"/>
            <a:ext cx="5274690" cy="400110"/>
          </a:xfrm>
          <a:prstGeom prst="rect">
            <a:avLst/>
          </a:prstGeom>
          <a:noFill/>
        </p:spPr>
        <p:txBody>
          <a:bodyPr wrap="square" rtlCol="0">
            <a:spAutoFit/>
          </a:bodyPr>
          <a:lstStyle/>
          <a:p>
            <a:r>
              <a:rPr lang="en-CA" sz="2000" dirty="0" err="1" smtClean="0">
                <a:solidFill>
                  <a:srgbClr val="4C2363"/>
                </a:solidFill>
                <a:latin typeface="Franklin Gothic Demi" pitchFamily="34" charset="0"/>
              </a:rPr>
              <a:t>Résultats</a:t>
            </a:r>
            <a:r>
              <a:rPr lang="en-CA" sz="2000" dirty="0" smtClean="0">
                <a:solidFill>
                  <a:srgbClr val="4C2363"/>
                </a:solidFill>
                <a:latin typeface="Franklin Gothic Demi" pitchFamily="34" charset="0"/>
              </a:rPr>
              <a:t> de </a:t>
            </a:r>
            <a:r>
              <a:rPr lang="en-CA" sz="2000" dirty="0" err="1" smtClean="0">
                <a:solidFill>
                  <a:srgbClr val="4C2363"/>
                </a:solidFill>
                <a:latin typeface="Franklin Gothic Demi" pitchFamily="34" charset="0"/>
              </a:rPr>
              <a:t>l’apprentissage</a:t>
            </a:r>
            <a:endParaRPr lang="en-CA" sz="2000" dirty="0">
              <a:solidFill>
                <a:srgbClr val="4C2363"/>
              </a:solidFill>
            </a:endParaRPr>
          </a:p>
        </p:txBody>
      </p:sp>
      <p:sp>
        <p:nvSpPr>
          <p:cNvPr id="9" name="TextBox 8"/>
          <p:cNvSpPr txBox="1"/>
          <p:nvPr/>
        </p:nvSpPr>
        <p:spPr>
          <a:xfrm>
            <a:off x="1241526" y="747014"/>
            <a:ext cx="3744416" cy="1200329"/>
          </a:xfrm>
          <a:prstGeom prst="rect">
            <a:avLst/>
          </a:prstGeom>
          <a:noFill/>
        </p:spPr>
        <p:txBody>
          <a:bodyPr wrap="square" rtlCol="0">
            <a:spAutoFit/>
          </a:bodyPr>
          <a:lstStyle/>
          <a:p>
            <a:pPr marL="180000">
              <a:buFont typeface="Arial" pitchFamily="34" charset="0"/>
              <a:buChar char="•"/>
            </a:pPr>
            <a:r>
              <a:rPr lang="en-CA" b="1" dirty="0" smtClean="0"/>
              <a:t>  VERBE D’ACTION </a:t>
            </a:r>
            <a:r>
              <a:rPr lang="en-CA" dirty="0" smtClean="0"/>
              <a:t>: Comment</a:t>
            </a:r>
          </a:p>
          <a:p>
            <a:pPr marL="180000">
              <a:buFont typeface="Arial" pitchFamily="34" charset="0"/>
              <a:buChar char="•"/>
            </a:pPr>
            <a:r>
              <a:rPr lang="en-CA" b="1" dirty="0" smtClean="0"/>
              <a:t>  RÉSULTAT CONCRET </a:t>
            </a:r>
            <a:r>
              <a:rPr lang="en-CA" dirty="0" smtClean="0"/>
              <a:t>: Quoi </a:t>
            </a:r>
            <a:r>
              <a:rPr lang="en-CA" i="1" dirty="0" smtClean="0"/>
              <a:t>et </a:t>
            </a:r>
            <a:r>
              <a:rPr lang="en-CA" i="1" dirty="0" err="1" smtClean="0"/>
              <a:t>quelques</a:t>
            </a:r>
            <a:r>
              <a:rPr lang="en-CA" i="1" dirty="0" smtClean="0"/>
              <a:t> </a:t>
            </a:r>
            <a:r>
              <a:rPr lang="en-CA" i="1" dirty="0" err="1" smtClean="0"/>
              <a:t>fois</a:t>
            </a:r>
            <a:endParaRPr lang="en-CA" i="1" dirty="0" smtClean="0"/>
          </a:p>
          <a:p>
            <a:pPr marL="180000">
              <a:buFont typeface="Arial" pitchFamily="34" charset="0"/>
              <a:buChar char="•"/>
            </a:pPr>
            <a:r>
              <a:rPr lang="en-CA" b="1" dirty="0" smtClean="0"/>
              <a:t>  CONDITIONS</a:t>
            </a:r>
            <a:r>
              <a:rPr lang="en-CA" dirty="0" smtClean="0"/>
              <a:t> : </a:t>
            </a:r>
            <a:r>
              <a:rPr lang="en-CA" dirty="0" err="1" smtClean="0"/>
              <a:t>Pourquoi</a:t>
            </a:r>
            <a:r>
              <a:rPr lang="en-CA" dirty="0" smtClean="0"/>
              <a:t> </a:t>
            </a:r>
            <a:r>
              <a:rPr lang="en-CA" dirty="0" err="1" smtClean="0"/>
              <a:t>ou</a:t>
            </a:r>
            <a:r>
              <a:rPr lang="en-CA" dirty="0" smtClean="0"/>
              <a:t> Quoi</a:t>
            </a:r>
            <a:endParaRPr lang="en-CA" dirty="0"/>
          </a:p>
        </p:txBody>
      </p:sp>
      <p:pic>
        <p:nvPicPr>
          <p:cNvPr id="15" name="Picture 14" descr="4.jpg"/>
          <p:cNvPicPr>
            <a:picLocks noChangeAspect="1"/>
          </p:cNvPicPr>
          <p:nvPr/>
        </p:nvPicPr>
        <p:blipFill>
          <a:blip r:embed="rId3" cstate="print"/>
          <a:stretch>
            <a:fillRect/>
          </a:stretch>
        </p:blipFill>
        <p:spPr>
          <a:xfrm>
            <a:off x="1619672" y="2276872"/>
            <a:ext cx="7196819" cy="3888864"/>
          </a:xfrm>
          <a:prstGeom prst="rect">
            <a:avLst/>
          </a:prstGeom>
        </p:spPr>
      </p:pic>
      <p:sp>
        <p:nvSpPr>
          <p:cNvPr id="13" name="Rectangle 12"/>
          <p:cNvSpPr/>
          <p:nvPr/>
        </p:nvSpPr>
        <p:spPr>
          <a:xfrm>
            <a:off x="1763688" y="4293096"/>
            <a:ext cx="6984776" cy="25649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7524328" y="3861048"/>
            <a:ext cx="1008112" cy="369332"/>
          </a:xfrm>
          <a:prstGeom prst="rect">
            <a:avLst/>
          </a:prstGeom>
          <a:noFill/>
        </p:spPr>
        <p:txBody>
          <a:bodyPr wrap="square" rtlCol="0">
            <a:spAutoFit/>
          </a:bodyPr>
          <a:lstStyle/>
          <a:p>
            <a:pPr algn="ctr"/>
            <a:r>
              <a:rPr lang="en-CA" b="1" dirty="0" smtClean="0"/>
              <a:t>4/5</a:t>
            </a:r>
            <a:endParaRPr lang="en-CA" b="1" dirty="0"/>
          </a:p>
        </p:txBody>
      </p:sp>
      <p:sp>
        <p:nvSpPr>
          <p:cNvPr id="16" name="TextBox 15"/>
          <p:cNvSpPr txBox="1"/>
          <p:nvPr/>
        </p:nvSpPr>
        <p:spPr>
          <a:xfrm>
            <a:off x="1979712" y="4293096"/>
            <a:ext cx="6624736" cy="2690993"/>
          </a:xfrm>
          <a:prstGeom prst="rect">
            <a:avLst/>
          </a:prstGeom>
          <a:noFill/>
        </p:spPr>
        <p:txBody>
          <a:bodyPr wrap="square" rtlCol="0">
            <a:spAutoFit/>
          </a:bodyPr>
          <a:lstStyle/>
          <a:p>
            <a:pPr>
              <a:lnSpc>
                <a:spcPct val="115000"/>
              </a:lnSpc>
              <a:spcAft>
                <a:spcPts val="0"/>
              </a:spcAft>
            </a:pPr>
            <a:r>
              <a:rPr lang="fr-CA" dirty="0" smtClean="0">
                <a:ea typeface="Calibri"/>
                <a:cs typeface="Times New Roman"/>
              </a:rPr>
              <a:t>Les objectifs d’apprentissage qui sous-tendent ce résultat :</a:t>
            </a:r>
            <a:endParaRPr lang="en-CA" dirty="0" smtClean="0">
              <a:ea typeface="Calibri"/>
              <a:cs typeface="Times New Roman"/>
            </a:endParaRPr>
          </a:p>
          <a:p>
            <a:pPr marL="342900" lvl="0" indent="-342900">
              <a:spcAft>
                <a:spcPts val="65"/>
              </a:spcAft>
              <a:buFont typeface="Symbol"/>
              <a:buChar char=""/>
            </a:pPr>
            <a:r>
              <a:rPr lang="fr-CA" dirty="0" smtClean="0">
                <a:solidFill>
                  <a:srgbClr val="000000"/>
                </a:solidFill>
                <a:ea typeface="Calibri"/>
                <a:cs typeface="Calibri"/>
              </a:rPr>
              <a:t>Développer des politiques sur les urgences</a:t>
            </a:r>
            <a:endParaRPr lang="en-CA" sz="2000" dirty="0" smtClean="0">
              <a:solidFill>
                <a:srgbClr val="000000"/>
              </a:solidFill>
              <a:latin typeface="Tahoma"/>
              <a:ea typeface="Calibri"/>
            </a:endParaRPr>
          </a:p>
          <a:p>
            <a:pPr marL="342900" lvl="0" indent="-342900">
              <a:spcAft>
                <a:spcPts val="65"/>
              </a:spcAft>
              <a:buFont typeface="Symbol"/>
              <a:buChar char=""/>
            </a:pPr>
            <a:r>
              <a:rPr lang="fr-CA" dirty="0" smtClean="0">
                <a:solidFill>
                  <a:srgbClr val="000000"/>
                </a:solidFill>
                <a:ea typeface="Calibri"/>
                <a:cs typeface="Calibri"/>
              </a:rPr>
              <a:t>Identifier des partenaires dans la communauté pour assistance en cas d’urgence</a:t>
            </a:r>
            <a:endParaRPr lang="en-CA" sz="2000" dirty="0" smtClean="0">
              <a:solidFill>
                <a:srgbClr val="000000"/>
              </a:solidFill>
              <a:latin typeface="Tahoma"/>
              <a:ea typeface="Calibri"/>
            </a:endParaRPr>
          </a:p>
          <a:p>
            <a:pPr marL="342900" lvl="0" indent="-342900">
              <a:spcAft>
                <a:spcPts val="65"/>
              </a:spcAft>
              <a:buFont typeface="Symbol"/>
              <a:buChar char=""/>
            </a:pPr>
            <a:r>
              <a:rPr lang="fr-CA" dirty="0" smtClean="0">
                <a:solidFill>
                  <a:srgbClr val="000000"/>
                </a:solidFill>
                <a:ea typeface="Calibri"/>
                <a:cs typeface="Calibri"/>
              </a:rPr>
              <a:t>Développer un plan d’intervention d’urgence</a:t>
            </a:r>
            <a:endParaRPr lang="en-CA" sz="2000" dirty="0" smtClean="0">
              <a:solidFill>
                <a:srgbClr val="000000"/>
              </a:solidFill>
              <a:latin typeface="Tahoma"/>
              <a:ea typeface="Calibri"/>
            </a:endParaRPr>
          </a:p>
          <a:p>
            <a:pPr marL="342900" lvl="0" indent="-342900">
              <a:spcAft>
                <a:spcPts val="65"/>
              </a:spcAft>
              <a:buFont typeface="Symbol"/>
              <a:buChar char=""/>
            </a:pPr>
            <a:r>
              <a:rPr lang="fr-CA" dirty="0" smtClean="0">
                <a:solidFill>
                  <a:srgbClr val="000000"/>
                </a:solidFill>
                <a:ea typeface="Calibri"/>
                <a:cs typeface="Calibri"/>
              </a:rPr>
              <a:t>Développer un plan de communication en cas d’urgence</a:t>
            </a:r>
            <a:endParaRPr lang="en-CA" sz="2000" dirty="0" smtClean="0">
              <a:solidFill>
                <a:srgbClr val="000000"/>
              </a:solidFill>
              <a:latin typeface="Tahoma"/>
              <a:ea typeface="Calibri"/>
            </a:endParaRPr>
          </a:p>
          <a:p>
            <a:pPr marL="342900" lvl="0" indent="-342900">
              <a:spcAft>
                <a:spcPts val="65"/>
              </a:spcAft>
              <a:buFont typeface="Symbol"/>
              <a:buChar char=""/>
            </a:pPr>
            <a:r>
              <a:rPr lang="fr-CA" dirty="0" smtClean="0">
                <a:solidFill>
                  <a:srgbClr val="000000"/>
                </a:solidFill>
                <a:ea typeface="Calibri"/>
                <a:cs typeface="Calibri"/>
              </a:rPr>
              <a:t>Développer un système pour documenter et rapporter les incidents</a:t>
            </a:r>
            <a:endParaRPr lang="en-CA" sz="2000" dirty="0" smtClean="0">
              <a:solidFill>
                <a:srgbClr val="000000"/>
              </a:solidFill>
              <a:latin typeface="Tahoma"/>
              <a:ea typeface="Calibri"/>
            </a:endParaRPr>
          </a:p>
          <a:p>
            <a:endParaRPr lang="en-C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159224" y="620688"/>
            <a:ext cx="6984776" cy="1008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2267744" y="1916832"/>
            <a:ext cx="6048672" cy="2585323"/>
          </a:xfrm>
          <a:prstGeom prst="rect">
            <a:avLst/>
          </a:prstGeom>
          <a:noFill/>
        </p:spPr>
        <p:txBody>
          <a:bodyPr wrap="square" rtlCol="0">
            <a:spAutoFit/>
          </a:bodyPr>
          <a:lstStyle/>
          <a:p>
            <a:r>
              <a:rPr lang="en-US" sz="1400" dirty="0" smtClean="0">
                <a:solidFill>
                  <a:srgbClr val="652876"/>
                </a:solidFill>
                <a:latin typeface="Franklin Gothic Demi" pitchFamily="34" charset="0"/>
              </a:rPr>
              <a:t>RÉSULTAT DE L’APPRENTISSAGE</a:t>
            </a:r>
          </a:p>
          <a:p>
            <a:endParaRPr lang="en-US" sz="2000" dirty="0" smtClean="0">
              <a:solidFill>
                <a:prstClr val="black"/>
              </a:solidFill>
              <a:latin typeface="Franklin Gothic Book" pitchFamily="34" charset="0"/>
            </a:endParaRPr>
          </a:p>
          <a:p>
            <a:r>
              <a:rPr lang="en-US" dirty="0" smtClean="0">
                <a:solidFill>
                  <a:prstClr val="black"/>
                </a:solidFill>
                <a:latin typeface="Franklin Gothic Book" pitchFamily="34" charset="0"/>
              </a:rPr>
              <a:t>À </a:t>
            </a:r>
            <a:r>
              <a:rPr lang="en-US" dirty="0" err="1" smtClean="0">
                <a:solidFill>
                  <a:prstClr val="black"/>
                </a:solidFill>
                <a:latin typeface="Franklin Gothic Book" pitchFamily="34" charset="0"/>
              </a:rPr>
              <a:t>l’aide</a:t>
            </a:r>
            <a:r>
              <a:rPr lang="en-US" dirty="0" smtClean="0">
                <a:solidFill>
                  <a:prstClr val="black"/>
                </a:solidFill>
                <a:latin typeface="Franklin Gothic Book" pitchFamily="34" charset="0"/>
              </a:rPr>
              <a:t> d’un </a:t>
            </a:r>
            <a:r>
              <a:rPr lang="en-US" dirty="0" err="1" smtClean="0">
                <a:solidFill>
                  <a:prstClr val="black"/>
                </a:solidFill>
                <a:latin typeface="Franklin Gothic Book" pitchFamily="34" charset="0"/>
              </a:rPr>
              <a:t>énoncé</a:t>
            </a:r>
            <a:r>
              <a:rPr lang="en-US" dirty="0" smtClean="0">
                <a:solidFill>
                  <a:prstClr val="black"/>
                </a:solidFill>
                <a:latin typeface="Franklin Gothic Book" pitchFamily="34" charset="0"/>
              </a:rPr>
              <a:t> </a:t>
            </a:r>
            <a:r>
              <a:rPr lang="en-US" dirty="0" err="1" smtClean="0">
                <a:solidFill>
                  <a:prstClr val="black"/>
                </a:solidFill>
                <a:latin typeface="Franklin Gothic Book" pitchFamily="34" charset="0"/>
              </a:rPr>
              <a:t>d’une</a:t>
            </a:r>
            <a:r>
              <a:rPr lang="en-US" dirty="0" smtClean="0">
                <a:solidFill>
                  <a:prstClr val="black"/>
                </a:solidFill>
                <a:latin typeface="Franklin Gothic Book" pitchFamily="34" charset="0"/>
              </a:rPr>
              <a:t> </a:t>
            </a:r>
            <a:r>
              <a:rPr lang="en-US" dirty="0" err="1" smtClean="0">
                <a:solidFill>
                  <a:prstClr val="black"/>
                </a:solidFill>
                <a:latin typeface="Franklin Gothic Book" pitchFamily="34" charset="0"/>
              </a:rPr>
              <a:t>norme</a:t>
            </a:r>
            <a:r>
              <a:rPr lang="en-US" dirty="0" smtClean="0">
                <a:solidFill>
                  <a:prstClr val="black"/>
                </a:solidFill>
                <a:latin typeface="Franklin Gothic Book" pitchFamily="34" charset="0"/>
              </a:rPr>
              <a:t> </a:t>
            </a:r>
            <a:r>
              <a:rPr lang="en-US" dirty="0" err="1" smtClean="0">
                <a:solidFill>
                  <a:prstClr val="black"/>
                </a:solidFill>
                <a:latin typeface="Franklin Gothic Book" pitchFamily="34" charset="0"/>
              </a:rPr>
              <a:t>relatif</a:t>
            </a:r>
            <a:r>
              <a:rPr lang="en-US" dirty="0" smtClean="0">
                <a:solidFill>
                  <a:prstClr val="black"/>
                </a:solidFill>
                <a:latin typeface="Franklin Gothic Book" pitchFamily="34" charset="0"/>
              </a:rPr>
              <a:t> aux </a:t>
            </a:r>
            <a:r>
              <a:rPr lang="en-US" dirty="0" err="1" smtClean="0">
                <a:solidFill>
                  <a:prstClr val="black"/>
                </a:solidFill>
                <a:latin typeface="Franklin Gothic Book" pitchFamily="34" charset="0"/>
              </a:rPr>
              <a:t>compétences</a:t>
            </a:r>
            <a:r>
              <a:rPr lang="en-US" dirty="0" smtClean="0">
                <a:solidFill>
                  <a:prstClr val="black"/>
                </a:solidFill>
                <a:latin typeface="Franklin Gothic Book" pitchFamily="34" charset="0"/>
              </a:rPr>
              <a:t>, </a:t>
            </a:r>
            <a:r>
              <a:rPr lang="en-US" dirty="0" err="1" smtClean="0">
                <a:solidFill>
                  <a:prstClr val="black"/>
                </a:solidFill>
                <a:latin typeface="Franklin Gothic Book" pitchFamily="34" charset="0"/>
              </a:rPr>
              <a:t>définissez</a:t>
            </a:r>
            <a:r>
              <a:rPr lang="en-US" dirty="0" smtClean="0">
                <a:solidFill>
                  <a:prstClr val="black"/>
                </a:solidFill>
                <a:latin typeface="Franklin Gothic Book" pitchFamily="34" charset="0"/>
              </a:rPr>
              <a:t> un </a:t>
            </a:r>
            <a:r>
              <a:rPr lang="en-US" dirty="0" err="1" smtClean="0">
                <a:solidFill>
                  <a:prstClr val="black"/>
                </a:solidFill>
                <a:latin typeface="Franklin Gothic Book" pitchFamily="34" charset="0"/>
              </a:rPr>
              <a:t>résultat</a:t>
            </a:r>
            <a:r>
              <a:rPr lang="en-US" dirty="0" smtClean="0">
                <a:solidFill>
                  <a:prstClr val="black"/>
                </a:solidFill>
                <a:latin typeface="Franklin Gothic Book" pitchFamily="34" charset="0"/>
              </a:rPr>
              <a:t> de </a:t>
            </a:r>
            <a:r>
              <a:rPr lang="en-US" dirty="0" err="1" smtClean="0">
                <a:solidFill>
                  <a:prstClr val="black"/>
                </a:solidFill>
                <a:latin typeface="Franklin Gothic Book" pitchFamily="34" charset="0"/>
              </a:rPr>
              <a:t>l’apprentissage</a:t>
            </a:r>
            <a:r>
              <a:rPr lang="en-US" dirty="0" smtClean="0">
                <a:solidFill>
                  <a:prstClr val="black"/>
                </a:solidFill>
                <a:latin typeface="Franklin Gothic Book" pitchFamily="34" charset="0"/>
              </a:rPr>
              <a:t> qui </a:t>
            </a:r>
            <a:r>
              <a:rPr lang="en-US" dirty="0" err="1" smtClean="0">
                <a:solidFill>
                  <a:prstClr val="black"/>
                </a:solidFill>
                <a:latin typeface="Franklin Gothic Book" pitchFamily="34" charset="0"/>
              </a:rPr>
              <a:t>constituerait</a:t>
            </a:r>
            <a:r>
              <a:rPr lang="en-US" dirty="0" smtClean="0">
                <a:solidFill>
                  <a:prstClr val="black"/>
                </a:solidFill>
                <a:latin typeface="Franklin Gothic Book" pitchFamily="34" charset="0"/>
              </a:rPr>
              <a:t> un </a:t>
            </a:r>
            <a:r>
              <a:rPr lang="en-US" dirty="0" err="1" smtClean="0">
                <a:solidFill>
                  <a:prstClr val="black"/>
                </a:solidFill>
                <a:latin typeface="Franklin Gothic Book" pitchFamily="34" charset="0"/>
              </a:rPr>
              <a:t>niveau</a:t>
            </a:r>
            <a:r>
              <a:rPr lang="en-US" dirty="0" smtClean="0">
                <a:solidFill>
                  <a:prstClr val="black"/>
                </a:solidFill>
                <a:latin typeface="Franklin Gothic Book" pitchFamily="34" charset="0"/>
              </a:rPr>
              <a:t> </a:t>
            </a:r>
            <a:r>
              <a:rPr lang="en-US" dirty="0" err="1" smtClean="0">
                <a:solidFill>
                  <a:prstClr val="black"/>
                </a:solidFill>
                <a:latin typeface="Franklin Gothic Book" pitchFamily="34" charset="0"/>
              </a:rPr>
              <a:t>approprié</a:t>
            </a:r>
            <a:r>
              <a:rPr lang="en-US" dirty="0" smtClean="0">
                <a:solidFill>
                  <a:prstClr val="black"/>
                </a:solidFill>
                <a:latin typeface="Franklin Gothic Book" pitchFamily="34" charset="0"/>
              </a:rPr>
              <a:t> pour </a:t>
            </a:r>
            <a:r>
              <a:rPr lang="en-US" dirty="0" err="1" smtClean="0">
                <a:solidFill>
                  <a:prstClr val="black"/>
                </a:solidFill>
                <a:latin typeface="Franklin Gothic Book" pitchFamily="34" charset="0"/>
              </a:rPr>
              <a:t>votre</a:t>
            </a:r>
            <a:r>
              <a:rPr lang="en-US" dirty="0" smtClean="0">
                <a:solidFill>
                  <a:prstClr val="black"/>
                </a:solidFill>
                <a:latin typeface="Franklin Gothic Book" pitchFamily="34" charset="0"/>
              </a:rPr>
              <a:t> </a:t>
            </a:r>
            <a:r>
              <a:rPr lang="en-US" dirty="0" err="1" smtClean="0">
                <a:solidFill>
                  <a:prstClr val="black"/>
                </a:solidFill>
                <a:latin typeface="Franklin Gothic Book" pitchFamily="34" charset="0"/>
              </a:rPr>
              <a:t>cours</a:t>
            </a:r>
            <a:r>
              <a:rPr lang="en-US" dirty="0" smtClean="0">
                <a:solidFill>
                  <a:prstClr val="black"/>
                </a:solidFill>
                <a:latin typeface="Franklin Gothic Book" pitchFamily="34" charset="0"/>
              </a:rPr>
              <a:t> </a:t>
            </a:r>
            <a:r>
              <a:rPr lang="en-US" dirty="0" err="1" smtClean="0">
                <a:solidFill>
                  <a:prstClr val="black"/>
                </a:solidFill>
                <a:latin typeface="Franklin Gothic Book" pitchFamily="34" charset="0"/>
              </a:rPr>
              <a:t>ou</a:t>
            </a:r>
            <a:r>
              <a:rPr lang="en-US" dirty="0" smtClean="0">
                <a:solidFill>
                  <a:prstClr val="black"/>
                </a:solidFill>
                <a:latin typeface="Franklin Gothic Book" pitchFamily="34" charset="0"/>
              </a:rPr>
              <a:t> </a:t>
            </a:r>
            <a:r>
              <a:rPr lang="en-US" dirty="0" err="1" smtClean="0">
                <a:solidFill>
                  <a:prstClr val="black"/>
                </a:solidFill>
                <a:latin typeface="Franklin Gothic Book" pitchFamily="34" charset="0"/>
              </a:rPr>
              <a:t>programme</a:t>
            </a:r>
            <a:r>
              <a:rPr lang="en-US" dirty="0" smtClean="0">
                <a:solidFill>
                  <a:prstClr val="black"/>
                </a:solidFill>
                <a:latin typeface="Franklin Gothic Book" pitchFamily="34" charset="0"/>
              </a:rPr>
              <a:t>. </a:t>
            </a:r>
          </a:p>
          <a:p>
            <a:endParaRPr lang="en-US" dirty="0" smtClean="0">
              <a:solidFill>
                <a:prstClr val="black"/>
              </a:solidFill>
              <a:latin typeface="Franklin Gothic Book" pitchFamily="34" charset="0"/>
            </a:endParaRPr>
          </a:p>
          <a:p>
            <a:r>
              <a:rPr lang="en-US" dirty="0" err="1" smtClean="0">
                <a:solidFill>
                  <a:prstClr val="black"/>
                </a:solidFill>
                <a:latin typeface="Franklin Gothic Book" pitchFamily="34" charset="0"/>
              </a:rPr>
              <a:t>Indiquez</a:t>
            </a:r>
            <a:r>
              <a:rPr lang="en-US" dirty="0" smtClean="0">
                <a:solidFill>
                  <a:prstClr val="black"/>
                </a:solidFill>
                <a:latin typeface="Franklin Gothic Book" pitchFamily="34" charset="0"/>
              </a:rPr>
              <a:t> le </a:t>
            </a:r>
            <a:r>
              <a:rPr lang="en-US" dirty="0" err="1" smtClean="0">
                <a:solidFill>
                  <a:prstClr val="black"/>
                </a:solidFill>
                <a:latin typeface="Franklin Gothic Book" pitchFamily="34" charset="0"/>
              </a:rPr>
              <a:t>niveau</a:t>
            </a:r>
            <a:r>
              <a:rPr lang="en-US" dirty="0" smtClean="0">
                <a:solidFill>
                  <a:prstClr val="black"/>
                </a:solidFill>
                <a:latin typeface="Franklin Gothic Book" pitchFamily="34" charset="0"/>
              </a:rPr>
              <a:t> </a:t>
            </a:r>
            <a:r>
              <a:rPr lang="en-US" dirty="0" err="1" smtClean="0">
                <a:solidFill>
                  <a:prstClr val="black"/>
                </a:solidFill>
                <a:latin typeface="Franklin Gothic Book" pitchFamily="34" charset="0"/>
              </a:rPr>
              <a:t>taxonomique</a:t>
            </a:r>
            <a:r>
              <a:rPr lang="en-US" dirty="0" smtClean="0">
                <a:solidFill>
                  <a:prstClr val="black"/>
                </a:solidFill>
                <a:latin typeface="Franklin Gothic Book" pitchFamily="34" charset="0"/>
              </a:rPr>
              <a:t> en </a:t>
            </a:r>
            <a:r>
              <a:rPr lang="en-US" dirty="0" err="1" smtClean="0">
                <a:solidFill>
                  <a:prstClr val="black"/>
                </a:solidFill>
                <a:latin typeface="Franklin Gothic Book" pitchFamily="34" charset="0"/>
              </a:rPr>
              <a:t>ce</a:t>
            </a:r>
            <a:r>
              <a:rPr lang="en-US" dirty="0" smtClean="0">
                <a:solidFill>
                  <a:prstClr val="black"/>
                </a:solidFill>
                <a:latin typeface="Franklin Gothic Book" pitchFamily="34" charset="0"/>
              </a:rPr>
              <a:t> qui a trait aux </a:t>
            </a:r>
            <a:r>
              <a:rPr lang="en-US" dirty="0" err="1" smtClean="0">
                <a:solidFill>
                  <a:prstClr val="black"/>
                </a:solidFill>
                <a:latin typeface="Franklin Gothic Book" pitchFamily="34" charset="0"/>
              </a:rPr>
              <a:t>connaissances</a:t>
            </a:r>
            <a:r>
              <a:rPr lang="en-US" dirty="0" smtClean="0">
                <a:solidFill>
                  <a:prstClr val="black"/>
                </a:solidFill>
                <a:latin typeface="Franklin Gothic Book" pitchFamily="34" charset="0"/>
              </a:rPr>
              <a:t> et/</a:t>
            </a:r>
            <a:r>
              <a:rPr lang="en-US" dirty="0" err="1" smtClean="0">
                <a:solidFill>
                  <a:prstClr val="black"/>
                </a:solidFill>
                <a:latin typeface="Franklin Gothic Book" pitchFamily="34" charset="0"/>
              </a:rPr>
              <a:t>ou</a:t>
            </a:r>
            <a:r>
              <a:rPr lang="en-US" dirty="0" smtClean="0">
                <a:solidFill>
                  <a:prstClr val="black"/>
                </a:solidFill>
                <a:latin typeface="Franklin Gothic Book" pitchFamily="34" charset="0"/>
              </a:rPr>
              <a:t> au </a:t>
            </a:r>
            <a:r>
              <a:rPr lang="en-US" dirty="0" err="1" smtClean="0">
                <a:solidFill>
                  <a:prstClr val="black"/>
                </a:solidFill>
                <a:latin typeface="Franklin Gothic Book" pitchFamily="34" charset="0"/>
              </a:rPr>
              <a:t>rendement</a:t>
            </a:r>
            <a:r>
              <a:rPr lang="en-US" dirty="0" smtClean="0">
                <a:solidFill>
                  <a:prstClr val="black"/>
                </a:solidFill>
                <a:latin typeface="Franklin Gothic Book" pitchFamily="34" charset="0"/>
              </a:rPr>
              <a:t> (</a:t>
            </a:r>
            <a:r>
              <a:rPr lang="en-US" dirty="0" err="1" smtClean="0">
                <a:solidFill>
                  <a:prstClr val="black"/>
                </a:solidFill>
                <a:latin typeface="Franklin Gothic Book" pitchFamily="34" charset="0"/>
              </a:rPr>
              <a:t>compétences</a:t>
            </a:r>
            <a:r>
              <a:rPr lang="en-US" dirty="0" smtClean="0">
                <a:solidFill>
                  <a:prstClr val="black"/>
                </a:solidFill>
                <a:latin typeface="Franklin Gothic Book" pitchFamily="34" charset="0"/>
              </a:rPr>
              <a:t>).</a:t>
            </a:r>
          </a:p>
          <a:p>
            <a:endParaRPr lang="en-US" sz="2000" dirty="0">
              <a:solidFill>
                <a:prstClr val="black"/>
              </a:solidFill>
              <a:latin typeface="Franklin Gothic Book" pitchFamily="34" charset="0"/>
            </a:endParaRPr>
          </a:p>
        </p:txBody>
      </p:sp>
      <p:sp>
        <p:nvSpPr>
          <p:cNvPr id="2" name="TextBox 1"/>
          <p:cNvSpPr txBox="1"/>
          <p:nvPr/>
        </p:nvSpPr>
        <p:spPr>
          <a:xfrm>
            <a:off x="2267295" y="4319805"/>
            <a:ext cx="6444208" cy="2554545"/>
          </a:xfrm>
          <a:prstGeom prst="rect">
            <a:avLst/>
          </a:prstGeom>
          <a:noFill/>
        </p:spPr>
        <p:txBody>
          <a:bodyPr wrap="square" rtlCol="0">
            <a:spAutoFit/>
          </a:bodyPr>
          <a:lstStyle/>
          <a:p>
            <a:r>
              <a:rPr lang="en-CA" sz="1400" dirty="0" smtClean="0">
                <a:solidFill>
                  <a:srgbClr val="652876"/>
                </a:solidFill>
                <a:latin typeface="Franklin Gothic Demi" pitchFamily="34" charset="0"/>
              </a:rPr>
              <a:t>ACTIVITÉS D’APPRENTISSAGE, ÉVALUATION DE L’APPRENANT</a:t>
            </a:r>
          </a:p>
          <a:p>
            <a:endParaRPr lang="en-CA" sz="2000" dirty="0" smtClean="0">
              <a:solidFill>
                <a:prstClr val="black"/>
              </a:solidFill>
              <a:latin typeface="Franklin Gothic Book" pitchFamily="34" charset="0"/>
            </a:endParaRPr>
          </a:p>
          <a:p>
            <a:r>
              <a:rPr lang="en-CA" dirty="0" err="1" smtClean="0">
                <a:solidFill>
                  <a:prstClr val="black"/>
                </a:solidFill>
                <a:latin typeface="Franklin Gothic Book" pitchFamily="34" charset="0"/>
              </a:rPr>
              <a:t>Discutez</a:t>
            </a:r>
            <a:r>
              <a:rPr lang="en-CA" dirty="0" smtClean="0">
                <a:solidFill>
                  <a:prstClr val="black"/>
                </a:solidFill>
                <a:latin typeface="Franklin Gothic Book" pitchFamily="34" charset="0"/>
              </a:rPr>
              <a:t> des </a:t>
            </a:r>
            <a:r>
              <a:rPr lang="en-CA" dirty="0" err="1" smtClean="0">
                <a:solidFill>
                  <a:prstClr val="black"/>
                </a:solidFill>
                <a:latin typeface="Franklin Gothic Book" pitchFamily="34" charset="0"/>
              </a:rPr>
              <a:t>activités</a:t>
            </a:r>
            <a:r>
              <a:rPr lang="en-CA" dirty="0" smtClean="0">
                <a:solidFill>
                  <a:prstClr val="black"/>
                </a:solidFill>
                <a:latin typeface="Franklin Gothic Book" pitchFamily="34" charset="0"/>
              </a:rPr>
              <a:t> </a:t>
            </a:r>
            <a:r>
              <a:rPr lang="en-CA" dirty="0" err="1" smtClean="0">
                <a:solidFill>
                  <a:prstClr val="black"/>
                </a:solidFill>
                <a:latin typeface="Franklin Gothic Book" pitchFamily="34" charset="0"/>
              </a:rPr>
              <a:t>que</a:t>
            </a:r>
            <a:r>
              <a:rPr lang="en-CA" dirty="0" smtClean="0">
                <a:solidFill>
                  <a:prstClr val="black"/>
                </a:solidFill>
                <a:latin typeface="Franklin Gothic Book" pitchFamily="34" charset="0"/>
              </a:rPr>
              <a:t> </a:t>
            </a:r>
            <a:r>
              <a:rPr lang="en-CA" dirty="0" err="1" smtClean="0">
                <a:solidFill>
                  <a:prstClr val="black"/>
                </a:solidFill>
                <a:latin typeface="Franklin Gothic Book" pitchFamily="34" charset="0"/>
              </a:rPr>
              <a:t>vous</a:t>
            </a:r>
            <a:r>
              <a:rPr lang="en-CA" dirty="0" smtClean="0">
                <a:solidFill>
                  <a:prstClr val="black"/>
                </a:solidFill>
                <a:latin typeface="Franklin Gothic Book" pitchFamily="34" charset="0"/>
              </a:rPr>
              <a:t> </a:t>
            </a:r>
            <a:r>
              <a:rPr lang="en-CA" dirty="0" err="1" smtClean="0">
                <a:solidFill>
                  <a:prstClr val="black"/>
                </a:solidFill>
                <a:latin typeface="Franklin Gothic Book" pitchFamily="34" charset="0"/>
              </a:rPr>
              <a:t>pourriez</a:t>
            </a:r>
            <a:r>
              <a:rPr lang="en-CA" dirty="0" smtClean="0">
                <a:solidFill>
                  <a:prstClr val="black"/>
                </a:solidFill>
                <a:latin typeface="Franklin Gothic Book" pitchFamily="34" charset="0"/>
              </a:rPr>
              <a:t> </a:t>
            </a:r>
            <a:r>
              <a:rPr lang="en-CA" dirty="0" err="1" smtClean="0">
                <a:solidFill>
                  <a:prstClr val="black"/>
                </a:solidFill>
                <a:latin typeface="Franklin Gothic Book" pitchFamily="34" charset="0"/>
              </a:rPr>
              <a:t>mettre</a:t>
            </a:r>
            <a:r>
              <a:rPr lang="en-CA" dirty="0" smtClean="0">
                <a:solidFill>
                  <a:prstClr val="black"/>
                </a:solidFill>
                <a:latin typeface="Franklin Gothic Book" pitchFamily="34" charset="0"/>
              </a:rPr>
              <a:t> en place </a:t>
            </a:r>
            <a:r>
              <a:rPr lang="en-CA" dirty="0" err="1" smtClean="0">
                <a:solidFill>
                  <a:prstClr val="black"/>
                </a:solidFill>
                <a:latin typeface="Franklin Gothic Book" pitchFamily="34" charset="0"/>
              </a:rPr>
              <a:t>afin</a:t>
            </a:r>
            <a:r>
              <a:rPr lang="en-CA" dirty="0" smtClean="0">
                <a:solidFill>
                  <a:prstClr val="black"/>
                </a:solidFill>
                <a:latin typeface="Franklin Gothic Book" pitchFamily="34" charset="0"/>
              </a:rPr>
              <a:t> de </a:t>
            </a:r>
            <a:r>
              <a:rPr lang="en-CA" dirty="0" err="1" smtClean="0">
                <a:solidFill>
                  <a:prstClr val="black"/>
                </a:solidFill>
                <a:latin typeface="Franklin Gothic Book" pitchFamily="34" charset="0"/>
              </a:rPr>
              <a:t>permettre</a:t>
            </a:r>
            <a:r>
              <a:rPr lang="en-CA" dirty="0" smtClean="0">
                <a:solidFill>
                  <a:prstClr val="black"/>
                </a:solidFill>
                <a:latin typeface="Franklin Gothic Book" pitchFamily="34" charset="0"/>
              </a:rPr>
              <a:t> aux </a:t>
            </a:r>
            <a:r>
              <a:rPr lang="en-CA" dirty="0" err="1" smtClean="0">
                <a:solidFill>
                  <a:prstClr val="black"/>
                </a:solidFill>
                <a:latin typeface="Franklin Gothic Book" pitchFamily="34" charset="0"/>
              </a:rPr>
              <a:t>étudiants</a:t>
            </a:r>
            <a:r>
              <a:rPr lang="en-CA" dirty="0" smtClean="0">
                <a:solidFill>
                  <a:prstClr val="black"/>
                </a:solidFill>
                <a:latin typeface="Franklin Gothic Book" pitchFamily="34" charset="0"/>
              </a:rPr>
              <a:t> </a:t>
            </a:r>
            <a:r>
              <a:rPr lang="en-CA" dirty="0" err="1" smtClean="0">
                <a:solidFill>
                  <a:prstClr val="black"/>
                </a:solidFill>
                <a:latin typeface="Franklin Gothic Book" pitchFamily="34" charset="0"/>
              </a:rPr>
              <a:t>d’acquérir</a:t>
            </a:r>
            <a:r>
              <a:rPr lang="en-CA" dirty="0" smtClean="0">
                <a:solidFill>
                  <a:prstClr val="black"/>
                </a:solidFill>
                <a:latin typeface="Franklin Gothic Book" pitchFamily="34" charset="0"/>
              </a:rPr>
              <a:t> </a:t>
            </a:r>
            <a:r>
              <a:rPr lang="en-CA" dirty="0" err="1" smtClean="0">
                <a:solidFill>
                  <a:prstClr val="black"/>
                </a:solidFill>
                <a:latin typeface="Franklin Gothic Book" pitchFamily="34" charset="0"/>
              </a:rPr>
              <a:t>cette</a:t>
            </a:r>
            <a:r>
              <a:rPr lang="en-CA" dirty="0" smtClean="0">
                <a:solidFill>
                  <a:prstClr val="black"/>
                </a:solidFill>
                <a:latin typeface="Franklin Gothic Book" pitchFamily="34" charset="0"/>
              </a:rPr>
              <a:t> </a:t>
            </a:r>
            <a:r>
              <a:rPr lang="en-CA" dirty="0" err="1" smtClean="0">
                <a:solidFill>
                  <a:prstClr val="black"/>
                </a:solidFill>
                <a:latin typeface="Franklin Gothic Book" pitchFamily="34" charset="0"/>
              </a:rPr>
              <a:t>compétence</a:t>
            </a:r>
            <a:r>
              <a:rPr lang="en-CA" dirty="0" smtClean="0">
                <a:solidFill>
                  <a:prstClr val="black"/>
                </a:solidFill>
                <a:latin typeface="Franklin Gothic Book" pitchFamily="34" charset="0"/>
              </a:rPr>
              <a:t>.</a:t>
            </a:r>
          </a:p>
          <a:p>
            <a:endParaRPr lang="en-CA" dirty="0" smtClean="0">
              <a:solidFill>
                <a:prstClr val="black"/>
              </a:solidFill>
              <a:latin typeface="Franklin Gothic Book" pitchFamily="34" charset="0"/>
            </a:endParaRPr>
          </a:p>
          <a:p>
            <a:r>
              <a:rPr lang="en-CA" dirty="0" err="1" smtClean="0">
                <a:solidFill>
                  <a:prstClr val="black"/>
                </a:solidFill>
                <a:latin typeface="Franklin Gothic Book" pitchFamily="34" charset="0"/>
              </a:rPr>
              <a:t>Discutez</a:t>
            </a:r>
            <a:r>
              <a:rPr lang="en-CA" dirty="0" smtClean="0">
                <a:solidFill>
                  <a:prstClr val="black"/>
                </a:solidFill>
                <a:latin typeface="Franklin Gothic Book" pitchFamily="34" charset="0"/>
              </a:rPr>
              <a:t> de la </a:t>
            </a:r>
            <a:r>
              <a:rPr lang="en-CA" dirty="0" err="1" smtClean="0">
                <a:solidFill>
                  <a:prstClr val="black"/>
                </a:solidFill>
                <a:latin typeface="Franklin Gothic Book" pitchFamily="34" charset="0"/>
              </a:rPr>
              <a:t>façon</a:t>
            </a:r>
            <a:r>
              <a:rPr lang="en-CA" dirty="0" smtClean="0">
                <a:solidFill>
                  <a:prstClr val="black"/>
                </a:solidFill>
                <a:latin typeface="Franklin Gothic Book" pitchFamily="34" charset="0"/>
              </a:rPr>
              <a:t> </a:t>
            </a:r>
            <a:r>
              <a:rPr lang="en-CA" dirty="0" err="1" smtClean="0">
                <a:solidFill>
                  <a:prstClr val="black"/>
                </a:solidFill>
                <a:latin typeface="Franklin Gothic Book" pitchFamily="34" charset="0"/>
              </a:rPr>
              <a:t>dont</a:t>
            </a:r>
            <a:r>
              <a:rPr lang="en-CA" dirty="0" smtClean="0">
                <a:solidFill>
                  <a:prstClr val="black"/>
                </a:solidFill>
                <a:latin typeface="Franklin Gothic Book" pitchFamily="34" charset="0"/>
              </a:rPr>
              <a:t> </a:t>
            </a:r>
            <a:r>
              <a:rPr lang="en-CA" dirty="0" err="1" smtClean="0">
                <a:solidFill>
                  <a:prstClr val="black"/>
                </a:solidFill>
                <a:latin typeface="Franklin Gothic Book" pitchFamily="34" charset="0"/>
              </a:rPr>
              <a:t>vous</a:t>
            </a:r>
            <a:r>
              <a:rPr lang="en-CA" dirty="0" smtClean="0">
                <a:solidFill>
                  <a:prstClr val="black"/>
                </a:solidFill>
                <a:latin typeface="Franklin Gothic Book" pitchFamily="34" charset="0"/>
              </a:rPr>
              <a:t> </a:t>
            </a:r>
            <a:r>
              <a:rPr lang="en-CA" dirty="0" err="1" smtClean="0">
                <a:solidFill>
                  <a:prstClr val="black"/>
                </a:solidFill>
                <a:latin typeface="Franklin Gothic Book" pitchFamily="34" charset="0"/>
              </a:rPr>
              <a:t>évalueriez</a:t>
            </a:r>
            <a:r>
              <a:rPr lang="en-CA" dirty="0" smtClean="0">
                <a:solidFill>
                  <a:prstClr val="black"/>
                </a:solidFill>
                <a:latin typeface="Franklin Gothic Book" pitchFamily="34" charset="0"/>
              </a:rPr>
              <a:t> la </a:t>
            </a:r>
            <a:r>
              <a:rPr lang="en-CA" dirty="0" err="1" smtClean="0">
                <a:solidFill>
                  <a:prstClr val="black"/>
                </a:solidFill>
                <a:latin typeface="Franklin Gothic Book" pitchFamily="34" charset="0"/>
              </a:rPr>
              <a:t>compétence</a:t>
            </a:r>
            <a:r>
              <a:rPr lang="en-CA" dirty="0" smtClean="0">
                <a:solidFill>
                  <a:prstClr val="black"/>
                </a:solidFill>
                <a:latin typeface="Franklin Gothic Book" pitchFamily="34" charset="0"/>
              </a:rPr>
              <a:t>, de </a:t>
            </a:r>
            <a:r>
              <a:rPr lang="en-CA" dirty="0" err="1" smtClean="0">
                <a:solidFill>
                  <a:prstClr val="black"/>
                </a:solidFill>
                <a:latin typeface="Franklin Gothic Book" pitchFamily="34" charset="0"/>
              </a:rPr>
              <a:t>façon</a:t>
            </a:r>
            <a:r>
              <a:rPr lang="en-CA" dirty="0" smtClean="0">
                <a:solidFill>
                  <a:prstClr val="black"/>
                </a:solidFill>
                <a:latin typeface="Franklin Gothic Book" pitchFamily="34" charset="0"/>
              </a:rPr>
              <a:t> à </a:t>
            </a:r>
            <a:r>
              <a:rPr lang="en-CA" dirty="0" err="1" smtClean="0">
                <a:solidFill>
                  <a:prstClr val="black"/>
                </a:solidFill>
                <a:latin typeface="Franklin Gothic Book" pitchFamily="34" charset="0"/>
              </a:rPr>
              <a:t>ce</a:t>
            </a:r>
            <a:r>
              <a:rPr lang="en-CA" dirty="0" smtClean="0">
                <a:solidFill>
                  <a:prstClr val="black"/>
                </a:solidFill>
                <a:latin typeface="Franklin Gothic Book" pitchFamily="34" charset="0"/>
              </a:rPr>
              <a:t> </a:t>
            </a:r>
            <a:r>
              <a:rPr lang="en-CA" dirty="0" err="1" smtClean="0">
                <a:solidFill>
                  <a:prstClr val="black"/>
                </a:solidFill>
                <a:latin typeface="Franklin Gothic Book" pitchFamily="34" charset="0"/>
              </a:rPr>
              <a:t>que</a:t>
            </a:r>
            <a:r>
              <a:rPr lang="en-CA" dirty="0" smtClean="0">
                <a:solidFill>
                  <a:prstClr val="black"/>
                </a:solidFill>
                <a:latin typeface="Franklin Gothic Book" pitchFamily="34" charset="0"/>
              </a:rPr>
              <a:t> les </a:t>
            </a:r>
            <a:r>
              <a:rPr lang="en-CA" dirty="0" err="1" smtClean="0">
                <a:solidFill>
                  <a:prstClr val="black"/>
                </a:solidFill>
                <a:latin typeface="Franklin Gothic Book" pitchFamily="34" charset="0"/>
              </a:rPr>
              <a:t>étudiants</a:t>
            </a:r>
            <a:r>
              <a:rPr lang="en-CA" dirty="0" smtClean="0">
                <a:solidFill>
                  <a:prstClr val="black"/>
                </a:solidFill>
                <a:latin typeface="Franklin Gothic Book" pitchFamily="34" charset="0"/>
              </a:rPr>
              <a:t> </a:t>
            </a:r>
            <a:r>
              <a:rPr lang="en-CA" dirty="0" err="1" smtClean="0">
                <a:solidFill>
                  <a:prstClr val="black"/>
                </a:solidFill>
                <a:latin typeface="Franklin Gothic Book" pitchFamily="34" charset="0"/>
              </a:rPr>
              <a:t>puissent</a:t>
            </a:r>
            <a:r>
              <a:rPr lang="en-CA" dirty="0" smtClean="0">
                <a:solidFill>
                  <a:prstClr val="black"/>
                </a:solidFill>
                <a:latin typeface="Franklin Gothic Book" pitchFamily="34" charset="0"/>
              </a:rPr>
              <a:t> </a:t>
            </a:r>
            <a:r>
              <a:rPr lang="en-CA" dirty="0" err="1" smtClean="0">
                <a:solidFill>
                  <a:prstClr val="black"/>
                </a:solidFill>
                <a:latin typeface="Franklin Gothic Book" pitchFamily="34" charset="0"/>
              </a:rPr>
              <a:t>démontrer</a:t>
            </a:r>
            <a:r>
              <a:rPr lang="en-CA" dirty="0" smtClean="0">
                <a:solidFill>
                  <a:prstClr val="black"/>
                </a:solidFill>
                <a:latin typeface="Franklin Gothic Book" pitchFamily="34" charset="0"/>
              </a:rPr>
              <a:t> </a:t>
            </a:r>
            <a:r>
              <a:rPr lang="en-CA" dirty="0" err="1" smtClean="0">
                <a:solidFill>
                  <a:prstClr val="black"/>
                </a:solidFill>
                <a:latin typeface="Franklin Gothic Book" pitchFamily="34" charset="0"/>
              </a:rPr>
              <a:t>qu’ils</a:t>
            </a:r>
            <a:r>
              <a:rPr lang="en-CA" dirty="0" smtClean="0">
                <a:solidFill>
                  <a:prstClr val="black"/>
                </a:solidFill>
                <a:latin typeface="Franklin Gothic Book" pitchFamily="34" charset="0"/>
              </a:rPr>
              <a:t> </a:t>
            </a:r>
            <a:r>
              <a:rPr lang="en-CA" dirty="0" err="1" smtClean="0">
                <a:solidFill>
                  <a:prstClr val="black"/>
                </a:solidFill>
                <a:latin typeface="Franklin Gothic Book" pitchFamily="34" charset="0"/>
              </a:rPr>
              <a:t>ont</a:t>
            </a:r>
            <a:r>
              <a:rPr lang="en-CA" dirty="0" smtClean="0">
                <a:solidFill>
                  <a:prstClr val="black"/>
                </a:solidFill>
                <a:latin typeface="Franklin Gothic Book" pitchFamily="34" charset="0"/>
              </a:rPr>
              <a:t> </a:t>
            </a:r>
            <a:r>
              <a:rPr lang="en-CA" dirty="0" err="1" smtClean="0">
                <a:solidFill>
                  <a:prstClr val="black"/>
                </a:solidFill>
                <a:latin typeface="Franklin Gothic Book" pitchFamily="34" charset="0"/>
              </a:rPr>
              <a:t>atteint</a:t>
            </a:r>
            <a:r>
              <a:rPr lang="en-CA" dirty="0" smtClean="0">
                <a:solidFill>
                  <a:prstClr val="black"/>
                </a:solidFill>
                <a:latin typeface="Franklin Gothic Book" pitchFamily="34" charset="0"/>
              </a:rPr>
              <a:t> le </a:t>
            </a:r>
            <a:r>
              <a:rPr lang="en-CA" dirty="0" err="1" smtClean="0">
                <a:solidFill>
                  <a:prstClr val="black"/>
                </a:solidFill>
                <a:latin typeface="Franklin Gothic Book" pitchFamily="34" charset="0"/>
              </a:rPr>
              <a:t>résultat</a:t>
            </a:r>
            <a:r>
              <a:rPr lang="en-CA" dirty="0" smtClean="0">
                <a:solidFill>
                  <a:prstClr val="black"/>
                </a:solidFill>
                <a:latin typeface="Franklin Gothic Book" pitchFamily="34" charset="0"/>
              </a:rPr>
              <a:t> </a:t>
            </a:r>
            <a:r>
              <a:rPr lang="en-CA" dirty="0" err="1" smtClean="0">
                <a:solidFill>
                  <a:prstClr val="black"/>
                </a:solidFill>
                <a:latin typeface="Franklin Gothic Book" pitchFamily="34" charset="0"/>
              </a:rPr>
              <a:t>prévu</a:t>
            </a:r>
            <a:r>
              <a:rPr lang="en-CA" dirty="0" smtClean="0">
                <a:solidFill>
                  <a:prstClr val="black"/>
                </a:solidFill>
                <a:latin typeface="Franklin Gothic Book" pitchFamily="34" charset="0"/>
              </a:rPr>
              <a:t> et </a:t>
            </a:r>
            <a:r>
              <a:rPr lang="en-CA" dirty="0" err="1" smtClean="0">
                <a:solidFill>
                  <a:prstClr val="black"/>
                </a:solidFill>
                <a:latin typeface="Franklin Gothic Book" pitchFamily="34" charset="0"/>
              </a:rPr>
              <a:t>acquis</a:t>
            </a:r>
            <a:r>
              <a:rPr lang="en-CA" dirty="0" smtClean="0">
                <a:solidFill>
                  <a:prstClr val="black"/>
                </a:solidFill>
                <a:latin typeface="Franklin Gothic Book" pitchFamily="34" charset="0"/>
              </a:rPr>
              <a:t> la </a:t>
            </a:r>
            <a:r>
              <a:rPr lang="en-CA" dirty="0" err="1" smtClean="0">
                <a:solidFill>
                  <a:prstClr val="black"/>
                </a:solidFill>
                <a:latin typeface="Franklin Gothic Book" pitchFamily="34" charset="0"/>
              </a:rPr>
              <a:t>compétence</a:t>
            </a:r>
            <a:r>
              <a:rPr lang="en-CA" dirty="0" smtClean="0">
                <a:solidFill>
                  <a:prstClr val="black"/>
                </a:solidFill>
                <a:latin typeface="Franklin Gothic Book" pitchFamily="34" charset="0"/>
              </a:rPr>
              <a:t> </a:t>
            </a:r>
            <a:r>
              <a:rPr lang="en-CA" dirty="0" err="1" smtClean="0">
                <a:solidFill>
                  <a:prstClr val="black"/>
                </a:solidFill>
                <a:latin typeface="Franklin Gothic Book" pitchFamily="34" charset="0"/>
              </a:rPr>
              <a:t>définie</a:t>
            </a:r>
            <a:r>
              <a:rPr lang="en-CA" dirty="0" smtClean="0">
                <a:solidFill>
                  <a:prstClr val="black"/>
                </a:solidFill>
                <a:latin typeface="Franklin Gothic Book" pitchFamily="34" charset="0"/>
              </a:rPr>
              <a:t> par la </a:t>
            </a:r>
            <a:r>
              <a:rPr lang="en-CA" dirty="0" err="1" smtClean="0">
                <a:solidFill>
                  <a:prstClr val="black"/>
                </a:solidFill>
                <a:latin typeface="Franklin Gothic Book" pitchFamily="34" charset="0"/>
              </a:rPr>
              <a:t>norme</a:t>
            </a:r>
            <a:r>
              <a:rPr lang="en-CA" dirty="0" smtClean="0">
                <a:solidFill>
                  <a:prstClr val="black"/>
                </a:solidFill>
                <a:latin typeface="Franklin Gothic Book" pitchFamily="34" charset="0"/>
              </a:rPr>
              <a:t>.</a:t>
            </a:r>
            <a:endParaRPr lang="en-CA" dirty="0">
              <a:solidFill>
                <a:prstClr val="black"/>
              </a:solidFill>
              <a:latin typeface="Franklin Gothic Book" pitchFamily="34" charset="0"/>
            </a:endParaRPr>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p:cNvSpPr/>
          <p:nvPr/>
        </p:nvSpPr>
        <p:spPr>
          <a:xfrm>
            <a:off x="899592" y="337984"/>
            <a:ext cx="1548000" cy="1548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9" name="Oval 8"/>
          <p:cNvSpPr/>
          <p:nvPr/>
        </p:nvSpPr>
        <p:spPr>
          <a:xfrm>
            <a:off x="899592" y="332656"/>
            <a:ext cx="1548000" cy="1548000"/>
          </a:xfrm>
          <a:prstGeom prst="ellipse">
            <a:avLst/>
          </a:prstGeom>
          <a:solidFill>
            <a:schemeClr val="accent6">
              <a:lumMod val="75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13" name="Freeform 12"/>
          <p:cNvSpPr/>
          <p:nvPr/>
        </p:nvSpPr>
        <p:spPr>
          <a:xfrm>
            <a:off x="944880" y="621792"/>
            <a:ext cx="676656" cy="941832"/>
          </a:xfrm>
          <a:custGeom>
            <a:avLst/>
            <a:gdLst>
              <a:gd name="connsiteX0" fmla="*/ 94488 w 676656"/>
              <a:gd name="connsiteY0" fmla="*/ 0 h 941832"/>
              <a:gd name="connsiteX1" fmla="*/ 579120 w 676656"/>
              <a:gd name="connsiteY1" fmla="*/ 679704 h 941832"/>
              <a:gd name="connsiteX2" fmla="*/ 676656 w 676656"/>
              <a:gd name="connsiteY2" fmla="*/ 941832 h 941832"/>
              <a:gd name="connsiteX3" fmla="*/ 463296 w 676656"/>
              <a:gd name="connsiteY3" fmla="*/ 765048 h 941832"/>
              <a:gd name="connsiteX4" fmla="*/ 0 w 676656"/>
              <a:gd name="connsiteY4" fmla="*/ 27432 h 941832"/>
              <a:gd name="connsiteX5" fmla="*/ 94488 w 676656"/>
              <a:gd name="connsiteY5" fmla="*/ 0 h 94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56" h="941832">
                <a:moveTo>
                  <a:pt x="94488" y="0"/>
                </a:moveTo>
                <a:lnTo>
                  <a:pt x="579120" y="679704"/>
                </a:lnTo>
                <a:lnTo>
                  <a:pt x="676656" y="941832"/>
                </a:lnTo>
                <a:lnTo>
                  <a:pt x="463296" y="765048"/>
                </a:lnTo>
                <a:lnTo>
                  <a:pt x="0" y="27432"/>
                </a:lnTo>
                <a:lnTo>
                  <a:pt x="944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13"/>
          <p:cNvSpPr/>
          <p:nvPr/>
        </p:nvSpPr>
        <p:spPr>
          <a:xfrm>
            <a:off x="1469136" y="356616"/>
            <a:ext cx="886968" cy="923544"/>
          </a:xfrm>
          <a:custGeom>
            <a:avLst/>
            <a:gdLst>
              <a:gd name="connsiteX0" fmla="*/ 435864 w 886968"/>
              <a:gd name="connsiteY0" fmla="*/ 0 h 923544"/>
              <a:gd name="connsiteX1" fmla="*/ 256032 w 886968"/>
              <a:gd name="connsiteY1" fmla="*/ 237744 h 923544"/>
              <a:gd name="connsiteX2" fmla="*/ 76200 w 886968"/>
              <a:gd name="connsiteY2" fmla="*/ 499872 h 923544"/>
              <a:gd name="connsiteX3" fmla="*/ 0 w 886968"/>
              <a:gd name="connsiteY3" fmla="*/ 621792 h 923544"/>
              <a:gd name="connsiteX4" fmla="*/ 237744 w 886968"/>
              <a:gd name="connsiteY4" fmla="*/ 780288 h 923544"/>
              <a:gd name="connsiteX5" fmla="*/ 445008 w 886968"/>
              <a:gd name="connsiteY5" fmla="*/ 923544 h 923544"/>
              <a:gd name="connsiteX6" fmla="*/ 478536 w 886968"/>
              <a:gd name="connsiteY6" fmla="*/ 896112 h 923544"/>
              <a:gd name="connsiteX7" fmla="*/ 512064 w 886968"/>
              <a:gd name="connsiteY7" fmla="*/ 893064 h 923544"/>
              <a:gd name="connsiteX8" fmla="*/ 548640 w 886968"/>
              <a:gd name="connsiteY8" fmla="*/ 896112 h 923544"/>
              <a:gd name="connsiteX9" fmla="*/ 569976 w 886968"/>
              <a:gd name="connsiteY9" fmla="*/ 899160 h 923544"/>
              <a:gd name="connsiteX10" fmla="*/ 569976 w 886968"/>
              <a:gd name="connsiteY10" fmla="*/ 899160 h 923544"/>
              <a:gd name="connsiteX11" fmla="*/ 655320 w 886968"/>
              <a:gd name="connsiteY11" fmla="*/ 685800 h 923544"/>
              <a:gd name="connsiteX12" fmla="*/ 807720 w 886968"/>
              <a:gd name="connsiteY12" fmla="*/ 417576 h 923544"/>
              <a:gd name="connsiteX13" fmla="*/ 886968 w 886968"/>
              <a:gd name="connsiteY13" fmla="*/ 307848 h 923544"/>
              <a:gd name="connsiteX14" fmla="*/ 652272 w 886968"/>
              <a:gd name="connsiteY14" fmla="*/ 36576 h 923544"/>
              <a:gd name="connsiteX15" fmla="*/ 435864 w 886968"/>
              <a:gd name="connsiteY15" fmla="*/ 0 h 9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968" h="923544">
                <a:moveTo>
                  <a:pt x="435864" y="0"/>
                </a:moveTo>
                <a:lnTo>
                  <a:pt x="256032" y="237744"/>
                </a:lnTo>
                <a:lnTo>
                  <a:pt x="76200" y="499872"/>
                </a:lnTo>
                <a:lnTo>
                  <a:pt x="0" y="621792"/>
                </a:lnTo>
                <a:lnTo>
                  <a:pt x="237744" y="780288"/>
                </a:lnTo>
                <a:lnTo>
                  <a:pt x="445008" y="923544"/>
                </a:lnTo>
                <a:lnTo>
                  <a:pt x="478536" y="896112"/>
                </a:lnTo>
                <a:cubicBezTo>
                  <a:pt x="489712" y="895096"/>
                  <a:pt x="500842" y="893064"/>
                  <a:pt x="512064" y="893064"/>
                </a:cubicBezTo>
                <a:cubicBezTo>
                  <a:pt x="524298" y="893064"/>
                  <a:pt x="536513" y="894495"/>
                  <a:pt x="548640" y="896112"/>
                </a:cubicBezTo>
                <a:cubicBezTo>
                  <a:pt x="581139" y="900445"/>
                  <a:pt x="529906" y="899160"/>
                  <a:pt x="569976" y="899160"/>
                </a:cubicBezTo>
                <a:lnTo>
                  <a:pt x="569976" y="899160"/>
                </a:lnTo>
                <a:lnTo>
                  <a:pt x="655320" y="685800"/>
                </a:lnTo>
                <a:lnTo>
                  <a:pt x="807720" y="417576"/>
                </a:lnTo>
                <a:lnTo>
                  <a:pt x="886968" y="307848"/>
                </a:lnTo>
                <a:lnTo>
                  <a:pt x="652272" y="36576"/>
                </a:lnTo>
                <a:lnTo>
                  <a:pt x="4358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750" name="Picture 6" descr="http://www.aperfectworld.org/clipart/academic/pencil_pad.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9190" y="260648"/>
            <a:ext cx="1522570" cy="1330401"/>
          </a:xfrm>
          <a:prstGeom prst="rect">
            <a:avLst/>
          </a:prstGeom>
          <a:noFill/>
        </p:spPr>
      </p:pic>
      <p:sp>
        <p:nvSpPr>
          <p:cNvPr id="15" name="TextBox 14"/>
          <p:cNvSpPr txBox="1"/>
          <p:nvPr/>
        </p:nvSpPr>
        <p:spPr>
          <a:xfrm>
            <a:off x="1052008" y="1444580"/>
            <a:ext cx="1224136" cy="338554"/>
          </a:xfrm>
          <a:prstGeom prst="rect">
            <a:avLst/>
          </a:prstGeom>
          <a:noFill/>
        </p:spPr>
        <p:txBody>
          <a:bodyPr wrap="square" rtlCol="0">
            <a:spAutoFit/>
          </a:bodyPr>
          <a:lstStyle/>
          <a:p>
            <a:pPr algn="ctr"/>
            <a:r>
              <a:rPr lang="en-CA" sz="1600" dirty="0" err="1" smtClean="0">
                <a:solidFill>
                  <a:schemeClr val="bg1"/>
                </a:solidFill>
                <a:latin typeface="Franklin Gothic Demi" pitchFamily="34" charset="0"/>
              </a:rPr>
              <a:t>Exercice</a:t>
            </a:r>
            <a:endParaRPr lang="en-CA" sz="1600" dirty="0">
              <a:solidFill>
                <a:schemeClr val="bg1"/>
              </a:solidFill>
              <a:latin typeface="Franklin Gothic Demi" pitchFamily="34" charset="0"/>
            </a:endParaRPr>
          </a:p>
        </p:txBody>
      </p:sp>
      <p:sp>
        <p:nvSpPr>
          <p:cNvPr id="16" name="TextBox 15"/>
          <p:cNvSpPr txBox="1"/>
          <p:nvPr/>
        </p:nvSpPr>
        <p:spPr>
          <a:xfrm>
            <a:off x="2500298" y="692696"/>
            <a:ext cx="6072230" cy="707886"/>
          </a:xfrm>
          <a:prstGeom prst="rect">
            <a:avLst/>
          </a:prstGeom>
          <a:noFill/>
        </p:spPr>
        <p:txBody>
          <a:bodyPr wrap="square" rtlCol="0">
            <a:spAutoFit/>
          </a:bodyPr>
          <a:lstStyle/>
          <a:p>
            <a:pPr algn="ctr"/>
            <a:r>
              <a:rPr lang="en-US" sz="2000" dirty="0" err="1" smtClean="0">
                <a:solidFill>
                  <a:prstClr val="black"/>
                </a:solidFill>
                <a:latin typeface="Franklin Gothic Medium" pitchFamily="34" charset="0"/>
              </a:rPr>
              <a:t>Utilisation</a:t>
            </a:r>
            <a:r>
              <a:rPr lang="en-US" sz="2000" dirty="0" smtClean="0">
                <a:solidFill>
                  <a:prstClr val="black"/>
                </a:solidFill>
                <a:latin typeface="Franklin Gothic Medium" pitchFamily="34" charset="0"/>
              </a:rPr>
              <a:t> des </a:t>
            </a:r>
            <a:r>
              <a:rPr lang="en-US" sz="2000" dirty="0" err="1" smtClean="0">
                <a:solidFill>
                  <a:prstClr val="black"/>
                </a:solidFill>
                <a:latin typeface="Franklin Gothic Medium" pitchFamily="34" charset="0"/>
              </a:rPr>
              <a:t>normes</a:t>
            </a:r>
            <a:r>
              <a:rPr lang="en-US" sz="2000" dirty="0" smtClean="0">
                <a:solidFill>
                  <a:prstClr val="black"/>
                </a:solidFill>
                <a:latin typeface="Franklin Gothic Medium" pitchFamily="34" charset="0"/>
              </a:rPr>
              <a:t> pour </a:t>
            </a:r>
            <a:r>
              <a:rPr lang="en-US" sz="2000" dirty="0" err="1" smtClean="0">
                <a:solidFill>
                  <a:prstClr val="black"/>
                </a:solidFill>
                <a:latin typeface="Franklin Gothic Medium" pitchFamily="34" charset="0"/>
              </a:rPr>
              <a:t>concevoir</a:t>
            </a:r>
            <a:r>
              <a:rPr lang="en-US" sz="2000" dirty="0" smtClean="0">
                <a:solidFill>
                  <a:prstClr val="black"/>
                </a:solidFill>
                <a:latin typeface="Franklin Gothic Medium" pitchFamily="34" charset="0"/>
              </a:rPr>
              <a:t> le </a:t>
            </a:r>
            <a:r>
              <a:rPr lang="en-US" sz="2000" dirty="0" err="1" smtClean="0">
                <a:solidFill>
                  <a:prstClr val="black"/>
                </a:solidFill>
                <a:latin typeface="Franklin Gothic Medium" pitchFamily="34" charset="0"/>
              </a:rPr>
              <a:t>programme</a:t>
            </a:r>
            <a:r>
              <a:rPr lang="en-US" sz="2000" dirty="0" smtClean="0">
                <a:solidFill>
                  <a:prstClr val="black"/>
                </a:solidFill>
                <a:latin typeface="Franklin Gothic Medium" pitchFamily="34" charset="0"/>
              </a:rPr>
              <a:t> </a:t>
            </a:r>
            <a:r>
              <a:rPr lang="en-US" sz="2000" dirty="0" err="1" smtClean="0">
                <a:solidFill>
                  <a:prstClr val="black"/>
                </a:solidFill>
                <a:latin typeface="Franklin Gothic Medium" pitchFamily="34" charset="0"/>
              </a:rPr>
              <a:t>d’études</a:t>
            </a:r>
            <a:r>
              <a:rPr lang="en-US" sz="2000" dirty="0" smtClean="0">
                <a:solidFill>
                  <a:prstClr val="black"/>
                </a:solidFill>
                <a:latin typeface="Franklin Gothic Medium" pitchFamily="34" charset="0"/>
              </a:rPr>
              <a:t> et </a:t>
            </a:r>
            <a:r>
              <a:rPr lang="en-US" sz="2000" dirty="0" err="1" smtClean="0">
                <a:solidFill>
                  <a:prstClr val="black"/>
                </a:solidFill>
                <a:latin typeface="Franklin Gothic Medium" pitchFamily="34" charset="0"/>
              </a:rPr>
              <a:t>définir</a:t>
            </a:r>
            <a:r>
              <a:rPr lang="en-US" sz="2000" dirty="0" smtClean="0">
                <a:solidFill>
                  <a:prstClr val="black"/>
                </a:solidFill>
                <a:latin typeface="Franklin Gothic Medium" pitchFamily="34" charset="0"/>
              </a:rPr>
              <a:t> les </a:t>
            </a:r>
            <a:r>
              <a:rPr lang="en-US" sz="2000" dirty="0" err="1" smtClean="0">
                <a:solidFill>
                  <a:prstClr val="black"/>
                </a:solidFill>
                <a:latin typeface="Franklin Gothic Medium" pitchFamily="34" charset="0"/>
              </a:rPr>
              <a:t>résultats</a:t>
            </a:r>
            <a:r>
              <a:rPr lang="en-US" sz="2000" dirty="0" smtClean="0">
                <a:solidFill>
                  <a:prstClr val="black"/>
                </a:solidFill>
                <a:latin typeface="Franklin Gothic Medium" pitchFamily="34" charset="0"/>
              </a:rPr>
              <a:t> de </a:t>
            </a:r>
            <a:r>
              <a:rPr lang="en-US" sz="2000" dirty="0" err="1" smtClean="0">
                <a:solidFill>
                  <a:prstClr val="black"/>
                </a:solidFill>
                <a:latin typeface="Franklin Gothic Medium" pitchFamily="34" charset="0"/>
              </a:rPr>
              <a:t>l’apprentissage</a:t>
            </a:r>
            <a:endParaRPr lang="en-US" sz="2000" dirty="0">
              <a:solidFill>
                <a:prstClr val="black"/>
              </a:solidFill>
              <a:latin typeface="Franklin Gothic Medium" pitchFamily="34" charset="0"/>
            </a:endParaRPr>
          </a:p>
        </p:txBody>
      </p:sp>
      <p:sp>
        <p:nvSpPr>
          <p:cNvPr id="18" name="Freeform 17"/>
          <p:cNvSpPr/>
          <p:nvPr/>
        </p:nvSpPr>
        <p:spPr>
          <a:xfrm>
            <a:off x="251520" y="1124744"/>
            <a:ext cx="1323960" cy="1592467"/>
          </a:xfrm>
          <a:custGeom>
            <a:avLst/>
            <a:gdLst>
              <a:gd name="connsiteX0" fmla="*/ 625605 w 1683358"/>
              <a:gd name="connsiteY0" fmla="*/ 180236 h 2296439"/>
              <a:gd name="connsiteX1" fmla="*/ 692410 w 1683358"/>
              <a:gd name="connsiteY1" fmla="*/ 50800 h 2296439"/>
              <a:gd name="connsiteX2" fmla="*/ 767566 w 1683358"/>
              <a:gd name="connsiteY2" fmla="*/ 17397 h 2296439"/>
              <a:gd name="connsiteX3" fmla="*/ 851073 w 1683358"/>
              <a:gd name="connsiteY3" fmla="*/ 696 h 2296439"/>
              <a:gd name="connsiteX4" fmla="*/ 922054 w 1683358"/>
              <a:gd name="connsiteY4" fmla="*/ 13222 h 2296439"/>
              <a:gd name="connsiteX5" fmla="*/ 930405 w 1683358"/>
              <a:gd name="connsiteY5" fmla="*/ 42449 h 2296439"/>
              <a:gd name="connsiteX6" fmla="*/ 967983 w 1683358"/>
              <a:gd name="connsiteY6" fmla="*/ 54975 h 2296439"/>
              <a:gd name="connsiteX7" fmla="*/ 997210 w 1683358"/>
              <a:gd name="connsiteY7" fmla="*/ 100904 h 2296439"/>
              <a:gd name="connsiteX8" fmla="*/ 988859 w 1683358"/>
              <a:gd name="connsiteY8" fmla="*/ 138482 h 2296439"/>
              <a:gd name="connsiteX9" fmla="*/ 1018087 w 1683358"/>
              <a:gd name="connsiteY9" fmla="*/ 196937 h 2296439"/>
              <a:gd name="connsiteX10" fmla="*/ 1022262 w 1683358"/>
              <a:gd name="connsiteY10" fmla="*/ 284619 h 2296439"/>
              <a:gd name="connsiteX11" fmla="*/ 1018087 w 1683358"/>
              <a:gd name="connsiteY11" fmla="*/ 347249 h 2296439"/>
              <a:gd name="connsiteX12" fmla="*/ 972158 w 1683358"/>
              <a:gd name="connsiteY12" fmla="*/ 418230 h 2296439"/>
              <a:gd name="connsiteX13" fmla="*/ 926229 w 1683358"/>
              <a:gd name="connsiteY13" fmla="*/ 443282 h 2296439"/>
              <a:gd name="connsiteX14" fmla="*/ 909528 w 1683358"/>
              <a:gd name="connsiteY14" fmla="*/ 443282 h 2296439"/>
              <a:gd name="connsiteX15" fmla="*/ 897002 w 1683358"/>
              <a:gd name="connsiteY15" fmla="*/ 476685 h 2296439"/>
              <a:gd name="connsiteX16" fmla="*/ 934580 w 1683358"/>
              <a:gd name="connsiteY16" fmla="*/ 493386 h 2296439"/>
              <a:gd name="connsiteX17" fmla="*/ 988859 w 1683358"/>
              <a:gd name="connsiteY17" fmla="*/ 543490 h 2296439"/>
              <a:gd name="connsiteX18" fmla="*/ 1018087 w 1683358"/>
              <a:gd name="connsiteY18" fmla="*/ 702153 h 2296439"/>
              <a:gd name="connsiteX19" fmla="*/ 1030613 w 1683358"/>
              <a:gd name="connsiteY19" fmla="*/ 773134 h 2296439"/>
              <a:gd name="connsiteX20" fmla="*/ 1080717 w 1683358"/>
              <a:gd name="connsiteY20" fmla="*/ 860816 h 2296439"/>
              <a:gd name="connsiteX21" fmla="*/ 1089068 w 1683358"/>
              <a:gd name="connsiteY21" fmla="*/ 915096 h 2296439"/>
              <a:gd name="connsiteX22" fmla="*/ 1147522 w 1683358"/>
              <a:gd name="connsiteY22" fmla="*/ 977726 h 2296439"/>
              <a:gd name="connsiteX23" fmla="*/ 1180925 w 1683358"/>
              <a:gd name="connsiteY23" fmla="*/ 1048707 h 2296439"/>
              <a:gd name="connsiteX24" fmla="*/ 1247731 w 1683358"/>
              <a:gd name="connsiteY24" fmla="*/ 1048707 h 2296439"/>
              <a:gd name="connsiteX25" fmla="*/ 1289484 w 1683358"/>
              <a:gd name="connsiteY25" fmla="*/ 1061233 h 2296439"/>
              <a:gd name="connsiteX26" fmla="*/ 1306186 w 1683358"/>
              <a:gd name="connsiteY26" fmla="*/ 1119688 h 2296439"/>
              <a:gd name="connsiteX27" fmla="*/ 1260257 w 1683358"/>
              <a:gd name="connsiteY27" fmla="*/ 1161441 h 2296439"/>
              <a:gd name="connsiteX28" fmla="*/ 1235205 w 1683358"/>
              <a:gd name="connsiteY28" fmla="*/ 1161441 h 2296439"/>
              <a:gd name="connsiteX29" fmla="*/ 1297835 w 1683358"/>
              <a:gd name="connsiteY29" fmla="*/ 1236597 h 2296439"/>
              <a:gd name="connsiteX30" fmla="*/ 1385517 w 1683358"/>
              <a:gd name="connsiteY30" fmla="*/ 1411962 h 2296439"/>
              <a:gd name="connsiteX31" fmla="*/ 1435621 w 1683358"/>
              <a:gd name="connsiteY31" fmla="*/ 1474592 h 2296439"/>
              <a:gd name="connsiteX32" fmla="*/ 1460673 w 1683358"/>
              <a:gd name="connsiteY32" fmla="*/ 1482943 h 2296439"/>
              <a:gd name="connsiteX33" fmla="*/ 1481550 w 1683358"/>
              <a:gd name="connsiteY33" fmla="*/ 1545573 h 2296439"/>
              <a:gd name="connsiteX34" fmla="*/ 1510777 w 1683358"/>
              <a:gd name="connsiteY34" fmla="*/ 1704236 h 2296439"/>
              <a:gd name="connsiteX35" fmla="*/ 1565057 w 1683358"/>
              <a:gd name="connsiteY35" fmla="*/ 1745989 h 2296439"/>
              <a:gd name="connsiteX36" fmla="*/ 1606810 w 1683358"/>
              <a:gd name="connsiteY36" fmla="*/ 1771041 h 2296439"/>
              <a:gd name="connsiteX37" fmla="*/ 1598459 w 1683358"/>
              <a:gd name="connsiteY37" fmla="*/ 1825321 h 2296439"/>
              <a:gd name="connsiteX38" fmla="*/ 1669440 w 1683358"/>
              <a:gd name="connsiteY38" fmla="*/ 1892126 h 2296439"/>
              <a:gd name="connsiteX39" fmla="*/ 1669440 w 1683358"/>
              <a:gd name="connsiteY39" fmla="*/ 1954756 h 2296439"/>
              <a:gd name="connsiteX40" fmla="*/ 1585933 w 1683358"/>
              <a:gd name="connsiteY40" fmla="*/ 2013211 h 2296439"/>
              <a:gd name="connsiteX41" fmla="*/ 1510777 w 1683358"/>
              <a:gd name="connsiteY41" fmla="*/ 1983984 h 2296439"/>
              <a:gd name="connsiteX42" fmla="*/ 1456498 w 1683358"/>
              <a:gd name="connsiteY42" fmla="*/ 1896301 h 2296439"/>
              <a:gd name="connsiteX43" fmla="*/ 1448147 w 1683358"/>
              <a:gd name="connsiteY43" fmla="*/ 1879600 h 2296439"/>
              <a:gd name="connsiteX44" fmla="*/ 1410569 w 1683358"/>
              <a:gd name="connsiteY44" fmla="*/ 1858723 h 2296439"/>
              <a:gd name="connsiteX45" fmla="*/ 1385517 w 1683358"/>
              <a:gd name="connsiteY45" fmla="*/ 1808619 h 2296439"/>
              <a:gd name="connsiteX46" fmla="*/ 1402218 w 1683358"/>
              <a:gd name="connsiteY46" fmla="*/ 1779392 h 2296439"/>
              <a:gd name="connsiteX47" fmla="*/ 1372991 w 1683358"/>
              <a:gd name="connsiteY47" fmla="*/ 1754340 h 2296439"/>
              <a:gd name="connsiteX48" fmla="*/ 1314536 w 1683358"/>
              <a:gd name="connsiteY48" fmla="*/ 1700060 h 2296439"/>
              <a:gd name="connsiteX49" fmla="*/ 1281133 w 1683358"/>
              <a:gd name="connsiteY49" fmla="*/ 1633255 h 2296439"/>
              <a:gd name="connsiteX50" fmla="*/ 1293659 w 1683358"/>
              <a:gd name="connsiteY50" fmla="*/ 1599852 h 2296439"/>
              <a:gd name="connsiteX51" fmla="*/ 1251906 w 1683358"/>
              <a:gd name="connsiteY51" fmla="*/ 1574800 h 2296439"/>
              <a:gd name="connsiteX52" fmla="*/ 1180925 w 1683358"/>
              <a:gd name="connsiteY52" fmla="*/ 1541397 h 2296439"/>
              <a:gd name="connsiteX53" fmla="*/ 1139172 w 1683358"/>
              <a:gd name="connsiteY53" fmla="*/ 1495469 h 2296439"/>
              <a:gd name="connsiteX54" fmla="*/ 1093243 w 1683358"/>
              <a:gd name="connsiteY54" fmla="*/ 1411962 h 2296439"/>
              <a:gd name="connsiteX55" fmla="*/ 1072366 w 1683358"/>
              <a:gd name="connsiteY55" fmla="*/ 1366033 h 2296439"/>
              <a:gd name="connsiteX56" fmla="*/ 1043139 w 1683358"/>
              <a:gd name="connsiteY56" fmla="*/ 1357682 h 2296439"/>
              <a:gd name="connsiteX57" fmla="*/ 1038964 w 1683358"/>
              <a:gd name="connsiteY57" fmla="*/ 1382734 h 2296439"/>
              <a:gd name="connsiteX58" fmla="*/ 1055665 w 1683358"/>
              <a:gd name="connsiteY58" fmla="*/ 1424488 h 2296439"/>
              <a:gd name="connsiteX59" fmla="*/ 1143347 w 1683358"/>
              <a:gd name="connsiteY59" fmla="*/ 1624904 h 2296439"/>
              <a:gd name="connsiteX60" fmla="*/ 1147522 w 1683358"/>
              <a:gd name="connsiteY60" fmla="*/ 1708411 h 2296439"/>
              <a:gd name="connsiteX61" fmla="*/ 1151698 w 1683358"/>
              <a:gd name="connsiteY61" fmla="*/ 1762690 h 2296439"/>
              <a:gd name="connsiteX62" fmla="*/ 1151698 w 1683358"/>
              <a:gd name="connsiteY62" fmla="*/ 1837847 h 2296439"/>
              <a:gd name="connsiteX63" fmla="*/ 1147522 w 1683358"/>
              <a:gd name="connsiteY63" fmla="*/ 2034088 h 2296439"/>
              <a:gd name="connsiteX64" fmla="*/ 1164224 w 1683358"/>
              <a:gd name="connsiteY64" fmla="*/ 2117595 h 2296439"/>
              <a:gd name="connsiteX65" fmla="*/ 1101594 w 1683358"/>
              <a:gd name="connsiteY65" fmla="*/ 2221978 h 2296439"/>
              <a:gd name="connsiteX66" fmla="*/ 1134996 w 1683358"/>
              <a:gd name="connsiteY66" fmla="*/ 2251206 h 2296439"/>
              <a:gd name="connsiteX67" fmla="*/ 1097418 w 1683358"/>
              <a:gd name="connsiteY67" fmla="*/ 2284608 h 2296439"/>
              <a:gd name="connsiteX68" fmla="*/ 947106 w 1683358"/>
              <a:gd name="connsiteY68" fmla="*/ 2288784 h 2296439"/>
              <a:gd name="connsiteX69" fmla="*/ 926229 w 1683358"/>
              <a:gd name="connsiteY69" fmla="*/ 2238679 h 2296439"/>
              <a:gd name="connsiteX70" fmla="*/ 867775 w 1683358"/>
              <a:gd name="connsiteY70" fmla="*/ 2272082 h 2296439"/>
              <a:gd name="connsiteX71" fmla="*/ 867775 w 1683358"/>
              <a:gd name="connsiteY71" fmla="*/ 2100893 h 2296439"/>
              <a:gd name="connsiteX72" fmla="*/ 905353 w 1683358"/>
              <a:gd name="connsiteY72" fmla="*/ 2034088 h 2296439"/>
              <a:gd name="connsiteX73" fmla="*/ 930405 w 1683358"/>
              <a:gd name="connsiteY73" fmla="*/ 1892126 h 2296439"/>
              <a:gd name="connsiteX74" fmla="*/ 913703 w 1683358"/>
              <a:gd name="connsiteY74" fmla="*/ 1842022 h 2296439"/>
              <a:gd name="connsiteX75" fmla="*/ 913703 w 1683358"/>
              <a:gd name="connsiteY75" fmla="*/ 1783567 h 2296439"/>
              <a:gd name="connsiteX76" fmla="*/ 942931 w 1683358"/>
              <a:gd name="connsiteY76" fmla="*/ 1733463 h 2296439"/>
              <a:gd name="connsiteX77" fmla="*/ 963807 w 1683358"/>
              <a:gd name="connsiteY77" fmla="*/ 1725112 h 2296439"/>
              <a:gd name="connsiteX78" fmla="*/ 955457 w 1683358"/>
              <a:gd name="connsiteY78" fmla="*/ 1679184 h 2296439"/>
              <a:gd name="connsiteX79" fmla="*/ 922054 w 1683358"/>
              <a:gd name="connsiteY79" fmla="*/ 1662482 h 2296439"/>
              <a:gd name="connsiteX80" fmla="*/ 863599 w 1683358"/>
              <a:gd name="connsiteY80" fmla="*/ 1553923 h 2296439"/>
              <a:gd name="connsiteX81" fmla="*/ 842722 w 1683358"/>
              <a:gd name="connsiteY81" fmla="*/ 1437014 h 2296439"/>
              <a:gd name="connsiteX82" fmla="*/ 800969 w 1683358"/>
              <a:gd name="connsiteY82" fmla="*/ 1374384 h 2296439"/>
              <a:gd name="connsiteX83" fmla="*/ 742514 w 1683358"/>
              <a:gd name="connsiteY83" fmla="*/ 1270000 h 2296439"/>
              <a:gd name="connsiteX84" fmla="*/ 713287 w 1683358"/>
              <a:gd name="connsiteY84" fmla="*/ 1153090 h 2296439"/>
              <a:gd name="connsiteX85" fmla="*/ 725813 w 1683358"/>
              <a:gd name="connsiteY85" fmla="*/ 1061233 h 2296439"/>
              <a:gd name="connsiteX86" fmla="*/ 704936 w 1683358"/>
              <a:gd name="connsiteY86" fmla="*/ 944323 h 2296439"/>
              <a:gd name="connsiteX87" fmla="*/ 659007 w 1683358"/>
              <a:gd name="connsiteY87" fmla="*/ 877518 h 2296439"/>
              <a:gd name="connsiteX88" fmla="*/ 650657 w 1683358"/>
              <a:gd name="connsiteY88" fmla="*/ 731381 h 2296439"/>
              <a:gd name="connsiteX89" fmla="*/ 638131 w 1683358"/>
              <a:gd name="connsiteY89" fmla="*/ 668751 h 2296439"/>
              <a:gd name="connsiteX90" fmla="*/ 625605 w 1683358"/>
              <a:gd name="connsiteY90" fmla="*/ 551841 h 2296439"/>
              <a:gd name="connsiteX91" fmla="*/ 458591 w 1683358"/>
              <a:gd name="connsiteY91" fmla="*/ 585244 h 2296439"/>
              <a:gd name="connsiteX92" fmla="*/ 387610 w 1683358"/>
              <a:gd name="connsiteY92" fmla="*/ 601945 h 2296439"/>
              <a:gd name="connsiteX93" fmla="*/ 312454 w 1683358"/>
              <a:gd name="connsiteY93" fmla="*/ 556016 h 2296439"/>
              <a:gd name="connsiteX94" fmla="*/ 249824 w 1683358"/>
              <a:gd name="connsiteY94" fmla="*/ 539315 h 2296439"/>
              <a:gd name="connsiteX95" fmla="*/ 212246 w 1683358"/>
              <a:gd name="connsiteY95" fmla="*/ 543490 h 2296439"/>
              <a:gd name="connsiteX96" fmla="*/ 166317 w 1683358"/>
              <a:gd name="connsiteY96" fmla="*/ 585244 h 2296439"/>
              <a:gd name="connsiteX97" fmla="*/ 112038 w 1683358"/>
              <a:gd name="connsiteY97" fmla="*/ 601945 h 2296439"/>
              <a:gd name="connsiteX98" fmla="*/ 74459 w 1683358"/>
              <a:gd name="connsiteY98" fmla="*/ 601945 h 2296439"/>
              <a:gd name="connsiteX99" fmla="*/ 36881 w 1683358"/>
              <a:gd name="connsiteY99" fmla="*/ 589419 h 2296439"/>
              <a:gd name="connsiteX100" fmla="*/ 24355 w 1683358"/>
              <a:gd name="connsiteY100" fmla="*/ 564367 h 2296439"/>
              <a:gd name="connsiteX101" fmla="*/ 28531 w 1683358"/>
              <a:gd name="connsiteY101" fmla="*/ 535140 h 2296439"/>
              <a:gd name="connsiteX102" fmla="*/ 3479 w 1683358"/>
              <a:gd name="connsiteY102" fmla="*/ 501737 h 2296439"/>
              <a:gd name="connsiteX103" fmla="*/ 7654 w 1683358"/>
              <a:gd name="connsiteY103" fmla="*/ 468334 h 2296439"/>
              <a:gd name="connsiteX104" fmla="*/ 20180 w 1683358"/>
              <a:gd name="connsiteY104" fmla="*/ 476685 h 2296439"/>
              <a:gd name="connsiteX105" fmla="*/ 49407 w 1683358"/>
              <a:gd name="connsiteY105" fmla="*/ 505912 h 2296439"/>
              <a:gd name="connsiteX106" fmla="*/ 70284 w 1683358"/>
              <a:gd name="connsiteY106" fmla="*/ 505912 h 2296439"/>
              <a:gd name="connsiteX107" fmla="*/ 74459 w 1683358"/>
              <a:gd name="connsiteY107" fmla="*/ 480860 h 2296439"/>
              <a:gd name="connsiteX108" fmla="*/ 53583 w 1683358"/>
              <a:gd name="connsiteY108" fmla="*/ 472510 h 2296439"/>
              <a:gd name="connsiteX109" fmla="*/ 82810 w 1683358"/>
              <a:gd name="connsiteY109" fmla="*/ 443282 h 2296439"/>
              <a:gd name="connsiteX110" fmla="*/ 132914 w 1683358"/>
              <a:gd name="connsiteY110" fmla="*/ 434932 h 2296439"/>
              <a:gd name="connsiteX111" fmla="*/ 183018 w 1683358"/>
              <a:gd name="connsiteY111" fmla="*/ 422406 h 2296439"/>
              <a:gd name="connsiteX112" fmla="*/ 224772 w 1683358"/>
              <a:gd name="connsiteY112" fmla="*/ 439107 h 2296439"/>
              <a:gd name="connsiteX113" fmla="*/ 279051 w 1683358"/>
              <a:gd name="connsiteY113" fmla="*/ 464159 h 2296439"/>
              <a:gd name="connsiteX114" fmla="*/ 316629 w 1683358"/>
              <a:gd name="connsiteY114" fmla="*/ 468334 h 2296439"/>
              <a:gd name="connsiteX115" fmla="*/ 362558 w 1683358"/>
              <a:gd name="connsiteY115" fmla="*/ 468334 h 2296439"/>
              <a:gd name="connsiteX116" fmla="*/ 421013 w 1683358"/>
              <a:gd name="connsiteY116" fmla="*/ 451633 h 2296439"/>
              <a:gd name="connsiteX117" fmla="*/ 466942 w 1683358"/>
              <a:gd name="connsiteY117" fmla="*/ 476685 h 2296439"/>
              <a:gd name="connsiteX118" fmla="*/ 517046 w 1683358"/>
              <a:gd name="connsiteY118" fmla="*/ 489211 h 2296439"/>
              <a:gd name="connsiteX119" fmla="*/ 550449 w 1683358"/>
              <a:gd name="connsiteY119" fmla="*/ 472510 h 2296439"/>
              <a:gd name="connsiteX120" fmla="*/ 575501 w 1683358"/>
              <a:gd name="connsiteY120" fmla="*/ 418230 h 2296439"/>
              <a:gd name="connsiteX121" fmla="*/ 642306 w 1683358"/>
              <a:gd name="connsiteY121" fmla="*/ 368126 h 2296439"/>
              <a:gd name="connsiteX122" fmla="*/ 671533 w 1683358"/>
              <a:gd name="connsiteY122" fmla="*/ 368126 h 2296439"/>
              <a:gd name="connsiteX123" fmla="*/ 679884 w 1683358"/>
              <a:gd name="connsiteY123" fmla="*/ 368126 h 2296439"/>
              <a:gd name="connsiteX124" fmla="*/ 684059 w 1683358"/>
              <a:gd name="connsiteY124" fmla="*/ 368126 h 2296439"/>
              <a:gd name="connsiteX125" fmla="*/ 684059 w 1683358"/>
              <a:gd name="connsiteY125" fmla="*/ 334723 h 2296439"/>
              <a:gd name="connsiteX126" fmla="*/ 654832 w 1683358"/>
              <a:gd name="connsiteY126" fmla="*/ 318022 h 2296439"/>
              <a:gd name="connsiteX127" fmla="*/ 650657 w 1683358"/>
              <a:gd name="connsiteY127" fmla="*/ 280444 h 2296439"/>
              <a:gd name="connsiteX128" fmla="*/ 625605 w 1683358"/>
              <a:gd name="connsiteY128" fmla="*/ 238690 h 2296439"/>
              <a:gd name="connsiteX129" fmla="*/ 583851 w 1683358"/>
              <a:gd name="connsiteY129" fmla="*/ 251216 h 2296439"/>
              <a:gd name="connsiteX130" fmla="*/ 583851 w 1683358"/>
              <a:gd name="connsiteY130" fmla="*/ 288795 h 2296439"/>
              <a:gd name="connsiteX131" fmla="*/ 588027 w 1683358"/>
              <a:gd name="connsiteY131" fmla="*/ 326373 h 2296439"/>
              <a:gd name="connsiteX132" fmla="*/ 588027 w 1683358"/>
              <a:gd name="connsiteY132" fmla="*/ 359775 h 2296439"/>
              <a:gd name="connsiteX133" fmla="*/ 554624 w 1683358"/>
              <a:gd name="connsiteY133" fmla="*/ 389003 h 2296439"/>
              <a:gd name="connsiteX134" fmla="*/ 529572 w 1683358"/>
              <a:gd name="connsiteY134" fmla="*/ 401529 h 2296439"/>
              <a:gd name="connsiteX135" fmla="*/ 517046 w 1683358"/>
              <a:gd name="connsiteY135" fmla="*/ 384827 h 2296439"/>
              <a:gd name="connsiteX136" fmla="*/ 521221 w 1683358"/>
              <a:gd name="connsiteY136" fmla="*/ 355600 h 2296439"/>
              <a:gd name="connsiteX137" fmla="*/ 546273 w 1683358"/>
              <a:gd name="connsiteY137" fmla="*/ 334723 h 2296439"/>
              <a:gd name="connsiteX138" fmla="*/ 546273 w 1683358"/>
              <a:gd name="connsiteY138" fmla="*/ 309671 h 2296439"/>
              <a:gd name="connsiteX139" fmla="*/ 542098 w 1683358"/>
              <a:gd name="connsiteY139" fmla="*/ 280444 h 2296439"/>
              <a:gd name="connsiteX140" fmla="*/ 546273 w 1683358"/>
              <a:gd name="connsiteY140" fmla="*/ 230340 h 2296439"/>
              <a:gd name="connsiteX141" fmla="*/ 583851 w 1683358"/>
              <a:gd name="connsiteY141" fmla="*/ 213638 h 2296439"/>
              <a:gd name="connsiteX142" fmla="*/ 625605 w 1683358"/>
              <a:gd name="connsiteY142" fmla="*/ 180236 h 229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683358" h="2296439">
                <a:moveTo>
                  <a:pt x="625605" y="180236"/>
                </a:moveTo>
                <a:cubicBezTo>
                  <a:pt x="647177" y="129088"/>
                  <a:pt x="668750" y="77940"/>
                  <a:pt x="692410" y="50800"/>
                </a:cubicBezTo>
                <a:cubicBezTo>
                  <a:pt x="716070" y="23660"/>
                  <a:pt x="741122" y="25748"/>
                  <a:pt x="767566" y="17397"/>
                </a:cubicBezTo>
                <a:cubicBezTo>
                  <a:pt x="794010" y="9046"/>
                  <a:pt x="825325" y="1392"/>
                  <a:pt x="851073" y="696"/>
                </a:cubicBezTo>
                <a:cubicBezTo>
                  <a:pt x="876821" y="0"/>
                  <a:pt x="908832" y="6263"/>
                  <a:pt x="922054" y="13222"/>
                </a:cubicBezTo>
                <a:cubicBezTo>
                  <a:pt x="935276" y="20181"/>
                  <a:pt x="922750" y="35490"/>
                  <a:pt x="930405" y="42449"/>
                </a:cubicBezTo>
                <a:cubicBezTo>
                  <a:pt x="938060" y="49408"/>
                  <a:pt x="956849" y="45233"/>
                  <a:pt x="967983" y="54975"/>
                </a:cubicBezTo>
                <a:cubicBezTo>
                  <a:pt x="979117" y="64717"/>
                  <a:pt x="993731" y="86986"/>
                  <a:pt x="997210" y="100904"/>
                </a:cubicBezTo>
                <a:cubicBezTo>
                  <a:pt x="1000689" y="114822"/>
                  <a:pt x="985380" y="122477"/>
                  <a:pt x="988859" y="138482"/>
                </a:cubicBezTo>
                <a:cubicBezTo>
                  <a:pt x="992338" y="154487"/>
                  <a:pt x="1012520" y="172581"/>
                  <a:pt x="1018087" y="196937"/>
                </a:cubicBezTo>
                <a:cubicBezTo>
                  <a:pt x="1023654" y="221293"/>
                  <a:pt x="1022262" y="259567"/>
                  <a:pt x="1022262" y="284619"/>
                </a:cubicBezTo>
                <a:cubicBezTo>
                  <a:pt x="1022262" y="309671"/>
                  <a:pt x="1026438" y="324981"/>
                  <a:pt x="1018087" y="347249"/>
                </a:cubicBezTo>
                <a:cubicBezTo>
                  <a:pt x="1009736" y="369518"/>
                  <a:pt x="987468" y="402225"/>
                  <a:pt x="972158" y="418230"/>
                </a:cubicBezTo>
                <a:cubicBezTo>
                  <a:pt x="956848" y="434236"/>
                  <a:pt x="936667" y="439107"/>
                  <a:pt x="926229" y="443282"/>
                </a:cubicBezTo>
                <a:cubicBezTo>
                  <a:pt x="915791" y="447457"/>
                  <a:pt x="914399" y="437715"/>
                  <a:pt x="909528" y="443282"/>
                </a:cubicBezTo>
                <a:cubicBezTo>
                  <a:pt x="904657" y="448849"/>
                  <a:pt x="892827" y="468334"/>
                  <a:pt x="897002" y="476685"/>
                </a:cubicBezTo>
                <a:cubicBezTo>
                  <a:pt x="901177" y="485036"/>
                  <a:pt x="919271" y="482252"/>
                  <a:pt x="934580" y="493386"/>
                </a:cubicBezTo>
                <a:cubicBezTo>
                  <a:pt x="949890" y="504520"/>
                  <a:pt x="974941" y="508696"/>
                  <a:pt x="988859" y="543490"/>
                </a:cubicBezTo>
                <a:cubicBezTo>
                  <a:pt x="1002777" y="578285"/>
                  <a:pt x="1011128" y="663879"/>
                  <a:pt x="1018087" y="702153"/>
                </a:cubicBezTo>
                <a:cubicBezTo>
                  <a:pt x="1025046" y="740427"/>
                  <a:pt x="1020175" y="746690"/>
                  <a:pt x="1030613" y="773134"/>
                </a:cubicBezTo>
                <a:cubicBezTo>
                  <a:pt x="1041051" y="799578"/>
                  <a:pt x="1070975" y="837156"/>
                  <a:pt x="1080717" y="860816"/>
                </a:cubicBezTo>
                <a:cubicBezTo>
                  <a:pt x="1090460" y="884476"/>
                  <a:pt x="1077934" y="895611"/>
                  <a:pt x="1089068" y="915096"/>
                </a:cubicBezTo>
                <a:cubicBezTo>
                  <a:pt x="1100202" y="934581"/>
                  <a:pt x="1132213" y="955458"/>
                  <a:pt x="1147522" y="977726"/>
                </a:cubicBezTo>
                <a:cubicBezTo>
                  <a:pt x="1162831" y="999994"/>
                  <a:pt x="1164224" y="1036877"/>
                  <a:pt x="1180925" y="1048707"/>
                </a:cubicBezTo>
                <a:cubicBezTo>
                  <a:pt x="1197626" y="1060537"/>
                  <a:pt x="1229638" y="1046619"/>
                  <a:pt x="1247731" y="1048707"/>
                </a:cubicBezTo>
                <a:cubicBezTo>
                  <a:pt x="1265824" y="1050795"/>
                  <a:pt x="1279742" y="1049403"/>
                  <a:pt x="1289484" y="1061233"/>
                </a:cubicBezTo>
                <a:cubicBezTo>
                  <a:pt x="1299226" y="1073063"/>
                  <a:pt x="1311057" y="1102987"/>
                  <a:pt x="1306186" y="1119688"/>
                </a:cubicBezTo>
                <a:cubicBezTo>
                  <a:pt x="1301315" y="1136389"/>
                  <a:pt x="1272087" y="1154482"/>
                  <a:pt x="1260257" y="1161441"/>
                </a:cubicBezTo>
                <a:cubicBezTo>
                  <a:pt x="1248427" y="1168400"/>
                  <a:pt x="1228942" y="1148915"/>
                  <a:pt x="1235205" y="1161441"/>
                </a:cubicBezTo>
                <a:cubicBezTo>
                  <a:pt x="1241468" y="1173967"/>
                  <a:pt x="1272783" y="1194844"/>
                  <a:pt x="1297835" y="1236597"/>
                </a:cubicBezTo>
                <a:cubicBezTo>
                  <a:pt x="1322887" y="1278350"/>
                  <a:pt x="1362553" y="1372296"/>
                  <a:pt x="1385517" y="1411962"/>
                </a:cubicBezTo>
                <a:cubicBezTo>
                  <a:pt x="1408481" y="1451628"/>
                  <a:pt x="1423095" y="1462762"/>
                  <a:pt x="1435621" y="1474592"/>
                </a:cubicBezTo>
                <a:cubicBezTo>
                  <a:pt x="1448147" y="1486422"/>
                  <a:pt x="1453018" y="1471113"/>
                  <a:pt x="1460673" y="1482943"/>
                </a:cubicBezTo>
                <a:cubicBezTo>
                  <a:pt x="1468328" y="1494773"/>
                  <a:pt x="1473199" y="1508691"/>
                  <a:pt x="1481550" y="1545573"/>
                </a:cubicBezTo>
                <a:cubicBezTo>
                  <a:pt x="1489901" y="1582455"/>
                  <a:pt x="1496859" y="1670833"/>
                  <a:pt x="1510777" y="1704236"/>
                </a:cubicBezTo>
                <a:cubicBezTo>
                  <a:pt x="1524695" y="1737639"/>
                  <a:pt x="1549052" y="1734855"/>
                  <a:pt x="1565057" y="1745989"/>
                </a:cubicBezTo>
                <a:cubicBezTo>
                  <a:pt x="1581062" y="1757123"/>
                  <a:pt x="1601243" y="1757819"/>
                  <a:pt x="1606810" y="1771041"/>
                </a:cubicBezTo>
                <a:cubicBezTo>
                  <a:pt x="1612377" y="1784263"/>
                  <a:pt x="1588021" y="1805140"/>
                  <a:pt x="1598459" y="1825321"/>
                </a:cubicBezTo>
                <a:cubicBezTo>
                  <a:pt x="1608897" y="1845502"/>
                  <a:pt x="1657610" y="1870553"/>
                  <a:pt x="1669440" y="1892126"/>
                </a:cubicBezTo>
                <a:cubicBezTo>
                  <a:pt x="1681270" y="1913699"/>
                  <a:pt x="1683358" y="1934575"/>
                  <a:pt x="1669440" y="1954756"/>
                </a:cubicBezTo>
                <a:cubicBezTo>
                  <a:pt x="1655522" y="1974937"/>
                  <a:pt x="1612377" y="2008340"/>
                  <a:pt x="1585933" y="2013211"/>
                </a:cubicBezTo>
                <a:cubicBezTo>
                  <a:pt x="1559489" y="2018082"/>
                  <a:pt x="1532349" y="2003469"/>
                  <a:pt x="1510777" y="1983984"/>
                </a:cubicBezTo>
                <a:cubicBezTo>
                  <a:pt x="1489205" y="1964499"/>
                  <a:pt x="1466936" y="1913698"/>
                  <a:pt x="1456498" y="1896301"/>
                </a:cubicBezTo>
                <a:cubicBezTo>
                  <a:pt x="1446060" y="1878904"/>
                  <a:pt x="1455802" y="1885863"/>
                  <a:pt x="1448147" y="1879600"/>
                </a:cubicBezTo>
                <a:cubicBezTo>
                  <a:pt x="1440492" y="1873337"/>
                  <a:pt x="1421007" y="1870553"/>
                  <a:pt x="1410569" y="1858723"/>
                </a:cubicBezTo>
                <a:cubicBezTo>
                  <a:pt x="1400131" y="1846893"/>
                  <a:pt x="1386909" y="1821841"/>
                  <a:pt x="1385517" y="1808619"/>
                </a:cubicBezTo>
                <a:cubicBezTo>
                  <a:pt x="1384125" y="1795397"/>
                  <a:pt x="1404306" y="1788439"/>
                  <a:pt x="1402218" y="1779392"/>
                </a:cubicBezTo>
                <a:cubicBezTo>
                  <a:pt x="1400130" y="1770346"/>
                  <a:pt x="1387605" y="1767562"/>
                  <a:pt x="1372991" y="1754340"/>
                </a:cubicBezTo>
                <a:cubicBezTo>
                  <a:pt x="1358377" y="1741118"/>
                  <a:pt x="1329846" y="1720241"/>
                  <a:pt x="1314536" y="1700060"/>
                </a:cubicBezTo>
                <a:cubicBezTo>
                  <a:pt x="1299226" y="1679879"/>
                  <a:pt x="1284613" y="1649956"/>
                  <a:pt x="1281133" y="1633255"/>
                </a:cubicBezTo>
                <a:cubicBezTo>
                  <a:pt x="1277654" y="1616554"/>
                  <a:pt x="1298530" y="1609595"/>
                  <a:pt x="1293659" y="1599852"/>
                </a:cubicBezTo>
                <a:cubicBezTo>
                  <a:pt x="1288788" y="1590110"/>
                  <a:pt x="1270695" y="1584542"/>
                  <a:pt x="1251906" y="1574800"/>
                </a:cubicBezTo>
                <a:cubicBezTo>
                  <a:pt x="1233117" y="1565058"/>
                  <a:pt x="1199714" y="1554619"/>
                  <a:pt x="1180925" y="1541397"/>
                </a:cubicBezTo>
                <a:cubicBezTo>
                  <a:pt x="1162136" y="1528175"/>
                  <a:pt x="1153786" y="1517041"/>
                  <a:pt x="1139172" y="1495469"/>
                </a:cubicBezTo>
                <a:cubicBezTo>
                  <a:pt x="1124558" y="1473897"/>
                  <a:pt x="1104377" y="1433535"/>
                  <a:pt x="1093243" y="1411962"/>
                </a:cubicBezTo>
                <a:cubicBezTo>
                  <a:pt x="1082109" y="1390389"/>
                  <a:pt x="1080717" y="1375080"/>
                  <a:pt x="1072366" y="1366033"/>
                </a:cubicBezTo>
                <a:cubicBezTo>
                  <a:pt x="1064015" y="1356986"/>
                  <a:pt x="1048706" y="1354899"/>
                  <a:pt x="1043139" y="1357682"/>
                </a:cubicBezTo>
                <a:cubicBezTo>
                  <a:pt x="1037572" y="1360465"/>
                  <a:pt x="1036876" y="1371600"/>
                  <a:pt x="1038964" y="1382734"/>
                </a:cubicBezTo>
                <a:cubicBezTo>
                  <a:pt x="1041052" y="1393868"/>
                  <a:pt x="1038268" y="1384126"/>
                  <a:pt x="1055665" y="1424488"/>
                </a:cubicBezTo>
                <a:cubicBezTo>
                  <a:pt x="1073062" y="1464850"/>
                  <a:pt x="1128038" y="1577584"/>
                  <a:pt x="1143347" y="1624904"/>
                </a:cubicBezTo>
                <a:cubicBezTo>
                  <a:pt x="1158656" y="1672224"/>
                  <a:pt x="1146130" y="1685447"/>
                  <a:pt x="1147522" y="1708411"/>
                </a:cubicBezTo>
                <a:cubicBezTo>
                  <a:pt x="1148914" y="1731375"/>
                  <a:pt x="1151002" y="1741117"/>
                  <a:pt x="1151698" y="1762690"/>
                </a:cubicBezTo>
                <a:cubicBezTo>
                  <a:pt x="1152394" y="1784263"/>
                  <a:pt x="1152394" y="1792614"/>
                  <a:pt x="1151698" y="1837847"/>
                </a:cubicBezTo>
                <a:cubicBezTo>
                  <a:pt x="1151002" y="1883080"/>
                  <a:pt x="1145434" y="1987463"/>
                  <a:pt x="1147522" y="2034088"/>
                </a:cubicBezTo>
                <a:cubicBezTo>
                  <a:pt x="1149610" y="2080713"/>
                  <a:pt x="1171879" y="2086280"/>
                  <a:pt x="1164224" y="2117595"/>
                </a:cubicBezTo>
                <a:cubicBezTo>
                  <a:pt x="1156569" y="2148910"/>
                  <a:pt x="1106465" y="2199710"/>
                  <a:pt x="1101594" y="2221978"/>
                </a:cubicBezTo>
                <a:cubicBezTo>
                  <a:pt x="1096723" y="2244247"/>
                  <a:pt x="1135692" y="2240768"/>
                  <a:pt x="1134996" y="2251206"/>
                </a:cubicBezTo>
                <a:cubicBezTo>
                  <a:pt x="1134300" y="2261644"/>
                  <a:pt x="1128733" y="2278345"/>
                  <a:pt x="1097418" y="2284608"/>
                </a:cubicBezTo>
                <a:cubicBezTo>
                  <a:pt x="1066103" y="2290871"/>
                  <a:pt x="975637" y="2296439"/>
                  <a:pt x="947106" y="2288784"/>
                </a:cubicBezTo>
                <a:cubicBezTo>
                  <a:pt x="918575" y="2281129"/>
                  <a:pt x="939451" y="2241463"/>
                  <a:pt x="926229" y="2238679"/>
                </a:cubicBezTo>
                <a:cubicBezTo>
                  <a:pt x="913007" y="2235895"/>
                  <a:pt x="877517" y="2295046"/>
                  <a:pt x="867775" y="2272082"/>
                </a:cubicBezTo>
                <a:cubicBezTo>
                  <a:pt x="858033" y="2249118"/>
                  <a:pt x="861512" y="2140559"/>
                  <a:pt x="867775" y="2100893"/>
                </a:cubicBezTo>
                <a:cubicBezTo>
                  <a:pt x="874038" y="2061227"/>
                  <a:pt x="894915" y="2068883"/>
                  <a:pt x="905353" y="2034088"/>
                </a:cubicBezTo>
                <a:cubicBezTo>
                  <a:pt x="915791" y="1999294"/>
                  <a:pt x="929013" y="1924137"/>
                  <a:pt x="930405" y="1892126"/>
                </a:cubicBezTo>
                <a:cubicBezTo>
                  <a:pt x="931797" y="1860115"/>
                  <a:pt x="916487" y="1860115"/>
                  <a:pt x="913703" y="1842022"/>
                </a:cubicBezTo>
                <a:cubicBezTo>
                  <a:pt x="910919" y="1823929"/>
                  <a:pt x="908832" y="1801660"/>
                  <a:pt x="913703" y="1783567"/>
                </a:cubicBezTo>
                <a:cubicBezTo>
                  <a:pt x="918574" y="1765474"/>
                  <a:pt x="934580" y="1743205"/>
                  <a:pt x="942931" y="1733463"/>
                </a:cubicBezTo>
                <a:cubicBezTo>
                  <a:pt x="951282" y="1723721"/>
                  <a:pt x="961719" y="1734159"/>
                  <a:pt x="963807" y="1725112"/>
                </a:cubicBezTo>
                <a:cubicBezTo>
                  <a:pt x="965895" y="1716066"/>
                  <a:pt x="962416" y="1689622"/>
                  <a:pt x="955457" y="1679184"/>
                </a:cubicBezTo>
                <a:cubicBezTo>
                  <a:pt x="948498" y="1668746"/>
                  <a:pt x="937364" y="1683359"/>
                  <a:pt x="922054" y="1662482"/>
                </a:cubicBezTo>
                <a:cubicBezTo>
                  <a:pt x="906744" y="1641605"/>
                  <a:pt x="876821" y="1591501"/>
                  <a:pt x="863599" y="1553923"/>
                </a:cubicBezTo>
                <a:cubicBezTo>
                  <a:pt x="850377" y="1516345"/>
                  <a:pt x="853160" y="1466937"/>
                  <a:pt x="842722" y="1437014"/>
                </a:cubicBezTo>
                <a:cubicBezTo>
                  <a:pt x="832284" y="1407091"/>
                  <a:pt x="817670" y="1402220"/>
                  <a:pt x="800969" y="1374384"/>
                </a:cubicBezTo>
                <a:cubicBezTo>
                  <a:pt x="784268" y="1346548"/>
                  <a:pt x="757128" y="1306882"/>
                  <a:pt x="742514" y="1270000"/>
                </a:cubicBezTo>
                <a:cubicBezTo>
                  <a:pt x="727900" y="1233118"/>
                  <a:pt x="716071" y="1187885"/>
                  <a:pt x="713287" y="1153090"/>
                </a:cubicBezTo>
                <a:cubicBezTo>
                  <a:pt x="710504" y="1118296"/>
                  <a:pt x="727205" y="1096027"/>
                  <a:pt x="725813" y="1061233"/>
                </a:cubicBezTo>
                <a:cubicBezTo>
                  <a:pt x="724421" y="1026439"/>
                  <a:pt x="716070" y="974942"/>
                  <a:pt x="704936" y="944323"/>
                </a:cubicBezTo>
                <a:cubicBezTo>
                  <a:pt x="693802" y="913704"/>
                  <a:pt x="668054" y="913008"/>
                  <a:pt x="659007" y="877518"/>
                </a:cubicBezTo>
                <a:cubicBezTo>
                  <a:pt x="649960" y="842028"/>
                  <a:pt x="654136" y="766175"/>
                  <a:pt x="650657" y="731381"/>
                </a:cubicBezTo>
                <a:cubicBezTo>
                  <a:pt x="647178" y="696587"/>
                  <a:pt x="642306" y="698674"/>
                  <a:pt x="638131" y="668751"/>
                </a:cubicBezTo>
                <a:cubicBezTo>
                  <a:pt x="633956" y="638828"/>
                  <a:pt x="655528" y="565759"/>
                  <a:pt x="625605" y="551841"/>
                </a:cubicBezTo>
                <a:cubicBezTo>
                  <a:pt x="595682" y="537923"/>
                  <a:pt x="498257" y="576893"/>
                  <a:pt x="458591" y="585244"/>
                </a:cubicBezTo>
                <a:cubicBezTo>
                  <a:pt x="418925" y="593595"/>
                  <a:pt x="411966" y="606816"/>
                  <a:pt x="387610" y="601945"/>
                </a:cubicBezTo>
                <a:cubicBezTo>
                  <a:pt x="363254" y="597074"/>
                  <a:pt x="335418" y="566454"/>
                  <a:pt x="312454" y="556016"/>
                </a:cubicBezTo>
                <a:cubicBezTo>
                  <a:pt x="289490" y="545578"/>
                  <a:pt x="266525" y="541403"/>
                  <a:pt x="249824" y="539315"/>
                </a:cubicBezTo>
                <a:cubicBezTo>
                  <a:pt x="233123" y="537227"/>
                  <a:pt x="226164" y="535835"/>
                  <a:pt x="212246" y="543490"/>
                </a:cubicBezTo>
                <a:cubicBezTo>
                  <a:pt x="198328" y="551145"/>
                  <a:pt x="183018" y="575502"/>
                  <a:pt x="166317" y="585244"/>
                </a:cubicBezTo>
                <a:cubicBezTo>
                  <a:pt x="149616" y="594986"/>
                  <a:pt x="127348" y="599162"/>
                  <a:pt x="112038" y="601945"/>
                </a:cubicBezTo>
                <a:cubicBezTo>
                  <a:pt x="96728" y="604728"/>
                  <a:pt x="86985" y="604033"/>
                  <a:pt x="74459" y="601945"/>
                </a:cubicBezTo>
                <a:cubicBezTo>
                  <a:pt x="61933" y="599857"/>
                  <a:pt x="45232" y="595682"/>
                  <a:pt x="36881" y="589419"/>
                </a:cubicBezTo>
                <a:cubicBezTo>
                  <a:pt x="28530" y="583156"/>
                  <a:pt x="25747" y="573414"/>
                  <a:pt x="24355" y="564367"/>
                </a:cubicBezTo>
                <a:cubicBezTo>
                  <a:pt x="22963" y="555321"/>
                  <a:pt x="32010" y="545578"/>
                  <a:pt x="28531" y="535140"/>
                </a:cubicBezTo>
                <a:cubicBezTo>
                  <a:pt x="25052" y="524702"/>
                  <a:pt x="6959" y="512871"/>
                  <a:pt x="3479" y="501737"/>
                </a:cubicBezTo>
                <a:cubicBezTo>
                  <a:pt x="0" y="490603"/>
                  <a:pt x="4871" y="472509"/>
                  <a:pt x="7654" y="468334"/>
                </a:cubicBezTo>
                <a:cubicBezTo>
                  <a:pt x="10437" y="464159"/>
                  <a:pt x="13221" y="470422"/>
                  <a:pt x="20180" y="476685"/>
                </a:cubicBezTo>
                <a:cubicBezTo>
                  <a:pt x="27139" y="482948"/>
                  <a:pt x="41056" y="501041"/>
                  <a:pt x="49407" y="505912"/>
                </a:cubicBezTo>
                <a:cubicBezTo>
                  <a:pt x="57758" y="510783"/>
                  <a:pt x="66109" y="510087"/>
                  <a:pt x="70284" y="505912"/>
                </a:cubicBezTo>
                <a:cubicBezTo>
                  <a:pt x="74459" y="501737"/>
                  <a:pt x="77242" y="486427"/>
                  <a:pt x="74459" y="480860"/>
                </a:cubicBezTo>
                <a:cubicBezTo>
                  <a:pt x="71676" y="475293"/>
                  <a:pt x="52191" y="478773"/>
                  <a:pt x="53583" y="472510"/>
                </a:cubicBezTo>
                <a:cubicBezTo>
                  <a:pt x="54975" y="466247"/>
                  <a:pt x="69588" y="449545"/>
                  <a:pt x="82810" y="443282"/>
                </a:cubicBezTo>
                <a:cubicBezTo>
                  <a:pt x="96032" y="437019"/>
                  <a:pt x="116213" y="438411"/>
                  <a:pt x="132914" y="434932"/>
                </a:cubicBezTo>
                <a:cubicBezTo>
                  <a:pt x="149615" y="431453"/>
                  <a:pt x="167708" y="421710"/>
                  <a:pt x="183018" y="422406"/>
                </a:cubicBezTo>
                <a:cubicBezTo>
                  <a:pt x="198328" y="423102"/>
                  <a:pt x="208766" y="432148"/>
                  <a:pt x="224772" y="439107"/>
                </a:cubicBezTo>
                <a:cubicBezTo>
                  <a:pt x="240778" y="446066"/>
                  <a:pt x="263742" y="459288"/>
                  <a:pt x="279051" y="464159"/>
                </a:cubicBezTo>
                <a:cubicBezTo>
                  <a:pt x="294361" y="469030"/>
                  <a:pt x="302711" y="467638"/>
                  <a:pt x="316629" y="468334"/>
                </a:cubicBezTo>
                <a:cubicBezTo>
                  <a:pt x="330547" y="469030"/>
                  <a:pt x="345161" y="471117"/>
                  <a:pt x="362558" y="468334"/>
                </a:cubicBezTo>
                <a:cubicBezTo>
                  <a:pt x="379955" y="465551"/>
                  <a:pt x="403616" y="450241"/>
                  <a:pt x="421013" y="451633"/>
                </a:cubicBezTo>
                <a:cubicBezTo>
                  <a:pt x="438410" y="453025"/>
                  <a:pt x="450937" y="470422"/>
                  <a:pt x="466942" y="476685"/>
                </a:cubicBezTo>
                <a:cubicBezTo>
                  <a:pt x="482947" y="482948"/>
                  <a:pt x="503128" y="489907"/>
                  <a:pt x="517046" y="489211"/>
                </a:cubicBezTo>
                <a:cubicBezTo>
                  <a:pt x="530964" y="488515"/>
                  <a:pt x="540707" y="484340"/>
                  <a:pt x="550449" y="472510"/>
                </a:cubicBezTo>
                <a:cubicBezTo>
                  <a:pt x="560191" y="460680"/>
                  <a:pt x="560192" y="435627"/>
                  <a:pt x="575501" y="418230"/>
                </a:cubicBezTo>
                <a:cubicBezTo>
                  <a:pt x="590810" y="400833"/>
                  <a:pt x="626301" y="376477"/>
                  <a:pt x="642306" y="368126"/>
                </a:cubicBezTo>
                <a:cubicBezTo>
                  <a:pt x="658311" y="359775"/>
                  <a:pt x="671533" y="368126"/>
                  <a:pt x="671533" y="368126"/>
                </a:cubicBezTo>
                <a:lnTo>
                  <a:pt x="679884" y="368126"/>
                </a:lnTo>
                <a:cubicBezTo>
                  <a:pt x="681972" y="368126"/>
                  <a:pt x="683363" y="373693"/>
                  <a:pt x="684059" y="368126"/>
                </a:cubicBezTo>
                <a:cubicBezTo>
                  <a:pt x="684755" y="362559"/>
                  <a:pt x="688930" y="343074"/>
                  <a:pt x="684059" y="334723"/>
                </a:cubicBezTo>
                <a:cubicBezTo>
                  <a:pt x="679188" y="326372"/>
                  <a:pt x="660399" y="327068"/>
                  <a:pt x="654832" y="318022"/>
                </a:cubicBezTo>
                <a:cubicBezTo>
                  <a:pt x="649265" y="308976"/>
                  <a:pt x="655528" y="293666"/>
                  <a:pt x="650657" y="280444"/>
                </a:cubicBezTo>
                <a:cubicBezTo>
                  <a:pt x="645786" y="267222"/>
                  <a:pt x="636739" y="243561"/>
                  <a:pt x="625605" y="238690"/>
                </a:cubicBezTo>
                <a:cubicBezTo>
                  <a:pt x="614471" y="233819"/>
                  <a:pt x="590810" y="242865"/>
                  <a:pt x="583851" y="251216"/>
                </a:cubicBezTo>
                <a:cubicBezTo>
                  <a:pt x="576892" y="259567"/>
                  <a:pt x="583155" y="276269"/>
                  <a:pt x="583851" y="288795"/>
                </a:cubicBezTo>
                <a:cubicBezTo>
                  <a:pt x="584547" y="301321"/>
                  <a:pt x="587331" y="314543"/>
                  <a:pt x="588027" y="326373"/>
                </a:cubicBezTo>
                <a:cubicBezTo>
                  <a:pt x="588723" y="338203"/>
                  <a:pt x="593594" y="349337"/>
                  <a:pt x="588027" y="359775"/>
                </a:cubicBezTo>
                <a:cubicBezTo>
                  <a:pt x="582460" y="370213"/>
                  <a:pt x="564366" y="382044"/>
                  <a:pt x="554624" y="389003"/>
                </a:cubicBezTo>
                <a:cubicBezTo>
                  <a:pt x="544882" y="395962"/>
                  <a:pt x="535835" y="402225"/>
                  <a:pt x="529572" y="401529"/>
                </a:cubicBezTo>
                <a:cubicBezTo>
                  <a:pt x="523309" y="400833"/>
                  <a:pt x="518438" y="392482"/>
                  <a:pt x="517046" y="384827"/>
                </a:cubicBezTo>
                <a:cubicBezTo>
                  <a:pt x="515654" y="377172"/>
                  <a:pt x="516350" y="363951"/>
                  <a:pt x="521221" y="355600"/>
                </a:cubicBezTo>
                <a:cubicBezTo>
                  <a:pt x="526092" y="347249"/>
                  <a:pt x="542098" y="342378"/>
                  <a:pt x="546273" y="334723"/>
                </a:cubicBezTo>
                <a:cubicBezTo>
                  <a:pt x="550448" y="327068"/>
                  <a:pt x="546969" y="318717"/>
                  <a:pt x="546273" y="309671"/>
                </a:cubicBezTo>
                <a:cubicBezTo>
                  <a:pt x="545577" y="300625"/>
                  <a:pt x="542098" y="293666"/>
                  <a:pt x="542098" y="280444"/>
                </a:cubicBezTo>
                <a:cubicBezTo>
                  <a:pt x="542098" y="267222"/>
                  <a:pt x="539314" y="241474"/>
                  <a:pt x="546273" y="230340"/>
                </a:cubicBezTo>
                <a:cubicBezTo>
                  <a:pt x="553232" y="219206"/>
                  <a:pt x="583851" y="213638"/>
                  <a:pt x="583851" y="213638"/>
                </a:cubicBezTo>
                <a:lnTo>
                  <a:pt x="625605" y="180236"/>
                </a:lnTo>
                <a:close/>
              </a:path>
            </a:pathLst>
          </a:custGeom>
          <a:solidFill>
            <a:srgbClr val="FFFF00"/>
          </a:solidFill>
          <a:ln w="28575">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p:cNvSpPr txBox="1"/>
          <p:nvPr/>
        </p:nvSpPr>
        <p:spPr>
          <a:xfrm>
            <a:off x="251520" y="2021939"/>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1</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Tree>
    <p:extLst>
      <p:ext uri="{BB962C8B-B14F-4D97-AF65-F5344CB8AC3E}">
        <p14:creationId xmlns:mc="http://schemas.openxmlformats.org/markup-compatibility/2006" xmlns:mv="urn:schemas-microsoft-com:mac:vml" xmlns:p14="http://schemas.microsoft.com/office/powerpoint/2010/main" xmlns="" val="320117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42"/>
          <p:cNvSpPr/>
          <p:nvPr/>
        </p:nvSpPr>
        <p:spPr>
          <a:xfrm rot="5400000" flipH="1">
            <a:off x="590418" y="2777608"/>
            <a:ext cx="3699934" cy="956733"/>
          </a:xfrm>
          <a:custGeom>
            <a:avLst/>
            <a:gdLst>
              <a:gd name="connsiteX0" fmla="*/ 33867 w 3699934"/>
              <a:gd name="connsiteY0" fmla="*/ 0 h 956733"/>
              <a:gd name="connsiteX1" fmla="*/ 3310467 w 3699934"/>
              <a:gd name="connsiteY1" fmla="*/ 16933 h 956733"/>
              <a:gd name="connsiteX2" fmla="*/ 3699934 w 3699934"/>
              <a:gd name="connsiteY2" fmla="*/ 956733 h 956733"/>
              <a:gd name="connsiteX3" fmla="*/ 0 w 3699934"/>
              <a:gd name="connsiteY3" fmla="*/ 220133 h 956733"/>
              <a:gd name="connsiteX4" fmla="*/ 33867 w 3699934"/>
              <a:gd name="connsiteY4" fmla="*/ 0 h 956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9934" h="956733">
                <a:moveTo>
                  <a:pt x="33867" y="0"/>
                </a:moveTo>
                <a:lnTo>
                  <a:pt x="3310467" y="16933"/>
                </a:lnTo>
                <a:lnTo>
                  <a:pt x="3699934" y="956733"/>
                </a:lnTo>
                <a:lnTo>
                  <a:pt x="0" y="220133"/>
                </a:lnTo>
                <a:lnTo>
                  <a:pt x="33867" y="0"/>
                </a:lnTo>
                <a:close/>
              </a:path>
            </a:pathLst>
          </a:custGeom>
          <a:gradFill flip="none" rotWithShape="1">
            <a:gsLst>
              <a:gs pos="0">
                <a:srgbClr val="6F3505">
                  <a:shade val="30000"/>
                  <a:satMod val="115000"/>
                </a:srgbClr>
              </a:gs>
              <a:gs pos="50000">
                <a:srgbClr val="6F3505">
                  <a:shade val="67500"/>
                  <a:satMod val="115000"/>
                </a:srgbClr>
              </a:gs>
              <a:gs pos="100000">
                <a:srgbClr val="6F3505">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4" name="Oval 43"/>
          <p:cNvSpPr/>
          <p:nvPr/>
        </p:nvSpPr>
        <p:spPr>
          <a:xfrm rot="4785668" flipH="1">
            <a:off x="-338288" y="2977989"/>
            <a:ext cx="4897911" cy="7858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Rectangle 3"/>
          <p:cNvSpPr/>
          <p:nvPr/>
        </p:nvSpPr>
        <p:spPr>
          <a:xfrm>
            <a:off x="2957501" y="1808261"/>
            <a:ext cx="3240000" cy="3240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ectangle 9"/>
          <p:cNvSpPr/>
          <p:nvPr/>
        </p:nvSpPr>
        <p:spPr>
          <a:xfrm>
            <a:off x="4044454" y="2888754"/>
            <a:ext cx="1080000" cy="108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Rectangle 17"/>
          <p:cNvSpPr/>
          <p:nvPr/>
        </p:nvSpPr>
        <p:spPr>
          <a:xfrm>
            <a:off x="4046534" y="1817676"/>
            <a:ext cx="1080000" cy="108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Rectangle 18"/>
          <p:cNvSpPr/>
          <p:nvPr/>
        </p:nvSpPr>
        <p:spPr>
          <a:xfrm>
            <a:off x="4046534" y="3960816"/>
            <a:ext cx="1080000" cy="108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Rectangle 19"/>
          <p:cNvSpPr/>
          <p:nvPr/>
        </p:nvSpPr>
        <p:spPr>
          <a:xfrm>
            <a:off x="5111754" y="2890834"/>
            <a:ext cx="1080000" cy="108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Rectangle 20"/>
          <p:cNvSpPr/>
          <p:nvPr/>
        </p:nvSpPr>
        <p:spPr>
          <a:xfrm>
            <a:off x="5118104" y="1811326"/>
            <a:ext cx="1080000" cy="108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ectangle 21"/>
          <p:cNvSpPr/>
          <p:nvPr/>
        </p:nvSpPr>
        <p:spPr>
          <a:xfrm>
            <a:off x="5118104" y="3960816"/>
            <a:ext cx="1080000" cy="108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Rectangle 22"/>
          <p:cNvSpPr/>
          <p:nvPr/>
        </p:nvSpPr>
        <p:spPr>
          <a:xfrm>
            <a:off x="2968614" y="3960816"/>
            <a:ext cx="1080000" cy="108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 name="Rectangle 23"/>
          <p:cNvSpPr/>
          <p:nvPr/>
        </p:nvSpPr>
        <p:spPr>
          <a:xfrm>
            <a:off x="2962264" y="1819831"/>
            <a:ext cx="1080000" cy="108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Rectangle 24"/>
          <p:cNvSpPr/>
          <p:nvPr/>
        </p:nvSpPr>
        <p:spPr>
          <a:xfrm>
            <a:off x="2968614" y="2890834"/>
            <a:ext cx="1080000" cy="108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14" name="Straight Arrow Connector 13"/>
          <p:cNvCxnSpPr/>
          <p:nvPr/>
        </p:nvCxnSpPr>
        <p:spPr>
          <a:xfrm rot="5400000">
            <a:off x="3432961" y="3393281"/>
            <a:ext cx="3357586" cy="1588"/>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2374885" y="3463925"/>
            <a:ext cx="3357586" cy="1588"/>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941626" y="2897184"/>
            <a:ext cx="3357586" cy="1588"/>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928926" y="3940178"/>
            <a:ext cx="3357586" cy="1588"/>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16200000">
            <a:off x="1790165" y="4296656"/>
            <a:ext cx="1428760" cy="369332"/>
          </a:xfrm>
          <a:prstGeom prst="rect">
            <a:avLst/>
          </a:prstGeom>
          <a:noFill/>
        </p:spPr>
        <p:txBody>
          <a:bodyPr wrap="square" rtlCol="0">
            <a:spAutoFit/>
          </a:bodyPr>
          <a:lstStyle/>
          <a:p>
            <a:r>
              <a:rPr lang="fr-CA" b="1" dirty="0" smtClean="0">
                <a:latin typeface="Arial Narrow" pitchFamily="34" charset="0"/>
              </a:rPr>
              <a:t>NIVEAU</a:t>
            </a:r>
            <a:endParaRPr lang="en-CA" b="1" dirty="0">
              <a:latin typeface="Arial Narrow" pitchFamily="34" charset="0"/>
            </a:endParaRPr>
          </a:p>
        </p:txBody>
      </p:sp>
      <p:sp>
        <p:nvSpPr>
          <p:cNvPr id="47" name="TextBox 46"/>
          <p:cNvSpPr txBox="1"/>
          <p:nvPr/>
        </p:nvSpPr>
        <p:spPr>
          <a:xfrm rot="15960000">
            <a:off x="1881366" y="4005212"/>
            <a:ext cx="1723284" cy="307777"/>
          </a:xfrm>
          <a:prstGeom prst="rect">
            <a:avLst/>
          </a:prstGeom>
          <a:noFill/>
        </p:spPr>
        <p:txBody>
          <a:bodyPr wrap="square" rtlCol="0">
            <a:spAutoFit/>
          </a:bodyPr>
          <a:lstStyle/>
          <a:p>
            <a:r>
              <a:rPr lang="fr-CA" sz="1400" dirty="0" smtClean="0">
                <a:solidFill>
                  <a:schemeClr val="bg1"/>
                </a:solidFill>
              </a:rPr>
              <a:t>BAS</a:t>
            </a:r>
            <a:endParaRPr lang="en-CA" sz="1400" dirty="0">
              <a:solidFill>
                <a:schemeClr val="bg1"/>
              </a:solidFill>
            </a:endParaRPr>
          </a:p>
        </p:txBody>
      </p:sp>
      <p:sp>
        <p:nvSpPr>
          <p:cNvPr id="48" name="TextBox 47"/>
          <p:cNvSpPr txBox="1"/>
          <p:nvPr/>
        </p:nvSpPr>
        <p:spPr>
          <a:xfrm rot="16020000">
            <a:off x="1704237" y="2544303"/>
            <a:ext cx="1928826" cy="307777"/>
          </a:xfrm>
          <a:prstGeom prst="rect">
            <a:avLst/>
          </a:prstGeom>
          <a:noFill/>
        </p:spPr>
        <p:txBody>
          <a:bodyPr wrap="square" rtlCol="0">
            <a:spAutoFit/>
          </a:bodyPr>
          <a:lstStyle/>
          <a:p>
            <a:pPr algn="r"/>
            <a:r>
              <a:rPr lang="fr-CA" sz="1400" dirty="0" smtClean="0">
                <a:solidFill>
                  <a:schemeClr val="bg1"/>
                </a:solidFill>
              </a:rPr>
              <a:t>ÉLEVÉ</a:t>
            </a:r>
            <a:endParaRPr lang="en-CA" sz="1400" dirty="0">
              <a:solidFill>
                <a:schemeClr val="bg1"/>
              </a:solidFill>
            </a:endParaRPr>
          </a:p>
        </p:txBody>
      </p:sp>
      <p:cxnSp>
        <p:nvCxnSpPr>
          <p:cNvPr id="49" name="Straight Connector 48"/>
          <p:cNvCxnSpPr/>
          <p:nvPr/>
        </p:nvCxnSpPr>
        <p:spPr>
          <a:xfrm rot="-5880000">
            <a:off x="1817574" y="3250586"/>
            <a:ext cx="1785950" cy="142876"/>
          </a:xfrm>
          <a:prstGeom prst="line">
            <a:avLst/>
          </a:prstGeom>
          <a:ln w="28575" cap="rnd">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1331640" y="285728"/>
            <a:ext cx="6192688" cy="707886"/>
          </a:xfrm>
          <a:prstGeom prst="rect">
            <a:avLst/>
          </a:prstGeom>
          <a:noFill/>
        </p:spPr>
        <p:txBody>
          <a:bodyPr wrap="square" rtlCol="0">
            <a:spAutoFit/>
          </a:bodyPr>
          <a:lstStyle/>
          <a:p>
            <a:r>
              <a:rPr lang="en-US" sz="2000" dirty="0" err="1" smtClean="0"/>
              <a:t>Comparaison</a:t>
            </a:r>
            <a:r>
              <a:rPr lang="en-US" sz="2000" dirty="0" smtClean="0"/>
              <a:t> des </a:t>
            </a:r>
            <a:r>
              <a:rPr lang="en-US" sz="2000" b="1" dirty="0" err="1" smtClean="0">
                <a:latin typeface="Franklin Gothic Medium" pitchFamily="34" charset="0"/>
              </a:rPr>
              <a:t>résultats</a:t>
            </a:r>
            <a:r>
              <a:rPr lang="en-US" sz="2000" dirty="0" smtClean="0"/>
              <a:t> </a:t>
            </a:r>
            <a:r>
              <a:rPr lang="en-US" sz="2000" b="1" dirty="0" smtClean="0"/>
              <a:t>des </a:t>
            </a:r>
            <a:r>
              <a:rPr lang="en-US" sz="2000" b="1" dirty="0" err="1" smtClean="0"/>
              <a:t>cours</a:t>
            </a:r>
            <a:r>
              <a:rPr lang="en-US" sz="2000" b="1" dirty="0" smtClean="0"/>
              <a:t> </a:t>
            </a:r>
            <a:r>
              <a:rPr lang="en-US" sz="2000" dirty="0" smtClean="0"/>
              <a:t>avec </a:t>
            </a:r>
            <a:r>
              <a:rPr lang="en-US" sz="2000" b="1" dirty="0" smtClean="0"/>
              <a:t>les </a:t>
            </a:r>
            <a:r>
              <a:rPr lang="en-US" sz="2000" b="1" dirty="0" err="1" smtClean="0"/>
              <a:t>normes</a:t>
            </a:r>
            <a:r>
              <a:rPr lang="en-US" sz="2000" b="1" dirty="0" smtClean="0"/>
              <a:t> </a:t>
            </a:r>
            <a:r>
              <a:rPr lang="en-US" sz="2000" b="1" dirty="0" err="1" smtClean="0"/>
              <a:t>professionnelles</a:t>
            </a:r>
            <a:r>
              <a:rPr lang="en-US" sz="2000" b="1" dirty="0" smtClean="0"/>
              <a:t> : </a:t>
            </a:r>
            <a:r>
              <a:rPr lang="en-US" sz="2000" dirty="0" smtClean="0"/>
              <a:t>Un </a:t>
            </a:r>
            <a:r>
              <a:rPr lang="en-US" sz="2000" dirty="0" err="1" smtClean="0"/>
              <a:t>outil</a:t>
            </a:r>
            <a:r>
              <a:rPr lang="en-US" sz="2000" dirty="0" smtClean="0"/>
              <a:t> </a:t>
            </a:r>
            <a:r>
              <a:rPr lang="en-US" sz="2000" dirty="0" err="1" smtClean="0"/>
              <a:t>d’analyse</a:t>
            </a:r>
            <a:r>
              <a:rPr lang="en-US" sz="2000" dirty="0" smtClean="0"/>
              <a:t> des </a:t>
            </a:r>
            <a:r>
              <a:rPr lang="en-US" sz="2000" dirty="0" err="1" smtClean="0"/>
              <a:t>lacunes</a:t>
            </a:r>
            <a:endParaRPr lang="en-CA" sz="2400" b="1" dirty="0"/>
          </a:p>
        </p:txBody>
      </p:sp>
      <p:sp>
        <p:nvSpPr>
          <p:cNvPr id="63" name="TextBox 62"/>
          <p:cNvSpPr txBox="1"/>
          <p:nvPr/>
        </p:nvSpPr>
        <p:spPr>
          <a:xfrm>
            <a:off x="3357554" y="1285860"/>
            <a:ext cx="2428892" cy="369332"/>
          </a:xfrm>
          <a:prstGeom prst="rect">
            <a:avLst/>
          </a:prstGeom>
          <a:noFill/>
        </p:spPr>
        <p:txBody>
          <a:bodyPr wrap="square" rtlCol="0">
            <a:spAutoFit/>
          </a:bodyPr>
          <a:lstStyle/>
          <a:p>
            <a:pPr algn="ctr"/>
            <a:r>
              <a:rPr lang="en-US" b="1" dirty="0" err="1" smtClean="0">
                <a:solidFill>
                  <a:srgbClr val="C00000"/>
                </a:solidFill>
              </a:rPr>
              <a:t>Équivalent</a:t>
            </a:r>
            <a:endParaRPr lang="en-CA" b="1" dirty="0">
              <a:solidFill>
                <a:srgbClr val="C00000"/>
              </a:solidFill>
            </a:endParaRPr>
          </a:p>
        </p:txBody>
      </p:sp>
      <p:sp>
        <p:nvSpPr>
          <p:cNvPr id="64" name="TextBox 63"/>
          <p:cNvSpPr txBox="1"/>
          <p:nvPr/>
        </p:nvSpPr>
        <p:spPr>
          <a:xfrm>
            <a:off x="1691680" y="1268760"/>
            <a:ext cx="5786478" cy="369332"/>
          </a:xfrm>
          <a:prstGeom prst="rect">
            <a:avLst/>
          </a:prstGeom>
          <a:noFill/>
        </p:spPr>
        <p:txBody>
          <a:bodyPr wrap="square" rtlCol="0">
            <a:spAutoFit/>
          </a:bodyPr>
          <a:lstStyle/>
          <a:p>
            <a:pPr algn="ctr"/>
            <a:r>
              <a:rPr lang="en-US" b="1" dirty="0" err="1" smtClean="0">
                <a:solidFill>
                  <a:srgbClr val="C00000"/>
                </a:solidFill>
              </a:rPr>
              <a:t>Même</a:t>
            </a:r>
            <a:r>
              <a:rPr lang="en-US" b="1" dirty="0" smtClean="0">
                <a:solidFill>
                  <a:srgbClr val="C00000"/>
                </a:solidFill>
              </a:rPr>
              <a:t> </a:t>
            </a:r>
            <a:r>
              <a:rPr lang="en-US" b="1" dirty="0" err="1" smtClean="0">
                <a:solidFill>
                  <a:srgbClr val="C00000"/>
                </a:solidFill>
              </a:rPr>
              <a:t>contenu</a:t>
            </a:r>
            <a:r>
              <a:rPr lang="en-US" b="1" dirty="0" smtClean="0">
                <a:solidFill>
                  <a:srgbClr val="C00000"/>
                </a:solidFill>
              </a:rPr>
              <a:t>, </a:t>
            </a:r>
            <a:r>
              <a:rPr lang="en-US" b="1" dirty="0" err="1" smtClean="0">
                <a:solidFill>
                  <a:srgbClr val="C00000"/>
                </a:solidFill>
              </a:rPr>
              <a:t>niveau</a:t>
            </a:r>
            <a:r>
              <a:rPr lang="en-US" b="1" dirty="0" smtClean="0">
                <a:solidFill>
                  <a:srgbClr val="C00000"/>
                </a:solidFill>
              </a:rPr>
              <a:t> plus </a:t>
            </a:r>
            <a:r>
              <a:rPr lang="en-US" b="1" dirty="0" err="1" smtClean="0">
                <a:solidFill>
                  <a:srgbClr val="C00000"/>
                </a:solidFill>
              </a:rPr>
              <a:t>élevé</a:t>
            </a:r>
            <a:endParaRPr lang="en-CA" dirty="0">
              <a:solidFill>
                <a:srgbClr val="C00000"/>
              </a:solidFill>
            </a:endParaRPr>
          </a:p>
        </p:txBody>
      </p:sp>
      <p:sp>
        <p:nvSpPr>
          <p:cNvPr id="65" name="TextBox 64"/>
          <p:cNvSpPr txBox="1"/>
          <p:nvPr/>
        </p:nvSpPr>
        <p:spPr>
          <a:xfrm>
            <a:off x="1763688" y="1268760"/>
            <a:ext cx="5786478" cy="369332"/>
          </a:xfrm>
          <a:prstGeom prst="rect">
            <a:avLst/>
          </a:prstGeom>
          <a:noFill/>
        </p:spPr>
        <p:txBody>
          <a:bodyPr wrap="square" rtlCol="0">
            <a:spAutoFit/>
          </a:bodyPr>
          <a:lstStyle/>
          <a:p>
            <a:pPr algn="ctr"/>
            <a:r>
              <a:rPr lang="en-US" b="1" dirty="0" err="1" smtClean="0">
                <a:solidFill>
                  <a:srgbClr val="C00000"/>
                </a:solidFill>
              </a:rPr>
              <a:t>Même</a:t>
            </a:r>
            <a:r>
              <a:rPr lang="en-US" b="1" dirty="0" smtClean="0">
                <a:solidFill>
                  <a:srgbClr val="C00000"/>
                </a:solidFill>
              </a:rPr>
              <a:t> </a:t>
            </a:r>
            <a:r>
              <a:rPr lang="en-US" b="1" dirty="0" err="1" smtClean="0">
                <a:solidFill>
                  <a:srgbClr val="C00000"/>
                </a:solidFill>
              </a:rPr>
              <a:t>contenu</a:t>
            </a:r>
            <a:r>
              <a:rPr lang="en-US" b="1" dirty="0" smtClean="0">
                <a:solidFill>
                  <a:srgbClr val="C00000"/>
                </a:solidFill>
              </a:rPr>
              <a:t>, </a:t>
            </a:r>
            <a:r>
              <a:rPr lang="en-US" b="1" dirty="0" err="1" smtClean="0">
                <a:solidFill>
                  <a:srgbClr val="C00000"/>
                </a:solidFill>
              </a:rPr>
              <a:t>niveau</a:t>
            </a:r>
            <a:r>
              <a:rPr lang="en-US" b="1" dirty="0" smtClean="0">
                <a:solidFill>
                  <a:srgbClr val="C00000"/>
                </a:solidFill>
              </a:rPr>
              <a:t> plus bas</a:t>
            </a:r>
            <a:endParaRPr lang="en-CA" dirty="0">
              <a:solidFill>
                <a:srgbClr val="C00000"/>
              </a:solidFill>
            </a:endParaRPr>
          </a:p>
        </p:txBody>
      </p:sp>
      <p:sp>
        <p:nvSpPr>
          <p:cNvPr id="66" name="TextBox 65"/>
          <p:cNvSpPr txBox="1"/>
          <p:nvPr/>
        </p:nvSpPr>
        <p:spPr>
          <a:xfrm>
            <a:off x="1763688" y="1268760"/>
            <a:ext cx="5786478" cy="369332"/>
          </a:xfrm>
          <a:prstGeom prst="rect">
            <a:avLst/>
          </a:prstGeom>
          <a:noFill/>
        </p:spPr>
        <p:txBody>
          <a:bodyPr wrap="square" rtlCol="0">
            <a:spAutoFit/>
          </a:bodyPr>
          <a:lstStyle/>
          <a:p>
            <a:pPr algn="ctr"/>
            <a:r>
              <a:rPr lang="en-US" b="1" dirty="0" err="1" smtClean="0">
                <a:solidFill>
                  <a:srgbClr val="C00000"/>
                </a:solidFill>
              </a:rPr>
              <a:t>Contenu</a:t>
            </a:r>
            <a:r>
              <a:rPr lang="en-US" b="1" dirty="0" smtClean="0">
                <a:solidFill>
                  <a:srgbClr val="C00000"/>
                </a:solidFill>
              </a:rPr>
              <a:t> plus </a:t>
            </a:r>
            <a:r>
              <a:rPr lang="en-US" b="1" dirty="0" err="1" smtClean="0">
                <a:solidFill>
                  <a:srgbClr val="C00000"/>
                </a:solidFill>
              </a:rPr>
              <a:t>restreint</a:t>
            </a:r>
            <a:r>
              <a:rPr lang="en-US" b="1" dirty="0" smtClean="0">
                <a:solidFill>
                  <a:srgbClr val="C00000"/>
                </a:solidFill>
              </a:rPr>
              <a:t>, </a:t>
            </a:r>
            <a:r>
              <a:rPr lang="en-US" b="1" dirty="0" err="1" smtClean="0">
                <a:solidFill>
                  <a:srgbClr val="C00000"/>
                </a:solidFill>
              </a:rPr>
              <a:t>niveau</a:t>
            </a:r>
            <a:r>
              <a:rPr lang="en-US" b="1" dirty="0" smtClean="0">
                <a:solidFill>
                  <a:srgbClr val="C00000"/>
                </a:solidFill>
              </a:rPr>
              <a:t> </a:t>
            </a:r>
            <a:r>
              <a:rPr lang="en-US" b="1" dirty="0" err="1" smtClean="0">
                <a:solidFill>
                  <a:srgbClr val="C00000"/>
                </a:solidFill>
              </a:rPr>
              <a:t>similaire</a:t>
            </a:r>
            <a:endParaRPr lang="en-CA" dirty="0">
              <a:solidFill>
                <a:srgbClr val="C00000"/>
              </a:solidFill>
            </a:endParaRPr>
          </a:p>
        </p:txBody>
      </p:sp>
      <p:sp>
        <p:nvSpPr>
          <p:cNvPr id="67" name="TextBox 66"/>
          <p:cNvSpPr txBox="1"/>
          <p:nvPr/>
        </p:nvSpPr>
        <p:spPr>
          <a:xfrm>
            <a:off x="1763688" y="1268760"/>
            <a:ext cx="5786478" cy="369332"/>
          </a:xfrm>
          <a:prstGeom prst="rect">
            <a:avLst/>
          </a:prstGeom>
          <a:noFill/>
        </p:spPr>
        <p:txBody>
          <a:bodyPr wrap="square" rtlCol="0">
            <a:spAutoFit/>
          </a:bodyPr>
          <a:lstStyle/>
          <a:p>
            <a:pPr algn="ctr"/>
            <a:r>
              <a:rPr lang="en-US" b="1" dirty="0" err="1" smtClean="0">
                <a:solidFill>
                  <a:srgbClr val="C00000"/>
                </a:solidFill>
              </a:rPr>
              <a:t>Contenu</a:t>
            </a:r>
            <a:r>
              <a:rPr lang="en-US" b="1" dirty="0" smtClean="0">
                <a:solidFill>
                  <a:srgbClr val="C00000"/>
                </a:solidFill>
              </a:rPr>
              <a:t> </a:t>
            </a:r>
            <a:r>
              <a:rPr lang="en-US" b="1" dirty="0" err="1" smtClean="0">
                <a:solidFill>
                  <a:srgbClr val="C00000"/>
                </a:solidFill>
              </a:rPr>
              <a:t>similaire</a:t>
            </a:r>
            <a:r>
              <a:rPr lang="en-US" b="1" dirty="0" smtClean="0">
                <a:solidFill>
                  <a:srgbClr val="C00000"/>
                </a:solidFill>
              </a:rPr>
              <a:t>, </a:t>
            </a:r>
            <a:r>
              <a:rPr lang="en-US" b="1" dirty="0" err="1" smtClean="0">
                <a:solidFill>
                  <a:srgbClr val="C00000"/>
                </a:solidFill>
              </a:rPr>
              <a:t>portée</a:t>
            </a:r>
            <a:r>
              <a:rPr lang="en-US" b="1" dirty="0" smtClean="0">
                <a:solidFill>
                  <a:srgbClr val="C00000"/>
                </a:solidFill>
              </a:rPr>
              <a:t> plus large</a:t>
            </a:r>
            <a:endParaRPr lang="en-CA" dirty="0">
              <a:solidFill>
                <a:srgbClr val="C00000"/>
              </a:solidFill>
            </a:endParaRPr>
          </a:p>
        </p:txBody>
      </p:sp>
      <p:sp>
        <p:nvSpPr>
          <p:cNvPr id="69" name="TextBox 68"/>
          <p:cNvSpPr txBox="1"/>
          <p:nvPr/>
        </p:nvSpPr>
        <p:spPr>
          <a:xfrm>
            <a:off x="1763688" y="1196752"/>
            <a:ext cx="5786478" cy="369332"/>
          </a:xfrm>
          <a:prstGeom prst="rect">
            <a:avLst/>
          </a:prstGeom>
          <a:noFill/>
        </p:spPr>
        <p:txBody>
          <a:bodyPr wrap="square" rtlCol="0">
            <a:spAutoFit/>
          </a:bodyPr>
          <a:lstStyle/>
          <a:p>
            <a:pPr algn="ctr"/>
            <a:r>
              <a:rPr lang="en-US" b="1" dirty="0" err="1" smtClean="0">
                <a:solidFill>
                  <a:srgbClr val="C00000"/>
                </a:solidFill>
              </a:rPr>
              <a:t>Contenu</a:t>
            </a:r>
            <a:r>
              <a:rPr lang="en-US" b="1" dirty="0" smtClean="0">
                <a:solidFill>
                  <a:srgbClr val="C00000"/>
                </a:solidFill>
              </a:rPr>
              <a:t> </a:t>
            </a:r>
            <a:r>
              <a:rPr lang="en-US" b="1" dirty="0" err="1" smtClean="0">
                <a:solidFill>
                  <a:srgbClr val="C00000"/>
                </a:solidFill>
              </a:rPr>
              <a:t>restreint</a:t>
            </a:r>
            <a:r>
              <a:rPr lang="en-US" b="1" dirty="0" smtClean="0">
                <a:solidFill>
                  <a:srgbClr val="C00000"/>
                </a:solidFill>
              </a:rPr>
              <a:t>, </a:t>
            </a:r>
            <a:r>
              <a:rPr lang="en-US" b="1" dirty="0" err="1" smtClean="0">
                <a:solidFill>
                  <a:srgbClr val="C00000"/>
                </a:solidFill>
              </a:rPr>
              <a:t>niveau</a:t>
            </a:r>
            <a:r>
              <a:rPr lang="en-US" b="1" dirty="0" smtClean="0">
                <a:solidFill>
                  <a:srgbClr val="C00000"/>
                </a:solidFill>
              </a:rPr>
              <a:t> plus </a:t>
            </a:r>
            <a:r>
              <a:rPr lang="en-US" b="1" dirty="0" err="1" smtClean="0">
                <a:solidFill>
                  <a:srgbClr val="C00000"/>
                </a:solidFill>
              </a:rPr>
              <a:t>élevé</a:t>
            </a:r>
            <a:endParaRPr lang="en-CA" dirty="0">
              <a:solidFill>
                <a:srgbClr val="C00000"/>
              </a:solidFill>
            </a:endParaRPr>
          </a:p>
        </p:txBody>
      </p:sp>
      <p:sp>
        <p:nvSpPr>
          <p:cNvPr id="70" name="TextBox 69"/>
          <p:cNvSpPr txBox="1"/>
          <p:nvPr/>
        </p:nvSpPr>
        <p:spPr>
          <a:xfrm>
            <a:off x="1835696" y="1196752"/>
            <a:ext cx="5786478" cy="369332"/>
          </a:xfrm>
          <a:prstGeom prst="rect">
            <a:avLst/>
          </a:prstGeom>
          <a:noFill/>
        </p:spPr>
        <p:txBody>
          <a:bodyPr wrap="square" rtlCol="0">
            <a:spAutoFit/>
          </a:bodyPr>
          <a:lstStyle/>
          <a:p>
            <a:pPr algn="ctr"/>
            <a:r>
              <a:rPr lang="en-US" b="1" dirty="0" err="1" smtClean="0">
                <a:solidFill>
                  <a:srgbClr val="C00000"/>
                </a:solidFill>
              </a:rPr>
              <a:t>Contenu</a:t>
            </a:r>
            <a:r>
              <a:rPr lang="en-US" b="1" dirty="0" smtClean="0">
                <a:solidFill>
                  <a:srgbClr val="C00000"/>
                </a:solidFill>
              </a:rPr>
              <a:t> </a:t>
            </a:r>
            <a:r>
              <a:rPr lang="en-US" b="1" dirty="0" err="1" smtClean="0">
                <a:solidFill>
                  <a:srgbClr val="C00000"/>
                </a:solidFill>
              </a:rPr>
              <a:t>restreint</a:t>
            </a:r>
            <a:r>
              <a:rPr lang="en-US" b="1" dirty="0" smtClean="0">
                <a:solidFill>
                  <a:srgbClr val="C00000"/>
                </a:solidFill>
              </a:rPr>
              <a:t>, </a:t>
            </a:r>
            <a:r>
              <a:rPr lang="en-US" b="1" dirty="0" err="1" smtClean="0">
                <a:solidFill>
                  <a:srgbClr val="C00000"/>
                </a:solidFill>
              </a:rPr>
              <a:t>niveau</a:t>
            </a:r>
            <a:r>
              <a:rPr lang="en-US" b="1" dirty="0" smtClean="0">
                <a:solidFill>
                  <a:srgbClr val="C00000"/>
                </a:solidFill>
              </a:rPr>
              <a:t> plus bas</a:t>
            </a:r>
            <a:endParaRPr lang="en-CA" dirty="0">
              <a:solidFill>
                <a:srgbClr val="C00000"/>
              </a:solidFill>
            </a:endParaRPr>
          </a:p>
        </p:txBody>
      </p:sp>
      <p:sp>
        <p:nvSpPr>
          <p:cNvPr id="71" name="TextBox 70"/>
          <p:cNvSpPr txBox="1"/>
          <p:nvPr/>
        </p:nvSpPr>
        <p:spPr>
          <a:xfrm>
            <a:off x="1691680" y="1196752"/>
            <a:ext cx="5786478" cy="369332"/>
          </a:xfrm>
          <a:prstGeom prst="rect">
            <a:avLst/>
          </a:prstGeom>
          <a:noFill/>
        </p:spPr>
        <p:txBody>
          <a:bodyPr wrap="square" rtlCol="0">
            <a:spAutoFit/>
          </a:bodyPr>
          <a:lstStyle/>
          <a:p>
            <a:pPr algn="ctr"/>
            <a:r>
              <a:rPr lang="en-US" b="1" dirty="0" err="1" smtClean="0">
                <a:solidFill>
                  <a:srgbClr val="C00000"/>
                </a:solidFill>
              </a:rPr>
              <a:t>Contenu</a:t>
            </a:r>
            <a:r>
              <a:rPr lang="en-US" b="1" dirty="0" smtClean="0">
                <a:solidFill>
                  <a:srgbClr val="C00000"/>
                </a:solidFill>
              </a:rPr>
              <a:t> plus large, </a:t>
            </a:r>
            <a:r>
              <a:rPr lang="en-US" b="1" dirty="0" err="1" smtClean="0">
                <a:solidFill>
                  <a:srgbClr val="C00000"/>
                </a:solidFill>
              </a:rPr>
              <a:t>niveau</a:t>
            </a:r>
            <a:r>
              <a:rPr lang="en-US" b="1" dirty="0" smtClean="0">
                <a:solidFill>
                  <a:srgbClr val="C00000"/>
                </a:solidFill>
              </a:rPr>
              <a:t> plus </a:t>
            </a:r>
            <a:r>
              <a:rPr lang="en-US" b="1" dirty="0" err="1" smtClean="0">
                <a:solidFill>
                  <a:srgbClr val="C00000"/>
                </a:solidFill>
              </a:rPr>
              <a:t>élevé</a:t>
            </a:r>
            <a:endParaRPr lang="en-CA" dirty="0">
              <a:solidFill>
                <a:srgbClr val="C00000"/>
              </a:solidFill>
            </a:endParaRPr>
          </a:p>
        </p:txBody>
      </p:sp>
      <p:sp>
        <p:nvSpPr>
          <p:cNvPr id="72" name="TextBox 71"/>
          <p:cNvSpPr txBox="1"/>
          <p:nvPr/>
        </p:nvSpPr>
        <p:spPr>
          <a:xfrm>
            <a:off x="1835696" y="1268760"/>
            <a:ext cx="5786478" cy="369332"/>
          </a:xfrm>
          <a:prstGeom prst="rect">
            <a:avLst/>
          </a:prstGeom>
          <a:noFill/>
        </p:spPr>
        <p:txBody>
          <a:bodyPr wrap="square" rtlCol="0">
            <a:spAutoFit/>
          </a:bodyPr>
          <a:lstStyle/>
          <a:p>
            <a:pPr algn="ctr"/>
            <a:r>
              <a:rPr lang="en-US" b="1" dirty="0" err="1" smtClean="0">
                <a:solidFill>
                  <a:srgbClr val="C00000"/>
                </a:solidFill>
              </a:rPr>
              <a:t>Contenu</a:t>
            </a:r>
            <a:r>
              <a:rPr lang="en-US" b="1" dirty="0" smtClean="0">
                <a:solidFill>
                  <a:srgbClr val="C00000"/>
                </a:solidFill>
              </a:rPr>
              <a:t> plus large, </a:t>
            </a:r>
            <a:r>
              <a:rPr lang="en-US" b="1" dirty="0" err="1" smtClean="0">
                <a:solidFill>
                  <a:srgbClr val="C00000"/>
                </a:solidFill>
              </a:rPr>
              <a:t>niveau</a:t>
            </a:r>
            <a:r>
              <a:rPr lang="en-US" b="1" dirty="0" smtClean="0">
                <a:solidFill>
                  <a:srgbClr val="C00000"/>
                </a:solidFill>
              </a:rPr>
              <a:t> plus bas</a:t>
            </a:r>
            <a:endParaRPr lang="en-CA" dirty="0">
              <a:solidFill>
                <a:srgbClr val="C00000"/>
              </a:solidFill>
            </a:endParaRPr>
          </a:p>
        </p:txBody>
      </p:sp>
      <p:sp>
        <p:nvSpPr>
          <p:cNvPr id="73" name="TextBox 72"/>
          <p:cNvSpPr txBox="1"/>
          <p:nvPr/>
        </p:nvSpPr>
        <p:spPr>
          <a:xfrm>
            <a:off x="2915816" y="1196752"/>
            <a:ext cx="3490938" cy="369332"/>
          </a:xfrm>
          <a:prstGeom prst="rect">
            <a:avLst/>
          </a:prstGeom>
          <a:noFill/>
        </p:spPr>
        <p:txBody>
          <a:bodyPr wrap="square" rtlCol="0">
            <a:spAutoFit/>
          </a:bodyPr>
          <a:lstStyle/>
          <a:p>
            <a:pPr algn="ctr"/>
            <a:r>
              <a:rPr lang="en-US" b="1" dirty="0" smtClean="0">
                <a:solidFill>
                  <a:srgbClr val="C00000"/>
                </a:solidFill>
              </a:rPr>
              <a:t>Pas de comparison</a:t>
            </a:r>
            <a:endParaRPr lang="en-CA" dirty="0">
              <a:solidFill>
                <a:srgbClr val="C00000"/>
              </a:solidFill>
            </a:endParaRPr>
          </a:p>
        </p:txBody>
      </p:sp>
      <p:sp>
        <p:nvSpPr>
          <p:cNvPr id="39" name="Freeform 38"/>
          <p:cNvSpPr/>
          <p:nvPr/>
        </p:nvSpPr>
        <p:spPr>
          <a:xfrm>
            <a:off x="2912533" y="5075767"/>
            <a:ext cx="3699934" cy="956733"/>
          </a:xfrm>
          <a:custGeom>
            <a:avLst/>
            <a:gdLst>
              <a:gd name="connsiteX0" fmla="*/ 33867 w 3699934"/>
              <a:gd name="connsiteY0" fmla="*/ 0 h 956733"/>
              <a:gd name="connsiteX1" fmla="*/ 3310467 w 3699934"/>
              <a:gd name="connsiteY1" fmla="*/ 16933 h 956733"/>
              <a:gd name="connsiteX2" fmla="*/ 3699934 w 3699934"/>
              <a:gd name="connsiteY2" fmla="*/ 956733 h 956733"/>
              <a:gd name="connsiteX3" fmla="*/ 0 w 3699934"/>
              <a:gd name="connsiteY3" fmla="*/ 220133 h 956733"/>
              <a:gd name="connsiteX4" fmla="*/ 33867 w 3699934"/>
              <a:gd name="connsiteY4" fmla="*/ 0 h 956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9934" h="956733">
                <a:moveTo>
                  <a:pt x="33867" y="0"/>
                </a:moveTo>
                <a:lnTo>
                  <a:pt x="3310467" y="16933"/>
                </a:lnTo>
                <a:lnTo>
                  <a:pt x="3699934" y="956733"/>
                </a:lnTo>
                <a:lnTo>
                  <a:pt x="0" y="220133"/>
                </a:lnTo>
                <a:lnTo>
                  <a:pt x="33867" y="0"/>
                </a:lnTo>
                <a:close/>
              </a:path>
            </a:pathLst>
          </a:cu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0" name="Oval 39"/>
          <p:cNvSpPr/>
          <p:nvPr/>
        </p:nvSpPr>
        <p:spPr>
          <a:xfrm rot="614332">
            <a:off x="1945995" y="5402894"/>
            <a:ext cx="4897911" cy="7858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8" name="TextBox 37"/>
          <p:cNvSpPr txBox="1"/>
          <p:nvPr/>
        </p:nvSpPr>
        <p:spPr>
          <a:xfrm>
            <a:off x="2812366" y="5206483"/>
            <a:ext cx="1428760" cy="369332"/>
          </a:xfrm>
          <a:prstGeom prst="rect">
            <a:avLst/>
          </a:prstGeom>
          <a:noFill/>
        </p:spPr>
        <p:txBody>
          <a:bodyPr wrap="square" rtlCol="0">
            <a:spAutoFit/>
          </a:bodyPr>
          <a:lstStyle/>
          <a:p>
            <a:r>
              <a:rPr lang="en-US" b="1" dirty="0" smtClean="0">
                <a:latin typeface="Arial Narrow" pitchFamily="34" charset="0"/>
              </a:rPr>
              <a:t>PORTÉE</a:t>
            </a:r>
            <a:endParaRPr lang="en-CA" b="1" dirty="0">
              <a:latin typeface="Arial Narrow" pitchFamily="34" charset="0"/>
            </a:endParaRPr>
          </a:p>
        </p:txBody>
      </p:sp>
      <p:sp>
        <p:nvSpPr>
          <p:cNvPr id="34" name="TextBox 33"/>
          <p:cNvSpPr txBox="1"/>
          <p:nvPr/>
        </p:nvSpPr>
        <p:spPr>
          <a:xfrm rot="240000">
            <a:off x="3211515" y="5048924"/>
            <a:ext cx="1723284" cy="307777"/>
          </a:xfrm>
          <a:prstGeom prst="rect">
            <a:avLst/>
          </a:prstGeom>
          <a:noFill/>
        </p:spPr>
        <p:txBody>
          <a:bodyPr wrap="square" rtlCol="0">
            <a:spAutoFit/>
          </a:bodyPr>
          <a:lstStyle/>
          <a:p>
            <a:r>
              <a:rPr lang="en-US" sz="1400" dirty="0" smtClean="0">
                <a:solidFill>
                  <a:schemeClr val="bg1"/>
                </a:solidFill>
              </a:rPr>
              <a:t>RESTREINTE</a:t>
            </a:r>
            <a:endParaRPr lang="en-CA" sz="1400" dirty="0">
              <a:solidFill>
                <a:schemeClr val="bg1"/>
              </a:solidFill>
            </a:endParaRPr>
          </a:p>
        </p:txBody>
      </p:sp>
      <p:sp>
        <p:nvSpPr>
          <p:cNvPr id="35" name="TextBox 34"/>
          <p:cNvSpPr txBox="1"/>
          <p:nvPr/>
        </p:nvSpPr>
        <p:spPr>
          <a:xfrm rot="300000">
            <a:off x="4412197" y="5186969"/>
            <a:ext cx="1928826" cy="307777"/>
          </a:xfrm>
          <a:prstGeom prst="rect">
            <a:avLst/>
          </a:prstGeom>
          <a:noFill/>
        </p:spPr>
        <p:txBody>
          <a:bodyPr wrap="square" rtlCol="0">
            <a:spAutoFit/>
          </a:bodyPr>
          <a:lstStyle/>
          <a:p>
            <a:pPr algn="r"/>
            <a:r>
              <a:rPr lang="en-US" sz="1400" dirty="0" smtClean="0">
                <a:solidFill>
                  <a:schemeClr val="bg1"/>
                </a:solidFill>
              </a:rPr>
              <a:t>LARGE</a:t>
            </a:r>
            <a:endParaRPr lang="en-CA" sz="1400" dirty="0">
              <a:solidFill>
                <a:schemeClr val="bg1"/>
              </a:solidFill>
            </a:endParaRPr>
          </a:p>
        </p:txBody>
      </p:sp>
      <p:cxnSp>
        <p:nvCxnSpPr>
          <p:cNvPr id="45" name="Straight Connector 44"/>
          <p:cNvCxnSpPr/>
          <p:nvPr/>
        </p:nvCxnSpPr>
        <p:spPr>
          <a:xfrm rot="60000">
            <a:off x="4094441" y="5221755"/>
            <a:ext cx="1548000" cy="142876"/>
          </a:xfrm>
          <a:prstGeom prst="line">
            <a:avLst/>
          </a:prstGeom>
          <a:ln w="28575" cap="rnd">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2" name="Rectangle 41"/>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10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xit" presetSubtype="0" fill="hold" grpId="1" nodeType="clickEffect">
                                  <p:stCondLst>
                                    <p:cond delay="0"/>
                                  </p:stCondLst>
                                  <p:childTnLst>
                                    <p:animEffect transition="out" filter="fade">
                                      <p:cBhvr>
                                        <p:cTn id="14" dur="1000"/>
                                        <p:tgtEl>
                                          <p:spTgt spid="10"/>
                                        </p:tgtEl>
                                      </p:cBhvr>
                                    </p:animEffect>
                                    <p:anim calcmode="lin" valueType="num">
                                      <p:cBhvr>
                                        <p:cTn id="15" dur="1000"/>
                                        <p:tgtEl>
                                          <p:spTgt spid="10"/>
                                        </p:tgtEl>
                                        <p:attrNameLst>
                                          <p:attrName>ppt_x</p:attrName>
                                        </p:attrNameLst>
                                      </p:cBhvr>
                                      <p:tavLst>
                                        <p:tav tm="0">
                                          <p:val>
                                            <p:strVal val="ppt_x"/>
                                          </p:val>
                                        </p:tav>
                                        <p:tav tm="100000">
                                          <p:val>
                                            <p:strVal val="ppt_x"/>
                                          </p:val>
                                        </p:tav>
                                      </p:tavLst>
                                    </p:anim>
                                    <p:anim calcmode="lin" valueType="num">
                                      <p:cBhvr>
                                        <p:cTn id="16" dur="1000"/>
                                        <p:tgtEl>
                                          <p:spTgt spid="10"/>
                                        </p:tgtEl>
                                        <p:attrNameLst>
                                          <p:attrName>ppt_y</p:attrName>
                                        </p:attrNameLst>
                                      </p:cBhvr>
                                      <p:tavLst>
                                        <p:tav tm="0">
                                          <p:val>
                                            <p:strVal val="ppt_y"/>
                                          </p:val>
                                        </p:tav>
                                        <p:tav tm="100000">
                                          <p:val>
                                            <p:strVal val="ppt_y-.1"/>
                                          </p:val>
                                        </p:tav>
                                      </p:tavLst>
                                    </p:anim>
                                    <p:set>
                                      <p:cBhvr>
                                        <p:cTn id="17" dur="1" fill="hold">
                                          <p:stCondLst>
                                            <p:cond delay="999"/>
                                          </p:stCondLst>
                                        </p:cTn>
                                        <p:tgtEl>
                                          <p:spTgt spid="10"/>
                                        </p:tgtEl>
                                        <p:attrNameLst>
                                          <p:attrName>style.visibility</p:attrName>
                                        </p:attrNameLst>
                                      </p:cBhvr>
                                      <p:to>
                                        <p:strVal val="hidden"/>
                                      </p:to>
                                    </p:set>
                                  </p:childTnLst>
                                </p:cTn>
                              </p:par>
                              <p:par>
                                <p:cTn id="18" presetID="37" presetClass="exit" presetSubtype="0" fill="hold" grpId="1" nodeType="withEffect">
                                  <p:stCondLst>
                                    <p:cond delay="0"/>
                                  </p:stCondLst>
                                  <p:childTnLst>
                                    <p:animEffect transition="out" filter="fade">
                                      <p:cBhvr>
                                        <p:cTn id="19" dur="1000"/>
                                        <p:tgtEl>
                                          <p:spTgt spid="63"/>
                                        </p:tgtEl>
                                      </p:cBhvr>
                                    </p:animEffect>
                                    <p:anim calcmode="lin" valueType="num">
                                      <p:cBhvr>
                                        <p:cTn id="20" dur="1000"/>
                                        <p:tgtEl>
                                          <p:spTgt spid="63"/>
                                        </p:tgtEl>
                                        <p:attrNameLst>
                                          <p:attrName>ppt_x</p:attrName>
                                        </p:attrNameLst>
                                      </p:cBhvr>
                                      <p:tavLst>
                                        <p:tav tm="0">
                                          <p:val>
                                            <p:strVal val="ppt_x"/>
                                          </p:val>
                                        </p:tav>
                                        <p:tav tm="100000">
                                          <p:val>
                                            <p:strVal val="ppt_x"/>
                                          </p:val>
                                        </p:tav>
                                      </p:tavLst>
                                    </p:anim>
                                    <p:anim calcmode="lin" valueType="num">
                                      <p:cBhvr>
                                        <p:cTn id="21" dur="100" decel="100000"/>
                                        <p:tgtEl>
                                          <p:spTgt spid="63"/>
                                        </p:tgtEl>
                                        <p:attrNameLst>
                                          <p:attrName>ppt_y</p:attrName>
                                        </p:attrNameLst>
                                      </p:cBhvr>
                                      <p:tavLst>
                                        <p:tav tm="0">
                                          <p:val>
                                            <p:strVal val="ppt_y"/>
                                          </p:val>
                                        </p:tav>
                                        <p:tav tm="100000">
                                          <p:val>
                                            <p:strVal val="ppt_y-.03"/>
                                          </p:val>
                                        </p:tav>
                                      </p:tavLst>
                                    </p:anim>
                                    <p:anim calcmode="lin" valueType="num">
                                      <p:cBhvr>
                                        <p:cTn id="22" dur="900" accel="100000">
                                          <p:stCondLst>
                                            <p:cond delay="100"/>
                                          </p:stCondLst>
                                        </p:cTn>
                                        <p:tgtEl>
                                          <p:spTgt spid="63"/>
                                        </p:tgtEl>
                                        <p:attrNameLst>
                                          <p:attrName>ppt_y</p:attrName>
                                        </p:attrNameLst>
                                      </p:cBhvr>
                                      <p:tavLst>
                                        <p:tav tm="0">
                                          <p:val>
                                            <p:strVal val="ppt_y"/>
                                          </p:val>
                                        </p:tav>
                                        <p:tav tm="100000">
                                          <p:val>
                                            <p:strVal val="ppt_y+1"/>
                                          </p:val>
                                        </p:tav>
                                      </p:tavLst>
                                    </p:anim>
                                    <p:set>
                                      <p:cBhvr>
                                        <p:cTn id="23" dur="1" fill="hold">
                                          <p:stCondLst>
                                            <p:cond delay="999"/>
                                          </p:stCondLst>
                                        </p:cTn>
                                        <p:tgtEl>
                                          <p:spTgt spid="63"/>
                                        </p:tgtEl>
                                        <p:attrNameLst>
                                          <p:attrName>style.visibility</p:attrName>
                                        </p:attrNameLst>
                                      </p:cBhvr>
                                      <p:to>
                                        <p:strVal val="hidden"/>
                                      </p:to>
                                    </p:set>
                                  </p:childTnLst>
                                </p:cTn>
                              </p:par>
                              <p:par>
                                <p:cTn id="24" presetID="42"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fade">
                                      <p:cBhvr>
                                        <p:cTn id="31" dur="1000"/>
                                        <p:tgtEl>
                                          <p:spTgt spid="6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grpId="1" nodeType="clickEffect">
                                  <p:stCondLst>
                                    <p:cond delay="0"/>
                                  </p:stCondLst>
                                  <p:childTnLst>
                                    <p:animEffect transition="out" filter="fade">
                                      <p:cBhvr>
                                        <p:cTn id="35" dur="1000"/>
                                        <p:tgtEl>
                                          <p:spTgt spid="18"/>
                                        </p:tgtEl>
                                      </p:cBhvr>
                                    </p:animEffect>
                                    <p:anim calcmode="lin" valueType="num">
                                      <p:cBhvr>
                                        <p:cTn id="36" dur="1000"/>
                                        <p:tgtEl>
                                          <p:spTgt spid="18"/>
                                        </p:tgtEl>
                                        <p:attrNameLst>
                                          <p:attrName>ppt_x</p:attrName>
                                        </p:attrNameLst>
                                      </p:cBhvr>
                                      <p:tavLst>
                                        <p:tav tm="0">
                                          <p:val>
                                            <p:strVal val="ppt_x"/>
                                          </p:val>
                                        </p:tav>
                                        <p:tav tm="100000">
                                          <p:val>
                                            <p:strVal val="ppt_x"/>
                                          </p:val>
                                        </p:tav>
                                      </p:tavLst>
                                    </p:anim>
                                    <p:anim calcmode="lin" valueType="num">
                                      <p:cBhvr>
                                        <p:cTn id="37" dur="1000"/>
                                        <p:tgtEl>
                                          <p:spTgt spid="18"/>
                                        </p:tgtEl>
                                        <p:attrNameLst>
                                          <p:attrName>ppt_y</p:attrName>
                                        </p:attrNameLst>
                                      </p:cBhvr>
                                      <p:tavLst>
                                        <p:tav tm="0">
                                          <p:val>
                                            <p:strVal val="ppt_y"/>
                                          </p:val>
                                        </p:tav>
                                        <p:tav tm="100000">
                                          <p:val>
                                            <p:strVal val="ppt_y+.1"/>
                                          </p:val>
                                        </p:tav>
                                      </p:tavLst>
                                    </p:anim>
                                    <p:set>
                                      <p:cBhvr>
                                        <p:cTn id="38" dur="1" fill="hold">
                                          <p:stCondLst>
                                            <p:cond delay="999"/>
                                          </p:stCondLst>
                                        </p:cTn>
                                        <p:tgtEl>
                                          <p:spTgt spid="18"/>
                                        </p:tgtEl>
                                        <p:attrNameLst>
                                          <p:attrName>style.visibility</p:attrName>
                                        </p:attrNameLst>
                                      </p:cBhvr>
                                      <p:to>
                                        <p:strVal val="hidden"/>
                                      </p:to>
                                    </p:set>
                                  </p:childTnLst>
                                </p:cTn>
                              </p:par>
                              <p:par>
                                <p:cTn id="39" presetID="37" presetClass="exit" presetSubtype="0" fill="hold" grpId="1" nodeType="withEffect">
                                  <p:stCondLst>
                                    <p:cond delay="0"/>
                                  </p:stCondLst>
                                  <p:childTnLst>
                                    <p:animEffect transition="out" filter="fade">
                                      <p:cBhvr>
                                        <p:cTn id="40" dur="1000"/>
                                        <p:tgtEl>
                                          <p:spTgt spid="64"/>
                                        </p:tgtEl>
                                      </p:cBhvr>
                                    </p:animEffect>
                                    <p:anim calcmode="lin" valueType="num">
                                      <p:cBhvr>
                                        <p:cTn id="41" dur="1000"/>
                                        <p:tgtEl>
                                          <p:spTgt spid="64"/>
                                        </p:tgtEl>
                                        <p:attrNameLst>
                                          <p:attrName>ppt_x</p:attrName>
                                        </p:attrNameLst>
                                      </p:cBhvr>
                                      <p:tavLst>
                                        <p:tav tm="0">
                                          <p:val>
                                            <p:strVal val="ppt_x"/>
                                          </p:val>
                                        </p:tav>
                                        <p:tav tm="100000">
                                          <p:val>
                                            <p:strVal val="ppt_x"/>
                                          </p:val>
                                        </p:tav>
                                      </p:tavLst>
                                    </p:anim>
                                    <p:anim calcmode="lin" valueType="num">
                                      <p:cBhvr>
                                        <p:cTn id="42" dur="100" decel="100000"/>
                                        <p:tgtEl>
                                          <p:spTgt spid="64"/>
                                        </p:tgtEl>
                                        <p:attrNameLst>
                                          <p:attrName>ppt_y</p:attrName>
                                        </p:attrNameLst>
                                      </p:cBhvr>
                                      <p:tavLst>
                                        <p:tav tm="0">
                                          <p:val>
                                            <p:strVal val="ppt_y"/>
                                          </p:val>
                                        </p:tav>
                                        <p:tav tm="100000">
                                          <p:val>
                                            <p:strVal val="ppt_y-.03"/>
                                          </p:val>
                                        </p:tav>
                                      </p:tavLst>
                                    </p:anim>
                                    <p:anim calcmode="lin" valueType="num">
                                      <p:cBhvr>
                                        <p:cTn id="43" dur="900" accel="100000">
                                          <p:stCondLst>
                                            <p:cond delay="100"/>
                                          </p:stCondLst>
                                        </p:cTn>
                                        <p:tgtEl>
                                          <p:spTgt spid="64"/>
                                        </p:tgtEl>
                                        <p:attrNameLst>
                                          <p:attrName>ppt_y</p:attrName>
                                        </p:attrNameLst>
                                      </p:cBhvr>
                                      <p:tavLst>
                                        <p:tav tm="0">
                                          <p:val>
                                            <p:strVal val="ppt_y"/>
                                          </p:val>
                                        </p:tav>
                                        <p:tav tm="100000">
                                          <p:val>
                                            <p:strVal val="ppt_y+1"/>
                                          </p:val>
                                        </p:tav>
                                      </p:tavLst>
                                    </p:anim>
                                    <p:set>
                                      <p:cBhvr>
                                        <p:cTn id="44" dur="1" fill="hold">
                                          <p:stCondLst>
                                            <p:cond delay="999"/>
                                          </p:stCondLst>
                                        </p:cTn>
                                        <p:tgtEl>
                                          <p:spTgt spid="64"/>
                                        </p:tgtEl>
                                        <p:attrNameLst>
                                          <p:attrName>style.visibility</p:attrName>
                                        </p:attrNameLst>
                                      </p:cBhvr>
                                      <p:to>
                                        <p:strVal val="hidden"/>
                                      </p:to>
                                    </p:set>
                                  </p:childTnLst>
                                </p:cTn>
                              </p:par>
                              <p:par>
                                <p:cTn id="45" presetID="47"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par>
                                <p:cTn id="50" presetID="10" presetClass="entr" presetSubtype="0" fill="hold" grpId="0" nodeType="withEffect">
                                  <p:stCondLst>
                                    <p:cond delay="0"/>
                                  </p:stCondLst>
                                  <p:childTnLst>
                                    <p:set>
                                      <p:cBhvr>
                                        <p:cTn id="51" dur="1" fill="hold">
                                          <p:stCondLst>
                                            <p:cond delay="0"/>
                                          </p:stCondLst>
                                        </p:cTn>
                                        <p:tgtEl>
                                          <p:spTgt spid="65"/>
                                        </p:tgtEl>
                                        <p:attrNameLst>
                                          <p:attrName>style.visibility</p:attrName>
                                        </p:attrNameLst>
                                      </p:cBhvr>
                                      <p:to>
                                        <p:strVal val="visible"/>
                                      </p:to>
                                    </p:set>
                                    <p:animEffect transition="in" filter="fade">
                                      <p:cBhvr>
                                        <p:cTn id="52" dur="1000"/>
                                        <p:tgtEl>
                                          <p:spTgt spid="6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2000"/>
                                        <p:tgtEl>
                                          <p:spTgt spid="19"/>
                                        </p:tgtEl>
                                      </p:cBhvr>
                                    </p:animEffect>
                                    <p:set>
                                      <p:cBhvr>
                                        <p:cTn id="57" dur="1" fill="hold">
                                          <p:stCondLst>
                                            <p:cond delay="1999"/>
                                          </p:stCondLst>
                                        </p:cTn>
                                        <p:tgtEl>
                                          <p:spTgt spid="19"/>
                                        </p:tgtEl>
                                        <p:attrNameLst>
                                          <p:attrName>style.visibility</p:attrName>
                                        </p:attrNameLst>
                                      </p:cBhvr>
                                      <p:to>
                                        <p:strVal val="hidden"/>
                                      </p:to>
                                    </p:set>
                                  </p:childTnLst>
                                </p:cTn>
                              </p:par>
                              <p:par>
                                <p:cTn id="58" presetID="37" presetClass="exit" presetSubtype="0" fill="hold" grpId="1" nodeType="withEffect">
                                  <p:stCondLst>
                                    <p:cond delay="0"/>
                                  </p:stCondLst>
                                  <p:childTnLst>
                                    <p:animEffect transition="out" filter="fade">
                                      <p:cBhvr>
                                        <p:cTn id="59" dur="1000"/>
                                        <p:tgtEl>
                                          <p:spTgt spid="65"/>
                                        </p:tgtEl>
                                      </p:cBhvr>
                                    </p:animEffect>
                                    <p:anim calcmode="lin" valueType="num">
                                      <p:cBhvr>
                                        <p:cTn id="60" dur="1000"/>
                                        <p:tgtEl>
                                          <p:spTgt spid="65"/>
                                        </p:tgtEl>
                                        <p:attrNameLst>
                                          <p:attrName>ppt_x</p:attrName>
                                        </p:attrNameLst>
                                      </p:cBhvr>
                                      <p:tavLst>
                                        <p:tav tm="0">
                                          <p:val>
                                            <p:strVal val="ppt_x"/>
                                          </p:val>
                                        </p:tav>
                                        <p:tav tm="100000">
                                          <p:val>
                                            <p:strVal val="ppt_x"/>
                                          </p:val>
                                        </p:tav>
                                      </p:tavLst>
                                    </p:anim>
                                    <p:anim calcmode="lin" valueType="num">
                                      <p:cBhvr>
                                        <p:cTn id="61" dur="100" decel="100000"/>
                                        <p:tgtEl>
                                          <p:spTgt spid="65"/>
                                        </p:tgtEl>
                                        <p:attrNameLst>
                                          <p:attrName>ppt_y</p:attrName>
                                        </p:attrNameLst>
                                      </p:cBhvr>
                                      <p:tavLst>
                                        <p:tav tm="0">
                                          <p:val>
                                            <p:strVal val="ppt_y"/>
                                          </p:val>
                                        </p:tav>
                                        <p:tav tm="100000">
                                          <p:val>
                                            <p:strVal val="ppt_y-.03"/>
                                          </p:val>
                                        </p:tav>
                                      </p:tavLst>
                                    </p:anim>
                                    <p:anim calcmode="lin" valueType="num">
                                      <p:cBhvr>
                                        <p:cTn id="62" dur="900" accel="100000">
                                          <p:stCondLst>
                                            <p:cond delay="100"/>
                                          </p:stCondLst>
                                        </p:cTn>
                                        <p:tgtEl>
                                          <p:spTgt spid="65"/>
                                        </p:tgtEl>
                                        <p:attrNameLst>
                                          <p:attrName>ppt_y</p:attrName>
                                        </p:attrNameLst>
                                      </p:cBhvr>
                                      <p:tavLst>
                                        <p:tav tm="0">
                                          <p:val>
                                            <p:strVal val="ppt_y"/>
                                          </p:val>
                                        </p:tav>
                                        <p:tav tm="100000">
                                          <p:val>
                                            <p:strVal val="ppt_y+1"/>
                                          </p:val>
                                        </p:tav>
                                      </p:tavLst>
                                    </p:anim>
                                    <p:set>
                                      <p:cBhvr>
                                        <p:cTn id="63" dur="1" fill="hold">
                                          <p:stCondLst>
                                            <p:cond delay="999"/>
                                          </p:stCondLst>
                                        </p:cTn>
                                        <p:tgtEl>
                                          <p:spTgt spid="65"/>
                                        </p:tgtEl>
                                        <p:attrNameLst>
                                          <p:attrName>style.visibility</p:attrName>
                                        </p:attrNameLst>
                                      </p:cBhvr>
                                      <p:to>
                                        <p:strVal val="hidden"/>
                                      </p:to>
                                    </p:set>
                                  </p:childTnLst>
                                </p:cTn>
                              </p:par>
                              <p:par>
                                <p:cTn id="64" presetID="42" presetClass="entr" presetSubtype="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1000"/>
                                        <p:tgtEl>
                                          <p:spTgt spid="25"/>
                                        </p:tgtEl>
                                      </p:cBhvr>
                                    </p:animEffect>
                                    <p:anim calcmode="lin" valueType="num">
                                      <p:cBhvr>
                                        <p:cTn id="67" dur="1000" fill="hold"/>
                                        <p:tgtEl>
                                          <p:spTgt spid="25"/>
                                        </p:tgtEl>
                                        <p:attrNameLst>
                                          <p:attrName>ppt_x</p:attrName>
                                        </p:attrNameLst>
                                      </p:cBhvr>
                                      <p:tavLst>
                                        <p:tav tm="0">
                                          <p:val>
                                            <p:strVal val="#ppt_x"/>
                                          </p:val>
                                        </p:tav>
                                        <p:tav tm="100000">
                                          <p:val>
                                            <p:strVal val="#ppt_x"/>
                                          </p:val>
                                        </p:tav>
                                      </p:tavLst>
                                    </p:anim>
                                    <p:anim calcmode="lin" valueType="num">
                                      <p:cBhvr>
                                        <p:cTn id="68" dur="1000" fill="hold"/>
                                        <p:tgtEl>
                                          <p:spTgt spid="25"/>
                                        </p:tgtEl>
                                        <p:attrNameLst>
                                          <p:attrName>ppt_y</p:attrName>
                                        </p:attrNameLst>
                                      </p:cBhvr>
                                      <p:tavLst>
                                        <p:tav tm="0">
                                          <p:val>
                                            <p:strVal val="#ppt_y+.1"/>
                                          </p:val>
                                        </p:tav>
                                        <p:tav tm="100000">
                                          <p:val>
                                            <p:strVal val="#ppt_y"/>
                                          </p:val>
                                        </p:tav>
                                      </p:tavLst>
                                    </p:anim>
                                  </p:childTnLst>
                                </p:cTn>
                              </p:par>
                              <p:par>
                                <p:cTn id="69" presetID="10" presetClass="entr" presetSubtype="0" fill="hold" grpId="0" nodeType="withEffect">
                                  <p:stCondLst>
                                    <p:cond delay="0"/>
                                  </p:stCondLst>
                                  <p:childTnLst>
                                    <p:set>
                                      <p:cBhvr>
                                        <p:cTn id="70" dur="1" fill="hold">
                                          <p:stCondLst>
                                            <p:cond delay="0"/>
                                          </p:stCondLst>
                                        </p:cTn>
                                        <p:tgtEl>
                                          <p:spTgt spid="66"/>
                                        </p:tgtEl>
                                        <p:attrNameLst>
                                          <p:attrName>style.visibility</p:attrName>
                                        </p:attrNameLst>
                                      </p:cBhvr>
                                      <p:to>
                                        <p:strVal val="visible"/>
                                      </p:to>
                                    </p:set>
                                    <p:animEffect transition="in" filter="fade">
                                      <p:cBhvr>
                                        <p:cTn id="71" dur="1000"/>
                                        <p:tgtEl>
                                          <p:spTgt spid="66"/>
                                        </p:tgtEl>
                                      </p:cBhvr>
                                    </p:animEffect>
                                  </p:childTnLst>
                                </p:cTn>
                              </p:par>
                            </p:childTnLst>
                          </p:cTn>
                        </p:par>
                      </p:childTnLst>
                    </p:cTn>
                  </p:par>
                  <p:par>
                    <p:cTn id="72" fill="hold">
                      <p:stCondLst>
                        <p:cond delay="indefinite"/>
                      </p:stCondLst>
                      <p:childTnLst>
                        <p:par>
                          <p:cTn id="73" fill="hold">
                            <p:stCondLst>
                              <p:cond delay="0"/>
                            </p:stCondLst>
                            <p:childTnLst>
                              <p:par>
                                <p:cTn id="74" presetID="29" presetClass="exit" presetSubtype="0" fill="hold" grpId="1" nodeType="clickEffect">
                                  <p:stCondLst>
                                    <p:cond delay="0"/>
                                  </p:stCondLst>
                                  <p:childTnLst>
                                    <p:anim calcmode="lin" valueType="num">
                                      <p:cBhvr>
                                        <p:cTn id="75" dur="1000"/>
                                        <p:tgtEl>
                                          <p:spTgt spid="25"/>
                                        </p:tgtEl>
                                        <p:attrNameLst>
                                          <p:attrName>ppt_x</p:attrName>
                                        </p:attrNameLst>
                                      </p:cBhvr>
                                      <p:tavLst>
                                        <p:tav tm="0">
                                          <p:val>
                                            <p:strVal val="ppt_x"/>
                                          </p:val>
                                        </p:tav>
                                        <p:tav tm="100000">
                                          <p:val>
                                            <p:strVal val="ppt_x-.2"/>
                                          </p:val>
                                        </p:tav>
                                      </p:tavLst>
                                    </p:anim>
                                    <p:anim calcmode="lin" valueType="num">
                                      <p:cBhvr>
                                        <p:cTn id="76" dur="1000"/>
                                        <p:tgtEl>
                                          <p:spTgt spid="25"/>
                                        </p:tgtEl>
                                        <p:attrNameLst>
                                          <p:attrName>ppt_y</p:attrName>
                                        </p:attrNameLst>
                                      </p:cBhvr>
                                      <p:tavLst>
                                        <p:tav tm="0">
                                          <p:val>
                                            <p:strVal val="ppt_y"/>
                                          </p:val>
                                        </p:tav>
                                        <p:tav tm="100000">
                                          <p:val>
                                            <p:strVal val="ppt_y"/>
                                          </p:val>
                                        </p:tav>
                                      </p:tavLst>
                                    </p:anim>
                                    <p:animEffect transition="out" filter="fade">
                                      <p:cBhvr>
                                        <p:cTn id="77" dur="1000"/>
                                        <p:tgtEl>
                                          <p:spTgt spid="25"/>
                                        </p:tgtEl>
                                      </p:cBhvr>
                                    </p:animEffect>
                                    <p:set>
                                      <p:cBhvr>
                                        <p:cTn id="78" dur="1" fill="hold">
                                          <p:stCondLst>
                                            <p:cond delay="999"/>
                                          </p:stCondLst>
                                        </p:cTn>
                                        <p:tgtEl>
                                          <p:spTgt spid="25"/>
                                        </p:tgtEl>
                                        <p:attrNameLst>
                                          <p:attrName>style.visibility</p:attrName>
                                        </p:attrNameLst>
                                      </p:cBhvr>
                                      <p:to>
                                        <p:strVal val="hidden"/>
                                      </p:to>
                                    </p:set>
                                  </p:childTnLst>
                                </p:cTn>
                              </p:par>
                              <p:par>
                                <p:cTn id="79" presetID="37" presetClass="exit" presetSubtype="0" fill="hold" grpId="1" nodeType="withEffect">
                                  <p:stCondLst>
                                    <p:cond delay="0"/>
                                  </p:stCondLst>
                                  <p:childTnLst>
                                    <p:animEffect transition="out" filter="fade">
                                      <p:cBhvr>
                                        <p:cTn id="80" dur="1000"/>
                                        <p:tgtEl>
                                          <p:spTgt spid="66"/>
                                        </p:tgtEl>
                                      </p:cBhvr>
                                    </p:animEffect>
                                    <p:anim calcmode="lin" valueType="num">
                                      <p:cBhvr>
                                        <p:cTn id="81" dur="1000"/>
                                        <p:tgtEl>
                                          <p:spTgt spid="66"/>
                                        </p:tgtEl>
                                        <p:attrNameLst>
                                          <p:attrName>ppt_x</p:attrName>
                                        </p:attrNameLst>
                                      </p:cBhvr>
                                      <p:tavLst>
                                        <p:tav tm="0">
                                          <p:val>
                                            <p:strVal val="ppt_x"/>
                                          </p:val>
                                        </p:tav>
                                        <p:tav tm="100000">
                                          <p:val>
                                            <p:strVal val="ppt_x"/>
                                          </p:val>
                                        </p:tav>
                                      </p:tavLst>
                                    </p:anim>
                                    <p:anim calcmode="lin" valueType="num">
                                      <p:cBhvr>
                                        <p:cTn id="82" dur="100" decel="100000"/>
                                        <p:tgtEl>
                                          <p:spTgt spid="66"/>
                                        </p:tgtEl>
                                        <p:attrNameLst>
                                          <p:attrName>ppt_y</p:attrName>
                                        </p:attrNameLst>
                                      </p:cBhvr>
                                      <p:tavLst>
                                        <p:tav tm="0">
                                          <p:val>
                                            <p:strVal val="ppt_y"/>
                                          </p:val>
                                        </p:tav>
                                        <p:tav tm="100000">
                                          <p:val>
                                            <p:strVal val="ppt_y-.03"/>
                                          </p:val>
                                        </p:tav>
                                      </p:tavLst>
                                    </p:anim>
                                    <p:anim calcmode="lin" valueType="num">
                                      <p:cBhvr>
                                        <p:cTn id="83" dur="900" accel="100000">
                                          <p:stCondLst>
                                            <p:cond delay="100"/>
                                          </p:stCondLst>
                                        </p:cTn>
                                        <p:tgtEl>
                                          <p:spTgt spid="66"/>
                                        </p:tgtEl>
                                        <p:attrNameLst>
                                          <p:attrName>ppt_y</p:attrName>
                                        </p:attrNameLst>
                                      </p:cBhvr>
                                      <p:tavLst>
                                        <p:tav tm="0">
                                          <p:val>
                                            <p:strVal val="ppt_y"/>
                                          </p:val>
                                        </p:tav>
                                        <p:tav tm="100000">
                                          <p:val>
                                            <p:strVal val="ppt_y+1"/>
                                          </p:val>
                                        </p:tav>
                                      </p:tavLst>
                                    </p:anim>
                                    <p:set>
                                      <p:cBhvr>
                                        <p:cTn id="84" dur="1" fill="hold">
                                          <p:stCondLst>
                                            <p:cond delay="999"/>
                                          </p:stCondLst>
                                        </p:cTn>
                                        <p:tgtEl>
                                          <p:spTgt spid="66"/>
                                        </p:tgtEl>
                                        <p:attrNameLst>
                                          <p:attrName>style.visibility</p:attrName>
                                        </p:attrNameLst>
                                      </p:cBhvr>
                                      <p:to>
                                        <p:strVal val="hidden"/>
                                      </p:to>
                                    </p:set>
                                  </p:childTnLst>
                                </p:cTn>
                              </p:par>
                              <p:par>
                                <p:cTn id="85" presetID="2" presetClass="entr" presetSubtype="2"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additive="base">
                                        <p:cTn id="87" dur="500" fill="hold"/>
                                        <p:tgtEl>
                                          <p:spTgt spid="20"/>
                                        </p:tgtEl>
                                        <p:attrNameLst>
                                          <p:attrName>ppt_x</p:attrName>
                                        </p:attrNameLst>
                                      </p:cBhvr>
                                      <p:tavLst>
                                        <p:tav tm="0">
                                          <p:val>
                                            <p:strVal val="1+#ppt_w/2"/>
                                          </p:val>
                                        </p:tav>
                                        <p:tav tm="100000">
                                          <p:val>
                                            <p:strVal val="#ppt_x"/>
                                          </p:val>
                                        </p:tav>
                                      </p:tavLst>
                                    </p:anim>
                                    <p:anim calcmode="lin" valueType="num">
                                      <p:cBhvr additive="base">
                                        <p:cTn id="88" dur="500" fill="hold"/>
                                        <p:tgtEl>
                                          <p:spTgt spid="20"/>
                                        </p:tgtEl>
                                        <p:attrNameLst>
                                          <p:attrName>ppt_y</p:attrName>
                                        </p:attrNameLst>
                                      </p:cBhvr>
                                      <p:tavLst>
                                        <p:tav tm="0">
                                          <p:val>
                                            <p:strVal val="#ppt_y"/>
                                          </p:val>
                                        </p:tav>
                                        <p:tav tm="100000">
                                          <p:val>
                                            <p:strVal val="#ppt_y"/>
                                          </p:val>
                                        </p:tav>
                                      </p:tavLst>
                                    </p:anim>
                                  </p:childTnLst>
                                </p:cTn>
                              </p:par>
                              <p:par>
                                <p:cTn id="89" presetID="10" presetClass="entr" presetSubtype="0" fill="hold" grpId="0" nodeType="withEffect">
                                  <p:stCondLst>
                                    <p:cond delay="0"/>
                                  </p:stCondLst>
                                  <p:childTnLst>
                                    <p:set>
                                      <p:cBhvr>
                                        <p:cTn id="90" dur="1" fill="hold">
                                          <p:stCondLst>
                                            <p:cond delay="0"/>
                                          </p:stCondLst>
                                        </p:cTn>
                                        <p:tgtEl>
                                          <p:spTgt spid="67"/>
                                        </p:tgtEl>
                                        <p:attrNameLst>
                                          <p:attrName>style.visibility</p:attrName>
                                        </p:attrNameLst>
                                      </p:cBhvr>
                                      <p:to>
                                        <p:strVal val="visible"/>
                                      </p:to>
                                    </p:set>
                                    <p:animEffect transition="in" filter="fade">
                                      <p:cBhvr>
                                        <p:cTn id="91" dur="1000"/>
                                        <p:tgtEl>
                                          <p:spTgt spid="67"/>
                                        </p:tgtEl>
                                      </p:cBhvr>
                                    </p:animEffect>
                                  </p:childTnLst>
                                </p:cTn>
                              </p:par>
                            </p:childTnLst>
                          </p:cTn>
                        </p:par>
                      </p:childTnLst>
                    </p:cTn>
                  </p:par>
                  <p:par>
                    <p:cTn id="92" fill="hold">
                      <p:stCondLst>
                        <p:cond delay="indefinite"/>
                      </p:stCondLst>
                      <p:childTnLst>
                        <p:par>
                          <p:cTn id="93" fill="hold">
                            <p:stCondLst>
                              <p:cond delay="0"/>
                            </p:stCondLst>
                            <p:childTnLst>
                              <p:par>
                                <p:cTn id="94" presetID="47" presetClass="exit" presetSubtype="0" fill="hold" grpId="1" nodeType="clickEffect">
                                  <p:stCondLst>
                                    <p:cond delay="0"/>
                                  </p:stCondLst>
                                  <p:childTnLst>
                                    <p:animEffect transition="out" filter="fade">
                                      <p:cBhvr>
                                        <p:cTn id="95" dur="1000"/>
                                        <p:tgtEl>
                                          <p:spTgt spid="20"/>
                                        </p:tgtEl>
                                      </p:cBhvr>
                                    </p:animEffect>
                                    <p:anim calcmode="lin" valueType="num">
                                      <p:cBhvr>
                                        <p:cTn id="96" dur="1000"/>
                                        <p:tgtEl>
                                          <p:spTgt spid="20"/>
                                        </p:tgtEl>
                                        <p:attrNameLst>
                                          <p:attrName>ppt_x</p:attrName>
                                        </p:attrNameLst>
                                      </p:cBhvr>
                                      <p:tavLst>
                                        <p:tav tm="0">
                                          <p:val>
                                            <p:strVal val="ppt_x"/>
                                          </p:val>
                                        </p:tav>
                                        <p:tav tm="100000">
                                          <p:val>
                                            <p:strVal val="ppt_x"/>
                                          </p:val>
                                        </p:tav>
                                      </p:tavLst>
                                    </p:anim>
                                    <p:anim calcmode="lin" valueType="num">
                                      <p:cBhvr>
                                        <p:cTn id="97" dur="1000"/>
                                        <p:tgtEl>
                                          <p:spTgt spid="20"/>
                                        </p:tgtEl>
                                        <p:attrNameLst>
                                          <p:attrName>ppt_y</p:attrName>
                                        </p:attrNameLst>
                                      </p:cBhvr>
                                      <p:tavLst>
                                        <p:tav tm="0">
                                          <p:val>
                                            <p:strVal val="ppt_y"/>
                                          </p:val>
                                        </p:tav>
                                        <p:tav tm="100000">
                                          <p:val>
                                            <p:strVal val="ppt_y-.1"/>
                                          </p:val>
                                        </p:tav>
                                      </p:tavLst>
                                    </p:anim>
                                    <p:set>
                                      <p:cBhvr>
                                        <p:cTn id="98" dur="1" fill="hold">
                                          <p:stCondLst>
                                            <p:cond delay="999"/>
                                          </p:stCondLst>
                                        </p:cTn>
                                        <p:tgtEl>
                                          <p:spTgt spid="20"/>
                                        </p:tgtEl>
                                        <p:attrNameLst>
                                          <p:attrName>style.visibility</p:attrName>
                                        </p:attrNameLst>
                                      </p:cBhvr>
                                      <p:to>
                                        <p:strVal val="hidden"/>
                                      </p:to>
                                    </p:set>
                                  </p:childTnLst>
                                </p:cTn>
                              </p:par>
                              <p:par>
                                <p:cTn id="99" presetID="37" presetClass="exit" presetSubtype="0" fill="hold" grpId="1" nodeType="withEffect">
                                  <p:stCondLst>
                                    <p:cond delay="0"/>
                                  </p:stCondLst>
                                  <p:childTnLst>
                                    <p:animEffect transition="out" filter="fade">
                                      <p:cBhvr>
                                        <p:cTn id="100" dur="1000"/>
                                        <p:tgtEl>
                                          <p:spTgt spid="67"/>
                                        </p:tgtEl>
                                      </p:cBhvr>
                                    </p:animEffect>
                                    <p:anim calcmode="lin" valueType="num">
                                      <p:cBhvr>
                                        <p:cTn id="101" dur="1000"/>
                                        <p:tgtEl>
                                          <p:spTgt spid="67"/>
                                        </p:tgtEl>
                                        <p:attrNameLst>
                                          <p:attrName>ppt_x</p:attrName>
                                        </p:attrNameLst>
                                      </p:cBhvr>
                                      <p:tavLst>
                                        <p:tav tm="0">
                                          <p:val>
                                            <p:strVal val="ppt_x"/>
                                          </p:val>
                                        </p:tav>
                                        <p:tav tm="100000">
                                          <p:val>
                                            <p:strVal val="ppt_x"/>
                                          </p:val>
                                        </p:tav>
                                      </p:tavLst>
                                    </p:anim>
                                    <p:anim calcmode="lin" valueType="num">
                                      <p:cBhvr>
                                        <p:cTn id="102" dur="100" decel="100000"/>
                                        <p:tgtEl>
                                          <p:spTgt spid="67"/>
                                        </p:tgtEl>
                                        <p:attrNameLst>
                                          <p:attrName>ppt_y</p:attrName>
                                        </p:attrNameLst>
                                      </p:cBhvr>
                                      <p:tavLst>
                                        <p:tav tm="0">
                                          <p:val>
                                            <p:strVal val="ppt_y"/>
                                          </p:val>
                                        </p:tav>
                                        <p:tav tm="100000">
                                          <p:val>
                                            <p:strVal val="ppt_y-.03"/>
                                          </p:val>
                                        </p:tav>
                                      </p:tavLst>
                                    </p:anim>
                                    <p:anim calcmode="lin" valueType="num">
                                      <p:cBhvr>
                                        <p:cTn id="103" dur="900" accel="100000">
                                          <p:stCondLst>
                                            <p:cond delay="100"/>
                                          </p:stCondLst>
                                        </p:cTn>
                                        <p:tgtEl>
                                          <p:spTgt spid="67"/>
                                        </p:tgtEl>
                                        <p:attrNameLst>
                                          <p:attrName>ppt_y</p:attrName>
                                        </p:attrNameLst>
                                      </p:cBhvr>
                                      <p:tavLst>
                                        <p:tav tm="0">
                                          <p:val>
                                            <p:strVal val="ppt_y"/>
                                          </p:val>
                                        </p:tav>
                                        <p:tav tm="100000">
                                          <p:val>
                                            <p:strVal val="ppt_y+1"/>
                                          </p:val>
                                        </p:tav>
                                      </p:tavLst>
                                    </p:anim>
                                    <p:set>
                                      <p:cBhvr>
                                        <p:cTn id="104" dur="1" fill="hold">
                                          <p:stCondLst>
                                            <p:cond delay="999"/>
                                          </p:stCondLst>
                                        </p:cTn>
                                        <p:tgtEl>
                                          <p:spTgt spid="67"/>
                                        </p:tgtEl>
                                        <p:attrNameLst>
                                          <p:attrName>style.visibility</p:attrName>
                                        </p:attrNameLst>
                                      </p:cBhvr>
                                      <p:to>
                                        <p:strVal val="hidden"/>
                                      </p:to>
                                    </p:set>
                                  </p:childTnLst>
                                </p:cTn>
                              </p:par>
                              <p:par>
                                <p:cTn id="105" presetID="42" presetClass="entr" presetSubtype="0" fill="hold" grpId="0" nodeType="withEffect">
                                  <p:stCondLst>
                                    <p:cond delay="0"/>
                                  </p:stCondLst>
                                  <p:childTnLst>
                                    <p:set>
                                      <p:cBhvr>
                                        <p:cTn id="106" dur="1" fill="hold">
                                          <p:stCondLst>
                                            <p:cond delay="0"/>
                                          </p:stCondLst>
                                        </p:cTn>
                                        <p:tgtEl>
                                          <p:spTgt spid="21"/>
                                        </p:tgtEl>
                                        <p:attrNameLst>
                                          <p:attrName>style.visibility</p:attrName>
                                        </p:attrNameLst>
                                      </p:cBhvr>
                                      <p:to>
                                        <p:strVal val="visible"/>
                                      </p:to>
                                    </p:set>
                                    <p:animEffect transition="in" filter="fade">
                                      <p:cBhvr>
                                        <p:cTn id="107" dur="1000"/>
                                        <p:tgtEl>
                                          <p:spTgt spid="21"/>
                                        </p:tgtEl>
                                      </p:cBhvr>
                                    </p:animEffect>
                                    <p:anim calcmode="lin" valueType="num">
                                      <p:cBhvr>
                                        <p:cTn id="108" dur="1000" fill="hold"/>
                                        <p:tgtEl>
                                          <p:spTgt spid="21"/>
                                        </p:tgtEl>
                                        <p:attrNameLst>
                                          <p:attrName>ppt_x</p:attrName>
                                        </p:attrNameLst>
                                      </p:cBhvr>
                                      <p:tavLst>
                                        <p:tav tm="0">
                                          <p:val>
                                            <p:strVal val="#ppt_x"/>
                                          </p:val>
                                        </p:tav>
                                        <p:tav tm="100000">
                                          <p:val>
                                            <p:strVal val="#ppt_x"/>
                                          </p:val>
                                        </p:tav>
                                      </p:tavLst>
                                    </p:anim>
                                    <p:anim calcmode="lin" valueType="num">
                                      <p:cBhvr>
                                        <p:cTn id="109" dur="1000" fill="hold"/>
                                        <p:tgtEl>
                                          <p:spTgt spid="21"/>
                                        </p:tgtEl>
                                        <p:attrNameLst>
                                          <p:attrName>ppt_y</p:attrName>
                                        </p:attrNameLst>
                                      </p:cBhvr>
                                      <p:tavLst>
                                        <p:tav tm="0">
                                          <p:val>
                                            <p:strVal val="#ppt_y+.1"/>
                                          </p:val>
                                        </p:tav>
                                        <p:tav tm="100000">
                                          <p:val>
                                            <p:strVal val="#ppt_y"/>
                                          </p:val>
                                        </p:tav>
                                      </p:tavLst>
                                    </p:anim>
                                  </p:childTnLst>
                                </p:cTn>
                              </p:par>
                              <p:par>
                                <p:cTn id="110" presetID="10" presetClass="entr" presetSubtype="0" fill="hold" grpId="0" nodeType="withEffect">
                                  <p:stCondLst>
                                    <p:cond delay="0"/>
                                  </p:stCondLst>
                                  <p:childTnLst>
                                    <p:set>
                                      <p:cBhvr>
                                        <p:cTn id="111" dur="1" fill="hold">
                                          <p:stCondLst>
                                            <p:cond delay="0"/>
                                          </p:stCondLst>
                                        </p:cTn>
                                        <p:tgtEl>
                                          <p:spTgt spid="71"/>
                                        </p:tgtEl>
                                        <p:attrNameLst>
                                          <p:attrName>style.visibility</p:attrName>
                                        </p:attrNameLst>
                                      </p:cBhvr>
                                      <p:to>
                                        <p:strVal val="visible"/>
                                      </p:to>
                                    </p:set>
                                    <p:animEffect transition="in" filter="fade">
                                      <p:cBhvr>
                                        <p:cTn id="112" dur="1000"/>
                                        <p:tgtEl>
                                          <p:spTgt spid="71"/>
                                        </p:tgtEl>
                                      </p:cBhvr>
                                    </p:animEffect>
                                  </p:childTnLst>
                                </p:cTn>
                              </p:par>
                            </p:childTnLst>
                          </p:cTn>
                        </p:par>
                      </p:childTnLst>
                    </p:cTn>
                  </p:par>
                  <p:par>
                    <p:cTn id="113" fill="hold">
                      <p:stCondLst>
                        <p:cond delay="indefinite"/>
                      </p:stCondLst>
                      <p:childTnLst>
                        <p:par>
                          <p:cTn id="114" fill="hold">
                            <p:stCondLst>
                              <p:cond delay="0"/>
                            </p:stCondLst>
                            <p:childTnLst>
                              <p:par>
                                <p:cTn id="115" presetID="42" presetClass="exit" presetSubtype="0" fill="hold" grpId="1" nodeType="clickEffect">
                                  <p:stCondLst>
                                    <p:cond delay="0"/>
                                  </p:stCondLst>
                                  <p:childTnLst>
                                    <p:animEffect transition="out" filter="fade">
                                      <p:cBhvr>
                                        <p:cTn id="116" dur="1000"/>
                                        <p:tgtEl>
                                          <p:spTgt spid="21"/>
                                        </p:tgtEl>
                                      </p:cBhvr>
                                    </p:animEffect>
                                    <p:anim calcmode="lin" valueType="num">
                                      <p:cBhvr>
                                        <p:cTn id="117" dur="1000"/>
                                        <p:tgtEl>
                                          <p:spTgt spid="21"/>
                                        </p:tgtEl>
                                        <p:attrNameLst>
                                          <p:attrName>ppt_x</p:attrName>
                                        </p:attrNameLst>
                                      </p:cBhvr>
                                      <p:tavLst>
                                        <p:tav tm="0">
                                          <p:val>
                                            <p:strVal val="ppt_x"/>
                                          </p:val>
                                        </p:tav>
                                        <p:tav tm="100000">
                                          <p:val>
                                            <p:strVal val="ppt_x"/>
                                          </p:val>
                                        </p:tav>
                                      </p:tavLst>
                                    </p:anim>
                                    <p:anim calcmode="lin" valueType="num">
                                      <p:cBhvr>
                                        <p:cTn id="118" dur="1000"/>
                                        <p:tgtEl>
                                          <p:spTgt spid="21"/>
                                        </p:tgtEl>
                                        <p:attrNameLst>
                                          <p:attrName>ppt_y</p:attrName>
                                        </p:attrNameLst>
                                      </p:cBhvr>
                                      <p:tavLst>
                                        <p:tav tm="0">
                                          <p:val>
                                            <p:strVal val="ppt_y"/>
                                          </p:val>
                                        </p:tav>
                                        <p:tav tm="100000">
                                          <p:val>
                                            <p:strVal val="ppt_y+.1"/>
                                          </p:val>
                                        </p:tav>
                                      </p:tavLst>
                                    </p:anim>
                                    <p:set>
                                      <p:cBhvr>
                                        <p:cTn id="119" dur="1" fill="hold">
                                          <p:stCondLst>
                                            <p:cond delay="999"/>
                                          </p:stCondLst>
                                        </p:cTn>
                                        <p:tgtEl>
                                          <p:spTgt spid="21"/>
                                        </p:tgtEl>
                                        <p:attrNameLst>
                                          <p:attrName>style.visibility</p:attrName>
                                        </p:attrNameLst>
                                      </p:cBhvr>
                                      <p:to>
                                        <p:strVal val="hidden"/>
                                      </p:to>
                                    </p:set>
                                  </p:childTnLst>
                                </p:cTn>
                              </p:par>
                              <p:par>
                                <p:cTn id="120" presetID="37" presetClass="exit" presetSubtype="0" fill="hold" grpId="1" nodeType="withEffect">
                                  <p:stCondLst>
                                    <p:cond delay="0"/>
                                  </p:stCondLst>
                                  <p:childTnLst>
                                    <p:animEffect transition="out" filter="fade">
                                      <p:cBhvr>
                                        <p:cTn id="121" dur="1000"/>
                                        <p:tgtEl>
                                          <p:spTgt spid="71"/>
                                        </p:tgtEl>
                                      </p:cBhvr>
                                    </p:animEffect>
                                    <p:anim calcmode="lin" valueType="num">
                                      <p:cBhvr>
                                        <p:cTn id="122" dur="1000"/>
                                        <p:tgtEl>
                                          <p:spTgt spid="71"/>
                                        </p:tgtEl>
                                        <p:attrNameLst>
                                          <p:attrName>ppt_x</p:attrName>
                                        </p:attrNameLst>
                                      </p:cBhvr>
                                      <p:tavLst>
                                        <p:tav tm="0">
                                          <p:val>
                                            <p:strVal val="ppt_x"/>
                                          </p:val>
                                        </p:tav>
                                        <p:tav tm="100000">
                                          <p:val>
                                            <p:strVal val="ppt_x"/>
                                          </p:val>
                                        </p:tav>
                                      </p:tavLst>
                                    </p:anim>
                                    <p:anim calcmode="lin" valueType="num">
                                      <p:cBhvr>
                                        <p:cTn id="123" dur="100" decel="100000"/>
                                        <p:tgtEl>
                                          <p:spTgt spid="71"/>
                                        </p:tgtEl>
                                        <p:attrNameLst>
                                          <p:attrName>ppt_y</p:attrName>
                                        </p:attrNameLst>
                                      </p:cBhvr>
                                      <p:tavLst>
                                        <p:tav tm="0">
                                          <p:val>
                                            <p:strVal val="ppt_y"/>
                                          </p:val>
                                        </p:tav>
                                        <p:tav tm="100000">
                                          <p:val>
                                            <p:strVal val="ppt_y-.03"/>
                                          </p:val>
                                        </p:tav>
                                      </p:tavLst>
                                    </p:anim>
                                    <p:anim calcmode="lin" valueType="num">
                                      <p:cBhvr>
                                        <p:cTn id="124" dur="900" accel="100000">
                                          <p:stCondLst>
                                            <p:cond delay="100"/>
                                          </p:stCondLst>
                                        </p:cTn>
                                        <p:tgtEl>
                                          <p:spTgt spid="71"/>
                                        </p:tgtEl>
                                        <p:attrNameLst>
                                          <p:attrName>ppt_y</p:attrName>
                                        </p:attrNameLst>
                                      </p:cBhvr>
                                      <p:tavLst>
                                        <p:tav tm="0">
                                          <p:val>
                                            <p:strVal val="ppt_y"/>
                                          </p:val>
                                        </p:tav>
                                        <p:tav tm="100000">
                                          <p:val>
                                            <p:strVal val="ppt_y+1"/>
                                          </p:val>
                                        </p:tav>
                                      </p:tavLst>
                                    </p:anim>
                                    <p:set>
                                      <p:cBhvr>
                                        <p:cTn id="125" dur="1" fill="hold">
                                          <p:stCondLst>
                                            <p:cond delay="999"/>
                                          </p:stCondLst>
                                        </p:cTn>
                                        <p:tgtEl>
                                          <p:spTgt spid="71"/>
                                        </p:tgtEl>
                                        <p:attrNameLst>
                                          <p:attrName>style.visibility</p:attrName>
                                        </p:attrNameLst>
                                      </p:cBhvr>
                                      <p:to>
                                        <p:strVal val="hidden"/>
                                      </p:to>
                                    </p:set>
                                  </p:childTnLst>
                                </p:cTn>
                              </p:par>
                              <p:par>
                                <p:cTn id="126" presetID="47" presetClass="entr" presetSubtype="0" fill="hold" grpId="0" nodeType="withEffect">
                                  <p:stCondLst>
                                    <p:cond delay="0"/>
                                  </p:stCondLst>
                                  <p:childTnLst>
                                    <p:set>
                                      <p:cBhvr>
                                        <p:cTn id="127" dur="1" fill="hold">
                                          <p:stCondLst>
                                            <p:cond delay="0"/>
                                          </p:stCondLst>
                                        </p:cTn>
                                        <p:tgtEl>
                                          <p:spTgt spid="22"/>
                                        </p:tgtEl>
                                        <p:attrNameLst>
                                          <p:attrName>style.visibility</p:attrName>
                                        </p:attrNameLst>
                                      </p:cBhvr>
                                      <p:to>
                                        <p:strVal val="visible"/>
                                      </p:to>
                                    </p:set>
                                    <p:animEffect transition="in" filter="fade">
                                      <p:cBhvr>
                                        <p:cTn id="128" dur="1000"/>
                                        <p:tgtEl>
                                          <p:spTgt spid="22"/>
                                        </p:tgtEl>
                                      </p:cBhvr>
                                    </p:animEffect>
                                    <p:anim calcmode="lin" valueType="num">
                                      <p:cBhvr>
                                        <p:cTn id="129" dur="1000" fill="hold"/>
                                        <p:tgtEl>
                                          <p:spTgt spid="22"/>
                                        </p:tgtEl>
                                        <p:attrNameLst>
                                          <p:attrName>ppt_x</p:attrName>
                                        </p:attrNameLst>
                                      </p:cBhvr>
                                      <p:tavLst>
                                        <p:tav tm="0">
                                          <p:val>
                                            <p:strVal val="#ppt_x"/>
                                          </p:val>
                                        </p:tav>
                                        <p:tav tm="100000">
                                          <p:val>
                                            <p:strVal val="#ppt_x"/>
                                          </p:val>
                                        </p:tav>
                                      </p:tavLst>
                                    </p:anim>
                                    <p:anim calcmode="lin" valueType="num">
                                      <p:cBhvr>
                                        <p:cTn id="130" dur="1000" fill="hold"/>
                                        <p:tgtEl>
                                          <p:spTgt spid="22"/>
                                        </p:tgtEl>
                                        <p:attrNameLst>
                                          <p:attrName>ppt_y</p:attrName>
                                        </p:attrNameLst>
                                      </p:cBhvr>
                                      <p:tavLst>
                                        <p:tav tm="0">
                                          <p:val>
                                            <p:strVal val="#ppt_y-.1"/>
                                          </p:val>
                                        </p:tav>
                                        <p:tav tm="100000">
                                          <p:val>
                                            <p:strVal val="#ppt_y"/>
                                          </p:val>
                                        </p:tav>
                                      </p:tavLst>
                                    </p:anim>
                                  </p:childTnLst>
                                </p:cTn>
                              </p:par>
                              <p:par>
                                <p:cTn id="131" presetID="10" presetClass="entr" presetSubtype="0" fill="hold" grpId="0" nodeType="withEffect">
                                  <p:stCondLst>
                                    <p:cond delay="0"/>
                                  </p:stCondLst>
                                  <p:childTnLst>
                                    <p:set>
                                      <p:cBhvr>
                                        <p:cTn id="132" dur="1" fill="hold">
                                          <p:stCondLst>
                                            <p:cond delay="0"/>
                                          </p:stCondLst>
                                        </p:cTn>
                                        <p:tgtEl>
                                          <p:spTgt spid="72"/>
                                        </p:tgtEl>
                                        <p:attrNameLst>
                                          <p:attrName>style.visibility</p:attrName>
                                        </p:attrNameLst>
                                      </p:cBhvr>
                                      <p:to>
                                        <p:strVal val="visible"/>
                                      </p:to>
                                    </p:set>
                                    <p:animEffect transition="in" filter="fade">
                                      <p:cBhvr>
                                        <p:cTn id="133" dur="1000"/>
                                        <p:tgtEl>
                                          <p:spTgt spid="72"/>
                                        </p:tgtEl>
                                      </p:cBhvr>
                                    </p:animEffect>
                                  </p:childTnLst>
                                </p:cTn>
                              </p:par>
                            </p:childTnLst>
                          </p:cTn>
                        </p:par>
                      </p:childTnLst>
                    </p:cTn>
                  </p:par>
                  <p:par>
                    <p:cTn id="134" fill="hold">
                      <p:stCondLst>
                        <p:cond delay="indefinite"/>
                      </p:stCondLst>
                      <p:childTnLst>
                        <p:par>
                          <p:cTn id="135" fill="hold">
                            <p:stCondLst>
                              <p:cond delay="0"/>
                            </p:stCondLst>
                            <p:childTnLst>
                              <p:par>
                                <p:cTn id="136" presetID="29" presetClass="exit" presetSubtype="0" fill="hold" grpId="1" nodeType="clickEffect">
                                  <p:stCondLst>
                                    <p:cond delay="0"/>
                                  </p:stCondLst>
                                  <p:childTnLst>
                                    <p:anim calcmode="lin" valueType="num">
                                      <p:cBhvr>
                                        <p:cTn id="137" dur="1000"/>
                                        <p:tgtEl>
                                          <p:spTgt spid="22"/>
                                        </p:tgtEl>
                                        <p:attrNameLst>
                                          <p:attrName>ppt_x</p:attrName>
                                        </p:attrNameLst>
                                      </p:cBhvr>
                                      <p:tavLst>
                                        <p:tav tm="0">
                                          <p:val>
                                            <p:strVal val="ppt_x"/>
                                          </p:val>
                                        </p:tav>
                                        <p:tav tm="100000">
                                          <p:val>
                                            <p:strVal val="ppt_x-.2"/>
                                          </p:val>
                                        </p:tav>
                                      </p:tavLst>
                                    </p:anim>
                                    <p:anim calcmode="lin" valueType="num">
                                      <p:cBhvr>
                                        <p:cTn id="138" dur="1000"/>
                                        <p:tgtEl>
                                          <p:spTgt spid="22"/>
                                        </p:tgtEl>
                                        <p:attrNameLst>
                                          <p:attrName>ppt_y</p:attrName>
                                        </p:attrNameLst>
                                      </p:cBhvr>
                                      <p:tavLst>
                                        <p:tav tm="0">
                                          <p:val>
                                            <p:strVal val="ppt_y"/>
                                          </p:val>
                                        </p:tav>
                                        <p:tav tm="100000">
                                          <p:val>
                                            <p:strVal val="ppt_y"/>
                                          </p:val>
                                        </p:tav>
                                      </p:tavLst>
                                    </p:anim>
                                    <p:animEffect transition="out" filter="fade">
                                      <p:cBhvr>
                                        <p:cTn id="139" dur="1000"/>
                                        <p:tgtEl>
                                          <p:spTgt spid="22"/>
                                        </p:tgtEl>
                                      </p:cBhvr>
                                    </p:animEffect>
                                    <p:set>
                                      <p:cBhvr>
                                        <p:cTn id="140" dur="1" fill="hold">
                                          <p:stCondLst>
                                            <p:cond delay="999"/>
                                          </p:stCondLst>
                                        </p:cTn>
                                        <p:tgtEl>
                                          <p:spTgt spid="22"/>
                                        </p:tgtEl>
                                        <p:attrNameLst>
                                          <p:attrName>style.visibility</p:attrName>
                                        </p:attrNameLst>
                                      </p:cBhvr>
                                      <p:to>
                                        <p:strVal val="hidden"/>
                                      </p:to>
                                    </p:set>
                                  </p:childTnLst>
                                </p:cTn>
                              </p:par>
                              <p:par>
                                <p:cTn id="141" presetID="37" presetClass="exit" presetSubtype="0" fill="hold" grpId="1" nodeType="withEffect">
                                  <p:stCondLst>
                                    <p:cond delay="0"/>
                                  </p:stCondLst>
                                  <p:childTnLst>
                                    <p:animEffect transition="out" filter="fade">
                                      <p:cBhvr>
                                        <p:cTn id="142" dur="1000"/>
                                        <p:tgtEl>
                                          <p:spTgt spid="72"/>
                                        </p:tgtEl>
                                      </p:cBhvr>
                                    </p:animEffect>
                                    <p:anim calcmode="lin" valueType="num">
                                      <p:cBhvr>
                                        <p:cTn id="143" dur="1000"/>
                                        <p:tgtEl>
                                          <p:spTgt spid="72"/>
                                        </p:tgtEl>
                                        <p:attrNameLst>
                                          <p:attrName>ppt_x</p:attrName>
                                        </p:attrNameLst>
                                      </p:cBhvr>
                                      <p:tavLst>
                                        <p:tav tm="0">
                                          <p:val>
                                            <p:strVal val="ppt_x"/>
                                          </p:val>
                                        </p:tav>
                                        <p:tav tm="100000">
                                          <p:val>
                                            <p:strVal val="ppt_x"/>
                                          </p:val>
                                        </p:tav>
                                      </p:tavLst>
                                    </p:anim>
                                    <p:anim calcmode="lin" valueType="num">
                                      <p:cBhvr>
                                        <p:cTn id="144" dur="100" decel="100000"/>
                                        <p:tgtEl>
                                          <p:spTgt spid="72"/>
                                        </p:tgtEl>
                                        <p:attrNameLst>
                                          <p:attrName>ppt_y</p:attrName>
                                        </p:attrNameLst>
                                      </p:cBhvr>
                                      <p:tavLst>
                                        <p:tav tm="0">
                                          <p:val>
                                            <p:strVal val="ppt_y"/>
                                          </p:val>
                                        </p:tav>
                                        <p:tav tm="100000">
                                          <p:val>
                                            <p:strVal val="ppt_y-.03"/>
                                          </p:val>
                                        </p:tav>
                                      </p:tavLst>
                                    </p:anim>
                                    <p:anim calcmode="lin" valueType="num">
                                      <p:cBhvr>
                                        <p:cTn id="145" dur="900" accel="100000">
                                          <p:stCondLst>
                                            <p:cond delay="100"/>
                                          </p:stCondLst>
                                        </p:cTn>
                                        <p:tgtEl>
                                          <p:spTgt spid="72"/>
                                        </p:tgtEl>
                                        <p:attrNameLst>
                                          <p:attrName>ppt_y</p:attrName>
                                        </p:attrNameLst>
                                      </p:cBhvr>
                                      <p:tavLst>
                                        <p:tav tm="0">
                                          <p:val>
                                            <p:strVal val="ppt_y"/>
                                          </p:val>
                                        </p:tav>
                                        <p:tav tm="100000">
                                          <p:val>
                                            <p:strVal val="ppt_y+1"/>
                                          </p:val>
                                        </p:tav>
                                      </p:tavLst>
                                    </p:anim>
                                    <p:set>
                                      <p:cBhvr>
                                        <p:cTn id="146" dur="1" fill="hold">
                                          <p:stCondLst>
                                            <p:cond delay="999"/>
                                          </p:stCondLst>
                                        </p:cTn>
                                        <p:tgtEl>
                                          <p:spTgt spid="72"/>
                                        </p:tgtEl>
                                        <p:attrNameLst>
                                          <p:attrName>style.visibility</p:attrName>
                                        </p:attrNameLst>
                                      </p:cBhvr>
                                      <p:to>
                                        <p:strVal val="hidden"/>
                                      </p:to>
                                    </p:set>
                                  </p:childTnLst>
                                </p:cTn>
                              </p:par>
                              <p:par>
                                <p:cTn id="147" presetID="2" presetClass="entr" presetSubtype="2" fill="hold" grpId="0" nodeType="withEffect">
                                  <p:stCondLst>
                                    <p:cond delay="0"/>
                                  </p:stCondLst>
                                  <p:childTnLst>
                                    <p:set>
                                      <p:cBhvr>
                                        <p:cTn id="148" dur="1" fill="hold">
                                          <p:stCondLst>
                                            <p:cond delay="0"/>
                                          </p:stCondLst>
                                        </p:cTn>
                                        <p:tgtEl>
                                          <p:spTgt spid="23"/>
                                        </p:tgtEl>
                                        <p:attrNameLst>
                                          <p:attrName>style.visibility</p:attrName>
                                        </p:attrNameLst>
                                      </p:cBhvr>
                                      <p:to>
                                        <p:strVal val="visible"/>
                                      </p:to>
                                    </p:set>
                                    <p:anim calcmode="lin" valueType="num">
                                      <p:cBhvr additive="base">
                                        <p:cTn id="149" dur="500" fill="hold"/>
                                        <p:tgtEl>
                                          <p:spTgt spid="23"/>
                                        </p:tgtEl>
                                        <p:attrNameLst>
                                          <p:attrName>ppt_x</p:attrName>
                                        </p:attrNameLst>
                                      </p:cBhvr>
                                      <p:tavLst>
                                        <p:tav tm="0">
                                          <p:val>
                                            <p:strVal val="1+#ppt_w/2"/>
                                          </p:val>
                                        </p:tav>
                                        <p:tav tm="100000">
                                          <p:val>
                                            <p:strVal val="#ppt_x"/>
                                          </p:val>
                                        </p:tav>
                                      </p:tavLst>
                                    </p:anim>
                                    <p:anim calcmode="lin" valueType="num">
                                      <p:cBhvr additive="base">
                                        <p:cTn id="150" dur="500" fill="hold"/>
                                        <p:tgtEl>
                                          <p:spTgt spid="23"/>
                                        </p:tgtEl>
                                        <p:attrNameLst>
                                          <p:attrName>ppt_y</p:attrName>
                                        </p:attrNameLst>
                                      </p:cBhvr>
                                      <p:tavLst>
                                        <p:tav tm="0">
                                          <p:val>
                                            <p:strVal val="#ppt_y"/>
                                          </p:val>
                                        </p:tav>
                                        <p:tav tm="100000">
                                          <p:val>
                                            <p:strVal val="#ppt_y"/>
                                          </p:val>
                                        </p:tav>
                                      </p:tavLst>
                                    </p:anim>
                                  </p:childTnLst>
                                </p:cTn>
                              </p:par>
                              <p:par>
                                <p:cTn id="151" presetID="10" presetClass="entr" presetSubtype="0" fill="hold" grpId="0" nodeType="withEffect">
                                  <p:stCondLst>
                                    <p:cond delay="0"/>
                                  </p:stCondLst>
                                  <p:childTnLst>
                                    <p:set>
                                      <p:cBhvr>
                                        <p:cTn id="152" dur="1" fill="hold">
                                          <p:stCondLst>
                                            <p:cond delay="0"/>
                                          </p:stCondLst>
                                        </p:cTn>
                                        <p:tgtEl>
                                          <p:spTgt spid="70"/>
                                        </p:tgtEl>
                                        <p:attrNameLst>
                                          <p:attrName>style.visibility</p:attrName>
                                        </p:attrNameLst>
                                      </p:cBhvr>
                                      <p:to>
                                        <p:strVal val="visible"/>
                                      </p:to>
                                    </p:set>
                                    <p:animEffect transition="in" filter="fade">
                                      <p:cBhvr>
                                        <p:cTn id="153" dur="1000"/>
                                        <p:tgtEl>
                                          <p:spTgt spid="70"/>
                                        </p:tgtEl>
                                      </p:cBhvr>
                                    </p:animEffect>
                                  </p:childTnLst>
                                </p:cTn>
                              </p:par>
                            </p:childTnLst>
                          </p:cTn>
                        </p:par>
                      </p:childTnLst>
                    </p:cTn>
                  </p:par>
                  <p:par>
                    <p:cTn id="154" fill="hold">
                      <p:stCondLst>
                        <p:cond delay="indefinite"/>
                      </p:stCondLst>
                      <p:childTnLst>
                        <p:par>
                          <p:cTn id="155" fill="hold">
                            <p:stCondLst>
                              <p:cond delay="0"/>
                            </p:stCondLst>
                            <p:childTnLst>
                              <p:par>
                                <p:cTn id="156" presetID="47" presetClass="exit" presetSubtype="0" fill="hold" grpId="1" nodeType="clickEffect">
                                  <p:stCondLst>
                                    <p:cond delay="0"/>
                                  </p:stCondLst>
                                  <p:childTnLst>
                                    <p:animEffect transition="out" filter="fade">
                                      <p:cBhvr>
                                        <p:cTn id="157" dur="1000"/>
                                        <p:tgtEl>
                                          <p:spTgt spid="23"/>
                                        </p:tgtEl>
                                      </p:cBhvr>
                                    </p:animEffect>
                                    <p:anim calcmode="lin" valueType="num">
                                      <p:cBhvr>
                                        <p:cTn id="158" dur="1000"/>
                                        <p:tgtEl>
                                          <p:spTgt spid="23"/>
                                        </p:tgtEl>
                                        <p:attrNameLst>
                                          <p:attrName>ppt_x</p:attrName>
                                        </p:attrNameLst>
                                      </p:cBhvr>
                                      <p:tavLst>
                                        <p:tav tm="0">
                                          <p:val>
                                            <p:strVal val="ppt_x"/>
                                          </p:val>
                                        </p:tav>
                                        <p:tav tm="100000">
                                          <p:val>
                                            <p:strVal val="ppt_x"/>
                                          </p:val>
                                        </p:tav>
                                      </p:tavLst>
                                    </p:anim>
                                    <p:anim calcmode="lin" valueType="num">
                                      <p:cBhvr>
                                        <p:cTn id="159" dur="1000"/>
                                        <p:tgtEl>
                                          <p:spTgt spid="23"/>
                                        </p:tgtEl>
                                        <p:attrNameLst>
                                          <p:attrName>ppt_y</p:attrName>
                                        </p:attrNameLst>
                                      </p:cBhvr>
                                      <p:tavLst>
                                        <p:tav tm="0">
                                          <p:val>
                                            <p:strVal val="ppt_y"/>
                                          </p:val>
                                        </p:tav>
                                        <p:tav tm="100000">
                                          <p:val>
                                            <p:strVal val="ppt_y-.1"/>
                                          </p:val>
                                        </p:tav>
                                      </p:tavLst>
                                    </p:anim>
                                    <p:set>
                                      <p:cBhvr>
                                        <p:cTn id="160" dur="1" fill="hold">
                                          <p:stCondLst>
                                            <p:cond delay="999"/>
                                          </p:stCondLst>
                                        </p:cTn>
                                        <p:tgtEl>
                                          <p:spTgt spid="23"/>
                                        </p:tgtEl>
                                        <p:attrNameLst>
                                          <p:attrName>style.visibility</p:attrName>
                                        </p:attrNameLst>
                                      </p:cBhvr>
                                      <p:to>
                                        <p:strVal val="hidden"/>
                                      </p:to>
                                    </p:set>
                                  </p:childTnLst>
                                </p:cTn>
                              </p:par>
                              <p:par>
                                <p:cTn id="161" presetID="37" presetClass="exit" presetSubtype="0" fill="hold" grpId="1" nodeType="withEffect">
                                  <p:stCondLst>
                                    <p:cond delay="0"/>
                                  </p:stCondLst>
                                  <p:childTnLst>
                                    <p:animEffect transition="out" filter="fade">
                                      <p:cBhvr>
                                        <p:cTn id="162" dur="1000"/>
                                        <p:tgtEl>
                                          <p:spTgt spid="70"/>
                                        </p:tgtEl>
                                      </p:cBhvr>
                                    </p:animEffect>
                                    <p:anim calcmode="lin" valueType="num">
                                      <p:cBhvr>
                                        <p:cTn id="163" dur="1000"/>
                                        <p:tgtEl>
                                          <p:spTgt spid="70"/>
                                        </p:tgtEl>
                                        <p:attrNameLst>
                                          <p:attrName>ppt_x</p:attrName>
                                        </p:attrNameLst>
                                      </p:cBhvr>
                                      <p:tavLst>
                                        <p:tav tm="0">
                                          <p:val>
                                            <p:strVal val="ppt_x"/>
                                          </p:val>
                                        </p:tav>
                                        <p:tav tm="100000">
                                          <p:val>
                                            <p:strVal val="ppt_x"/>
                                          </p:val>
                                        </p:tav>
                                      </p:tavLst>
                                    </p:anim>
                                    <p:anim calcmode="lin" valueType="num">
                                      <p:cBhvr>
                                        <p:cTn id="164" dur="100" decel="100000"/>
                                        <p:tgtEl>
                                          <p:spTgt spid="70"/>
                                        </p:tgtEl>
                                        <p:attrNameLst>
                                          <p:attrName>ppt_y</p:attrName>
                                        </p:attrNameLst>
                                      </p:cBhvr>
                                      <p:tavLst>
                                        <p:tav tm="0">
                                          <p:val>
                                            <p:strVal val="ppt_y"/>
                                          </p:val>
                                        </p:tav>
                                        <p:tav tm="100000">
                                          <p:val>
                                            <p:strVal val="ppt_y-.03"/>
                                          </p:val>
                                        </p:tav>
                                      </p:tavLst>
                                    </p:anim>
                                    <p:anim calcmode="lin" valueType="num">
                                      <p:cBhvr>
                                        <p:cTn id="165" dur="900" accel="100000">
                                          <p:stCondLst>
                                            <p:cond delay="100"/>
                                          </p:stCondLst>
                                        </p:cTn>
                                        <p:tgtEl>
                                          <p:spTgt spid="70"/>
                                        </p:tgtEl>
                                        <p:attrNameLst>
                                          <p:attrName>ppt_y</p:attrName>
                                        </p:attrNameLst>
                                      </p:cBhvr>
                                      <p:tavLst>
                                        <p:tav tm="0">
                                          <p:val>
                                            <p:strVal val="ppt_y"/>
                                          </p:val>
                                        </p:tav>
                                        <p:tav tm="100000">
                                          <p:val>
                                            <p:strVal val="ppt_y+1"/>
                                          </p:val>
                                        </p:tav>
                                      </p:tavLst>
                                    </p:anim>
                                    <p:set>
                                      <p:cBhvr>
                                        <p:cTn id="166" dur="1" fill="hold">
                                          <p:stCondLst>
                                            <p:cond delay="999"/>
                                          </p:stCondLst>
                                        </p:cTn>
                                        <p:tgtEl>
                                          <p:spTgt spid="70"/>
                                        </p:tgtEl>
                                        <p:attrNameLst>
                                          <p:attrName>style.visibility</p:attrName>
                                        </p:attrNameLst>
                                      </p:cBhvr>
                                      <p:to>
                                        <p:strVal val="hidden"/>
                                      </p:to>
                                    </p:set>
                                  </p:childTnLst>
                                </p:cTn>
                              </p:par>
                              <p:par>
                                <p:cTn id="167" presetID="42" presetClass="entr" presetSubtype="0" fill="hold" grpId="0" nodeType="withEffect">
                                  <p:stCondLst>
                                    <p:cond delay="0"/>
                                  </p:stCondLst>
                                  <p:childTnLst>
                                    <p:set>
                                      <p:cBhvr>
                                        <p:cTn id="168" dur="1" fill="hold">
                                          <p:stCondLst>
                                            <p:cond delay="0"/>
                                          </p:stCondLst>
                                        </p:cTn>
                                        <p:tgtEl>
                                          <p:spTgt spid="24"/>
                                        </p:tgtEl>
                                        <p:attrNameLst>
                                          <p:attrName>style.visibility</p:attrName>
                                        </p:attrNameLst>
                                      </p:cBhvr>
                                      <p:to>
                                        <p:strVal val="visible"/>
                                      </p:to>
                                    </p:set>
                                    <p:animEffect transition="in" filter="fade">
                                      <p:cBhvr>
                                        <p:cTn id="169" dur="1000"/>
                                        <p:tgtEl>
                                          <p:spTgt spid="24"/>
                                        </p:tgtEl>
                                      </p:cBhvr>
                                    </p:animEffect>
                                    <p:anim calcmode="lin" valueType="num">
                                      <p:cBhvr>
                                        <p:cTn id="170" dur="1000" fill="hold"/>
                                        <p:tgtEl>
                                          <p:spTgt spid="24"/>
                                        </p:tgtEl>
                                        <p:attrNameLst>
                                          <p:attrName>ppt_x</p:attrName>
                                        </p:attrNameLst>
                                      </p:cBhvr>
                                      <p:tavLst>
                                        <p:tav tm="0">
                                          <p:val>
                                            <p:strVal val="#ppt_x"/>
                                          </p:val>
                                        </p:tav>
                                        <p:tav tm="100000">
                                          <p:val>
                                            <p:strVal val="#ppt_x"/>
                                          </p:val>
                                        </p:tav>
                                      </p:tavLst>
                                    </p:anim>
                                    <p:anim calcmode="lin" valueType="num">
                                      <p:cBhvr>
                                        <p:cTn id="171" dur="1000" fill="hold"/>
                                        <p:tgtEl>
                                          <p:spTgt spid="24"/>
                                        </p:tgtEl>
                                        <p:attrNameLst>
                                          <p:attrName>ppt_y</p:attrName>
                                        </p:attrNameLst>
                                      </p:cBhvr>
                                      <p:tavLst>
                                        <p:tav tm="0">
                                          <p:val>
                                            <p:strVal val="#ppt_y+.1"/>
                                          </p:val>
                                        </p:tav>
                                        <p:tav tm="100000">
                                          <p:val>
                                            <p:strVal val="#ppt_y"/>
                                          </p:val>
                                        </p:tav>
                                      </p:tavLst>
                                    </p:anim>
                                  </p:childTnLst>
                                </p:cTn>
                              </p:par>
                              <p:par>
                                <p:cTn id="172" presetID="10" presetClass="entr" presetSubtype="0" fill="hold" grpId="0" nodeType="withEffect">
                                  <p:stCondLst>
                                    <p:cond delay="0"/>
                                  </p:stCondLst>
                                  <p:childTnLst>
                                    <p:set>
                                      <p:cBhvr>
                                        <p:cTn id="173" dur="1" fill="hold">
                                          <p:stCondLst>
                                            <p:cond delay="0"/>
                                          </p:stCondLst>
                                        </p:cTn>
                                        <p:tgtEl>
                                          <p:spTgt spid="69"/>
                                        </p:tgtEl>
                                        <p:attrNameLst>
                                          <p:attrName>style.visibility</p:attrName>
                                        </p:attrNameLst>
                                      </p:cBhvr>
                                      <p:to>
                                        <p:strVal val="visible"/>
                                      </p:to>
                                    </p:set>
                                    <p:animEffect transition="in" filter="fade">
                                      <p:cBhvr>
                                        <p:cTn id="174" dur="1000"/>
                                        <p:tgtEl>
                                          <p:spTgt spid="69"/>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xit" presetSubtype="0" fill="hold" grpId="1" nodeType="clickEffect">
                                  <p:stCondLst>
                                    <p:cond delay="0"/>
                                  </p:stCondLst>
                                  <p:childTnLst>
                                    <p:animEffect transition="out" filter="fade">
                                      <p:cBhvr>
                                        <p:cTn id="178" dur="2000"/>
                                        <p:tgtEl>
                                          <p:spTgt spid="24"/>
                                        </p:tgtEl>
                                      </p:cBhvr>
                                    </p:animEffect>
                                    <p:set>
                                      <p:cBhvr>
                                        <p:cTn id="179" dur="1" fill="hold">
                                          <p:stCondLst>
                                            <p:cond delay="1999"/>
                                          </p:stCondLst>
                                        </p:cTn>
                                        <p:tgtEl>
                                          <p:spTgt spid="24"/>
                                        </p:tgtEl>
                                        <p:attrNameLst>
                                          <p:attrName>style.visibility</p:attrName>
                                        </p:attrNameLst>
                                      </p:cBhvr>
                                      <p:to>
                                        <p:strVal val="hidden"/>
                                      </p:to>
                                    </p:set>
                                  </p:childTnLst>
                                </p:cTn>
                              </p:par>
                              <p:par>
                                <p:cTn id="180" presetID="37" presetClass="exit" presetSubtype="0" fill="hold" grpId="1" nodeType="withEffect">
                                  <p:stCondLst>
                                    <p:cond delay="0"/>
                                  </p:stCondLst>
                                  <p:childTnLst>
                                    <p:animEffect transition="out" filter="fade">
                                      <p:cBhvr>
                                        <p:cTn id="181" dur="1000"/>
                                        <p:tgtEl>
                                          <p:spTgt spid="69"/>
                                        </p:tgtEl>
                                      </p:cBhvr>
                                    </p:animEffect>
                                    <p:anim calcmode="lin" valueType="num">
                                      <p:cBhvr>
                                        <p:cTn id="182" dur="1000"/>
                                        <p:tgtEl>
                                          <p:spTgt spid="69"/>
                                        </p:tgtEl>
                                        <p:attrNameLst>
                                          <p:attrName>ppt_x</p:attrName>
                                        </p:attrNameLst>
                                      </p:cBhvr>
                                      <p:tavLst>
                                        <p:tav tm="0">
                                          <p:val>
                                            <p:strVal val="ppt_x"/>
                                          </p:val>
                                        </p:tav>
                                        <p:tav tm="100000">
                                          <p:val>
                                            <p:strVal val="ppt_x"/>
                                          </p:val>
                                        </p:tav>
                                      </p:tavLst>
                                    </p:anim>
                                    <p:anim calcmode="lin" valueType="num">
                                      <p:cBhvr>
                                        <p:cTn id="183" dur="100" decel="100000"/>
                                        <p:tgtEl>
                                          <p:spTgt spid="69"/>
                                        </p:tgtEl>
                                        <p:attrNameLst>
                                          <p:attrName>ppt_y</p:attrName>
                                        </p:attrNameLst>
                                      </p:cBhvr>
                                      <p:tavLst>
                                        <p:tav tm="0">
                                          <p:val>
                                            <p:strVal val="ppt_y"/>
                                          </p:val>
                                        </p:tav>
                                        <p:tav tm="100000">
                                          <p:val>
                                            <p:strVal val="ppt_y-.03"/>
                                          </p:val>
                                        </p:tav>
                                      </p:tavLst>
                                    </p:anim>
                                    <p:anim calcmode="lin" valueType="num">
                                      <p:cBhvr>
                                        <p:cTn id="184" dur="900" accel="100000">
                                          <p:stCondLst>
                                            <p:cond delay="100"/>
                                          </p:stCondLst>
                                        </p:cTn>
                                        <p:tgtEl>
                                          <p:spTgt spid="69"/>
                                        </p:tgtEl>
                                        <p:attrNameLst>
                                          <p:attrName>ppt_y</p:attrName>
                                        </p:attrNameLst>
                                      </p:cBhvr>
                                      <p:tavLst>
                                        <p:tav tm="0">
                                          <p:val>
                                            <p:strVal val="ppt_y"/>
                                          </p:val>
                                        </p:tav>
                                        <p:tav tm="100000">
                                          <p:val>
                                            <p:strVal val="ppt_y+1"/>
                                          </p:val>
                                        </p:tav>
                                      </p:tavLst>
                                    </p:anim>
                                    <p:set>
                                      <p:cBhvr>
                                        <p:cTn id="185" dur="1" fill="hold">
                                          <p:stCondLst>
                                            <p:cond delay="999"/>
                                          </p:stCondLst>
                                        </p:cTn>
                                        <p:tgtEl>
                                          <p:spTgt spid="69"/>
                                        </p:tgtEl>
                                        <p:attrNameLst>
                                          <p:attrName>style.visibility</p:attrName>
                                        </p:attrNameLst>
                                      </p:cBhvr>
                                      <p:to>
                                        <p:strVal val="hidden"/>
                                      </p:to>
                                    </p:set>
                                  </p:childTnLst>
                                </p:cTn>
                              </p:par>
                              <p:par>
                                <p:cTn id="186" presetID="10" presetClass="entr" presetSubtype="0" fill="hold" grpId="0" nodeType="withEffect">
                                  <p:stCondLst>
                                    <p:cond delay="0"/>
                                  </p:stCondLst>
                                  <p:childTnLst>
                                    <p:set>
                                      <p:cBhvr>
                                        <p:cTn id="187" dur="1" fill="hold">
                                          <p:stCondLst>
                                            <p:cond delay="0"/>
                                          </p:stCondLst>
                                        </p:cTn>
                                        <p:tgtEl>
                                          <p:spTgt spid="73"/>
                                        </p:tgtEl>
                                        <p:attrNameLst>
                                          <p:attrName>style.visibility</p:attrName>
                                        </p:attrNameLst>
                                      </p:cBhvr>
                                      <p:to>
                                        <p:strVal val="visible"/>
                                      </p:to>
                                    </p:set>
                                    <p:animEffect transition="in" filter="fade">
                                      <p:cBhvr>
                                        <p:cTn id="188" dur="1000"/>
                                        <p:tgtEl>
                                          <p:spTgt spid="73"/>
                                        </p:tgtEl>
                                      </p:cBhvr>
                                    </p:animEffect>
                                  </p:childTnLst>
                                </p:cTn>
                              </p:par>
                            </p:childTnLst>
                          </p:cTn>
                        </p:par>
                      </p:childTnLst>
                    </p:cTn>
                  </p:par>
                  <p:par>
                    <p:cTn id="189" fill="hold">
                      <p:stCondLst>
                        <p:cond delay="indefinite"/>
                      </p:stCondLst>
                      <p:childTnLst>
                        <p:par>
                          <p:cTn id="190" fill="hold">
                            <p:stCondLst>
                              <p:cond delay="0"/>
                            </p:stCondLst>
                            <p:childTnLst>
                              <p:par>
                                <p:cTn id="191" presetID="10" presetClass="exit" presetSubtype="0" fill="hold" grpId="1" nodeType="clickEffect">
                                  <p:stCondLst>
                                    <p:cond delay="0"/>
                                  </p:stCondLst>
                                  <p:childTnLst>
                                    <p:animEffect transition="out" filter="fade">
                                      <p:cBhvr>
                                        <p:cTn id="192" dur="2000"/>
                                        <p:tgtEl>
                                          <p:spTgt spid="73"/>
                                        </p:tgtEl>
                                      </p:cBhvr>
                                    </p:animEffect>
                                    <p:set>
                                      <p:cBhvr>
                                        <p:cTn id="193" dur="1" fill="hold">
                                          <p:stCondLst>
                                            <p:cond delay="1999"/>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63" grpId="0"/>
      <p:bldP spid="63" grpId="1"/>
      <p:bldP spid="64" grpId="0"/>
      <p:bldP spid="64" grpId="1"/>
      <p:bldP spid="65" grpId="0"/>
      <p:bldP spid="65" grpId="1"/>
      <p:bldP spid="66" grpId="0"/>
      <p:bldP spid="66" grpId="1"/>
      <p:bldP spid="67" grpId="0"/>
      <p:bldP spid="67" grpId="1"/>
      <p:bldP spid="69" grpId="0"/>
      <p:bldP spid="69" grpId="1"/>
      <p:bldP spid="70" grpId="0"/>
      <p:bldP spid="70" grpId="1"/>
      <p:bldP spid="71" grpId="0"/>
      <p:bldP spid="71" grpId="1"/>
      <p:bldP spid="72" grpId="0"/>
      <p:bldP spid="72" grpId="1"/>
      <p:bldP spid="73" grpId="0"/>
      <p:bldP spid="73"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159224" y="620688"/>
            <a:ext cx="6984776" cy="10801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2267744" y="1916832"/>
            <a:ext cx="6048672" cy="4985980"/>
          </a:xfrm>
          <a:prstGeom prst="rect">
            <a:avLst/>
          </a:prstGeom>
          <a:noFill/>
        </p:spPr>
        <p:txBody>
          <a:bodyPr wrap="square" rtlCol="0">
            <a:spAutoFit/>
          </a:bodyPr>
          <a:lstStyle/>
          <a:p>
            <a:r>
              <a:rPr lang="en-US" sz="1600" dirty="0" smtClean="0">
                <a:solidFill>
                  <a:srgbClr val="652876"/>
                </a:solidFill>
                <a:latin typeface="Franklin Gothic Demi" pitchFamily="34" charset="0"/>
              </a:rPr>
              <a:t>COMPTE RENDU</a:t>
            </a:r>
          </a:p>
          <a:p>
            <a:endParaRPr lang="en-US" sz="1400" dirty="0" smtClean="0">
              <a:solidFill>
                <a:srgbClr val="652876"/>
              </a:solidFill>
              <a:latin typeface="Franklin Gothic Demi" pitchFamily="34" charset="0"/>
            </a:endParaRPr>
          </a:p>
          <a:p>
            <a:pPr lvl="0"/>
            <a:r>
              <a:rPr lang="en-CA" dirty="0" err="1" smtClean="0">
                <a:latin typeface="Franklin Gothic Book" pitchFamily="34" charset="0"/>
              </a:rPr>
              <a:t>Quelle</a:t>
            </a:r>
            <a:r>
              <a:rPr lang="en-CA" dirty="0" smtClean="0">
                <a:latin typeface="Franklin Gothic Book" pitchFamily="34" charset="0"/>
              </a:rPr>
              <a:t> </a:t>
            </a:r>
            <a:r>
              <a:rPr lang="en-CA" dirty="0" err="1" smtClean="0">
                <a:latin typeface="Franklin Gothic Book" pitchFamily="34" charset="0"/>
              </a:rPr>
              <a:t>preuve</a:t>
            </a:r>
            <a:r>
              <a:rPr lang="en-CA" dirty="0" smtClean="0">
                <a:latin typeface="Franklin Gothic Book" pitchFamily="34" charset="0"/>
              </a:rPr>
              <a:t> </a:t>
            </a:r>
            <a:r>
              <a:rPr lang="en-CA" dirty="0" err="1" smtClean="0">
                <a:latin typeface="Franklin Gothic Book" pitchFamily="34" charset="0"/>
              </a:rPr>
              <a:t>rechercheriez-vous</a:t>
            </a:r>
            <a:r>
              <a:rPr lang="en-CA" dirty="0" smtClean="0">
                <a:latin typeface="Franklin Gothic Book" pitchFamily="34" charset="0"/>
              </a:rPr>
              <a:t> pour </a:t>
            </a:r>
            <a:r>
              <a:rPr lang="en-CA" dirty="0" err="1" smtClean="0">
                <a:latin typeface="Franklin Gothic Book" pitchFamily="34" charset="0"/>
              </a:rPr>
              <a:t>vous</a:t>
            </a:r>
            <a:r>
              <a:rPr lang="en-CA" dirty="0" smtClean="0">
                <a:latin typeface="Franklin Gothic Book" pitchFamily="34" charset="0"/>
              </a:rPr>
              <a:t> assurer </a:t>
            </a:r>
            <a:r>
              <a:rPr lang="en-CA" dirty="0" err="1" smtClean="0">
                <a:latin typeface="Franklin Gothic Book" pitchFamily="34" charset="0"/>
              </a:rPr>
              <a:t>que</a:t>
            </a:r>
            <a:r>
              <a:rPr lang="en-CA" dirty="0" smtClean="0">
                <a:latin typeface="Franklin Gothic Book" pitchFamily="34" charset="0"/>
              </a:rPr>
              <a:t> </a:t>
            </a:r>
            <a:r>
              <a:rPr lang="en-CA" dirty="0" err="1" smtClean="0">
                <a:latin typeface="Franklin Gothic Book" pitchFamily="34" charset="0"/>
              </a:rPr>
              <a:t>vos</a:t>
            </a:r>
            <a:r>
              <a:rPr lang="en-CA" dirty="0" smtClean="0">
                <a:latin typeface="Franklin Gothic Book" pitchFamily="34" charset="0"/>
              </a:rPr>
              <a:t> </a:t>
            </a:r>
            <a:r>
              <a:rPr lang="en-CA" dirty="0" err="1" smtClean="0">
                <a:latin typeface="Franklin Gothic Book" pitchFamily="34" charset="0"/>
              </a:rPr>
              <a:t>apprenants</a:t>
            </a:r>
            <a:r>
              <a:rPr lang="en-CA" dirty="0" smtClean="0">
                <a:latin typeface="Franklin Gothic Book" pitchFamily="34" charset="0"/>
              </a:rPr>
              <a:t> </a:t>
            </a:r>
            <a:r>
              <a:rPr lang="en-CA" dirty="0" err="1" smtClean="0">
                <a:latin typeface="Franklin Gothic Book" pitchFamily="34" charset="0"/>
              </a:rPr>
              <a:t>ont</a:t>
            </a:r>
            <a:r>
              <a:rPr lang="en-CA" dirty="0" smtClean="0">
                <a:latin typeface="Franklin Gothic Book" pitchFamily="34" charset="0"/>
              </a:rPr>
              <a:t> </a:t>
            </a:r>
            <a:r>
              <a:rPr lang="en-CA" dirty="0" err="1" smtClean="0">
                <a:latin typeface="Franklin Gothic Book" pitchFamily="34" charset="0"/>
              </a:rPr>
              <a:t>atteint</a:t>
            </a:r>
            <a:r>
              <a:rPr lang="en-CA" dirty="0" smtClean="0">
                <a:latin typeface="Franklin Gothic Book" pitchFamily="34" charset="0"/>
              </a:rPr>
              <a:t> </a:t>
            </a:r>
            <a:r>
              <a:rPr lang="en-CA" dirty="0" err="1" smtClean="0">
                <a:latin typeface="Franklin Gothic Book" pitchFamily="34" charset="0"/>
              </a:rPr>
              <a:t>ce</a:t>
            </a:r>
            <a:r>
              <a:rPr lang="en-CA" dirty="0" smtClean="0">
                <a:latin typeface="Franklin Gothic Book" pitchFamily="34" charset="0"/>
              </a:rPr>
              <a:t> </a:t>
            </a:r>
            <a:r>
              <a:rPr lang="en-CA" dirty="0" err="1" smtClean="0">
                <a:latin typeface="Franklin Gothic Book" pitchFamily="34" charset="0"/>
              </a:rPr>
              <a:t>résultat</a:t>
            </a:r>
            <a:r>
              <a:rPr lang="en-CA" dirty="0" smtClean="0">
                <a:latin typeface="Franklin Gothic Book" pitchFamily="34" charset="0"/>
              </a:rPr>
              <a:t>?</a:t>
            </a:r>
          </a:p>
          <a:p>
            <a:pPr lvl="0"/>
            <a:endParaRPr lang="en-CA" dirty="0" smtClean="0">
              <a:latin typeface="Franklin Gothic Book" pitchFamily="34" charset="0"/>
            </a:endParaRPr>
          </a:p>
          <a:p>
            <a:pPr lvl="0"/>
            <a:r>
              <a:rPr lang="en-CA" dirty="0" smtClean="0">
                <a:latin typeface="Franklin Gothic Book" pitchFamily="34" charset="0"/>
              </a:rPr>
              <a:t>Comment les </a:t>
            </a:r>
            <a:r>
              <a:rPr lang="en-CA" dirty="0" err="1" smtClean="0">
                <a:latin typeface="Franklin Gothic Book" pitchFamily="34" charset="0"/>
              </a:rPr>
              <a:t>normes</a:t>
            </a:r>
            <a:r>
              <a:rPr lang="en-CA" dirty="0" smtClean="0">
                <a:latin typeface="Franklin Gothic Book" pitchFamily="34" charset="0"/>
              </a:rPr>
              <a:t> </a:t>
            </a:r>
            <a:r>
              <a:rPr lang="en-CA" dirty="0" err="1" smtClean="0">
                <a:latin typeface="Franklin Gothic Book" pitchFamily="34" charset="0"/>
              </a:rPr>
              <a:t>peuvent-elles</a:t>
            </a:r>
            <a:r>
              <a:rPr lang="en-CA" dirty="0" smtClean="0">
                <a:latin typeface="Franklin Gothic Book" pitchFamily="34" charset="0"/>
              </a:rPr>
              <a:t> </a:t>
            </a:r>
            <a:r>
              <a:rPr lang="en-CA" dirty="0" err="1" smtClean="0">
                <a:latin typeface="Franklin Gothic Book" pitchFamily="34" charset="0"/>
              </a:rPr>
              <a:t>vous</a:t>
            </a:r>
            <a:r>
              <a:rPr lang="en-CA" dirty="0" smtClean="0">
                <a:latin typeface="Franklin Gothic Book" pitchFamily="34" charset="0"/>
              </a:rPr>
              <a:t> aider à determiner </a:t>
            </a:r>
            <a:r>
              <a:rPr lang="en-CA" dirty="0" err="1" smtClean="0">
                <a:latin typeface="Franklin Gothic Book" pitchFamily="34" charset="0"/>
              </a:rPr>
              <a:t>cela</a:t>
            </a:r>
            <a:r>
              <a:rPr lang="en-CA" dirty="0" smtClean="0">
                <a:latin typeface="Franklin Gothic Book" pitchFamily="34" charset="0"/>
              </a:rPr>
              <a:t>?</a:t>
            </a:r>
          </a:p>
          <a:p>
            <a:pPr lvl="0"/>
            <a:endParaRPr lang="en-CA" dirty="0" smtClean="0">
              <a:latin typeface="Franklin Gothic Book" pitchFamily="34" charset="0"/>
            </a:endParaRPr>
          </a:p>
          <a:p>
            <a:pPr lvl="0"/>
            <a:r>
              <a:rPr lang="en-CA" dirty="0" smtClean="0">
                <a:latin typeface="Franklin Gothic Book" pitchFamily="34" charset="0"/>
              </a:rPr>
              <a:t>La </a:t>
            </a:r>
            <a:r>
              <a:rPr lang="en-CA" dirty="0" err="1" smtClean="0">
                <a:latin typeface="Franklin Gothic Book" pitchFamily="34" charset="0"/>
              </a:rPr>
              <a:t>pratique</a:t>
            </a:r>
            <a:r>
              <a:rPr lang="en-CA" dirty="0" smtClean="0">
                <a:latin typeface="Franklin Gothic Book" pitchFamily="34" charset="0"/>
              </a:rPr>
              <a:t> et </a:t>
            </a:r>
            <a:r>
              <a:rPr lang="en-CA" dirty="0" err="1" smtClean="0">
                <a:latin typeface="Franklin Gothic Book" pitchFamily="34" charset="0"/>
              </a:rPr>
              <a:t>l’évaluation</a:t>
            </a:r>
            <a:r>
              <a:rPr lang="en-CA" dirty="0" smtClean="0">
                <a:latin typeface="Franklin Gothic Book" pitchFamily="34" charset="0"/>
              </a:rPr>
              <a:t> en milieu de travail </a:t>
            </a:r>
            <a:r>
              <a:rPr lang="en-CA" dirty="0" err="1" smtClean="0">
                <a:latin typeface="Franklin Gothic Book" pitchFamily="34" charset="0"/>
              </a:rPr>
              <a:t>sont-elles</a:t>
            </a:r>
            <a:r>
              <a:rPr lang="en-CA" dirty="0" smtClean="0">
                <a:latin typeface="Franklin Gothic Book" pitchFamily="34" charset="0"/>
              </a:rPr>
              <a:t> </a:t>
            </a:r>
            <a:r>
              <a:rPr lang="en-CA" dirty="0" err="1" smtClean="0">
                <a:latin typeface="Franklin Gothic Book" pitchFamily="34" charset="0"/>
              </a:rPr>
              <a:t>possibles</a:t>
            </a:r>
            <a:r>
              <a:rPr lang="en-CA" dirty="0" smtClean="0">
                <a:latin typeface="Franklin Gothic Book" pitchFamily="34" charset="0"/>
              </a:rPr>
              <a:t>?</a:t>
            </a:r>
          </a:p>
          <a:p>
            <a:pPr lvl="0"/>
            <a:endParaRPr lang="en-CA" dirty="0" smtClean="0">
              <a:latin typeface="Franklin Gothic Book" pitchFamily="34" charset="0"/>
            </a:endParaRPr>
          </a:p>
          <a:p>
            <a:r>
              <a:rPr lang="en-CA" dirty="0" smtClean="0">
                <a:latin typeface="Franklin Gothic Book" pitchFamily="34" charset="0"/>
              </a:rPr>
              <a:t>Comment </a:t>
            </a:r>
            <a:r>
              <a:rPr lang="en-CA" dirty="0" err="1" smtClean="0">
                <a:latin typeface="Franklin Gothic Book" pitchFamily="34" charset="0"/>
              </a:rPr>
              <a:t>feriez-vous</a:t>
            </a:r>
            <a:r>
              <a:rPr lang="en-CA" dirty="0" smtClean="0">
                <a:latin typeface="Franklin Gothic Book" pitchFamily="34" charset="0"/>
              </a:rPr>
              <a:t> </a:t>
            </a:r>
            <a:r>
              <a:rPr lang="en-CA" dirty="0" err="1" smtClean="0">
                <a:latin typeface="Franklin Gothic Book" pitchFamily="34" charset="0"/>
              </a:rPr>
              <a:t>l’évaluation</a:t>
            </a:r>
            <a:r>
              <a:rPr lang="en-CA" dirty="0" smtClean="0">
                <a:latin typeface="Franklin Gothic Book" pitchFamily="34" charset="0"/>
              </a:rPr>
              <a:t> de </a:t>
            </a:r>
            <a:r>
              <a:rPr lang="en-CA" dirty="0" err="1" smtClean="0">
                <a:latin typeface="Franklin Gothic Book" pitchFamily="34" charset="0"/>
              </a:rPr>
              <a:t>ce</a:t>
            </a:r>
            <a:r>
              <a:rPr lang="en-CA" dirty="0" smtClean="0">
                <a:latin typeface="Franklin Gothic Book" pitchFamily="34" charset="0"/>
              </a:rPr>
              <a:t> </a:t>
            </a:r>
            <a:r>
              <a:rPr lang="en-CA" dirty="0" err="1" smtClean="0">
                <a:latin typeface="Franklin Gothic Book" pitchFamily="34" charset="0"/>
              </a:rPr>
              <a:t>résultat</a:t>
            </a:r>
            <a:r>
              <a:rPr lang="en-CA" dirty="0" smtClean="0">
                <a:latin typeface="Franklin Gothic Book" pitchFamily="34" charset="0"/>
              </a:rPr>
              <a:t> pour </a:t>
            </a:r>
            <a:r>
              <a:rPr lang="en-CA" dirty="0" err="1" smtClean="0">
                <a:latin typeface="Franklin Gothic Book" pitchFamily="34" charset="0"/>
              </a:rPr>
              <a:t>ce</a:t>
            </a:r>
            <a:r>
              <a:rPr lang="en-CA" dirty="0" smtClean="0">
                <a:latin typeface="Franklin Gothic Book" pitchFamily="34" charset="0"/>
              </a:rPr>
              <a:t> qui </a:t>
            </a:r>
            <a:r>
              <a:rPr lang="en-CA" dirty="0" err="1" smtClean="0">
                <a:latin typeface="Franklin Gothic Book" pitchFamily="34" charset="0"/>
              </a:rPr>
              <a:t>est</a:t>
            </a:r>
            <a:r>
              <a:rPr lang="en-CA" dirty="0" smtClean="0">
                <a:latin typeface="Franklin Gothic Book" pitchFamily="34" charset="0"/>
              </a:rPr>
              <a:t> du </a:t>
            </a:r>
            <a:r>
              <a:rPr lang="en-CA" dirty="0" err="1" smtClean="0">
                <a:latin typeface="Franklin Gothic Book" pitchFamily="34" charset="0"/>
              </a:rPr>
              <a:t>rendement</a:t>
            </a:r>
            <a:r>
              <a:rPr lang="en-CA" dirty="0" smtClean="0">
                <a:latin typeface="Franklin Gothic Book" pitchFamily="34" charset="0"/>
              </a:rPr>
              <a:t> </a:t>
            </a:r>
            <a:r>
              <a:rPr lang="en-CA" dirty="0" err="1" smtClean="0">
                <a:latin typeface="Franklin Gothic Book" pitchFamily="34" charset="0"/>
              </a:rPr>
              <a:t>ou</a:t>
            </a:r>
            <a:r>
              <a:rPr lang="en-CA" dirty="0" smtClean="0">
                <a:latin typeface="Franklin Gothic Book" pitchFamily="34" charset="0"/>
              </a:rPr>
              <a:t> de </a:t>
            </a:r>
            <a:r>
              <a:rPr lang="en-CA" dirty="0" err="1" smtClean="0">
                <a:latin typeface="Franklin Gothic Book" pitchFamily="34" charset="0"/>
              </a:rPr>
              <a:t>l’apprentissage</a:t>
            </a:r>
            <a:r>
              <a:rPr lang="en-CA" dirty="0" smtClean="0">
                <a:latin typeface="Franklin Gothic Book" pitchFamily="34" charset="0"/>
              </a:rPr>
              <a:t>, en tenant </a:t>
            </a:r>
            <a:r>
              <a:rPr lang="en-CA" dirty="0" err="1" smtClean="0">
                <a:latin typeface="Franklin Gothic Book" pitchFamily="34" charset="0"/>
              </a:rPr>
              <a:t>compte</a:t>
            </a:r>
            <a:r>
              <a:rPr lang="en-CA" dirty="0" smtClean="0">
                <a:latin typeface="Franklin Gothic Book" pitchFamily="34" charset="0"/>
              </a:rPr>
              <a:t>, encore </a:t>
            </a:r>
            <a:r>
              <a:rPr lang="en-CA" dirty="0" err="1" smtClean="0">
                <a:latin typeface="Franklin Gothic Book" pitchFamily="34" charset="0"/>
              </a:rPr>
              <a:t>une</a:t>
            </a:r>
            <a:r>
              <a:rPr lang="en-CA" dirty="0" smtClean="0">
                <a:latin typeface="Franklin Gothic Book" pitchFamily="34" charset="0"/>
              </a:rPr>
              <a:t> </a:t>
            </a:r>
            <a:r>
              <a:rPr lang="en-CA" dirty="0" err="1" smtClean="0">
                <a:latin typeface="Franklin Gothic Book" pitchFamily="34" charset="0"/>
              </a:rPr>
              <a:t>fois</a:t>
            </a:r>
            <a:r>
              <a:rPr lang="en-CA" dirty="0" smtClean="0">
                <a:latin typeface="Franklin Gothic Book" pitchFamily="34" charset="0"/>
              </a:rPr>
              <a:t>, du </a:t>
            </a:r>
            <a:r>
              <a:rPr lang="en-CA" dirty="0" err="1" smtClean="0">
                <a:latin typeface="Franklin Gothic Book" pitchFamily="34" charset="0"/>
              </a:rPr>
              <a:t>contexte</a:t>
            </a:r>
            <a:r>
              <a:rPr lang="en-CA" dirty="0" smtClean="0">
                <a:latin typeface="Franklin Gothic Book" pitchFamily="34" charset="0"/>
              </a:rPr>
              <a:t> de </a:t>
            </a:r>
            <a:r>
              <a:rPr lang="en-CA" dirty="0" err="1" smtClean="0">
                <a:latin typeface="Franklin Gothic Book" pitchFamily="34" charset="0"/>
              </a:rPr>
              <a:t>votre</a:t>
            </a:r>
            <a:r>
              <a:rPr lang="en-CA" dirty="0" smtClean="0">
                <a:latin typeface="Franklin Gothic Book" pitchFamily="34" charset="0"/>
              </a:rPr>
              <a:t> programme et des </a:t>
            </a:r>
            <a:r>
              <a:rPr lang="en-CA" dirty="0" err="1" smtClean="0">
                <a:latin typeface="Franklin Gothic Book" pitchFamily="34" charset="0"/>
              </a:rPr>
              <a:t>apprenants</a:t>
            </a:r>
            <a:r>
              <a:rPr lang="en-CA" dirty="0" smtClean="0">
                <a:latin typeface="Franklin Gothic Book" pitchFamily="34" charset="0"/>
              </a:rPr>
              <a:t> avec </a:t>
            </a:r>
            <a:r>
              <a:rPr lang="en-CA" dirty="0" err="1" smtClean="0">
                <a:latin typeface="Franklin Gothic Book" pitchFamily="34" charset="0"/>
              </a:rPr>
              <a:t>lesquels</a:t>
            </a:r>
            <a:r>
              <a:rPr lang="en-CA" dirty="0" smtClean="0">
                <a:latin typeface="Franklin Gothic Book" pitchFamily="34" charset="0"/>
              </a:rPr>
              <a:t> </a:t>
            </a:r>
            <a:r>
              <a:rPr lang="en-CA" dirty="0" err="1" smtClean="0">
                <a:latin typeface="Franklin Gothic Book" pitchFamily="34" charset="0"/>
              </a:rPr>
              <a:t>vous</a:t>
            </a:r>
            <a:r>
              <a:rPr lang="en-CA" dirty="0" smtClean="0">
                <a:latin typeface="Franklin Gothic Book" pitchFamily="34" charset="0"/>
              </a:rPr>
              <a:t> </a:t>
            </a:r>
            <a:r>
              <a:rPr lang="en-CA" dirty="0" err="1" smtClean="0">
                <a:latin typeface="Franklin Gothic Book" pitchFamily="34" charset="0"/>
              </a:rPr>
              <a:t>travaillez</a:t>
            </a:r>
            <a:r>
              <a:rPr lang="en-CA" dirty="0" smtClean="0">
                <a:latin typeface="Franklin Gothic Book" pitchFamily="34" charset="0"/>
              </a:rPr>
              <a:t>?</a:t>
            </a:r>
          </a:p>
          <a:p>
            <a:endParaRPr lang="en-US" sz="1400" dirty="0" smtClean="0">
              <a:solidFill>
                <a:srgbClr val="652876"/>
              </a:solidFill>
              <a:latin typeface="Franklin Gothic Demi" pitchFamily="34" charset="0"/>
            </a:endParaRPr>
          </a:p>
          <a:p>
            <a:endParaRPr lang="en-US" sz="2000" dirty="0" smtClean="0">
              <a:solidFill>
                <a:prstClr val="black"/>
              </a:solidFill>
              <a:latin typeface="Franklin Gothic Book" pitchFamily="34" charset="0"/>
            </a:endParaRPr>
          </a:p>
          <a:p>
            <a:endParaRPr lang="en-US" sz="2000" dirty="0">
              <a:solidFill>
                <a:prstClr val="black"/>
              </a:solidFill>
              <a:latin typeface="Franklin Gothic Book" pitchFamily="34" charset="0"/>
            </a:endParaRPr>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p:cNvSpPr/>
          <p:nvPr/>
        </p:nvSpPr>
        <p:spPr>
          <a:xfrm>
            <a:off x="899592" y="337984"/>
            <a:ext cx="1548000" cy="1548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9" name="Oval 8"/>
          <p:cNvSpPr/>
          <p:nvPr/>
        </p:nvSpPr>
        <p:spPr>
          <a:xfrm>
            <a:off x="899592" y="332656"/>
            <a:ext cx="1548000" cy="1548000"/>
          </a:xfrm>
          <a:prstGeom prst="ellipse">
            <a:avLst/>
          </a:prstGeom>
          <a:solidFill>
            <a:schemeClr val="accent6">
              <a:lumMod val="75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13" name="Freeform 12"/>
          <p:cNvSpPr/>
          <p:nvPr/>
        </p:nvSpPr>
        <p:spPr>
          <a:xfrm>
            <a:off x="944880" y="621792"/>
            <a:ext cx="676656" cy="941832"/>
          </a:xfrm>
          <a:custGeom>
            <a:avLst/>
            <a:gdLst>
              <a:gd name="connsiteX0" fmla="*/ 94488 w 676656"/>
              <a:gd name="connsiteY0" fmla="*/ 0 h 941832"/>
              <a:gd name="connsiteX1" fmla="*/ 579120 w 676656"/>
              <a:gd name="connsiteY1" fmla="*/ 679704 h 941832"/>
              <a:gd name="connsiteX2" fmla="*/ 676656 w 676656"/>
              <a:gd name="connsiteY2" fmla="*/ 941832 h 941832"/>
              <a:gd name="connsiteX3" fmla="*/ 463296 w 676656"/>
              <a:gd name="connsiteY3" fmla="*/ 765048 h 941832"/>
              <a:gd name="connsiteX4" fmla="*/ 0 w 676656"/>
              <a:gd name="connsiteY4" fmla="*/ 27432 h 941832"/>
              <a:gd name="connsiteX5" fmla="*/ 94488 w 676656"/>
              <a:gd name="connsiteY5" fmla="*/ 0 h 94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56" h="941832">
                <a:moveTo>
                  <a:pt x="94488" y="0"/>
                </a:moveTo>
                <a:lnTo>
                  <a:pt x="579120" y="679704"/>
                </a:lnTo>
                <a:lnTo>
                  <a:pt x="676656" y="941832"/>
                </a:lnTo>
                <a:lnTo>
                  <a:pt x="463296" y="765048"/>
                </a:lnTo>
                <a:lnTo>
                  <a:pt x="0" y="27432"/>
                </a:lnTo>
                <a:lnTo>
                  <a:pt x="944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13"/>
          <p:cNvSpPr/>
          <p:nvPr/>
        </p:nvSpPr>
        <p:spPr>
          <a:xfrm>
            <a:off x="1469136" y="356616"/>
            <a:ext cx="886968" cy="923544"/>
          </a:xfrm>
          <a:custGeom>
            <a:avLst/>
            <a:gdLst>
              <a:gd name="connsiteX0" fmla="*/ 435864 w 886968"/>
              <a:gd name="connsiteY0" fmla="*/ 0 h 923544"/>
              <a:gd name="connsiteX1" fmla="*/ 256032 w 886968"/>
              <a:gd name="connsiteY1" fmla="*/ 237744 h 923544"/>
              <a:gd name="connsiteX2" fmla="*/ 76200 w 886968"/>
              <a:gd name="connsiteY2" fmla="*/ 499872 h 923544"/>
              <a:gd name="connsiteX3" fmla="*/ 0 w 886968"/>
              <a:gd name="connsiteY3" fmla="*/ 621792 h 923544"/>
              <a:gd name="connsiteX4" fmla="*/ 237744 w 886968"/>
              <a:gd name="connsiteY4" fmla="*/ 780288 h 923544"/>
              <a:gd name="connsiteX5" fmla="*/ 445008 w 886968"/>
              <a:gd name="connsiteY5" fmla="*/ 923544 h 923544"/>
              <a:gd name="connsiteX6" fmla="*/ 478536 w 886968"/>
              <a:gd name="connsiteY6" fmla="*/ 896112 h 923544"/>
              <a:gd name="connsiteX7" fmla="*/ 512064 w 886968"/>
              <a:gd name="connsiteY7" fmla="*/ 893064 h 923544"/>
              <a:gd name="connsiteX8" fmla="*/ 548640 w 886968"/>
              <a:gd name="connsiteY8" fmla="*/ 896112 h 923544"/>
              <a:gd name="connsiteX9" fmla="*/ 569976 w 886968"/>
              <a:gd name="connsiteY9" fmla="*/ 899160 h 923544"/>
              <a:gd name="connsiteX10" fmla="*/ 569976 w 886968"/>
              <a:gd name="connsiteY10" fmla="*/ 899160 h 923544"/>
              <a:gd name="connsiteX11" fmla="*/ 655320 w 886968"/>
              <a:gd name="connsiteY11" fmla="*/ 685800 h 923544"/>
              <a:gd name="connsiteX12" fmla="*/ 807720 w 886968"/>
              <a:gd name="connsiteY12" fmla="*/ 417576 h 923544"/>
              <a:gd name="connsiteX13" fmla="*/ 886968 w 886968"/>
              <a:gd name="connsiteY13" fmla="*/ 307848 h 923544"/>
              <a:gd name="connsiteX14" fmla="*/ 652272 w 886968"/>
              <a:gd name="connsiteY14" fmla="*/ 36576 h 923544"/>
              <a:gd name="connsiteX15" fmla="*/ 435864 w 886968"/>
              <a:gd name="connsiteY15" fmla="*/ 0 h 9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968" h="923544">
                <a:moveTo>
                  <a:pt x="435864" y="0"/>
                </a:moveTo>
                <a:lnTo>
                  <a:pt x="256032" y="237744"/>
                </a:lnTo>
                <a:lnTo>
                  <a:pt x="76200" y="499872"/>
                </a:lnTo>
                <a:lnTo>
                  <a:pt x="0" y="621792"/>
                </a:lnTo>
                <a:lnTo>
                  <a:pt x="237744" y="780288"/>
                </a:lnTo>
                <a:lnTo>
                  <a:pt x="445008" y="923544"/>
                </a:lnTo>
                <a:lnTo>
                  <a:pt x="478536" y="896112"/>
                </a:lnTo>
                <a:cubicBezTo>
                  <a:pt x="489712" y="895096"/>
                  <a:pt x="500842" y="893064"/>
                  <a:pt x="512064" y="893064"/>
                </a:cubicBezTo>
                <a:cubicBezTo>
                  <a:pt x="524298" y="893064"/>
                  <a:pt x="536513" y="894495"/>
                  <a:pt x="548640" y="896112"/>
                </a:cubicBezTo>
                <a:cubicBezTo>
                  <a:pt x="581139" y="900445"/>
                  <a:pt x="529906" y="899160"/>
                  <a:pt x="569976" y="899160"/>
                </a:cubicBezTo>
                <a:lnTo>
                  <a:pt x="569976" y="899160"/>
                </a:lnTo>
                <a:lnTo>
                  <a:pt x="655320" y="685800"/>
                </a:lnTo>
                <a:lnTo>
                  <a:pt x="807720" y="417576"/>
                </a:lnTo>
                <a:lnTo>
                  <a:pt x="886968" y="307848"/>
                </a:lnTo>
                <a:lnTo>
                  <a:pt x="652272" y="36576"/>
                </a:lnTo>
                <a:lnTo>
                  <a:pt x="4358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750" name="Picture 6" descr="http://www.aperfectworld.org/clipart/academic/pencil_pad.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9190" y="260648"/>
            <a:ext cx="1522570" cy="1330401"/>
          </a:xfrm>
          <a:prstGeom prst="rect">
            <a:avLst/>
          </a:prstGeom>
          <a:noFill/>
        </p:spPr>
      </p:pic>
      <p:sp>
        <p:nvSpPr>
          <p:cNvPr id="15" name="TextBox 14"/>
          <p:cNvSpPr txBox="1"/>
          <p:nvPr/>
        </p:nvSpPr>
        <p:spPr>
          <a:xfrm>
            <a:off x="1052008" y="1444580"/>
            <a:ext cx="1224136" cy="338554"/>
          </a:xfrm>
          <a:prstGeom prst="rect">
            <a:avLst/>
          </a:prstGeom>
          <a:noFill/>
        </p:spPr>
        <p:txBody>
          <a:bodyPr wrap="square" rtlCol="0">
            <a:spAutoFit/>
          </a:bodyPr>
          <a:lstStyle/>
          <a:p>
            <a:pPr algn="ctr"/>
            <a:r>
              <a:rPr lang="en-CA" sz="1600" dirty="0" err="1" smtClean="0">
                <a:solidFill>
                  <a:schemeClr val="bg1"/>
                </a:solidFill>
                <a:latin typeface="Franklin Gothic Demi" pitchFamily="34" charset="0"/>
              </a:rPr>
              <a:t>Exercice</a:t>
            </a:r>
            <a:endParaRPr lang="en-CA" sz="1600" dirty="0">
              <a:solidFill>
                <a:schemeClr val="bg1"/>
              </a:solidFill>
              <a:latin typeface="Franklin Gothic Demi" pitchFamily="34" charset="0"/>
            </a:endParaRPr>
          </a:p>
        </p:txBody>
      </p:sp>
      <p:sp>
        <p:nvSpPr>
          <p:cNvPr id="16" name="TextBox 15"/>
          <p:cNvSpPr txBox="1"/>
          <p:nvPr/>
        </p:nvSpPr>
        <p:spPr>
          <a:xfrm>
            <a:off x="2267744" y="548680"/>
            <a:ext cx="6480720" cy="1200329"/>
          </a:xfrm>
          <a:prstGeom prst="rect">
            <a:avLst/>
          </a:prstGeom>
          <a:noFill/>
        </p:spPr>
        <p:txBody>
          <a:bodyPr wrap="square" rtlCol="0">
            <a:spAutoFit/>
          </a:bodyPr>
          <a:lstStyle/>
          <a:p>
            <a:pPr algn="ctr"/>
            <a:r>
              <a:rPr lang="en-US" sz="2400" dirty="0" err="1" smtClean="0">
                <a:solidFill>
                  <a:prstClr val="black"/>
                </a:solidFill>
                <a:latin typeface="Franklin Gothic Medium" pitchFamily="34" charset="0"/>
              </a:rPr>
              <a:t>Utilisation</a:t>
            </a:r>
            <a:r>
              <a:rPr lang="en-US" sz="2400" dirty="0" smtClean="0">
                <a:solidFill>
                  <a:prstClr val="black"/>
                </a:solidFill>
                <a:latin typeface="Franklin Gothic Medium" pitchFamily="34" charset="0"/>
              </a:rPr>
              <a:t> des </a:t>
            </a:r>
            <a:r>
              <a:rPr lang="en-US" sz="2400" dirty="0" err="1" smtClean="0">
                <a:solidFill>
                  <a:prstClr val="black"/>
                </a:solidFill>
                <a:latin typeface="Franklin Gothic Medium" pitchFamily="34" charset="0"/>
              </a:rPr>
              <a:t>normes</a:t>
            </a:r>
            <a:r>
              <a:rPr lang="en-US" sz="2400" dirty="0" smtClean="0">
                <a:solidFill>
                  <a:prstClr val="black"/>
                </a:solidFill>
                <a:latin typeface="Franklin Gothic Medium" pitchFamily="34" charset="0"/>
              </a:rPr>
              <a:t> pour </a:t>
            </a:r>
            <a:r>
              <a:rPr lang="en-US" sz="2400" dirty="0" err="1" smtClean="0">
                <a:solidFill>
                  <a:prstClr val="black"/>
                </a:solidFill>
                <a:latin typeface="Franklin Gothic Medium" pitchFamily="34" charset="0"/>
              </a:rPr>
              <a:t>concevoir</a:t>
            </a:r>
            <a:r>
              <a:rPr lang="en-US" sz="2400" dirty="0" smtClean="0">
                <a:solidFill>
                  <a:prstClr val="black"/>
                </a:solidFill>
                <a:latin typeface="Franklin Gothic Medium" pitchFamily="34" charset="0"/>
              </a:rPr>
              <a:t> le </a:t>
            </a:r>
            <a:r>
              <a:rPr lang="en-US" sz="2400" dirty="0" err="1" smtClean="0">
                <a:solidFill>
                  <a:prstClr val="black"/>
                </a:solidFill>
                <a:latin typeface="Franklin Gothic Medium" pitchFamily="34" charset="0"/>
              </a:rPr>
              <a:t>programme</a:t>
            </a:r>
            <a:r>
              <a:rPr lang="en-US" sz="2400" dirty="0" smtClean="0">
                <a:solidFill>
                  <a:prstClr val="black"/>
                </a:solidFill>
                <a:latin typeface="Franklin Gothic Medium" pitchFamily="34" charset="0"/>
              </a:rPr>
              <a:t> </a:t>
            </a:r>
            <a:r>
              <a:rPr lang="en-US" sz="2400" dirty="0" err="1" smtClean="0">
                <a:solidFill>
                  <a:prstClr val="black"/>
                </a:solidFill>
                <a:latin typeface="Franklin Gothic Medium" pitchFamily="34" charset="0"/>
              </a:rPr>
              <a:t>d’études</a:t>
            </a:r>
            <a:r>
              <a:rPr lang="en-US" sz="2400" dirty="0" smtClean="0">
                <a:solidFill>
                  <a:prstClr val="black"/>
                </a:solidFill>
                <a:latin typeface="Franklin Gothic Medium" pitchFamily="34" charset="0"/>
              </a:rPr>
              <a:t> et </a:t>
            </a:r>
            <a:r>
              <a:rPr lang="en-US" sz="2400" dirty="0" err="1" smtClean="0">
                <a:solidFill>
                  <a:prstClr val="black"/>
                </a:solidFill>
                <a:latin typeface="Franklin Gothic Medium" pitchFamily="34" charset="0"/>
              </a:rPr>
              <a:t>définir</a:t>
            </a:r>
            <a:r>
              <a:rPr lang="en-US" sz="2400" dirty="0" smtClean="0">
                <a:solidFill>
                  <a:prstClr val="black"/>
                </a:solidFill>
                <a:latin typeface="Franklin Gothic Medium" pitchFamily="34" charset="0"/>
              </a:rPr>
              <a:t> les </a:t>
            </a:r>
            <a:r>
              <a:rPr lang="en-US" sz="2400" dirty="0" err="1" smtClean="0">
                <a:solidFill>
                  <a:prstClr val="black"/>
                </a:solidFill>
                <a:latin typeface="Franklin Gothic Medium" pitchFamily="34" charset="0"/>
              </a:rPr>
              <a:t>résultats</a:t>
            </a:r>
            <a:r>
              <a:rPr lang="en-US" sz="2400" dirty="0" smtClean="0">
                <a:solidFill>
                  <a:prstClr val="black"/>
                </a:solidFill>
                <a:latin typeface="Franklin Gothic Medium" pitchFamily="34" charset="0"/>
              </a:rPr>
              <a:t> de </a:t>
            </a:r>
            <a:r>
              <a:rPr lang="en-US" sz="2400" dirty="0" err="1" smtClean="0">
                <a:solidFill>
                  <a:prstClr val="black"/>
                </a:solidFill>
                <a:latin typeface="Franklin Gothic Medium" pitchFamily="34" charset="0"/>
              </a:rPr>
              <a:t>l’apprentissage</a:t>
            </a:r>
            <a:endParaRPr lang="en-US" sz="2400" dirty="0">
              <a:solidFill>
                <a:prstClr val="black"/>
              </a:solidFill>
              <a:latin typeface="Franklin Gothic Medium" pitchFamily="34" charset="0"/>
            </a:endParaRPr>
          </a:p>
        </p:txBody>
      </p:sp>
      <p:sp>
        <p:nvSpPr>
          <p:cNvPr id="18" name="Freeform 17"/>
          <p:cNvSpPr/>
          <p:nvPr/>
        </p:nvSpPr>
        <p:spPr>
          <a:xfrm>
            <a:off x="251520" y="1124744"/>
            <a:ext cx="1323960" cy="1592467"/>
          </a:xfrm>
          <a:custGeom>
            <a:avLst/>
            <a:gdLst>
              <a:gd name="connsiteX0" fmla="*/ 625605 w 1683358"/>
              <a:gd name="connsiteY0" fmla="*/ 180236 h 2296439"/>
              <a:gd name="connsiteX1" fmla="*/ 692410 w 1683358"/>
              <a:gd name="connsiteY1" fmla="*/ 50800 h 2296439"/>
              <a:gd name="connsiteX2" fmla="*/ 767566 w 1683358"/>
              <a:gd name="connsiteY2" fmla="*/ 17397 h 2296439"/>
              <a:gd name="connsiteX3" fmla="*/ 851073 w 1683358"/>
              <a:gd name="connsiteY3" fmla="*/ 696 h 2296439"/>
              <a:gd name="connsiteX4" fmla="*/ 922054 w 1683358"/>
              <a:gd name="connsiteY4" fmla="*/ 13222 h 2296439"/>
              <a:gd name="connsiteX5" fmla="*/ 930405 w 1683358"/>
              <a:gd name="connsiteY5" fmla="*/ 42449 h 2296439"/>
              <a:gd name="connsiteX6" fmla="*/ 967983 w 1683358"/>
              <a:gd name="connsiteY6" fmla="*/ 54975 h 2296439"/>
              <a:gd name="connsiteX7" fmla="*/ 997210 w 1683358"/>
              <a:gd name="connsiteY7" fmla="*/ 100904 h 2296439"/>
              <a:gd name="connsiteX8" fmla="*/ 988859 w 1683358"/>
              <a:gd name="connsiteY8" fmla="*/ 138482 h 2296439"/>
              <a:gd name="connsiteX9" fmla="*/ 1018087 w 1683358"/>
              <a:gd name="connsiteY9" fmla="*/ 196937 h 2296439"/>
              <a:gd name="connsiteX10" fmla="*/ 1022262 w 1683358"/>
              <a:gd name="connsiteY10" fmla="*/ 284619 h 2296439"/>
              <a:gd name="connsiteX11" fmla="*/ 1018087 w 1683358"/>
              <a:gd name="connsiteY11" fmla="*/ 347249 h 2296439"/>
              <a:gd name="connsiteX12" fmla="*/ 972158 w 1683358"/>
              <a:gd name="connsiteY12" fmla="*/ 418230 h 2296439"/>
              <a:gd name="connsiteX13" fmla="*/ 926229 w 1683358"/>
              <a:gd name="connsiteY13" fmla="*/ 443282 h 2296439"/>
              <a:gd name="connsiteX14" fmla="*/ 909528 w 1683358"/>
              <a:gd name="connsiteY14" fmla="*/ 443282 h 2296439"/>
              <a:gd name="connsiteX15" fmla="*/ 897002 w 1683358"/>
              <a:gd name="connsiteY15" fmla="*/ 476685 h 2296439"/>
              <a:gd name="connsiteX16" fmla="*/ 934580 w 1683358"/>
              <a:gd name="connsiteY16" fmla="*/ 493386 h 2296439"/>
              <a:gd name="connsiteX17" fmla="*/ 988859 w 1683358"/>
              <a:gd name="connsiteY17" fmla="*/ 543490 h 2296439"/>
              <a:gd name="connsiteX18" fmla="*/ 1018087 w 1683358"/>
              <a:gd name="connsiteY18" fmla="*/ 702153 h 2296439"/>
              <a:gd name="connsiteX19" fmla="*/ 1030613 w 1683358"/>
              <a:gd name="connsiteY19" fmla="*/ 773134 h 2296439"/>
              <a:gd name="connsiteX20" fmla="*/ 1080717 w 1683358"/>
              <a:gd name="connsiteY20" fmla="*/ 860816 h 2296439"/>
              <a:gd name="connsiteX21" fmla="*/ 1089068 w 1683358"/>
              <a:gd name="connsiteY21" fmla="*/ 915096 h 2296439"/>
              <a:gd name="connsiteX22" fmla="*/ 1147522 w 1683358"/>
              <a:gd name="connsiteY22" fmla="*/ 977726 h 2296439"/>
              <a:gd name="connsiteX23" fmla="*/ 1180925 w 1683358"/>
              <a:gd name="connsiteY23" fmla="*/ 1048707 h 2296439"/>
              <a:gd name="connsiteX24" fmla="*/ 1247731 w 1683358"/>
              <a:gd name="connsiteY24" fmla="*/ 1048707 h 2296439"/>
              <a:gd name="connsiteX25" fmla="*/ 1289484 w 1683358"/>
              <a:gd name="connsiteY25" fmla="*/ 1061233 h 2296439"/>
              <a:gd name="connsiteX26" fmla="*/ 1306186 w 1683358"/>
              <a:gd name="connsiteY26" fmla="*/ 1119688 h 2296439"/>
              <a:gd name="connsiteX27" fmla="*/ 1260257 w 1683358"/>
              <a:gd name="connsiteY27" fmla="*/ 1161441 h 2296439"/>
              <a:gd name="connsiteX28" fmla="*/ 1235205 w 1683358"/>
              <a:gd name="connsiteY28" fmla="*/ 1161441 h 2296439"/>
              <a:gd name="connsiteX29" fmla="*/ 1297835 w 1683358"/>
              <a:gd name="connsiteY29" fmla="*/ 1236597 h 2296439"/>
              <a:gd name="connsiteX30" fmla="*/ 1385517 w 1683358"/>
              <a:gd name="connsiteY30" fmla="*/ 1411962 h 2296439"/>
              <a:gd name="connsiteX31" fmla="*/ 1435621 w 1683358"/>
              <a:gd name="connsiteY31" fmla="*/ 1474592 h 2296439"/>
              <a:gd name="connsiteX32" fmla="*/ 1460673 w 1683358"/>
              <a:gd name="connsiteY32" fmla="*/ 1482943 h 2296439"/>
              <a:gd name="connsiteX33" fmla="*/ 1481550 w 1683358"/>
              <a:gd name="connsiteY33" fmla="*/ 1545573 h 2296439"/>
              <a:gd name="connsiteX34" fmla="*/ 1510777 w 1683358"/>
              <a:gd name="connsiteY34" fmla="*/ 1704236 h 2296439"/>
              <a:gd name="connsiteX35" fmla="*/ 1565057 w 1683358"/>
              <a:gd name="connsiteY35" fmla="*/ 1745989 h 2296439"/>
              <a:gd name="connsiteX36" fmla="*/ 1606810 w 1683358"/>
              <a:gd name="connsiteY36" fmla="*/ 1771041 h 2296439"/>
              <a:gd name="connsiteX37" fmla="*/ 1598459 w 1683358"/>
              <a:gd name="connsiteY37" fmla="*/ 1825321 h 2296439"/>
              <a:gd name="connsiteX38" fmla="*/ 1669440 w 1683358"/>
              <a:gd name="connsiteY38" fmla="*/ 1892126 h 2296439"/>
              <a:gd name="connsiteX39" fmla="*/ 1669440 w 1683358"/>
              <a:gd name="connsiteY39" fmla="*/ 1954756 h 2296439"/>
              <a:gd name="connsiteX40" fmla="*/ 1585933 w 1683358"/>
              <a:gd name="connsiteY40" fmla="*/ 2013211 h 2296439"/>
              <a:gd name="connsiteX41" fmla="*/ 1510777 w 1683358"/>
              <a:gd name="connsiteY41" fmla="*/ 1983984 h 2296439"/>
              <a:gd name="connsiteX42" fmla="*/ 1456498 w 1683358"/>
              <a:gd name="connsiteY42" fmla="*/ 1896301 h 2296439"/>
              <a:gd name="connsiteX43" fmla="*/ 1448147 w 1683358"/>
              <a:gd name="connsiteY43" fmla="*/ 1879600 h 2296439"/>
              <a:gd name="connsiteX44" fmla="*/ 1410569 w 1683358"/>
              <a:gd name="connsiteY44" fmla="*/ 1858723 h 2296439"/>
              <a:gd name="connsiteX45" fmla="*/ 1385517 w 1683358"/>
              <a:gd name="connsiteY45" fmla="*/ 1808619 h 2296439"/>
              <a:gd name="connsiteX46" fmla="*/ 1402218 w 1683358"/>
              <a:gd name="connsiteY46" fmla="*/ 1779392 h 2296439"/>
              <a:gd name="connsiteX47" fmla="*/ 1372991 w 1683358"/>
              <a:gd name="connsiteY47" fmla="*/ 1754340 h 2296439"/>
              <a:gd name="connsiteX48" fmla="*/ 1314536 w 1683358"/>
              <a:gd name="connsiteY48" fmla="*/ 1700060 h 2296439"/>
              <a:gd name="connsiteX49" fmla="*/ 1281133 w 1683358"/>
              <a:gd name="connsiteY49" fmla="*/ 1633255 h 2296439"/>
              <a:gd name="connsiteX50" fmla="*/ 1293659 w 1683358"/>
              <a:gd name="connsiteY50" fmla="*/ 1599852 h 2296439"/>
              <a:gd name="connsiteX51" fmla="*/ 1251906 w 1683358"/>
              <a:gd name="connsiteY51" fmla="*/ 1574800 h 2296439"/>
              <a:gd name="connsiteX52" fmla="*/ 1180925 w 1683358"/>
              <a:gd name="connsiteY52" fmla="*/ 1541397 h 2296439"/>
              <a:gd name="connsiteX53" fmla="*/ 1139172 w 1683358"/>
              <a:gd name="connsiteY53" fmla="*/ 1495469 h 2296439"/>
              <a:gd name="connsiteX54" fmla="*/ 1093243 w 1683358"/>
              <a:gd name="connsiteY54" fmla="*/ 1411962 h 2296439"/>
              <a:gd name="connsiteX55" fmla="*/ 1072366 w 1683358"/>
              <a:gd name="connsiteY55" fmla="*/ 1366033 h 2296439"/>
              <a:gd name="connsiteX56" fmla="*/ 1043139 w 1683358"/>
              <a:gd name="connsiteY56" fmla="*/ 1357682 h 2296439"/>
              <a:gd name="connsiteX57" fmla="*/ 1038964 w 1683358"/>
              <a:gd name="connsiteY57" fmla="*/ 1382734 h 2296439"/>
              <a:gd name="connsiteX58" fmla="*/ 1055665 w 1683358"/>
              <a:gd name="connsiteY58" fmla="*/ 1424488 h 2296439"/>
              <a:gd name="connsiteX59" fmla="*/ 1143347 w 1683358"/>
              <a:gd name="connsiteY59" fmla="*/ 1624904 h 2296439"/>
              <a:gd name="connsiteX60" fmla="*/ 1147522 w 1683358"/>
              <a:gd name="connsiteY60" fmla="*/ 1708411 h 2296439"/>
              <a:gd name="connsiteX61" fmla="*/ 1151698 w 1683358"/>
              <a:gd name="connsiteY61" fmla="*/ 1762690 h 2296439"/>
              <a:gd name="connsiteX62" fmla="*/ 1151698 w 1683358"/>
              <a:gd name="connsiteY62" fmla="*/ 1837847 h 2296439"/>
              <a:gd name="connsiteX63" fmla="*/ 1147522 w 1683358"/>
              <a:gd name="connsiteY63" fmla="*/ 2034088 h 2296439"/>
              <a:gd name="connsiteX64" fmla="*/ 1164224 w 1683358"/>
              <a:gd name="connsiteY64" fmla="*/ 2117595 h 2296439"/>
              <a:gd name="connsiteX65" fmla="*/ 1101594 w 1683358"/>
              <a:gd name="connsiteY65" fmla="*/ 2221978 h 2296439"/>
              <a:gd name="connsiteX66" fmla="*/ 1134996 w 1683358"/>
              <a:gd name="connsiteY66" fmla="*/ 2251206 h 2296439"/>
              <a:gd name="connsiteX67" fmla="*/ 1097418 w 1683358"/>
              <a:gd name="connsiteY67" fmla="*/ 2284608 h 2296439"/>
              <a:gd name="connsiteX68" fmla="*/ 947106 w 1683358"/>
              <a:gd name="connsiteY68" fmla="*/ 2288784 h 2296439"/>
              <a:gd name="connsiteX69" fmla="*/ 926229 w 1683358"/>
              <a:gd name="connsiteY69" fmla="*/ 2238679 h 2296439"/>
              <a:gd name="connsiteX70" fmla="*/ 867775 w 1683358"/>
              <a:gd name="connsiteY70" fmla="*/ 2272082 h 2296439"/>
              <a:gd name="connsiteX71" fmla="*/ 867775 w 1683358"/>
              <a:gd name="connsiteY71" fmla="*/ 2100893 h 2296439"/>
              <a:gd name="connsiteX72" fmla="*/ 905353 w 1683358"/>
              <a:gd name="connsiteY72" fmla="*/ 2034088 h 2296439"/>
              <a:gd name="connsiteX73" fmla="*/ 930405 w 1683358"/>
              <a:gd name="connsiteY73" fmla="*/ 1892126 h 2296439"/>
              <a:gd name="connsiteX74" fmla="*/ 913703 w 1683358"/>
              <a:gd name="connsiteY74" fmla="*/ 1842022 h 2296439"/>
              <a:gd name="connsiteX75" fmla="*/ 913703 w 1683358"/>
              <a:gd name="connsiteY75" fmla="*/ 1783567 h 2296439"/>
              <a:gd name="connsiteX76" fmla="*/ 942931 w 1683358"/>
              <a:gd name="connsiteY76" fmla="*/ 1733463 h 2296439"/>
              <a:gd name="connsiteX77" fmla="*/ 963807 w 1683358"/>
              <a:gd name="connsiteY77" fmla="*/ 1725112 h 2296439"/>
              <a:gd name="connsiteX78" fmla="*/ 955457 w 1683358"/>
              <a:gd name="connsiteY78" fmla="*/ 1679184 h 2296439"/>
              <a:gd name="connsiteX79" fmla="*/ 922054 w 1683358"/>
              <a:gd name="connsiteY79" fmla="*/ 1662482 h 2296439"/>
              <a:gd name="connsiteX80" fmla="*/ 863599 w 1683358"/>
              <a:gd name="connsiteY80" fmla="*/ 1553923 h 2296439"/>
              <a:gd name="connsiteX81" fmla="*/ 842722 w 1683358"/>
              <a:gd name="connsiteY81" fmla="*/ 1437014 h 2296439"/>
              <a:gd name="connsiteX82" fmla="*/ 800969 w 1683358"/>
              <a:gd name="connsiteY82" fmla="*/ 1374384 h 2296439"/>
              <a:gd name="connsiteX83" fmla="*/ 742514 w 1683358"/>
              <a:gd name="connsiteY83" fmla="*/ 1270000 h 2296439"/>
              <a:gd name="connsiteX84" fmla="*/ 713287 w 1683358"/>
              <a:gd name="connsiteY84" fmla="*/ 1153090 h 2296439"/>
              <a:gd name="connsiteX85" fmla="*/ 725813 w 1683358"/>
              <a:gd name="connsiteY85" fmla="*/ 1061233 h 2296439"/>
              <a:gd name="connsiteX86" fmla="*/ 704936 w 1683358"/>
              <a:gd name="connsiteY86" fmla="*/ 944323 h 2296439"/>
              <a:gd name="connsiteX87" fmla="*/ 659007 w 1683358"/>
              <a:gd name="connsiteY87" fmla="*/ 877518 h 2296439"/>
              <a:gd name="connsiteX88" fmla="*/ 650657 w 1683358"/>
              <a:gd name="connsiteY88" fmla="*/ 731381 h 2296439"/>
              <a:gd name="connsiteX89" fmla="*/ 638131 w 1683358"/>
              <a:gd name="connsiteY89" fmla="*/ 668751 h 2296439"/>
              <a:gd name="connsiteX90" fmla="*/ 625605 w 1683358"/>
              <a:gd name="connsiteY90" fmla="*/ 551841 h 2296439"/>
              <a:gd name="connsiteX91" fmla="*/ 458591 w 1683358"/>
              <a:gd name="connsiteY91" fmla="*/ 585244 h 2296439"/>
              <a:gd name="connsiteX92" fmla="*/ 387610 w 1683358"/>
              <a:gd name="connsiteY92" fmla="*/ 601945 h 2296439"/>
              <a:gd name="connsiteX93" fmla="*/ 312454 w 1683358"/>
              <a:gd name="connsiteY93" fmla="*/ 556016 h 2296439"/>
              <a:gd name="connsiteX94" fmla="*/ 249824 w 1683358"/>
              <a:gd name="connsiteY94" fmla="*/ 539315 h 2296439"/>
              <a:gd name="connsiteX95" fmla="*/ 212246 w 1683358"/>
              <a:gd name="connsiteY95" fmla="*/ 543490 h 2296439"/>
              <a:gd name="connsiteX96" fmla="*/ 166317 w 1683358"/>
              <a:gd name="connsiteY96" fmla="*/ 585244 h 2296439"/>
              <a:gd name="connsiteX97" fmla="*/ 112038 w 1683358"/>
              <a:gd name="connsiteY97" fmla="*/ 601945 h 2296439"/>
              <a:gd name="connsiteX98" fmla="*/ 74459 w 1683358"/>
              <a:gd name="connsiteY98" fmla="*/ 601945 h 2296439"/>
              <a:gd name="connsiteX99" fmla="*/ 36881 w 1683358"/>
              <a:gd name="connsiteY99" fmla="*/ 589419 h 2296439"/>
              <a:gd name="connsiteX100" fmla="*/ 24355 w 1683358"/>
              <a:gd name="connsiteY100" fmla="*/ 564367 h 2296439"/>
              <a:gd name="connsiteX101" fmla="*/ 28531 w 1683358"/>
              <a:gd name="connsiteY101" fmla="*/ 535140 h 2296439"/>
              <a:gd name="connsiteX102" fmla="*/ 3479 w 1683358"/>
              <a:gd name="connsiteY102" fmla="*/ 501737 h 2296439"/>
              <a:gd name="connsiteX103" fmla="*/ 7654 w 1683358"/>
              <a:gd name="connsiteY103" fmla="*/ 468334 h 2296439"/>
              <a:gd name="connsiteX104" fmla="*/ 20180 w 1683358"/>
              <a:gd name="connsiteY104" fmla="*/ 476685 h 2296439"/>
              <a:gd name="connsiteX105" fmla="*/ 49407 w 1683358"/>
              <a:gd name="connsiteY105" fmla="*/ 505912 h 2296439"/>
              <a:gd name="connsiteX106" fmla="*/ 70284 w 1683358"/>
              <a:gd name="connsiteY106" fmla="*/ 505912 h 2296439"/>
              <a:gd name="connsiteX107" fmla="*/ 74459 w 1683358"/>
              <a:gd name="connsiteY107" fmla="*/ 480860 h 2296439"/>
              <a:gd name="connsiteX108" fmla="*/ 53583 w 1683358"/>
              <a:gd name="connsiteY108" fmla="*/ 472510 h 2296439"/>
              <a:gd name="connsiteX109" fmla="*/ 82810 w 1683358"/>
              <a:gd name="connsiteY109" fmla="*/ 443282 h 2296439"/>
              <a:gd name="connsiteX110" fmla="*/ 132914 w 1683358"/>
              <a:gd name="connsiteY110" fmla="*/ 434932 h 2296439"/>
              <a:gd name="connsiteX111" fmla="*/ 183018 w 1683358"/>
              <a:gd name="connsiteY111" fmla="*/ 422406 h 2296439"/>
              <a:gd name="connsiteX112" fmla="*/ 224772 w 1683358"/>
              <a:gd name="connsiteY112" fmla="*/ 439107 h 2296439"/>
              <a:gd name="connsiteX113" fmla="*/ 279051 w 1683358"/>
              <a:gd name="connsiteY113" fmla="*/ 464159 h 2296439"/>
              <a:gd name="connsiteX114" fmla="*/ 316629 w 1683358"/>
              <a:gd name="connsiteY114" fmla="*/ 468334 h 2296439"/>
              <a:gd name="connsiteX115" fmla="*/ 362558 w 1683358"/>
              <a:gd name="connsiteY115" fmla="*/ 468334 h 2296439"/>
              <a:gd name="connsiteX116" fmla="*/ 421013 w 1683358"/>
              <a:gd name="connsiteY116" fmla="*/ 451633 h 2296439"/>
              <a:gd name="connsiteX117" fmla="*/ 466942 w 1683358"/>
              <a:gd name="connsiteY117" fmla="*/ 476685 h 2296439"/>
              <a:gd name="connsiteX118" fmla="*/ 517046 w 1683358"/>
              <a:gd name="connsiteY118" fmla="*/ 489211 h 2296439"/>
              <a:gd name="connsiteX119" fmla="*/ 550449 w 1683358"/>
              <a:gd name="connsiteY119" fmla="*/ 472510 h 2296439"/>
              <a:gd name="connsiteX120" fmla="*/ 575501 w 1683358"/>
              <a:gd name="connsiteY120" fmla="*/ 418230 h 2296439"/>
              <a:gd name="connsiteX121" fmla="*/ 642306 w 1683358"/>
              <a:gd name="connsiteY121" fmla="*/ 368126 h 2296439"/>
              <a:gd name="connsiteX122" fmla="*/ 671533 w 1683358"/>
              <a:gd name="connsiteY122" fmla="*/ 368126 h 2296439"/>
              <a:gd name="connsiteX123" fmla="*/ 679884 w 1683358"/>
              <a:gd name="connsiteY123" fmla="*/ 368126 h 2296439"/>
              <a:gd name="connsiteX124" fmla="*/ 684059 w 1683358"/>
              <a:gd name="connsiteY124" fmla="*/ 368126 h 2296439"/>
              <a:gd name="connsiteX125" fmla="*/ 684059 w 1683358"/>
              <a:gd name="connsiteY125" fmla="*/ 334723 h 2296439"/>
              <a:gd name="connsiteX126" fmla="*/ 654832 w 1683358"/>
              <a:gd name="connsiteY126" fmla="*/ 318022 h 2296439"/>
              <a:gd name="connsiteX127" fmla="*/ 650657 w 1683358"/>
              <a:gd name="connsiteY127" fmla="*/ 280444 h 2296439"/>
              <a:gd name="connsiteX128" fmla="*/ 625605 w 1683358"/>
              <a:gd name="connsiteY128" fmla="*/ 238690 h 2296439"/>
              <a:gd name="connsiteX129" fmla="*/ 583851 w 1683358"/>
              <a:gd name="connsiteY129" fmla="*/ 251216 h 2296439"/>
              <a:gd name="connsiteX130" fmla="*/ 583851 w 1683358"/>
              <a:gd name="connsiteY130" fmla="*/ 288795 h 2296439"/>
              <a:gd name="connsiteX131" fmla="*/ 588027 w 1683358"/>
              <a:gd name="connsiteY131" fmla="*/ 326373 h 2296439"/>
              <a:gd name="connsiteX132" fmla="*/ 588027 w 1683358"/>
              <a:gd name="connsiteY132" fmla="*/ 359775 h 2296439"/>
              <a:gd name="connsiteX133" fmla="*/ 554624 w 1683358"/>
              <a:gd name="connsiteY133" fmla="*/ 389003 h 2296439"/>
              <a:gd name="connsiteX134" fmla="*/ 529572 w 1683358"/>
              <a:gd name="connsiteY134" fmla="*/ 401529 h 2296439"/>
              <a:gd name="connsiteX135" fmla="*/ 517046 w 1683358"/>
              <a:gd name="connsiteY135" fmla="*/ 384827 h 2296439"/>
              <a:gd name="connsiteX136" fmla="*/ 521221 w 1683358"/>
              <a:gd name="connsiteY136" fmla="*/ 355600 h 2296439"/>
              <a:gd name="connsiteX137" fmla="*/ 546273 w 1683358"/>
              <a:gd name="connsiteY137" fmla="*/ 334723 h 2296439"/>
              <a:gd name="connsiteX138" fmla="*/ 546273 w 1683358"/>
              <a:gd name="connsiteY138" fmla="*/ 309671 h 2296439"/>
              <a:gd name="connsiteX139" fmla="*/ 542098 w 1683358"/>
              <a:gd name="connsiteY139" fmla="*/ 280444 h 2296439"/>
              <a:gd name="connsiteX140" fmla="*/ 546273 w 1683358"/>
              <a:gd name="connsiteY140" fmla="*/ 230340 h 2296439"/>
              <a:gd name="connsiteX141" fmla="*/ 583851 w 1683358"/>
              <a:gd name="connsiteY141" fmla="*/ 213638 h 2296439"/>
              <a:gd name="connsiteX142" fmla="*/ 625605 w 1683358"/>
              <a:gd name="connsiteY142" fmla="*/ 180236 h 229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683358" h="2296439">
                <a:moveTo>
                  <a:pt x="625605" y="180236"/>
                </a:moveTo>
                <a:cubicBezTo>
                  <a:pt x="647177" y="129088"/>
                  <a:pt x="668750" y="77940"/>
                  <a:pt x="692410" y="50800"/>
                </a:cubicBezTo>
                <a:cubicBezTo>
                  <a:pt x="716070" y="23660"/>
                  <a:pt x="741122" y="25748"/>
                  <a:pt x="767566" y="17397"/>
                </a:cubicBezTo>
                <a:cubicBezTo>
                  <a:pt x="794010" y="9046"/>
                  <a:pt x="825325" y="1392"/>
                  <a:pt x="851073" y="696"/>
                </a:cubicBezTo>
                <a:cubicBezTo>
                  <a:pt x="876821" y="0"/>
                  <a:pt x="908832" y="6263"/>
                  <a:pt x="922054" y="13222"/>
                </a:cubicBezTo>
                <a:cubicBezTo>
                  <a:pt x="935276" y="20181"/>
                  <a:pt x="922750" y="35490"/>
                  <a:pt x="930405" y="42449"/>
                </a:cubicBezTo>
                <a:cubicBezTo>
                  <a:pt x="938060" y="49408"/>
                  <a:pt x="956849" y="45233"/>
                  <a:pt x="967983" y="54975"/>
                </a:cubicBezTo>
                <a:cubicBezTo>
                  <a:pt x="979117" y="64717"/>
                  <a:pt x="993731" y="86986"/>
                  <a:pt x="997210" y="100904"/>
                </a:cubicBezTo>
                <a:cubicBezTo>
                  <a:pt x="1000689" y="114822"/>
                  <a:pt x="985380" y="122477"/>
                  <a:pt x="988859" y="138482"/>
                </a:cubicBezTo>
                <a:cubicBezTo>
                  <a:pt x="992338" y="154487"/>
                  <a:pt x="1012520" y="172581"/>
                  <a:pt x="1018087" y="196937"/>
                </a:cubicBezTo>
                <a:cubicBezTo>
                  <a:pt x="1023654" y="221293"/>
                  <a:pt x="1022262" y="259567"/>
                  <a:pt x="1022262" y="284619"/>
                </a:cubicBezTo>
                <a:cubicBezTo>
                  <a:pt x="1022262" y="309671"/>
                  <a:pt x="1026438" y="324981"/>
                  <a:pt x="1018087" y="347249"/>
                </a:cubicBezTo>
                <a:cubicBezTo>
                  <a:pt x="1009736" y="369518"/>
                  <a:pt x="987468" y="402225"/>
                  <a:pt x="972158" y="418230"/>
                </a:cubicBezTo>
                <a:cubicBezTo>
                  <a:pt x="956848" y="434236"/>
                  <a:pt x="936667" y="439107"/>
                  <a:pt x="926229" y="443282"/>
                </a:cubicBezTo>
                <a:cubicBezTo>
                  <a:pt x="915791" y="447457"/>
                  <a:pt x="914399" y="437715"/>
                  <a:pt x="909528" y="443282"/>
                </a:cubicBezTo>
                <a:cubicBezTo>
                  <a:pt x="904657" y="448849"/>
                  <a:pt x="892827" y="468334"/>
                  <a:pt x="897002" y="476685"/>
                </a:cubicBezTo>
                <a:cubicBezTo>
                  <a:pt x="901177" y="485036"/>
                  <a:pt x="919271" y="482252"/>
                  <a:pt x="934580" y="493386"/>
                </a:cubicBezTo>
                <a:cubicBezTo>
                  <a:pt x="949890" y="504520"/>
                  <a:pt x="974941" y="508696"/>
                  <a:pt x="988859" y="543490"/>
                </a:cubicBezTo>
                <a:cubicBezTo>
                  <a:pt x="1002777" y="578285"/>
                  <a:pt x="1011128" y="663879"/>
                  <a:pt x="1018087" y="702153"/>
                </a:cubicBezTo>
                <a:cubicBezTo>
                  <a:pt x="1025046" y="740427"/>
                  <a:pt x="1020175" y="746690"/>
                  <a:pt x="1030613" y="773134"/>
                </a:cubicBezTo>
                <a:cubicBezTo>
                  <a:pt x="1041051" y="799578"/>
                  <a:pt x="1070975" y="837156"/>
                  <a:pt x="1080717" y="860816"/>
                </a:cubicBezTo>
                <a:cubicBezTo>
                  <a:pt x="1090460" y="884476"/>
                  <a:pt x="1077934" y="895611"/>
                  <a:pt x="1089068" y="915096"/>
                </a:cubicBezTo>
                <a:cubicBezTo>
                  <a:pt x="1100202" y="934581"/>
                  <a:pt x="1132213" y="955458"/>
                  <a:pt x="1147522" y="977726"/>
                </a:cubicBezTo>
                <a:cubicBezTo>
                  <a:pt x="1162831" y="999994"/>
                  <a:pt x="1164224" y="1036877"/>
                  <a:pt x="1180925" y="1048707"/>
                </a:cubicBezTo>
                <a:cubicBezTo>
                  <a:pt x="1197626" y="1060537"/>
                  <a:pt x="1229638" y="1046619"/>
                  <a:pt x="1247731" y="1048707"/>
                </a:cubicBezTo>
                <a:cubicBezTo>
                  <a:pt x="1265824" y="1050795"/>
                  <a:pt x="1279742" y="1049403"/>
                  <a:pt x="1289484" y="1061233"/>
                </a:cubicBezTo>
                <a:cubicBezTo>
                  <a:pt x="1299226" y="1073063"/>
                  <a:pt x="1311057" y="1102987"/>
                  <a:pt x="1306186" y="1119688"/>
                </a:cubicBezTo>
                <a:cubicBezTo>
                  <a:pt x="1301315" y="1136389"/>
                  <a:pt x="1272087" y="1154482"/>
                  <a:pt x="1260257" y="1161441"/>
                </a:cubicBezTo>
                <a:cubicBezTo>
                  <a:pt x="1248427" y="1168400"/>
                  <a:pt x="1228942" y="1148915"/>
                  <a:pt x="1235205" y="1161441"/>
                </a:cubicBezTo>
                <a:cubicBezTo>
                  <a:pt x="1241468" y="1173967"/>
                  <a:pt x="1272783" y="1194844"/>
                  <a:pt x="1297835" y="1236597"/>
                </a:cubicBezTo>
                <a:cubicBezTo>
                  <a:pt x="1322887" y="1278350"/>
                  <a:pt x="1362553" y="1372296"/>
                  <a:pt x="1385517" y="1411962"/>
                </a:cubicBezTo>
                <a:cubicBezTo>
                  <a:pt x="1408481" y="1451628"/>
                  <a:pt x="1423095" y="1462762"/>
                  <a:pt x="1435621" y="1474592"/>
                </a:cubicBezTo>
                <a:cubicBezTo>
                  <a:pt x="1448147" y="1486422"/>
                  <a:pt x="1453018" y="1471113"/>
                  <a:pt x="1460673" y="1482943"/>
                </a:cubicBezTo>
                <a:cubicBezTo>
                  <a:pt x="1468328" y="1494773"/>
                  <a:pt x="1473199" y="1508691"/>
                  <a:pt x="1481550" y="1545573"/>
                </a:cubicBezTo>
                <a:cubicBezTo>
                  <a:pt x="1489901" y="1582455"/>
                  <a:pt x="1496859" y="1670833"/>
                  <a:pt x="1510777" y="1704236"/>
                </a:cubicBezTo>
                <a:cubicBezTo>
                  <a:pt x="1524695" y="1737639"/>
                  <a:pt x="1549052" y="1734855"/>
                  <a:pt x="1565057" y="1745989"/>
                </a:cubicBezTo>
                <a:cubicBezTo>
                  <a:pt x="1581062" y="1757123"/>
                  <a:pt x="1601243" y="1757819"/>
                  <a:pt x="1606810" y="1771041"/>
                </a:cubicBezTo>
                <a:cubicBezTo>
                  <a:pt x="1612377" y="1784263"/>
                  <a:pt x="1588021" y="1805140"/>
                  <a:pt x="1598459" y="1825321"/>
                </a:cubicBezTo>
                <a:cubicBezTo>
                  <a:pt x="1608897" y="1845502"/>
                  <a:pt x="1657610" y="1870553"/>
                  <a:pt x="1669440" y="1892126"/>
                </a:cubicBezTo>
                <a:cubicBezTo>
                  <a:pt x="1681270" y="1913699"/>
                  <a:pt x="1683358" y="1934575"/>
                  <a:pt x="1669440" y="1954756"/>
                </a:cubicBezTo>
                <a:cubicBezTo>
                  <a:pt x="1655522" y="1974937"/>
                  <a:pt x="1612377" y="2008340"/>
                  <a:pt x="1585933" y="2013211"/>
                </a:cubicBezTo>
                <a:cubicBezTo>
                  <a:pt x="1559489" y="2018082"/>
                  <a:pt x="1532349" y="2003469"/>
                  <a:pt x="1510777" y="1983984"/>
                </a:cubicBezTo>
                <a:cubicBezTo>
                  <a:pt x="1489205" y="1964499"/>
                  <a:pt x="1466936" y="1913698"/>
                  <a:pt x="1456498" y="1896301"/>
                </a:cubicBezTo>
                <a:cubicBezTo>
                  <a:pt x="1446060" y="1878904"/>
                  <a:pt x="1455802" y="1885863"/>
                  <a:pt x="1448147" y="1879600"/>
                </a:cubicBezTo>
                <a:cubicBezTo>
                  <a:pt x="1440492" y="1873337"/>
                  <a:pt x="1421007" y="1870553"/>
                  <a:pt x="1410569" y="1858723"/>
                </a:cubicBezTo>
                <a:cubicBezTo>
                  <a:pt x="1400131" y="1846893"/>
                  <a:pt x="1386909" y="1821841"/>
                  <a:pt x="1385517" y="1808619"/>
                </a:cubicBezTo>
                <a:cubicBezTo>
                  <a:pt x="1384125" y="1795397"/>
                  <a:pt x="1404306" y="1788439"/>
                  <a:pt x="1402218" y="1779392"/>
                </a:cubicBezTo>
                <a:cubicBezTo>
                  <a:pt x="1400130" y="1770346"/>
                  <a:pt x="1387605" y="1767562"/>
                  <a:pt x="1372991" y="1754340"/>
                </a:cubicBezTo>
                <a:cubicBezTo>
                  <a:pt x="1358377" y="1741118"/>
                  <a:pt x="1329846" y="1720241"/>
                  <a:pt x="1314536" y="1700060"/>
                </a:cubicBezTo>
                <a:cubicBezTo>
                  <a:pt x="1299226" y="1679879"/>
                  <a:pt x="1284613" y="1649956"/>
                  <a:pt x="1281133" y="1633255"/>
                </a:cubicBezTo>
                <a:cubicBezTo>
                  <a:pt x="1277654" y="1616554"/>
                  <a:pt x="1298530" y="1609595"/>
                  <a:pt x="1293659" y="1599852"/>
                </a:cubicBezTo>
                <a:cubicBezTo>
                  <a:pt x="1288788" y="1590110"/>
                  <a:pt x="1270695" y="1584542"/>
                  <a:pt x="1251906" y="1574800"/>
                </a:cubicBezTo>
                <a:cubicBezTo>
                  <a:pt x="1233117" y="1565058"/>
                  <a:pt x="1199714" y="1554619"/>
                  <a:pt x="1180925" y="1541397"/>
                </a:cubicBezTo>
                <a:cubicBezTo>
                  <a:pt x="1162136" y="1528175"/>
                  <a:pt x="1153786" y="1517041"/>
                  <a:pt x="1139172" y="1495469"/>
                </a:cubicBezTo>
                <a:cubicBezTo>
                  <a:pt x="1124558" y="1473897"/>
                  <a:pt x="1104377" y="1433535"/>
                  <a:pt x="1093243" y="1411962"/>
                </a:cubicBezTo>
                <a:cubicBezTo>
                  <a:pt x="1082109" y="1390389"/>
                  <a:pt x="1080717" y="1375080"/>
                  <a:pt x="1072366" y="1366033"/>
                </a:cubicBezTo>
                <a:cubicBezTo>
                  <a:pt x="1064015" y="1356986"/>
                  <a:pt x="1048706" y="1354899"/>
                  <a:pt x="1043139" y="1357682"/>
                </a:cubicBezTo>
                <a:cubicBezTo>
                  <a:pt x="1037572" y="1360465"/>
                  <a:pt x="1036876" y="1371600"/>
                  <a:pt x="1038964" y="1382734"/>
                </a:cubicBezTo>
                <a:cubicBezTo>
                  <a:pt x="1041052" y="1393868"/>
                  <a:pt x="1038268" y="1384126"/>
                  <a:pt x="1055665" y="1424488"/>
                </a:cubicBezTo>
                <a:cubicBezTo>
                  <a:pt x="1073062" y="1464850"/>
                  <a:pt x="1128038" y="1577584"/>
                  <a:pt x="1143347" y="1624904"/>
                </a:cubicBezTo>
                <a:cubicBezTo>
                  <a:pt x="1158656" y="1672224"/>
                  <a:pt x="1146130" y="1685447"/>
                  <a:pt x="1147522" y="1708411"/>
                </a:cubicBezTo>
                <a:cubicBezTo>
                  <a:pt x="1148914" y="1731375"/>
                  <a:pt x="1151002" y="1741117"/>
                  <a:pt x="1151698" y="1762690"/>
                </a:cubicBezTo>
                <a:cubicBezTo>
                  <a:pt x="1152394" y="1784263"/>
                  <a:pt x="1152394" y="1792614"/>
                  <a:pt x="1151698" y="1837847"/>
                </a:cubicBezTo>
                <a:cubicBezTo>
                  <a:pt x="1151002" y="1883080"/>
                  <a:pt x="1145434" y="1987463"/>
                  <a:pt x="1147522" y="2034088"/>
                </a:cubicBezTo>
                <a:cubicBezTo>
                  <a:pt x="1149610" y="2080713"/>
                  <a:pt x="1171879" y="2086280"/>
                  <a:pt x="1164224" y="2117595"/>
                </a:cubicBezTo>
                <a:cubicBezTo>
                  <a:pt x="1156569" y="2148910"/>
                  <a:pt x="1106465" y="2199710"/>
                  <a:pt x="1101594" y="2221978"/>
                </a:cubicBezTo>
                <a:cubicBezTo>
                  <a:pt x="1096723" y="2244247"/>
                  <a:pt x="1135692" y="2240768"/>
                  <a:pt x="1134996" y="2251206"/>
                </a:cubicBezTo>
                <a:cubicBezTo>
                  <a:pt x="1134300" y="2261644"/>
                  <a:pt x="1128733" y="2278345"/>
                  <a:pt x="1097418" y="2284608"/>
                </a:cubicBezTo>
                <a:cubicBezTo>
                  <a:pt x="1066103" y="2290871"/>
                  <a:pt x="975637" y="2296439"/>
                  <a:pt x="947106" y="2288784"/>
                </a:cubicBezTo>
                <a:cubicBezTo>
                  <a:pt x="918575" y="2281129"/>
                  <a:pt x="939451" y="2241463"/>
                  <a:pt x="926229" y="2238679"/>
                </a:cubicBezTo>
                <a:cubicBezTo>
                  <a:pt x="913007" y="2235895"/>
                  <a:pt x="877517" y="2295046"/>
                  <a:pt x="867775" y="2272082"/>
                </a:cubicBezTo>
                <a:cubicBezTo>
                  <a:pt x="858033" y="2249118"/>
                  <a:pt x="861512" y="2140559"/>
                  <a:pt x="867775" y="2100893"/>
                </a:cubicBezTo>
                <a:cubicBezTo>
                  <a:pt x="874038" y="2061227"/>
                  <a:pt x="894915" y="2068883"/>
                  <a:pt x="905353" y="2034088"/>
                </a:cubicBezTo>
                <a:cubicBezTo>
                  <a:pt x="915791" y="1999294"/>
                  <a:pt x="929013" y="1924137"/>
                  <a:pt x="930405" y="1892126"/>
                </a:cubicBezTo>
                <a:cubicBezTo>
                  <a:pt x="931797" y="1860115"/>
                  <a:pt x="916487" y="1860115"/>
                  <a:pt x="913703" y="1842022"/>
                </a:cubicBezTo>
                <a:cubicBezTo>
                  <a:pt x="910919" y="1823929"/>
                  <a:pt x="908832" y="1801660"/>
                  <a:pt x="913703" y="1783567"/>
                </a:cubicBezTo>
                <a:cubicBezTo>
                  <a:pt x="918574" y="1765474"/>
                  <a:pt x="934580" y="1743205"/>
                  <a:pt x="942931" y="1733463"/>
                </a:cubicBezTo>
                <a:cubicBezTo>
                  <a:pt x="951282" y="1723721"/>
                  <a:pt x="961719" y="1734159"/>
                  <a:pt x="963807" y="1725112"/>
                </a:cubicBezTo>
                <a:cubicBezTo>
                  <a:pt x="965895" y="1716066"/>
                  <a:pt x="962416" y="1689622"/>
                  <a:pt x="955457" y="1679184"/>
                </a:cubicBezTo>
                <a:cubicBezTo>
                  <a:pt x="948498" y="1668746"/>
                  <a:pt x="937364" y="1683359"/>
                  <a:pt x="922054" y="1662482"/>
                </a:cubicBezTo>
                <a:cubicBezTo>
                  <a:pt x="906744" y="1641605"/>
                  <a:pt x="876821" y="1591501"/>
                  <a:pt x="863599" y="1553923"/>
                </a:cubicBezTo>
                <a:cubicBezTo>
                  <a:pt x="850377" y="1516345"/>
                  <a:pt x="853160" y="1466937"/>
                  <a:pt x="842722" y="1437014"/>
                </a:cubicBezTo>
                <a:cubicBezTo>
                  <a:pt x="832284" y="1407091"/>
                  <a:pt x="817670" y="1402220"/>
                  <a:pt x="800969" y="1374384"/>
                </a:cubicBezTo>
                <a:cubicBezTo>
                  <a:pt x="784268" y="1346548"/>
                  <a:pt x="757128" y="1306882"/>
                  <a:pt x="742514" y="1270000"/>
                </a:cubicBezTo>
                <a:cubicBezTo>
                  <a:pt x="727900" y="1233118"/>
                  <a:pt x="716071" y="1187885"/>
                  <a:pt x="713287" y="1153090"/>
                </a:cubicBezTo>
                <a:cubicBezTo>
                  <a:pt x="710504" y="1118296"/>
                  <a:pt x="727205" y="1096027"/>
                  <a:pt x="725813" y="1061233"/>
                </a:cubicBezTo>
                <a:cubicBezTo>
                  <a:pt x="724421" y="1026439"/>
                  <a:pt x="716070" y="974942"/>
                  <a:pt x="704936" y="944323"/>
                </a:cubicBezTo>
                <a:cubicBezTo>
                  <a:pt x="693802" y="913704"/>
                  <a:pt x="668054" y="913008"/>
                  <a:pt x="659007" y="877518"/>
                </a:cubicBezTo>
                <a:cubicBezTo>
                  <a:pt x="649960" y="842028"/>
                  <a:pt x="654136" y="766175"/>
                  <a:pt x="650657" y="731381"/>
                </a:cubicBezTo>
                <a:cubicBezTo>
                  <a:pt x="647178" y="696587"/>
                  <a:pt x="642306" y="698674"/>
                  <a:pt x="638131" y="668751"/>
                </a:cubicBezTo>
                <a:cubicBezTo>
                  <a:pt x="633956" y="638828"/>
                  <a:pt x="655528" y="565759"/>
                  <a:pt x="625605" y="551841"/>
                </a:cubicBezTo>
                <a:cubicBezTo>
                  <a:pt x="595682" y="537923"/>
                  <a:pt x="498257" y="576893"/>
                  <a:pt x="458591" y="585244"/>
                </a:cubicBezTo>
                <a:cubicBezTo>
                  <a:pt x="418925" y="593595"/>
                  <a:pt x="411966" y="606816"/>
                  <a:pt x="387610" y="601945"/>
                </a:cubicBezTo>
                <a:cubicBezTo>
                  <a:pt x="363254" y="597074"/>
                  <a:pt x="335418" y="566454"/>
                  <a:pt x="312454" y="556016"/>
                </a:cubicBezTo>
                <a:cubicBezTo>
                  <a:pt x="289490" y="545578"/>
                  <a:pt x="266525" y="541403"/>
                  <a:pt x="249824" y="539315"/>
                </a:cubicBezTo>
                <a:cubicBezTo>
                  <a:pt x="233123" y="537227"/>
                  <a:pt x="226164" y="535835"/>
                  <a:pt x="212246" y="543490"/>
                </a:cubicBezTo>
                <a:cubicBezTo>
                  <a:pt x="198328" y="551145"/>
                  <a:pt x="183018" y="575502"/>
                  <a:pt x="166317" y="585244"/>
                </a:cubicBezTo>
                <a:cubicBezTo>
                  <a:pt x="149616" y="594986"/>
                  <a:pt x="127348" y="599162"/>
                  <a:pt x="112038" y="601945"/>
                </a:cubicBezTo>
                <a:cubicBezTo>
                  <a:pt x="96728" y="604728"/>
                  <a:pt x="86985" y="604033"/>
                  <a:pt x="74459" y="601945"/>
                </a:cubicBezTo>
                <a:cubicBezTo>
                  <a:pt x="61933" y="599857"/>
                  <a:pt x="45232" y="595682"/>
                  <a:pt x="36881" y="589419"/>
                </a:cubicBezTo>
                <a:cubicBezTo>
                  <a:pt x="28530" y="583156"/>
                  <a:pt x="25747" y="573414"/>
                  <a:pt x="24355" y="564367"/>
                </a:cubicBezTo>
                <a:cubicBezTo>
                  <a:pt x="22963" y="555321"/>
                  <a:pt x="32010" y="545578"/>
                  <a:pt x="28531" y="535140"/>
                </a:cubicBezTo>
                <a:cubicBezTo>
                  <a:pt x="25052" y="524702"/>
                  <a:pt x="6959" y="512871"/>
                  <a:pt x="3479" y="501737"/>
                </a:cubicBezTo>
                <a:cubicBezTo>
                  <a:pt x="0" y="490603"/>
                  <a:pt x="4871" y="472509"/>
                  <a:pt x="7654" y="468334"/>
                </a:cubicBezTo>
                <a:cubicBezTo>
                  <a:pt x="10437" y="464159"/>
                  <a:pt x="13221" y="470422"/>
                  <a:pt x="20180" y="476685"/>
                </a:cubicBezTo>
                <a:cubicBezTo>
                  <a:pt x="27139" y="482948"/>
                  <a:pt x="41056" y="501041"/>
                  <a:pt x="49407" y="505912"/>
                </a:cubicBezTo>
                <a:cubicBezTo>
                  <a:pt x="57758" y="510783"/>
                  <a:pt x="66109" y="510087"/>
                  <a:pt x="70284" y="505912"/>
                </a:cubicBezTo>
                <a:cubicBezTo>
                  <a:pt x="74459" y="501737"/>
                  <a:pt x="77242" y="486427"/>
                  <a:pt x="74459" y="480860"/>
                </a:cubicBezTo>
                <a:cubicBezTo>
                  <a:pt x="71676" y="475293"/>
                  <a:pt x="52191" y="478773"/>
                  <a:pt x="53583" y="472510"/>
                </a:cubicBezTo>
                <a:cubicBezTo>
                  <a:pt x="54975" y="466247"/>
                  <a:pt x="69588" y="449545"/>
                  <a:pt x="82810" y="443282"/>
                </a:cubicBezTo>
                <a:cubicBezTo>
                  <a:pt x="96032" y="437019"/>
                  <a:pt x="116213" y="438411"/>
                  <a:pt x="132914" y="434932"/>
                </a:cubicBezTo>
                <a:cubicBezTo>
                  <a:pt x="149615" y="431453"/>
                  <a:pt x="167708" y="421710"/>
                  <a:pt x="183018" y="422406"/>
                </a:cubicBezTo>
                <a:cubicBezTo>
                  <a:pt x="198328" y="423102"/>
                  <a:pt x="208766" y="432148"/>
                  <a:pt x="224772" y="439107"/>
                </a:cubicBezTo>
                <a:cubicBezTo>
                  <a:pt x="240778" y="446066"/>
                  <a:pt x="263742" y="459288"/>
                  <a:pt x="279051" y="464159"/>
                </a:cubicBezTo>
                <a:cubicBezTo>
                  <a:pt x="294361" y="469030"/>
                  <a:pt x="302711" y="467638"/>
                  <a:pt x="316629" y="468334"/>
                </a:cubicBezTo>
                <a:cubicBezTo>
                  <a:pt x="330547" y="469030"/>
                  <a:pt x="345161" y="471117"/>
                  <a:pt x="362558" y="468334"/>
                </a:cubicBezTo>
                <a:cubicBezTo>
                  <a:pt x="379955" y="465551"/>
                  <a:pt x="403616" y="450241"/>
                  <a:pt x="421013" y="451633"/>
                </a:cubicBezTo>
                <a:cubicBezTo>
                  <a:pt x="438410" y="453025"/>
                  <a:pt x="450937" y="470422"/>
                  <a:pt x="466942" y="476685"/>
                </a:cubicBezTo>
                <a:cubicBezTo>
                  <a:pt x="482947" y="482948"/>
                  <a:pt x="503128" y="489907"/>
                  <a:pt x="517046" y="489211"/>
                </a:cubicBezTo>
                <a:cubicBezTo>
                  <a:pt x="530964" y="488515"/>
                  <a:pt x="540707" y="484340"/>
                  <a:pt x="550449" y="472510"/>
                </a:cubicBezTo>
                <a:cubicBezTo>
                  <a:pt x="560191" y="460680"/>
                  <a:pt x="560192" y="435627"/>
                  <a:pt x="575501" y="418230"/>
                </a:cubicBezTo>
                <a:cubicBezTo>
                  <a:pt x="590810" y="400833"/>
                  <a:pt x="626301" y="376477"/>
                  <a:pt x="642306" y="368126"/>
                </a:cubicBezTo>
                <a:cubicBezTo>
                  <a:pt x="658311" y="359775"/>
                  <a:pt x="671533" y="368126"/>
                  <a:pt x="671533" y="368126"/>
                </a:cubicBezTo>
                <a:lnTo>
                  <a:pt x="679884" y="368126"/>
                </a:lnTo>
                <a:cubicBezTo>
                  <a:pt x="681972" y="368126"/>
                  <a:pt x="683363" y="373693"/>
                  <a:pt x="684059" y="368126"/>
                </a:cubicBezTo>
                <a:cubicBezTo>
                  <a:pt x="684755" y="362559"/>
                  <a:pt x="688930" y="343074"/>
                  <a:pt x="684059" y="334723"/>
                </a:cubicBezTo>
                <a:cubicBezTo>
                  <a:pt x="679188" y="326372"/>
                  <a:pt x="660399" y="327068"/>
                  <a:pt x="654832" y="318022"/>
                </a:cubicBezTo>
                <a:cubicBezTo>
                  <a:pt x="649265" y="308976"/>
                  <a:pt x="655528" y="293666"/>
                  <a:pt x="650657" y="280444"/>
                </a:cubicBezTo>
                <a:cubicBezTo>
                  <a:pt x="645786" y="267222"/>
                  <a:pt x="636739" y="243561"/>
                  <a:pt x="625605" y="238690"/>
                </a:cubicBezTo>
                <a:cubicBezTo>
                  <a:pt x="614471" y="233819"/>
                  <a:pt x="590810" y="242865"/>
                  <a:pt x="583851" y="251216"/>
                </a:cubicBezTo>
                <a:cubicBezTo>
                  <a:pt x="576892" y="259567"/>
                  <a:pt x="583155" y="276269"/>
                  <a:pt x="583851" y="288795"/>
                </a:cubicBezTo>
                <a:cubicBezTo>
                  <a:pt x="584547" y="301321"/>
                  <a:pt x="587331" y="314543"/>
                  <a:pt x="588027" y="326373"/>
                </a:cubicBezTo>
                <a:cubicBezTo>
                  <a:pt x="588723" y="338203"/>
                  <a:pt x="593594" y="349337"/>
                  <a:pt x="588027" y="359775"/>
                </a:cubicBezTo>
                <a:cubicBezTo>
                  <a:pt x="582460" y="370213"/>
                  <a:pt x="564366" y="382044"/>
                  <a:pt x="554624" y="389003"/>
                </a:cubicBezTo>
                <a:cubicBezTo>
                  <a:pt x="544882" y="395962"/>
                  <a:pt x="535835" y="402225"/>
                  <a:pt x="529572" y="401529"/>
                </a:cubicBezTo>
                <a:cubicBezTo>
                  <a:pt x="523309" y="400833"/>
                  <a:pt x="518438" y="392482"/>
                  <a:pt x="517046" y="384827"/>
                </a:cubicBezTo>
                <a:cubicBezTo>
                  <a:pt x="515654" y="377172"/>
                  <a:pt x="516350" y="363951"/>
                  <a:pt x="521221" y="355600"/>
                </a:cubicBezTo>
                <a:cubicBezTo>
                  <a:pt x="526092" y="347249"/>
                  <a:pt x="542098" y="342378"/>
                  <a:pt x="546273" y="334723"/>
                </a:cubicBezTo>
                <a:cubicBezTo>
                  <a:pt x="550448" y="327068"/>
                  <a:pt x="546969" y="318717"/>
                  <a:pt x="546273" y="309671"/>
                </a:cubicBezTo>
                <a:cubicBezTo>
                  <a:pt x="545577" y="300625"/>
                  <a:pt x="542098" y="293666"/>
                  <a:pt x="542098" y="280444"/>
                </a:cubicBezTo>
                <a:cubicBezTo>
                  <a:pt x="542098" y="267222"/>
                  <a:pt x="539314" y="241474"/>
                  <a:pt x="546273" y="230340"/>
                </a:cubicBezTo>
                <a:cubicBezTo>
                  <a:pt x="553232" y="219206"/>
                  <a:pt x="583851" y="213638"/>
                  <a:pt x="583851" y="213638"/>
                </a:cubicBezTo>
                <a:lnTo>
                  <a:pt x="625605" y="180236"/>
                </a:lnTo>
                <a:close/>
              </a:path>
            </a:pathLst>
          </a:custGeom>
          <a:solidFill>
            <a:srgbClr val="FFFF00"/>
          </a:solidFill>
          <a:ln w="28575">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p:cNvSpPr txBox="1"/>
          <p:nvPr/>
        </p:nvSpPr>
        <p:spPr>
          <a:xfrm>
            <a:off x="251520" y="2021939"/>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1</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20" name="TextBox 19"/>
          <p:cNvSpPr txBox="1"/>
          <p:nvPr/>
        </p:nvSpPr>
        <p:spPr>
          <a:xfrm>
            <a:off x="5292080" y="6093296"/>
            <a:ext cx="1368152" cy="369332"/>
          </a:xfrm>
          <a:prstGeom prst="rect">
            <a:avLst/>
          </a:prstGeom>
          <a:noFill/>
        </p:spPr>
        <p:txBody>
          <a:bodyPr wrap="square" rtlCol="0">
            <a:spAutoFit/>
          </a:bodyPr>
          <a:lstStyle/>
          <a:p>
            <a:r>
              <a:rPr lang="en-CA" dirty="0" smtClean="0">
                <a:hlinkClick r:id="rId4" action="ppaction://hlinksldjump"/>
              </a:rPr>
              <a:t>retour</a:t>
            </a:r>
            <a:endParaRPr lang="en-CA" dirty="0"/>
          </a:p>
        </p:txBody>
      </p:sp>
      <p:sp>
        <p:nvSpPr>
          <p:cNvPr id="22" name="TextBox 21"/>
          <p:cNvSpPr txBox="1"/>
          <p:nvPr/>
        </p:nvSpPr>
        <p:spPr>
          <a:xfrm>
            <a:off x="6588224" y="6093296"/>
            <a:ext cx="1152128" cy="369332"/>
          </a:xfrm>
          <a:prstGeom prst="rect">
            <a:avLst/>
          </a:prstGeom>
          <a:noFill/>
        </p:spPr>
        <p:txBody>
          <a:bodyPr wrap="square" rtlCol="0">
            <a:spAutoFit/>
          </a:bodyPr>
          <a:lstStyle/>
          <a:p>
            <a:r>
              <a:rPr lang="en-CA" dirty="0" smtClean="0">
                <a:hlinkClick r:id="rId5" action="ppaction://hlinksldjump"/>
              </a:rPr>
              <a:t>résumé</a:t>
            </a:r>
            <a:endParaRPr lang="en-CA" dirty="0"/>
          </a:p>
        </p:txBody>
      </p:sp>
    </p:spTree>
    <p:extLst>
      <p:ext uri="{BB962C8B-B14F-4D97-AF65-F5344CB8AC3E}">
        <p14:creationId xmlns:p14="http://schemas.microsoft.com/office/powerpoint/2010/main" xmlns="" val="32011726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2"/>
          <p:cNvPicPr>
            <a:picLocks noChangeAspect="1" noChangeArrowheads="1"/>
          </p:cNvPicPr>
          <p:nvPr/>
        </p:nvPicPr>
        <p:blipFill>
          <a:blip r:embed="rId3" cstate="print"/>
          <a:srcRect l="52353" r="13791"/>
          <a:stretch>
            <a:fillRect/>
          </a:stretch>
        </p:blipFill>
        <p:spPr bwMode="auto">
          <a:xfrm flipH="1">
            <a:off x="0" y="0"/>
            <a:ext cx="3491880" cy="6857999"/>
          </a:xfrm>
          <a:prstGeom prst="rect">
            <a:avLst/>
          </a:prstGeom>
          <a:noFill/>
          <a:ln w="9525">
            <a:noFill/>
            <a:miter lim="800000"/>
            <a:headEnd/>
            <a:tailEnd/>
          </a:ln>
          <a:effectLst/>
        </p:spPr>
      </p:pic>
      <p:sp>
        <p:nvSpPr>
          <p:cNvPr id="11" name="Rectangle 10"/>
          <p:cNvSpPr/>
          <p:nvPr/>
        </p:nvSpPr>
        <p:spPr>
          <a:xfrm>
            <a:off x="0" y="0"/>
            <a:ext cx="25152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3729170" y="489029"/>
            <a:ext cx="5028755" cy="523220"/>
          </a:xfrm>
          <a:prstGeom prst="rect">
            <a:avLst/>
          </a:prstGeom>
          <a:noFill/>
        </p:spPr>
        <p:txBody>
          <a:bodyPr wrap="square" rtlCol="0">
            <a:spAutoFit/>
          </a:bodyPr>
          <a:lstStyle/>
          <a:p>
            <a:r>
              <a:rPr lang="en-CA" sz="2800" dirty="0" err="1" smtClean="0">
                <a:latin typeface="Franklin Gothic Demi Cond" pitchFamily="34" charset="0"/>
              </a:rPr>
              <a:t>Évaluation</a:t>
            </a:r>
            <a:r>
              <a:rPr lang="en-CA" sz="2800" dirty="0" smtClean="0">
                <a:latin typeface="Franklin Gothic Demi Cond" pitchFamily="34" charset="0"/>
              </a:rPr>
              <a:t> de </a:t>
            </a:r>
            <a:r>
              <a:rPr lang="en-CA" sz="2800" dirty="0" err="1" smtClean="0">
                <a:latin typeface="Franklin Gothic Demi Cond" pitchFamily="34" charset="0"/>
              </a:rPr>
              <a:t>rendement</a:t>
            </a:r>
            <a:endParaRPr lang="en-CA" sz="2800" dirty="0">
              <a:latin typeface="Franklin Gothic Demi Cond" pitchFamily="34" charset="0"/>
            </a:endParaRPr>
          </a:p>
        </p:txBody>
      </p:sp>
      <p:sp>
        <p:nvSpPr>
          <p:cNvPr id="20" name="Rectangle 19"/>
          <p:cNvSpPr/>
          <p:nvPr/>
        </p:nvSpPr>
        <p:spPr>
          <a:xfrm>
            <a:off x="3563888" y="4382038"/>
            <a:ext cx="144016"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Rectangle 36"/>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0" name="Picture 2" descr="http://www.salonservices.ca/images/PurpleSphere.jpg"/>
          <p:cNvPicPr>
            <a:picLocks noChangeAspect="1" noChangeArrowheads="1"/>
          </p:cNvPicPr>
          <p:nvPr/>
        </p:nvPicPr>
        <p:blipFill>
          <a:blip r:embed="rId4" cstate="print">
            <a:clrChange>
              <a:clrFrom>
                <a:srgbClr val="FFFFFF"/>
              </a:clrFrom>
              <a:clrTo>
                <a:srgbClr val="FFFFFF">
                  <a:alpha val="0"/>
                </a:srgbClr>
              </a:clrTo>
            </a:clrChange>
          </a:blip>
          <a:srcRect b="36238"/>
          <a:stretch>
            <a:fillRect/>
          </a:stretch>
        </p:blipFill>
        <p:spPr bwMode="auto">
          <a:xfrm>
            <a:off x="1547664" y="5035996"/>
            <a:ext cx="2857500" cy="1822004"/>
          </a:xfrm>
          <a:prstGeom prst="rect">
            <a:avLst/>
          </a:prstGeom>
          <a:noFill/>
          <a:effectLst>
            <a:innerShdw blurRad="114300">
              <a:prstClr val="black"/>
            </a:innerShdw>
          </a:effectLst>
        </p:spPr>
      </p:pic>
      <p:sp>
        <p:nvSpPr>
          <p:cNvPr id="31" name="Freeform 30"/>
          <p:cNvSpPr/>
          <p:nvPr/>
        </p:nvSpPr>
        <p:spPr>
          <a:xfrm>
            <a:off x="1835696" y="3783959"/>
            <a:ext cx="2290910" cy="2813393"/>
          </a:xfrm>
          <a:custGeom>
            <a:avLst/>
            <a:gdLst>
              <a:gd name="connsiteX0" fmla="*/ 278342 w 1653646"/>
              <a:gd name="connsiteY0" fmla="*/ 191558 h 2130425"/>
              <a:gd name="connsiteX1" fmla="*/ 268817 w 1653646"/>
              <a:gd name="connsiteY1" fmla="*/ 42333 h 2130425"/>
              <a:gd name="connsiteX2" fmla="*/ 224367 w 1653646"/>
              <a:gd name="connsiteY2" fmla="*/ 67733 h 2130425"/>
              <a:gd name="connsiteX3" fmla="*/ 195792 w 1653646"/>
              <a:gd name="connsiteY3" fmla="*/ 23283 h 2130425"/>
              <a:gd name="connsiteX4" fmla="*/ 141817 w 1653646"/>
              <a:gd name="connsiteY4" fmla="*/ 7408 h 2130425"/>
              <a:gd name="connsiteX5" fmla="*/ 170392 w 1653646"/>
              <a:gd name="connsiteY5" fmla="*/ 67733 h 2130425"/>
              <a:gd name="connsiteX6" fmla="*/ 122767 w 1653646"/>
              <a:gd name="connsiteY6" fmla="*/ 39158 h 2130425"/>
              <a:gd name="connsiteX7" fmla="*/ 91017 w 1653646"/>
              <a:gd name="connsiteY7" fmla="*/ 51858 h 2130425"/>
              <a:gd name="connsiteX8" fmla="*/ 119592 w 1653646"/>
              <a:gd name="connsiteY8" fmla="*/ 102658 h 2130425"/>
              <a:gd name="connsiteX9" fmla="*/ 141817 w 1653646"/>
              <a:gd name="connsiteY9" fmla="*/ 121708 h 2130425"/>
              <a:gd name="connsiteX10" fmla="*/ 91017 w 1653646"/>
              <a:gd name="connsiteY10" fmla="*/ 128058 h 2130425"/>
              <a:gd name="connsiteX11" fmla="*/ 65617 w 1653646"/>
              <a:gd name="connsiteY11" fmla="*/ 153458 h 2130425"/>
              <a:gd name="connsiteX12" fmla="*/ 106892 w 1653646"/>
              <a:gd name="connsiteY12" fmla="*/ 159808 h 2130425"/>
              <a:gd name="connsiteX13" fmla="*/ 94192 w 1653646"/>
              <a:gd name="connsiteY13" fmla="*/ 185208 h 2130425"/>
              <a:gd name="connsiteX14" fmla="*/ 75142 w 1653646"/>
              <a:gd name="connsiteY14" fmla="*/ 216958 h 2130425"/>
              <a:gd name="connsiteX15" fmla="*/ 160867 w 1653646"/>
              <a:gd name="connsiteY15" fmla="*/ 175683 h 2130425"/>
              <a:gd name="connsiteX16" fmla="*/ 332317 w 1653646"/>
              <a:gd name="connsiteY16" fmla="*/ 397933 h 2130425"/>
              <a:gd name="connsiteX17" fmla="*/ 427567 w 1653646"/>
              <a:gd name="connsiteY17" fmla="*/ 509058 h 2130425"/>
              <a:gd name="connsiteX18" fmla="*/ 424392 w 1653646"/>
              <a:gd name="connsiteY18" fmla="*/ 626533 h 2130425"/>
              <a:gd name="connsiteX19" fmla="*/ 516467 w 1653646"/>
              <a:gd name="connsiteY19" fmla="*/ 658283 h 2130425"/>
              <a:gd name="connsiteX20" fmla="*/ 583142 w 1653646"/>
              <a:gd name="connsiteY20" fmla="*/ 747183 h 2130425"/>
              <a:gd name="connsiteX21" fmla="*/ 538692 w 1653646"/>
              <a:gd name="connsiteY21" fmla="*/ 877358 h 2130425"/>
              <a:gd name="connsiteX22" fmla="*/ 497417 w 1653646"/>
              <a:gd name="connsiteY22" fmla="*/ 924983 h 2130425"/>
              <a:gd name="connsiteX23" fmla="*/ 576792 w 1653646"/>
              <a:gd name="connsiteY23" fmla="*/ 969433 h 2130425"/>
              <a:gd name="connsiteX24" fmla="*/ 611717 w 1653646"/>
              <a:gd name="connsiteY24" fmla="*/ 975783 h 2130425"/>
              <a:gd name="connsiteX25" fmla="*/ 589492 w 1653646"/>
              <a:gd name="connsiteY25" fmla="*/ 1010708 h 2130425"/>
              <a:gd name="connsiteX26" fmla="*/ 373592 w 1653646"/>
              <a:gd name="connsiteY26" fmla="*/ 1007533 h 2130425"/>
              <a:gd name="connsiteX27" fmla="*/ 195792 w 1653646"/>
              <a:gd name="connsiteY27" fmla="*/ 985308 h 2130425"/>
              <a:gd name="connsiteX28" fmla="*/ 138642 w 1653646"/>
              <a:gd name="connsiteY28" fmla="*/ 947208 h 2130425"/>
              <a:gd name="connsiteX29" fmla="*/ 132292 w 1653646"/>
              <a:gd name="connsiteY29" fmla="*/ 899583 h 2130425"/>
              <a:gd name="connsiteX30" fmla="*/ 119592 w 1653646"/>
              <a:gd name="connsiteY30" fmla="*/ 826558 h 2130425"/>
              <a:gd name="connsiteX31" fmla="*/ 100542 w 1653646"/>
              <a:gd name="connsiteY31" fmla="*/ 775758 h 2130425"/>
              <a:gd name="connsiteX32" fmla="*/ 46567 w 1653646"/>
              <a:gd name="connsiteY32" fmla="*/ 778933 h 2130425"/>
              <a:gd name="connsiteX33" fmla="*/ 5292 w 1653646"/>
              <a:gd name="connsiteY33" fmla="*/ 912283 h 2130425"/>
              <a:gd name="connsiteX34" fmla="*/ 14817 w 1653646"/>
              <a:gd name="connsiteY34" fmla="*/ 1055158 h 2130425"/>
              <a:gd name="connsiteX35" fmla="*/ 56092 w 1653646"/>
              <a:gd name="connsiteY35" fmla="*/ 1099608 h 2130425"/>
              <a:gd name="connsiteX36" fmla="*/ 106892 w 1653646"/>
              <a:gd name="connsiteY36" fmla="*/ 1099608 h 2130425"/>
              <a:gd name="connsiteX37" fmla="*/ 129117 w 1653646"/>
              <a:gd name="connsiteY37" fmla="*/ 1074208 h 2130425"/>
              <a:gd name="connsiteX38" fmla="*/ 148167 w 1653646"/>
              <a:gd name="connsiteY38" fmla="*/ 1071033 h 2130425"/>
              <a:gd name="connsiteX39" fmla="*/ 160867 w 1653646"/>
              <a:gd name="connsiteY39" fmla="*/ 1118658 h 2130425"/>
              <a:gd name="connsiteX40" fmla="*/ 214842 w 1653646"/>
              <a:gd name="connsiteY40" fmla="*/ 1178983 h 2130425"/>
              <a:gd name="connsiteX41" fmla="*/ 370417 w 1653646"/>
              <a:gd name="connsiteY41" fmla="*/ 1223433 h 2130425"/>
              <a:gd name="connsiteX42" fmla="*/ 440267 w 1653646"/>
              <a:gd name="connsiteY42" fmla="*/ 1226608 h 2130425"/>
              <a:gd name="connsiteX43" fmla="*/ 576792 w 1653646"/>
              <a:gd name="connsiteY43" fmla="*/ 1325033 h 2130425"/>
              <a:gd name="connsiteX44" fmla="*/ 640292 w 1653646"/>
              <a:gd name="connsiteY44" fmla="*/ 1325033 h 2130425"/>
              <a:gd name="connsiteX45" fmla="*/ 732367 w 1653646"/>
              <a:gd name="connsiteY45" fmla="*/ 1359958 h 2130425"/>
              <a:gd name="connsiteX46" fmla="*/ 818092 w 1653646"/>
              <a:gd name="connsiteY46" fmla="*/ 1601258 h 2130425"/>
              <a:gd name="connsiteX47" fmla="*/ 811742 w 1653646"/>
              <a:gd name="connsiteY47" fmla="*/ 1848908 h 2130425"/>
              <a:gd name="connsiteX48" fmla="*/ 862542 w 1653646"/>
              <a:gd name="connsiteY48" fmla="*/ 1874308 h 2130425"/>
              <a:gd name="connsiteX49" fmla="*/ 878417 w 1653646"/>
              <a:gd name="connsiteY49" fmla="*/ 1874308 h 2130425"/>
              <a:gd name="connsiteX50" fmla="*/ 875242 w 1653646"/>
              <a:gd name="connsiteY50" fmla="*/ 1966383 h 2130425"/>
              <a:gd name="connsiteX51" fmla="*/ 843492 w 1653646"/>
              <a:gd name="connsiteY51" fmla="*/ 2058458 h 2130425"/>
              <a:gd name="connsiteX52" fmla="*/ 846667 w 1653646"/>
              <a:gd name="connsiteY52" fmla="*/ 2121958 h 2130425"/>
              <a:gd name="connsiteX53" fmla="*/ 1046692 w 1653646"/>
              <a:gd name="connsiteY53" fmla="*/ 2109258 h 2130425"/>
              <a:gd name="connsiteX54" fmla="*/ 1008592 w 1653646"/>
              <a:gd name="connsiteY54" fmla="*/ 2010833 h 2130425"/>
              <a:gd name="connsiteX55" fmla="*/ 992717 w 1653646"/>
              <a:gd name="connsiteY55" fmla="*/ 1887008 h 2130425"/>
              <a:gd name="connsiteX56" fmla="*/ 1037167 w 1653646"/>
              <a:gd name="connsiteY56" fmla="*/ 1852083 h 2130425"/>
              <a:gd name="connsiteX57" fmla="*/ 1081617 w 1653646"/>
              <a:gd name="connsiteY57" fmla="*/ 1798108 h 2130425"/>
              <a:gd name="connsiteX58" fmla="*/ 1046692 w 1653646"/>
              <a:gd name="connsiteY58" fmla="*/ 1706033 h 2130425"/>
              <a:gd name="connsiteX59" fmla="*/ 1024467 w 1653646"/>
              <a:gd name="connsiteY59" fmla="*/ 1537758 h 2130425"/>
              <a:gd name="connsiteX60" fmla="*/ 995892 w 1653646"/>
              <a:gd name="connsiteY60" fmla="*/ 1477433 h 2130425"/>
              <a:gd name="connsiteX61" fmla="*/ 954617 w 1653646"/>
              <a:gd name="connsiteY61" fmla="*/ 1429808 h 2130425"/>
              <a:gd name="connsiteX62" fmla="*/ 964142 w 1653646"/>
              <a:gd name="connsiteY62" fmla="*/ 1210733 h 2130425"/>
              <a:gd name="connsiteX63" fmla="*/ 951442 w 1653646"/>
              <a:gd name="connsiteY63" fmla="*/ 1166283 h 2130425"/>
              <a:gd name="connsiteX64" fmla="*/ 983192 w 1653646"/>
              <a:gd name="connsiteY64" fmla="*/ 1134533 h 2130425"/>
              <a:gd name="connsiteX65" fmla="*/ 1180042 w 1653646"/>
              <a:gd name="connsiteY65" fmla="*/ 1093258 h 2130425"/>
              <a:gd name="connsiteX66" fmla="*/ 1186392 w 1653646"/>
              <a:gd name="connsiteY66" fmla="*/ 1039283 h 2130425"/>
              <a:gd name="connsiteX67" fmla="*/ 1103842 w 1653646"/>
              <a:gd name="connsiteY67" fmla="*/ 839258 h 2130425"/>
              <a:gd name="connsiteX68" fmla="*/ 1119717 w 1653646"/>
              <a:gd name="connsiteY68" fmla="*/ 763058 h 2130425"/>
              <a:gd name="connsiteX69" fmla="*/ 1205442 w 1653646"/>
              <a:gd name="connsiteY69" fmla="*/ 670983 h 2130425"/>
              <a:gd name="connsiteX70" fmla="*/ 1281642 w 1653646"/>
              <a:gd name="connsiteY70" fmla="*/ 610658 h 2130425"/>
              <a:gd name="connsiteX71" fmla="*/ 1294342 w 1653646"/>
              <a:gd name="connsiteY71" fmla="*/ 515408 h 2130425"/>
              <a:gd name="connsiteX72" fmla="*/ 1395942 w 1653646"/>
              <a:gd name="connsiteY72" fmla="*/ 410633 h 2130425"/>
              <a:gd name="connsiteX73" fmla="*/ 1456267 w 1653646"/>
              <a:gd name="connsiteY73" fmla="*/ 343958 h 2130425"/>
              <a:gd name="connsiteX74" fmla="*/ 1541992 w 1653646"/>
              <a:gd name="connsiteY74" fmla="*/ 236008 h 2130425"/>
              <a:gd name="connsiteX75" fmla="*/ 1637242 w 1653646"/>
              <a:gd name="connsiteY75" fmla="*/ 213783 h 2130425"/>
              <a:gd name="connsiteX76" fmla="*/ 1640417 w 1653646"/>
              <a:gd name="connsiteY76" fmla="*/ 185208 h 2130425"/>
              <a:gd name="connsiteX77" fmla="*/ 1589617 w 1653646"/>
              <a:gd name="connsiteY77" fmla="*/ 182033 h 2130425"/>
              <a:gd name="connsiteX78" fmla="*/ 1611842 w 1653646"/>
              <a:gd name="connsiteY78" fmla="*/ 131233 h 2130425"/>
              <a:gd name="connsiteX79" fmla="*/ 1637242 w 1653646"/>
              <a:gd name="connsiteY79" fmla="*/ 80433 h 2130425"/>
              <a:gd name="connsiteX80" fmla="*/ 1567392 w 1653646"/>
              <a:gd name="connsiteY80" fmla="*/ 124883 h 2130425"/>
              <a:gd name="connsiteX81" fmla="*/ 1589617 w 1653646"/>
              <a:gd name="connsiteY81" fmla="*/ 77258 h 2130425"/>
              <a:gd name="connsiteX82" fmla="*/ 1557867 w 1653646"/>
              <a:gd name="connsiteY82" fmla="*/ 10583 h 2130425"/>
              <a:gd name="connsiteX83" fmla="*/ 1538817 w 1653646"/>
              <a:gd name="connsiteY83" fmla="*/ 80433 h 2130425"/>
              <a:gd name="connsiteX84" fmla="*/ 1510242 w 1653646"/>
              <a:gd name="connsiteY84" fmla="*/ 131233 h 2130425"/>
              <a:gd name="connsiteX85" fmla="*/ 1484842 w 1653646"/>
              <a:gd name="connsiteY85" fmla="*/ 77258 h 2130425"/>
              <a:gd name="connsiteX86" fmla="*/ 1497542 w 1653646"/>
              <a:gd name="connsiteY86" fmla="*/ 16933 h 2130425"/>
              <a:gd name="connsiteX87" fmla="*/ 1472142 w 1653646"/>
              <a:gd name="connsiteY87" fmla="*/ 26458 h 2130425"/>
              <a:gd name="connsiteX88" fmla="*/ 1443567 w 1653646"/>
              <a:gd name="connsiteY88" fmla="*/ 96308 h 2130425"/>
              <a:gd name="connsiteX89" fmla="*/ 1421342 w 1653646"/>
              <a:gd name="connsiteY89" fmla="*/ 83608 h 2130425"/>
              <a:gd name="connsiteX90" fmla="*/ 1373717 w 1653646"/>
              <a:gd name="connsiteY90" fmla="*/ 61383 h 2130425"/>
              <a:gd name="connsiteX91" fmla="*/ 1389592 w 1653646"/>
              <a:gd name="connsiteY91" fmla="*/ 112183 h 2130425"/>
              <a:gd name="connsiteX92" fmla="*/ 1414992 w 1653646"/>
              <a:gd name="connsiteY92" fmla="*/ 220133 h 2130425"/>
              <a:gd name="connsiteX93" fmla="*/ 1373717 w 1653646"/>
              <a:gd name="connsiteY93" fmla="*/ 286808 h 2130425"/>
              <a:gd name="connsiteX94" fmla="*/ 1281642 w 1653646"/>
              <a:gd name="connsiteY94" fmla="*/ 337608 h 2130425"/>
              <a:gd name="connsiteX95" fmla="*/ 1205442 w 1653646"/>
              <a:gd name="connsiteY95" fmla="*/ 416983 h 2130425"/>
              <a:gd name="connsiteX96" fmla="*/ 1167342 w 1653646"/>
              <a:gd name="connsiteY96" fmla="*/ 451908 h 2130425"/>
              <a:gd name="connsiteX97" fmla="*/ 1116542 w 1653646"/>
              <a:gd name="connsiteY97" fmla="*/ 464608 h 2130425"/>
              <a:gd name="connsiteX98" fmla="*/ 1081617 w 1653646"/>
              <a:gd name="connsiteY98" fmla="*/ 328083 h 2130425"/>
              <a:gd name="connsiteX99" fmla="*/ 1040342 w 1653646"/>
              <a:gd name="connsiteY99" fmla="*/ 239183 h 2130425"/>
              <a:gd name="connsiteX100" fmla="*/ 843492 w 1653646"/>
              <a:gd name="connsiteY100" fmla="*/ 210608 h 2130425"/>
              <a:gd name="connsiteX101" fmla="*/ 732367 w 1653646"/>
              <a:gd name="connsiteY101" fmla="*/ 236008 h 2130425"/>
              <a:gd name="connsiteX102" fmla="*/ 716492 w 1653646"/>
              <a:gd name="connsiteY102" fmla="*/ 280458 h 2130425"/>
              <a:gd name="connsiteX103" fmla="*/ 687917 w 1653646"/>
              <a:gd name="connsiteY103" fmla="*/ 347133 h 2130425"/>
              <a:gd name="connsiteX104" fmla="*/ 713317 w 1653646"/>
              <a:gd name="connsiteY104" fmla="*/ 407458 h 2130425"/>
              <a:gd name="connsiteX105" fmla="*/ 726017 w 1653646"/>
              <a:gd name="connsiteY105" fmla="*/ 496358 h 2130425"/>
              <a:gd name="connsiteX106" fmla="*/ 687917 w 1653646"/>
              <a:gd name="connsiteY106" fmla="*/ 512233 h 2130425"/>
              <a:gd name="connsiteX107" fmla="*/ 570442 w 1653646"/>
              <a:gd name="connsiteY107" fmla="*/ 404283 h 2130425"/>
              <a:gd name="connsiteX108" fmla="*/ 478367 w 1653646"/>
              <a:gd name="connsiteY108" fmla="*/ 340783 h 2130425"/>
              <a:gd name="connsiteX109" fmla="*/ 398992 w 1653646"/>
              <a:gd name="connsiteY109" fmla="*/ 293158 h 2130425"/>
              <a:gd name="connsiteX110" fmla="*/ 335492 w 1653646"/>
              <a:gd name="connsiteY110" fmla="*/ 248708 h 2130425"/>
              <a:gd name="connsiteX111" fmla="*/ 278342 w 1653646"/>
              <a:gd name="connsiteY111" fmla="*/ 191558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653646" h="2130425">
                <a:moveTo>
                  <a:pt x="278342" y="191558"/>
                </a:moveTo>
                <a:cubicBezTo>
                  <a:pt x="267229" y="157162"/>
                  <a:pt x="277813" y="62971"/>
                  <a:pt x="268817" y="42333"/>
                </a:cubicBezTo>
                <a:cubicBezTo>
                  <a:pt x="259821" y="21696"/>
                  <a:pt x="236538" y="70908"/>
                  <a:pt x="224367" y="67733"/>
                </a:cubicBezTo>
                <a:cubicBezTo>
                  <a:pt x="212196" y="64558"/>
                  <a:pt x="209550" y="33337"/>
                  <a:pt x="195792" y="23283"/>
                </a:cubicBezTo>
                <a:cubicBezTo>
                  <a:pt x="182034" y="13229"/>
                  <a:pt x="146050" y="0"/>
                  <a:pt x="141817" y="7408"/>
                </a:cubicBezTo>
                <a:cubicBezTo>
                  <a:pt x="137584" y="14816"/>
                  <a:pt x="173567" y="62441"/>
                  <a:pt x="170392" y="67733"/>
                </a:cubicBezTo>
                <a:cubicBezTo>
                  <a:pt x="167217" y="73025"/>
                  <a:pt x="135996" y="41804"/>
                  <a:pt x="122767" y="39158"/>
                </a:cubicBezTo>
                <a:cubicBezTo>
                  <a:pt x="109538" y="36512"/>
                  <a:pt x="91546" y="41275"/>
                  <a:pt x="91017" y="51858"/>
                </a:cubicBezTo>
                <a:cubicBezTo>
                  <a:pt x="90488" y="62441"/>
                  <a:pt x="111125" y="91016"/>
                  <a:pt x="119592" y="102658"/>
                </a:cubicBezTo>
                <a:cubicBezTo>
                  <a:pt x="128059" y="114300"/>
                  <a:pt x="146579" y="117475"/>
                  <a:pt x="141817" y="121708"/>
                </a:cubicBezTo>
                <a:cubicBezTo>
                  <a:pt x="137055" y="125941"/>
                  <a:pt x="103717" y="122766"/>
                  <a:pt x="91017" y="128058"/>
                </a:cubicBezTo>
                <a:cubicBezTo>
                  <a:pt x="78317" y="133350"/>
                  <a:pt x="62971" y="148166"/>
                  <a:pt x="65617" y="153458"/>
                </a:cubicBezTo>
                <a:cubicBezTo>
                  <a:pt x="68263" y="158750"/>
                  <a:pt x="102130" y="154516"/>
                  <a:pt x="106892" y="159808"/>
                </a:cubicBezTo>
                <a:cubicBezTo>
                  <a:pt x="111655" y="165100"/>
                  <a:pt x="99484" y="175683"/>
                  <a:pt x="94192" y="185208"/>
                </a:cubicBezTo>
                <a:cubicBezTo>
                  <a:pt x="88900" y="194733"/>
                  <a:pt x="64030" y="218545"/>
                  <a:pt x="75142" y="216958"/>
                </a:cubicBezTo>
                <a:cubicBezTo>
                  <a:pt x="86254" y="215371"/>
                  <a:pt x="118005" y="145521"/>
                  <a:pt x="160867" y="175683"/>
                </a:cubicBezTo>
                <a:cubicBezTo>
                  <a:pt x="203729" y="205845"/>
                  <a:pt x="287867" y="342371"/>
                  <a:pt x="332317" y="397933"/>
                </a:cubicBezTo>
                <a:cubicBezTo>
                  <a:pt x="376767" y="453495"/>
                  <a:pt x="412221" y="470958"/>
                  <a:pt x="427567" y="509058"/>
                </a:cubicBezTo>
                <a:cubicBezTo>
                  <a:pt x="442913" y="547158"/>
                  <a:pt x="409575" y="601662"/>
                  <a:pt x="424392" y="626533"/>
                </a:cubicBezTo>
                <a:cubicBezTo>
                  <a:pt x="439209" y="651404"/>
                  <a:pt x="490009" y="638175"/>
                  <a:pt x="516467" y="658283"/>
                </a:cubicBezTo>
                <a:cubicBezTo>
                  <a:pt x="542925" y="678391"/>
                  <a:pt x="579438" y="710671"/>
                  <a:pt x="583142" y="747183"/>
                </a:cubicBezTo>
                <a:cubicBezTo>
                  <a:pt x="586846" y="783695"/>
                  <a:pt x="552980" y="847725"/>
                  <a:pt x="538692" y="877358"/>
                </a:cubicBezTo>
                <a:cubicBezTo>
                  <a:pt x="524404" y="906991"/>
                  <a:pt x="491067" y="909637"/>
                  <a:pt x="497417" y="924983"/>
                </a:cubicBezTo>
                <a:cubicBezTo>
                  <a:pt x="503767" y="940329"/>
                  <a:pt x="557742" y="960966"/>
                  <a:pt x="576792" y="969433"/>
                </a:cubicBezTo>
                <a:cubicBezTo>
                  <a:pt x="595842" y="977900"/>
                  <a:pt x="609600" y="968904"/>
                  <a:pt x="611717" y="975783"/>
                </a:cubicBezTo>
                <a:cubicBezTo>
                  <a:pt x="613834" y="982662"/>
                  <a:pt x="629180" y="1005416"/>
                  <a:pt x="589492" y="1010708"/>
                </a:cubicBezTo>
                <a:cubicBezTo>
                  <a:pt x="549805" y="1016000"/>
                  <a:pt x="439209" y="1011766"/>
                  <a:pt x="373592" y="1007533"/>
                </a:cubicBezTo>
                <a:cubicBezTo>
                  <a:pt x="307975" y="1003300"/>
                  <a:pt x="234950" y="995362"/>
                  <a:pt x="195792" y="985308"/>
                </a:cubicBezTo>
                <a:cubicBezTo>
                  <a:pt x="156634" y="975254"/>
                  <a:pt x="149225" y="961496"/>
                  <a:pt x="138642" y="947208"/>
                </a:cubicBezTo>
                <a:cubicBezTo>
                  <a:pt x="128059" y="932921"/>
                  <a:pt x="135467" y="919691"/>
                  <a:pt x="132292" y="899583"/>
                </a:cubicBezTo>
                <a:cubicBezTo>
                  <a:pt x="129117" y="879475"/>
                  <a:pt x="124884" y="847195"/>
                  <a:pt x="119592" y="826558"/>
                </a:cubicBezTo>
                <a:cubicBezTo>
                  <a:pt x="114300" y="805921"/>
                  <a:pt x="112713" y="783695"/>
                  <a:pt x="100542" y="775758"/>
                </a:cubicBezTo>
                <a:cubicBezTo>
                  <a:pt x="88371" y="767821"/>
                  <a:pt x="62442" y="756179"/>
                  <a:pt x="46567" y="778933"/>
                </a:cubicBezTo>
                <a:cubicBezTo>
                  <a:pt x="30692" y="801687"/>
                  <a:pt x="10584" y="866246"/>
                  <a:pt x="5292" y="912283"/>
                </a:cubicBezTo>
                <a:cubicBezTo>
                  <a:pt x="0" y="958321"/>
                  <a:pt x="6350" y="1023937"/>
                  <a:pt x="14817" y="1055158"/>
                </a:cubicBezTo>
                <a:cubicBezTo>
                  <a:pt x="23284" y="1086379"/>
                  <a:pt x="40746" y="1092200"/>
                  <a:pt x="56092" y="1099608"/>
                </a:cubicBezTo>
                <a:cubicBezTo>
                  <a:pt x="71438" y="1107016"/>
                  <a:pt x="94721" y="1103841"/>
                  <a:pt x="106892" y="1099608"/>
                </a:cubicBezTo>
                <a:cubicBezTo>
                  <a:pt x="119063" y="1095375"/>
                  <a:pt x="122238" y="1078970"/>
                  <a:pt x="129117" y="1074208"/>
                </a:cubicBezTo>
                <a:cubicBezTo>
                  <a:pt x="135996" y="1069446"/>
                  <a:pt x="142875" y="1063625"/>
                  <a:pt x="148167" y="1071033"/>
                </a:cubicBezTo>
                <a:cubicBezTo>
                  <a:pt x="153459" y="1078441"/>
                  <a:pt x="149755" y="1100667"/>
                  <a:pt x="160867" y="1118658"/>
                </a:cubicBezTo>
                <a:cubicBezTo>
                  <a:pt x="171979" y="1136649"/>
                  <a:pt x="179917" y="1161521"/>
                  <a:pt x="214842" y="1178983"/>
                </a:cubicBezTo>
                <a:cubicBezTo>
                  <a:pt x="249767" y="1196446"/>
                  <a:pt x="332846" y="1215496"/>
                  <a:pt x="370417" y="1223433"/>
                </a:cubicBezTo>
                <a:cubicBezTo>
                  <a:pt x="407988" y="1231370"/>
                  <a:pt x="405871" y="1209675"/>
                  <a:pt x="440267" y="1226608"/>
                </a:cubicBezTo>
                <a:cubicBezTo>
                  <a:pt x="474663" y="1243541"/>
                  <a:pt x="543454" y="1308629"/>
                  <a:pt x="576792" y="1325033"/>
                </a:cubicBezTo>
                <a:cubicBezTo>
                  <a:pt x="610130" y="1341437"/>
                  <a:pt x="614363" y="1319212"/>
                  <a:pt x="640292" y="1325033"/>
                </a:cubicBezTo>
                <a:cubicBezTo>
                  <a:pt x="666221" y="1330854"/>
                  <a:pt x="702734" y="1313921"/>
                  <a:pt x="732367" y="1359958"/>
                </a:cubicBezTo>
                <a:cubicBezTo>
                  <a:pt x="762000" y="1405995"/>
                  <a:pt x="804863" y="1519766"/>
                  <a:pt x="818092" y="1601258"/>
                </a:cubicBezTo>
                <a:cubicBezTo>
                  <a:pt x="831321" y="1682750"/>
                  <a:pt x="804334" y="1803400"/>
                  <a:pt x="811742" y="1848908"/>
                </a:cubicBezTo>
                <a:cubicBezTo>
                  <a:pt x="819150" y="1894416"/>
                  <a:pt x="851430" y="1870075"/>
                  <a:pt x="862542" y="1874308"/>
                </a:cubicBezTo>
                <a:cubicBezTo>
                  <a:pt x="873655" y="1878541"/>
                  <a:pt x="876300" y="1858962"/>
                  <a:pt x="878417" y="1874308"/>
                </a:cubicBezTo>
                <a:cubicBezTo>
                  <a:pt x="880534" y="1889654"/>
                  <a:pt x="881063" y="1935691"/>
                  <a:pt x="875242" y="1966383"/>
                </a:cubicBezTo>
                <a:cubicBezTo>
                  <a:pt x="869421" y="1997075"/>
                  <a:pt x="848254" y="2032529"/>
                  <a:pt x="843492" y="2058458"/>
                </a:cubicBezTo>
                <a:cubicBezTo>
                  <a:pt x="838730" y="2084387"/>
                  <a:pt x="812800" y="2113491"/>
                  <a:pt x="846667" y="2121958"/>
                </a:cubicBezTo>
                <a:cubicBezTo>
                  <a:pt x="880534" y="2130425"/>
                  <a:pt x="1019705" y="2127779"/>
                  <a:pt x="1046692" y="2109258"/>
                </a:cubicBezTo>
                <a:cubicBezTo>
                  <a:pt x="1073679" y="2090737"/>
                  <a:pt x="1017588" y="2047875"/>
                  <a:pt x="1008592" y="2010833"/>
                </a:cubicBezTo>
                <a:cubicBezTo>
                  <a:pt x="999596" y="1973791"/>
                  <a:pt x="987955" y="1913466"/>
                  <a:pt x="992717" y="1887008"/>
                </a:cubicBezTo>
                <a:cubicBezTo>
                  <a:pt x="997479" y="1860550"/>
                  <a:pt x="1022350" y="1866900"/>
                  <a:pt x="1037167" y="1852083"/>
                </a:cubicBezTo>
                <a:cubicBezTo>
                  <a:pt x="1051984" y="1837266"/>
                  <a:pt x="1080030" y="1822450"/>
                  <a:pt x="1081617" y="1798108"/>
                </a:cubicBezTo>
                <a:cubicBezTo>
                  <a:pt x="1083205" y="1773766"/>
                  <a:pt x="1056217" y="1749425"/>
                  <a:pt x="1046692" y="1706033"/>
                </a:cubicBezTo>
                <a:cubicBezTo>
                  <a:pt x="1037167" y="1662641"/>
                  <a:pt x="1032934" y="1575858"/>
                  <a:pt x="1024467" y="1537758"/>
                </a:cubicBezTo>
                <a:cubicBezTo>
                  <a:pt x="1016000" y="1499658"/>
                  <a:pt x="1007534" y="1495425"/>
                  <a:pt x="995892" y="1477433"/>
                </a:cubicBezTo>
                <a:cubicBezTo>
                  <a:pt x="984250" y="1459441"/>
                  <a:pt x="959909" y="1474258"/>
                  <a:pt x="954617" y="1429808"/>
                </a:cubicBezTo>
                <a:cubicBezTo>
                  <a:pt x="949325" y="1385358"/>
                  <a:pt x="964671" y="1254654"/>
                  <a:pt x="964142" y="1210733"/>
                </a:cubicBezTo>
                <a:cubicBezTo>
                  <a:pt x="963613" y="1166812"/>
                  <a:pt x="948267" y="1178983"/>
                  <a:pt x="951442" y="1166283"/>
                </a:cubicBezTo>
                <a:cubicBezTo>
                  <a:pt x="954617" y="1153583"/>
                  <a:pt x="945092" y="1146704"/>
                  <a:pt x="983192" y="1134533"/>
                </a:cubicBezTo>
                <a:cubicBezTo>
                  <a:pt x="1021292" y="1122362"/>
                  <a:pt x="1146175" y="1109133"/>
                  <a:pt x="1180042" y="1093258"/>
                </a:cubicBezTo>
                <a:cubicBezTo>
                  <a:pt x="1213909" y="1077383"/>
                  <a:pt x="1199092" y="1081616"/>
                  <a:pt x="1186392" y="1039283"/>
                </a:cubicBezTo>
                <a:cubicBezTo>
                  <a:pt x="1173692" y="996950"/>
                  <a:pt x="1114954" y="885295"/>
                  <a:pt x="1103842" y="839258"/>
                </a:cubicBezTo>
                <a:cubicBezTo>
                  <a:pt x="1092730" y="793221"/>
                  <a:pt x="1102784" y="791104"/>
                  <a:pt x="1119717" y="763058"/>
                </a:cubicBezTo>
                <a:cubicBezTo>
                  <a:pt x="1136650" y="735012"/>
                  <a:pt x="1178455" y="696383"/>
                  <a:pt x="1205442" y="670983"/>
                </a:cubicBezTo>
                <a:cubicBezTo>
                  <a:pt x="1232430" y="645583"/>
                  <a:pt x="1266825" y="636587"/>
                  <a:pt x="1281642" y="610658"/>
                </a:cubicBezTo>
                <a:cubicBezTo>
                  <a:pt x="1296459" y="584729"/>
                  <a:pt x="1275292" y="548746"/>
                  <a:pt x="1294342" y="515408"/>
                </a:cubicBezTo>
                <a:cubicBezTo>
                  <a:pt x="1313392" y="482071"/>
                  <a:pt x="1368955" y="439208"/>
                  <a:pt x="1395942" y="410633"/>
                </a:cubicBezTo>
                <a:cubicBezTo>
                  <a:pt x="1422930" y="382058"/>
                  <a:pt x="1431925" y="373062"/>
                  <a:pt x="1456267" y="343958"/>
                </a:cubicBezTo>
                <a:cubicBezTo>
                  <a:pt x="1480609" y="314854"/>
                  <a:pt x="1511830" y="257704"/>
                  <a:pt x="1541992" y="236008"/>
                </a:cubicBezTo>
                <a:cubicBezTo>
                  <a:pt x="1572154" y="214312"/>
                  <a:pt x="1620838" y="222250"/>
                  <a:pt x="1637242" y="213783"/>
                </a:cubicBezTo>
                <a:cubicBezTo>
                  <a:pt x="1653646" y="205316"/>
                  <a:pt x="1648354" y="190500"/>
                  <a:pt x="1640417" y="185208"/>
                </a:cubicBezTo>
                <a:cubicBezTo>
                  <a:pt x="1632480" y="179916"/>
                  <a:pt x="1594379" y="191029"/>
                  <a:pt x="1589617" y="182033"/>
                </a:cubicBezTo>
                <a:cubicBezTo>
                  <a:pt x="1584855" y="173037"/>
                  <a:pt x="1603905" y="148166"/>
                  <a:pt x="1611842" y="131233"/>
                </a:cubicBezTo>
                <a:cubicBezTo>
                  <a:pt x="1619779" y="114300"/>
                  <a:pt x="1644650" y="81491"/>
                  <a:pt x="1637242" y="80433"/>
                </a:cubicBezTo>
                <a:cubicBezTo>
                  <a:pt x="1629834" y="79375"/>
                  <a:pt x="1575330" y="125412"/>
                  <a:pt x="1567392" y="124883"/>
                </a:cubicBezTo>
                <a:cubicBezTo>
                  <a:pt x="1559455" y="124354"/>
                  <a:pt x="1591204" y="96308"/>
                  <a:pt x="1589617" y="77258"/>
                </a:cubicBezTo>
                <a:cubicBezTo>
                  <a:pt x="1588030" y="58208"/>
                  <a:pt x="1566334" y="10054"/>
                  <a:pt x="1557867" y="10583"/>
                </a:cubicBezTo>
                <a:cubicBezTo>
                  <a:pt x="1549400" y="11112"/>
                  <a:pt x="1546754" y="60325"/>
                  <a:pt x="1538817" y="80433"/>
                </a:cubicBezTo>
                <a:cubicBezTo>
                  <a:pt x="1530880" y="100541"/>
                  <a:pt x="1519238" y="131762"/>
                  <a:pt x="1510242" y="131233"/>
                </a:cubicBezTo>
                <a:cubicBezTo>
                  <a:pt x="1501246" y="130704"/>
                  <a:pt x="1486959" y="96308"/>
                  <a:pt x="1484842" y="77258"/>
                </a:cubicBezTo>
                <a:cubicBezTo>
                  <a:pt x="1482725" y="58208"/>
                  <a:pt x="1499659" y="25400"/>
                  <a:pt x="1497542" y="16933"/>
                </a:cubicBezTo>
                <a:cubicBezTo>
                  <a:pt x="1495425" y="8466"/>
                  <a:pt x="1481138" y="13229"/>
                  <a:pt x="1472142" y="26458"/>
                </a:cubicBezTo>
                <a:cubicBezTo>
                  <a:pt x="1463146" y="39687"/>
                  <a:pt x="1452034" y="86783"/>
                  <a:pt x="1443567" y="96308"/>
                </a:cubicBezTo>
                <a:cubicBezTo>
                  <a:pt x="1435100" y="105833"/>
                  <a:pt x="1432984" y="89429"/>
                  <a:pt x="1421342" y="83608"/>
                </a:cubicBezTo>
                <a:cubicBezTo>
                  <a:pt x="1409700" y="77787"/>
                  <a:pt x="1379009" y="56621"/>
                  <a:pt x="1373717" y="61383"/>
                </a:cubicBezTo>
                <a:cubicBezTo>
                  <a:pt x="1368425" y="66146"/>
                  <a:pt x="1382713" y="85725"/>
                  <a:pt x="1389592" y="112183"/>
                </a:cubicBezTo>
                <a:cubicBezTo>
                  <a:pt x="1396471" y="138641"/>
                  <a:pt x="1417638" y="191029"/>
                  <a:pt x="1414992" y="220133"/>
                </a:cubicBezTo>
                <a:cubicBezTo>
                  <a:pt x="1412346" y="249237"/>
                  <a:pt x="1395942" y="267229"/>
                  <a:pt x="1373717" y="286808"/>
                </a:cubicBezTo>
                <a:cubicBezTo>
                  <a:pt x="1351492" y="306387"/>
                  <a:pt x="1309688" y="315912"/>
                  <a:pt x="1281642" y="337608"/>
                </a:cubicBezTo>
                <a:cubicBezTo>
                  <a:pt x="1253596" y="359304"/>
                  <a:pt x="1224492" y="397933"/>
                  <a:pt x="1205442" y="416983"/>
                </a:cubicBezTo>
                <a:cubicBezTo>
                  <a:pt x="1186392" y="436033"/>
                  <a:pt x="1182159" y="443971"/>
                  <a:pt x="1167342" y="451908"/>
                </a:cubicBezTo>
                <a:cubicBezTo>
                  <a:pt x="1152525" y="459846"/>
                  <a:pt x="1130829" y="485245"/>
                  <a:pt x="1116542" y="464608"/>
                </a:cubicBezTo>
                <a:cubicBezTo>
                  <a:pt x="1102255" y="443971"/>
                  <a:pt x="1094317" y="365654"/>
                  <a:pt x="1081617" y="328083"/>
                </a:cubicBezTo>
                <a:cubicBezTo>
                  <a:pt x="1068917" y="290512"/>
                  <a:pt x="1080029" y="258762"/>
                  <a:pt x="1040342" y="239183"/>
                </a:cubicBezTo>
                <a:cubicBezTo>
                  <a:pt x="1000655" y="219604"/>
                  <a:pt x="894821" y="211137"/>
                  <a:pt x="843492" y="210608"/>
                </a:cubicBezTo>
                <a:cubicBezTo>
                  <a:pt x="792163" y="210079"/>
                  <a:pt x="753534" y="224366"/>
                  <a:pt x="732367" y="236008"/>
                </a:cubicBezTo>
                <a:cubicBezTo>
                  <a:pt x="711200" y="247650"/>
                  <a:pt x="723900" y="261937"/>
                  <a:pt x="716492" y="280458"/>
                </a:cubicBezTo>
                <a:cubicBezTo>
                  <a:pt x="709084" y="298979"/>
                  <a:pt x="688446" y="325966"/>
                  <a:pt x="687917" y="347133"/>
                </a:cubicBezTo>
                <a:cubicBezTo>
                  <a:pt x="687388" y="368300"/>
                  <a:pt x="706967" y="382587"/>
                  <a:pt x="713317" y="407458"/>
                </a:cubicBezTo>
                <a:cubicBezTo>
                  <a:pt x="719667" y="432329"/>
                  <a:pt x="730250" y="478896"/>
                  <a:pt x="726017" y="496358"/>
                </a:cubicBezTo>
                <a:cubicBezTo>
                  <a:pt x="721784" y="513820"/>
                  <a:pt x="713846" y="527579"/>
                  <a:pt x="687917" y="512233"/>
                </a:cubicBezTo>
                <a:cubicBezTo>
                  <a:pt x="661988" y="496887"/>
                  <a:pt x="605367" y="432858"/>
                  <a:pt x="570442" y="404283"/>
                </a:cubicBezTo>
                <a:cubicBezTo>
                  <a:pt x="535517" y="375708"/>
                  <a:pt x="506942" y="359304"/>
                  <a:pt x="478367" y="340783"/>
                </a:cubicBezTo>
                <a:cubicBezTo>
                  <a:pt x="449792" y="322262"/>
                  <a:pt x="422804" y="308504"/>
                  <a:pt x="398992" y="293158"/>
                </a:cubicBezTo>
                <a:cubicBezTo>
                  <a:pt x="375180" y="277812"/>
                  <a:pt x="356129" y="263525"/>
                  <a:pt x="335492" y="248708"/>
                </a:cubicBezTo>
                <a:cubicBezTo>
                  <a:pt x="314855" y="233891"/>
                  <a:pt x="289455" y="225954"/>
                  <a:pt x="278342" y="191558"/>
                </a:cubicBezTo>
                <a:close/>
              </a:path>
            </a:pathLst>
          </a:custGeom>
          <a:solidFill>
            <a:srgbClr val="92D050"/>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TextBox 32"/>
          <p:cNvSpPr txBox="1"/>
          <p:nvPr/>
        </p:nvSpPr>
        <p:spPr>
          <a:xfrm>
            <a:off x="2561680" y="4792071"/>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2</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35" name="TextBox 34"/>
          <p:cNvSpPr txBox="1"/>
          <p:nvPr/>
        </p:nvSpPr>
        <p:spPr>
          <a:xfrm>
            <a:off x="3851920" y="1196752"/>
            <a:ext cx="5040560" cy="4247317"/>
          </a:xfrm>
          <a:prstGeom prst="rect">
            <a:avLst/>
          </a:prstGeom>
          <a:noFill/>
        </p:spPr>
        <p:txBody>
          <a:bodyPr wrap="square" rtlCol="0">
            <a:spAutoFit/>
          </a:bodyPr>
          <a:lstStyle/>
          <a:p>
            <a:pPr lvl="0"/>
            <a:r>
              <a:rPr lang="en-CA" i="1" dirty="0" err="1" smtClean="0">
                <a:latin typeface="Franklin Gothic Book" pitchFamily="34" charset="0"/>
              </a:rPr>
              <a:t>Qu’est-ce</a:t>
            </a:r>
            <a:r>
              <a:rPr lang="en-CA" i="1" dirty="0" smtClean="0">
                <a:latin typeface="Franklin Gothic Book" pitchFamily="34" charset="0"/>
              </a:rPr>
              <a:t> qui </a:t>
            </a:r>
            <a:r>
              <a:rPr lang="en-CA" i="1" dirty="0" err="1" smtClean="0">
                <a:latin typeface="Franklin Gothic Book" pitchFamily="34" charset="0"/>
              </a:rPr>
              <a:t>constitue</a:t>
            </a:r>
            <a:r>
              <a:rPr lang="en-CA" i="1" dirty="0" smtClean="0">
                <a:latin typeface="Franklin Gothic Book" pitchFamily="34" charset="0"/>
              </a:rPr>
              <a:t> un bon </a:t>
            </a:r>
            <a:r>
              <a:rPr lang="en-CA" i="1" dirty="0" err="1" smtClean="0">
                <a:latin typeface="Franklin Gothic Book" pitchFamily="34" charset="0"/>
              </a:rPr>
              <a:t>processus</a:t>
            </a:r>
            <a:r>
              <a:rPr lang="en-CA" i="1" dirty="0" smtClean="0">
                <a:latin typeface="Franklin Gothic Book" pitchFamily="34" charset="0"/>
              </a:rPr>
              <a:t> </a:t>
            </a:r>
            <a:r>
              <a:rPr lang="en-CA" i="1" dirty="0" err="1" smtClean="0">
                <a:latin typeface="Franklin Gothic Book" pitchFamily="34" charset="0"/>
              </a:rPr>
              <a:t>d’évaluation</a:t>
            </a:r>
            <a:r>
              <a:rPr lang="en-CA" i="1" dirty="0" smtClean="0">
                <a:latin typeface="Franklin Gothic Book" pitchFamily="34" charset="0"/>
              </a:rPr>
              <a:t> du </a:t>
            </a:r>
            <a:r>
              <a:rPr lang="en-CA" i="1" dirty="0" err="1" smtClean="0">
                <a:latin typeface="Franklin Gothic Book" pitchFamily="34" charset="0"/>
              </a:rPr>
              <a:t>rendement</a:t>
            </a:r>
            <a:r>
              <a:rPr lang="en-CA" i="1" dirty="0" smtClean="0">
                <a:latin typeface="Franklin Gothic Book" pitchFamily="34" charset="0"/>
              </a:rPr>
              <a:t>?</a:t>
            </a:r>
          </a:p>
          <a:p>
            <a:pPr lvl="0"/>
            <a:endParaRPr lang="en-CA" dirty="0" smtClean="0">
              <a:latin typeface="Franklin Gothic Book" pitchFamily="34" charset="0"/>
            </a:endParaRPr>
          </a:p>
          <a:p>
            <a:pPr lvl="0"/>
            <a:r>
              <a:rPr lang="en-CA" i="1" dirty="0" err="1" smtClean="0">
                <a:latin typeface="Franklin Gothic Book" pitchFamily="34" charset="0"/>
              </a:rPr>
              <a:t>Que</a:t>
            </a:r>
            <a:r>
              <a:rPr lang="en-CA" i="1" dirty="0" smtClean="0">
                <a:latin typeface="Franklin Gothic Book" pitchFamily="34" charset="0"/>
              </a:rPr>
              <a:t> </a:t>
            </a:r>
            <a:r>
              <a:rPr lang="en-CA" i="1" dirty="0" err="1" smtClean="0">
                <a:latin typeface="Franklin Gothic Book" pitchFamily="34" charset="0"/>
              </a:rPr>
              <a:t>faut-il</a:t>
            </a:r>
            <a:r>
              <a:rPr lang="en-CA" i="1" dirty="0" smtClean="0">
                <a:latin typeface="Franklin Gothic Book" pitchFamily="34" charset="0"/>
              </a:rPr>
              <a:t> </a:t>
            </a:r>
            <a:r>
              <a:rPr lang="en-CA" i="1" dirty="0" err="1" smtClean="0">
                <a:latin typeface="Franklin Gothic Book" pitchFamily="34" charset="0"/>
              </a:rPr>
              <a:t>mesurer</a:t>
            </a:r>
            <a:r>
              <a:rPr lang="en-CA" i="1" dirty="0" smtClean="0">
                <a:latin typeface="Franklin Gothic Book" pitchFamily="34" charset="0"/>
              </a:rPr>
              <a:t> et comment? Le </a:t>
            </a:r>
            <a:r>
              <a:rPr lang="en-CA" i="1" dirty="0" err="1" smtClean="0">
                <a:latin typeface="Franklin Gothic Book" pitchFamily="34" charset="0"/>
              </a:rPr>
              <a:t>processus</a:t>
            </a:r>
            <a:r>
              <a:rPr lang="en-CA" i="1" dirty="0" smtClean="0">
                <a:latin typeface="Franklin Gothic Book" pitchFamily="34" charset="0"/>
              </a:rPr>
              <a:t> </a:t>
            </a:r>
            <a:r>
              <a:rPr lang="en-CA" i="1" dirty="0" err="1" smtClean="0">
                <a:latin typeface="Franklin Gothic Book" pitchFamily="34" charset="0"/>
              </a:rPr>
              <a:t>est-il</a:t>
            </a:r>
            <a:r>
              <a:rPr lang="en-CA" i="1" dirty="0" smtClean="0">
                <a:latin typeface="Franklin Gothic Book" pitchFamily="34" charset="0"/>
              </a:rPr>
              <a:t> </a:t>
            </a:r>
            <a:r>
              <a:rPr lang="en-CA" i="1" dirty="0" err="1" smtClean="0">
                <a:latin typeface="Franklin Gothic Book" pitchFamily="34" charset="0"/>
              </a:rPr>
              <a:t>valide</a:t>
            </a:r>
            <a:r>
              <a:rPr lang="en-CA" i="1" dirty="0" smtClean="0">
                <a:latin typeface="Franklin Gothic Book" pitchFamily="34" charset="0"/>
              </a:rPr>
              <a:t> et </a:t>
            </a:r>
            <a:r>
              <a:rPr lang="en-CA" i="1" dirty="0" err="1" smtClean="0">
                <a:latin typeface="Franklin Gothic Book" pitchFamily="34" charset="0"/>
              </a:rPr>
              <a:t>fiable</a:t>
            </a:r>
            <a:r>
              <a:rPr lang="en-CA" i="1" dirty="0" smtClean="0">
                <a:latin typeface="Franklin Gothic Book" pitchFamily="34" charset="0"/>
              </a:rPr>
              <a:t>?</a:t>
            </a:r>
          </a:p>
          <a:p>
            <a:pPr lvl="0"/>
            <a:endParaRPr lang="en-CA" dirty="0" smtClean="0">
              <a:latin typeface="Franklin Gothic Book" pitchFamily="34" charset="0"/>
            </a:endParaRPr>
          </a:p>
          <a:p>
            <a:pPr lvl="0"/>
            <a:r>
              <a:rPr lang="en-CA" dirty="0" err="1" smtClean="0">
                <a:latin typeface="Franklin Gothic Book" pitchFamily="34" charset="0"/>
              </a:rPr>
              <a:t>Pourquoi</a:t>
            </a:r>
            <a:r>
              <a:rPr lang="en-CA" dirty="0" smtClean="0">
                <a:latin typeface="Franklin Gothic Book" pitchFamily="34" charset="0"/>
              </a:rPr>
              <a:t> </a:t>
            </a:r>
            <a:r>
              <a:rPr lang="en-CA" dirty="0" err="1" smtClean="0">
                <a:latin typeface="Franklin Gothic Book" pitchFamily="34" charset="0"/>
              </a:rPr>
              <a:t>est-ce</a:t>
            </a:r>
            <a:r>
              <a:rPr lang="en-CA" dirty="0" smtClean="0">
                <a:latin typeface="Franklin Gothic Book" pitchFamily="34" charset="0"/>
              </a:rPr>
              <a:t> important </a:t>
            </a:r>
            <a:r>
              <a:rPr lang="en-CA" dirty="0" err="1" smtClean="0">
                <a:latin typeface="Franklin Gothic Book" pitchFamily="34" charset="0"/>
              </a:rPr>
              <a:t>d’effectuer</a:t>
            </a:r>
            <a:r>
              <a:rPr lang="en-CA" dirty="0" smtClean="0">
                <a:latin typeface="Franklin Gothic Book" pitchFamily="34" charset="0"/>
              </a:rPr>
              <a:t> des </a:t>
            </a:r>
            <a:r>
              <a:rPr lang="en-CA" dirty="0" err="1" smtClean="0">
                <a:latin typeface="Franklin Gothic Book" pitchFamily="34" charset="0"/>
              </a:rPr>
              <a:t>évaluations</a:t>
            </a:r>
            <a:r>
              <a:rPr lang="en-CA" dirty="0" smtClean="0">
                <a:latin typeface="Franklin Gothic Book" pitchFamily="34" charset="0"/>
              </a:rPr>
              <a:t> du </a:t>
            </a:r>
            <a:r>
              <a:rPr lang="en-CA" dirty="0" err="1" smtClean="0">
                <a:latin typeface="Franklin Gothic Book" pitchFamily="34" charset="0"/>
              </a:rPr>
              <a:t>rendement</a:t>
            </a:r>
            <a:r>
              <a:rPr lang="en-CA" dirty="0" smtClean="0">
                <a:latin typeface="Franklin Gothic Book" pitchFamily="34" charset="0"/>
              </a:rPr>
              <a:t>?</a:t>
            </a:r>
          </a:p>
          <a:p>
            <a:pPr lvl="0"/>
            <a:endParaRPr lang="fr-CA" dirty="0" smtClean="0">
              <a:latin typeface="Franklin Gothic Book" pitchFamily="34" charset="0"/>
            </a:endParaRPr>
          </a:p>
          <a:p>
            <a:pPr lvl="0"/>
            <a:r>
              <a:rPr lang="fr-CA" dirty="0" smtClean="0">
                <a:latin typeface="Franklin Gothic Book" pitchFamily="34" charset="0"/>
              </a:rPr>
              <a:t>Quels outils d’évaluation du rendement utilisez-vous actuellement dans votre milieu de travail?</a:t>
            </a:r>
            <a:endParaRPr lang="en-CA" dirty="0" smtClean="0">
              <a:latin typeface="Franklin Gothic Book" pitchFamily="34" charset="0"/>
            </a:endParaRPr>
          </a:p>
          <a:p>
            <a:pPr lvl="0"/>
            <a:endParaRPr lang="en-CA" dirty="0" smtClean="0">
              <a:latin typeface="Franklin Gothic Book" pitchFamily="34" charset="0"/>
            </a:endParaRPr>
          </a:p>
          <a:p>
            <a:pPr lvl="0"/>
            <a:r>
              <a:rPr lang="en-CA" dirty="0" smtClean="0">
                <a:latin typeface="Franklin Gothic Book" pitchFamily="34" charset="0"/>
              </a:rPr>
              <a:t>Comment </a:t>
            </a:r>
            <a:r>
              <a:rPr lang="en-CA" dirty="0" err="1" smtClean="0">
                <a:latin typeface="Franklin Gothic Book" pitchFamily="34" charset="0"/>
              </a:rPr>
              <a:t>ces</a:t>
            </a:r>
            <a:r>
              <a:rPr lang="en-CA" dirty="0" smtClean="0">
                <a:latin typeface="Franklin Gothic Book" pitchFamily="34" charset="0"/>
              </a:rPr>
              <a:t> </a:t>
            </a:r>
            <a:r>
              <a:rPr lang="en-CA" dirty="0" err="1" smtClean="0">
                <a:latin typeface="Franklin Gothic Book" pitchFamily="34" charset="0"/>
              </a:rPr>
              <a:t>outils</a:t>
            </a:r>
            <a:r>
              <a:rPr lang="en-CA" dirty="0" smtClean="0">
                <a:latin typeface="Franklin Gothic Book" pitchFamily="34" charset="0"/>
              </a:rPr>
              <a:t> </a:t>
            </a:r>
            <a:r>
              <a:rPr lang="en-CA" dirty="0" err="1" smtClean="0">
                <a:latin typeface="Franklin Gothic Book" pitchFamily="34" charset="0"/>
              </a:rPr>
              <a:t>ont-ils</a:t>
            </a:r>
            <a:r>
              <a:rPr lang="en-CA" dirty="0" smtClean="0">
                <a:latin typeface="Franklin Gothic Book" pitchFamily="34" charset="0"/>
              </a:rPr>
              <a:t> </a:t>
            </a:r>
            <a:r>
              <a:rPr lang="en-CA" dirty="0" err="1" smtClean="0">
                <a:latin typeface="Franklin Gothic Book" pitchFamily="34" charset="0"/>
              </a:rPr>
              <a:t>été</a:t>
            </a:r>
            <a:r>
              <a:rPr lang="en-CA" dirty="0" smtClean="0">
                <a:latin typeface="Franklin Gothic Book" pitchFamily="34" charset="0"/>
              </a:rPr>
              <a:t> </a:t>
            </a:r>
            <a:r>
              <a:rPr lang="en-CA" dirty="0" err="1" smtClean="0">
                <a:latin typeface="Franklin Gothic Book" pitchFamily="34" charset="0"/>
              </a:rPr>
              <a:t>créés</a:t>
            </a:r>
            <a:r>
              <a:rPr lang="en-CA" dirty="0" smtClean="0">
                <a:latin typeface="Franklin Gothic Book" pitchFamily="34" charset="0"/>
              </a:rPr>
              <a:t>? Sur quoi se </a:t>
            </a:r>
            <a:r>
              <a:rPr lang="en-CA" dirty="0" err="1" smtClean="0">
                <a:latin typeface="Franklin Gothic Book" pitchFamily="34" charset="0"/>
              </a:rPr>
              <a:t>basent-ils</a:t>
            </a:r>
            <a:endParaRPr lang="en-CA" dirty="0" smtClean="0">
              <a:latin typeface="Franklin Gothic Book" pitchFamily="34" charset="0"/>
            </a:endParaRPr>
          </a:p>
          <a:p>
            <a:endParaRPr lang="en-CA" dirty="0">
              <a:latin typeface="Franklin Gothic Book" pitchFamily="34" charset="0"/>
            </a:endParaRPr>
          </a:p>
        </p:txBody>
      </p:sp>
    </p:spTree>
  </p:cSld>
  <p:clrMapOvr>
    <a:masterClrMapping/>
  </p:clrMapOvr>
  <p:transition spd="med">
    <p:push/>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2"/>
          <p:cNvPicPr>
            <a:picLocks noChangeAspect="1" noChangeArrowheads="1"/>
          </p:cNvPicPr>
          <p:nvPr/>
        </p:nvPicPr>
        <p:blipFill>
          <a:blip r:embed="rId3" cstate="print"/>
          <a:srcRect l="52353" r="13791"/>
          <a:stretch>
            <a:fillRect/>
          </a:stretch>
        </p:blipFill>
        <p:spPr bwMode="auto">
          <a:xfrm flipH="1">
            <a:off x="0" y="0"/>
            <a:ext cx="3491880" cy="6857999"/>
          </a:xfrm>
          <a:prstGeom prst="rect">
            <a:avLst/>
          </a:prstGeom>
          <a:noFill/>
          <a:ln w="9525">
            <a:noFill/>
            <a:miter lim="800000"/>
            <a:headEnd/>
            <a:tailEnd/>
          </a:ln>
          <a:effectLst/>
        </p:spPr>
      </p:pic>
      <p:sp>
        <p:nvSpPr>
          <p:cNvPr id="11" name="Rectangle 10"/>
          <p:cNvSpPr/>
          <p:nvPr/>
        </p:nvSpPr>
        <p:spPr>
          <a:xfrm>
            <a:off x="0" y="0"/>
            <a:ext cx="25152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3729170" y="489029"/>
            <a:ext cx="5028755" cy="523220"/>
          </a:xfrm>
          <a:prstGeom prst="rect">
            <a:avLst/>
          </a:prstGeom>
          <a:noFill/>
        </p:spPr>
        <p:txBody>
          <a:bodyPr wrap="square" rtlCol="0">
            <a:spAutoFit/>
          </a:bodyPr>
          <a:lstStyle/>
          <a:p>
            <a:r>
              <a:rPr lang="en-CA" sz="2800" dirty="0" err="1" smtClean="0">
                <a:latin typeface="Franklin Gothic Demi Cond" pitchFamily="34" charset="0"/>
              </a:rPr>
              <a:t>Évaluation</a:t>
            </a:r>
            <a:r>
              <a:rPr lang="en-CA" sz="2800" dirty="0" smtClean="0">
                <a:latin typeface="Franklin Gothic Demi Cond" pitchFamily="34" charset="0"/>
              </a:rPr>
              <a:t> de </a:t>
            </a:r>
            <a:r>
              <a:rPr lang="en-CA" sz="2800" dirty="0" err="1" smtClean="0">
                <a:latin typeface="Franklin Gothic Demi Cond" pitchFamily="34" charset="0"/>
              </a:rPr>
              <a:t>rendement</a:t>
            </a:r>
            <a:endParaRPr lang="en-CA" sz="2800" dirty="0">
              <a:latin typeface="Franklin Gothic Demi Cond" pitchFamily="34" charset="0"/>
            </a:endParaRPr>
          </a:p>
        </p:txBody>
      </p:sp>
      <p:sp>
        <p:nvSpPr>
          <p:cNvPr id="20" name="Rectangle 19"/>
          <p:cNvSpPr/>
          <p:nvPr/>
        </p:nvSpPr>
        <p:spPr>
          <a:xfrm>
            <a:off x="3563888" y="4382038"/>
            <a:ext cx="144016"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p:cNvSpPr/>
          <p:nvPr/>
        </p:nvSpPr>
        <p:spPr>
          <a:xfrm>
            <a:off x="3571868" y="1214422"/>
            <a:ext cx="5232936" cy="3566532"/>
          </a:xfrm>
          <a:prstGeom prst="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lowchart: Document 13"/>
          <p:cNvSpPr/>
          <p:nvPr/>
        </p:nvSpPr>
        <p:spPr>
          <a:xfrm>
            <a:off x="3563888" y="4509120"/>
            <a:ext cx="5256584" cy="2304256"/>
          </a:xfrm>
          <a:prstGeom prst="flowChartDocument">
            <a:avLst/>
          </a:prstGeom>
          <a:solidFill>
            <a:srgbClr val="F0ECF4"/>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p:cNvSpPr txBox="1"/>
          <p:nvPr/>
        </p:nvSpPr>
        <p:spPr>
          <a:xfrm>
            <a:off x="3623539" y="1412776"/>
            <a:ext cx="3672408" cy="5355312"/>
          </a:xfrm>
          <a:prstGeom prst="rect">
            <a:avLst/>
          </a:prstGeom>
          <a:noFill/>
        </p:spPr>
        <p:txBody>
          <a:bodyPr wrap="square" rtlCol="0">
            <a:spAutoFit/>
          </a:bodyPr>
          <a:lstStyle/>
          <a:p>
            <a:r>
              <a:rPr lang="en-CA" sz="2400" dirty="0" smtClean="0">
                <a:solidFill>
                  <a:schemeClr val="accent4">
                    <a:lumMod val="50000"/>
                  </a:schemeClr>
                </a:solidFill>
                <a:latin typeface="Franklin Gothic Medium Cond" pitchFamily="34" charset="0"/>
              </a:rPr>
              <a:t>RESSOURCES HUMAINES</a:t>
            </a:r>
          </a:p>
          <a:p>
            <a:endParaRPr lang="en-CA" dirty="0" smtClean="0">
              <a:latin typeface="Franklin Gothic Medium Cond" pitchFamily="34" charset="0"/>
            </a:endParaRPr>
          </a:p>
          <a:p>
            <a:endParaRPr lang="en-CA" dirty="0" smtClean="0">
              <a:latin typeface="Franklin Gothic Medium Cond" pitchFamily="34" charset="0"/>
            </a:endParaRPr>
          </a:p>
          <a:p>
            <a:r>
              <a:rPr lang="en-CA" dirty="0" smtClean="0">
                <a:solidFill>
                  <a:schemeClr val="accent6">
                    <a:lumMod val="50000"/>
                  </a:schemeClr>
                </a:solidFill>
                <a:latin typeface="Franklin Gothic Medium Cond" pitchFamily="34" charset="0"/>
              </a:rPr>
              <a:t>EMBAUCHER LE PERSONNEL, </a:t>
            </a:r>
            <a:r>
              <a:rPr lang="en-CA" dirty="0" err="1" smtClean="0">
                <a:solidFill>
                  <a:schemeClr val="accent6">
                    <a:lumMod val="50000"/>
                  </a:schemeClr>
                </a:solidFill>
                <a:latin typeface="Franklin Gothic Medium Cond" pitchFamily="34" charset="0"/>
              </a:rPr>
              <a:t>selon</a:t>
            </a:r>
            <a:r>
              <a:rPr lang="en-CA" dirty="0" smtClean="0">
                <a:solidFill>
                  <a:schemeClr val="accent6">
                    <a:lumMod val="50000"/>
                  </a:schemeClr>
                </a:solidFill>
                <a:latin typeface="Franklin Gothic Medium Cond" pitchFamily="34" charset="0"/>
              </a:rPr>
              <a:t> la </a:t>
            </a:r>
            <a:r>
              <a:rPr lang="en-CA" dirty="0" err="1" smtClean="0">
                <a:solidFill>
                  <a:schemeClr val="accent6">
                    <a:lumMod val="50000"/>
                  </a:schemeClr>
                </a:solidFill>
                <a:latin typeface="Franklin Gothic Medium Cond" pitchFamily="34" charset="0"/>
              </a:rPr>
              <a:t>norme</a:t>
            </a:r>
            <a:r>
              <a:rPr lang="en-CA" dirty="0" smtClean="0">
                <a:solidFill>
                  <a:schemeClr val="accent6">
                    <a:lumMod val="50000"/>
                  </a:schemeClr>
                </a:solidFill>
                <a:latin typeface="Franklin Gothic Medium Cond" pitchFamily="34" charset="0"/>
              </a:rPr>
              <a:t> :</a:t>
            </a:r>
          </a:p>
          <a:p>
            <a:r>
              <a:rPr lang="en-CA" sz="1400" dirty="0" smtClean="0">
                <a:latin typeface="Franklin Gothic Medium Cond" pitchFamily="34" charset="0"/>
              </a:rPr>
              <a:t>4.1   </a:t>
            </a:r>
            <a:r>
              <a:rPr lang="en-CA" sz="1400" dirty="0" err="1" smtClean="0">
                <a:latin typeface="Franklin Gothic Medium Cond" pitchFamily="34" charset="0"/>
              </a:rPr>
              <a:t>Déterminer</a:t>
            </a:r>
            <a:r>
              <a:rPr lang="en-CA" sz="1400" dirty="0" smtClean="0">
                <a:latin typeface="Franklin Gothic Medium Cond" pitchFamily="34" charset="0"/>
              </a:rPr>
              <a:t> les </a:t>
            </a:r>
            <a:r>
              <a:rPr lang="en-CA" sz="1400" dirty="0" err="1" smtClean="0">
                <a:latin typeface="Franklin Gothic Medium Cond" pitchFamily="34" charset="0"/>
              </a:rPr>
              <a:t>besoins</a:t>
            </a:r>
            <a:r>
              <a:rPr lang="en-CA" sz="1400" dirty="0" smtClean="0">
                <a:latin typeface="Franklin Gothic Medium Cond" pitchFamily="34" charset="0"/>
              </a:rPr>
              <a:t> en </a:t>
            </a:r>
            <a:r>
              <a:rPr lang="en-CA" sz="1400" dirty="0" err="1" smtClean="0">
                <a:latin typeface="Franklin Gothic Medium Cond" pitchFamily="34" charset="0"/>
              </a:rPr>
              <a:t>matière</a:t>
            </a:r>
            <a:r>
              <a:rPr lang="en-CA" sz="1400" dirty="0" smtClean="0">
                <a:latin typeface="Franklin Gothic Medium Cond" pitchFamily="34" charset="0"/>
              </a:rPr>
              <a:t> de </a:t>
            </a:r>
            <a:r>
              <a:rPr lang="en-CA" sz="1400" dirty="0" err="1" smtClean="0">
                <a:latin typeface="Franklin Gothic Medium Cond" pitchFamily="34" charset="0"/>
              </a:rPr>
              <a:t>dotation</a:t>
            </a:r>
            <a:endParaRPr lang="en-CA" sz="1400" dirty="0" smtClean="0">
              <a:latin typeface="Franklin Gothic Medium Cond" pitchFamily="34" charset="0"/>
            </a:endParaRPr>
          </a:p>
          <a:p>
            <a:r>
              <a:rPr lang="en-CA" sz="1400" dirty="0" smtClean="0">
                <a:latin typeface="Franklin Gothic Medium Cond" pitchFamily="34" charset="0"/>
              </a:rPr>
              <a:t>4.2   </a:t>
            </a:r>
            <a:r>
              <a:rPr lang="en-CA" sz="1400" dirty="0" err="1" smtClean="0">
                <a:latin typeface="Franklin Gothic Medium Cond" pitchFamily="34" charset="0"/>
              </a:rPr>
              <a:t>Recruter</a:t>
            </a:r>
            <a:r>
              <a:rPr lang="en-CA" sz="1400" dirty="0" smtClean="0">
                <a:latin typeface="Franklin Gothic Medium Cond" pitchFamily="34" charset="0"/>
              </a:rPr>
              <a:t> le personnel</a:t>
            </a:r>
          </a:p>
          <a:p>
            <a:r>
              <a:rPr lang="en-CA" sz="1400" dirty="0" smtClean="0">
                <a:latin typeface="Franklin Gothic Medium Cond" pitchFamily="34" charset="0"/>
              </a:rPr>
              <a:t>4.3   </a:t>
            </a:r>
            <a:r>
              <a:rPr lang="en-CA" sz="1400" dirty="0" err="1" smtClean="0">
                <a:latin typeface="Franklin Gothic Medium Cond" pitchFamily="34" charset="0"/>
              </a:rPr>
              <a:t>Recevoir</a:t>
            </a:r>
            <a:r>
              <a:rPr lang="en-CA" sz="1400" dirty="0" smtClean="0">
                <a:latin typeface="Franklin Gothic Medium Cond" pitchFamily="34" charset="0"/>
              </a:rPr>
              <a:t> en </a:t>
            </a:r>
            <a:r>
              <a:rPr lang="en-CA" sz="1400" dirty="0" err="1" smtClean="0">
                <a:latin typeface="Franklin Gothic Medium Cond" pitchFamily="34" charset="0"/>
              </a:rPr>
              <a:t>entrevue</a:t>
            </a:r>
            <a:r>
              <a:rPr lang="en-CA" sz="1400" dirty="0" smtClean="0">
                <a:latin typeface="Franklin Gothic Medium Cond" pitchFamily="34" charset="0"/>
              </a:rPr>
              <a:t> les </a:t>
            </a:r>
            <a:r>
              <a:rPr lang="en-CA" sz="1400" dirty="0" err="1" smtClean="0">
                <a:latin typeface="Franklin Gothic Medium Cond" pitchFamily="34" charset="0"/>
              </a:rPr>
              <a:t>employées</a:t>
            </a:r>
            <a:r>
              <a:rPr lang="en-CA" sz="1400" dirty="0" smtClean="0">
                <a:latin typeface="Franklin Gothic Medium Cond" pitchFamily="34" charset="0"/>
              </a:rPr>
              <a:t> </a:t>
            </a:r>
            <a:r>
              <a:rPr lang="en-CA" sz="1400" dirty="0" err="1" smtClean="0">
                <a:latin typeface="Franklin Gothic Medium Cond" pitchFamily="34" charset="0"/>
              </a:rPr>
              <a:t>potentielles</a:t>
            </a:r>
            <a:endParaRPr lang="en-CA" sz="1400" dirty="0" smtClean="0">
              <a:latin typeface="Franklin Gothic Medium Cond" pitchFamily="34" charset="0"/>
            </a:endParaRPr>
          </a:p>
          <a:p>
            <a:r>
              <a:rPr lang="en-CA" sz="1400" dirty="0" smtClean="0">
                <a:latin typeface="Franklin Gothic Medium Cond" pitchFamily="34" charset="0"/>
              </a:rPr>
              <a:t>4.4   </a:t>
            </a:r>
            <a:r>
              <a:rPr lang="en-CA" sz="1400" dirty="0" err="1" smtClean="0">
                <a:latin typeface="Franklin Gothic Medium Cond" pitchFamily="34" charset="0"/>
              </a:rPr>
              <a:t>Sélectionner</a:t>
            </a:r>
            <a:r>
              <a:rPr lang="en-CA" sz="1400" dirty="0" smtClean="0">
                <a:latin typeface="Franklin Gothic Medium Cond" pitchFamily="34" charset="0"/>
              </a:rPr>
              <a:t> les </a:t>
            </a:r>
            <a:r>
              <a:rPr lang="en-CA" sz="1400" dirty="0" err="1" smtClean="0">
                <a:latin typeface="Franklin Gothic Medium Cond" pitchFamily="34" charset="0"/>
              </a:rPr>
              <a:t>employées</a:t>
            </a:r>
            <a:r>
              <a:rPr lang="en-CA" sz="1400" dirty="0" smtClean="0">
                <a:latin typeface="Franklin Gothic Medium Cond" pitchFamily="34" charset="0"/>
              </a:rPr>
              <a:t> </a:t>
            </a:r>
            <a:r>
              <a:rPr lang="en-CA" sz="1400" dirty="0" err="1" smtClean="0">
                <a:latin typeface="Franklin Gothic Medium Cond" pitchFamily="34" charset="0"/>
              </a:rPr>
              <a:t>potentielles</a:t>
            </a:r>
            <a:endParaRPr lang="en-CA" sz="1400" dirty="0" smtClean="0">
              <a:latin typeface="Franklin Gothic Medium Cond" pitchFamily="34" charset="0"/>
            </a:endParaRPr>
          </a:p>
          <a:p>
            <a:r>
              <a:rPr lang="en-CA" sz="1400" dirty="0" smtClean="0">
                <a:latin typeface="Franklin Gothic Medium Cond" pitchFamily="34" charset="0"/>
              </a:rPr>
              <a:t>4.5   </a:t>
            </a:r>
            <a:r>
              <a:rPr lang="en-CA" sz="1400" dirty="0" err="1" smtClean="0">
                <a:latin typeface="Franklin Gothic Medium Cond" pitchFamily="34" charset="0"/>
              </a:rPr>
              <a:t>Offrir</a:t>
            </a:r>
            <a:r>
              <a:rPr lang="en-CA" sz="1400" dirty="0" smtClean="0">
                <a:latin typeface="Franklin Gothic Medium Cond" pitchFamily="34" charset="0"/>
              </a:rPr>
              <a:t> un </a:t>
            </a:r>
            <a:r>
              <a:rPr lang="en-CA" sz="1400" dirty="0" err="1" smtClean="0">
                <a:latin typeface="Franklin Gothic Medium Cond" pitchFamily="34" charset="0"/>
              </a:rPr>
              <a:t>poste</a:t>
            </a:r>
            <a:r>
              <a:rPr lang="en-CA" sz="1400" dirty="0" smtClean="0">
                <a:latin typeface="Franklin Gothic Medium Cond" pitchFamily="34" charset="0"/>
              </a:rPr>
              <a:t> à la </a:t>
            </a:r>
            <a:r>
              <a:rPr lang="en-CA" sz="1400" dirty="0" err="1" smtClean="0">
                <a:latin typeface="Franklin Gothic Medium Cond" pitchFamily="34" charset="0"/>
              </a:rPr>
              <a:t>meilleure</a:t>
            </a:r>
            <a:r>
              <a:rPr lang="en-CA" sz="1400" dirty="0" smtClean="0">
                <a:latin typeface="Franklin Gothic Medium Cond" pitchFamily="34" charset="0"/>
              </a:rPr>
              <a:t> candidate</a:t>
            </a:r>
          </a:p>
          <a:p>
            <a:r>
              <a:rPr lang="en-CA" sz="1400" dirty="0" smtClean="0">
                <a:latin typeface="Franklin Gothic Medium Cond" pitchFamily="34" charset="0"/>
              </a:rPr>
              <a:t>4.6   </a:t>
            </a:r>
            <a:r>
              <a:rPr lang="en-CA" sz="1400" dirty="0" err="1" smtClean="0">
                <a:latin typeface="Franklin Gothic Medium Cond" pitchFamily="34" charset="0"/>
              </a:rPr>
              <a:t>Fournir</a:t>
            </a:r>
            <a:r>
              <a:rPr lang="en-CA" sz="1400" dirty="0" smtClean="0">
                <a:latin typeface="Franklin Gothic Medium Cond" pitchFamily="34" charset="0"/>
              </a:rPr>
              <a:t> </a:t>
            </a:r>
            <a:r>
              <a:rPr lang="en-CA" sz="1400" dirty="0" err="1" smtClean="0">
                <a:latin typeface="Franklin Gothic Medium Cond" pitchFamily="34" charset="0"/>
              </a:rPr>
              <a:t>une</a:t>
            </a:r>
            <a:r>
              <a:rPr lang="en-CA" sz="1400" dirty="0" smtClean="0">
                <a:latin typeface="Franklin Gothic Medium Cond" pitchFamily="34" charset="0"/>
              </a:rPr>
              <a:t> orientation au nouveau personnel</a:t>
            </a:r>
          </a:p>
          <a:p>
            <a:endParaRPr lang="en-CA" dirty="0" smtClean="0">
              <a:latin typeface="Franklin Gothic Medium Cond" pitchFamily="34" charset="0"/>
            </a:endParaRPr>
          </a:p>
          <a:p>
            <a:r>
              <a:rPr lang="en-CA" dirty="0" smtClean="0">
                <a:solidFill>
                  <a:schemeClr val="accent6">
                    <a:lumMod val="50000"/>
                  </a:schemeClr>
                </a:solidFill>
                <a:latin typeface="Franklin Gothic Medium Cond" pitchFamily="34" charset="0"/>
              </a:rPr>
              <a:t>NOTES :</a:t>
            </a:r>
          </a:p>
          <a:p>
            <a:endParaRPr lang="en-CA" dirty="0" smtClean="0">
              <a:solidFill>
                <a:schemeClr val="accent6">
                  <a:lumMod val="50000"/>
                </a:schemeClr>
              </a:solidFill>
              <a:latin typeface="Franklin Gothic Medium Cond" pitchFamily="34" charset="0"/>
            </a:endParaRPr>
          </a:p>
          <a:p>
            <a:endParaRPr lang="en-CA" dirty="0" smtClean="0">
              <a:solidFill>
                <a:schemeClr val="accent6">
                  <a:lumMod val="50000"/>
                </a:schemeClr>
              </a:solidFill>
              <a:latin typeface="Franklin Gothic Medium Cond" pitchFamily="34" charset="0"/>
            </a:endParaRPr>
          </a:p>
          <a:p>
            <a:r>
              <a:rPr lang="en-CA" dirty="0" smtClean="0">
                <a:solidFill>
                  <a:schemeClr val="accent6">
                    <a:lumMod val="50000"/>
                  </a:schemeClr>
                </a:solidFill>
                <a:latin typeface="Franklin Gothic Medium Cond" pitchFamily="34" charset="0"/>
              </a:rPr>
              <a:t>PLAN DE PERFECTIONNEMENT PROFESSIONNEL :</a:t>
            </a:r>
          </a:p>
          <a:p>
            <a:endParaRPr lang="en-CA" dirty="0" smtClean="0">
              <a:solidFill>
                <a:schemeClr val="accent6">
                  <a:lumMod val="50000"/>
                </a:schemeClr>
              </a:solidFill>
              <a:latin typeface="Franklin Gothic Medium Cond" pitchFamily="34" charset="0"/>
            </a:endParaRPr>
          </a:p>
          <a:p>
            <a:endParaRPr lang="en-CA" dirty="0" smtClean="0">
              <a:latin typeface="Franklin Gothic Medium Cond" pitchFamily="34" charset="0"/>
            </a:endParaRPr>
          </a:p>
          <a:p>
            <a:endParaRPr lang="en-CA" dirty="0">
              <a:latin typeface="Franklin Gothic Medium Cond" pitchFamily="34" charset="0"/>
            </a:endParaRPr>
          </a:p>
        </p:txBody>
      </p:sp>
      <p:sp>
        <p:nvSpPr>
          <p:cNvPr id="19" name="Freeform 18"/>
          <p:cNvSpPr/>
          <p:nvPr/>
        </p:nvSpPr>
        <p:spPr>
          <a:xfrm>
            <a:off x="3572355" y="1052736"/>
            <a:ext cx="5248117" cy="5551263"/>
          </a:xfrm>
          <a:custGeom>
            <a:avLst/>
            <a:gdLst>
              <a:gd name="connsiteX0" fmla="*/ 5367867 w 5367867"/>
              <a:gd name="connsiteY0" fmla="*/ 5063067 h 5376334"/>
              <a:gd name="connsiteX1" fmla="*/ 5367867 w 5367867"/>
              <a:gd name="connsiteY1" fmla="*/ 5063067 h 5376334"/>
              <a:gd name="connsiteX2" fmla="*/ 5359400 w 5367867"/>
              <a:gd name="connsiteY2" fmla="*/ 0 h 5376334"/>
              <a:gd name="connsiteX3" fmla="*/ 0 w 5367867"/>
              <a:gd name="connsiteY3" fmla="*/ 8467 h 5376334"/>
              <a:gd name="connsiteX4" fmla="*/ 25400 w 5367867"/>
              <a:gd name="connsiteY4" fmla="*/ 5376334 h 5376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7867" h="5376334">
                <a:moveTo>
                  <a:pt x="5367867" y="5063067"/>
                </a:moveTo>
                <a:lnTo>
                  <a:pt x="5367867" y="5063067"/>
                </a:lnTo>
                <a:cubicBezTo>
                  <a:pt x="5365045" y="3375378"/>
                  <a:pt x="5362222" y="1687689"/>
                  <a:pt x="5359400" y="0"/>
                </a:cubicBezTo>
                <a:lnTo>
                  <a:pt x="0" y="8467"/>
                </a:lnTo>
                <a:lnTo>
                  <a:pt x="25400" y="5376334"/>
                </a:lnTo>
              </a:path>
            </a:pathLst>
          </a:custGeom>
          <a:ln w="57150">
            <a:solidFill>
              <a:schemeClr val="accent4">
                <a:lumMod val="40000"/>
                <a:lumOff val="6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3" name="TextBox 22"/>
          <p:cNvSpPr txBox="1"/>
          <p:nvPr/>
        </p:nvSpPr>
        <p:spPr>
          <a:xfrm>
            <a:off x="7317153" y="2621811"/>
            <a:ext cx="1440160" cy="2031325"/>
          </a:xfrm>
          <a:prstGeom prst="rect">
            <a:avLst/>
          </a:prstGeom>
          <a:noFill/>
        </p:spPr>
        <p:txBody>
          <a:bodyPr wrap="square" rtlCol="0">
            <a:spAutoFit/>
          </a:bodyPr>
          <a:lstStyle/>
          <a:p>
            <a:r>
              <a:rPr lang="en-CA" dirty="0" smtClean="0">
                <a:sym typeface="Wingdings 2"/>
              </a:rPr>
              <a:t></a:t>
            </a:r>
          </a:p>
          <a:p>
            <a:r>
              <a:rPr lang="en-CA" dirty="0" smtClean="0">
                <a:sym typeface="Wingdings 2"/>
              </a:rPr>
              <a:t></a:t>
            </a:r>
            <a:endParaRPr lang="en-CA" dirty="0" smtClean="0"/>
          </a:p>
          <a:p>
            <a:r>
              <a:rPr lang="en-CA" dirty="0" smtClean="0">
                <a:sym typeface="Wingdings 2"/>
              </a:rPr>
              <a:t></a:t>
            </a:r>
            <a:endParaRPr lang="en-CA" dirty="0" smtClean="0"/>
          </a:p>
          <a:p>
            <a:r>
              <a:rPr lang="en-CA" dirty="0" smtClean="0">
                <a:sym typeface="Wingdings 2"/>
              </a:rPr>
              <a:t></a:t>
            </a:r>
            <a:endParaRPr lang="en-CA" dirty="0" smtClean="0"/>
          </a:p>
          <a:p>
            <a:r>
              <a:rPr lang="en-CA" dirty="0" smtClean="0">
                <a:sym typeface="Wingdings 2"/>
              </a:rPr>
              <a:t></a:t>
            </a:r>
            <a:endParaRPr lang="en-CA" dirty="0" smtClean="0"/>
          </a:p>
          <a:p>
            <a:r>
              <a:rPr lang="en-CA" dirty="0" smtClean="0">
                <a:sym typeface="Wingdings 2"/>
              </a:rPr>
              <a:t></a:t>
            </a:r>
            <a:endParaRPr lang="en-CA" dirty="0" smtClean="0"/>
          </a:p>
          <a:p>
            <a:endParaRPr lang="en-CA" dirty="0"/>
          </a:p>
        </p:txBody>
      </p:sp>
      <p:sp>
        <p:nvSpPr>
          <p:cNvPr id="24" name="TextBox 23"/>
          <p:cNvSpPr txBox="1"/>
          <p:nvPr/>
        </p:nvSpPr>
        <p:spPr>
          <a:xfrm>
            <a:off x="7327624" y="1351068"/>
            <a:ext cx="338554" cy="1264206"/>
          </a:xfrm>
          <a:prstGeom prst="rect">
            <a:avLst/>
          </a:prstGeom>
          <a:noFill/>
        </p:spPr>
        <p:txBody>
          <a:bodyPr vert="vert270" wrap="square" rtlCol="0">
            <a:spAutoFit/>
          </a:bodyPr>
          <a:lstStyle/>
          <a:p>
            <a:r>
              <a:rPr lang="en-CA" sz="1000" dirty="0" smtClean="0">
                <a:latin typeface="Franklin Gothic Medium Cond" pitchFamily="34" charset="0"/>
              </a:rPr>
              <a:t>NE S’APPLIQUE PAS</a:t>
            </a:r>
            <a:endParaRPr lang="en-CA" sz="1000" dirty="0">
              <a:latin typeface="Franklin Gothic Medium Cond" pitchFamily="34" charset="0"/>
            </a:endParaRPr>
          </a:p>
        </p:txBody>
      </p:sp>
      <p:sp>
        <p:nvSpPr>
          <p:cNvPr id="25" name="TextBox 24"/>
          <p:cNvSpPr txBox="1"/>
          <p:nvPr/>
        </p:nvSpPr>
        <p:spPr>
          <a:xfrm>
            <a:off x="7540115" y="1351068"/>
            <a:ext cx="338554" cy="1264206"/>
          </a:xfrm>
          <a:prstGeom prst="rect">
            <a:avLst/>
          </a:prstGeom>
          <a:noFill/>
        </p:spPr>
        <p:txBody>
          <a:bodyPr vert="vert270" wrap="square" rtlCol="0">
            <a:spAutoFit/>
          </a:bodyPr>
          <a:lstStyle/>
          <a:p>
            <a:r>
              <a:rPr lang="en-CA" sz="1000" dirty="0" smtClean="0">
                <a:latin typeface="Franklin Gothic Medium Cond" pitchFamily="34" charset="0"/>
              </a:rPr>
              <a:t>INSATISFAISANT</a:t>
            </a:r>
            <a:endParaRPr lang="en-CA" sz="1000" dirty="0">
              <a:latin typeface="Franklin Gothic Medium Cond" pitchFamily="34" charset="0"/>
            </a:endParaRPr>
          </a:p>
        </p:txBody>
      </p:sp>
      <p:sp>
        <p:nvSpPr>
          <p:cNvPr id="26" name="TextBox 25"/>
          <p:cNvSpPr txBox="1"/>
          <p:nvPr/>
        </p:nvSpPr>
        <p:spPr>
          <a:xfrm>
            <a:off x="7739645" y="1355263"/>
            <a:ext cx="338554" cy="1264206"/>
          </a:xfrm>
          <a:prstGeom prst="rect">
            <a:avLst/>
          </a:prstGeom>
          <a:noFill/>
        </p:spPr>
        <p:txBody>
          <a:bodyPr vert="vert270" wrap="square" rtlCol="0">
            <a:spAutoFit/>
          </a:bodyPr>
          <a:lstStyle/>
          <a:p>
            <a:r>
              <a:rPr lang="en-CA" sz="1000" dirty="0" smtClean="0">
                <a:latin typeface="Franklin Gothic Medium Cond" pitchFamily="34" charset="0"/>
              </a:rPr>
              <a:t>AMÉLIORATION REQUISE</a:t>
            </a:r>
            <a:endParaRPr lang="en-CA" sz="1000" dirty="0">
              <a:latin typeface="Franklin Gothic Medium Cond" pitchFamily="34" charset="0"/>
            </a:endParaRPr>
          </a:p>
        </p:txBody>
      </p:sp>
      <p:sp>
        <p:nvSpPr>
          <p:cNvPr id="27" name="TextBox 26"/>
          <p:cNvSpPr txBox="1"/>
          <p:nvPr/>
        </p:nvSpPr>
        <p:spPr>
          <a:xfrm>
            <a:off x="7955723" y="1150145"/>
            <a:ext cx="338554" cy="1463296"/>
          </a:xfrm>
          <a:prstGeom prst="rect">
            <a:avLst/>
          </a:prstGeom>
          <a:noFill/>
        </p:spPr>
        <p:txBody>
          <a:bodyPr vert="vert270" wrap="square" rtlCol="0">
            <a:spAutoFit/>
          </a:bodyPr>
          <a:lstStyle/>
          <a:p>
            <a:r>
              <a:rPr lang="en-CA" sz="1000" dirty="0" smtClean="0">
                <a:latin typeface="Franklin Gothic Medium Cond" pitchFamily="34" charset="0"/>
              </a:rPr>
              <a:t>COMPÉTENCES EN DÉVEL.</a:t>
            </a:r>
            <a:endParaRPr lang="en-CA" sz="1000" dirty="0">
              <a:latin typeface="Franklin Gothic Medium Cond" pitchFamily="34" charset="0"/>
            </a:endParaRPr>
          </a:p>
        </p:txBody>
      </p:sp>
      <p:sp>
        <p:nvSpPr>
          <p:cNvPr id="28" name="TextBox 27"/>
          <p:cNvSpPr txBox="1"/>
          <p:nvPr/>
        </p:nvSpPr>
        <p:spPr>
          <a:xfrm>
            <a:off x="8150898" y="1349235"/>
            <a:ext cx="338554" cy="1264206"/>
          </a:xfrm>
          <a:prstGeom prst="rect">
            <a:avLst/>
          </a:prstGeom>
          <a:noFill/>
        </p:spPr>
        <p:txBody>
          <a:bodyPr vert="vert270" wrap="square" rtlCol="0">
            <a:spAutoFit/>
          </a:bodyPr>
          <a:lstStyle/>
          <a:p>
            <a:r>
              <a:rPr lang="en-CA" sz="1000" dirty="0" smtClean="0">
                <a:latin typeface="Franklin Gothic Medium Cond" pitchFamily="34" charset="0"/>
              </a:rPr>
              <a:t>SOLIDES COMPÉTENCES</a:t>
            </a:r>
            <a:endParaRPr lang="en-CA" sz="1000" dirty="0">
              <a:latin typeface="Franklin Gothic Medium Cond" pitchFamily="34" charset="0"/>
            </a:endParaRPr>
          </a:p>
        </p:txBody>
      </p:sp>
      <p:sp>
        <p:nvSpPr>
          <p:cNvPr id="29" name="TextBox 28"/>
          <p:cNvSpPr txBox="1"/>
          <p:nvPr/>
        </p:nvSpPr>
        <p:spPr>
          <a:xfrm>
            <a:off x="8331821" y="980728"/>
            <a:ext cx="338554" cy="1634978"/>
          </a:xfrm>
          <a:prstGeom prst="rect">
            <a:avLst/>
          </a:prstGeom>
          <a:noFill/>
        </p:spPr>
        <p:txBody>
          <a:bodyPr vert="vert270" wrap="square" rtlCol="0">
            <a:spAutoFit/>
          </a:bodyPr>
          <a:lstStyle/>
          <a:p>
            <a:r>
              <a:rPr lang="en-CA" sz="1000" dirty="0" smtClean="0">
                <a:latin typeface="Franklin Gothic Medium Cond" pitchFamily="34" charset="0"/>
              </a:rPr>
              <a:t>EXCÈDE/RÉPOND AUX NORMES</a:t>
            </a:r>
            <a:endParaRPr lang="en-CA" sz="1000" dirty="0">
              <a:latin typeface="Franklin Gothic Medium Cond" pitchFamily="34" charset="0"/>
            </a:endParaRPr>
          </a:p>
        </p:txBody>
      </p:sp>
      <p:sp>
        <p:nvSpPr>
          <p:cNvPr id="37" name="Rectangle 36"/>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spd="med">
    <p:push/>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9144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2339752" y="404664"/>
            <a:ext cx="6408712" cy="6453336"/>
          </a:xfrm>
          <a:prstGeom prst="rect">
            <a:avLst/>
          </a:prstGeom>
          <a:solidFill>
            <a:schemeClr val="bg1"/>
          </a:solidFill>
          <a:ln>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ectangle 21"/>
          <p:cNvSpPr/>
          <p:nvPr/>
        </p:nvSpPr>
        <p:spPr>
          <a:xfrm>
            <a:off x="2411760" y="404664"/>
            <a:ext cx="62646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a:off x="2419711" y="404664"/>
            <a:ext cx="45719" cy="352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168879" y="857978"/>
            <a:ext cx="720080" cy="1569660"/>
          </a:xfrm>
          <a:prstGeom prst="rect">
            <a:avLst/>
          </a:prstGeom>
          <a:noFill/>
          <a:effectLst/>
        </p:spPr>
        <p:txBody>
          <a:bodyPr wrap="square" rtlCol="0">
            <a:spAutoFit/>
          </a:bodyPr>
          <a:lstStyle/>
          <a:p>
            <a:pPr algn="ctr"/>
            <a:r>
              <a:rPr lang="en-CA" sz="96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2</a:t>
            </a:r>
            <a:endParaRPr lang="en-CA" sz="96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13" name="Freeform 12"/>
          <p:cNvSpPr/>
          <p:nvPr/>
        </p:nvSpPr>
        <p:spPr>
          <a:xfrm>
            <a:off x="107504" y="1772816"/>
            <a:ext cx="2290910" cy="2813393"/>
          </a:xfrm>
          <a:custGeom>
            <a:avLst/>
            <a:gdLst>
              <a:gd name="connsiteX0" fmla="*/ 278342 w 1653646"/>
              <a:gd name="connsiteY0" fmla="*/ 191558 h 2130425"/>
              <a:gd name="connsiteX1" fmla="*/ 268817 w 1653646"/>
              <a:gd name="connsiteY1" fmla="*/ 42333 h 2130425"/>
              <a:gd name="connsiteX2" fmla="*/ 224367 w 1653646"/>
              <a:gd name="connsiteY2" fmla="*/ 67733 h 2130425"/>
              <a:gd name="connsiteX3" fmla="*/ 195792 w 1653646"/>
              <a:gd name="connsiteY3" fmla="*/ 23283 h 2130425"/>
              <a:gd name="connsiteX4" fmla="*/ 141817 w 1653646"/>
              <a:gd name="connsiteY4" fmla="*/ 7408 h 2130425"/>
              <a:gd name="connsiteX5" fmla="*/ 170392 w 1653646"/>
              <a:gd name="connsiteY5" fmla="*/ 67733 h 2130425"/>
              <a:gd name="connsiteX6" fmla="*/ 122767 w 1653646"/>
              <a:gd name="connsiteY6" fmla="*/ 39158 h 2130425"/>
              <a:gd name="connsiteX7" fmla="*/ 91017 w 1653646"/>
              <a:gd name="connsiteY7" fmla="*/ 51858 h 2130425"/>
              <a:gd name="connsiteX8" fmla="*/ 119592 w 1653646"/>
              <a:gd name="connsiteY8" fmla="*/ 102658 h 2130425"/>
              <a:gd name="connsiteX9" fmla="*/ 141817 w 1653646"/>
              <a:gd name="connsiteY9" fmla="*/ 121708 h 2130425"/>
              <a:gd name="connsiteX10" fmla="*/ 91017 w 1653646"/>
              <a:gd name="connsiteY10" fmla="*/ 128058 h 2130425"/>
              <a:gd name="connsiteX11" fmla="*/ 65617 w 1653646"/>
              <a:gd name="connsiteY11" fmla="*/ 153458 h 2130425"/>
              <a:gd name="connsiteX12" fmla="*/ 106892 w 1653646"/>
              <a:gd name="connsiteY12" fmla="*/ 159808 h 2130425"/>
              <a:gd name="connsiteX13" fmla="*/ 94192 w 1653646"/>
              <a:gd name="connsiteY13" fmla="*/ 185208 h 2130425"/>
              <a:gd name="connsiteX14" fmla="*/ 75142 w 1653646"/>
              <a:gd name="connsiteY14" fmla="*/ 216958 h 2130425"/>
              <a:gd name="connsiteX15" fmla="*/ 160867 w 1653646"/>
              <a:gd name="connsiteY15" fmla="*/ 175683 h 2130425"/>
              <a:gd name="connsiteX16" fmla="*/ 332317 w 1653646"/>
              <a:gd name="connsiteY16" fmla="*/ 397933 h 2130425"/>
              <a:gd name="connsiteX17" fmla="*/ 427567 w 1653646"/>
              <a:gd name="connsiteY17" fmla="*/ 509058 h 2130425"/>
              <a:gd name="connsiteX18" fmla="*/ 424392 w 1653646"/>
              <a:gd name="connsiteY18" fmla="*/ 626533 h 2130425"/>
              <a:gd name="connsiteX19" fmla="*/ 516467 w 1653646"/>
              <a:gd name="connsiteY19" fmla="*/ 658283 h 2130425"/>
              <a:gd name="connsiteX20" fmla="*/ 583142 w 1653646"/>
              <a:gd name="connsiteY20" fmla="*/ 747183 h 2130425"/>
              <a:gd name="connsiteX21" fmla="*/ 538692 w 1653646"/>
              <a:gd name="connsiteY21" fmla="*/ 877358 h 2130425"/>
              <a:gd name="connsiteX22" fmla="*/ 497417 w 1653646"/>
              <a:gd name="connsiteY22" fmla="*/ 924983 h 2130425"/>
              <a:gd name="connsiteX23" fmla="*/ 576792 w 1653646"/>
              <a:gd name="connsiteY23" fmla="*/ 969433 h 2130425"/>
              <a:gd name="connsiteX24" fmla="*/ 611717 w 1653646"/>
              <a:gd name="connsiteY24" fmla="*/ 975783 h 2130425"/>
              <a:gd name="connsiteX25" fmla="*/ 589492 w 1653646"/>
              <a:gd name="connsiteY25" fmla="*/ 1010708 h 2130425"/>
              <a:gd name="connsiteX26" fmla="*/ 373592 w 1653646"/>
              <a:gd name="connsiteY26" fmla="*/ 1007533 h 2130425"/>
              <a:gd name="connsiteX27" fmla="*/ 195792 w 1653646"/>
              <a:gd name="connsiteY27" fmla="*/ 985308 h 2130425"/>
              <a:gd name="connsiteX28" fmla="*/ 138642 w 1653646"/>
              <a:gd name="connsiteY28" fmla="*/ 947208 h 2130425"/>
              <a:gd name="connsiteX29" fmla="*/ 132292 w 1653646"/>
              <a:gd name="connsiteY29" fmla="*/ 899583 h 2130425"/>
              <a:gd name="connsiteX30" fmla="*/ 119592 w 1653646"/>
              <a:gd name="connsiteY30" fmla="*/ 826558 h 2130425"/>
              <a:gd name="connsiteX31" fmla="*/ 100542 w 1653646"/>
              <a:gd name="connsiteY31" fmla="*/ 775758 h 2130425"/>
              <a:gd name="connsiteX32" fmla="*/ 46567 w 1653646"/>
              <a:gd name="connsiteY32" fmla="*/ 778933 h 2130425"/>
              <a:gd name="connsiteX33" fmla="*/ 5292 w 1653646"/>
              <a:gd name="connsiteY33" fmla="*/ 912283 h 2130425"/>
              <a:gd name="connsiteX34" fmla="*/ 14817 w 1653646"/>
              <a:gd name="connsiteY34" fmla="*/ 1055158 h 2130425"/>
              <a:gd name="connsiteX35" fmla="*/ 56092 w 1653646"/>
              <a:gd name="connsiteY35" fmla="*/ 1099608 h 2130425"/>
              <a:gd name="connsiteX36" fmla="*/ 106892 w 1653646"/>
              <a:gd name="connsiteY36" fmla="*/ 1099608 h 2130425"/>
              <a:gd name="connsiteX37" fmla="*/ 129117 w 1653646"/>
              <a:gd name="connsiteY37" fmla="*/ 1074208 h 2130425"/>
              <a:gd name="connsiteX38" fmla="*/ 148167 w 1653646"/>
              <a:gd name="connsiteY38" fmla="*/ 1071033 h 2130425"/>
              <a:gd name="connsiteX39" fmla="*/ 160867 w 1653646"/>
              <a:gd name="connsiteY39" fmla="*/ 1118658 h 2130425"/>
              <a:gd name="connsiteX40" fmla="*/ 214842 w 1653646"/>
              <a:gd name="connsiteY40" fmla="*/ 1178983 h 2130425"/>
              <a:gd name="connsiteX41" fmla="*/ 370417 w 1653646"/>
              <a:gd name="connsiteY41" fmla="*/ 1223433 h 2130425"/>
              <a:gd name="connsiteX42" fmla="*/ 440267 w 1653646"/>
              <a:gd name="connsiteY42" fmla="*/ 1226608 h 2130425"/>
              <a:gd name="connsiteX43" fmla="*/ 576792 w 1653646"/>
              <a:gd name="connsiteY43" fmla="*/ 1325033 h 2130425"/>
              <a:gd name="connsiteX44" fmla="*/ 640292 w 1653646"/>
              <a:gd name="connsiteY44" fmla="*/ 1325033 h 2130425"/>
              <a:gd name="connsiteX45" fmla="*/ 732367 w 1653646"/>
              <a:gd name="connsiteY45" fmla="*/ 1359958 h 2130425"/>
              <a:gd name="connsiteX46" fmla="*/ 818092 w 1653646"/>
              <a:gd name="connsiteY46" fmla="*/ 1601258 h 2130425"/>
              <a:gd name="connsiteX47" fmla="*/ 811742 w 1653646"/>
              <a:gd name="connsiteY47" fmla="*/ 1848908 h 2130425"/>
              <a:gd name="connsiteX48" fmla="*/ 862542 w 1653646"/>
              <a:gd name="connsiteY48" fmla="*/ 1874308 h 2130425"/>
              <a:gd name="connsiteX49" fmla="*/ 878417 w 1653646"/>
              <a:gd name="connsiteY49" fmla="*/ 1874308 h 2130425"/>
              <a:gd name="connsiteX50" fmla="*/ 875242 w 1653646"/>
              <a:gd name="connsiteY50" fmla="*/ 1966383 h 2130425"/>
              <a:gd name="connsiteX51" fmla="*/ 843492 w 1653646"/>
              <a:gd name="connsiteY51" fmla="*/ 2058458 h 2130425"/>
              <a:gd name="connsiteX52" fmla="*/ 846667 w 1653646"/>
              <a:gd name="connsiteY52" fmla="*/ 2121958 h 2130425"/>
              <a:gd name="connsiteX53" fmla="*/ 1046692 w 1653646"/>
              <a:gd name="connsiteY53" fmla="*/ 2109258 h 2130425"/>
              <a:gd name="connsiteX54" fmla="*/ 1008592 w 1653646"/>
              <a:gd name="connsiteY54" fmla="*/ 2010833 h 2130425"/>
              <a:gd name="connsiteX55" fmla="*/ 992717 w 1653646"/>
              <a:gd name="connsiteY55" fmla="*/ 1887008 h 2130425"/>
              <a:gd name="connsiteX56" fmla="*/ 1037167 w 1653646"/>
              <a:gd name="connsiteY56" fmla="*/ 1852083 h 2130425"/>
              <a:gd name="connsiteX57" fmla="*/ 1081617 w 1653646"/>
              <a:gd name="connsiteY57" fmla="*/ 1798108 h 2130425"/>
              <a:gd name="connsiteX58" fmla="*/ 1046692 w 1653646"/>
              <a:gd name="connsiteY58" fmla="*/ 1706033 h 2130425"/>
              <a:gd name="connsiteX59" fmla="*/ 1024467 w 1653646"/>
              <a:gd name="connsiteY59" fmla="*/ 1537758 h 2130425"/>
              <a:gd name="connsiteX60" fmla="*/ 995892 w 1653646"/>
              <a:gd name="connsiteY60" fmla="*/ 1477433 h 2130425"/>
              <a:gd name="connsiteX61" fmla="*/ 954617 w 1653646"/>
              <a:gd name="connsiteY61" fmla="*/ 1429808 h 2130425"/>
              <a:gd name="connsiteX62" fmla="*/ 964142 w 1653646"/>
              <a:gd name="connsiteY62" fmla="*/ 1210733 h 2130425"/>
              <a:gd name="connsiteX63" fmla="*/ 951442 w 1653646"/>
              <a:gd name="connsiteY63" fmla="*/ 1166283 h 2130425"/>
              <a:gd name="connsiteX64" fmla="*/ 983192 w 1653646"/>
              <a:gd name="connsiteY64" fmla="*/ 1134533 h 2130425"/>
              <a:gd name="connsiteX65" fmla="*/ 1180042 w 1653646"/>
              <a:gd name="connsiteY65" fmla="*/ 1093258 h 2130425"/>
              <a:gd name="connsiteX66" fmla="*/ 1186392 w 1653646"/>
              <a:gd name="connsiteY66" fmla="*/ 1039283 h 2130425"/>
              <a:gd name="connsiteX67" fmla="*/ 1103842 w 1653646"/>
              <a:gd name="connsiteY67" fmla="*/ 839258 h 2130425"/>
              <a:gd name="connsiteX68" fmla="*/ 1119717 w 1653646"/>
              <a:gd name="connsiteY68" fmla="*/ 763058 h 2130425"/>
              <a:gd name="connsiteX69" fmla="*/ 1205442 w 1653646"/>
              <a:gd name="connsiteY69" fmla="*/ 670983 h 2130425"/>
              <a:gd name="connsiteX70" fmla="*/ 1281642 w 1653646"/>
              <a:gd name="connsiteY70" fmla="*/ 610658 h 2130425"/>
              <a:gd name="connsiteX71" fmla="*/ 1294342 w 1653646"/>
              <a:gd name="connsiteY71" fmla="*/ 515408 h 2130425"/>
              <a:gd name="connsiteX72" fmla="*/ 1395942 w 1653646"/>
              <a:gd name="connsiteY72" fmla="*/ 410633 h 2130425"/>
              <a:gd name="connsiteX73" fmla="*/ 1456267 w 1653646"/>
              <a:gd name="connsiteY73" fmla="*/ 343958 h 2130425"/>
              <a:gd name="connsiteX74" fmla="*/ 1541992 w 1653646"/>
              <a:gd name="connsiteY74" fmla="*/ 236008 h 2130425"/>
              <a:gd name="connsiteX75" fmla="*/ 1637242 w 1653646"/>
              <a:gd name="connsiteY75" fmla="*/ 213783 h 2130425"/>
              <a:gd name="connsiteX76" fmla="*/ 1640417 w 1653646"/>
              <a:gd name="connsiteY76" fmla="*/ 185208 h 2130425"/>
              <a:gd name="connsiteX77" fmla="*/ 1589617 w 1653646"/>
              <a:gd name="connsiteY77" fmla="*/ 182033 h 2130425"/>
              <a:gd name="connsiteX78" fmla="*/ 1611842 w 1653646"/>
              <a:gd name="connsiteY78" fmla="*/ 131233 h 2130425"/>
              <a:gd name="connsiteX79" fmla="*/ 1637242 w 1653646"/>
              <a:gd name="connsiteY79" fmla="*/ 80433 h 2130425"/>
              <a:gd name="connsiteX80" fmla="*/ 1567392 w 1653646"/>
              <a:gd name="connsiteY80" fmla="*/ 124883 h 2130425"/>
              <a:gd name="connsiteX81" fmla="*/ 1589617 w 1653646"/>
              <a:gd name="connsiteY81" fmla="*/ 77258 h 2130425"/>
              <a:gd name="connsiteX82" fmla="*/ 1557867 w 1653646"/>
              <a:gd name="connsiteY82" fmla="*/ 10583 h 2130425"/>
              <a:gd name="connsiteX83" fmla="*/ 1538817 w 1653646"/>
              <a:gd name="connsiteY83" fmla="*/ 80433 h 2130425"/>
              <a:gd name="connsiteX84" fmla="*/ 1510242 w 1653646"/>
              <a:gd name="connsiteY84" fmla="*/ 131233 h 2130425"/>
              <a:gd name="connsiteX85" fmla="*/ 1484842 w 1653646"/>
              <a:gd name="connsiteY85" fmla="*/ 77258 h 2130425"/>
              <a:gd name="connsiteX86" fmla="*/ 1497542 w 1653646"/>
              <a:gd name="connsiteY86" fmla="*/ 16933 h 2130425"/>
              <a:gd name="connsiteX87" fmla="*/ 1472142 w 1653646"/>
              <a:gd name="connsiteY87" fmla="*/ 26458 h 2130425"/>
              <a:gd name="connsiteX88" fmla="*/ 1443567 w 1653646"/>
              <a:gd name="connsiteY88" fmla="*/ 96308 h 2130425"/>
              <a:gd name="connsiteX89" fmla="*/ 1421342 w 1653646"/>
              <a:gd name="connsiteY89" fmla="*/ 83608 h 2130425"/>
              <a:gd name="connsiteX90" fmla="*/ 1373717 w 1653646"/>
              <a:gd name="connsiteY90" fmla="*/ 61383 h 2130425"/>
              <a:gd name="connsiteX91" fmla="*/ 1389592 w 1653646"/>
              <a:gd name="connsiteY91" fmla="*/ 112183 h 2130425"/>
              <a:gd name="connsiteX92" fmla="*/ 1414992 w 1653646"/>
              <a:gd name="connsiteY92" fmla="*/ 220133 h 2130425"/>
              <a:gd name="connsiteX93" fmla="*/ 1373717 w 1653646"/>
              <a:gd name="connsiteY93" fmla="*/ 286808 h 2130425"/>
              <a:gd name="connsiteX94" fmla="*/ 1281642 w 1653646"/>
              <a:gd name="connsiteY94" fmla="*/ 337608 h 2130425"/>
              <a:gd name="connsiteX95" fmla="*/ 1205442 w 1653646"/>
              <a:gd name="connsiteY95" fmla="*/ 416983 h 2130425"/>
              <a:gd name="connsiteX96" fmla="*/ 1167342 w 1653646"/>
              <a:gd name="connsiteY96" fmla="*/ 451908 h 2130425"/>
              <a:gd name="connsiteX97" fmla="*/ 1116542 w 1653646"/>
              <a:gd name="connsiteY97" fmla="*/ 464608 h 2130425"/>
              <a:gd name="connsiteX98" fmla="*/ 1081617 w 1653646"/>
              <a:gd name="connsiteY98" fmla="*/ 328083 h 2130425"/>
              <a:gd name="connsiteX99" fmla="*/ 1040342 w 1653646"/>
              <a:gd name="connsiteY99" fmla="*/ 239183 h 2130425"/>
              <a:gd name="connsiteX100" fmla="*/ 843492 w 1653646"/>
              <a:gd name="connsiteY100" fmla="*/ 210608 h 2130425"/>
              <a:gd name="connsiteX101" fmla="*/ 732367 w 1653646"/>
              <a:gd name="connsiteY101" fmla="*/ 236008 h 2130425"/>
              <a:gd name="connsiteX102" fmla="*/ 716492 w 1653646"/>
              <a:gd name="connsiteY102" fmla="*/ 280458 h 2130425"/>
              <a:gd name="connsiteX103" fmla="*/ 687917 w 1653646"/>
              <a:gd name="connsiteY103" fmla="*/ 347133 h 2130425"/>
              <a:gd name="connsiteX104" fmla="*/ 713317 w 1653646"/>
              <a:gd name="connsiteY104" fmla="*/ 407458 h 2130425"/>
              <a:gd name="connsiteX105" fmla="*/ 726017 w 1653646"/>
              <a:gd name="connsiteY105" fmla="*/ 496358 h 2130425"/>
              <a:gd name="connsiteX106" fmla="*/ 687917 w 1653646"/>
              <a:gd name="connsiteY106" fmla="*/ 512233 h 2130425"/>
              <a:gd name="connsiteX107" fmla="*/ 570442 w 1653646"/>
              <a:gd name="connsiteY107" fmla="*/ 404283 h 2130425"/>
              <a:gd name="connsiteX108" fmla="*/ 478367 w 1653646"/>
              <a:gd name="connsiteY108" fmla="*/ 340783 h 2130425"/>
              <a:gd name="connsiteX109" fmla="*/ 398992 w 1653646"/>
              <a:gd name="connsiteY109" fmla="*/ 293158 h 2130425"/>
              <a:gd name="connsiteX110" fmla="*/ 335492 w 1653646"/>
              <a:gd name="connsiteY110" fmla="*/ 248708 h 2130425"/>
              <a:gd name="connsiteX111" fmla="*/ 278342 w 1653646"/>
              <a:gd name="connsiteY111" fmla="*/ 191558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653646" h="2130425">
                <a:moveTo>
                  <a:pt x="278342" y="191558"/>
                </a:moveTo>
                <a:cubicBezTo>
                  <a:pt x="267229" y="157162"/>
                  <a:pt x="277813" y="62971"/>
                  <a:pt x="268817" y="42333"/>
                </a:cubicBezTo>
                <a:cubicBezTo>
                  <a:pt x="259821" y="21696"/>
                  <a:pt x="236538" y="70908"/>
                  <a:pt x="224367" y="67733"/>
                </a:cubicBezTo>
                <a:cubicBezTo>
                  <a:pt x="212196" y="64558"/>
                  <a:pt x="209550" y="33337"/>
                  <a:pt x="195792" y="23283"/>
                </a:cubicBezTo>
                <a:cubicBezTo>
                  <a:pt x="182034" y="13229"/>
                  <a:pt x="146050" y="0"/>
                  <a:pt x="141817" y="7408"/>
                </a:cubicBezTo>
                <a:cubicBezTo>
                  <a:pt x="137584" y="14816"/>
                  <a:pt x="173567" y="62441"/>
                  <a:pt x="170392" y="67733"/>
                </a:cubicBezTo>
                <a:cubicBezTo>
                  <a:pt x="167217" y="73025"/>
                  <a:pt x="135996" y="41804"/>
                  <a:pt x="122767" y="39158"/>
                </a:cubicBezTo>
                <a:cubicBezTo>
                  <a:pt x="109538" y="36512"/>
                  <a:pt x="91546" y="41275"/>
                  <a:pt x="91017" y="51858"/>
                </a:cubicBezTo>
                <a:cubicBezTo>
                  <a:pt x="90488" y="62441"/>
                  <a:pt x="111125" y="91016"/>
                  <a:pt x="119592" y="102658"/>
                </a:cubicBezTo>
                <a:cubicBezTo>
                  <a:pt x="128059" y="114300"/>
                  <a:pt x="146579" y="117475"/>
                  <a:pt x="141817" y="121708"/>
                </a:cubicBezTo>
                <a:cubicBezTo>
                  <a:pt x="137055" y="125941"/>
                  <a:pt x="103717" y="122766"/>
                  <a:pt x="91017" y="128058"/>
                </a:cubicBezTo>
                <a:cubicBezTo>
                  <a:pt x="78317" y="133350"/>
                  <a:pt x="62971" y="148166"/>
                  <a:pt x="65617" y="153458"/>
                </a:cubicBezTo>
                <a:cubicBezTo>
                  <a:pt x="68263" y="158750"/>
                  <a:pt x="102130" y="154516"/>
                  <a:pt x="106892" y="159808"/>
                </a:cubicBezTo>
                <a:cubicBezTo>
                  <a:pt x="111655" y="165100"/>
                  <a:pt x="99484" y="175683"/>
                  <a:pt x="94192" y="185208"/>
                </a:cubicBezTo>
                <a:cubicBezTo>
                  <a:pt x="88900" y="194733"/>
                  <a:pt x="64030" y="218545"/>
                  <a:pt x="75142" y="216958"/>
                </a:cubicBezTo>
                <a:cubicBezTo>
                  <a:pt x="86254" y="215371"/>
                  <a:pt x="118005" y="145521"/>
                  <a:pt x="160867" y="175683"/>
                </a:cubicBezTo>
                <a:cubicBezTo>
                  <a:pt x="203729" y="205845"/>
                  <a:pt x="287867" y="342371"/>
                  <a:pt x="332317" y="397933"/>
                </a:cubicBezTo>
                <a:cubicBezTo>
                  <a:pt x="376767" y="453495"/>
                  <a:pt x="412221" y="470958"/>
                  <a:pt x="427567" y="509058"/>
                </a:cubicBezTo>
                <a:cubicBezTo>
                  <a:pt x="442913" y="547158"/>
                  <a:pt x="409575" y="601662"/>
                  <a:pt x="424392" y="626533"/>
                </a:cubicBezTo>
                <a:cubicBezTo>
                  <a:pt x="439209" y="651404"/>
                  <a:pt x="490009" y="638175"/>
                  <a:pt x="516467" y="658283"/>
                </a:cubicBezTo>
                <a:cubicBezTo>
                  <a:pt x="542925" y="678391"/>
                  <a:pt x="579438" y="710671"/>
                  <a:pt x="583142" y="747183"/>
                </a:cubicBezTo>
                <a:cubicBezTo>
                  <a:pt x="586846" y="783695"/>
                  <a:pt x="552980" y="847725"/>
                  <a:pt x="538692" y="877358"/>
                </a:cubicBezTo>
                <a:cubicBezTo>
                  <a:pt x="524404" y="906991"/>
                  <a:pt x="491067" y="909637"/>
                  <a:pt x="497417" y="924983"/>
                </a:cubicBezTo>
                <a:cubicBezTo>
                  <a:pt x="503767" y="940329"/>
                  <a:pt x="557742" y="960966"/>
                  <a:pt x="576792" y="969433"/>
                </a:cubicBezTo>
                <a:cubicBezTo>
                  <a:pt x="595842" y="977900"/>
                  <a:pt x="609600" y="968904"/>
                  <a:pt x="611717" y="975783"/>
                </a:cubicBezTo>
                <a:cubicBezTo>
                  <a:pt x="613834" y="982662"/>
                  <a:pt x="629180" y="1005416"/>
                  <a:pt x="589492" y="1010708"/>
                </a:cubicBezTo>
                <a:cubicBezTo>
                  <a:pt x="549805" y="1016000"/>
                  <a:pt x="439209" y="1011766"/>
                  <a:pt x="373592" y="1007533"/>
                </a:cubicBezTo>
                <a:cubicBezTo>
                  <a:pt x="307975" y="1003300"/>
                  <a:pt x="234950" y="995362"/>
                  <a:pt x="195792" y="985308"/>
                </a:cubicBezTo>
                <a:cubicBezTo>
                  <a:pt x="156634" y="975254"/>
                  <a:pt x="149225" y="961496"/>
                  <a:pt x="138642" y="947208"/>
                </a:cubicBezTo>
                <a:cubicBezTo>
                  <a:pt x="128059" y="932921"/>
                  <a:pt x="135467" y="919691"/>
                  <a:pt x="132292" y="899583"/>
                </a:cubicBezTo>
                <a:cubicBezTo>
                  <a:pt x="129117" y="879475"/>
                  <a:pt x="124884" y="847195"/>
                  <a:pt x="119592" y="826558"/>
                </a:cubicBezTo>
                <a:cubicBezTo>
                  <a:pt x="114300" y="805921"/>
                  <a:pt x="112713" y="783695"/>
                  <a:pt x="100542" y="775758"/>
                </a:cubicBezTo>
                <a:cubicBezTo>
                  <a:pt x="88371" y="767821"/>
                  <a:pt x="62442" y="756179"/>
                  <a:pt x="46567" y="778933"/>
                </a:cubicBezTo>
                <a:cubicBezTo>
                  <a:pt x="30692" y="801687"/>
                  <a:pt x="10584" y="866246"/>
                  <a:pt x="5292" y="912283"/>
                </a:cubicBezTo>
                <a:cubicBezTo>
                  <a:pt x="0" y="958321"/>
                  <a:pt x="6350" y="1023937"/>
                  <a:pt x="14817" y="1055158"/>
                </a:cubicBezTo>
                <a:cubicBezTo>
                  <a:pt x="23284" y="1086379"/>
                  <a:pt x="40746" y="1092200"/>
                  <a:pt x="56092" y="1099608"/>
                </a:cubicBezTo>
                <a:cubicBezTo>
                  <a:pt x="71438" y="1107016"/>
                  <a:pt x="94721" y="1103841"/>
                  <a:pt x="106892" y="1099608"/>
                </a:cubicBezTo>
                <a:cubicBezTo>
                  <a:pt x="119063" y="1095375"/>
                  <a:pt x="122238" y="1078970"/>
                  <a:pt x="129117" y="1074208"/>
                </a:cubicBezTo>
                <a:cubicBezTo>
                  <a:pt x="135996" y="1069446"/>
                  <a:pt x="142875" y="1063625"/>
                  <a:pt x="148167" y="1071033"/>
                </a:cubicBezTo>
                <a:cubicBezTo>
                  <a:pt x="153459" y="1078441"/>
                  <a:pt x="149755" y="1100667"/>
                  <a:pt x="160867" y="1118658"/>
                </a:cubicBezTo>
                <a:cubicBezTo>
                  <a:pt x="171979" y="1136649"/>
                  <a:pt x="179917" y="1161521"/>
                  <a:pt x="214842" y="1178983"/>
                </a:cubicBezTo>
                <a:cubicBezTo>
                  <a:pt x="249767" y="1196446"/>
                  <a:pt x="332846" y="1215496"/>
                  <a:pt x="370417" y="1223433"/>
                </a:cubicBezTo>
                <a:cubicBezTo>
                  <a:pt x="407988" y="1231370"/>
                  <a:pt x="405871" y="1209675"/>
                  <a:pt x="440267" y="1226608"/>
                </a:cubicBezTo>
                <a:cubicBezTo>
                  <a:pt x="474663" y="1243541"/>
                  <a:pt x="543454" y="1308629"/>
                  <a:pt x="576792" y="1325033"/>
                </a:cubicBezTo>
                <a:cubicBezTo>
                  <a:pt x="610130" y="1341437"/>
                  <a:pt x="614363" y="1319212"/>
                  <a:pt x="640292" y="1325033"/>
                </a:cubicBezTo>
                <a:cubicBezTo>
                  <a:pt x="666221" y="1330854"/>
                  <a:pt x="702734" y="1313921"/>
                  <a:pt x="732367" y="1359958"/>
                </a:cubicBezTo>
                <a:cubicBezTo>
                  <a:pt x="762000" y="1405995"/>
                  <a:pt x="804863" y="1519766"/>
                  <a:pt x="818092" y="1601258"/>
                </a:cubicBezTo>
                <a:cubicBezTo>
                  <a:pt x="831321" y="1682750"/>
                  <a:pt x="804334" y="1803400"/>
                  <a:pt x="811742" y="1848908"/>
                </a:cubicBezTo>
                <a:cubicBezTo>
                  <a:pt x="819150" y="1894416"/>
                  <a:pt x="851430" y="1870075"/>
                  <a:pt x="862542" y="1874308"/>
                </a:cubicBezTo>
                <a:cubicBezTo>
                  <a:pt x="873655" y="1878541"/>
                  <a:pt x="876300" y="1858962"/>
                  <a:pt x="878417" y="1874308"/>
                </a:cubicBezTo>
                <a:cubicBezTo>
                  <a:pt x="880534" y="1889654"/>
                  <a:pt x="881063" y="1935691"/>
                  <a:pt x="875242" y="1966383"/>
                </a:cubicBezTo>
                <a:cubicBezTo>
                  <a:pt x="869421" y="1997075"/>
                  <a:pt x="848254" y="2032529"/>
                  <a:pt x="843492" y="2058458"/>
                </a:cubicBezTo>
                <a:cubicBezTo>
                  <a:pt x="838730" y="2084387"/>
                  <a:pt x="812800" y="2113491"/>
                  <a:pt x="846667" y="2121958"/>
                </a:cubicBezTo>
                <a:cubicBezTo>
                  <a:pt x="880534" y="2130425"/>
                  <a:pt x="1019705" y="2127779"/>
                  <a:pt x="1046692" y="2109258"/>
                </a:cubicBezTo>
                <a:cubicBezTo>
                  <a:pt x="1073679" y="2090737"/>
                  <a:pt x="1017588" y="2047875"/>
                  <a:pt x="1008592" y="2010833"/>
                </a:cubicBezTo>
                <a:cubicBezTo>
                  <a:pt x="999596" y="1973791"/>
                  <a:pt x="987955" y="1913466"/>
                  <a:pt x="992717" y="1887008"/>
                </a:cubicBezTo>
                <a:cubicBezTo>
                  <a:pt x="997479" y="1860550"/>
                  <a:pt x="1022350" y="1866900"/>
                  <a:pt x="1037167" y="1852083"/>
                </a:cubicBezTo>
                <a:cubicBezTo>
                  <a:pt x="1051984" y="1837266"/>
                  <a:pt x="1080030" y="1822450"/>
                  <a:pt x="1081617" y="1798108"/>
                </a:cubicBezTo>
                <a:cubicBezTo>
                  <a:pt x="1083205" y="1773766"/>
                  <a:pt x="1056217" y="1749425"/>
                  <a:pt x="1046692" y="1706033"/>
                </a:cubicBezTo>
                <a:cubicBezTo>
                  <a:pt x="1037167" y="1662641"/>
                  <a:pt x="1032934" y="1575858"/>
                  <a:pt x="1024467" y="1537758"/>
                </a:cubicBezTo>
                <a:cubicBezTo>
                  <a:pt x="1016000" y="1499658"/>
                  <a:pt x="1007534" y="1495425"/>
                  <a:pt x="995892" y="1477433"/>
                </a:cubicBezTo>
                <a:cubicBezTo>
                  <a:pt x="984250" y="1459441"/>
                  <a:pt x="959909" y="1474258"/>
                  <a:pt x="954617" y="1429808"/>
                </a:cubicBezTo>
                <a:cubicBezTo>
                  <a:pt x="949325" y="1385358"/>
                  <a:pt x="964671" y="1254654"/>
                  <a:pt x="964142" y="1210733"/>
                </a:cubicBezTo>
                <a:cubicBezTo>
                  <a:pt x="963613" y="1166812"/>
                  <a:pt x="948267" y="1178983"/>
                  <a:pt x="951442" y="1166283"/>
                </a:cubicBezTo>
                <a:cubicBezTo>
                  <a:pt x="954617" y="1153583"/>
                  <a:pt x="945092" y="1146704"/>
                  <a:pt x="983192" y="1134533"/>
                </a:cubicBezTo>
                <a:cubicBezTo>
                  <a:pt x="1021292" y="1122362"/>
                  <a:pt x="1146175" y="1109133"/>
                  <a:pt x="1180042" y="1093258"/>
                </a:cubicBezTo>
                <a:cubicBezTo>
                  <a:pt x="1213909" y="1077383"/>
                  <a:pt x="1199092" y="1081616"/>
                  <a:pt x="1186392" y="1039283"/>
                </a:cubicBezTo>
                <a:cubicBezTo>
                  <a:pt x="1173692" y="996950"/>
                  <a:pt x="1114954" y="885295"/>
                  <a:pt x="1103842" y="839258"/>
                </a:cubicBezTo>
                <a:cubicBezTo>
                  <a:pt x="1092730" y="793221"/>
                  <a:pt x="1102784" y="791104"/>
                  <a:pt x="1119717" y="763058"/>
                </a:cubicBezTo>
                <a:cubicBezTo>
                  <a:pt x="1136650" y="735012"/>
                  <a:pt x="1178455" y="696383"/>
                  <a:pt x="1205442" y="670983"/>
                </a:cubicBezTo>
                <a:cubicBezTo>
                  <a:pt x="1232430" y="645583"/>
                  <a:pt x="1266825" y="636587"/>
                  <a:pt x="1281642" y="610658"/>
                </a:cubicBezTo>
                <a:cubicBezTo>
                  <a:pt x="1296459" y="584729"/>
                  <a:pt x="1275292" y="548746"/>
                  <a:pt x="1294342" y="515408"/>
                </a:cubicBezTo>
                <a:cubicBezTo>
                  <a:pt x="1313392" y="482071"/>
                  <a:pt x="1368955" y="439208"/>
                  <a:pt x="1395942" y="410633"/>
                </a:cubicBezTo>
                <a:cubicBezTo>
                  <a:pt x="1422930" y="382058"/>
                  <a:pt x="1431925" y="373062"/>
                  <a:pt x="1456267" y="343958"/>
                </a:cubicBezTo>
                <a:cubicBezTo>
                  <a:pt x="1480609" y="314854"/>
                  <a:pt x="1511830" y="257704"/>
                  <a:pt x="1541992" y="236008"/>
                </a:cubicBezTo>
                <a:cubicBezTo>
                  <a:pt x="1572154" y="214312"/>
                  <a:pt x="1620838" y="222250"/>
                  <a:pt x="1637242" y="213783"/>
                </a:cubicBezTo>
                <a:cubicBezTo>
                  <a:pt x="1653646" y="205316"/>
                  <a:pt x="1648354" y="190500"/>
                  <a:pt x="1640417" y="185208"/>
                </a:cubicBezTo>
                <a:cubicBezTo>
                  <a:pt x="1632480" y="179916"/>
                  <a:pt x="1594379" y="191029"/>
                  <a:pt x="1589617" y="182033"/>
                </a:cubicBezTo>
                <a:cubicBezTo>
                  <a:pt x="1584855" y="173037"/>
                  <a:pt x="1603905" y="148166"/>
                  <a:pt x="1611842" y="131233"/>
                </a:cubicBezTo>
                <a:cubicBezTo>
                  <a:pt x="1619779" y="114300"/>
                  <a:pt x="1644650" y="81491"/>
                  <a:pt x="1637242" y="80433"/>
                </a:cubicBezTo>
                <a:cubicBezTo>
                  <a:pt x="1629834" y="79375"/>
                  <a:pt x="1575330" y="125412"/>
                  <a:pt x="1567392" y="124883"/>
                </a:cubicBezTo>
                <a:cubicBezTo>
                  <a:pt x="1559455" y="124354"/>
                  <a:pt x="1591204" y="96308"/>
                  <a:pt x="1589617" y="77258"/>
                </a:cubicBezTo>
                <a:cubicBezTo>
                  <a:pt x="1588030" y="58208"/>
                  <a:pt x="1566334" y="10054"/>
                  <a:pt x="1557867" y="10583"/>
                </a:cubicBezTo>
                <a:cubicBezTo>
                  <a:pt x="1549400" y="11112"/>
                  <a:pt x="1546754" y="60325"/>
                  <a:pt x="1538817" y="80433"/>
                </a:cubicBezTo>
                <a:cubicBezTo>
                  <a:pt x="1530880" y="100541"/>
                  <a:pt x="1519238" y="131762"/>
                  <a:pt x="1510242" y="131233"/>
                </a:cubicBezTo>
                <a:cubicBezTo>
                  <a:pt x="1501246" y="130704"/>
                  <a:pt x="1486959" y="96308"/>
                  <a:pt x="1484842" y="77258"/>
                </a:cubicBezTo>
                <a:cubicBezTo>
                  <a:pt x="1482725" y="58208"/>
                  <a:pt x="1499659" y="25400"/>
                  <a:pt x="1497542" y="16933"/>
                </a:cubicBezTo>
                <a:cubicBezTo>
                  <a:pt x="1495425" y="8466"/>
                  <a:pt x="1481138" y="13229"/>
                  <a:pt x="1472142" y="26458"/>
                </a:cubicBezTo>
                <a:cubicBezTo>
                  <a:pt x="1463146" y="39687"/>
                  <a:pt x="1452034" y="86783"/>
                  <a:pt x="1443567" y="96308"/>
                </a:cubicBezTo>
                <a:cubicBezTo>
                  <a:pt x="1435100" y="105833"/>
                  <a:pt x="1432984" y="89429"/>
                  <a:pt x="1421342" y="83608"/>
                </a:cubicBezTo>
                <a:cubicBezTo>
                  <a:pt x="1409700" y="77787"/>
                  <a:pt x="1379009" y="56621"/>
                  <a:pt x="1373717" y="61383"/>
                </a:cubicBezTo>
                <a:cubicBezTo>
                  <a:pt x="1368425" y="66146"/>
                  <a:pt x="1382713" y="85725"/>
                  <a:pt x="1389592" y="112183"/>
                </a:cubicBezTo>
                <a:cubicBezTo>
                  <a:pt x="1396471" y="138641"/>
                  <a:pt x="1417638" y="191029"/>
                  <a:pt x="1414992" y="220133"/>
                </a:cubicBezTo>
                <a:cubicBezTo>
                  <a:pt x="1412346" y="249237"/>
                  <a:pt x="1395942" y="267229"/>
                  <a:pt x="1373717" y="286808"/>
                </a:cubicBezTo>
                <a:cubicBezTo>
                  <a:pt x="1351492" y="306387"/>
                  <a:pt x="1309688" y="315912"/>
                  <a:pt x="1281642" y="337608"/>
                </a:cubicBezTo>
                <a:cubicBezTo>
                  <a:pt x="1253596" y="359304"/>
                  <a:pt x="1224492" y="397933"/>
                  <a:pt x="1205442" y="416983"/>
                </a:cubicBezTo>
                <a:cubicBezTo>
                  <a:pt x="1186392" y="436033"/>
                  <a:pt x="1182159" y="443971"/>
                  <a:pt x="1167342" y="451908"/>
                </a:cubicBezTo>
                <a:cubicBezTo>
                  <a:pt x="1152525" y="459846"/>
                  <a:pt x="1130829" y="485245"/>
                  <a:pt x="1116542" y="464608"/>
                </a:cubicBezTo>
                <a:cubicBezTo>
                  <a:pt x="1102255" y="443971"/>
                  <a:pt x="1094317" y="365654"/>
                  <a:pt x="1081617" y="328083"/>
                </a:cubicBezTo>
                <a:cubicBezTo>
                  <a:pt x="1068917" y="290512"/>
                  <a:pt x="1080029" y="258762"/>
                  <a:pt x="1040342" y="239183"/>
                </a:cubicBezTo>
                <a:cubicBezTo>
                  <a:pt x="1000655" y="219604"/>
                  <a:pt x="894821" y="211137"/>
                  <a:pt x="843492" y="210608"/>
                </a:cubicBezTo>
                <a:cubicBezTo>
                  <a:pt x="792163" y="210079"/>
                  <a:pt x="753534" y="224366"/>
                  <a:pt x="732367" y="236008"/>
                </a:cubicBezTo>
                <a:cubicBezTo>
                  <a:pt x="711200" y="247650"/>
                  <a:pt x="723900" y="261937"/>
                  <a:pt x="716492" y="280458"/>
                </a:cubicBezTo>
                <a:cubicBezTo>
                  <a:pt x="709084" y="298979"/>
                  <a:pt x="688446" y="325966"/>
                  <a:pt x="687917" y="347133"/>
                </a:cubicBezTo>
                <a:cubicBezTo>
                  <a:pt x="687388" y="368300"/>
                  <a:pt x="706967" y="382587"/>
                  <a:pt x="713317" y="407458"/>
                </a:cubicBezTo>
                <a:cubicBezTo>
                  <a:pt x="719667" y="432329"/>
                  <a:pt x="730250" y="478896"/>
                  <a:pt x="726017" y="496358"/>
                </a:cubicBezTo>
                <a:cubicBezTo>
                  <a:pt x="721784" y="513820"/>
                  <a:pt x="713846" y="527579"/>
                  <a:pt x="687917" y="512233"/>
                </a:cubicBezTo>
                <a:cubicBezTo>
                  <a:pt x="661988" y="496887"/>
                  <a:pt x="605367" y="432858"/>
                  <a:pt x="570442" y="404283"/>
                </a:cubicBezTo>
                <a:cubicBezTo>
                  <a:pt x="535517" y="375708"/>
                  <a:pt x="506942" y="359304"/>
                  <a:pt x="478367" y="340783"/>
                </a:cubicBezTo>
                <a:cubicBezTo>
                  <a:pt x="449792" y="322262"/>
                  <a:pt x="422804" y="308504"/>
                  <a:pt x="398992" y="293158"/>
                </a:cubicBezTo>
                <a:cubicBezTo>
                  <a:pt x="375180" y="277812"/>
                  <a:pt x="356129" y="263525"/>
                  <a:pt x="335492" y="248708"/>
                </a:cubicBezTo>
                <a:cubicBezTo>
                  <a:pt x="314855" y="233891"/>
                  <a:pt x="289455" y="225954"/>
                  <a:pt x="278342" y="191558"/>
                </a:cubicBezTo>
                <a:close/>
              </a:path>
            </a:pathLst>
          </a:custGeom>
          <a:solidFill>
            <a:srgbClr val="92D050"/>
          </a:solidFill>
          <a:ln>
            <a:solidFill>
              <a:schemeClr val="tx1"/>
            </a:solidFill>
          </a:ln>
          <a:effectLst>
            <a:innerShdw blurRad="63500" dist="50800" dir="162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Picture 13" descr="5.jpg"/>
          <p:cNvPicPr>
            <a:picLocks noChangeAspect="1"/>
          </p:cNvPicPr>
          <p:nvPr/>
        </p:nvPicPr>
        <p:blipFill>
          <a:blip r:embed="rId3" cstate="print"/>
          <a:srcRect r="6551"/>
          <a:stretch>
            <a:fillRect/>
          </a:stretch>
        </p:blipFill>
        <p:spPr>
          <a:xfrm>
            <a:off x="2339752" y="977984"/>
            <a:ext cx="6408712" cy="5547360"/>
          </a:xfrm>
          <a:prstGeom prst="rect">
            <a:avLst/>
          </a:prstGeom>
        </p:spPr>
      </p:pic>
    </p:spTree>
    <p:extLst>
      <p:ext uri="{BB962C8B-B14F-4D97-AF65-F5344CB8AC3E}">
        <p14:creationId xmlns:p14="http://schemas.microsoft.com/office/powerpoint/2010/main" xmlns="" val="32011726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l="5930" r="11342"/>
          <a:stretch>
            <a:fillRect/>
          </a:stretch>
        </p:blipFill>
        <p:spPr bwMode="auto">
          <a:xfrm>
            <a:off x="611560" y="-6118"/>
            <a:ext cx="8532440" cy="6857999"/>
          </a:xfrm>
          <a:prstGeom prst="rect">
            <a:avLst/>
          </a:prstGeom>
          <a:noFill/>
          <a:ln w="9525">
            <a:noFill/>
            <a:miter lim="800000"/>
            <a:headEnd/>
            <a:tailEnd/>
          </a:ln>
          <a:effectLst/>
        </p:spPr>
      </p:pic>
      <p:sp>
        <p:nvSpPr>
          <p:cNvPr id="10" name="Rectangle 9"/>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TextBox 3"/>
          <p:cNvSpPr txBox="1"/>
          <p:nvPr/>
        </p:nvSpPr>
        <p:spPr>
          <a:xfrm>
            <a:off x="1259632" y="404664"/>
            <a:ext cx="6728616" cy="1323439"/>
          </a:xfrm>
          <a:prstGeom prst="rect">
            <a:avLst/>
          </a:prstGeom>
          <a:noFill/>
        </p:spPr>
        <p:txBody>
          <a:bodyPr wrap="square" rtlCol="0">
            <a:spAutoFit/>
          </a:bodyPr>
          <a:lstStyle/>
          <a:p>
            <a:r>
              <a:rPr lang="en-CA" sz="4000" dirty="0" err="1" smtClean="0">
                <a:solidFill>
                  <a:schemeClr val="bg1"/>
                </a:solidFill>
                <a:latin typeface="Franklin Gothic Demi Cond" pitchFamily="34" charset="0"/>
              </a:rPr>
              <a:t>Normes</a:t>
            </a:r>
            <a:r>
              <a:rPr lang="en-CA" sz="4000" dirty="0" smtClean="0">
                <a:solidFill>
                  <a:schemeClr val="bg1"/>
                </a:solidFill>
                <a:latin typeface="Franklin Gothic Demi Cond" pitchFamily="34" charset="0"/>
              </a:rPr>
              <a:t> </a:t>
            </a:r>
            <a:r>
              <a:rPr lang="en-CA" sz="4000" dirty="0" err="1" smtClean="0">
                <a:solidFill>
                  <a:schemeClr val="bg1"/>
                </a:solidFill>
                <a:latin typeface="Franklin Gothic Demi Cond" pitchFamily="34" charset="0"/>
              </a:rPr>
              <a:t>professionnelles</a:t>
            </a:r>
            <a:r>
              <a:rPr lang="en-CA" sz="4000" dirty="0" smtClean="0">
                <a:solidFill>
                  <a:schemeClr val="bg1"/>
                </a:solidFill>
                <a:latin typeface="Franklin Gothic Demi Cond" pitchFamily="34" charset="0"/>
              </a:rPr>
              <a:t> </a:t>
            </a:r>
            <a:r>
              <a:rPr lang="en-CA" sz="4000" dirty="0" err="1" smtClean="0">
                <a:solidFill>
                  <a:schemeClr val="bg1"/>
                </a:solidFill>
                <a:latin typeface="Franklin Gothic Demi Cond" pitchFamily="34" charset="0"/>
              </a:rPr>
              <a:t>nationales</a:t>
            </a:r>
            <a:r>
              <a:rPr lang="en-CA" sz="4000" dirty="0" smtClean="0">
                <a:solidFill>
                  <a:schemeClr val="bg1"/>
                </a:solidFill>
                <a:latin typeface="Franklin Gothic Demi Cond" pitchFamily="34" charset="0"/>
              </a:rPr>
              <a:t> et </a:t>
            </a:r>
            <a:r>
              <a:rPr lang="en-CA" sz="4000" dirty="0" err="1" smtClean="0">
                <a:solidFill>
                  <a:schemeClr val="bg1"/>
                </a:solidFill>
                <a:latin typeface="Franklin Gothic Demi Cond" pitchFamily="34" charset="0"/>
              </a:rPr>
              <a:t>profils</a:t>
            </a:r>
            <a:endParaRPr lang="en-CA" sz="4000" dirty="0" smtClean="0">
              <a:solidFill>
                <a:schemeClr val="bg1"/>
              </a:solidFill>
              <a:latin typeface="Franklin Gothic Demi Cond" pitchFamily="34" charset="0"/>
            </a:endParaRPr>
          </a:p>
        </p:txBody>
      </p:sp>
      <p:sp>
        <p:nvSpPr>
          <p:cNvPr id="6" name="Rectangle 5"/>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Oval 11"/>
          <p:cNvSpPr/>
          <p:nvPr/>
        </p:nvSpPr>
        <p:spPr>
          <a:xfrm>
            <a:off x="755576" y="2492896"/>
            <a:ext cx="1296144" cy="1296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4" name="Oval 13"/>
          <p:cNvSpPr/>
          <p:nvPr/>
        </p:nvSpPr>
        <p:spPr>
          <a:xfrm>
            <a:off x="755576" y="3933200"/>
            <a:ext cx="1296144" cy="1296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5" name="Oval 14"/>
          <p:cNvSpPr/>
          <p:nvPr/>
        </p:nvSpPr>
        <p:spPr>
          <a:xfrm>
            <a:off x="764043" y="5373360"/>
            <a:ext cx="1296144" cy="1296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6" name="TextBox 15"/>
          <p:cNvSpPr txBox="1"/>
          <p:nvPr/>
        </p:nvSpPr>
        <p:spPr>
          <a:xfrm>
            <a:off x="882658" y="3355006"/>
            <a:ext cx="1080120" cy="253916"/>
          </a:xfrm>
          <a:prstGeom prst="rect">
            <a:avLst/>
          </a:prstGeom>
          <a:noFill/>
        </p:spPr>
        <p:txBody>
          <a:bodyPr wrap="square" rtlCol="0">
            <a:spAutoFit/>
          </a:bodyPr>
          <a:lstStyle/>
          <a:p>
            <a:pPr algn="ctr"/>
            <a:r>
              <a:rPr lang="en-CA" sz="1050" dirty="0" smtClean="0">
                <a:latin typeface="Franklin Gothic Medium Cond" pitchFamily="34" charset="0"/>
              </a:rPr>
              <a:t>CONNAISSANCES</a:t>
            </a:r>
            <a:endParaRPr lang="en-CA" sz="1050" dirty="0">
              <a:latin typeface="Franklin Gothic Medium Cond" pitchFamily="34" charset="0"/>
            </a:endParaRPr>
          </a:p>
        </p:txBody>
      </p:sp>
      <p:sp>
        <p:nvSpPr>
          <p:cNvPr id="17" name="TextBox 16"/>
          <p:cNvSpPr txBox="1"/>
          <p:nvPr/>
        </p:nvSpPr>
        <p:spPr>
          <a:xfrm>
            <a:off x="882658" y="4795446"/>
            <a:ext cx="1080120" cy="276999"/>
          </a:xfrm>
          <a:prstGeom prst="rect">
            <a:avLst/>
          </a:prstGeom>
          <a:noFill/>
        </p:spPr>
        <p:txBody>
          <a:bodyPr wrap="square" rtlCol="0">
            <a:spAutoFit/>
          </a:bodyPr>
          <a:lstStyle/>
          <a:p>
            <a:pPr algn="ctr"/>
            <a:r>
              <a:rPr lang="en-CA" sz="1200" dirty="0" smtClean="0">
                <a:latin typeface="Franklin Gothic Medium Cond" pitchFamily="34" charset="0"/>
              </a:rPr>
              <a:t>COMPÉTENCES</a:t>
            </a:r>
            <a:endParaRPr lang="en-CA" sz="1200" dirty="0">
              <a:latin typeface="Franklin Gothic Medium Cond" pitchFamily="34" charset="0"/>
            </a:endParaRPr>
          </a:p>
        </p:txBody>
      </p:sp>
      <p:sp>
        <p:nvSpPr>
          <p:cNvPr id="18" name="TextBox 17"/>
          <p:cNvSpPr txBox="1"/>
          <p:nvPr/>
        </p:nvSpPr>
        <p:spPr>
          <a:xfrm>
            <a:off x="891125" y="6265279"/>
            <a:ext cx="1080120" cy="276999"/>
          </a:xfrm>
          <a:prstGeom prst="rect">
            <a:avLst/>
          </a:prstGeom>
          <a:noFill/>
        </p:spPr>
        <p:txBody>
          <a:bodyPr wrap="square" rtlCol="0">
            <a:spAutoFit/>
          </a:bodyPr>
          <a:lstStyle/>
          <a:p>
            <a:pPr algn="ctr"/>
            <a:r>
              <a:rPr lang="en-CA" sz="1200" dirty="0" smtClean="0">
                <a:latin typeface="Franklin Gothic Medium Cond" pitchFamily="34" charset="0"/>
              </a:rPr>
              <a:t>HABILETÉS</a:t>
            </a:r>
            <a:endParaRPr lang="en-CA" sz="1200" dirty="0">
              <a:latin typeface="Franklin Gothic Medium Cond" pitchFamily="34" charset="0"/>
            </a:endParaRPr>
          </a:p>
        </p:txBody>
      </p:sp>
      <p:sp>
        <p:nvSpPr>
          <p:cNvPr id="20" name="TextBox 19"/>
          <p:cNvSpPr txBox="1"/>
          <p:nvPr/>
        </p:nvSpPr>
        <p:spPr>
          <a:xfrm>
            <a:off x="874191" y="2611511"/>
            <a:ext cx="1080120" cy="1015663"/>
          </a:xfrm>
          <a:prstGeom prst="rect">
            <a:avLst/>
          </a:prstGeom>
          <a:noFill/>
        </p:spPr>
        <p:txBody>
          <a:bodyPr wrap="square" rtlCol="0">
            <a:spAutoFit/>
          </a:bodyPr>
          <a:lstStyle/>
          <a:p>
            <a:pPr algn="ctr"/>
            <a:r>
              <a:rPr lang="en-CA" sz="6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Franklin Gothic Heavy" pitchFamily="34" charset="0"/>
              </a:rPr>
              <a:t>C</a:t>
            </a:r>
            <a:endParaRPr lang="en-CA" sz="6000" b="1" cap="all" dirty="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Franklin Gothic Heavy" pitchFamily="34" charset="0"/>
            </a:endParaRPr>
          </a:p>
        </p:txBody>
      </p:sp>
      <p:sp>
        <p:nvSpPr>
          <p:cNvPr id="21" name="TextBox 20"/>
          <p:cNvSpPr txBox="1"/>
          <p:nvPr/>
        </p:nvSpPr>
        <p:spPr>
          <a:xfrm>
            <a:off x="857224" y="4071943"/>
            <a:ext cx="1080120" cy="1015663"/>
          </a:xfrm>
          <a:prstGeom prst="rect">
            <a:avLst/>
          </a:prstGeom>
          <a:noFill/>
        </p:spPr>
        <p:txBody>
          <a:bodyPr wrap="square" rtlCol="0">
            <a:spAutoFit/>
          </a:bodyPr>
          <a:lstStyle/>
          <a:p>
            <a:pPr algn="ctr"/>
            <a:r>
              <a:rPr lang="en-CA" sz="6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Franklin Gothic Heavy" pitchFamily="34" charset="0"/>
              </a:rPr>
              <a:t>C</a:t>
            </a:r>
            <a:endParaRPr lang="en-CA" sz="6000" b="1" cap="all" dirty="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Franklin Gothic Heavy" pitchFamily="34" charset="0"/>
            </a:endParaRPr>
          </a:p>
        </p:txBody>
      </p:sp>
      <p:sp>
        <p:nvSpPr>
          <p:cNvPr id="22" name="TextBox 21"/>
          <p:cNvSpPr txBox="1"/>
          <p:nvPr/>
        </p:nvSpPr>
        <p:spPr>
          <a:xfrm>
            <a:off x="874191" y="5509681"/>
            <a:ext cx="1080120" cy="1015663"/>
          </a:xfrm>
          <a:prstGeom prst="rect">
            <a:avLst/>
          </a:prstGeom>
          <a:noFill/>
        </p:spPr>
        <p:txBody>
          <a:bodyPr wrap="square" rtlCol="0">
            <a:spAutoFit/>
          </a:bodyPr>
          <a:lstStyle/>
          <a:p>
            <a:pPr algn="ctr"/>
            <a:r>
              <a:rPr lang="en-CA" sz="6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Franklin Gothic Heavy" pitchFamily="34" charset="0"/>
              </a:rPr>
              <a:t>H</a:t>
            </a:r>
            <a:endParaRPr lang="en-CA" sz="6000" b="1" cap="all" dirty="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Franklin Gothic Heavy" pitchFamily="34" charset="0"/>
            </a:endParaRPr>
          </a:p>
        </p:txBody>
      </p:sp>
    </p:spTree>
  </p:cSld>
  <p:clrMapOvr>
    <a:masterClrMapping/>
  </p:clrMapOvr>
  <p:transition spd="med">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357422" y="642918"/>
            <a:ext cx="6984776" cy="1008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p:cNvSpPr txBox="1"/>
          <p:nvPr/>
        </p:nvSpPr>
        <p:spPr>
          <a:xfrm>
            <a:off x="2267295" y="3729806"/>
            <a:ext cx="6444208" cy="615553"/>
          </a:xfrm>
          <a:prstGeom prst="rect">
            <a:avLst/>
          </a:prstGeom>
          <a:noFill/>
        </p:spPr>
        <p:txBody>
          <a:bodyPr wrap="square" rtlCol="0">
            <a:spAutoFit/>
          </a:bodyPr>
          <a:lstStyle/>
          <a:p>
            <a:r>
              <a:rPr lang="en-CA" sz="1400" dirty="0" smtClean="0">
                <a:solidFill>
                  <a:srgbClr val="652876"/>
                </a:solidFill>
                <a:latin typeface="Franklin Gothic Demi" pitchFamily="34" charset="0"/>
              </a:rPr>
              <a:t>COMPARAISON ET RÉFLEXION</a:t>
            </a:r>
          </a:p>
          <a:p>
            <a:endParaRPr lang="en-CA" sz="2000" dirty="0" smtClean="0">
              <a:solidFill>
                <a:prstClr val="black"/>
              </a:solidFill>
              <a:latin typeface="Franklin Gothic Book" pitchFamily="34" charset="0"/>
            </a:endParaRPr>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p:cNvSpPr/>
          <p:nvPr/>
        </p:nvSpPr>
        <p:spPr>
          <a:xfrm>
            <a:off x="899592" y="337984"/>
            <a:ext cx="1548000" cy="1548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9" name="Oval 8"/>
          <p:cNvSpPr/>
          <p:nvPr/>
        </p:nvSpPr>
        <p:spPr>
          <a:xfrm>
            <a:off x="899592" y="332656"/>
            <a:ext cx="1548000" cy="1548000"/>
          </a:xfrm>
          <a:prstGeom prst="ellipse">
            <a:avLst/>
          </a:prstGeom>
          <a:solidFill>
            <a:schemeClr val="accent6">
              <a:lumMod val="75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13" name="Freeform 12"/>
          <p:cNvSpPr/>
          <p:nvPr/>
        </p:nvSpPr>
        <p:spPr>
          <a:xfrm>
            <a:off x="944880" y="621792"/>
            <a:ext cx="676656" cy="941832"/>
          </a:xfrm>
          <a:custGeom>
            <a:avLst/>
            <a:gdLst>
              <a:gd name="connsiteX0" fmla="*/ 94488 w 676656"/>
              <a:gd name="connsiteY0" fmla="*/ 0 h 941832"/>
              <a:gd name="connsiteX1" fmla="*/ 579120 w 676656"/>
              <a:gd name="connsiteY1" fmla="*/ 679704 h 941832"/>
              <a:gd name="connsiteX2" fmla="*/ 676656 w 676656"/>
              <a:gd name="connsiteY2" fmla="*/ 941832 h 941832"/>
              <a:gd name="connsiteX3" fmla="*/ 463296 w 676656"/>
              <a:gd name="connsiteY3" fmla="*/ 765048 h 941832"/>
              <a:gd name="connsiteX4" fmla="*/ 0 w 676656"/>
              <a:gd name="connsiteY4" fmla="*/ 27432 h 941832"/>
              <a:gd name="connsiteX5" fmla="*/ 94488 w 676656"/>
              <a:gd name="connsiteY5" fmla="*/ 0 h 94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56" h="941832">
                <a:moveTo>
                  <a:pt x="94488" y="0"/>
                </a:moveTo>
                <a:lnTo>
                  <a:pt x="579120" y="679704"/>
                </a:lnTo>
                <a:lnTo>
                  <a:pt x="676656" y="941832"/>
                </a:lnTo>
                <a:lnTo>
                  <a:pt x="463296" y="765048"/>
                </a:lnTo>
                <a:lnTo>
                  <a:pt x="0" y="27432"/>
                </a:lnTo>
                <a:lnTo>
                  <a:pt x="944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13"/>
          <p:cNvSpPr/>
          <p:nvPr/>
        </p:nvSpPr>
        <p:spPr>
          <a:xfrm>
            <a:off x="1469136" y="356616"/>
            <a:ext cx="886968" cy="923544"/>
          </a:xfrm>
          <a:custGeom>
            <a:avLst/>
            <a:gdLst>
              <a:gd name="connsiteX0" fmla="*/ 435864 w 886968"/>
              <a:gd name="connsiteY0" fmla="*/ 0 h 923544"/>
              <a:gd name="connsiteX1" fmla="*/ 256032 w 886968"/>
              <a:gd name="connsiteY1" fmla="*/ 237744 h 923544"/>
              <a:gd name="connsiteX2" fmla="*/ 76200 w 886968"/>
              <a:gd name="connsiteY2" fmla="*/ 499872 h 923544"/>
              <a:gd name="connsiteX3" fmla="*/ 0 w 886968"/>
              <a:gd name="connsiteY3" fmla="*/ 621792 h 923544"/>
              <a:gd name="connsiteX4" fmla="*/ 237744 w 886968"/>
              <a:gd name="connsiteY4" fmla="*/ 780288 h 923544"/>
              <a:gd name="connsiteX5" fmla="*/ 445008 w 886968"/>
              <a:gd name="connsiteY5" fmla="*/ 923544 h 923544"/>
              <a:gd name="connsiteX6" fmla="*/ 478536 w 886968"/>
              <a:gd name="connsiteY6" fmla="*/ 896112 h 923544"/>
              <a:gd name="connsiteX7" fmla="*/ 512064 w 886968"/>
              <a:gd name="connsiteY7" fmla="*/ 893064 h 923544"/>
              <a:gd name="connsiteX8" fmla="*/ 548640 w 886968"/>
              <a:gd name="connsiteY8" fmla="*/ 896112 h 923544"/>
              <a:gd name="connsiteX9" fmla="*/ 569976 w 886968"/>
              <a:gd name="connsiteY9" fmla="*/ 899160 h 923544"/>
              <a:gd name="connsiteX10" fmla="*/ 569976 w 886968"/>
              <a:gd name="connsiteY10" fmla="*/ 899160 h 923544"/>
              <a:gd name="connsiteX11" fmla="*/ 655320 w 886968"/>
              <a:gd name="connsiteY11" fmla="*/ 685800 h 923544"/>
              <a:gd name="connsiteX12" fmla="*/ 807720 w 886968"/>
              <a:gd name="connsiteY12" fmla="*/ 417576 h 923544"/>
              <a:gd name="connsiteX13" fmla="*/ 886968 w 886968"/>
              <a:gd name="connsiteY13" fmla="*/ 307848 h 923544"/>
              <a:gd name="connsiteX14" fmla="*/ 652272 w 886968"/>
              <a:gd name="connsiteY14" fmla="*/ 36576 h 923544"/>
              <a:gd name="connsiteX15" fmla="*/ 435864 w 886968"/>
              <a:gd name="connsiteY15" fmla="*/ 0 h 9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968" h="923544">
                <a:moveTo>
                  <a:pt x="435864" y="0"/>
                </a:moveTo>
                <a:lnTo>
                  <a:pt x="256032" y="237744"/>
                </a:lnTo>
                <a:lnTo>
                  <a:pt x="76200" y="499872"/>
                </a:lnTo>
                <a:lnTo>
                  <a:pt x="0" y="621792"/>
                </a:lnTo>
                <a:lnTo>
                  <a:pt x="237744" y="780288"/>
                </a:lnTo>
                <a:lnTo>
                  <a:pt x="445008" y="923544"/>
                </a:lnTo>
                <a:lnTo>
                  <a:pt x="478536" y="896112"/>
                </a:lnTo>
                <a:cubicBezTo>
                  <a:pt x="489712" y="895096"/>
                  <a:pt x="500842" y="893064"/>
                  <a:pt x="512064" y="893064"/>
                </a:cubicBezTo>
                <a:cubicBezTo>
                  <a:pt x="524298" y="893064"/>
                  <a:pt x="536513" y="894495"/>
                  <a:pt x="548640" y="896112"/>
                </a:cubicBezTo>
                <a:cubicBezTo>
                  <a:pt x="581139" y="900445"/>
                  <a:pt x="529906" y="899160"/>
                  <a:pt x="569976" y="899160"/>
                </a:cubicBezTo>
                <a:lnTo>
                  <a:pt x="569976" y="899160"/>
                </a:lnTo>
                <a:lnTo>
                  <a:pt x="655320" y="685800"/>
                </a:lnTo>
                <a:lnTo>
                  <a:pt x="807720" y="417576"/>
                </a:lnTo>
                <a:lnTo>
                  <a:pt x="886968" y="307848"/>
                </a:lnTo>
                <a:lnTo>
                  <a:pt x="652272" y="36576"/>
                </a:lnTo>
                <a:lnTo>
                  <a:pt x="4358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750" name="Picture 6" descr="http://www.aperfectworld.org/clipart/academic/pencil_pad.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9190" y="260648"/>
            <a:ext cx="1522570" cy="1330401"/>
          </a:xfrm>
          <a:prstGeom prst="rect">
            <a:avLst/>
          </a:prstGeom>
          <a:noFill/>
        </p:spPr>
      </p:pic>
      <p:sp>
        <p:nvSpPr>
          <p:cNvPr id="15" name="TextBox 14"/>
          <p:cNvSpPr txBox="1"/>
          <p:nvPr/>
        </p:nvSpPr>
        <p:spPr>
          <a:xfrm>
            <a:off x="1052008" y="1444580"/>
            <a:ext cx="1224136" cy="338554"/>
          </a:xfrm>
          <a:prstGeom prst="rect">
            <a:avLst/>
          </a:prstGeom>
          <a:noFill/>
        </p:spPr>
        <p:txBody>
          <a:bodyPr wrap="square" rtlCol="0">
            <a:spAutoFit/>
          </a:bodyPr>
          <a:lstStyle/>
          <a:p>
            <a:pPr algn="ctr"/>
            <a:r>
              <a:rPr lang="en-CA" sz="1600" dirty="0" err="1" smtClean="0">
                <a:solidFill>
                  <a:schemeClr val="bg1"/>
                </a:solidFill>
                <a:latin typeface="Franklin Gothic Demi" pitchFamily="34" charset="0"/>
              </a:rPr>
              <a:t>Exercice</a:t>
            </a:r>
            <a:endParaRPr lang="en-CA" sz="1600" dirty="0">
              <a:solidFill>
                <a:schemeClr val="bg1"/>
              </a:solidFill>
              <a:latin typeface="Franklin Gothic Demi" pitchFamily="34" charset="0"/>
            </a:endParaRPr>
          </a:p>
        </p:txBody>
      </p:sp>
      <p:sp>
        <p:nvSpPr>
          <p:cNvPr id="16" name="TextBox 15"/>
          <p:cNvSpPr txBox="1"/>
          <p:nvPr/>
        </p:nvSpPr>
        <p:spPr>
          <a:xfrm>
            <a:off x="2500298" y="692696"/>
            <a:ext cx="6286544" cy="1015663"/>
          </a:xfrm>
          <a:prstGeom prst="rect">
            <a:avLst/>
          </a:prstGeom>
          <a:noFill/>
        </p:spPr>
        <p:txBody>
          <a:bodyPr wrap="square" rtlCol="0">
            <a:spAutoFit/>
          </a:bodyPr>
          <a:lstStyle/>
          <a:p>
            <a:pPr algn="ctr"/>
            <a:r>
              <a:rPr lang="en-US" sz="2000" dirty="0" err="1" smtClean="0">
                <a:solidFill>
                  <a:prstClr val="black"/>
                </a:solidFill>
                <a:latin typeface="Franklin Gothic Medium" pitchFamily="34" charset="0"/>
              </a:rPr>
              <a:t>Utilisation</a:t>
            </a:r>
            <a:r>
              <a:rPr lang="en-US" sz="2000" dirty="0" smtClean="0">
                <a:solidFill>
                  <a:prstClr val="black"/>
                </a:solidFill>
                <a:latin typeface="Franklin Gothic Medium" pitchFamily="34" charset="0"/>
              </a:rPr>
              <a:t> des </a:t>
            </a:r>
            <a:r>
              <a:rPr lang="en-US" sz="2000" dirty="0" err="1" smtClean="0">
                <a:solidFill>
                  <a:prstClr val="black"/>
                </a:solidFill>
                <a:latin typeface="Franklin Gothic Medium" pitchFamily="34" charset="0"/>
              </a:rPr>
              <a:t>normes</a:t>
            </a:r>
            <a:r>
              <a:rPr lang="en-US" sz="2000" dirty="0" smtClean="0">
                <a:solidFill>
                  <a:prstClr val="black"/>
                </a:solidFill>
                <a:latin typeface="Franklin Gothic Medium" pitchFamily="34" charset="0"/>
              </a:rPr>
              <a:t> pour </a:t>
            </a:r>
            <a:r>
              <a:rPr lang="en-US" sz="2000" dirty="0" err="1" smtClean="0">
                <a:solidFill>
                  <a:prstClr val="black"/>
                </a:solidFill>
                <a:latin typeface="Franklin Gothic Medium" pitchFamily="34" charset="0"/>
              </a:rPr>
              <a:t>développer</a:t>
            </a:r>
            <a:r>
              <a:rPr lang="en-US" sz="2000" dirty="0" smtClean="0">
                <a:solidFill>
                  <a:prstClr val="black"/>
                </a:solidFill>
                <a:latin typeface="Franklin Gothic Medium" pitchFamily="34" charset="0"/>
              </a:rPr>
              <a:t> du </a:t>
            </a:r>
            <a:r>
              <a:rPr lang="en-US" sz="2000" dirty="0" err="1" smtClean="0">
                <a:solidFill>
                  <a:prstClr val="black"/>
                </a:solidFill>
                <a:latin typeface="Franklin Gothic Medium" pitchFamily="34" charset="0"/>
              </a:rPr>
              <a:t>matériel</a:t>
            </a:r>
            <a:r>
              <a:rPr lang="en-US" sz="2000" dirty="0" smtClean="0">
                <a:solidFill>
                  <a:prstClr val="black"/>
                </a:solidFill>
                <a:latin typeface="Franklin Gothic Medium" pitchFamily="34" charset="0"/>
              </a:rPr>
              <a:t> </a:t>
            </a:r>
            <a:r>
              <a:rPr lang="en-US" sz="2000" dirty="0" err="1" smtClean="0">
                <a:solidFill>
                  <a:prstClr val="black"/>
                </a:solidFill>
                <a:latin typeface="Franklin Gothic Medium" pitchFamily="34" charset="0"/>
              </a:rPr>
              <a:t>d’évaluation</a:t>
            </a:r>
            <a:r>
              <a:rPr lang="en-US" sz="2000" dirty="0" smtClean="0">
                <a:solidFill>
                  <a:prstClr val="black"/>
                </a:solidFill>
                <a:latin typeface="Franklin Gothic Medium" pitchFamily="34" charset="0"/>
              </a:rPr>
              <a:t> en milieu de travail et des plans de formation</a:t>
            </a:r>
            <a:endParaRPr lang="en-US" sz="2000" dirty="0">
              <a:solidFill>
                <a:prstClr val="black"/>
              </a:solidFill>
              <a:latin typeface="Franklin Gothic Medium" pitchFamily="34" charset="0"/>
            </a:endParaRPr>
          </a:p>
        </p:txBody>
      </p:sp>
      <p:sp>
        <p:nvSpPr>
          <p:cNvPr id="18" name="TextBox 17"/>
          <p:cNvSpPr txBox="1"/>
          <p:nvPr/>
        </p:nvSpPr>
        <p:spPr>
          <a:xfrm>
            <a:off x="2267744" y="4156045"/>
            <a:ext cx="6480720" cy="1231106"/>
          </a:xfrm>
          <a:prstGeom prst="rect">
            <a:avLst/>
          </a:prstGeom>
          <a:noFill/>
        </p:spPr>
        <p:txBody>
          <a:bodyPr wrap="square" rtlCol="0">
            <a:spAutoFit/>
          </a:bodyPr>
          <a:lstStyle/>
          <a:p>
            <a:pPr>
              <a:spcAft>
                <a:spcPts val="600"/>
              </a:spcAft>
            </a:pPr>
            <a:r>
              <a:rPr lang="en-CA" sz="1600" dirty="0" err="1" smtClean="0">
                <a:latin typeface="Franklin Gothic Book" pitchFamily="34" charset="0"/>
              </a:rPr>
              <a:t>Passez</a:t>
            </a:r>
            <a:r>
              <a:rPr lang="en-CA" sz="1600" dirty="0" smtClean="0">
                <a:latin typeface="Franklin Gothic Book" pitchFamily="34" charset="0"/>
              </a:rPr>
              <a:t> en revue les </a:t>
            </a:r>
            <a:r>
              <a:rPr lang="en-CA" sz="1600" dirty="0" err="1" smtClean="0">
                <a:latin typeface="Franklin Gothic Book" pitchFamily="34" charset="0"/>
              </a:rPr>
              <a:t>listes</a:t>
            </a:r>
            <a:r>
              <a:rPr lang="en-CA" sz="1600" dirty="0" smtClean="0">
                <a:latin typeface="Franklin Gothic Book" pitchFamily="34" charset="0"/>
              </a:rPr>
              <a:t> de </a:t>
            </a:r>
            <a:r>
              <a:rPr lang="en-CA" sz="1600" dirty="0" err="1" smtClean="0">
                <a:latin typeface="Franklin Gothic Book" pitchFamily="34" charset="0"/>
              </a:rPr>
              <a:t>vérification</a:t>
            </a:r>
            <a:r>
              <a:rPr lang="en-CA" sz="1600" dirty="0" smtClean="0">
                <a:latin typeface="Franklin Gothic Book" pitchFamily="34" charset="0"/>
              </a:rPr>
              <a:t> pour les </a:t>
            </a:r>
            <a:r>
              <a:rPr lang="en-CA" sz="1600" dirty="0" err="1" smtClean="0">
                <a:latin typeface="Franklin Gothic Book" pitchFamily="34" charset="0"/>
              </a:rPr>
              <a:t>éducatrices</a:t>
            </a:r>
            <a:r>
              <a:rPr lang="en-CA" sz="1600" dirty="0" smtClean="0">
                <a:latin typeface="Franklin Gothic Book" pitchFamily="34" charset="0"/>
              </a:rPr>
              <a:t> et pour les </a:t>
            </a:r>
            <a:r>
              <a:rPr lang="en-CA" sz="1600" dirty="0" err="1" smtClean="0">
                <a:latin typeface="Franklin Gothic Book" pitchFamily="34" charset="0"/>
              </a:rPr>
              <a:t>gestionnaires</a:t>
            </a:r>
            <a:endParaRPr lang="en-CA" sz="1600" dirty="0" smtClean="0">
              <a:latin typeface="Franklin Gothic Book" pitchFamily="34" charset="0"/>
            </a:endParaRPr>
          </a:p>
          <a:p>
            <a:pPr>
              <a:spcAft>
                <a:spcPts val="600"/>
              </a:spcAft>
            </a:pPr>
            <a:r>
              <a:rPr lang="en-CA" sz="1600" dirty="0" err="1" smtClean="0">
                <a:latin typeface="Franklin Gothic Book" pitchFamily="34" charset="0"/>
              </a:rPr>
              <a:t>Réfléchissez</a:t>
            </a:r>
            <a:r>
              <a:rPr lang="en-CA" sz="1600" dirty="0" smtClean="0">
                <a:latin typeface="Franklin Gothic Book" pitchFamily="34" charset="0"/>
              </a:rPr>
              <a:t> à </a:t>
            </a:r>
            <a:r>
              <a:rPr lang="en-CA" sz="1600" dirty="0" err="1" smtClean="0">
                <a:latin typeface="Franklin Gothic Book" pitchFamily="34" charset="0"/>
              </a:rPr>
              <a:t>vos</a:t>
            </a:r>
            <a:r>
              <a:rPr lang="en-CA" sz="1600" dirty="0" smtClean="0">
                <a:latin typeface="Franklin Gothic Book" pitchFamily="34" charset="0"/>
              </a:rPr>
              <a:t> </a:t>
            </a:r>
            <a:r>
              <a:rPr lang="en-CA" sz="1600" dirty="0" err="1" smtClean="0">
                <a:latin typeface="Franklin Gothic Book" pitchFamily="34" charset="0"/>
              </a:rPr>
              <a:t>pratiques</a:t>
            </a:r>
            <a:r>
              <a:rPr lang="en-CA" sz="1600" dirty="0" smtClean="0">
                <a:latin typeface="Franklin Gothic Book" pitchFamily="34" charset="0"/>
              </a:rPr>
              <a:t> à </a:t>
            </a:r>
            <a:r>
              <a:rPr lang="en-CA" sz="1600" dirty="0" err="1" smtClean="0">
                <a:latin typeface="Franklin Gothic Book" pitchFamily="34" charset="0"/>
              </a:rPr>
              <a:t>l’aide</a:t>
            </a:r>
            <a:r>
              <a:rPr lang="en-CA" sz="1600" dirty="0" smtClean="0">
                <a:latin typeface="Franklin Gothic Book" pitchFamily="34" charset="0"/>
              </a:rPr>
              <a:t> des </a:t>
            </a:r>
            <a:r>
              <a:rPr lang="en-CA" sz="1600" dirty="0" err="1" smtClean="0">
                <a:latin typeface="Franklin Gothic Book" pitchFamily="34" charset="0"/>
              </a:rPr>
              <a:t>normes</a:t>
            </a:r>
            <a:r>
              <a:rPr lang="en-CA" sz="1600" dirty="0" smtClean="0">
                <a:latin typeface="Franklin Gothic Book" pitchFamily="34" charset="0"/>
              </a:rPr>
              <a:t> des </a:t>
            </a:r>
            <a:r>
              <a:rPr lang="en-CA" sz="1600" dirty="0" err="1" smtClean="0">
                <a:latin typeface="Franklin Gothic Book" pitchFamily="34" charset="0"/>
              </a:rPr>
              <a:t>gestionnaires</a:t>
            </a:r>
            <a:endParaRPr lang="en-CA" sz="1600" dirty="0" smtClean="0">
              <a:latin typeface="Franklin Gothic Book" pitchFamily="34" charset="0"/>
            </a:endParaRPr>
          </a:p>
          <a:p>
            <a:pPr>
              <a:spcAft>
                <a:spcPts val="600"/>
              </a:spcAft>
            </a:pPr>
            <a:r>
              <a:rPr lang="en-CA" sz="1600" dirty="0" err="1" smtClean="0">
                <a:latin typeface="Franklin Gothic Book" pitchFamily="34" charset="0"/>
              </a:rPr>
              <a:t>Mettez</a:t>
            </a:r>
            <a:r>
              <a:rPr lang="en-CA" sz="1600" dirty="0" smtClean="0">
                <a:latin typeface="Franklin Gothic Book" pitchFamily="34" charset="0"/>
              </a:rPr>
              <a:t> à jour </a:t>
            </a:r>
            <a:r>
              <a:rPr lang="en-CA" sz="1600" dirty="0" err="1" smtClean="0">
                <a:latin typeface="Franklin Gothic Book" pitchFamily="34" charset="0"/>
              </a:rPr>
              <a:t>ou</a:t>
            </a:r>
            <a:r>
              <a:rPr lang="en-CA" sz="1600" dirty="0" smtClean="0">
                <a:latin typeface="Franklin Gothic Book" pitchFamily="34" charset="0"/>
              </a:rPr>
              <a:t> </a:t>
            </a:r>
            <a:r>
              <a:rPr lang="en-CA" sz="1600" dirty="0" err="1" smtClean="0">
                <a:latin typeface="Franklin Gothic Book" pitchFamily="34" charset="0"/>
              </a:rPr>
              <a:t>classez</a:t>
            </a:r>
            <a:r>
              <a:rPr lang="en-CA" sz="1600" dirty="0" smtClean="0">
                <a:latin typeface="Franklin Gothic Book" pitchFamily="34" charset="0"/>
              </a:rPr>
              <a:t> les </a:t>
            </a:r>
            <a:r>
              <a:rPr lang="en-CA" sz="1600" dirty="0" err="1" smtClean="0">
                <a:latin typeface="Franklin Gothic Book" pitchFamily="34" charset="0"/>
              </a:rPr>
              <a:t>compétences</a:t>
            </a:r>
            <a:r>
              <a:rPr lang="en-CA" sz="1600" dirty="0" smtClean="0">
                <a:latin typeface="Franklin Gothic Book" pitchFamily="34" charset="0"/>
              </a:rPr>
              <a:t> </a:t>
            </a:r>
            <a:r>
              <a:rPr lang="en-CA" sz="1600" dirty="0" err="1" smtClean="0">
                <a:latin typeface="Franklin Gothic Book" pitchFamily="34" charset="0"/>
              </a:rPr>
              <a:t>sur</a:t>
            </a:r>
            <a:r>
              <a:rPr lang="en-CA" sz="1600" dirty="0" smtClean="0">
                <a:latin typeface="Franklin Gothic Book" pitchFamily="34" charset="0"/>
              </a:rPr>
              <a:t> les </a:t>
            </a:r>
            <a:r>
              <a:rPr lang="en-CA" sz="1600" dirty="0" err="1" smtClean="0">
                <a:latin typeface="Franklin Gothic Book" pitchFamily="34" charset="0"/>
              </a:rPr>
              <a:t>listes</a:t>
            </a:r>
            <a:r>
              <a:rPr lang="en-CA" sz="1600" dirty="0" smtClean="0">
                <a:latin typeface="Franklin Gothic Book" pitchFamily="34" charset="0"/>
              </a:rPr>
              <a:t> de </a:t>
            </a:r>
            <a:r>
              <a:rPr lang="en-CA" sz="1600" dirty="0" err="1" smtClean="0">
                <a:latin typeface="Franklin Gothic Book" pitchFamily="34" charset="0"/>
              </a:rPr>
              <a:t>vérification</a:t>
            </a:r>
            <a:endParaRPr lang="en-CA" sz="1600" dirty="0" smtClean="0">
              <a:latin typeface="Franklin Gothic Book" pitchFamily="34" charset="0"/>
            </a:endParaRPr>
          </a:p>
        </p:txBody>
      </p:sp>
      <p:sp>
        <p:nvSpPr>
          <p:cNvPr id="20" name="TextBox 19"/>
          <p:cNvSpPr txBox="1"/>
          <p:nvPr/>
        </p:nvSpPr>
        <p:spPr>
          <a:xfrm>
            <a:off x="2268192" y="1844824"/>
            <a:ext cx="6661526" cy="369332"/>
          </a:xfrm>
          <a:prstGeom prst="rect">
            <a:avLst/>
          </a:prstGeom>
          <a:noFill/>
        </p:spPr>
        <p:txBody>
          <a:bodyPr wrap="square" rtlCol="0">
            <a:spAutoFit/>
          </a:bodyPr>
          <a:lstStyle/>
          <a:p>
            <a:r>
              <a:rPr lang="en-CA" dirty="0" err="1" smtClean="0">
                <a:latin typeface="Franklin Gothic Demi Cond" pitchFamily="34" charset="0"/>
              </a:rPr>
              <a:t>Quatre</a:t>
            </a:r>
            <a:r>
              <a:rPr lang="en-CA" dirty="0" smtClean="0">
                <a:latin typeface="Franklin Gothic Demi Cond" pitchFamily="34" charset="0"/>
              </a:rPr>
              <a:t> </a:t>
            </a:r>
            <a:r>
              <a:rPr lang="en-CA" dirty="0" err="1" smtClean="0">
                <a:latin typeface="Franklin Gothic Demi Cond" pitchFamily="34" charset="0"/>
              </a:rPr>
              <a:t>étapes</a:t>
            </a:r>
            <a:r>
              <a:rPr lang="en-CA" dirty="0" smtClean="0">
                <a:latin typeface="Franklin Gothic Demi Cond" pitchFamily="34" charset="0"/>
              </a:rPr>
              <a:t> </a:t>
            </a:r>
            <a:r>
              <a:rPr lang="en-CA" dirty="0" err="1" smtClean="0">
                <a:latin typeface="Franklin Gothic Demi Cond" pitchFamily="34" charset="0"/>
              </a:rPr>
              <a:t>principales</a:t>
            </a:r>
            <a:r>
              <a:rPr lang="en-CA" dirty="0" smtClean="0">
                <a:latin typeface="Franklin Gothic Demi Cond" pitchFamily="34" charset="0"/>
              </a:rPr>
              <a:t> pour </a:t>
            </a:r>
            <a:r>
              <a:rPr lang="en-CA" dirty="0" err="1" smtClean="0">
                <a:latin typeface="Franklin Gothic Demi Cond" pitchFamily="34" charset="0"/>
              </a:rPr>
              <a:t>effectuer</a:t>
            </a:r>
            <a:r>
              <a:rPr lang="en-CA" dirty="0" smtClean="0">
                <a:latin typeface="Franklin Gothic Demi Cond" pitchFamily="34" charset="0"/>
              </a:rPr>
              <a:t> </a:t>
            </a:r>
            <a:r>
              <a:rPr lang="en-CA" dirty="0" err="1" smtClean="0">
                <a:latin typeface="Franklin Gothic Demi Cond" pitchFamily="34" charset="0"/>
              </a:rPr>
              <a:t>une</a:t>
            </a:r>
            <a:r>
              <a:rPr lang="en-CA" dirty="0" smtClean="0">
                <a:latin typeface="Franklin Gothic Demi Cond" pitchFamily="34" charset="0"/>
              </a:rPr>
              <a:t> </a:t>
            </a:r>
            <a:r>
              <a:rPr lang="en-CA" dirty="0" err="1" smtClean="0">
                <a:latin typeface="Franklin Gothic Demi Cond" pitchFamily="34" charset="0"/>
              </a:rPr>
              <a:t>évaluation</a:t>
            </a:r>
            <a:r>
              <a:rPr lang="en-CA" dirty="0" smtClean="0">
                <a:latin typeface="Franklin Gothic Demi Cond" pitchFamily="34" charset="0"/>
              </a:rPr>
              <a:t> du </a:t>
            </a:r>
            <a:r>
              <a:rPr lang="en-CA" dirty="0" err="1" smtClean="0">
                <a:latin typeface="Franklin Gothic Demi Cond" pitchFamily="34" charset="0"/>
              </a:rPr>
              <a:t>rendement</a:t>
            </a:r>
            <a:r>
              <a:rPr lang="en-CA" dirty="0" smtClean="0">
                <a:latin typeface="Franklin Gothic Demi Cond" pitchFamily="34" charset="0"/>
              </a:rPr>
              <a:t> :</a:t>
            </a:r>
          </a:p>
        </p:txBody>
      </p:sp>
      <p:sp>
        <p:nvSpPr>
          <p:cNvPr id="23" name="Rounded Rectangle 22"/>
          <p:cNvSpPr/>
          <p:nvPr/>
        </p:nvSpPr>
        <p:spPr>
          <a:xfrm>
            <a:off x="2339752" y="2348880"/>
            <a:ext cx="1440160" cy="10801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ounded Rectangle 23"/>
          <p:cNvSpPr/>
          <p:nvPr/>
        </p:nvSpPr>
        <p:spPr>
          <a:xfrm>
            <a:off x="3923928" y="2348880"/>
            <a:ext cx="1440160" cy="10801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ounded Rectangle 24"/>
          <p:cNvSpPr/>
          <p:nvPr/>
        </p:nvSpPr>
        <p:spPr>
          <a:xfrm>
            <a:off x="5516055" y="2348880"/>
            <a:ext cx="1440160" cy="10801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ounded Rectangle 25"/>
          <p:cNvSpPr/>
          <p:nvPr/>
        </p:nvSpPr>
        <p:spPr>
          <a:xfrm>
            <a:off x="7100231" y="2348880"/>
            <a:ext cx="1440160" cy="10801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TextBox 26"/>
          <p:cNvSpPr txBox="1"/>
          <p:nvPr/>
        </p:nvSpPr>
        <p:spPr>
          <a:xfrm>
            <a:off x="2411760" y="2564904"/>
            <a:ext cx="1296144" cy="646331"/>
          </a:xfrm>
          <a:prstGeom prst="rect">
            <a:avLst/>
          </a:prstGeom>
          <a:noFill/>
        </p:spPr>
        <p:txBody>
          <a:bodyPr wrap="square" rtlCol="0">
            <a:spAutoFit/>
          </a:bodyPr>
          <a:lstStyle/>
          <a:p>
            <a:pPr algn="ctr"/>
            <a:r>
              <a:rPr lang="en-CA" dirty="0" err="1" smtClean="0"/>
              <a:t>Choisir</a:t>
            </a:r>
            <a:r>
              <a:rPr lang="en-CA" dirty="0" smtClean="0"/>
              <a:t> </a:t>
            </a:r>
            <a:r>
              <a:rPr lang="en-CA" dirty="0" err="1" smtClean="0"/>
              <a:t>une</a:t>
            </a:r>
            <a:r>
              <a:rPr lang="en-CA" dirty="0" smtClean="0"/>
              <a:t> </a:t>
            </a:r>
            <a:r>
              <a:rPr lang="en-CA" dirty="0" err="1" smtClean="0"/>
              <a:t>méthode</a:t>
            </a:r>
            <a:endParaRPr lang="en-CA" dirty="0"/>
          </a:p>
        </p:txBody>
      </p:sp>
      <p:sp>
        <p:nvSpPr>
          <p:cNvPr id="28" name="TextBox 27"/>
          <p:cNvSpPr txBox="1"/>
          <p:nvPr/>
        </p:nvSpPr>
        <p:spPr>
          <a:xfrm>
            <a:off x="4003887" y="2564904"/>
            <a:ext cx="1296144" cy="646331"/>
          </a:xfrm>
          <a:prstGeom prst="rect">
            <a:avLst/>
          </a:prstGeom>
          <a:noFill/>
        </p:spPr>
        <p:txBody>
          <a:bodyPr wrap="square" rtlCol="0">
            <a:spAutoFit/>
          </a:bodyPr>
          <a:lstStyle/>
          <a:p>
            <a:pPr algn="ctr"/>
            <a:r>
              <a:rPr lang="en-CA" dirty="0" err="1" smtClean="0"/>
              <a:t>Créer</a:t>
            </a:r>
            <a:r>
              <a:rPr lang="en-CA" dirty="0" smtClean="0"/>
              <a:t> des </a:t>
            </a:r>
            <a:r>
              <a:rPr lang="en-CA" dirty="0" err="1" smtClean="0"/>
              <a:t>formulaires</a:t>
            </a:r>
            <a:endParaRPr lang="en-CA" dirty="0"/>
          </a:p>
        </p:txBody>
      </p:sp>
      <p:sp>
        <p:nvSpPr>
          <p:cNvPr id="29" name="TextBox 28"/>
          <p:cNvSpPr txBox="1"/>
          <p:nvPr/>
        </p:nvSpPr>
        <p:spPr>
          <a:xfrm>
            <a:off x="5580112" y="2564904"/>
            <a:ext cx="1296144" cy="646331"/>
          </a:xfrm>
          <a:prstGeom prst="rect">
            <a:avLst/>
          </a:prstGeom>
          <a:noFill/>
        </p:spPr>
        <p:txBody>
          <a:bodyPr wrap="square" rtlCol="0">
            <a:spAutoFit/>
          </a:bodyPr>
          <a:lstStyle/>
          <a:p>
            <a:pPr algn="ctr"/>
            <a:r>
              <a:rPr lang="en-CA" dirty="0" smtClean="0"/>
              <a:t>Se </a:t>
            </a:r>
            <a:r>
              <a:rPr lang="en-CA" dirty="0" err="1" smtClean="0"/>
              <a:t>préparer</a:t>
            </a:r>
            <a:r>
              <a:rPr lang="en-CA" dirty="0" smtClean="0"/>
              <a:t> à </a:t>
            </a:r>
            <a:r>
              <a:rPr lang="en-CA" dirty="0" err="1" smtClean="0"/>
              <a:t>l’entrevue</a:t>
            </a:r>
            <a:endParaRPr lang="en-CA" dirty="0"/>
          </a:p>
        </p:txBody>
      </p:sp>
      <p:sp>
        <p:nvSpPr>
          <p:cNvPr id="30" name="TextBox 29"/>
          <p:cNvSpPr txBox="1"/>
          <p:nvPr/>
        </p:nvSpPr>
        <p:spPr>
          <a:xfrm>
            <a:off x="7164288" y="2564904"/>
            <a:ext cx="1296144" cy="646331"/>
          </a:xfrm>
          <a:prstGeom prst="rect">
            <a:avLst/>
          </a:prstGeom>
          <a:noFill/>
        </p:spPr>
        <p:txBody>
          <a:bodyPr wrap="square" rtlCol="0">
            <a:spAutoFit/>
          </a:bodyPr>
          <a:lstStyle/>
          <a:p>
            <a:pPr algn="ctr"/>
            <a:r>
              <a:rPr lang="en-CA" dirty="0" err="1" smtClean="0"/>
              <a:t>Mener</a:t>
            </a:r>
            <a:r>
              <a:rPr lang="en-CA" dirty="0" smtClean="0"/>
              <a:t> </a:t>
            </a:r>
            <a:r>
              <a:rPr lang="en-CA" dirty="0" err="1" smtClean="0"/>
              <a:t>l’entrevue</a:t>
            </a:r>
            <a:endParaRPr lang="en-CA" dirty="0"/>
          </a:p>
        </p:txBody>
      </p:sp>
      <p:sp>
        <p:nvSpPr>
          <p:cNvPr id="31" name="Isosceles Triangle 30"/>
          <p:cNvSpPr/>
          <p:nvPr/>
        </p:nvSpPr>
        <p:spPr>
          <a:xfrm rot="5400000">
            <a:off x="3675651" y="2708920"/>
            <a:ext cx="288032" cy="288032"/>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Isosceles Triangle 31"/>
          <p:cNvSpPr/>
          <p:nvPr/>
        </p:nvSpPr>
        <p:spPr>
          <a:xfrm rot="5400000">
            <a:off x="5259827" y="2708920"/>
            <a:ext cx="288032" cy="288032"/>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Isosceles Triangle 32"/>
          <p:cNvSpPr/>
          <p:nvPr/>
        </p:nvSpPr>
        <p:spPr>
          <a:xfrm rot="5400000">
            <a:off x="6844003" y="2708920"/>
            <a:ext cx="288032" cy="288032"/>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4" name="Picture 33" descr="6.jpg"/>
          <p:cNvPicPr>
            <a:picLocks noChangeAspect="1"/>
          </p:cNvPicPr>
          <p:nvPr/>
        </p:nvPicPr>
        <p:blipFill>
          <a:blip r:embed="rId4" cstate="print"/>
          <a:stretch>
            <a:fillRect/>
          </a:stretch>
        </p:blipFill>
        <p:spPr>
          <a:xfrm>
            <a:off x="1882844" y="1916832"/>
            <a:ext cx="6865620" cy="5326380"/>
          </a:xfrm>
          <a:prstGeom prst="rect">
            <a:avLst/>
          </a:prstGeom>
        </p:spPr>
      </p:pic>
      <p:sp>
        <p:nvSpPr>
          <p:cNvPr id="35" name="TextBox 34"/>
          <p:cNvSpPr txBox="1"/>
          <p:nvPr/>
        </p:nvSpPr>
        <p:spPr>
          <a:xfrm>
            <a:off x="251520" y="2021939"/>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2</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36" name="Freeform 35"/>
          <p:cNvSpPr/>
          <p:nvPr/>
        </p:nvSpPr>
        <p:spPr>
          <a:xfrm>
            <a:off x="323528" y="1052736"/>
            <a:ext cx="1368152" cy="1800200"/>
          </a:xfrm>
          <a:custGeom>
            <a:avLst/>
            <a:gdLst>
              <a:gd name="connsiteX0" fmla="*/ 278342 w 1653646"/>
              <a:gd name="connsiteY0" fmla="*/ 191558 h 2130425"/>
              <a:gd name="connsiteX1" fmla="*/ 268817 w 1653646"/>
              <a:gd name="connsiteY1" fmla="*/ 42333 h 2130425"/>
              <a:gd name="connsiteX2" fmla="*/ 224367 w 1653646"/>
              <a:gd name="connsiteY2" fmla="*/ 67733 h 2130425"/>
              <a:gd name="connsiteX3" fmla="*/ 195792 w 1653646"/>
              <a:gd name="connsiteY3" fmla="*/ 23283 h 2130425"/>
              <a:gd name="connsiteX4" fmla="*/ 141817 w 1653646"/>
              <a:gd name="connsiteY4" fmla="*/ 7408 h 2130425"/>
              <a:gd name="connsiteX5" fmla="*/ 170392 w 1653646"/>
              <a:gd name="connsiteY5" fmla="*/ 67733 h 2130425"/>
              <a:gd name="connsiteX6" fmla="*/ 122767 w 1653646"/>
              <a:gd name="connsiteY6" fmla="*/ 39158 h 2130425"/>
              <a:gd name="connsiteX7" fmla="*/ 91017 w 1653646"/>
              <a:gd name="connsiteY7" fmla="*/ 51858 h 2130425"/>
              <a:gd name="connsiteX8" fmla="*/ 119592 w 1653646"/>
              <a:gd name="connsiteY8" fmla="*/ 102658 h 2130425"/>
              <a:gd name="connsiteX9" fmla="*/ 141817 w 1653646"/>
              <a:gd name="connsiteY9" fmla="*/ 121708 h 2130425"/>
              <a:gd name="connsiteX10" fmla="*/ 91017 w 1653646"/>
              <a:gd name="connsiteY10" fmla="*/ 128058 h 2130425"/>
              <a:gd name="connsiteX11" fmla="*/ 65617 w 1653646"/>
              <a:gd name="connsiteY11" fmla="*/ 153458 h 2130425"/>
              <a:gd name="connsiteX12" fmla="*/ 106892 w 1653646"/>
              <a:gd name="connsiteY12" fmla="*/ 159808 h 2130425"/>
              <a:gd name="connsiteX13" fmla="*/ 94192 w 1653646"/>
              <a:gd name="connsiteY13" fmla="*/ 185208 h 2130425"/>
              <a:gd name="connsiteX14" fmla="*/ 75142 w 1653646"/>
              <a:gd name="connsiteY14" fmla="*/ 216958 h 2130425"/>
              <a:gd name="connsiteX15" fmla="*/ 160867 w 1653646"/>
              <a:gd name="connsiteY15" fmla="*/ 175683 h 2130425"/>
              <a:gd name="connsiteX16" fmla="*/ 332317 w 1653646"/>
              <a:gd name="connsiteY16" fmla="*/ 397933 h 2130425"/>
              <a:gd name="connsiteX17" fmla="*/ 427567 w 1653646"/>
              <a:gd name="connsiteY17" fmla="*/ 509058 h 2130425"/>
              <a:gd name="connsiteX18" fmla="*/ 424392 w 1653646"/>
              <a:gd name="connsiteY18" fmla="*/ 626533 h 2130425"/>
              <a:gd name="connsiteX19" fmla="*/ 516467 w 1653646"/>
              <a:gd name="connsiteY19" fmla="*/ 658283 h 2130425"/>
              <a:gd name="connsiteX20" fmla="*/ 583142 w 1653646"/>
              <a:gd name="connsiteY20" fmla="*/ 747183 h 2130425"/>
              <a:gd name="connsiteX21" fmla="*/ 538692 w 1653646"/>
              <a:gd name="connsiteY21" fmla="*/ 877358 h 2130425"/>
              <a:gd name="connsiteX22" fmla="*/ 497417 w 1653646"/>
              <a:gd name="connsiteY22" fmla="*/ 924983 h 2130425"/>
              <a:gd name="connsiteX23" fmla="*/ 576792 w 1653646"/>
              <a:gd name="connsiteY23" fmla="*/ 969433 h 2130425"/>
              <a:gd name="connsiteX24" fmla="*/ 611717 w 1653646"/>
              <a:gd name="connsiteY24" fmla="*/ 975783 h 2130425"/>
              <a:gd name="connsiteX25" fmla="*/ 589492 w 1653646"/>
              <a:gd name="connsiteY25" fmla="*/ 1010708 h 2130425"/>
              <a:gd name="connsiteX26" fmla="*/ 373592 w 1653646"/>
              <a:gd name="connsiteY26" fmla="*/ 1007533 h 2130425"/>
              <a:gd name="connsiteX27" fmla="*/ 195792 w 1653646"/>
              <a:gd name="connsiteY27" fmla="*/ 985308 h 2130425"/>
              <a:gd name="connsiteX28" fmla="*/ 138642 w 1653646"/>
              <a:gd name="connsiteY28" fmla="*/ 947208 h 2130425"/>
              <a:gd name="connsiteX29" fmla="*/ 132292 w 1653646"/>
              <a:gd name="connsiteY29" fmla="*/ 899583 h 2130425"/>
              <a:gd name="connsiteX30" fmla="*/ 119592 w 1653646"/>
              <a:gd name="connsiteY30" fmla="*/ 826558 h 2130425"/>
              <a:gd name="connsiteX31" fmla="*/ 100542 w 1653646"/>
              <a:gd name="connsiteY31" fmla="*/ 775758 h 2130425"/>
              <a:gd name="connsiteX32" fmla="*/ 46567 w 1653646"/>
              <a:gd name="connsiteY32" fmla="*/ 778933 h 2130425"/>
              <a:gd name="connsiteX33" fmla="*/ 5292 w 1653646"/>
              <a:gd name="connsiteY33" fmla="*/ 912283 h 2130425"/>
              <a:gd name="connsiteX34" fmla="*/ 14817 w 1653646"/>
              <a:gd name="connsiteY34" fmla="*/ 1055158 h 2130425"/>
              <a:gd name="connsiteX35" fmla="*/ 56092 w 1653646"/>
              <a:gd name="connsiteY35" fmla="*/ 1099608 h 2130425"/>
              <a:gd name="connsiteX36" fmla="*/ 106892 w 1653646"/>
              <a:gd name="connsiteY36" fmla="*/ 1099608 h 2130425"/>
              <a:gd name="connsiteX37" fmla="*/ 129117 w 1653646"/>
              <a:gd name="connsiteY37" fmla="*/ 1074208 h 2130425"/>
              <a:gd name="connsiteX38" fmla="*/ 148167 w 1653646"/>
              <a:gd name="connsiteY38" fmla="*/ 1071033 h 2130425"/>
              <a:gd name="connsiteX39" fmla="*/ 160867 w 1653646"/>
              <a:gd name="connsiteY39" fmla="*/ 1118658 h 2130425"/>
              <a:gd name="connsiteX40" fmla="*/ 214842 w 1653646"/>
              <a:gd name="connsiteY40" fmla="*/ 1178983 h 2130425"/>
              <a:gd name="connsiteX41" fmla="*/ 370417 w 1653646"/>
              <a:gd name="connsiteY41" fmla="*/ 1223433 h 2130425"/>
              <a:gd name="connsiteX42" fmla="*/ 440267 w 1653646"/>
              <a:gd name="connsiteY42" fmla="*/ 1226608 h 2130425"/>
              <a:gd name="connsiteX43" fmla="*/ 576792 w 1653646"/>
              <a:gd name="connsiteY43" fmla="*/ 1325033 h 2130425"/>
              <a:gd name="connsiteX44" fmla="*/ 640292 w 1653646"/>
              <a:gd name="connsiteY44" fmla="*/ 1325033 h 2130425"/>
              <a:gd name="connsiteX45" fmla="*/ 732367 w 1653646"/>
              <a:gd name="connsiteY45" fmla="*/ 1359958 h 2130425"/>
              <a:gd name="connsiteX46" fmla="*/ 818092 w 1653646"/>
              <a:gd name="connsiteY46" fmla="*/ 1601258 h 2130425"/>
              <a:gd name="connsiteX47" fmla="*/ 811742 w 1653646"/>
              <a:gd name="connsiteY47" fmla="*/ 1848908 h 2130425"/>
              <a:gd name="connsiteX48" fmla="*/ 862542 w 1653646"/>
              <a:gd name="connsiteY48" fmla="*/ 1874308 h 2130425"/>
              <a:gd name="connsiteX49" fmla="*/ 878417 w 1653646"/>
              <a:gd name="connsiteY49" fmla="*/ 1874308 h 2130425"/>
              <a:gd name="connsiteX50" fmla="*/ 875242 w 1653646"/>
              <a:gd name="connsiteY50" fmla="*/ 1966383 h 2130425"/>
              <a:gd name="connsiteX51" fmla="*/ 843492 w 1653646"/>
              <a:gd name="connsiteY51" fmla="*/ 2058458 h 2130425"/>
              <a:gd name="connsiteX52" fmla="*/ 846667 w 1653646"/>
              <a:gd name="connsiteY52" fmla="*/ 2121958 h 2130425"/>
              <a:gd name="connsiteX53" fmla="*/ 1046692 w 1653646"/>
              <a:gd name="connsiteY53" fmla="*/ 2109258 h 2130425"/>
              <a:gd name="connsiteX54" fmla="*/ 1008592 w 1653646"/>
              <a:gd name="connsiteY54" fmla="*/ 2010833 h 2130425"/>
              <a:gd name="connsiteX55" fmla="*/ 992717 w 1653646"/>
              <a:gd name="connsiteY55" fmla="*/ 1887008 h 2130425"/>
              <a:gd name="connsiteX56" fmla="*/ 1037167 w 1653646"/>
              <a:gd name="connsiteY56" fmla="*/ 1852083 h 2130425"/>
              <a:gd name="connsiteX57" fmla="*/ 1081617 w 1653646"/>
              <a:gd name="connsiteY57" fmla="*/ 1798108 h 2130425"/>
              <a:gd name="connsiteX58" fmla="*/ 1046692 w 1653646"/>
              <a:gd name="connsiteY58" fmla="*/ 1706033 h 2130425"/>
              <a:gd name="connsiteX59" fmla="*/ 1024467 w 1653646"/>
              <a:gd name="connsiteY59" fmla="*/ 1537758 h 2130425"/>
              <a:gd name="connsiteX60" fmla="*/ 995892 w 1653646"/>
              <a:gd name="connsiteY60" fmla="*/ 1477433 h 2130425"/>
              <a:gd name="connsiteX61" fmla="*/ 954617 w 1653646"/>
              <a:gd name="connsiteY61" fmla="*/ 1429808 h 2130425"/>
              <a:gd name="connsiteX62" fmla="*/ 964142 w 1653646"/>
              <a:gd name="connsiteY62" fmla="*/ 1210733 h 2130425"/>
              <a:gd name="connsiteX63" fmla="*/ 951442 w 1653646"/>
              <a:gd name="connsiteY63" fmla="*/ 1166283 h 2130425"/>
              <a:gd name="connsiteX64" fmla="*/ 983192 w 1653646"/>
              <a:gd name="connsiteY64" fmla="*/ 1134533 h 2130425"/>
              <a:gd name="connsiteX65" fmla="*/ 1180042 w 1653646"/>
              <a:gd name="connsiteY65" fmla="*/ 1093258 h 2130425"/>
              <a:gd name="connsiteX66" fmla="*/ 1186392 w 1653646"/>
              <a:gd name="connsiteY66" fmla="*/ 1039283 h 2130425"/>
              <a:gd name="connsiteX67" fmla="*/ 1103842 w 1653646"/>
              <a:gd name="connsiteY67" fmla="*/ 839258 h 2130425"/>
              <a:gd name="connsiteX68" fmla="*/ 1119717 w 1653646"/>
              <a:gd name="connsiteY68" fmla="*/ 763058 h 2130425"/>
              <a:gd name="connsiteX69" fmla="*/ 1205442 w 1653646"/>
              <a:gd name="connsiteY69" fmla="*/ 670983 h 2130425"/>
              <a:gd name="connsiteX70" fmla="*/ 1281642 w 1653646"/>
              <a:gd name="connsiteY70" fmla="*/ 610658 h 2130425"/>
              <a:gd name="connsiteX71" fmla="*/ 1294342 w 1653646"/>
              <a:gd name="connsiteY71" fmla="*/ 515408 h 2130425"/>
              <a:gd name="connsiteX72" fmla="*/ 1395942 w 1653646"/>
              <a:gd name="connsiteY72" fmla="*/ 410633 h 2130425"/>
              <a:gd name="connsiteX73" fmla="*/ 1456267 w 1653646"/>
              <a:gd name="connsiteY73" fmla="*/ 343958 h 2130425"/>
              <a:gd name="connsiteX74" fmla="*/ 1541992 w 1653646"/>
              <a:gd name="connsiteY74" fmla="*/ 236008 h 2130425"/>
              <a:gd name="connsiteX75" fmla="*/ 1637242 w 1653646"/>
              <a:gd name="connsiteY75" fmla="*/ 213783 h 2130425"/>
              <a:gd name="connsiteX76" fmla="*/ 1640417 w 1653646"/>
              <a:gd name="connsiteY76" fmla="*/ 185208 h 2130425"/>
              <a:gd name="connsiteX77" fmla="*/ 1589617 w 1653646"/>
              <a:gd name="connsiteY77" fmla="*/ 182033 h 2130425"/>
              <a:gd name="connsiteX78" fmla="*/ 1611842 w 1653646"/>
              <a:gd name="connsiteY78" fmla="*/ 131233 h 2130425"/>
              <a:gd name="connsiteX79" fmla="*/ 1637242 w 1653646"/>
              <a:gd name="connsiteY79" fmla="*/ 80433 h 2130425"/>
              <a:gd name="connsiteX80" fmla="*/ 1567392 w 1653646"/>
              <a:gd name="connsiteY80" fmla="*/ 124883 h 2130425"/>
              <a:gd name="connsiteX81" fmla="*/ 1589617 w 1653646"/>
              <a:gd name="connsiteY81" fmla="*/ 77258 h 2130425"/>
              <a:gd name="connsiteX82" fmla="*/ 1557867 w 1653646"/>
              <a:gd name="connsiteY82" fmla="*/ 10583 h 2130425"/>
              <a:gd name="connsiteX83" fmla="*/ 1538817 w 1653646"/>
              <a:gd name="connsiteY83" fmla="*/ 80433 h 2130425"/>
              <a:gd name="connsiteX84" fmla="*/ 1510242 w 1653646"/>
              <a:gd name="connsiteY84" fmla="*/ 131233 h 2130425"/>
              <a:gd name="connsiteX85" fmla="*/ 1484842 w 1653646"/>
              <a:gd name="connsiteY85" fmla="*/ 77258 h 2130425"/>
              <a:gd name="connsiteX86" fmla="*/ 1497542 w 1653646"/>
              <a:gd name="connsiteY86" fmla="*/ 16933 h 2130425"/>
              <a:gd name="connsiteX87" fmla="*/ 1472142 w 1653646"/>
              <a:gd name="connsiteY87" fmla="*/ 26458 h 2130425"/>
              <a:gd name="connsiteX88" fmla="*/ 1443567 w 1653646"/>
              <a:gd name="connsiteY88" fmla="*/ 96308 h 2130425"/>
              <a:gd name="connsiteX89" fmla="*/ 1421342 w 1653646"/>
              <a:gd name="connsiteY89" fmla="*/ 83608 h 2130425"/>
              <a:gd name="connsiteX90" fmla="*/ 1373717 w 1653646"/>
              <a:gd name="connsiteY90" fmla="*/ 61383 h 2130425"/>
              <a:gd name="connsiteX91" fmla="*/ 1389592 w 1653646"/>
              <a:gd name="connsiteY91" fmla="*/ 112183 h 2130425"/>
              <a:gd name="connsiteX92" fmla="*/ 1414992 w 1653646"/>
              <a:gd name="connsiteY92" fmla="*/ 220133 h 2130425"/>
              <a:gd name="connsiteX93" fmla="*/ 1373717 w 1653646"/>
              <a:gd name="connsiteY93" fmla="*/ 286808 h 2130425"/>
              <a:gd name="connsiteX94" fmla="*/ 1281642 w 1653646"/>
              <a:gd name="connsiteY94" fmla="*/ 337608 h 2130425"/>
              <a:gd name="connsiteX95" fmla="*/ 1205442 w 1653646"/>
              <a:gd name="connsiteY95" fmla="*/ 416983 h 2130425"/>
              <a:gd name="connsiteX96" fmla="*/ 1167342 w 1653646"/>
              <a:gd name="connsiteY96" fmla="*/ 451908 h 2130425"/>
              <a:gd name="connsiteX97" fmla="*/ 1116542 w 1653646"/>
              <a:gd name="connsiteY97" fmla="*/ 464608 h 2130425"/>
              <a:gd name="connsiteX98" fmla="*/ 1081617 w 1653646"/>
              <a:gd name="connsiteY98" fmla="*/ 328083 h 2130425"/>
              <a:gd name="connsiteX99" fmla="*/ 1040342 w 1653646"/>
              <a:gd name="connsiteY99" fmla="*/ 239183 h 2130425"/>
              <a:gd name="connsiteX100" fmla="*/ 843492 w 1653646"/>
              <a:gd name="connsiteY100" fmla="*/ 210608 h 2130425"/>
              <a:gd name="connsiteX101" fmla="*/ 732367 w 1653646"/>
              <a:gd name="connsiteY101" fmla="*/ 236008 h 2130425"/>
              <a:gd name="connsiteX102" fmla="*/ 716492 w 1653646"/>
              <a:gd name="connsiteY102" fmla="*/ 280458 h 2130425"/>
              <a:gd name="connsiteX103" fmla="*/ 687917 w 1653646"/>
              <a:gd name="connsiteY103" fmla="*/ 347133 h 2130425"/>
              <a:gd name="connsiteX104" fmla="*/ 713317 w 1653646"/>
              <a:gd name="connsiteY104" fmla="*/ 407458 h 2130425"/>
              <a:gd name="connsiteX105" fmla="*/ 726017 w 1653646"/>
              <a:gd name="connsiteY105" fmla="*/ 496358 h 2130425"/>
              <a:gd name="connsiteX106" fmla="*/ 687917 w 1653646"/>
              <a:gd name="connsiteY106" fmla="*/ 512233 h 2130425"/>
              <a:gd name="connsiteX107" fmla="*/ 570442 w 1653646"/>
              <a:gd name="connsiteY107" fmla="*/ 404283 h 2130425"/>
              <a:gd name="connsiteX108" fmla="*/ 478367 w 1653646"/>
              <a:gd name="connsiteY108" fmla="*/ 340783 h 2130425"/>
              <a:gd name="connsiteX109" fmla="*/ 398992 w 1653646"/>
              <a:gd name="connsiteY109" fmla="*/ 293158 h 2130425"/>
              <a:gd name="connsiteX110" fmla="*/ 335492 w 1653646"/>
              <a:gd name="connsiteY110" fmla="*/ 248708 h 2130425"/>
              <a:gd name="connsiteX111" fmla="*/ 278342 w 1653646"/>
              <a:gd name="connsiteY111" fmla="*/ 191558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653646" h="2130425">
                <a:moveTo>
                  <a:pt x="278342" y="191558"/>
                </a:moveTo>
                <a:cubicBezTo>
                  <a:pt x="267229" y="157162"/>
                  <a:pt x="277813" y="62971"/>
                  <a:pt x="268817" y="42333"/>
                </a:cubicBezTo>
                <a:cubicBezTo>
                  <a:pt x="259821" y="21696"/>
                  <a:pt x="236538" y="70908"/>
                  <a:pt x="224367" y="67733"/>
                </a:cubicBezTo>
                <a:cubicBezTo>
                  <a:pt x="212196" y="64558"/>
                  <a:pt x="209550" y="33337"/>
                  <a:pt x="195792" y="23283"/>
                </a:cubicBezTo>
                <a:cubicBezTo>
                  <a:pt x="182034" y="13229"/>
                  <a:pt x="146050" y="0"/>
                  <a:pt x="141817" y="7408"/>
                </a:cubicBezTo>
                <a:cubicBezTo>
                  <a:pt x="137584" y="14816"/>
                  <a:pt x="173567" y="62441"/>
                  <a:pt x="170392" y="67733"/>
                </a:cubicBezTo>
                <a:cubicBezTo>
                  <a:pt x="167217" y="73025"/>
                  <a:pt x="135996" y="41804"/>
                  <a:pt x="122767" y="39158"/>
                </a:cubicBezTo>
                <a:cubicBezTo>
                  <a:pt x="109538" y="36512"/>
                  <a:pt x="91546" y="41275"/>
                  <a:pt x="91017" y="51858"/>
                </a:cubicBezTo>
                <a:cubicBezTo>
                  <a:pt x="90488" y="62441"/>
                  <a:pt x="111125" y="91016"/>
                  <a:pt x="119592" y="102658"/>
                </a:cubicBezTo>
                <a:cubicBezTo>
                  <a:pt x="128059" y="114300"/>
                  <a:pt x="146579" y="117475"/>
                  <a:pt x="141817" y="121708"/>
                </a:cubicBezTo>
                <a:cubicBezTo>
                  <a:pt x="137055" y="125941"/>
                  <a:pt x="103717" y="122766"/>
                  <a:pt x="91017" y="128058"/>
                </a:cubicBezTo>
                <a:cubicBezTo>
                  <a:pt x="78317" y="133350"/>
                  <a:pt x="62971" y="148166"/>
                  <a:pt x="65617" y="153458"/>
                </a:cubicBezTo>
                <a:cubicBezTo>
                  <a:pt x="68263" y="158750"/>
                  <a:pt x="102130" y="154516"/>
                  <a:pt x="106892" y="159808"/>
                </a:cubicBezTo>
                <a:cubicBezTo>
                  <a:pt x="111655" y="165100"/>
                  <a:pt x="99484" y="175683"/>
                  <a:pt x="94192" y="185208"/>
                </a:cubicBezTo>
                <a:cubicBezTo>
                  <a:pt x="88900" y="194733"/>
                  <a:pt x="64030" y="218545"/>
                  <a:pt x="75142" y="216958"/>
                </a:cubicBezTo>
                <a:cubicBezTo>
                  <a:pt x="86254" y="215371"/>
                  <a:pt x="118005" y="145521"/>
                  <a:pt x="160867" y="175683"/>
                </a:cubicBezTo>
                <a:cubicBezTo>
                  <a:pt x="203729" y="205845"/>
                  <a:pt x="287867" y="342371"/>
                  <a:pt x="332317" y="397933"/>
                </a:cubicBezTo>
                <a:cubicBezTo>
                  <a:pt x="376767" y="453495"/>
                  <a:pt x="412221" y="470958"/>
                  <a:pt x="427567" y="509058"/>
                </a:cubicBezTo>
                <a:cubicBezTo>
                  <a:pt x="442913" y="547158"/>
                  <a:pt x="409575" y="601662"/>
                  <a:pt x="424392" y="626533"/>
                </a:cubicBezTo>
                <a:cubicBezTo>
                  <a:pt x="439209" y="651404"/>
                  <a:pt x="490009" y="638175"/>
                  <a:pt x="516467" y="658283"/>
                </a:cubicBezTo>
                <a:cubicBezTo>
                  <a:pt x="542925" y="678391"/>
                  <a:pt x="579438" y="710671"/>
                  <a:pt x="583142" y="747183"/>
                </a:cubicBezTo>
                <a:cubicBezTo>
                  <a:pt x="586846" y="783695"/>
                  <a:pt x="552980" y="847725"/>
                  <a:pt x="538692" y="877358"/>
                </a:cubicBezTo>
                <a:cubicBezTo>
                  <a:pt x="524404" y="906991"/>
                  <a:pt x="491067" y="909637"/>
                  <a:pt x="497417" y="924983"/>
                </a:cubicBezTo>
                <a:cubicBezTo>
                  <a:pt x="503767" y="940329"/>
                  <a:pt x="557742" y="960966"/>
                  <a:pt x="576792" y="969433"/>
                </a:cubicBezTo>
                <a:cubicBezTo>
                  <a:pt x="595842" y="977900"/>
                  <a:pt x="609600" y="968904"/>
                  <a:pt x="611717" y="975783"/>
                </a:cubicBezTo>
                <a:cubicBezTo>
                  <a:pt x="613834" y="982662"/>
                  <a:pt x="629180" y="1005416"/>
                  <a:pt x="589492" y="1010708"/>
                </a:cubicBezTo>
                <a:cubicBezTo>
                  <a:pt x="549805" y="1016000"/>
                  <a:pt x="439209" y="1011766"/>
                  <a:pt x="373592" y="1007533"/>
                </a:cubicBezTo>
                <a:cubicBezTo>
                  <a:pt x="307975" y="1003300"/>
                  <a:pt x="234950" y="995362"/>
                  <a:pt x="195792" y="985308"/>
                </a:cubicBezTo>
                <a:cubicBezTo>
                  <a:pt x="156634" y="975254"/>
                  <a:pt x="149225" y="961496"/>
                  <a:pt x="138642" y="947208"/>
                </a:cubicBezTo>
                <a:cubicBezTo>
                  <a:pt x="128059" y="932921"/>
                  <a:pt x="135467" y="919691"/>
                  <a:pt x="132292" y="899583"/>
                </a:cubicBezTo>
                <a:cubicBezTo>
                  <a:pt x="129117" y="879475"/>
                  <a:pt x="124884" y="847195"/>
                  <a:pt x="119592" y="826558"/>
                </a:cubicBezTo>
                <a:cubicBezTo>
                  <a:pt x="114300" y="805921"/>
                  <a:pt x="112713" y="783695"/>
                  <a:pt x="100542" y="775758"/>
                </a:cubicBezTo>
                <a:cubicBezTo>
                  <a:pt x="88371" y="767821"/>
                  <a:pt x="62442" y="756179"/>
                  <a:pt x="46567" y="778933"/>
                </a:cubicBezTo>
                <a:cubicBezTo>
                  <a:pt x="30692" y="801687"/>
                  <a:pt x="10584" y="866246"/>
                  <a:pt x="5292" y="912283"/>
                </a:cubicBezTo>
                <a:cubicBezTo>
                  <a:pt x="0" y="958321"/>
                  <a:pt x="6350" y="1023937"/>
                  <a:pt x="14817" y="1055158"/>
                </a:cubicBezTo>
                <a:cubicBezTo>
                  <a:pt x="23284" y="1086379"/>
                  <a:pt x="40746" y="1092200"/>
                  <a:pt x="56092" y="1099608"/>
                </a:cubicBezTo>
                <a:cubicBezTo>
                  <a:pt x="71438" y="1107016"/>
                  <a:pt x="94721" y="1103841"/>
                  <a:pt x="106892" y="1099608"/>
                </a:cubicBezTo>
                <a:cubicBezTo>
                  <a:pt x="119063" y="1095375"/>
                  <a:pt x="122238" y="1078970"/>
                  <a:pt x="129117" y="1074208"/>
                </a:cubicBezTo>
                <a:cubicBezTo>
                  <a:pt x="135996" y="1069446"/>
                  <a:pt x="142875" y="1063625"/>
                  <a:pt x="148167" y="1071033"/>
                </a:cubicBezTo>
                <a:cubicBezTo>
                  <a:pt x="153459" y="1078441"/>
                  <a:pt x="149755" y="1100667"/>
                  <a:pt x="160867" y="1118658"/>
                </a:cubicBezTo>
                <a:cubicBezTo>
                  <a:pt x="171979" y="1136649"/>
                  <a:pt x="179917" y="1161521"/>
                  <a:pt x="214842" y="1178983"/>
                </a:cubicBezTo>
                <a:cubicBezTo>
                  <a:pt x="249767" y="1196446"/>
                  <a:pt x="332846" y="1215496"/>
                  <a:pt x="370417" y="1223433"/>
                </a:cubicBezTo>
                <a:cubicBezTo>
                  <a:pt x="407988" y="1231370"/>
                  <a:pt x="405871" y="1209675"/>
                  <a:pt x="440267" y="1226608"/>
                </a:cubicBezTo>
                <a:cubicBezTo>
                  <a:pt x="474663" y="1243541"/>
                  <a:pt x="543454" y="1308629"/>
                  <a:pt x="576792" y="1325033"/>
                </a:cubicBezTo>
                <a:cubicBezTo>
                  <a:pt x="610130" y="1341437"/>
                  <a:pt x="614363" y="1319212"/>
                  <a:pt x="640292" y="1325033"/>
                </a:cubicBezTo>
                <a:cubicBezTo>
                  <a:pt x="666221" y="1330854"/>
                  <a:pt x="702734" y="1313921"/>
                  <a:pt x="732367" y="1359958"/>
                </a:cubicBezTo>
                <a:cubicBezTo>
                  <a:pt x="762000" y="1405995"/>
                  <a:pt x="804863" y="1519766"/>
                  <a:pt x="818092" y="1601258"/>
                </a:cubicBezTo>
                <a:cubicBezTo>
                  <a:pt x="831321" y="1682750"/>
                  <a:pt x="804334" y="1803400"/>
                  <a:pt x="811742" y="1848908"/>
                </a:cubicBezTo>
                <a:cubicBezTo>
                  <a:pt x="819150" y="1894416"/>
                  <a:pt x="851430" y="1870075"/>
                  <a:pt x="862542" y="1874308"/>
                </a:cubicBezTo>
                <a:cubicBezTo>
                  <a:pt x="873655" y="1878541"/>
                  <a:pt x="876300" y="1858962"/>
                  <a:pt x="878417" y="1874308"/>
                </a:cubicBezTo>
                <a:cubicBezTo>
                  <a:pt x="880534" y="1889654"/>
                  <a:pt x="881063" y="1935691"/>
                  <a:pt x="875242" y="1966383"/>
                </a:cubicBezTo>
                <a:cubicBezTo>
                  <a:pt x="869421" y="1997075"/>
                  <a:pt x="848254" y="2032529"/>
                  <a:pt x="843492" y="2058458"/>
                </a:cubicBezTo>
                <a:cubicBezTo>
                  <a:pt x="838730" y="2084387"/>
                  <a:pt x="812800" y="2113491"/>
                  <a:pt x="846667" y="2121958"/>
                </a:cubicBezTo>
                <a:cubicBezTo>
                  <a:pt x="880534" y="2130425"/>
                  <a:pt x="1019705" y="2127779"/>
                  <a:pt x="1046692" y="2109258"/>
                </a:cubicBezTo>
                <a:cubicBezTo>
                  <a:pt x="1073679" y="2090737"/>
                  <a:pt x="1017588" y="2047875"/>
                  <a:pt x="1008592" y="2010833"/>
                </a:cubicBezTo>
                <a:cubicBezTo>
                  <a:pt x="999596" y="1973791"/>
                  <a:pt x="987955" y="1913466"/>
                  <a:pt x="992717" y="1887008"/>
                </a:cubicBezTo>
                <a:cubicBezTo>
                  <a:pt x="997479" y="1860550"/>
                  <a:pt x="1022350" y="1866900"/>
                  <a:pt x="1037167" y="1852083"/>
                </a:cubicBezTo>
                <a:cubicBezTo>
                  <a:pt x="1051984" y="1837266"/>
                  <a:pt x="1080030" y="1822450"/>
                  <a:pt x="1081617" y="1798108"/>
                </a:cubicBezTo>
                <a:cubicBezTo>
                  <a:pt x="1083205" y="1773766"/>
                  <a:pt x="1056217" y="1749425"/>
                  <a:pt x="1046692" y="1706033"/>
                </a:cubicBezTo>
                <a:cubicBezTo>
                  <a:pt x="1037167" y="1662641"/>
                  <a:pt x="1032934" y="1575858"/>
                  <a:pt x="1024467" y="1537758"/>
                </a:cubicBezTo>
                <a:cubicBezTo>
                  <a:pt x="1016000" y="1499658"/>
                  <a:pt x="1007534" y="1495425"/>
                  <a:pt x="995892" y="1477433"/>
                </a:cubicBezTo>
                <a:cubicBezTo>
                  <a:pt x="984250" y="1459441"/>
                  <a:pt x="959909" y="1474258"/>
                  <a:pt x="954617" y="1429808"/>
                </a:cubicBezTo>
                <a:cubicBezTo>
                  <a:pt x="949325" y="1385358"/>
                  <a:pt x="964671" y="1254654"/>
                  <a:pt x="964142" y="1210733"/>
                </a:cubicBezTo>
                <a:cubicBezTo>
                  <a:pt x="963613" y="1166812"/>
                  <a:pt x="948267" y="1178983"/>
                  <a:pt x="951442" y="1166283"/>
                </a:cubicBezTo>
                <a:cubicBezTo>
                  <a:pt x="954617" y="1153583"/>
                  <a:pt x="945092" y="1146704"/>
                  <a:pt x="983192" y="1134533"/>
                </a:cubicBezTo>
                <a:cubicBezTo>
                  <a:pt x="1021292" y="1122362"/>
                  <a:pt x="1146175" y="1109133"/>
                  <a:pt x="1180042" y="1093258"/>
                </a:cubicBezTo>
                <a:cubicBezTo>
                  <a:pt x="1213909" y="1077383"/>
                  <a:pt x="1199092" y="1081616"/>
                  <a:pt x="1186392" y="1039283"/>
                </a:cubicBezTo>
                <a:cubicBezTo>
                  <a:pt x="1173692" y="996950"/>
                  <a:pt x="1114954" y="885295"/>
                  <a:pt x="1103842" y="839258"/>
                </a:cubicBezTo>
                <a:cubicBezTo>
                  <a:pt x="1092730" y="793221"/>
                  <a:pt x="1102784" y="791104"/>
                  <a:pt x="1119717" y="763058"/>
                </a:cubicBezTo>
                <a:cubicBezTo>
                  <a:pt x="1136650" y="735012"/>
                  <a:pt x="1178455" y="696383"/>
                  <a:pt x="1205442" y="670983"/>
                </a:cubicBezTo>
                <a:cubicBezTo>
                  <a:pt x="1232430" y="645583"/>
                  <a:pt x="1266825" y="636587"/>
                  <a:pt x="1281642" y="610658"/>
                </a:cubicBezTo>
                <a:cubicBezTo>
                  <a:pt x="1296459" y="584729"/>
                  <a:pt x="1275292" y="548746"/>
                  <a:pt x="1294342" y="515408"/>
                </a:cubicBezTo>
                <a:cubicBezTo>
                  <a:pt x="1313392" y="482071"/>
                  <a:pt x="1368955" y="439208"/>
                  <a:pt x="1395942" y="410633"/>
                </a:cubicBezTo>
                <a:cubicBezTo>
                  <a:pt x="1422930" y="382058"/>
                  <a:pt x="1431925" y="373062"/>
                  <a:pt x="1456267" y="343958"/>
                </a:cubicBezTo>
                <a:cubicBezTo>
                  <a:pt x="1480609" y="314854"/>
                  <a:pt x="1511830" y="257704"/>
                  <a:pt x="1541992" y="236008"/>
                </a:cubicBezTo>
                <a:cubicBezTo>
                  <a:pt x="1572154" y="214312"/>
                  <a:pt x="1620838" y="222250"/>
                  <a:pt x="1637242" y="213783"/>
                </a:cubicBezTo>
                <a:cubicBezTo>
                  <a:pt x="1653646" y="205316"/>
                  <a:pt x="1648354" y="190500"/>
                  <a:pt x="1640417" y="185208"/>
                </a:cubicBezTo>
                <a:cubicBezTo>
                  <a:pt x="1632480" y="179916"/>
                  <a:pt x="1594379" y="191029"/>
                  <a:pt x="1589617" y="182033"/>
                </a:cubicBezTo>
                <a:cubicBezTo>
                  <a:pt x="1584855" y="173037"/>
                  <a:pt x="1603905" y="148166"/>
                  <a:pt x="1611842" y="131233"/>
                </a:cubicBezTo>
                <a:cubicBezTo>
                  <a:pt x="1619779" y="114300"/>
                  <a:pt x="1644650" y="81491"/>
                  <a:pt x="1637242" y="80433"/>
                </a:cubicBezTo>
                <a:cubicBezTo>
                  <a:pt x="1629834" y="79375"/>
                  <a:pt x="1575330" y="125412"/>
                  <a:pt x="1567392" y="124883"/>
                </a:cubicBezTo>
                <a:cubicBezTo>
                  <a:pt x="1559455" y="124354"/>
                  <a:pt x="1591204" y="96308"/>
                  <a:pt x="1589617" y="77258"/>
                </a:cubicBezTo>
                <a:cubicBezTo>
                  <a:pt x="1588030" y="58208"/>
                  <a:pt x="1566334" y="10054"/>
                  <a:pt x="1557867" y="10583"/>
                </a:cubicBezTo>
                <a:cubicBezTo>
                  <a:pt x="1549400" y="11112"/>
                  <a:pt x="1546754" y="60325"/>
                  <a:pt x="1538817" y="80433"/>
                </a:cubicBezTo>
                <a:cubicBezTo>
                  <a:pt x="1530880" y="100541"/>
                  <a:pt x="1519238" y="131762"/>
                  <a:pt x="1510242" y="131233"/>
                </a:cubicBezTo>
                <a:cubicBezTo>
                  <a:pt x="1501246" y="130704"/>
                  <a:pt x="1486959" y="96308"/>
                  <a:pt x="1484842" y="77258"/>
                </a:cubicBezTo>
                <a:cubicBezTo>
                  <a:pt x="1482725" y="58208"/>
                  <a:pt x="1499659" y="25400"/>
                  <a:pt x="1497542" y="16933"/>
                </a:cubicBezTo>
                <a:cubicBezTo>
                  <a:pt x="1495425" y="8466"/>
                  <a:pt x="1481138" y="13229"/>
                  <a:pt x="1472142" y="26458"/>
                </a:cubicBezTo>
                <a:cubicBezTo>
                  <a:pt x="1463146" y="39687"/>
                  <a:pt x="1452034" y="86783"/>
                  <a:pt x="1443567" y="96308"/>
                </a:cubicBezTo>
                <a:cubicBezTo>
                  <a:pt x="1435100" y="105833"/>
                  <a:pt x="1432984" y="89429"/>
                  <a:pt x="1421342" y="83608"/>
                </a:cubicBezTo>
                <a:cubicBezTo>
                  <a:pt x="1409700" y="77787"/>
                  <a:pt x="1379009" y="56621"/>
                  <a:pt x="1373717" y="61383"/>
                </a:cubicBezTo>
                <a:cubicBezTo>
                  <a:pt x="1368425" y="66146"/>
                  <a:pt x="1382713" y="85725"/>
                  <a:pt x="1389592" y="112183"/>
                </a:cubicBezTo>
                <a:cubicBezTo>
                  <a:pt x="1396471" y="138641"/>
                  <a:pt x="1417638" y="191029"/>
                  <a:pt x="1414992" y="220133"/>
                </a:cubicBezTo>
                <a:cubicBezTo>
                  <a:pt x="1412346" y="249237"/>
                  <a:pt x="1395942" y="267229"/>
                  <a:pt x="1373717" y="286808"/>
                </a:cubicBezTo>
                <a:cubicBezTo>
                  <a:pt x="1351492" y="306387"/>
                  <a:pt x="1309688" y="315912"/>
                  <a:pt x="1281642" y="337608"/>
                </a:cubicBezTo>
                <a:cubicBezTo>
                  <a:pt x="1253596" y="359304"/>
                  <a:pt x="1224492" y="397933"/>
                  <a:pt x="1205442" y="416983"/>
                </a:cubicBezTo>
                <a:cubicBezTo>
                  <a:pt x="1186392" y="436033"/>
                  <a:pt x="1182159" y="443971"/>
                  <a:pt x="1167342" y="451908"/>
                </a:cubicBezTo>
                <a:cubicBezTo>
                  <a:pt x="1152525" y="459846"/>
                  <a:pt x="1130829" y="485245"/>
                  <a:pt x="1116542" y="464608"/>
                </a:cubicBezTo>
                <a:cubicBezTo>
                  <a:pt x="1102255" y="443971"/>
                  <a:pt x="1094317" y="365654"/>
                  <a:pt x="1081617" y="328083"/>
                </a:cubicBezTo>
                <a:cubicBezTo>
                  <a:pt x="1068917" y="290512"/>
                  <a:pt x="1080029" y="258762"/>
                  <a:pt x="1040342" y="239183"/>
                </a:cubicBezTo>
                <a:cubicBezTo>
                  <a:pt x="1000655" y="219604"/>
                  <a:pt x="894821" y="211137"/>
                  <a:pt x="843492" y="210608"/>
                </a:cubicBezTo>
                <a:cubicBezTo>
                  <a:pt x="792163" y="210079"/>
                  <a:pt x="753534" y="224366"/>
                  <a:pt x="732367" y="236008"/>
                </a:cubicBezTo>
                <a:cubicBezTo>
                  <a:pt x="711200" y="247650"/>
                  <a:pt x="723900" y="261937"/>
                  <a:pt x="716492" y="280458"/>
                </a:cubicBezTo>
                <a:cubicBezTo>
                  <a:pt x="709084" y="298979"/>
                  <a:pt x="688446" y="325966"/>
                  <a:pt x="687917" y="347133"/>
                </a:cubicBezTo>
                <a:cubicBezTo>
                  <a:pt x="687388" y="368300"/>
                  <a:pt x="706967" y="382587"/>
                  <a:pt x="713317" y="407458"/>
                </a:cubicBezTo>
                <a:cubicBezTo>
                  <a:pt x="719667" y="432329"/>
                  <a:pt x="730250" y="478896"/>
                  <a:pt x="726017" y="496358"/>
                </a:cubicBezTo>
                <a:cubicBezTo>
                  <a:pt x="721784" y="513820"/>
                  <a:pt x="713846" y="527579"/>
                  <a:pt x="687917" y="512233"/>
                </a:cubicBezTo>
                <a:cubicBezTo>
                  <a:pt x="661988" y="496887"/>
                  <a:pt x="605367" y="432858"/>
                  <a:pt x="570442" y="404283"/>
                </a:cubicBezTo>
                <a:cubicBezTo>
                  <a:pt x="535517" y="375708"/>
                  <a:pt x="506942" y="359304"/>
                  <a:pt x="478367" y="340783"/>
                </a:cubicBezTo>
                <a:cubicBezTo>
                  <a:pt x="449792" y="322262"/>
                  <a:pt x="422804" y="308504"/>
                  <a:pt x="398992" y="293158"/>
                </a:cubicBezTo>
                <a:cubicBezTo>
                  <a:pt x="375180" y="277812"/>
                  <a:pt x="356129" y="263525"/>
                  <a:pt x="335492" y="248708"/>
                </a:cubicBezTo>
                <a:cubicBezTo>
                  <a:pt x="314855" y="233891"/>
                  <a:pt x="289455" y="225954"/>
                  <a:pt x="278342" y="191558"/>
                </a:cubicBezTo>
                <a:close/>
              </a:path>
            </a:pathLst>
          </a:custGeom>
          <a:solidFill>
            <a:srgbClr val="92D050"/>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mc="http://schemas.openxmlformats.org/markup-compatibility/2006" xmlns:mv="urn:schemas-microsoft-com:mac:vml" xmlns:p14="http://schemas.microsoft.com/office/powerpoint/2010/main" xmlns="" val="320117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anim calcmode="lin" valueType="num">
                                      <p:cBhvr>
                                        <p:cTn id="12" dur="1000" fill="hold"/>
                                        <p:tgtEl>
                                          <p:spTgt spid="34"/>
                                        </p:tgtEl>
                                        <p:attrNameLst>
                                          <p:attrName>ppt_x</p:attrName>
                                        </p:attrNameLst>
                                      </p:cBhvr>
                                      <p:tavLst>
                                        <p:tav tm="0">
                                          <p:val>
                                            <p:strVal val="#ppt_x"/>
                                          </p:val>
                                        </p:tav>
                                        <p:tav tm="100000">
                                          <p:val>
                                            <p:strVal val="#ppt_x"/>
                                          </p:val>
                                        </p:tav>
                                      </p:tavLst>
                                    </p:anim>
                                    <p:anim calcmode="lin" valueType="num">
                                      <p:cBhvr>
                                        <p:cTn id="1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159224" y="620688"/>
            <a:ext cx="6984776" cy="115212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p:cNvSpPr txBox="1"/>
          <p:nvPr/>
        </p:nvSpPr>
        <p:spPr>
          <a:xfrm>
            <a:off x="2267295" y="2132856"/>
            <a:ext cx="6444208" cy="369332"/>
          </a:xfrm>
          <a:prstGeom prst="rect">
            <a:avLst/>
          </a:prstGeom>
          <a:noFill/>
        </p:spPr>
        <p:txBody>
          <a:bodyPr wrap="square" rtlCol="0">
            <a:spAutoFit/>
          </a:bodyPr>
          <a:lstStyle/>
          <a:p>
            <a:r>
              <a:rPr lang="en-CA" dirty="0" smtClean="0">
                <a:solidFill>
                  <a:srgbClr val="652876"/>
                </a:solidFill>
                <a:latin typeface="Franklin Gothic Demi" pitchFamily="34" charset="0"/>
              </a:rPr>
              <a:t>COMPTE RENDU</a:t>
            </a:r>
            <a:endParaRPr lang="en-CA" sz="2800" dirty="0" smtClean="0">
              <a:solidFill>
                <a:prstClr val="black"/>
              </a:solidFill>
              <a:latin typeface="Franklin Gothic Book" pitchFamily="34" charset="0"/>
            </a:endParaRPr>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p:cNvSpPr/>
          <p:nvPr/>
        </p:nvSpPr>
        <p:spPr>
          <a:xfrm>
            <a:off x="899592" y="337984"/>
            <a:ext cx="1548000" cy="1548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9" name="Oval 8"/>
          <p:cNvSpPr/>
          <p:nvPr/>
        </p:nvSpPr>
        <p:spPr>
          <a:xfrm>
            <a:off x="899592" y="332656"/>
            <a:ext cx="1548000" cy="1548000"/>
          </a:xfrm>
          <a:prstGeom prst="ellipse">
            <a:avLst/>
          </a:prstGeom>
          <a:solidFill>
            <a:schemeClr val="accent6">
              <a:lumMod val="75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13" name="Freeform 12"/>
          <p:cNvSpPr/>
          <p:nvPr/>
        </p:nvSpPr>
        <p:spPr>
          <a:xfrm>
            <a:off x="944880" y="621792"/>
            <a:ext cx="676656" cy="941832"/>
          </a:xfrm>
          <a:custGeom>
            <a:avLst/>
            <a:gdLst>
              <a:gd name="connsiteX0" fmla="*/ 94488 w 676656"/>
              <a:gd name="connsiteY0" fmla="*/ 0 h 941832"/>
              <a:gd name="connsiteX1" fmla="*/ 579120 w 676656"/>
              <a:gd name="connsiteY1" fmla="*/ 679704 h 941832"/>
              <a:gd name="connsiteX2" fmla="*/ 676656 w 676656"/>
              <a:gd name="connsiteY2" fmla="*/ 941832 h 941832"/>
              <a:gd name="connsiteX3" fmla="*/ 463296 w 676656"/>
              <a:gd name="connsiteY3" fmla="*/ 765048 h 941832"/>
              <a:gd name="connsiteX4" fmla="*/ 0 w 676656"/>
              <a:gd name="connsiteY4" fmla="*/ 27432 h 941832"/>
              <a:gd name="connsiteX5" fmla="*/ 94488 w 676656"/>
              <a:gd name="connsiteY5" fmla="*/ 0 h 94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56" h="941832">
                <a:moveTo>
                  <a:pt x="94488" y="0"/>
                </a:moveTo>
                <a:lnTo>
                  <a:pt x="579120" y="679704"/>
                </a:lnTo>
                <a:lnTo>
                  <a:pt x="676656" y="941832"/>
                </a:lnTo>
                <a:lnTo>
                  <a:pt x="463296" y="765048"/>
                </a:lnTo>
                <a:lnTo>
                  <a:pt x="0" y="27432"/>
                </a:lnTo>
                <a:lnTo>
                  <a:pt x="944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13"/>
          <p:cNvSpPr/>
          <p:nvPr/>
        </p:nvSpPr>
        <p:spPr>
          <a:xfrm>
            <a:off x="1469136" y="356616"/>
            <a:ext cx="886968" cy="923544"/>
          </a:xfrm>
          <a:custGeom>
            <a:avLst/>
            <a:gdLst>
              <a:gd name="connsiteX0" fmla="*/ 435864 w 886968"/>
              <a:gd name="connsiteY0" fmla="*/ 0 h 923544"/>
              <a:gd name="connsiteX1" fmla="*/ 256032 w 886968"/>
              <a:gd name="connsiteY1" fmla="*/ 237744 h 923544"/>
              <a:gd name="connsiteX2" fmla="*/ 76200 w 886968"/>
              <a:gd name="connsiteY2" fmla="*/ 499872 h 923544"/>
              <a:gd name="connsiteX3" fmla="*/ 0 w 886968"/>
              <a:gd name="connsiteY3" fmla="*/ 621792 h 923544"/>
              <a:gd name="connsiteX4" fmla="*/ 237744 w 886968"/>
              <a:gd name="connsiteY4" fmla="*/ 780288 h 923544"/>
              <a:gd name="connsiteX5" fmla="*/ 445008 w 886968"/>
              <a:gd name="connsiteY5" fmla="*/ 923544 h 923544"/>
              <a:gd name="connsiteX6" fmla="*/ 478536 w 886968"/>
              <a:gd name="connsiteY6" fmla="*/ 896112 h 923544"/>
              <a:gd name="connsiteX7" fmla="*/ 512064 w 886968"/>
              <a:gd name="connsiteY7" fmla="*/ 893064 h 923544"/>
              <a:gd name="connsiteX8" fmla="*/ 548640 w 886968"/>
              <a:gd name="connsiteY8" fmla="*/ 896112 h 923544"/>
              <a:gd name="connsiteX9" fmla="*/ 569976 w 886968"/>
              <a:gd name="connsiteY9" fmla="*/ 899160 h 923544"/>
              <a:gd name="connsiteX10" fmla="*/ 569976 w 886968"/>
              <a:gd name="connsiteY10" fmla="*/ 899160 h 923544"/>
              <a:gd name="connsiteX11" fmla="*/ 655320 w 886968"/>
              <a:gd name="connsiteY11" fmla="*/ 685800 h 923544"/>
              <a:gd name="connsiteX12" fmla="*/ 807720 w 886968"/>
              <a:gd name="connsiteY12" fmla="*/ 417576 h 923544"/>
              <a:gd name="connsiteX13" fmla="*/ 886968 w 886968"/>
              <a:gd name="connsiteY13" fmla="*/ 307848 h 923544"/>
              <a:gd name="connsiteX14" fmla="*/ 652272 w 886968"/>
              <a:gd name="connsiteY14" fmla="*/ 36576 h 923544"/>
              <a:gd name="connsiteX15" fmla="*/ 435864 w 886968"/>
              <a:gd name="connsiteY15" fmla="*/ 0 h 9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968" h="923544">
                <a:moveTo>
                  <a:pt x="435864" y="0"/>
                </a:moveTo>
                <a:lnTo>
                  <a:pt x="256032" y="237744"/>
                </a:lnTo>
                <a:lnTo>
                  <a:pt x="76200" y="499872"/>
                </a:lnTo>
                <a:lnTo>
                  <a:pt x="0" y="621792"/>
                </a:lnTo>
                <a:lnTo>
                  <a:pt x="237744" y="780288"/>
                </a:lnTo>
                <a:lnTo>
                  <a:pt x="445008" y="923544"/>
                </a:lnTo>
                <a:lnTo>
                  <a:pt x="478536" y="896112"/>
                </a:lnTo>
                <a:cubicBezTo>
                  <a:pt x="489712" y="895096"/>
                  <a:pt x="500842" y="893064"/>
                  <a:pt x="512064" y="893064"/>
                </a:cubicBezTo>
                <a:cubicBezTo>
                  <a:pt x="524298" y="893064"/>
                  <a:pt x="536513" y="894495"/>
                  <a:pt x="548640" y="896112"/>
                </a:cubicBezTo>
                <a:cubicBezTo>
                  <a:pt x="581139" y="900445"/>
                  <a:pt x="529906" y="899160"/>
                  <a:pt x="569976" y="899160"/>
                </a:cubicBezTo>
                <a:lnTo>
                  <a:pt x="569976" y="899160"/>
                </a:lnTo>
                <a:lnTo>
                  <a:pt x="655320" y="685800"/>
                </a:lnTo>
                <a:lnTo>
                  <a:pt x="807720" y="417576"/>
                </a:lnTo>
                <a:lnTo>
                  <a:pt x="886968" y="307848"/>
                </a:lnTo>
                <a:lnTo>
                  <a:pt x="652272" y="36576"/>
                </a:lnTo>
                <a:lnTo>
                  <a:pt x="4358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750" name="Picture 6" descr="http://www.aperfectworld.org/clipart/academic/pencil_pad.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9190" y="260648"/>
            <a:ext cx="1522570" cy="1330401"/>
          </a:xfrm>
          <a:prstGeom prst="rect">
            <a:avLst/>
          </a:prstGeom>
          <a:noFill/>
        </p:spPr>
      </p:pic>
      <p:sp>
        <p:nvSpPr>
          <p:cNvPr id="15" name="TextBox 14"/>
          <p:cNvSpPr txBox="1"/>
          <p:nvPr/>
        </p:nvSpPr>
        <p:spPr>
          <a:xfrm>
            <a:off x="1052008" y="1444580"/>
            <a:ext cx="1224136" cy="338554"/>
          </a:xfrm>
          <a:prstGeom prst="rect">
            <a:avLst/>
          </a:prstGeom>
          <a:noFill/>
        </p:spPr>
        <p:txBody>
          <a:bodyPr wrap="square" rtlCol="0">
            <a:spAutoFit/>
          </a:bodyPr>
          <a:lstStyle/>
          <a:p>
            <a:pPr algn="ctr"/>
            <a:r>
              <a:rPr lang="en-CA" sz="1600" dirty="0" err="1" smtClean="0">
                <a:solidFill>
                  <a:schemeClr val="bg1"/>
                </a:solidFill>
                <a:latin typeface="Franklin Gothic Demi" pitchFamily="34" charset="0"/>
              </a:rPr>
              <a:t>Exercice</a:t>
            </a:r>
            <a:endParaRPr lang="en-CA" sz="1600" dirty="0">
              <a:solidFill>
                <a:schemeClr val="bg1"/>
              </a:solidFill>
              <a:latin typeface="Franklin Gothic Demi" pitchFamily="34" charset="0"/>
            </a:endParaRPr>
          </a:p>
        </p:txBody>
      </p:sp>
      <p:sp>
        <p:nvSpPr>
          <p:cNvPr id="16" name="TextBox 15"/>
          <p:cNvSpPr txBox="1"/>
          <p:nvPr/>
        </p:nvSpPr>
        <p:spPr>
          <a:xfrm>
            <a:off x="2339752" y="572487"/>
            <a:ext cx="6480720" cy="1200329"/>
          </a:xfrm>
          <a:prstGeom prst="rect">
            <a:avLst/>
          </a:prstGeom>
          <a:noFill/>
        </p:spPr>
        <p:txBody>
          <a:bodyPr wrap="square" rtlCol="0">
            <a:spAutoFit/>
          </a:bodyPr>
          <a:lstStyle/>
          <a:p>
            <a:pPr algn="ctr"/>
            <a:r>
              <a:rPr lang="en-US" sz="2400" dirty="0" err="1" smtClean="0">
                <a:solidFill>
                  <a:prstClr val="black"/>
                </a:solidFill>
                <a:latin typeface="Franklin Gothic Medium" pitchFamily="34" charset="0"/>
              </a:rPr>
              <a:t>Utilisation</a:t>
            </a:r>
            <a:r>
              <a:rPr lang="en-US" sz="2400" dirty="0" smtClean="0">
                <a:solidFill>
                  <a:prstClr val="black"/>
                </a:solidFill>
                <a:latin typeface="Franklin Gothic Medium" pitchFamily="34" charset="0"/>
              </a:rPr>
              <a:t> des </a:t>
            </a:r>
            <a:r>
              <a:rPr lang="en-US" sz="2400" dirty="0" err="1" smtClean="0">
                <a:solidFill>
                  <a:prstClr val="black"/>
                </a:solidFill>
                <a:latin typeface="Franklin Gothic Medium" pitchFamily="34" charset="0"/>
              </a:rPr>
              <a:t>normes</a:t>
            </a:r>
            <a:r>
              <a:rPr lang="en-US" sz="2400" dirty="0" smtClean="0">
                <a:solidFill>
                  <a:prstClr val="black"/>
                </a:solidFill>
                <a:latin typeface="Franklin Gothic Medium" pitchFamily="34" charset="0"/>
              </a:rPr>
              <a:t> pour </a:t>
            </a:r>
            <a:r>
              <a:rPr lang="en-US" sz="2400" dirty="0" err="1" smtClean="0">
                <a:solidFill>
                  <a:prstClr val="black"/>
                </a:solidFill>
                <a:latin typeface="Franklin Gothic Medium" pitchFamily="34" charset="0"/>
              </a:rPr>
              <a:t>développer</a:t>
            </a:r>
            <a:r>
              <a:rPr lang="en-US" sz="2400" dirty="0" smtClean="0">
                <a:solidFill>
                  <a:prstClr val="black"/>
                </a:solidFill>
                <a:latin typeface="Franklin Gothic Medium" pitchFamily="34" charset="0"/>
              </a:rPr>
              <a:t> du </a:t>
            </a:r>
            <a:r>
              <a:rPr lang="en-US" sz="2400" dirty="0" err="1" smtClean="0">
                <a:solidFill>
                  <a:prstClr val="black"/>
                </a:solidFill>
                <a:latin typeface="Franklin Gothic Medium" pitchFamily="34" charset="0"/>
              </a:rPr>
              <a:t>matériel</a:t>
            </a:r>
            <a:r>
              <a:rPr lang="en-US" sz="2400" dirty="0" smtClean="0">
                <a:solidFill>
                  <a:prstClr val="black"/>
                </a:solidFill>
                <a:latin typeface="Franklin Gothic Medium" pitchFamily="34" charset="0"/>
              </a:rPr>
              <a:t> </a:t>
            </a:r>
            <a:r>
              <a:rPr lang="en-US" sz="2400" dirty="0" err="1" smtClean="0">
                <a:solidFill>
                  <a:prstClr val="black"/>
                </a:solidFill>
                <a:latin typeface="Franklin Gothic Medium" pitchFamily="34" charset="0"/>
              </a:rPr>
              <a:t>d’évaluation</a:t>
            </a:r>
            <a:r>
              <a:rPr lang="en-US" sz="2400" dirty="0" smtClean="0">
                <a:solidFill>
                  <a:prstClr val="black"/>
                </a:solidFill>
                <a:latin typeface="Franklin Gothic Medium" pitchFamily="34" charset="0"/>
              </a:rPr>
              <a:t> en milieu de travail et des plans de formation</a:t>
            </a:r>
            <a:endParaRPr lang="en-US" sz="2400" dirty="0">
              <a:solidFill>
                <a:prstClr val="black"/>
              </a:solidFill>
              <a:latin typeface="Franklin Gothic Medium" pitchFamily="34" charset="0"/>
            </a:endParaRPr>
          </a:p>
        </p:txBody>
      </p:sp>
      <p:sp>
        <p:nvSpPr>
          <p:cNvPr id="34" name="TextBox 33"/>
          <p:cNvSpPr txBox="1"/>
          <p:nvPr/>
        </p:nvSpPr>
        <p:spPr>
          <a:xfrm>
            <a:off x="251520" y="2021939"/>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2</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35" name="Freeform 34"/>
          <p:cNvSpPr/>
          <p:nvPr/>
        </p:nvSpPr>
        <p:spPr>
          <a:xfrm>
            <a:off x="323528" y="1052736"/>
            <a:ext cx="1368152" cy="1800200"/>
          </a:xfrm>
          <a:custGeom>
            <a:avLst/>
            <a:gdLst>
              <a:gd name="connsiteX0" fmla="*/ 278342 w 1653646"/>
              <a:gd name="connsiteY0" fmla="*/ 191558 h 2130425"/>
              <a:gd name="connsiteX1" fmla="*/ 268817 w 1653646"/>
              <a:gd name="connsiteY1" fmla="*/ 42333 h 2130425"/>
              <a:gd name="connsiteX2" fmla="*/ 224367 w 1653646"/>
              <a:gd name="connsiteY2" fmla="*/ 67733 h 2130425"/>
              <a:gd name="connsiteX3" fmla="*/ 195792 w 1653646"/>
              <a:gd name="connsiteY3" fmla="*/ 23283 h 2130425"/>
              <a:gd name="connsiteX4" fmla="*/ 141817 w 1653646"/>
              <a:gd name="connsiteY4" fmla="*/ 7408 h 2130425"/>
              <a:gd name="connsiteX5" fmla="*/ 170392 w 1653646"/>
              <a:gd name="connsiteY5" fmla="*/ 67733 h 2130425"/>
              <a:gd name="connsiteX6" fmla="*/ 122767 w 1653646"/>
              <a:gd name="connsiteY6" fmla="*/ 39158 h 2130425"/>
              <a:gd name="connsiteX7" fmla="*/ 91017 w 1653646"/>
              <a:gd name="connsiteY7" fmla="*/ 51858 h 2130425"/>
              <a:gd name="connsiteX8" fmla="*/ 119592 w 1653646"/>
              <a:gd name="connsiteY8" fmla="*/ 102658 h 2130425"/>
              <a:gd name="connsiteX9" fmla="*/ 141817 w 1653646"/>
              <a:gd name="connsiteY9" fmla="*/ 121708 h 2130425"/>
              <a:gd name="connsiteX10" fmla="*/ 91017 w 1653646"/>
              <a:gd name="connsiteY10" fmla="*/ 128058 h 2130425"/>
              <a:gd name="connsiteX11" fmla="*/ 65617 w 1653646"/>
              <a:gd name="connsiteY11" fmla="*/ 153458 h 2130425"/>
              <a:gd name="connsiteX12" fmla="*/ 106892 w 1653646"/>
              <a:gd name="connsiteY12" fmla="*/ 159808 h 2130425"/>
              <a:gd name="connsiteX13" fmla="*/ 94192 w 1653646"/>
              <a:gd name="connsiteY13" fmla="*/ 185208 h 2130425"/>
              <a:gd name="connsiteX14" fmla="*/ 75142 w 1653646"/>
              <a:gd name="connsiteY14" fmla="*/ 216958 h 2130425"/>
              <a:gd name="connsiteX15" fmla="*/ 160867 w 1653646"/>
              <a:gd name="connsiteY15" fmla="*/ 175683 h 2130425"/>
              <a:gd name="connsiteX16" fmla="*/ 332317 w 1653646"/>
              <a:gd name="connsiteY16" fmla="*/ 397933 h 2130425"/>
              <a:gd name="connsiteX17" fmla="*/ 427567 w 1653646"/>
              <a:gd name="connsiteY17" fmla="*/ 509058 h 2130425"/>
              <a:gd name="connsiteX18" fmla="*/ 424392 w 1653646"/>
              <a:gd name="connsiteY18" fmla="*/ 626533 h 2130425"/>
              <a:gd name="connsiteX19" fmla="*/ 516467 w 1653646"/>
              <a:gd name="connsiteY19" fmla="*/ 658283 h 2130425"/>
              <a:gd name="connsiteX20" fmla="*/ 583142 w 1653646"/>
              <a:gd name="connsiteY20" fmla="*/ 747183 h 2130425"/>
              <a:gd name="connsiteX21" fmla="*/ 538692 w 1653646"/>
              <a:gd name="connsiteY21" fmla="*/ 877358 h 2130425"/>
              <a:gd name="connsiteX22" fmla="*/ 497417 w 1653646"/>
              <a:gd name="connsiteY22" fmla="*/ 924983 h 2130425"/>
              <a:gd name="connsiteX23" fmla="*/ 576792 w 1653646"/>
              <a:gd name="connsiteY23" fmla="*/ 969433 h 2130425"/>
              <a:gd name="connsiteX24" fmla="*/ 611717 w 1653646"/>
              <a:gd name="connsiteY24" fmla="*/ 975783 h 2130425"/>
              <a:gd name="connsiteX25" fmla="*/ 589492 w 1653646"/>
              <a:gd name="connsiteY25" fmla="*/ 1010708 h 2130425"/>
              <a:gd name="connsiteX26" fmla="*/ 373592 w 1653646"/>
              <a:gd name="connsiteY26" fmla="*/ 1007533 h 2130425"/>
              <a:gd name="connsiteX27" fmla="*/ 195792 w 1653646"/>
              <a:gd name="connsiteY27" fmla="*/ 985308 h 2130425"/>
              <a:gd name="connsiteX28" fmla="*/ 138642 w 1653646"/>
              <a:gd name="connsiteY28" fmla="*/ 947208 h 2130425"/>
              <a:gd name="connsiteX29" fmla="*/ 132292 w 1653646"/>
              <a:gd name="connsiteY29" fmla="*/ 899583 h 2130425"/>
              <a:gd name="connsiteX30" fmla="*/ 119592 w 1653646"/>
              <a:gd name="connsiteY30" fmla="*/ 826558 h 2130425"/>
              <a:gd name="connsiteX31" fmla="*/ 100542 w 1653646"/>
              <a:gd name="connsiteY31" fmla="*/ 775758 h 2130425"/>
              <a:gd name="connsiteX32" fmla="*/ 46567 w 1653646"/>
              <a:gd name="connsiteY32" fmla="*/ 778933 h 2130425"/>
              <a:gd name="connsiteX33" fmla="*/ 5292 w 1653646"/>
              <a:gd name="connsiteY33" fmla="*/ 912283 h 2130425"/>
              <a:gd name="connsiteX34" fmla="*/ 14817 w 1653646"/>
              <a:gd name="connsiteY34" fmla="*/ 1055158 h 2130425"/>
              <a:gd name="connsiteX35" fmla="*/ 56092 w 1653646"/>
              <a:gd name="connsiteY35" fmla="*/ 1099608 h 2130425"/>
              <a:gd name="connsiteX36" fmla="*/ 106892 w 1653646"/>
              <a:gd name="connsiteY36" fmla="*/ 1099608 h 2130425"/>
              <a:gd name="connsiteX37" fmla="*/ 129117 w 1653646"/>
              <a:gd name="connsiteY37" fmla="*/ 1074208 h 2130425"/>
              <a:gd name="connsiteX38" fmla="*/ 148167 w 1653646"/>
              <a:gd name="connsiteY38" fmla="*/ 1071033 h 2130425"/>
              <a:gd name="connsiteX39" fmla="*/ 160867 w 1653646"/>
              <a:gd name="connsiteY39" fmla="*/ 1118658 h 2130425"/>
              <a:gd name="connsiteX40" fmla="*/ 214842 w 1653646"/>
              <a:gd name="connsiteY40" fmla="*/ 1178983 h 2130425"/>
              <a:gd name="connsiteX41" fmla="*/ 370417 w 1653646"/>
              <a:gd name="connsiteY41" fmla="*/ 1223433 h 2130425"/>
              <a:gd name="connsiteX42" fmla="*/ 440267 w 1653646"/>
              <a:gd name="connsiteY42" fmla="*/ 1226608 h 2130425"/>
              <a:gd name="connsiteX43" fmla="*/ 576792 w 1653646"/>
              <a:gd name="connsiteY43" fmla="*/ 1325033 h 2130425"/>
              <a:gd name="connsiteX44" fmla="*/ 640292 w 1653646"/>
              <a:gd name="connsiteY44" fmla="*/ 1325033 h 2130425"/>
              <a:gd name="connsiteX45" fmla="*/ 732367 w 1653646"/>
              <a:gd name="connsiteY45" fmla="*/ 1359958 h 2130425"/>
              <a:gd name="connsiteX46" fmla="*/ 818092 w 1653646"/>
              <a:gd name="connsiteY46" fmla="*/ 1601258 h 2130425"/>
              <a:gd name="connsiteX47" fmla="*/ 811742 w 1653646"/>
              <a:gd name="connsiteY47" fmla="*/ 1848908 h 2130425"/>
              <a:gd name="connsiteX48" fmla="*/ 862542 w 1653646"/>
              <a:gd name="connsiteY48" fmla="*/ 1874308 h 2130425"/>
              <a:gd name="connsiteX49" fmla="*/ 878417 w 1653646"/>
              <a:gd name="connsiteY49" fmla="*/ 1874308 h 2130425"/>
              <a:gd name="connsiteX50" fmla="*/ 875242 w 1653646"/>
              <a:gd name="connsiteY50" fmla="*/ 1966383 h 2130425"/>
              <a:gd name="connsiteX51" fmla="*/ 843492 w 1653646"/>
              <a:gd name="connsiteY51" fmla="*/ 2058458 h 2130425"/>
              <a:gd name="connsiteX52" fmla="*/ 846667 w 1653646"/>
              <a:gd name="connsiteY52" fmla="*/ 2121958 h 2130425"/>
              <a:gd name="connsiteX53" fmla="*/ 1046692 w 1653646"/>
              <a:gd name="connsiteY53" fmla="*/ 2109258 h 2130425"/>
              <a:gd name="connsiteX54" fmla="*/ 1008592 w 1653646"/>
              <a:gd name="connsiteY54" fmla="*/ 2010833 h 2130425"/>
              <a:gd name="connsiteX55" fmla="*/ 992717 w 1653646"/>
              <a:gd name="connsiteY55" fmla="*/ 1887008 h 2130425"/>
              <a:gd name="connsiteX56" fmla="*/ 1037167 w 1653646"/>
              <a:gd name="connsiteY56" fmla="*/ 1852083 h 2130425"/>
              <a:gd name="connsiteX57" fmla="*/ 1081617 w 1653646"/>
              <a:gd name="connsiteY57" fmla="*/ 1798108 h 2130425"/>
              <a:gd name="connsiteX58" fmla="*/ 1046692 w 1653646"/>
              <a:gd name="connsiteY58" fmla="*/ 1706033 h 2130425"/>
              <a:gd name="connsiteX59" fmla="*/ 1024467 w 1653646"/>
              <a:gd name="connsiteY59" fmla="*/ 1537758 h 2130425"/>
              <a:gd name="connsiteX60" fmla="*/ 995892 w 1653646"/>
              <a:gd name="connsiteY60" fmla="*/ 1477433 h 2130425"/>
              <a:gd name="connsiteX61" fmla="*/ 954617 w 1653646"/>
              <a:gd name="connsiteY61" fmla="*/ 1429808 h 2130425"/>
              <a:gd name="connsiteX62" fmla="*/ 964142 w 1653646"/>
              <a:gd name="connsiteY62" fmla="*/ 1210733 h 2130425"/>
              <a:gd name="connsiteX63" fmla="*/ 951442 w 1653646"/>
              <a:gd name="connsiteY63" fmla="*/ 1166283 h 2130425"/>
              <a:gd name="connsiteX64" fmla="*/ 983192 w 1653646"/>
              <a:gd name="connsiteY64" fmla="*/ 1134533 h 2130425"/>
              <a:gd name="connsiteX65" fmla="*/ 1180042 w 1653646"/>
              <a:gd name="connsiteY65" fmla="*/ 1093258 h 2130425"/>
              <a:gd name="connsiteX66" fmla="*/ 1186392 w 1653646"/>
              <a:gd name="connsiteY66" fmla="*/ 1039283 h 2130425"/>
              <a:gd name="connsiteX67" fmla="*/ 1103842 w 1653646"/>
              <a:gd name="connsiteY67" fmla="*/ 839258 h 2130425"/>
              <a:gd name="connsiteX68" fmla="*/ 1119717 w 1653646"/>
              <a:gd name="connsiteY68" fmla="*/ 763058 h 2130425"/>
              <a:gd name="connsiteX69" fmla="*/ 1205442 w 1653646"/>
              <a:gd name="connsiteY69" fmla="*/ 670983 h 2130425"/>
              <a:gd name="connsiteX70" fmla="*/ 1281642 w 1653646"/>
              <a:gd name="connsiteY70" fmla="*/ 610658 h 2130425"/>
              <a:gd name="connsiteX71" fmla="*/ 1294342 w 1653646"/>
              <a:gd name="connsiteY71" fmla="*/ 515408 h 2130425"/>
              <a:gd name="connsiteX72" fmla="*/ 1395942 w 1653646"/>
              <a:gd name="connsiteY72" fmla="*/ 410633 h 2130425"/>
              <a:gd name="connsiteX73" fmla="*/ 1456267 w 1653646"/>
              <a:gd name="connsiteY73" fmla="*/ 343958 h 2130425"/>
              <a:gd name="connsiteX74" fmla="*/ 1541992 w 1653646"/>
              <a:gd name="connsiteY74" fmla="*/ 236008 h 2130425"/>
              <a:gd name="connsiteX75" fmla="*/ 1637242 w 1653646"/>
              <a:gd name="connsiteY75" fmla="*/ 213783 h 2130425"/>
              <a:gd name="connsiteX76" fmla="*/ 1640417 w 1653646"/>
              <a:gd name="connsiteY76" fmla="*/ 185208 h 2130425"/>
              <a:gd name="connsiteX77" fmla="*/ 1589617 w 1653646"/>
              <a:gd name="connsiteY77" fmla="*/ 182033 h 2130425"/>
              <a:gd name="connsiteX78" fmla="*/ 1611842 w 1653646"/>
              <a:gd name="connsiteY78" fmla="*/ 131233 h 2130425"/>
              <a:gd name="connsiteX79" fmla="*/ 1637242 w 1653646"/>
              <a:gd name="connsiteY79" fmla="*/ 80433 h 2130425"/>
              <a:gd name="connsiteX80" fmla="*/ 1567392 w 1653646"/>
              <a:gd name="connsiteY80" fmla="*/ 124883 h 2130425"/>
              <a:gd name="connsiteX81" fmla="*/ 1589617 w 1653646"/>
              <a:gd name="connsiteY81" fmla="*/ 77258 h 2130425"/>
              <a:gd name="connsiteX82" fmla="*/ 1557867 w 1653646"/>
              <a:gd name="connsiteY82" fmla="*/ 10583 h 2130425"/>
              <a:gd name="connsiteX83" fmla="*/ 1538817 w 1653646"/>
              <a:gd name="connsiteY83" fmla="*/ 80433 h 2130425"/>
              <a:gd name="connsiteX84" fmla="*/ 1510242 w 1653646"/>
              <a:gd name="connsiteY84" fmla="*/ 131233 h 2130425"/>
              <a:gd name="connsiteX85" fmla="*/ 1484842 w 1653646"/>
              <a:gd name="connsiteY85" fmla="*/ 77258 h 2130425"/>
              <a:gd name="connsiteX86" fmla="*/ 1497542 w 1653646"/>
              <a:gd name="connsiteY86" fmla="*/ 16933 h 2130425"/>
              <a:gd name="connsiteX87" fmla="*/ 1472142 w 1653646"/>
              <a:gd name="connsiteY87" fmla="*/ 26458 h 2130425"/>
              <a:gd name="connsiteX88" fmla="*/ 1443567 w 1653646"/>
              <a:gd name="connsiteY88" fmla="*/ 96308 h 2130425"/>
              <a:gd name="connsiteX89" fmla="*/ 1421342 w 1653646"/>
              <a:gd name="connsiteY89" fmla="*/ 83608 h 2130425"/>
              <a:gd name="connsiteX90" fmla="*/ 1373717 w 1653646"/>
              <a:gd name="connsiteY90" fmla="*/ 61383 h 2130425"/>
              <a:gd name="connsiteX91" fmla="*/ 1389592 w 1653646"/>
              <a:gd name="connsiteY91" fmla="*/ 112183 h 2130425"/>
              <a:gd name="connsiteX92" fmla="*/ 1414992 w 1653646"/>
              <a:gd name="connsiteY92" fmla="*/ 220133 h 2130425"/>
              <a:gd name="connsiteX93" fmla="*/ 1373717 w 1653646"/>
              <a:gd name="connsiteY93" fmla="*/ 286808 h 2130425"/>
              <a:gd name="connsiteX94" fmla="*/ 1281642 w 1653646"/>
              <a:gd name="connsiteY94" fmla="*/ 337608 h 2130425"/>
              <a:gd name="connsiteX95" fmla="*/ 1205442 w 1653646"/>
              <a:gd name="connsiteY95" fmla="*/ 416983 h 2130425"/>
              <a:gd name="connsiteX96" fmla="*/ 1167342 w 1653646"/>
              <a:gd name="connsiteY96" fmla="*/ 451908 h 2130425"/>
              <a:gd name="connsiteX97" fmla="*/ 1116542 w 1653646"/>
              <a:gd name="connsiteY97" fmla="*/ 464608 h 2130425"/>
              <a:gd name="connsiteX98" fmla="*/ 1081617 w 1653646"/>
              <a:gd name="connsiteY98" fmla="*/ 328083 h 2130425"/>
              <a:gd name="connsiteX99" fmla="*/ 1040342 w 1653646"/>
              <a:gd name="connsiteY99" fmla="*/ 239183 h 2130425"/>
              <a:gd name="connsiteX100" fmla="*/ 843492 w 1653646"/>
              <a:gd name="connsiteY100" fmla="*/ 210608 h 2130425"/>
              <a:gd name="connsiteX101" fmla="*/ 732367 w 1653646"/>
              <a:gd name="connsiteY101" fmla="*/ 236008 h 2130425"/>
              <a:gd name="connsiteX102" fmla="*/ 716492 w 1653646"/>
              <a:gd name="connsiteY102" fmla="*/ 280458 h 2130425"/>
              <a:gd name="connsiteX103" fmla="*/ 687917 w 1653646"/>
              <a:gd name="connsiteY103" fmla="*/ 347133 h 2130425"/>
              <a:gd name="connsiteX104" fmla="*/ 713317 w 1653646"/>
              <a:gd name="connsiteY104" fmla="*/ 407458 h 2130425"/>
              <a:gd name="connsiteX105" fmla="*/ 726017 w 1653646"/>
              <a:gd name="connsiteY105" fmla="*/ 496358 h 2130425"/>
              <a:gd name="connsiteX106" fmla="*/ 687917 w 1653646"/>
              <a:gd name="connsiteY106" fmla="*/ 512233 h 2130425"/>
              <a:gd name="connsiteX107" fmla="*/ 570442 w 1653646"/>
              <a:gd name="connsiteY107" fmla="*/ 404283 h 2130425"/>
              <a:gd name="connsiteX108" fmla="*/ 478367 w 1653646"/>
              <a:gd name="connsiteY108" fmla="*/ 340783 h 2130425"/>
              <a:gd name="connsiteX109" fmla="*/ 398992 w 1653646"/>
              <a:gd name="connsiteY109" fmla="*/ 293158 h 2130425"/>
              <a:gd name="connsiteX110" fmla="*/ 335492 w 1653646"/>
              <a:gd name="connsiteY110" fmla="*/ 248708 h 2130425"/>
              <a:gd name="connsiteX111" fmla="*/ 278342 w 1653646"/>
              <a:gd name="connsiteY111" fmla="*/ 191558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653646" h="2130425">
                <a:moveTo>
                  <a:pt x="278342" y="191558"/>
                </a:moveTo>
                <a:cubicBezTo>
                  <a:pt x="267229" y="157162"/>
                  <a:pt x="277813" y="62971"/>
                  <a:pt x="268817" y="42333"/>
                </a:cubicBezTo>
                <a:cubicBezTo>
                  <a:pt x="259821" y="21696"/>
                  <a:pt x="236538" y="70908"/>
                  <a:pt x="224367" y="67733"/>
                </a:cubicBezTo>
                <a:cubicBezTo>
                  <a:pt x="212196" y="64558"/>
                  <a:pt x="209550" y="33337"/>
                  <a:pt x="195792" y="23283"/>
                </a:cubicBezTo>
                <a:cubicBezTo>
                  <a:pt x="182034" y="13229"/>
                  <a:pt x="146050" y="0"/>
                  <a:pt x="141817" y="7408"/>
                </a:cubicBezTo>
                <a:cubicBezTo>
                  <a:pt x="137584" y="14816"/>
                  <a:pt x="173567" y="62441"/>
                  <a:pt x="170392" y="67733"/>
                </a:cubicBezTo>
                <a:cubicBezTo>
                  <a:pt x="167217" y="73025"/>
                  <a:pt x="135996" y="41804"/>
                  <a:pt x="122767" y="39158"/>
                </a:cubicBezTo>
                <a:cubicBezTo>
                  <a:pt x="109538" y="36512"/>
                  <a:pt x="91546" y="41275"/>
                  <a:pt x="91017" y="51858"/>
                </a:cubicBezTo>
                <a:cubicBezTo>
                  <a:pt x="90488" y="62441"/>
                  <a:pt x="111125" y="91016"/>
                  <a:pt x="119592" y="102658"/>
                </a:cubicBezTo>
                <a:cubicBezTo>
                  <a:pt x="128059" y="114300"/>
                  <a:pt x="146579" y="117475"/>
                  <a:pt x="141817" y="121708"/>
                </a:cubicBezTo>
                <a:cubicBezTo>
                  <a:pt x="137055" y="125941"/>
                  <a:pt x="103717" y="122766"/>
                  <a:pt x="91017" y="128058"/>
                </a:cubicBezTo>
                <a:cubicBezTo>
                  <a:pt x="78317" y="133350"/>
                  <a:pt x="62971" y="148166"/>
                  <a:pt x="65617" y="153458"/>
                </a:cubicBezTo>
                <a:cubicBezTo>
                  <a:pt x="68263" y="158750"/>
                  <a:pt x="102130" y="154516"/>
                  <a:pt x="106892" y="159808"/>
                </a:cubicBezTo>
                <a:cubicBezTo>
                  <a:pt x="111655" y="165100"/>
                  <a:pt x="99484" y="175683"/>
                  <a:pt x="94192" y="185208"/>
                </a:cubicBezTo>
                <a:cubicBezTo>
                  <a:pt x="88900" y="194733"/>
                  <a:pt x="64030" y="218545"/>
                  <a:pt x="75142" y="216958"/>
                </a:cubicBezTo>
                <a:cubicBezTo>
                  <a:pt x="86254" y="215371"/>
                  <a:pt x="118005" y="145521"/>
                  <a:pt x="160867" y="175683"/>
                </a:cubicBezTo>
                <a:cubicBezTo>
                  <a:pt x="203729" y="205845"/>
                  <a:pt x="287867" y="342371"/>
                  <a:pt x="332317" y="397933"/>
                </a:cubicBezTo>
                <a:cubicBezTo>
                  <a:pt x="376767" y="453495"/>
                  <a:pt x="412221" y="470958"/>
                  <a:pt x="427567" y="509058"/>
                </a:cubicBezTo>
                <a:cubicBezTo>
                  <a:pt x="442913" y="547158"/>
                  <a:pt x="409575" y="601662"/>
                  <a:pt x="424392" y="626533"/>
                </a:cubicBezTo>
                <a:cubicBezTo>
                  <a:pt x="439209" y="651404"/>
                  <a:pt x="490009" y="638175"/>
                  <a:pt x="516467" y="658283"/>
                </a:cubicBezTo>
                <a:cubicBezTo>
                  <a:pt x="542925" y="678391"/>
                  <a:pt x="579438" y="710671"/>
                  <a:pt x="583142" y="747183"/>
                </a:cubicBezTo>
                <a:cubicBezTo>
                  <a:pt x="586846" y="783695"/>
                  <a:pt x="552980" y="847725"/>
                  <a:pt x="538692" y="877358"/>
                </a:cubicBezTo>
                <a:cubicBezTo>
                  <a:pt x="524404" y="906991"/>
                  <a:pt x="491067" y="909637"/>
                  <a:pt x="497417" y="924983"/>
                </a:cubicBezTo>
                <a:cubicBezTo>
                  <a:pt x="503767" y="940329"/>
                  <a:pt x="557742" y="960966"/>
                  <a:pt x="576792" y="969433"/>
                </a:cubicBezTo>
                <a:cubicBezTo>
                  <a:pt x="595842" y="977900"/>
                  <a:pt x="609600" y="968904"/>
                  <a:pt x="611717" y="975783"/>
                </a:cubicBezTo>
                <a:cubicBezTo>
                  <a:pt x="613834" y="982662"/>
                  <a:pt x="629180" y="1005416"/>
                  <a:pt x="589492" y="1010708"/>
                </a:cubicBezTo>
                <a:cubicBezTo>
                  <a:pt x="549805" y="1016000"/>
                  <a:pt x="439209" y="1011766"/>
                  <a:pt x="373592" y="1007533"/>
                </a:cubicBezTo>
                <a:cubicBezTo>
                  <a:pt x="307975" y="1003300"/>
                  <a:pt x="234950" y="995362"/>
                  <a:pt x="195792" y="985308"/>
                </a:cubicBezTo>
                <a:cubicBezTo>
                  <a:pt x="156634" y="975254"/>
                  <a:pt x="149225" y="961496"/>
                  <a:pt x="138642" y="947208"/>
                </a:cubicBezTo>
                <a:cubicBezTo>
                  <a:pt x="128059" y="932921"/>
                  <a:pt x="135467" y="919691"/>
                  <a:pt x="132292" y="899583"/>
                </a:cubicBezTo>
                <a:cubicBezTo>
                  <a:pt x="129117" y="879475"/>
                  <a:pt x="124884" y="847195"/>
                  <a:pt x="119592" y="826558"/>
                </a:cubicBezTo>
                <a:cubicBezTo>
                  <a:pt x="114300" y="805921"/>
                  <a:pt x="112713" y="783695"/>
                  <a:pt x="100542" y="775758"/>
                </a:cubicBezTo>
                <a:cubicBezTo>
                  <a:pt x="88371" y="767821"/>
                  <a:pt x="62442" y="756179"/>
                  <a:pt x="46567" y="778933"/>
                </a:cubicBezTo>
                <a:cubicBezTo>
                  <a:pt x="30692" y="801687"/>
                  <a:pt x="10584" y="866246"/>
                  <a:pt x="5292" y="912283"/>
                </a:cubicBezTo>
                <a:cubicBezTo>
                  <a:pt x="0" y="958321"/>
                  <a:pt x="6350" y="1023937"/>
                  <a:pt x="14817" y="1055158"/>
                </a:cubicBezTo>
                <a:cubicBezTo>
                  <a:pt x="23284" y="1086379"/>
                  <a:pt x="40746" y="1092200"/>
                  <a:pt x="56092" y="1099608"/>
                </a:cubicBezTo>
                <a:cubicBezTo>
                  <a:pt x="71438" y="1107016"/>
                  <a:pt x="94721" y="1103841"/>
                  <a:pt x="106892" y="1099608"/>
                </a:cubicBezTo>
                <a:cubicBezTo>
                  <a:pt x="119063" y="1095375"/>
                  <a:pt x="122238" y="1078970"/>
                  <a:pt x="129117" y="1074208"/>
                </a:cubicBezTo>
                <a:cubicBezTo>
                  <a:pt x="135996" y="1069446"/>
                  <a:pt x="142875" y="1063625"/>
                  <a:pt x="148167" y="1071033"/>
                </a:cubicBezTo>
                <a:cubicBezTo>
                  <a:pt x="153459" y="1078441"/>
                  <a:pt x="149755" y="1100667"/>
                  <a:pt x="160867" y="1118658"/>
                </a:cubicBezTo>
                <a:cubicBezTo>
                  <a:pt x="171979" y="1136649"/>
                  <a:pt x="179917" y="1161521"/>
                  <a:pt x="214842" y="1178983"/>
                </a:cubicBezTo>
                <a:cubicBezTo>
                  <a:pt x="249767" y="1196446"/>
                  <a:pt x="332846" y="1215496"/>
                  <a:pt x="370417" y="1223433"/>
                </a:cubicBezTo>
                <a:cubicBezTo>
                  <a:pt x="407988" y="1231370"/>
                  <a:pt x="405871" y="1209675"/>
                  <a:pt x="440267" y="1226608"/>
                </a:cubicBezTo>
                <a:cubicBezTo>
                  <a:pt x="474663" y="1243541"/>
                  <a:pt x="543454" y="1308629"/>
                  <a:pt x="576792" y="1325033"/>
                </a:cubicBezTo>
                <a:cubicBezTo>
                  <a:pt x="610130" y="1341437"/>
                  <a:pt x="614363" y="1319212"/>
                  <a:pt x="640292" y="1325033"/>
                </a:cubicBezTo>
                <a:cubicBezTo>
                  <a:pt x="666221" y="1330854"/>
                  <a:pt x="702734" y="1313921"/>
                  <a:pt x="732367" y="1359958"/>
                </a:cubicBezTo>
                <a:cubicBezTo>
                  <a:pt x="762000" y="1405995"/>
                  <a:pt x="804863" y="1519766"/>
                  <a:pt x="818092" y="1601258"/>
                </a:cubicBezTo>
                <a:cubicBezTo>
                  <a:pt x="831321" y="1682750"/>
                  <a:pt x="804334" y="1803400"/>
                  <a:pt x="811742" y="1848908"/>
                </a:cubicBezTo>
                <a:cubicBezTo>
                  <a:pt x="819150" y="1894416"/>
                  <a:pt x="851430" y="1870075"/>
                  <a:pt x="862542" y="1874308"/>
                </a:cubicBezTo>
                <a:cubicBezTo>
                  <a:pt x="873655" y="1878541"/>
                  <a:pt x="876300" y="1858962"/>
                  <a:pt x="878417" y="1874308"/>
                </a:cubicBezTo>
                <a:cubicBezTo>
                  <a:pt x="880534" y="1889654"/>
                  <a:pt x="881063" y="1935691"/>
                  <a:pt x="875242" y="1966383"/>
                </a:cubicBezTo>
                <a:cubicBezTo>
                  <a:pt x="869421" y="1997075"/>
                  <a:pt x="848254" y="2032529"/>
                  <a:pt x="843492" y="2058458"/>
                </a:cubicBezTo>
                <a:cubicBezTo>
                  <a:pt x="838730" y="2084387"/>
                  <a:pt x="812800" y="2113491"/>
                  <a:pt x="846667" y="2121958"/>
                </a:cubicBezTo>
                <a:cubicBezTo>
                  <a:pt x="880534" y="2130425"/>
                  <a:pt x="1019705" y="2127779"/>
                  <a:pt x="1046692" y="2109258"/>
                </a:cubicBezTo>
                <a:cubicBezTo>
                  <a:pt x="1073679" y="2090737"/>
                  <a:pt x="1017588" y="2047875"/>
                  <a:pt x="1008592" y="2010833"/>
                </a:cubicBezTo>
                <a:cubicBezTo>
                  <a:pt x="999596" y="1973791"/>
                  <a:pt x="987955" y="1913466"/>
                  <a:pt x="992717" y="1887008"/>
                </a:cubicBezTo>
                <a:cubicBezTo>
                  <a:pt x="997479" y="1860550"/>
                  <a:pt x="1022350" y="1866900"/>
                  <a:pt x="1037167" y="1852083"/>
                </a:cubicBezTo>
                <a:cubicBezTo>
                  <a:pt x="1051984" y="1837266"/>
                  <a:pt x="1080030" y="1822450"/>
                  <a:pt x="1081617" y="1798108"/>
                </a:cubicBezTo>
                <a:cubicBezTo>
                  <a:pt x="1083205" y="1773766"/>
                  <a:pt x="1056217" y="1749425"/>
                  <a:pt x="1046692" y="1706033"/>
                </a:cubicBezTo>
                <a:cubicBezTo>
                  <a:pt x="1037167" y="1662641"/>
                  <a:pt x="1032934" y="1575858"/>
                  <a:pt x="1024467" y="1537758"/>
                </a:cubicBezTo>
                <a:cubicBezTo>
                  <a:pt x="1016000" y="1499658"/>
                  <a:pt x="1007534" y="1495425"/>
                  <a:pt x="995892" y="1477433"/>
                </a:cubicBezTo>
                <a:cubicBezTo>
                  <a:pt x="984250" y="1459441"/>
                  <a:pt x="959909" y="1474258"/>
                  <a:pt x="954617" y="1429808"/>
                </a:cubicBezTo>
                <a:cubicBezTo>
                  <a:pt x="949325" y="1385358"/>
                  <a:pt x="964671" y="1254654"/>
                  <a:pt x="964142" y="1210733"/>
                </a:cubicBezTo>
                <a:cubicBezTo>
                  <a:pt x="963613" y="1166812"/>
                  <a:pt x="948267" y="1178983"/>
                  <a:pt x="951442" y="1166283"/>
                </a:cubicBezTo>
                <a:cubicBezTo>
                  <a:pt x="954617" y="1153583"/>
                  <a:pt x="945092" y="1146704"/>
                  <a:pt x="983192" y="1134533"/>
                </a:cubicBezTo>
                <a:cubicBezTo>
                  <a:pt x="1021292" y="1122362"/>
                  <a:pt x="1146175" y="1109133"/>
                  <a:pt x="1180042" y="1093258"/>
                </a:cubicBezTo>
                <a:cubicBezTo>
                  <a:pt x="1213909" y="1077383"/>
                  <a:pt x="1199092" y="1081616"/>
                  <a:pt x="1186392" y="1039283"/>
                </a:cubicBezTo>
                <a:cubicBezTo>
                  <a:pt x="1173692" y="996950"/>
                  <a:pt x="1114954" y="885295"/>
                  <a:pt x="1103842" y="839258"/>
                </a:cubicBezTo>
                <a:cubicBezTo>
                  <a:pt x="1092730" y="793221"/>
                  <a:pt x="1102784" y="791104"/>
                  <a:pt x="1119717" y="763058"/>
                </a:cubicBezTo>
                <a:cubicBezTo>
                  <a:pt x="1136650" y="735012"/>
                  <a:pt x="1178455" y="696383"/>
                  <a:pt x="1205442" y="670983"/>
                </a:cubicBezTo>
                <a:cubicBezTo>
                  <a:pt x="1232430" y="645583"/>
                  <a:pt x="1266825" y="636587"/>
                  <a:pt x="1281642" y="610658"/>
                </a:cubicBezTo>
                <a:cubicBezTo>
                  <a:pt x="1296459" y="584729"/>
                  <a:pt x="1275292" y="548746"/>
                  <a:pt x="1294342" y="515408"/>
                </a:cubicBezTo>
                <a:cubicBezTo>
                  <a:pt x="1313392" y="482071"/>
                  <a:pt x="1368955" y="439208"/>
                  <a:pt x="1395942" y="410633"/>
                </a:cubicBezTo>
                <a:cubicBezTo>
                  <a:pt x="1422930" y="382058"/>
                  <a:pt x="1431925" y="373062"/>
                  <a:pt x="1456267" y="343958"/>
                </a:cubicBezTo>
                <a:cubicBezTo>
                  <a:pt x="1480609" y="314854"/>
                  <a:pt x="1511830" y="257704"/>
                  <a:pt x="1541992" y="236008"/>
                </a:cubicBezTo>
                <a:cubicBezTo>
                  <a:pt x="1572154" y="214312"/>
                  <a:pt x="1620838" y="222250"/>
                  <a:pt x="1637242" y="213783"/>
                </a:cubicBezTo>
                <a:cubicBezTo>
                  <a:pt x="1653646" y="205316"/>
                  <a:pt x="1648354" y="190500"/>
                  <a:pt x="1640417" y="185208"/>
                </a:cubicBezTo>
                <a:cubicBezTo>
                  <a:pt x="1632480" y="179916"/>
                  <a:pt x="1594379" y="191029"/>
                  <a:pt x="1589617" y="182033"/>
                </a:cubicBezTo>
                <a:cubicBezTo>
                  <a:pt x="1584855" y="173037"/>
                  <a:pt x="1603905" y="148166"/>
                  <a:pt x="1611842" y="131233"/>
                </a:cubicBezTo>
                <a:cubicBezTo>
                  <a:pt x="1619779" y="114300"/>
                  <a:pt x="1644650" y="81491"/>
                  <a:pt x="1637242" y="80433"/>
                </a:cubicBezTo>
                <a:cubicBezTo>
                  <a:pt x="1629834" y="79375"/>
                  <a:pt x="1575330" y="125412"/>
                  <a:pt x="1567392" y="124883"/>
                </a:cubicBezTo>
                <a:cubicBezTo>
                  <a:pt x="1559455" y="124354"/>
                  <a:pt x="1591204" y="96308"/>
                  <a:pt x="1589617" y="77258"/>
                </a:cubicBezTo>
                <a:cubicBezTo>
                  <a:pt x="1588030" y="58208"/>
                  <a:pt x="1566334" y="10054"/>
                  <a:pt x="1557867" y="10583"/>
                </a:cubicBezTo>
                <a:cubicBezTo>
                  <a:pt x="1549400" y="11112"/>
                  <a:pt x="1546754" y="60325"/>
                  <a:pt x="1538817" y="80433"/>
                </a:cubicBezTo>
                <a:cubicBezTo>
                  <a:pt x="1530880" y="100541"/>
                  <a:pt x="1519238" y="131762"/>
                  <a:pt x="1510242" y="131233"/>
                </a:cubicBezTo>
                <a:cubicBezTo>
                  <a:pt x="1501246" y="130704"/>
                  <a:pt x="1486959" y="96308"/>
                  <a:pt x="1484842" y="77258"/>
                </a:cubicBezTo>
                <a:cubicBezTo>
                  <a:pt x="1482725" y="58208"/>
                  <a:pt x="1499659" y="25400"/>
                  <a:pt x="1497542" y="16933"/>
                </a:cubicBezTo>
                <a:cubicBezTo>
                  <a:pt x="1495425" y="8466"/>
                  <a:pt x="1481138" y="13229"/>
                  <a:pt x="1472142" y="26458"/>
                </a:cubicBezTo>
                <a:cubicBezTo>
                  <a:pt x="1463146" y="39687"/>
                  <a:pt x="1452034" y="86783"/>
                  <a:pt x="1443567" y="96308"/>
                </a:cubicBezTo>
                <a:cubicBezTo>
                  <a:pt x="1435100" y="105833"/>
                  <a:pt x="1432984" y="89429"/>
                  <a:pt x="1421342" y="83608"/>
                </a:cubicBezTo>
                <a:cubicBezTo>
                  <a:pt x="1409700" y="77787"/>
                  <a:pt x="1379009" y="56621"/>
                  <a:pt x="1373717" y="61383"/>
                </a:cubicBezTo>
                <a:cubicBezTo>
                  <a:pt x="1368425" y="66146"/>
                  <a:pt x="1382713" y="85725"/>
                  <a:pt x="1389592" y="112183"/>
                </a:cubicBezTo>
                <a:cubicBezTo>
                  <a:pt x="1396471" y="138641"/>
                  <a:pt x="1417638" y="191029"/>
                  <a:pt x="1414992" y="220133"/>
                </a:cubicBezTo>
                <a:cubicBezTo>
                  <a:pt x="1412346" y="249237"/>
                  <a:pt x="1395942" y="267229"/>
                  <a:pt x="1373717" y="286808"/>
                </a:cubicBezTo>
                <a:cubicBezTo>
                  <a:pt x="1351492" y="306387"/>
                  <a:pt x="1309688" y="315912"/>
                  <a:pt x="1281642" y="337608"/>
                </a:cubicBezTo>
                <a:cubicBezTo>
                  <a:pt x="1253596" y="359304"/>
                  <a:pt x="1224492" y="397933"/>
                  <a:pt x="1205442" y="416983"/>
                </a:cubicBezTo>
                <a:cubicBezTo>
                  <a:pt x="1186392" y="436033"/>
                  <a:pt x="1182159" y="443971"/>
                  <a:pt x="1167342" y="451908"/>
                </a:cubicBezTo>
                <a:cubicBezTo>
                  <a:pt x="1152525" y="459846"/>
                  <a:pt x="1130829" y="485245"/>
                  <a:pt x="1116542" y="464608"/>
                </a:cubicBezTo>
                <a:cubicBezTo>
                  <a:pt x="1102255" y="443971"/>
                  <a:pt x="1094317" y="365654"/>
                  <a:pt x="1081617" y="328083"/>
                </a:cubicBezTo>
                <a:cubicBezTo>
                  <a:pt x="1068917" y="290512"/>
                  <a:pt x="1080029" y="258762"/>
                  <a:pt x="1040342" y="239183"/>
                </a:cubicBezTo>
                <a:cubicBezTo>
                  <a:pt x="1000655" y="219604"/>
                  <a:pt x="894821" y="211137"/>
                  <a:pt x="843492" y="210608"/>
                </a:cubicBezTo>
                <a:cubicBezTo>
                  <a:pt x="792163" y="210079"/>
                  <a:pt x="753534" y="224366"/>
                  <a:pt x="732367" y="236008"/>
                </a:cubicBezTo>
                <a:cubicBezTo>
                  <a:pt x="711200" y="247650"/>
                  <a:pt x="723900" y="261937"/>
                  <a:pt x="716492" y="280458"/>
                </a:cubicBezTo>
                <a:cubicBezTo>
                  <a:pt x="709084" y="298979"/>
                  <a:pt x="688446" y="325966"/>
                  <a:pt x="687917" y="347133"/>
                </a:cubicBezTo>
                <a:cubicBezTo>
                  <a:pt x="687388" y="368300"/>
                  <a:pt x="706967" y="382587"/>
                  <a:pt x="713317" y="407458"/>
                </a:cubicBezTo>
                <a:cubicBezTo>
                  <a:pt x="719667" y="432329"/>
                  <a:pt x="730250" y="478896"/>
                  <a:pt x="726017" y="496358"/>
                </a:cubicBezTo>
                <a:cubicBezTo>
                  <a:pt x="721784" y="513820"/>
                  <a:pt x="713846" y="527579"/>
                  <a:pt x="687917" y="512233"/>
                </a:cubicBezTo>
                <a:cubicBezTo>
                  <a:pt x="661988" y="496887"/>
                  <a:pt x="605367" y="432858"/>
                  <a:pt x="570442" y="404283"/>
                </a:cubicBezTo>
                <a:cubicBezTo>
                  <a:pt x="535517" y="375708"/>
                  <a:pt x="506942" y="359304"/>
                  <a:pt x="478367" y="340783"/>
                </a:cubicBezTo>
                <a:cubicBezTo>
                  <a:pt x="449792" y="322262"/>
                  <a:pt x="422804" y="308504"/>
                  <a:pt x="398992" y="293158"/>
                </a:cubicBezTo>
                <a:cubicBezTo>
                  <a:pt x="375180" y="277812"/>
                  <a:pt x="356129" y="263525"/>
                  <a:pt x="335492" y="248708"/>
                </a:cubicBezTo>
                <a:cubicBezTo>
                  <a:pt x="314855" y="233891"/>
                  <a:pt x="289455" y="225954"/>
                  <a:pt x="278342" y="191558"/>
                </a:cubicBezTo>
                <a:close/>
              </a:path>
            </a:pathLst>
          </a:custGeom>
          <a:solidFill>
            <a:srgbClr val="92D050"/>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TextBox 35"/>
          <p:cNvSpPr txBox="1"/>
          <p:nvPr/>
        </p:nvSpPr>
        <p:spPr>
          <a:xfrm>
            <a:off x="2267744" y="2636912"/>
            <a:ext cx="5400600" cy="2585323"/>
          </a:xfrm>
          <a:prstGeom prst="rect">
            <a:avLst/>
          </a:prstGeom>
          <a:noFill/>
        </p:spPr>
        <p:txBody>
          <a:bodyPr wrap="square" rtlCol="0">
            <a:spAutoFit/>
          </a:bodyPr>
          <a:lstStyle/>
          <a:p>
            <a:pPr lvl="0"/>
            <a:r>
              <a:rPr lang="en-CA" dirty="0" smtClean="0">
                <a:latin typeface="Franklin Gothic Book" pitchFamily="34" charset="0"/>
              </a:rPr>
              <a:t>Après </a:t>
            </a:r>
            <a:r>
              <a:rPr lang="en-CA" dirty="0" err="1" smtClean="0">
                <a:latin typeface="Franklin Gothic Book" pitchFamily="34" charset="0"/>
              </a:rPr>
              <a:t>avoir</a:t>
            </a:r>
            <a:r>
              <a:rPr lang="en-CA" dirty="0" smtClean="0">
                <a:latin typeface="Franklin Gothic Book" pitchFamily="34" charset="0"/>
              </a:rPr>
              <a:t> </a:t>
            </a:r>
            <a:r>
              <a:rPr lang="en-CA" dirty="0" err="1" smtClean="0">
                <a:latin typeface="Franklin Gothic Book" pitchFamily="34" charset="0"/>
              </a:rPr>
              <a:t>suivi</a:t>
            </a:r>
            <a:r>
              <a:rPr lang="en-CA" dirty="0" smtClean="0">
                <a:latin typeface="Franklin Gothic Book" pitchFamily="34" charset="0"/>
              </a:rPr>
              <a:t> </a:t>
            </a:r>
            <a:r>
              <a:rPr lang="en-CA" dirty="0" err="1" smtClean="0">
                <a:latin typeface="Franklin Gothic Book" pitchFamily="34" charset="0"/>
              </a:rPr>
              <a:t>ce</a:t>
            </a:r>
            <a:r>
              <a:rPr lang="en-CA" dirty="0" smtClean="0">
                <a:latin typeface="Franklin Gothic Book" pitchFamily="34" charset="0"/>
              </a:rPr>
              <a:t> </a:t>
            </a:r>
            <a:r>
              <a:rPr lang="en-CA" dirty="0" err="1" smtClean="0">
                <a:latin typeface="Franklin Gothic Book" pitchFamily="34" charset="0"/>
              </a:rPr>
              <a:t>processus</a:t>
            </a:r>
            <a:r>
              <a:rPr lang="en-CA" dirty="0" smtClean="0">
                <a:latin typeface="Franklin Gothic Book" pitchFamily="34" charset="0"/>
              </a:rPr>
              <a:t>, </a:t>
            </a:r>
            <a:r>
              <a:rPr lang="en-CA" dirty="0" err="1" smtClean="0">
                <a:latin typeface="Franklin Gothic Book" pitchFamily="34" charset="0"/>
              </a:rPr>
              <a:t>croyez-vous</a:t>
            </a:r>
            <a:r>
              <a:rPr lang="en-CA" dirty="0" smtClean="0">
                <a:latin typeface="Franklin Gothic Book" pitchFamily="34" charset="0"/>
              </a:rPr>
              <a:t> </a:t>
            </a:r>
            <a:r>
              <a:rPr lang="en-CA" dirty="0" err="1" smtClean="0">
                <a:latin typeface="Franklin Gothic Book" pitchFamily="34" charset="0"/>
              </a:rPr>
              <a:t>qu’il</a:t>
            </a:r>
            <a:r>
              <a:rPr lang="en-CA" dirty="0" smtClean="0">
                <a:latin typeface="Franklin Gothic Book" pitchFamily="34" charset="0"/>
              </a:rPr>
              <a:t> </a:t>
            </a:r>
            <a:r>
              <a:rPr lang="en-CA" dirty="0" err="1" smtClean="0">
                <a:latin typeface="Franklin Gothic Book" pitchFamily="34" charset="0"/>
              </a:rPr>
              <a:t>constitue</a:t>
            </a:r>
            <a:r>
              <a:rPr lang="en-CA" dirty="0" smtClean="0">
                <a:latin typeface="Franklin Gothic Book" pitchFamily="34" charset="0"/>
              </a:rPr>
              <a:t> </a:t>
            </a:r>
            <a:r>
              <a:rPr lang="en-CA" dirty="0" err="1" smtClean="0">
                <a:latin typeface="Franklin Gothic Book" pitchFamily="34" charset="0"/>
              </a:rPr>
              <a:t>une</a:t>
            </a:r>
            <a:r>
              <a:rPr lang="en-CA" dirty="0" smtClean="0">
                <a:latin typeface="Franklin Gothic Book" pitchFamily="34" charset="0"/>
              </a:rPr>
              <a:t> </a:t>
            </a:r>
            <a:r>
              <a:rPr lang="en-CA" dirty="0" err="1" smtClean="0">
                <a:latin typeface="Franklin Gothic Book" pitchFamily="34" charset="0"/>
              </a:rPr>
              <a:t>méthode</a:t>
            </a:r>
            <a:r>
              <a:rPr lang="en-CA" dirty="0" smtClean="0">
                <a:latin typeface="Franklin Gothic Book" pitchFamily="34" charset="0"/>
              </a:rPr>
              <a:t> </a:t>
            </a:r>
            <a:r>
              <a:rPr lang="en-CA" dirty="0" err="1" smtClean="0">
                <a:latin typeface="Franklin Gothic Book" pitchFamily="34" charset="0"/>
              </a:rPr>
              <a:t>d’évaluation</a:t>
            </a:r>
            <a:r>
              <a:rPr lang="en-CA" dirty="0" smtClean="0">
                <a:latin typeface="Franklin Gothic Book" pitchFamily="34" charset="0"/>
              </a:rPr>
              <a:t> objective et </a:t>
            </a:r>
            <a:r>
              <a:rPr lang="en-CA" dirty="0" err="1" smtClean="0">
                <a:latin typeface="Franklin Gothic Book" pitchFamily="34" charset="0"/>
              </a:rPr>
              <a:t>équitable</a:t>
            </a:r>
            <a:r>
              <a:rPr lang="en-CA" dirty="0" smtClean="0">
                <a:latin typeface="Franklin Gothic Book" pitchFamily="34" charset="0"/>
              </a:rPr>
              <a:t>?</a:t>
            </a:r>
          </a:p>
          <a:p>
            <a:pPr lvl="0"/>
            <a:endParaRPr lang="en-CA" dirty="0" smtClean="0">
              <a:latin typeface="Franklin Gothic Book" pitchFamily="34" charset="0"/>
            </a:endParaRPr>
          </a:p>
          <a:p>
            <a:pPr lvl="0"/>
            <a:r>
              <a:rPr lang="en-CA" dirty="0" smtClean="0">
                <a:latin typeface="Franklin Gothic Book" pitchFamily="34" charset="0"/>
              </a:rPr>
              <a:t>En quoi les </a:t>
            </a:r>
            <a:r>
              <a:rPr lang="en-CA" dirty="0" err="1" smtClean="0">
                <a:latin typeface="Franklin Gothic Book" pitchFamily="34" charset="0"/>
              </a:rPr>
              <a:t>évaluations</a:t>
            </a:r>
            <a:r>
              <a:rPr lang="en-CA" dirty="0" smtClean="0">
                <a:latin typeface="Franklin Gothic Book" pitchFamily="34" charset="0"/>
              </a:rPr>
              <a:t> du </a:t>
            </a:r>
            <a:r>
              <a:rPr lang="en-CA" dirty="0" err="1" smtClean="0">
                <a:latin typeface="Franklin Gothic Book" pitchFamily="34" charset="0"/>
              </a:rPr>
              <a:t>rendement</a:t>
            </a:r>
            <a:r>
              <a:rPr lang="en-CA" dirty="0" smtClean="0">
                <a:latin typeface="Franklin Gothic Book" pitchFamily="34" charset="0"/>
              </a:rPr>
              <a:t> </a:t>
            </a:r>
            <a:r>
              <a:rPr lang="en-CA" dirty="0" err="1" smtClean="0">
                <a:latin typeface="Franklin Gothic Book" pitchFamily="34" charset="0"/>
              </a:rPr>
              <a:t>telles</a:t>
            </a:r>
            <a:r>
              <a:rPr lang="en-CA" dirty="0" smtClean="0">
                <a:latin typeface="Franklin Gothic Book" pitchFamily="34" charset="0"/>
              </a:rPr>
              <a:t> </a:t>
            </a:r>
            <a:r>
              <a:rPr lang="en-CA" dirty="0" err="1" smtClean="0">
                <a:latin typeface="Franklin Gothic Book" pitchFamily="34" charset="0"/>
              </a:rPr>
              <a:t>que</a:t>
            </a:r>
            <a:r>
              <a:rPr lang="en-CA" dirty="0" smtClean="0">
                <a:latin typeface="Franklin Gothic Book" pitchFamily="34" charset="0"/>
              </a:rPr>
              <a:t> </a:t>
            </a:r>
            <a:r>
              <a:rPr lang="en-CA" dirty="0" err="1" smtClean="0">
                <a:latin typeface="Franklin Gothic Book" pitchFamily="34" charset="0"/>
              </a:rPr>
              <a:t>celle-ci</a:t>
            </a:r>
            <a:r>
              <a:rPr lang="en-CA" dirty="0" smtClean="0">
                <a:latin typeface="Franklin Gothic Book" pitchFamily="34" charset="0"/>
              </a:rPr>
              <a:t> </a:t>
            </a:r>
            <a:r>
              <a:rPr lang="en-CA" dirty="0" err="1" smtClean="0">
                <a:latin typeface="Franklin Gothic Book" pitchFamily="34" charset="0"/>
              </a:rPr>
              <a:t>sont-elles</a:t>
            </a:r>
            <a:r>
              <a:rPr lang="en-CA" dirty="0" smtClean="0">
                <a:latin typeface="Franklin Gothic Book" pitchFamily="34" charset="0"/>
              </a:rPr>
              <a:t> </a:t>
            </a:r>
            <a:r>
              <a:rPr lang="en-CA" dirty="0" err="1" smtClean="0">
                <a:latin typeface="Franklin Gothic Book" pitchFamily="34" charset="0"/>
              </a:rPr>
              <a:t>utiles</a:t>
            </a:r>
            <a:r>
              <a:rPr lang="en-CA" dirty="0" smtClean="0">
                <a:latin typeface="Franklin Gothic Book" pitchFamily="34" charset="0"/>
              </a:rPr>
              <a:t> </a:t>
            </a:r>
            <a:r>
              <a:rPr lang="en-CA" dirty="0" err="1" smtClean="0">
                <a:latin typeface="Franklin Gothic Book" pitchFamily="34" charset="0"/>
              </a:rPr>
              <a:t>tant</a:t>
            </a:r>
            <a:r>
              <a:rPr lang="en-CA" dirty="0" smtClean="0">
                <a:latin typeface="Franklin Gothic Book" pitchFamily="34" charset="0"/>
              </a:rPr>
              <a:t> pour la </a:t>
            </a:r>
            <a:r>
              <a:rPr lang="en-CA" dirty="0" err="1" smtClean="0">
                <a:latin typeface="Franklin Gothic Book" pitchFamily="34" charset="0"/>
              </a:rPr>
              <a:t>superviseure</a:t>
            </a:r>
            <a:r>
              <a:rPr lang="en-CA" dirty="0" smtClean="0">
                <a:latin typeface="Franklin Gothic Book" pitchFamily="34" charset="0"/>
              </a:rPr>
              <a:t> </a:t>
            </a:r>
            <a:r>
              <a:rPr lang="en-CA" dirty="0" err="1" smtClean="0">
                <a:latin typeface="Franklin Gothic Book" pitchFamily="34" charset="0"/>
              </a:rPr>
              <a:t>que</a:t>
            </a:r>
            <a:r>
              <a:rPr lang="en-CA" dirty="0" smtClean="0">
                <a:latin typeface="Franklin Gothic Book" pitchFamily="34" charset="0"/>
              </a:rPr>
              <a:t> pour </a:t>
            </a:r>
            <a:r>
              <a:rPr lang="en-CA" dirty="0" err="1" smtClean="0">
                <a:latin typeface="Franklin Gothic Book" pitchFamily="34" charset="0"/>
              </a:rPr>
              <a:t>l’employée</a:t>
            </a:r>
            <a:r>
              <a:rPr lang="en-CA" dirty="0" smtClean="0">
                <a:latin typeface="Franklin Gothic Book" pitchFamily="34" charset="0"/>
              </a:rPr>
              <a:t>?</a:t>
            </a:r>
          </a:p>
          <a:p>
            <a:pPr lvl="0"/>
            <a:endParaRPr lang="en-CA" dirty="0" smtClean="0">
              <a:latin typeface="Franklin Gothic Book" pitchFamily="34" charset="0"/>
            </a:endParaRPr>
          </a:p>
          <a:p>
            <a:endParaRPr lang="en-CA" b="1" dirty="0"/>
          </a:p>
        </p:txBody>
      </p:sp>
      <p:sp>
        <p:nvSpPr>
          <p:cNvPr id="20" name="TextBox 19"/>
          <p:cNvSpPr txBox="1"/>
          <p:nvPr/>
        </p:nvSpPr>
        <p:spPr>
          <a:xfrm>
            <a:off x="5292080" y="6093296"/>
            <a:ext cx="1368152" cy="369332"/>
          </a:xfrm>
          <a:prstGeom prst="rect">
            <a:avLst/>
          </a:prstGeom>
          <a:noFill/>
        </p:spPr>
        <p:txBody>
          <a:bodyPr wrap="square" rtlCol="0">
            <a:spAutoFit/>
          </a:bodyPr>
          <a:lstStyle/>
          <a:p>
            <a:r>
              <a:rPr lang="en-CA" dirty="0" smtClean="0">
                <a:hlinkClick r:id="rId4" action="ppaction://hlinksldjump"/>
              </a:rPr>
              <a:t>retour</a:t>
            </a:r>
            <a:endParaRPr lang="en-CA" dirty="0"/>
          </a:p>
        </p:txBody>
      </p:sp>
      <p:sp>
        <p:nvSpPr>
          <p:cNvPr id="21" name="TextBox 20"/>
          <p:cNvSpPr txBox="1"/>
          <p:nvPr/>
        </p:nvSpPr>
        <p:spPr>
          <a:xfrm>
            <a:off x="6588224" y="6093296"/>
            <a:ext cx="1152128" cy="369332"/>
          </a:xfrm>
          <a:prstGeom prst="rect">
            <a:avLst/>
          </a:prstGeom>
          <a:noFill/>
        </p:spPr>
        <p:txBody>
          <a:bodyPr wrap="square" rtlCol="0">
            <a:spAutoFit/>
          </a:bodyPr>
          <a:lstStyle/>
          <a:p>
            <a:r>
              <a:rPr lang="en-CA" dirty="0" smtClean="0">
                <a:hlinkClick r:id="rId5" action="ppaction://hlinksldjump"/>
              </a:rPr>
              <a:t>résumé</a:t>
            </a:r>
            <a:endParaRPr lang="en-CA" dirty="0"/>
          </a:p>
        </p:txBody>
      </p:sp>
    </p:spTree>
    <p:extLst>
      <p:ext uri="{BB962C8B-B14F-4D97-AF65-F5344CB8AC3E}">
        <p14:creationId xmlns:p14="http://schemas.microsoft.com/office/powerpoint/2010/main" xmlns="" val="32011726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l="20983" t="13229" r="33135" b="30476"/>
          <a:stretch>
            <a:fillRect/>
          </a:stretch>
        </p:blipFill>
        <p:spPr bwMode="auto">
          <a:xfrm>
            <a:off x="0" y="0"/>
            <a:ext cx="3491880" cy="6858000"/>
          </a:xfrm>
          <a:prstGeom prst="rect">
            <a:avLst/>
          </a:prstGeom>
          <a:noFill/>
          <a:ln w="9525">
            <a:noFill/>
            <a:miter lim="800000"/>
            <a:headEnd/>
            <a:tailEnd/>
          </a:ln>
          <a:effectLst/>
        </p:spPr>
      </p:pic>
      <p:sp>
        <p:nvSpPr>
          <p:cNvPr id="9" name="Rectangle 8"/>
          <p:cNvSpPr/>
          <p:nvPr/>
        </p:nvSpPr>
        <p:spPr>
          <a:xfrm>
            <a:off x="0" y="0"/>
            <a:ext cx="25152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p:cNvSpPr txBox="1"/>
          <p:nvPr/>
        </p:nvSpPr>
        <p:spPr>
          <a:xfrm>
            <a:off x="3729170" y="548680"/>
            <a:ext cx="5028755" cy="954107"/>
          </a:xfrm>
          <a:prstGeom prst="rect">
            <a:avLst/>
          </a:prstGeom>
          <a:noFill/>
        </p:spPr>
        <p:txBody>
          <a:bodyPr wrap="square" rtlCol="0">
            <a:spAutoFit/>
          </a:bodyPr>
          <a:lstStyle/>
          <a:p>
            <a:r>
              <a:rPr lang="en-CA" sz="2800" dirty="0" smtClean="0">
                <a:latin typeface="Franklin Gothic Demi Cond" pitchFamily="34" charset="0"/>
              </a:rPr>
              <a:t>Descriptions </a:t>
            </a:r>
            <a:r>
              <a:rPr lang="en-CA" sz="2800" dirty="0" err="1" smtClean="0">
                <a:latin typeface="Franklin Gothic Demi Cond" pitchFamily="34" charset="0"/>
              </a:rPr>
              <a:t>d’emploi</a:t>
            </a:r>
            <a:r>
              <a:rPr lang="en-CA" sz="2800" dirty="0" smtClean="0">
                <a:latin typeface="Franklin Gothic Demi Cond" pitchFamily="34" charset="0"/>
              </a:rPr>
              <a:t> /</a:t>
            </a:r>
            <a:r>
              <a:rPr lang="en-CA" sz="2800" dirty="0" err="1" smtClean="0">
                <a:latin typeface="Franklin Gothic Demi Cond" pitchFamily="34" charset="0"/>
              </a:rPr>
              <a:t>affichage</a:t>
            </a:r>
            <a:r>
              <a:rPr lang="en-CA" sz="2800" dirty="0" smtClean="0">
                <a:latin typeface="Franklin Gothic Demi Cond" pitchFamily="34" charset="0"/>
              </a:rPr>
              <a:t> de </a:t>
            </a:r>
            <a:r>
              <a:rPr lang="en-CA" sz="2800" dirty="0" err="1" smtClean="0">
                <a:latin typeface="Franklin Gothic Demi Cond" pitchFamily="34" charset="0"/>
              </a:rPr>
              <a:t>poste</a:t>
            </a:r>
            <a:endParaRPr lang="en-CA" sz="2800" dirty="0">
              <a:latin typeface="Franklin Gothic Demi Cond" pitchFamily="34" charset="0"/>
            </a:endParaRPr>
          </a:p>
        </p:txBody>
      </p:sp>
      <p:sp>
        <p:nvSpPr>
          <p:cNvPr id="25" name="Rectangle 24"/>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Rectangle 27"/>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2" name="Picture 2" descr="http://www.salonservices.ca/images/PurpleSphere.jpg"/>
          <p:cNvPicPr>
            <a:picLocks noChangeAspect="1" noChangeArrowheads="1"/>
          </p:cNvPicPr>
          <p:nvPr/>
        </p:nvPicPr>
        <p:blipFill>
          <a:blip r:embed="rId4" cstate="print">
            <a:clrChange>
              <a:clrFrom>
                <a:srgbClr val="FFFFFF"/>
              </a:clrFrom>
              <a:clrTo>
                <a:srgbClr val="FFFFFF">
                  <a:alpha val="0"/>
                </a:srgbClr>
              </a:clrTo>
            </a:clrChange>
          </a:blip>
          <a:srcRect b="36238"/>
          <a:stretch>
            <a:fillRect/>
          </a:stretch>
        </p:blipFill>
        <p:spPr bwMode="auto">
          <a:xfrm>
            <a:off x="1691680" y="5063380"/>
            <a:ext cx="2857500" cy="1822004"/>
          </a:xfrm>
          <a:prstGeom prst="rect">
            <a:avLst/>
          </a:prstGeom>
          <a:noFill/>
          <a:effectLst>
            <a:innerShdw blurRad="114300">
              <a:prstClr val="black"/>
            </a:innerShdw>
          </a:effectLst>
        </p:spPr>
      </p:pic>
      <p:sp>
        <p:nvSpPr>
          <p:cNvPr id="23" name="Freeform 22"/>
          <p:cNvSpPr/>
          <p:nvPr/>
        </p:nvSpPr>
        <p:spPr>
          <a:xfrm flipH="1">
            <a:off x="2123728" y="3717032"/>
            <a:ext cx="1661077" cy="2845574"/>
          </a:xfrm>
          <a:custGeom>
            <a:avLst/>
            <a:gdLst>
              <a:gd name="connsiteX0" fmla="*/ 313883 w 1199014"/>
              <a:gd name="connsiteY0" fmla="*/ 91339 h 2154794"/>
              <a:gd name="connsiteX1" fmla="*/ 341133 w 1199014"/>
              <a:gd name="connsiteY1" fmla="*/ 145839 h 2154794"/>
              <a:gd name="connsiteX2" fmla="*/ 325994 w 1199014"/>
              <a:gd name="connsiteY2" fmla="*/ 203368 h 2154794"/>
              <a:gd name="connsiteX3" fmla="*/ 322967 w 1199014"/>
              <a:gd name="connsiteY3" fmla="*/ 279063 h 2154794"/>
              <a:gd name="connsiteX4" fmla="*/ 338106 w 1199014"/>
              <a:gd name="connsiteY4" fmla="*/ 324480 h 2154794"/>
              <a:gd name="connsiteX5" fmla="*/ 365356 w 1199014"/>
              <a:gd name="connsiteY5" fmla="*/ 388064 h 2154794"/>
              <a:gd name="connsiteX6" fmla="*/ 392606 w 1199014"/>
              <a:gd name="connsiteY6" fmla="*/ 397148 h 2154794"/>
              <a:gd name="connsiteX7" fmla="*/ 392606 w 1199014"/>
              <a:gd name="connsiteY7" fmla="*/ 466788 h 2154794"/>
              <a:gd name="connsiteX8" fmla="*/ 353245 w 1199014"/>
              <a:gd name="connsiteY8" fmla="*/ 518260 h 2154794"/>
              <a:gd name="connsiteX9" fmla="*/ 316911 w 1199014"/>
              <a:gd name="connsiteY9" fmla="*/ 560650 h 2154794"/>
              <a:gd name="connsiteX10" fmla="*/ 304800 w 1199014"/>
              <a:gd name="connsiteY10" fmla="*/ 633317 h 2154794"/>
              <a:gd name="connsiteX11" fmla="*/ 289661 w 1199014"/>
              <a:gd name="connsiteY11" fmla="*/ 702957 h 2154794"/>
              <a:gd name="connsiteX12" fmla="*/ 286633 w 1199014"/>
              <a:gd name="connsiteY12" fmla="*/ 705985 h 2154794"/>
              <a:gd name="connsiteX13" fmla="*/ 262410 w 1199014"/>
              <a:gd name="connsiteY13" fmla="*/ 690846 h 2154794"/>
              <a:gd name="connsiteX14" fmla="*/ 241216 w 1199014"/>
              <a:gd name="connsiteY14" fmla="*/ 721124 h 2154794"/>
              <a:gd name="connsiteX15" fmla="*/ 216993 w 1199014"/>
              <a:gd name="connsiteY15" fmla="*/ 736263 h 2154794"/>
              <a:gd name="connsiteX16" fmla="*/ 159465 w 1199014"/>
              <a:gd name="connsiteY16" fmla="*/ 742319 h 2154794"/>
              <a:gd name="connsiteX17" fmla="*/ 92853 w 1199014"/>
              <a:gd name="connsiteY17" fmla="*/ 742319 h 2154794"/>
              <a:gd name="connsiteX18" fmla="*/ 59547 w 1199014"/>
              <a:gd name="connsiteY18" fmla="*/ 751402 h 2154794"/>
              <a:gd name="connsiteX19" fmla="*/ 29269 w 1199014"/>
              <a:gd name="connsiteY19" fmla="*/ 784708 h 2154794"/>
              <a:gd name="connsiteX20" fmla="*/ 71658 w 1199014"/>
              <a:gd name="connsiteY20" fmla="*/ 790764 h 2154794"/>
              <a:gd name="connsiteX21" fmla="*/ 95880 w 1199014"/>
              <a:gd name="connsiteY21" fmla="*/ 814986 h 2154794"/>
              <a:gd name="connsiteX22" fmla="*/ 123131 w 1199014"/>
              <a:gd name="connsiteY22" fmla="*/ 802875 h 2154794"/>
              <a:gd name="connsiteX23" fmla="*/ 174604 w 1199014"/>
              <a:gd name="connsiteY23" fmla="*/ 814986 h 2154794"/>
              <a:gd name="connsiteX24" fmla="*/ 220021 w 1199014"/>
              <a:gd name="connsiteY24" fmla="*/ 814986 h 2154794"/>
              <a:gd name="connsiteX25" fmla="*/ 259382 w 1199014"/>
              <a:gd name="connsiteY25" fmla="*/ 793792 h 2154794"/>
              <a:gd name="connsiteX26" fmla="*/ 283605 w 1199014"/>
              <a:gd name="connsiteY26" fmla="*/ 881598 h 2154794"/>
              <a:gd name="connsiteX27" fmla="*/ 301772 w 1199014"/>
              <a:gd name="connsiteY27" fmla="*/ 1017850 h 2154794"/>
              <a:gd name="connsiteX28" fmla="*/ 262410 w 1199014"/>
              <a:gd name="connsiteY28" fmla="*/ 1087490 h 2154794"/>
              <a:gd name="connsiteX29" fmla="*/ 186715 w 1199014"/>
              <a:gd name="connsiteY29" fmla="*/ 1175296 h 2154794"/>
              <a:gd name="connsiteX30" fmla="*/ 95880 w 1199014"/>
              <a:gd name="connsiteY30" fmla="*/ 1229797 h 2154794"/>
              <a:gd name="connsiteX31" fmla="*/ 11102 w 1199014"/>
              <a:gd name="connsiteY31" fmla="*/ 1305492 h 2154794"/>
              <a:gd name="connsiteX32" fmla="*/ 29269 w 1199014"/>
              <a:gd name="connsiteY32" fmla="*/ 1402382 h 2154794"/>
              <a:gd name="connsiteX33" fmla="*/ 107992 w 1199014"/>
              <a:gd name="connsiteY33" fmla="*/ 1656719 h 2154794"/>
              <a:gd name="connsiteX34" fmla="*/ 141298 w 1199014"/>
              <a:gd name="connsiteY34" fmla="*/ 1777831 h 2154794"/>
              <a:gd name="connsiteX35" fmla="*/ 138270 w 1199014"/>
              <a:gd name="connsiteY35" fmla="*/ 1832332 h 2154794"/>
              <a:gd name="connsiteX36" fmla="*/ 147353 w 1199014"/>
              <a:gd name="connsiteY36" fmla="*/ 1871694 h 2154794"/>
              <a:gd name="connsiteX37" fmla="*/ 138270 w 1199014"/>
              <a:gd name="connsiteY37" fmla="*/ 1898944 h 2154794"/>
              <a:gd name="connsiteX38" fmla="*/ 117075 w 1199014"/>
              <a:gd name="connsiteY38" fmla="*/ 1941333 h 2154794"/>
              <a:gd name="connsiteX39" fmla="*/ 117075 w 1199014"/>
              <a:gd name="connsiteY39" fmla="*/ 1956472 h 2154794"/>
              <a:gd name="connsiteX40" fmla="*/ 77714 w 1199014"/>
              <a:gd name="connsiteY40" fmla="*/ 2010973 h 2154794"/>
              <a:gd name="connsiteX41" fmla="*/ 80741 w 1199014"/>
              <a:gd name="connsiteY41" fmla="*/ 2044279 h 2154794"/>
              <a:gd name="connsiteX42" fmla="*/ 117075 w 1199014"/>
              <a:gd name="connsiteY42" fmla="*/ 2071529 h 2154794"/>
              <a:gd name="connsiteX43" fmla="*/ 159465 w 1199014"/>
              <a:gd name="connsiteY43" fmla="*/ 2053362 h 2154794"/>
              <a:gd name="connsiteX44" fmla="*/ 223049 w 1199014"/>
              <a:gd name="connsiteY44" fmla="*/ 2017029 h 2154794"/>
              <a:gd name="connsiteX45" fmla="*/ 256355 w 1199014"/>
              <a:gd name="connsiteY45" fmla="*/ 1962528 h 2154794"/>
              <a:gd name="connsiteX46" fmla="*/ 286633 w 1199014"/>
              <a:gd name="connsiteY46" fmla="*/ 1932250 h 2154794"/>
              <a:gd name="connsiteX47" fmla="*/ 289661 w 1199014"/>
              <a:gd name="connsiteY47" fmla="*/ 1908027 h 2154794"/>
              <a:gd name="connsiteX48" fmla="*/ 319939 w 1199014"/>
              <a:gd name="connsiteY48" fmla="*/ 1898944 h 2154794"/>
              <a:gd name="connsiteX49" fmla="*/ 362328 w 1199014"/>
              <a:gd name="connsiteY49" fmla="*/ 1850499 h 2154794"/>
              <a:gd name="connsiteX50" fmla="*/ 377467 w 1199014"/>
              <a:gd name="connsiteY50" fmla="*/ 1826276 h 2154794"/>
              <a:gd name="connsiteX51" fmla="*/ 356272 w 1199014"/>
              <a:gd name="connsiteY51" fmla="*/ 1795998 h 2154794"/>
              <a:gd name="connsiteX52" fmla="*/ 335078 w 1199014"/>
              <a:gd name="connsiteY52" fmla="*/ 1774804 h 2154794"/>
              <a:gd name="connsiteX53" fmla="*/ 313883 w 1199014"/>
              <a:gd name="connsiteY53" fmla="*/ 1750581 h 2154794"/>
              <a:gd name="connsiteX54" fmla="*/ 295716 w 1199014"/>
              <a:gd name="connsiteY54" fmla="*/ 1735442 h 2154794"/>
              <a:gd name="connsiteX55" fmla="*/ 271494 w 1199014"/>
              <a:gd name="connsiteY55" fmla="*/ 1723331 h 2154794"/>
              <a:gd name="connsiteX56" fmla="*/ 262410 w 1199014"/>
              <a:gd name="connsiteY56" fmla="*/ 1717275 h 2154794"/>
              <a:gd name="connsiteX57" fmla="*/ 283605 w 1199014"/>
              <a:gd name="connsiteY57" fmla="*/ 1686997 h 2154794"/>
              <a:gd name="connsiteX58" fmla="*/ 292688 w 1199014"/>
              <a:gd name="connsiteY58" fmla="*/ 1680941 h 2154794"/>
              <a:gd name="connsiteX59" fmla="*/ 292688 w 1199014"/>
              <a:gd name="connsiteY59" fmla="*/ 1647635 h 2154794"/>
              <a:gd name="connsiteX60" fmla="*/ 232132 w 1199014"/>
              <a:gd name="connsiteY60" fmla="*/ 1565884 h 2154794"/>
              <a:gd name="connsiteX61" fmla="*/ 232132 w 1199014"/>
              <a:gd name="connsiteY61" fmla="*/ 1514411 h 2154794"/>
              <a:gd name="connsiteX62" fmla="*/ 223049 w 1199014"/>
              <a:gd name="connsiteY62" fmla="*/ 1472022 h 2154794"/>
              <a:gd name="connsiteX63" fmla="*/ 201854 w 1199014"/>
              <a:gd name="connsiteY63" fmla="*/ 1435688 h 2154794"/>
              <a:gd name="connsiteX64" fmla="*/ 189743 w 1199014"/>
              <a:gd name="connsiteY64" fmla="*/ 1405410 h 2154794"/>
              <a:gd name="connsiteX65" fmla="*/ 186715 w 1199014"/>
              <a:gd name="connsiteY65" fmla="*/ 1375132 h 2154794"/>
              <a:gd name="connsiteX66" fmla="*/ 229104 w 1199014"/>
              <a:gd name="connsiteY66" fmla="*/ 1363021 h 2154794"/>
              <a:gd name="connsiteX67" fmla="*/ 465274 w 1199014"/>
              <a:gd name="connsiteY67" fmla="*/ 1290353 h 2154794"/>
              <a:gd name="connsiteX68" fmla="*/ 486469 w 1199014"/>
              <a:gd name="connsiteY68" fmla="*/ 1308520 h 2154794"/>
              <a:gd name="connsiteX69" fmla="*/ 634831 w 1199014"/>
              <a:gd name="connsiteY69" fmla="*/ 1556801 h 2154794"/>
              <a:gd name="connsiteX70" fmla="*/ 659054 w 1199014"/>
              <a:gd name="connsiteY70" fmla="*/ 1590107 h 2154794"/>
              <a:gd name="connsiteX71" fmla="*/ 722638 w 1199014"/>
              <a:gd name="connsiteY71" fmla="*/ 1623413 h 2154794"/>
              <a:gd name="connsiteX72" fmla="*/ 795306 w 1199014"/>
              <a:gd name="connsiteY72" fmla="*/ 1702136 h 2154794"/>
              <a:gd name="connsiteX73" fmla="*/ 846778 w 1199014"/>
              <a:gd name="connsiteY73" fmla="*/ 1744525 h 2154794"/>
              <a:gd name="connsiteX74" fmla="*/ 892196 w 1199014"/>
              <a:gd name="connsiteY74" fmla="*/ 1786915 h 2154794"/>
              <a:gd name="connsiteX75" fmla="*/ 892196 w 1199014"/>
              <a:gd name="connsiteY75" fmla="*/ 1817193 h 2154794"/>
              <a:gd name="connsiteX76" fmla="*/ 952752 w 1199014"/>
              <a:gd name="connsiteY76" fmla="*/ 1862610 h 2154794"/>
              <a:gd name="connsiteX77" fmla="*/ 949724 w 1199014"/>
              <a:gd name="connsiteY77" fmla="*/ 1898944 h 2154794"/>
              <a:gd name="connsiteX78" fmla="*/ 973947 w 1199014"/>
              <a:gd name="connsiteY78" fmla="*/ 1965556 h 2154794"/>
              <a:gd name="connsiteX79" fmla="*/ 995141 w 1199014"/>
              <a:gd name="connsiteY79" fmla="*/ 1947389 h 2154794"/>
              <a:gd name="connsiteX80" fmla="*/ 992114 w 1199014"/>
              <a:gd name="connsiteY80" fmla="*/ 1992806 h 2154794"/>
              <a:gd name="connsiteX81" fmla="*/ 983030 w 1199014"/>
              <a:gd name="connsiteY81" fmla="*/ 2059418 h 2154794"/>
              <a:gd name="connsiteX82" fmla="*/ 970919 w 1199014"/>
              <a:gd name="connsiteY82" fmla="*/ 2074557 h 2154794"/>
              <a:gd name="connsiteX83" fmla="*/ 949724 w 1199014"/>
              <a:gd name="connsiteY83" fmla="*/ 2113919 h 2154794"/>
              <a:gd name="connsiteX84" fmla="*/ 983030 w 1199014"/>
              <a:gd name="connsiteY84" fmla="*/ 2153280 h 2154794"/>
              <a:gd name="connsiteX85" fmla="*/ 1046614 w 1199014"/>
              <a:gd name="connsiteY85" fmla="*/ 2104835 h 2154794"/>
              <a:gd name="connsiteX86" fmla="*/ 1122310 w 1199014"/>
              <a:gd name="connsiteY86" fmla="*/ 1992806 h 2154794"/>
              <a:gd name="connsiteX87" fmla="*/ 1131393 w 1199014"/>
              <a:gd name="connsiteY87" fmla="*/ 1947389 h 2154794"/>
              <a:gd name="connsiteX88" fmla="*/ 1164699 w 1199014"/>
              <a:gd name="connsiteY88" fmla="*/ 1935278 h 2154794"/>
              <a:gd name="connsiteX89" fmla="*/ 1198005 w 1199014"/>
              <a:gd name="connsiteY89" fmla="*/ 1868666 h 2154794"/>
              <a:gd name="connsiteX90" fmla="*/ 1158643 w 1199014"/>
              <a:gd name="connsiteY90" fmla="*/ 1838388 h 2154794"/>
              <a:gd name="connsiteX91" fmla="*/ 1104143 w 1199014"/>
              <a:gd name="connsiteY91" fmla="*/ 1820221 h 2154794"/>
              <a:gd name="connsiteX92" fmla="*/ 1073865 w 1199014"/>
              <a:gd name="connsiteY92" fmla="*/ 1814165 h 2154794"/>
              <a:gd name="connsiteX93" fmla="*/ 1073865 w 1199014"/>
              <a:gd name="connsiteY93" fmla="*/ 1799026 h 2154794"/>
              <a:gd name="connsiteX94" fmla="*/ 1082948 w 1199014"/>
              <a:gd name="connsiteY94" fmla="*/ 1792970 h 2154794"/>
              <a:gd name="connsiteX95" fmla="*/ 1058725 w 1199014"/>
              <a:gd name="connsiteY95" fmla="*/ 1762692 h 2154794"/>
              <a:gd name="connsiteX96" fmla="*/ 1031475 w 1199014"/>
              <a:gd name="connsiteY96" fmla="*/ 1762692 h 2154794"/>
              <a:gd name="connsiteX97" fmla="*/ 946696 w 1199014"/>
              <a:gd name="connsiteY97" fmla="*/ 1632496 h 2154794"/>
              <a:gd name="connsiteX98" fmla="*/ 892196 w 1199014"/>
              <a:gd name="connsiteY98" fmla="*/ 1568912 h 2154794"/>
              <a:gd name="connsiteX99" fmla="*/ 816500 w 1199014"/>
              <a:gd name="connsiteY99" fmla="*/ 1520467 h 2154794"/>
              <a:gd name="connsiteX100" fmla="*/ 746861 w 1199014"/>
              <a:gd name="connsiteY100" fmla="*/ 1441744 h 2154794"/>
              <a:gd name="connsiteX101" fmla="*/ 695388 w 1199014"/>
              <a:gd name="connsiteY101" fmla="*/ 1260075 h 2154794"/>
              <a:gd name="connsiteX102" fmla="*/ 674193 w 1199014"/>
              <a:gd name="connsiteY102" fmla="*/ 1220713 h 2154794"/>
              <a:gd name="connsiteX103" fmla="*/ 674193 w 1199014"/>
              <a:gd name="connsiteY103" fmla="*/ 1117768 h 2154794"/>
              <a:gd name="connsiteX104" fmla="*/ 668137 w 1199014"/>
              <a:gd name="connsiteY104" fmla="*/ 1060239 h 2154794"/>
              <a:gd name="connsiteX105" fmla="*/ 607581 w 1199014"/>
              <a:gd name="connsiteY105" fmla="*/ 999683 h 2154794"/>
              <a:gd name="connsiteX106" fmla="*/ 601525 w 1199014"/>
              <a:gd name="connsiteY106" fmla="*/ 951238 h 2154794"/>
              <a:gd name="connsiteX107" fmla="*/ 580331 w 1199014"/>
              <a:gd name="connsiteY107" fmla="*/ 875543 h 2154794"/>
              <a:gd name="connsiteX108" fmla="*/ 559136 w 1199014"/>
              <a:gd name="connsiteY108" fmla="*/ 869487 h 2154794"/>
              <a:gd name="connsiteX109" fmla="*/ 580331 w 1199014"/>
              <a:gd name="connsiteY109" fmla="*/ 842237 h 2154794"/>
              <a:gd name="connsiteX110" fmla="*/ 586386 w 1199014"/>
              <a:gd name="connsiteY110" fmla="*/ 802875 h 2154794"/>
              <a:gd name="connsiteX111" fmla="*/ 595470 w 1199014"/>
              <a:gd name="connsiteY111" fmla="*/ 784708 h 2154794"/>
              <a:gd name="connsiteX112" fmla="*/ 710527 w 1199014"/>
              <a:gd name="connsiteY112" fmla="*/ 869487 h 2154794"/>
              <a:gd name="connsiteX113" fmla="*/ 798333 w 1199014"/>
              <a:gd name="connsiteY113" fmla="*/ 917932 h 2154794"/>
              <a:gd name="connsiteX114" fmla="*/ 858890 w 1199014"/>
              <a:gd name="connsiteY114" fmla="*/ 975460 h 2154794"/>
              <a:gd name="connsiteX115" fmla="*/ 889168 w 1199014"/>
              <a:gd name="connsiteY115" fmla="*/ 975460 h 2154794"/>
              <a:gd name="connsiteX116" fmla="*/ 928529 w 1199014"/>
              <a:gd name="connsiteY116" fmla="*/ 1011794 h 2154794"/>
              <a:gd name="connsiteX117" fmla="*/ 967891 w 1199014"/>
              <a:gd name="connsiteY117" fmla="*/ 1032989 h 2154794"/>
              <a:gd name="connsiteX118" fmla="*/ 1004225 w 1199014"/>
              <a:gd name="connsiteY118" fmla="*/ 1026933 h 2154794"/>
              <a:gd name="connsiteX119" fmla="*/ 1049642 w 1199014"/>
              <a:gd name="connsiteY119" fmla="*/ 1045100 h 2154794"/>
              <a:gd name="connsiteX120" fmla="*/ 1055698 w 1199014"/>
              <a:gd name="connsiteY120" fmla="*/ 1072351 h 2154794"/>
              <a:gd name="connsiteX121" fmla="*/ 1098087 w 1199014"/>
              <a:gd name="connsiteY121" fmla="*/ 1060239 h 2154794"/>
              <a:gd name="connsiteX122" fmla="*/ 1085976 w 1199014"/>
              <a:gd name="connsiteY122" fmla="*/ 996655 h 2154794"/>
              <a:gd name="connsiteX123" fmla="*/ 1025419 w 1199014"/>
              <a:gd name="connsiteY123" fmla="*/ 942154 h 2154794"/>
              <a:gd name="connsiteX124" fmla="*/ 986058 w 1199014"/>
              <a:gd name="connsiteY124" fmla="*/ 942154 h 2154794"/>
              <a:gd name="connsiteX125" fmla="*/ 934585 w 1199014"/>
              <a:gd name="connsiteY125" fmla="*/ 923988 h 2154794"/>
              <a:gd name="connsiteX126" fmla="*/ 892196 w 1199014"/>
              <a:gd name="connsiteY126" fmla="*/ 836181 h 2154794"/>
              <a:gd name="connsiteX127" fmla="*/ 819528 w 1199014"/>
              <a:gd name="connsiteY127" fmla="*/ 748374 h 2154794"/>
              <a:gd name="connsiteX128" fmla="*/ 783194 w 1199014"/>
              <a:gd name="connsiteY128" fmla="*/ 709013 h 2154794"/>
              <a:gd name="connsiteX129" fmla="*/ 743833 w 1199014"/>
              <a:gd name="connsiteY129" fmla="*/ 672679 h 2154794"/>
              <a:gd name="connsiteX130" fmla="*/ 725666 w 1199014"/>
              <a:gd name="connsiteY130" fmla="*/ 627262 h 2154794"/>
              <a:gd name="connsiteX131" fmla="*/ 680249 w 1199014"/>
              <a:gd name="connsiteY131" fmla="*/ 600011 h 2154794"/>
              <a:gd name="connsiteX132" fmla="*/ 643915 w 1199014"/>
              <a:gd name="connsiteY132" fmla="*/ 575789 h 2154794"/>
              <a:gd name="connsiteX133" fmla="*/ 643915 w 1199014"/>
              <a:gd name="connsiteY133" fmla="*/ 521288 h 2154794"/>
              <a:gd name="connsiteX134" fmla="*/ 598498 w 1199014"/>
              <a:gd name="connsiteY134" fmla="*/ 506149 h 2154794"/>
              <a:gd name="connsiteX135" fmla="*/ 604553 w 1199014"/>
              <a:gd name="connsiteY135" fmla="*/ 475871 h 2154794"/>
              <a:gd name="connsiteX136" fmla="*/ 643915 w 1199014"/>
              <a:gd name="connsiteY136" fmla="*/ 469815 h 2154794"/>
              <a:gd name="connsiteX137" fmla="*/ 710527 w 1199014"/>
              <a:gd name="connsiteY137" fmla="*/ 412287 h 2154794"/>
              <a:gd name="connsiteX138" fmla="*/ 734749 w 1199014"/>
              <a:gd name="connsiteY138" fmla="*/ 360814 h 2154794"/>
              <a:gd name="connsiteX139" fmla="*/ 704471 w 1199014"/>
              <a:gd name="connsiteY139" fmla="*/ 191256 h 2154794"/>
              <a:gd name="connsiteX140" fmla="*/ 701443 w 1199014"/>
              <a:gd name="connsiteY140" fmla="*/ 100422 h 2154794"/>
              <a:gd name="connsiteX141" fmla="*/ 671165 w 1199014"/>
              <a:gd name="connsiteY141" fmla="*/ 55005 h 2154794"/>
              <a:gd name="connsiteX142" fmla="*/ 619692 w 1199014"/>
              <a:gd name="connsiteY142" fmla="*/ 55005 h 2154794"/>
              <a:gd name="connsiteX143" fmla="*/ 604553 w 1199014"/>
              <a:gd name="connsiteY143" fmla="*/ 9588 h 2154794"/>
              <a:gd name="connsiteX144" fmla="*/ 556108 w 1199014"/>
              <a:gd name="connsiteY144" fmla="*/ 3532 h 2154794"/>
              <a:gd name="connsiteX145" fmla="*/ 453163 w 1199014"/>
              <a:gd name="connsiteY145" fmla="*/ 3532 h 2154794"/>
              <a:gd name="connsiteX146" fmla="*/ 395634 w 1199014"/>
              <a:gd name="connsiteY146" fmla="*/ 24727 h 2154794"/>
              <a:gd name="connsiteX147" fmla="*/ 362328 w 1199014"/>
              <a:gd name="connsiteY147" fmla="*/ 39866 h 2154794"/>
              <a:gd name="connsiteX148" fmla="*/ 313883 w 1199014"/>
              <a:gd name="connsiteY148" fmla="*/ 91339 h 21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99014" h="2154794">
                <a:moveTo>
                  <a:pt x="313883" y="91339"/>
                </a:moveTo>
                <a:cubicBezTo>
                  <a:pt x="310351" y="109001"/>
                  <a:pt x="339114" y="127167"/>
                  <a:pt x="341133" y="145839"/>
                </a:cubicBezTo>
                <a:cubicBezTo>
                  <a:pt x="343152" y="164511"/>
                  <a:pt x="329022" y="181164"/>
                  <a:pt x="325994" y="203368"/>
                </a:cubicBezTo>
                <a:cubicBezTo>
                  <a:pt x="322966" y="225572"/>
                  <a:pt x="320948" y="258878"/>
                  <a:pt x="322967" y="279063"/>
                </a:cubicBezTo>
                <a:cubicBezTo>
                  <a:pt x="324986" y="299248"/>
                  <a:pt x="331041" y="306313"/>
                  <a:pt x="338106" y="324480"/>
                </a:cubicBezTo>
                <a:cubicBezTo>
                  <a:pt x="345171" y="342647"/>
                  <a:pt x="356273" y="375953"/>
                  <a:pt x="365356" y="388064"/>
                </a:cubicBezTo>
                <a:cubicBezTo>
                  <a:pt x="374439" y="400175"/>
                  <a:pt x="388064" y="384027"/>
                  <a:pt x="392606" y="397148"/>
                </a:cubicBezTo>
                <a:cubicBezTo>
                  <a:pt x="397148" y="410269"/>
                  <a:pt x="399166" y="446603"/>
                  <a:pt x="392606" y="466788"/>
                </a:cubicBezTo>
                <a:cubicBezTo>
                  <a:pt x="386046" y="486973"/>
                  <a:pt x="365861" y="502616"/>
                  <a:pt x="353245" y="518260"/>
                </a:cubicBezTo>
                <a:cubicBezTo>
                  <a:pt x="340629" y="533904"/>
                  <a:pt x="324985" y="541474"/>
                  <a:pt x="316911" y="560650"/>
                </a:cubicBezTo>
                <a:cubicBezTo>
                  <a:pt x="308837" y="579826"/>
                  <a:pt x="309342" y="609599"/>
                  <a:pt x="304800" y="633317"/>
                </a:cubicBezTo>
                <a:cubicBezTo>
                  <a:pt x="300258" y="657035"/>
                  <a:pt x="292689" y="690846"/>
                  <a:pt x="289661" y="702957"/>
                </a:cubicBezTo>
                <a:cubicBezTo>
                  <a:pt x="286633" y="715068"/>
                  <a:pt x="291175" y="708003"/>
                  <a:pt x="286633" y="705985"/>
                </a:cubicBezTo>
                <a:cubicBezTo>
                  <a:pt x="282091" y="703967"/>
                  <a:pt x="269979" y="688323"/>
                  <a:pt x="262410" y="690846"/>
                </a:cubicBezTo>
                <a:cubicBezTo>
                  <a:pt x="254841" y="693369"/>
                  <a:pt x="248785" y="713555"/>
                  <a:pt x="241216" y="721124"/>
                </a:cubicBezTo>
                <a:cubicBezTo>
                  <a:pt x="233647" y="728693"/>
                  <a:pt x="230618" y="732731"/>
                  <a:pt x="216993" y="736263"/>
                </a:cubicBezTo>
                <a:cubicBezTo>
                  <a:pt x="203368" y="739795"/>
                  <a:pt x="180155" y="741310"/>
                  <a:pt x="159465" y="742319"/>
                </a:cubicBezTo>
                <a:cubicBezTo>
                  <a:pt x="138775" y="743328"/>
                  <a:pt x="109506" y="740805"/>
                  <a:pt x="92853" y="742319"/>
                </a:cubicBezTo>
                <a:cubicBezTo>
                  <a:pt x="76200" y="743833"/>
                  <a:pt x="70144" y="744337"/>
                  <a:pt x="59547" y="751402"/>
                </a:cubicBezTo>
                <a:cubicBezTo>
                  <a:pt x="48950" y="758467"/>
                  <a:pt x="27251" y="778148"/>
                  <a:pt x="29269" y="784708"/>
                </a:cubicBezTo>
                <a:cubicBezTo>
                  <a:pt x="31287" y="791268"/>
                  <a:pt x="60556" y="785718"/>
                  <a:pt x="71658" y="790764"/>
                </a:cubicBezTo>
                <a:cubicBezTo>
                  <a:pt x="82760" y="795810"/>
                  <a:pt x="87301" y="812968"/>
                  <a:pt x="95880" y="814986"/>
                </a:cubicBezTo>
                <a:cubicBezTo>
                  <a:pt x="104459" y="817004"/>
                  <a:pt x="110010" y="802875"/>
                  <a:pt x="123131" y="802875"/>
                </a:cubicBezTo>
                <a:cubicBezTo>
                  <a:pt x="136252" y="802875"/>
                  <a:pt x="158456" y="812968"/>
                  <a:pt x="174604" y="814986"/>
                </a:cubicBezTo>
                <a:cubicBezTo>
                  <a:pt x="190752" y="817004"/>
                  <a:pt x="205891" y="818518"/>
                  <a:pt x="220021" y="814986"/>
                </a:cubicBezTo>
                <a:cubicBezTo>
                  <a:pt x="234151" y="811454"/>
                  <a:pt x="248785" y="782690"/>
                  <a:pt x="259382" y="793792"/>
                </a:cubicBezTo>
                <a:cubicBezTo>
                  <a:pt x="269979" y="804894"/>
                  <a:pt x="276540" y="844255"/>
                  <a:pt x="283605" y="881598"/>
                </a:cubicBezTo>
                <a:cubicBezTo>
                  <a:pt x="290670" y="918941"/>
                  <a:pt x="305304" y="983535"/>
                  <a:pt x="301772" y="1017850"/>
                </a:cubicBezTo>
                <a:cubicBezTo>
                  <a:pt x="298240" y="1052165"/>
                  <a:pt x="281586" y="1061249"/>
                  <a:pt x="262410" y="1087490"/>
                </a:cubicBezTo>
                <a:cubicBezTo>
                  <a:pt x="243234" y="1113731"/>
                  <a:pt x="214470" y="1151578"/>
                  <a:pt x="186715" y="1175296"/>
                </a:cubicBezTo>
                <a:cubicBezTo>
                  <a:pt x="158960" y="1199014"/>
                  <a:pt x="125149" y="1208098"/>
                  <a:pt x="95880" y="1229797"/>
                </a:cubicBezTo>
                <a:cubicBezTo>
                  <a:pt x="66611" y="1251496"/>
                  <a:pt x="22204" y="1276728"/>
                  <a:pt x="11102" y="1305492"/>
                </a:cubicBezTo>
                <a:cubicBezTo>
                  <a:pt x="0" y="1334256"/>
                  <a:pt x="13121" y="1343844"/>
                  <a:pt x="29269" y="1402382"/>
                </a:cubicBezTo>
                <a:cubicBezTo>
                  <a:pt x="45417" y="1460920"/>
                  <a:pt x="89321" y="1594144"/>
                  <a:pt x="107992" y="1656719"/>
                </a:cubicBezTo>
                <a:cubicBezTo>
                  <a:pt x="126663" y="1719294"/>
                  <a:pt x="136252" y="1748562"/>
                  <a:pt x="141298" y="1777831"/>
                </a:cubicBezTo>
                <a:cubicBezTo>
                  <a:pt x="146344" y="1807100"/>
                  <a:pt x="137261" y="1816688"/>
                  <a:pt x="138270" y="1832332"/>
                </a:cubicBezTo>
                <a:cubicBezTo>
                  <a:pt x="139279" y="1847976"/>
                  <a:pt x="147353" y="1860592"/>
                  <a:pt x="147353" y="1871694"/>
                </a:cubicBezTo>
                <a:cubicBezTo>
                  <a:pt x="147353" y="1882796"/>
                  <a:pt x="143316" y="1887337"/>
                  <a:pt x="138270" y="1898944"/>
                </a:cubicBezTo>
                <a:cubicBezTo>
                  <a:pt x="133224" y="1910551"/>
                  <a:pt x="120608" y="1931745"/>
                  <a:pt x="117075" y="1941333"/>
                </a:cubicBezTo>
                <a:cubicBezTo>
                  <a:pt x="113542" y="1950921"/>
                  <a:pt x="123635" y="1944865"/>
                  <a:pt x="117075" y="1956472"/>
                </a:cubicBezTo>
                <a:cubicBezTo>
                  <a:pt x="110515" y="1968079"/>
                  <a:pt x="83770" y="1996339"/>
                  <a:pt x="77714" y="2010973"/>
                </a:cubicBezTo>
                <a:cubicBezTo>
                  <a:pt x="71658" y="2025607"/>
                  <a:pt x="74181" y="2034186"/>
                  <a:pt x="80741" y="2044279"/>
                </a:cubicBezTo>
                <a:cubicBezTo>
                  <a:pt x="87301" y="2054372"/>
                  <a:pt x="103954" y="2070015"/>
                  <a:pt x="117075" y="2071529"/>
                </a:cubicBezTo>
                <a:cubicBezTo>
                  <a:pt x="130196" y="2073043"/>
                  <a:pt x="141803" y="2062445"/>
                  <a:pt x="159465" y="2053362"/>
                </a:cubicBezTo>
                <a:cubicBezTo>
                  <a:pt x="177127" y="2044279"/>
                  <a:pt x="206901" y="2032168"/>
                  <a:pt x="223049" y="2017029"/>
                </a:cubicBezTo>
                <a:cubicBezTo>
                  <a:pt x="239197" y="2001890"/>
                  <a:pt x="245758" y="1976658"/>
                  <a:pt x="256355" y="1962528"/>
                </a:cubicBezTo>
                <a:cubicBezTo>
                  <a:pt x="266952" y="1948398"/>
                  <a:pt x="281082" y="1941333"/>
                  <a:pt x="286633" y="1932250"/>
                </a:cubicBezTo>
                <a:cubicBezTo>
                  <a:pt x="292184" y="1923167"/>
                  <a:pt x="284110" y="1913578"/>
                  <a:pt x="289661" y="1908027"/>
                </a:cubicBezTo>
                <a:cubicBezTo>
                  <a:pt x="295212" y="1902476"/>
                  <a:pt x="307828" y="1908532"/>
                  <a:pt x="319939" y="1898944"/>
                </a:cubicBezTo>
                <a:cubicBezTo>
                  <a:pt x="332050" y="1889356"/>
                  <a:pt x="352740" y="1862610"/>
                  <a:pt x="362328" y="1850499"/>
                </a:cubicBezTo>
                <a:cubicBezTo>
                  <a:pt x="371916" y="1838388"/>
                  <a:pt x="378476" y="1835360"/>
                  <a:pt x="377467" y="1826276"/>
                </a:cubicBezTo>
                <a:cubicBezTo>
                  <a:pt x="376458" y="1817193"/>
                  <a:pt x="363337" y="1804577"/>
                  <a:pt x="356272" y="1795998"/>
                </a:cubicBezTo>
                <a:cubicBezTo>
                  <a:pt x="349207" y="1787419"/>
                  <a:pt x="342143" y="1782374"/>
                  <a:pt x="335078" y="1774804"/>
                </a:cubicBezTo>
                <a:cubicBezTo>
                  <a:pt x="328013" y="1767235"/>
                  <a:pt x="320443" y="1757141"/>
                  <a:pt x="313883" y="1750581"/>
                </a:cubicBezTo>
                <a:cubicBezTo>
                  <a:pt x="307323" y="1744021"/>
                  <a:pt x="302781" y="1739984"/>
                  <a:pt x="295716" y="1735442"/>
                </a:cubicBezTo>
                <a:cubicBezTo>
                  <a:pt x="288651" y="1730900"/>
                  <a:pt x="277045" y="1726359"/>
                  <a:pt x="271494" y="1723331"/>
                </a:cubicBezTo>
                <a:cubicBezTo>
                  <a:pt x="265943" y="1720303"/>
                  <a:pt x="260391" y="1723331"/>
                  <a:pt x="262410" y="1717275"/>
                </a:cubicBezTo>
                <a:cubicBezTo>
                  <a:pt x="264429" y="1711219"/>
                  <a:pt x="278559" y="1693053"/>
                  <a:pt x="283605" y="1686997"/>
                </a:cubicBezTo>
                <a:cubicBezTo>
                  <a:pt x="288651" y="1680941"/>
                  <a:pt x="291174" y="1687501"/>
                  <a:pt x="292688" y="1680941"/>
                </a:cubicBezTo>
                <a:cubicBezTo>
                  <a:pt x="294202" y="1674381"/>
                  <a:pt x="302781" y="1666811"/>
                  <a:pt x="292688" y="1647635"/>
                </a:cubicBezTo>
                <a:cubicBezTo>
                  <a:pt x="282595" y="1628459"/>
                  <a:pt x="242225" y="1588088"/>
                  <a:pt x="232132" y="1565884"/>
                </a:cubicBezTo>
                <a:cubicBezTo>
                  <a:pt x="222039" y="1543680"/>
                  <a:pt x="233646" y="1530055"/>
                  <a:pt x="232132" y="1514411"/>
                </a:cubicBezTo>
                <a:cubicBezTo>
                  <a:pt x="230618" y="1498767"/>
                  <a:pt x="228095" y="1485143"/>
                  <a:pt x="223049" y="1472022"/>
                </a:cubicBezTo>
                <a:cubicBezTo>
                  <a:pt x="218003" y="1458901"/>
                  <a:pt x="207405" y="1446790"/>
                  <a:pt x="201854" y="1435688"/>
                </a:cubicBezTo>
                <a:cubicBezTo>
                  <a:pt x="196303" y="1424586"/>
                  <a:pt x="192266" y="1415503"/>
                  <a:pt x="189743" y="1405410"/>
                </a:cubicBezTo>
                <a:cubicBezTo>
                  <a:pt x="187220" y="1395317"/>
                  <a:pt x="180155" y="1382197"/>
                  <a:pt x="186715" y="1375132"/>
                </a:cubicBezTo>
                <a:cubicBezTo>
                  <a:pt x="193275" y="1368067"/>
                  <a:pt x="229104" y="1363021"/>
                  <a:pt x="229104" y="1363021"/>
                </a:cubicBezTo>
                <a:cubicBezTo>
                  <a:pt x="275530" y="1348891"/>
                  <a:pt x="422380" y="1299437"/>
                  <a:pt x="465274" y="1290353"/>
                </a:cubicBezTo>
                <a:cubicBezTo>
                  <a:pt x="508168" y="1281270"/>
                  <a:pt x="458210" y="1264112"/>
                  <a:pt x="486469" y="1308520"/>
                </a:cubicBezTo>
                <a:cubicBezTo>
                  <a:pt x="514728" y="1352928"/>
                  <a:pt x="606067" y="1509870"/>
                  <a:pt x="634831" y="1556801"/>
                </a:cubicBezTo>
                <a:cubicBezTo>
                  <a:pt x="663595" y="1603732"/>
                  <a:pt x="644420" y="1579005"/>
                  <a:pt x="659054" y="1590107"/>
                </a:cubicBezTo>
                <a:cubicBezTo>
                  <a:pt x="673689" y="1601209"/>
                  <a:pt x="699929" y="1604742"/>
                  <a:pt x="722638" y="1623413"/>
                </a:cubicBezTo>
                <a:cubicBezTo>
                  <a:pt x="745347" y="1642084"/>
                  <a:pt x="774616" y="1681951"/>
                  <a:pt x="795306" y="1702136"/>
                </a:cubicBezTo>
                <a:cubicBezTo>
                  <a:pt x="815996" y="1722321"/>
                  <a:pt x="830630" y="1730395"/>
                  <a:pt x="846778" y="1744525"/>
                </a:cubicBezTo>
                <a:cubicBezTo>
                  <a:pt x="862926" y="1758655"/>
                  <a:pt x="884626" y="1774804"/>
                  <a:pt x="892196" y="1786915"/>
                </a:cubicBezTo>
                <a:cubicBezTo>
                  <a:pt x="899766" y="1799026"/>
                  <a:pt x="882103" y="1804577"/>
                  <a:pt x="892196" y="1817193"/>
                </a:cubicBezTo>
                <a:cubicBezTo>
                  <a:pt x="902289" y="1829809"/>
                  <a:pt x="943164" y="1848985"/>
                  <a:pt x="952752" y="1862610"/>
                </a:cubicBezTo>
                <a:cubicBezTo>
                  <a:pt x="962340" y="1876235"/>
                  <a:pt x="946192" y="1881786"/>
                  <a:pt x="949724" y="1898944"/>
                </a:cubicBezTo>
                <a:cubicBezTo>
                  <a:pt x="953256" y="1916102"/>
                  <a:pt x="966378" y="1957482"/>
                  <a:pt x="973947" y="1965556"/>
                </a:cubicBezTo>
                <a:cubicBezTo>
                  <a:pt x="981517" y="1973630"/>
                  <a:pt x="992113" y="1942847"/>
                  <a:pt x="995141" y="1947389"/>
                </a:cubicBezTo>
                <a:cubicBezTo>
                  <a:pt x="998169" y="1951931"/>
                  <a:pt x="994133" y="1974134"/>
                  <a:pt x="992114" y="1992806"/>
                </a:cubicBezTo>
                <a:cubicBezTo>
                  <a:pt x="990095" y="2011478"/>
                  <a:pt x="986562" y="2045793"/>
                  <a:pt x="983030" y="2059418"/>
                </a:cubicBezTo>
                <a:cubicBezTo>
                  <a:pt x="979498" y="2073043"/>
                  <a:pt x="976470" y="2065474"/>
                  <a:pt x="970919" y="2074557"/>
                </a:cubicBezTo>
                <a:cubicBezTo>
                  <a:pt x="965368" y="2083640"/>
                  <a:pt x="947706" y="2100799"/>
                  <a:pt x="949724" y="2113919"/>
                </a:cubicBezTo>
                <a:cubicBezTo>
                  <a:pt x="951742" y="2127039"/>
                  <a:pt x="966882" y="2154794"/>
                  <a:pt x="983030" y="2153280"/>
                </a:cubicBezTo>
                <a:cubicBezTo>
                  <a:pt x="999178" y="2151766"/>
                  <a:pt x="1023401" y="2131581"/>
                  <a:pt x="1046614" y="2104835"/>
                </a:cubicBezTo>
                <a:cubicBezTo>
                  <a:pt x="1069827" y="2078089"/>
                  <a:pt x="1108180" y="2019047"/>
                  <a:pt x="1122310" y="1992806"/>
                </a:cubicBezTo>
                <a:cubicBezTo>
                  <a:pt x="1136440" y="1966565"/>
                  <a:pt x="1124328" y="1956977"/>
                  <a:pt x="1131393" y="1947389"/>
                </a:cubicBezTo>
                <a:cubicBezTo>
                  <a:pt x="1138458" y="1937801"/>
                  <a:pt x="1153597" y="1948399"/>
                  <a:pt x="1164699" y="1935278"/>
                </a:cubicBezTo>
                <a:cubicBezTo>
                  <a:pt x="1175801" y="1922158"/>
                  <a:pt x="1199014" y="1884814"/>
                  <a:pt x="1198005" y="1868666"/>
                </a:cubicBezTo>
                <a:cubicBezTo>
                  <a:pt x="1196996" y="1852518"/>
                  <a:pt x="1174287" y="1846462"/>
                  <a:pt x="1158643" y="1838388"/>
                </a:cubicBezTo>
                <a:cubicBezTo>
                  <a:pt x="1142999" y="1830314"/>
                  <a:pt x="1118273" y="1824258"/>
                  <a:pt x="1104143" y="1820221"/>
                </a:cubicBezTo>
                <a:cubicBezTo>
                  <a:pt x="1090013" y="1816184"/>
                  <a:pt x="1078911" y="1817698"/>
                  <a:pt x="1073865" y="1814165"/>
                </a:cubicBezTo>
                <a:cubicBezTo>
                  <a:pt x="1068819" y="1810633"/>
                  <a:pt x="1072351" y="1802558"/>
                  <a:pt x="1073865" y="1799026"/>
                </a:cubicBezTo>
                <a:cubicBezTo>
                  <a:pt x="1075379" y="1795494"/>
                  <a:pt x="1085471" y="1799026"/>
                  <a:pt x="1082948" y="1792970"/>
                </a:cubicBezTo>
                <a:cubicBezTo>
                  <a:pt x="1080425" y="1786914"/>
                  <a:pt x="1067304" y="1767738"/>
                  <a:pt x="1058725" y="1762692"/>
                </a:cubicBezTo>
                <a:cubicBezTo>
                  <a:pt x="1050146" y="1757646"/>
                  <a:pt x="1050147" y="1784391"/>
                  <a:pt x="1031475" y="1762692"/>
                </a:cubicBezTo>
                <a:cubicBezTo>
                  <a:pt x="1012803" y="1740993"/>
                  <a:pt x="969909" y="1664793"/>
                  <a:pt x="946696" y="1632496"/>
                </a:cubicBezTo>
                <a:cubicBezTo>
                  <a:pt x="923483" y="1600199"/>
                  <a:pt x="913895" y="1587584"/>
                  <a:pt x="892196" y="1568912"/>
                </a:cubicBezTo>
                <a:cubicBezTo>
                  <a:pt x="870497" y="1550240"/>
                  <a:pt x="840723" y="1541662"/>
                  <a:pt x="816500" y="1520467"/>
                </a:cubicBezTo>
                <a:cubicBezTo>
                  <a:pt x="792278" y="1499272"/>
                  <a:pt x="767046" y="1485143"/>
                  <a:pt x="746861" y="1441744"/>
                </a:cubicBezTo>
                <a:cubicBezTo>
                  <a:pt x="726676" y="1398345"/>
                  <a:pt x="707499" y="1296913"/>
                  <a:pt x="695388" y="1260075"/>
                </a:cubicBezTo>
                <a:cubicBezTo>
                  <a:pt x="683277" y="1223237"/>
                  <a:pt x="677725" y="1244431"/>
                  <a:pt x="674193" y="1220713"/>
                </a:cubicBezTo>
                <a:cubicBezTo>
                  <a:pt x="670661" y="1196995"/>
                  <a:pt x="675202" y="1144514"/>
                  <a:pt x="674193" y="1117768"/>
                </a:cubicBezTo>
                <a:cubicBezTo>
                  <a:pt x="673184" y="1091022"/>
                  <a:pt x="679239" y="1079920"/>
                  <a:pt x="668137" y="1060239"/>
                </a:cubicBezTo>
                <a:cubicBezTo>
                  <a:pt x="657035" y="1040558"/>
                  <a:pt x="618683" y="1017850"/>
                  <a:pt x="607581" y="999683"/>
                </a:cubicBezTo>
                <a:cubicBezTo>
                  <a:pt x="596479" y="981516"/>
                  <a:pt x="606067" y="971928"/>
                  <a:pt x="601525" y="951238"/>
                </a:cubicBezTo>
                <a:cubicBezTo>
                  <a:pt x="596983" y="930548"/>
                  <a:pt x="587396" y="889168"/>
                  <a:pt x="580331" y="875543"/>
                </a:cubicBezTo>
                <a:cubicBezTo>
                  <a:pt x="573266" y="861918"/>
                  <a:pt x="559136" y="875038"/>
                  <a:pt x="559136" y="869487"/>
                </a:cubicBezTo>
                <a:cubicBezTo>
                  <a:pt x="559136" y="863936"/>
                  <a:pt x="575789" y="853339"/>
                  <a:pt x="580331" y="842237"/>
                </a:cubicBezTo>
                <a:cubicBezTo>
                  <a:pt x="584873" y="831135"/>
                  <a:pt x="583863" y="812463"/>
                  <a:pt x="586386" y="802875"/>
                </a:cubicBezTo>
                <a:cubicBezTo>
                  <a:pt x="588909" y="793287"/>
                  <a:pt x="574780" y="773606"/>
                  <a:pt x="595470" y="784708"/>
                </a:cubicBezTo>
                <a:cubicBezTo>
                  <a:pt x="616160" y="795810"/>
                  <a:pt x="676717" y="847283"/>
                  <a:pt x="710527" y="869487"/>
                </a:cubicBezTo>
                <a:cubicBezTo>
                  <a:pt x="744337" y="891691"/>
                  <a:pt x="773606" y="900270"/>
                  <a:pt x="798333" y="917932"/>
                </a:cubicBezTo>
                <a:cubicBezTo>
                  <a:pt x="823060" y="935594"/>
                  <a:pt x="843751" y="965872"/>
                  <a:pt x="858890" y="975460"/>
                </a:cubicBezTo>
                <a:cubicBezTo>
                  <a:pt x="874029" y="985048"/>
                  <a:pt x="877562" y="969404"/>
                  <a:pt x="889168" y="975460"/>
                </a:cubicBezTo>
                <a:cubicBezTo>
                  <a:pt x="900774" y="981516"/>
                  <a:pt x="915409" y="1002206"/>
                  <a:pt x="928529" y="1011794"/>
                </a:cubicBezTo>
                <a:cubicBezTo>
                  <a:pt x="941649" y="1021382"/>
                  <a:pt x="955275" y="1030466"/>
                  <a:pt x="967891" y="1032989"/>
                </a:cubicBezTo>
                <a:cubicBezTo>
                  <a:pt x="980507" y="1035512"/>
                  <a:pt x="990600" y="1024915"/>
                  <a:pt x="1004225" y="1026933"/>
                </a:cubicBezTo>
                <a:cubicBezTo>
                  <a:pt x="1017850" y="1028951"/>
                  <a:pt x="1041063" y="1037530"/>
                  <a:pt x="1049642" y="1045100"/>
                </a:cubicBezTo>
                <a:cubicBezTo>
                  <a:pt x="1058221" y="1052670"/>
                  <a:pt x="1047624" y="1069828"/>
                  <a:pt x="1055698" y="1072351"/>
                </a:cubicBezTo>
                <a:cubicBezTo>
                  <a:pt x="1063772" y="1074874"/>
                  <a:pt x="1093041" y="1072855"/>
                  <a:pt x="1098087" y="1060239"/>
                </a:cubicBezTo>
                <a:cubicBezTo>
                  <a:pt x="1103133" y="1047623"/>
                  <a:pt x="1098087" y="1016336"/>
                  <a:pt x="1085976" y="996655"/>
                </a:cubicBezTo>
                <a:cubicBezTo>
                  <a:pt x="1073865" y="976974"/>
                  <a:pt x="1042072" y="951237"/>
                  <a:pt x="1025419" y="942154"/>
                </a:cubicBezTo>
                <a:cubicBezTo>
                  <a:pt x="1008766" y="933071"/>
                  <a:pt x="1001197" y="945182"/>
                  <a:pt x="986058" y="942154"/>
                </a:cubicBezTo>
                <a:cubicBezTo>
                  <a:pt x="970919" y="939126"/>
                  <a:pt x="950229" y="941650"/>
                  <a:pt x="934585" y="923988"/>
                </a:cubicBezTo>
                <a:cubicBezTo>
                  <a:pt x="918941" y="906326"/>
                  <a:pt x="911372" y="865450"/>
                  <a:pt x="892196" y="836181"/>
                </a:cubicBezTo>
                <a:cubicBezTo>
                  <a:pt x="873020" y="806912"/>
                  <a:pt x="837695" y="769569"/>
                  <a:pt x="819528" y="748374"/>
                </a:cubicBezTo>
                <a:cubicBezTo>
                  <a:pt x="801361" y="727179"/>
                  <a:pt x="795810" y="721629"/>
                  <a:pt x="783194" y="709013"/>
                </a:cubicBezTo>
                <a:cubicBezTo>
                  <a:pt x="770578" y="696397"/>
                  <a:pt x="753421" y="686304"/>
                  <a:pt x="743833" y="672679"/>
                </a:cubicBezTo>
                <a:cubicBezTo>
                  <a:pt x="734245" y="659054"/>
                  <a:pt x="736263" y="639373"/>
                  <a:pt x="725666" y="627262"/>
                </a:cubicBezTo>
                <a:cubicBezTo>
                  <a:pt x="715069" y="615151"/>
                  <a:pt x="693874" y="608590"/>
                  <a:pt x="680249" y="600011"/>
                </a:cubicBezTo>
                <a:cubicBezTo>
                  <a:pt x="666624" y="591432"/>
                  <a:pt x="649971" y="588910"/>
                  <a:pt x="643915" y="575789"/>
                </a:cubicBezTo>
                <a:cubicBezTo>
                  <a:pt x="637859" y="562668"/>
                  <a:pt x="651484" y="532895"/>
                  <a:pt x="643915" y="521288"/>
                </a:cubicBezTo>
                <a:cubicBezTo>
                  <a:pt x="636346" y="509681"/>
                  <a:pt x="605058" y="513718"/>
                  <a:pt x="598498" y="506149"/>
                </a:cubicBezTo>
                <a:cubicBezTo>
                  <a:pt x="591938" y="498580"/>
                  <a:pt x="596984" y="481927"/>
                  <a:pt x="604553" y="475871"/>
                </a:cubicBezTo>
                <a:cubicBezTo>
                  <a:pt x="612122" y="469815"/>
                  <a:pt x="626253" y="480412"/>
                  <a:pt x="643915" y="469815"/>
                </a:cubicBezTo>
                <a:cubicBezTo>
                  <a:pt x="661577" y="459218"/>
                  <a:pt x="695388" y="430454"/>
                  <a:pt x="710527" y="412287"/>
                </a:cubicBezTo>
                <a:cubicBezTo>
                  <a:pt x="725666" y="394120"/>
                  <a:pt x="735758" y="397652"/>
                  <a:pt x="734749" y="360814"/>
                </a:cubicBezTo>
                <a:cubicBezTo>
                  <a:pt x="733740" y="323976"/>
                  <a:pt x="710022" y="234655"/>
                  <a:pt x="704471" y="191256"/>
                </a:cubicBezTo>
                <a:cubicBezTo>
                  <a:pt x="698920" y="147857"/>
                  <a:pt x="706994" y="123130"/>
                  <a:pt x="701443" y="100422"/>
                </a:cubicBezTo>
                <a:cubicBezTo>
                  <a:pt x="695892" y="77714"/>
                  <a:pt x="684790" y="62575"/>
                  <a:pt x="671165" y="55005"/>
                </a:cubicBezTo>
                <a:cubicBezTo>
                  <a:pt x="657540" y="47436"/>
                  <a:pt x="630794" y="62574"/>
                  <a:pt x="619692" y="55005"/>
                </a:cubicBezTo>
                <a:cubicBezTo>
                  <a:pt x="608590" y="47436"/>
                  <a:pt x="615150" y="18167"/>
                  <a:pt x="604553" y="9588"/>
                </a:cubicBezTo>
                <a:cubicBezTo>
                  <a:pt x="593956" y="1009"/>
                  <a:pt x="581340" y="4541"/>
                  <a:pt x="556108" y="3532"/>
                </a:cubicBezTo>
                <a:cubicBezTo>
                  <a:pt x="530876" y="2523"/>
                  <a:pt x="479909" y="0"/>
                  <a:pt x="453163" y="3532"/>
                </a:cubicBezTo>
                <a:cubicBezTo>
                  <a:pt x="426417" y="7064"/>
                  <a:pt x="410773" y="18671"/>
                  <a:pt x="395634" y="24727"/>
                </a:cubicBezTo>
                <a:cubicBezTo>
                  <a:pt x="380495" y="30783"/>
                  <a:pt x="374944" y="32801"/>
                  <a:pt x="362328" y="39866"/>
                </a:cubicBezTo>
                <a:cubicBezTo>
                  <a:pt x="349712" y="46931"/>
                  <a:pt x="317415" y="73677"/>
                  <a:pt x="313883" y="91339"/>
                </a:cubicBezTo>
                <a:close/>
              </a:path>
            </a:pathLst>
          </a:custGeom>
          <a:solidFill>
            <a:schemeClr val="accent6">
              <a:lumMod val="75000"/>
            </a:schemeClr>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p:cNvSpPr txBox="1"/>
          <p:nvPr/>
        </p:nvSpPr>
        <p:spPr>
          <a:xfrm>
            <a:off x="2824558" y="4653136"/>
            <a:ext cx="720080" cy="830997"/>
          </a:xfrm>
          <a:prstGeom prst="rect">
            <a:avLst/>
          </a:prstGeom>
          <a:noFill/>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3</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26" name="TextBox 25"/>
          <p:cNvSpPr txBox="1"/>
          <p:nvPr/>
        </p:nvSpPr>
        <p:spPr>
          <a:xfrm>
            <a:off x="3995936" y="1484784"/>
            <a:ext cx="3960440" cy="3970318"/>
          </a:xfrm>
          <a:prstGeom prst="rect">
            <a:avLst/>
          </a:prstGeom>
          <a:noFill/>
        </p:spPr>
        <p:txBody>
          <a:bodyPr wrap="square" rtlCol="0">
            <a:spAutoFit/>
          </a:bodyPr>
          <a:lstStyle/>
          <a:p>
            <a:pPr lvl="0"/>
            <a:r>
              <a:rPr lang="en-CA" dirty="0" err="1" smtClean="0">
                <a:latin typeface="Franklin Gothic Book" pitchFamily="34" charset="0"/>
              </a:rPr>
              <a:t>Quel</a:t>
            </a:r>
            <a:r>
              <a:rPr lang="en-CA" dirty="0" smtClean="0">
                <a:latin typeface="Franklin Gothic Book" pitchFamily="34" charset="0"/>
              </a:rPr>
              <a:t> </a:t>
            </a:r>
            <a:r>
              <a:rPr lang="en-CA" dirty="0" err="1" smtClean="0">
                <a:latin typeface="Franklin Gothic Book" pitchFamily="34" charset="0"/>
              </a:rPr>
              <a:t>est</a:t>
            </a:r>
            <a:r>
              <a:rPr lang="en-CA" dirty="0" smtClean="0">
                <a:latin typeface="Franklin Gothic Book" pitchFamily="34" charset="0"/>
              </a:rPr>
              <a:t> </a:t>
            </a:r>
            <a:r>
              <a:rPr lang="en-CA" dirty="0" err="1" smtClean="0">
                <a:latin typeface="Franklin Gothic Book" pitchFamily="34" charset="0"/>
              </a:rPr>
              <a:t>l’objet</a:t>
            </a:r>
            <a:r>
              <a:rPr lang="en-CA" dirty="0" smtClean="0">
                <a:latin typeface="Franklin Gothic Book" pitchFamily="34" charset="0"/>
              </a:rPr>
              <a:t> </a:t>
            </a:r>
            <a:r>
              <a:rPr lang="en-CA" dirty="0" err="1" smtClean="0">
                <a:latin typeface="Franklin Gothic Book" pitchFamily="34" charset="0"/>
              </a:rPr>
              <a:t>d’une</a:t>
            </a:r>
            <a:r>
              <a:rPr lang="en-CA" dirty="0" smtClean="0">
                <a:latin typeface="Franklin Gothic Book" pitchFamily="34" charset="0"/>
              </a:rPr>
              <a:t> description </a:t>
            </a:r>
            <a:r>
              <a:rPr lang="en-CA" dirty="0" err="1" smtClean="0">
                <a:latin typeface="Franklin Gothic Book" pitchFamily="34" charset="0"/>
              </a:rPr>
              <a:t>d’emploi</a:t>
            </a:r>
            <a:r>
              <a:rPr lang="en-CA" dirty="0" smtClean="0">
                <a:latin typeface="Franklin Gothic Book" pitchFamily="34" charset="0"/>
              </a:rPr>
              <a:t>?</a:t>
            </a:r>
          </a:p>
          <a:p>
            <a:r>
              <a:rPr lang="en-CA" dirty="0" smtClean="0">
                <a:latin typeface="Franklin Gothic Book" pitchFamily="34" charset="0"/>
              </a:rPr>
              <a:t> </a:t>
            </a:r>
          </a:p>
          <a:p>
            <a:pPr lvl="0"/>
            <a:r>
              <a:rPr lang="en-CA" dirty="0" smtClean="0">
                <a:latin typeface="Franklin Gothic Book" pitchFamily="34" charset="0"/>
              </a:rPr>
              <a:t>Qui a de </a:t>
            </a:r>
            <a:r>
              <a:rPr lang="en-CA" dirty="0" err="1" smtClean="0">
                <a:latin typeface="Franklin Gothic Book" pitchFamily="34" charset="0"/>
              </a:rPr>
              <a:t>l’expérience</a:t>
            </a:r>
            <a:r>
              <a:rPr lang="en-CA" dirty="0" smtClean="0">
                <a:latin typeface="Franklin Gothic Book" pitchFamily="34" charset="0"/>
              </a:rPr>
              <a:t> </a:t>
            </a:r>
            <a:r>
              <a:rPr lang="en-CA" dirty="0" err="1" smtClean="0">
                <a:latin typeface="Franklin Gothic Book" pitchFamily="34" charset="0"/>
              </a:rPr>
              <a:t>dans</a:t>
            </a:r>
            <a:r>
              <a:rPr lang="en-CA" dirty="0" smtClean="0">
                <a:latin typeface="Franklin Gothic Book" pitchFamily="34" charset="0"/>
              </a:rPr>
              <a:t> la </a:t>
            </a:r>
            <a:r>
              <a:rPr lang="en-CA" dirty="0" err="1" smtClean="0">
                <a:latin typeface="Franklin Gothic Book" pitchFamily="34" charset="0"/>
              </a:rPr>
              <a:t>rédaction</a:t>
            </a:r>
            <a:r>
              <a:rPr lang="en-CA" dirty="0" smtClean="0">
                <a:latin typeface="Franklin Gothic Book" pitchFamily="34" charset="0"/>
              </a:rPr>
              <a:t> </a:t>
            </a:r>
            <a:r>
              <a:rPr lang="en-CA" dirty="0" err="1" smtClean="0">
                <a:latin typeface="Franklin Gothic Book" pitchFamily="34" charset="0"/>
              </a:rPr>
              <a:t>d’une</a:t>
            </a:r>
            <a:r>
              <a:rPr lang="en-CA" dirty="0" smtClean="0">
                <a:latin typeface="Franklin Gothic Book" pitchFamily="34" charset="0"/>
              </a:rPr>
              <a:t> description </a:t>
            </a:r>
            <a:r>
              <a:rPr lang="en-CA" dirty="0" err="1" smtClean="0">
                <a:latin typeface="Franklin Gothic Book" pitchFamily="34" charset="0"/>
              </a:rPr>
              <a:t>d’emploi</a:t>
            </a:r>
            <a:r>
              <a:rPr lang="en-CA" dirty="0" smtClean="0">
                <a:latin typeface="Franklin Gothic Book" pitchFamily="34" charset="0"/>
              </a:rPr>
              <a:t>?</a:t>
            </a:r>
          </a:p>
          <a:p>
            <a:pPr lvl="0"/>
            <a:endParaRPr lang="en-CA" dirty="0" smtClean="0">
              <a:latin typeface="Franklin Gothic Book" pitchFamily="34" charset="0"/>
            </a:endParaRPr>
          </a:p>
          <a:p>
            <a:pPr lvl="0"/>
            <a:r>
              <a:rPr lang="en-CA" dirty="0" smtClean="0">
                <a:latin typeface="Franklin Gothic Book" pitchFamily="34" charset="0"/>
              </a:rPr>
              <a:t>Comment </a:t>
            </a:r>
            <a:r>
              <a:rPr lang="en-CA" dirty="0" err="1" smtClean="0">
                <a:latin typeface="Franklin Gothic Book" pitchFamily="34" charset="0"/>
              </a:rPr>
              <a:t>détermineriez-vous</a:t>
            </a:r>
            <a:r>
              <a:rPr lang="en-CA" dirty="0" smtClean="0">
                <a:latin typeface="Franklin Gothic Book" pitchFamily="34" charset="0"/>
              </a:rPr>
              <a:t> les </a:t>
            </a:r>
            <a:r>
              <a:rPr lang="en-CA" dirty="0" err="1" smtClean="0">
                <a:latin typeface="Franklin Gothic Book" pitchFamily="34" charset="0"/>
              </a:rPr>
              <a:t>compétences</a:t>
            </a:r>
            <a:r>
              <a:rPr lang="en-CA" dirty="0" smtClean="0">
                <a:latin typeface="Franklin Gothic Book" pitchFamily="34" charset="0"/>
              </a:rPr>
              <a:t> qui </a:t>
            </a:r>
            <a:r>
              <a:rPr lang="en-CA" dirty="0" err="1" smtClean="0">
                <a:latin typeface="Franklin Gothic Book" pitchFamily="34" charset="0"/>
              </a:rPr>
              <a:t>sont</a:t>
            </a:r>
            <a:r>
              <a:rPr lang="en-CA" dirty="0" smtClean="0">
                <a:latin typeface="Franklin Gothic Book" pitchFamily="34" charset="0"/>
              </a:rPr>
              <a:t> </a:t>
            </a:r>
            <a:r>
              <a:rPr lang="en-CA" dirty="0" err="1" smtClean="0">
                <a:latin typeface="Franklin Gothic Book" pitchFamily="34" charset="0"/>
              </a:rPr>
              <a:t>ou</a:t>
            </a:r>
            <a:r>
              <a:rPr lang="en-CA" dirty="0" smtClean="0">
                <a:latin typeface="Franklin Gothic Book" pitchFamily="34" charset="0"/>
              </a:rPr>
              <a:t> qui </a:t>
            </a:r>
            <a:r>
              <a:rPr lang="en-CA" dirty="0" err="1" smtClean="0">
                <a:latin typeface="Franklin Gothic Book" pitchFamily="34" charset="0"/>
              </a:rPr>
              <a:t>pourraient</a:t>
            </a:r>
            <a:r>
              <a:rPr lang="en-CA" dirty="0" smtClean="0">
                <a:latin typeface="Franklin Gothic Book" pitchFamily="34" charset="0"/>
              </a:rPr>
              <a:t> </a:t>
            </a:r>
            <a:r>
              <a:rPr lang="en-CA" dirty="0" err="1" smtClean="0">
                <a:latin typeface="Franklin Gothic Book" pitchFamily="34" charset="0"/>
              </a:rPr>
              <a:t>être</a:t>
            </a:r>
            <a:r>
              <a:rPr lang="en-CA" dirty="0" smtClean="0">
                <a:latin typeface="Franklin Gothic Book" pitchFamily="34" charset="0"/>
              </a:rPr>
              <a:t> </a:t>
            </a:r>
            <a:r>
              <a:rPr lang="en-CA" dirty="0" err="1" smtClean="0">
                <a:latin typeface="Franklin Gothic Book" pitchFamily="34" charset="0"/>
              </a:rPr>
              <a:t>nécessaires</a:t>
            </a:r>
            <a:r>
              <a:rPr lang="en-CA" dirty="0" smtClean="0">
                <a:latin typeface="Franklin Gothic Book" pitchFamily="34" charset="0"/>
              </a:rPr>
              <a:t>?</a:t>
            </a:r>
          </a:p>
          <a:p>
            <a:pPr lvl="0"/>
            <a:endParaRPr lang="en-CA" dirty="0" smtClean="0">
              <a:latin typeface="Franklin Gothic Book" pitchFamily="34" charset="0"/>
            </a:endParaRPr>
          </a:p>
          <a:p>
            <a:r>
              <a:rPr lang="en-CA" dirty="0" smtClean="0">
                <a:latin typeface="Franklin Gothic Book" pitchFamily="34" charset="0"/>
              </a:rPr>
              <a:t>Pour les </a:t>
            </a:r>
            <a:r>
              <a:rPr lang="en-CA" dirty="0" err="1" smtClean="0">
                <a:latin typeface="Franklin Gothic Book" pitchFamily="34" charset="0"/>
              </a:rPr>
              <a:t>employées</a:t>
            </a:r>
            <a:r>
              <a:rPr lang="en-CA" dirty="0" smtClean="0">
                <a:latin typeface="Franklin Gothic Book" pitchFamily="34" charset="0"/>
              </a:rPr>
              <a:t>, comment </a:t>
            </a:r>
            <a:r>
              <a:rPr lang="en-CA" dirty="0" err="1" smtClean="0">
                <a:latin typeface="Franklin Gothic Book" pitchFamily="34" charset="0"/>
              </a:rPr>
              <a:t>détermineriez-vous</a:t>
            </a:r>
            <a:r>
              <a:rPr lang="en-CA" dirty="0" smtClean="0">
                <a:latin typeface="Franklin Gothic Book" pitchFamily="34" charset="0"/>
              </a:rPr>
              <a:t> les </a:t>
            </a:r>
            <a:r>
              <a:rPr lang="en-CA" dirty="0" err="1" smtClean="0">
                <a:latin typeface="Franklin Gothic Book" pitchFamily="34" charset="0"/>
              </a:rPr>
              <a:t>compétences</a:t>
            </a:r>
            <a:r>
              <a:rPr lang="en-CA" dirty="0" smtClean="0">
                <a:latin typeface="Franklin Gothic Book" pitchFamily="34" charset="0"/>
              </a:rPr>
              <a:t> </a:t>
            </a:r>
            <a:r>
              <a:rPr lang="en-CA" dirty="0" err="1" smtClean="0">
                <a:latin typeface="Franklin Gothic Book" pitchFamily="34" charset="0"/>
              </a:rPr>
              <a:t>dont</a:t>
            </a:r>
            <a:r>
              <a:rPr lang="en-CA" dirty="0" smtClean="0">
                <a:latin typeface="Franklin Gothic Book" pitchFamily="34" charset="0"/>
              </a:rPr>
              <a:t> </a:t>
            </a:r>
            <a:r>
              <a:rPr lang="en-CA" dirty="0" err="1" smtClean="0">
                <a:latin typeface="Franklin Gothic Book" pitchFamily="34" charset="0"/>
              </a:rPr>
              <a:t>vous</a:t>
            </a:r>
            <a:r>
              <a:rPr lang="en-CA" dirty="0" smtClean="0">
                <a:latin typeface="Franklin Gothic Book" pitchFamily="34" charset="0"/>
              </a:rPr>
              <a:t> </a:t>
            </a:r>
            <a:r>
              <a:rPr lang="en-CA" dirty="0" err="1" smtClean="0">
                <a:latin typeface="Franklin Gothic Book" pitchFamily="34" charset="0"/>
              </a:rPr>
              <a:t>avez</a:t>
            </a:r>
            <a:r>
              <a:rPr lang="en-CA" dirty="0" smtClean="0">
                <a:latin typeface="Franklin Gothic Book" pitchFamily="34" charset="0"/>
              </a:rPr>
              <a:t> </a:t>
            </a:r>
            <a:r>
              <a:rPr lang="en-CA" dirty="0" err="1" smtClean="0">
                <a:latin typeface="Franklin Gothic Book" pitchFamily="34" charset="0"/>
              </a:rPr>
              <a:t>besoin</a:t>
            </a:r>
            <a:r>
              <a:rPr lang="en-CA" dirty="0" smtClean="0">
                <a:latin typeface="Franklin Gothic Book" pitchFamily="34" charset="0"/>
              </a:rPr>
              <a:t> pour faire </a:t>
            </a:r>
            <a:r>
              <a:rPr lang="en-CA" dirty="0" err="1" smtClean="0">
                <a:latin typeface="Franklin Gothic Book" pitchFamily="34" charset="0"/>
              </a:rPr>
              <a:t>progresser</a:t>
            </a:r>
            <a:r>
              <a:rPr lang="en-CA" dirty="0" smtClean="0">
                <a:latin typeface="Franklin Gothic Book" pitchFamily="34" charset="0"/>
              </a:rPr>
              <a:t> </a:t>
            </a:r>
            <a:r>
              <a:rPr lang="en-CA" dirty="0" err="1" smtClean="0">
                <a:latin typeface="Franklin Gothic Book" pitchFamily="34" charset="0"/>
              </a:rPr>
              <a:t>votre</a:t>
            </a:r>
            <a:r>
              <a:rPr lang="en-CA" dirty="0" smtClean="0">
                <a:latin typeface="Franklin Gothic Book" pitchFamily="34" charset="0"/>
              </a:rPr>
              <a:t> </a:t>
            </a:r>
            <a:r>
              <a:rPr lang="en-CA" dirty="0" err="1" smtClean="0">
                <a:latin typeface="Franklin Gothic Book" pitchFamily="34" charset="0"/>
              </a:rPr>
              <a:t>carrière</a:t>
            </a:r>
            <a:r>
              <a:rPr lang="en-CA" dirty="0" smtClean="0">
                <a:latin typeface="Franklin Gothic Book" pitchFamily="34" charset="0"/>
              </a:rPr>
              <a:t>?</a:t>
            </a:r>
            <a:endParaRPr lang="en-CA" dirty="0">
              <a:latin typeface="Franklin Gothic Book" pitchFamily="34" charset="0"/>
            </a:endParaRPr>
          </a:p>
        </p:txBody>
      </p:sp>
    </p:spTree>
  </p:cSld>
  <p:clrMapOvr>
    <a:masterClrMapping/>
  </p:clrMapOvr>
  <p:transition spd="med">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l="20983" t="13229" r="33135" b="30476"/>
          <a:stretch>
            <a:fillRect/>
          </a:stretch>
        </p:blipFill>
        <p:spPr bwMode="auto">
          <a:xfrm>
            <a:off x="0" y="0"/>
            <a:ext cx="3491880" cy="6858000"/>
          </a:xfrm>
          <a:prstGeom prst="rect">
            <a:avLst/>
          </a:prstGeom>
          <a:noFill/>
          <a:ln w="9525">
            <a:noFill/>
            <a:miter lim="800000"/>
            <a:headEnd/>
            <a:tailEnd/>
          </a:ln>
          <a:effectLst/>
        </p:spPr>
      </p:pic>
      <p:sp>
        <p:nvSpPr>
          <p:cNvPr id="9" name="Rectangle 8"/>
          <p:cNvSpPr/>
          <p:nvPr/>
        </p:nvSpPr>
        <p:spPr>
          <a:xfrm>
            <a:off x="0" y="0"/>
            <a:ext cx="25152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p:cNvSpPr txBox="1"/>
          <p:nvPr/>
        </p:nvSpPr>
        <p:spPr>
          <a:xfrm>
            <a:off x="3707904" y="1268760"/>
            <a:ext cx="5112568" cy="5432256"/>
          </a:xfrm>
          <a:prstGeom prst="rect">
            <a:avLst/>
          </a:prstGeom>
          <a:noFill/>
        </p:spPr>
        <p:txBody>
          <a:bodyPr wrap="square" rtlCol="0">
            <a:spAutoFit/>
          </a:bodyPr>
          <a:lstStyle/>
          <a:p>
            <a:pPr>
              <a:spcAft>
                <a:spcPts val="600"/>
              </a:spcAft>
              <a:buFont typeface="Wingdings" pitchFamily="2" charset="2"/>
              <a:buChar char=""/>
            </a:pPr>
            <a:r>
              <a:rPr lang="en-CA" sz="1600" dirty="0" smtClean="0">
                <a:latin typeface="Franklin Gothic Book" pitchFamily="34" charset="0"/>
              </a:rPr>
              <a:t>  Titre du </a:t>
            </a:r>
            <a:r>
              <a:rPr lang="en-CA" sz="1600" dirty="0" err="1" smtClean="0">
                <a:latin typeface="Franklin Gothic Book" pitchFamily="34" charset="0"/>
              </a:rPr>
              <a:t>poste</a:t>
            </a:r>
            <a:endParaRPr lang="en-CA" sz="1600" dirty="0" smtClean="0">
              <a:latin typeface="Franklin Gothic Book" pitchFamily="34" charset="0"/>
            </a:endParaRPr>
          </a:p>
          <a:p>
            <a:pPr>
              <a:spcAft>
                <a:spcPts val="600"/>
              </a:spcAft>
              <a:buFont typeface="Wingdings" pitchFamily="2" charset="2"/>
              <a:buChar char=""/>
            </a:pPr>
            <a:r>
              <a:rPr lang="en-CA" sz="1600" dirty="0" smtClean="0">
                <a:latin typeface="Franklin Gothic Book" pitchFamily="34" charset="0"/>
              </a:rPr>
              <a:t>  Situation </a:t>
            </a:r>
            <a:r>
              <a:rPr lang="en-CA" sz="1600" dirty="0" err="1" smtClean="0">
                <a:latin typeface="Franklin Gothic Book" pitchFamily="34" charset="0"/>
              </a:rPr>
              <a:t>d’emploi</a:t>
            </a:r>
            <a:r>
              <a:rPr lang="en-CA" sz="1600" dirty="0" smtClean="0">
                <a:latin typeface="Franklin Gothic Book" pitchFamily="34" charset="0"/>
              </a:rPr>
              <a:t> (permanent, temps </a:t>
            </a:r>
            <a:r>
              <a:rPr lang="en-CA" sz="1600" dirty="0" err="1" smtClean="0">
                <a:latin typeface="Franklin Gothic Book" pitchFamily="34" charset="0"/>
              </a:rPr>
              <a:t>plein</a:t>
            </a:r>
            <a:r>
              <a:rPr lang="en-CA" sz="1600" dirty="0" smtClean="0">
                <a:latin typeface="Franklin Gothic Book" pitchFamily="34" charset="0"/>
              </a:rPr>
              <a:t>, etc.) </a:t>
            </a:r>
          </a:p>
          <a:p>
            <a:pPr>
              <a:spcAft>
                <a:spcPts val="600"/>
              </a:spcAft>
              <a:buFont typeface="Wingdings" pitchFamily="2" charset="2"/>
              <a:buChar char=""/>
            </a:pPr>
            <a:r>
              <a:rPr lang="en-CA" sz="1600" dirty="0" smtClean="0">
                <a:latin typeface="Franklin Gothic Book" pitchFamily="34" charset="0"/>
              </a:rPr>
              <a:t>  </a:t>
            </a:r>
            <a:r>
              <a:rPr lang="en-CA" sz="1600" dirty="0" err="1" smtClean="0">
                <a:latin typeface="Franklin Gothic Book" pitchFamily="34" charset="0"/>
              </a:rPr>
              <a:t>Salaire</a:t>
            </a:r>
            <a:r>
              <a:rPr lang="en-CA" sz="1600" dirty="0" smtClean="0">
                <a:latin typeface="Franklin Gothic Book" pitchFamily="34" charset="0"/>
              </a:rPr>
              <a:t> / </a:t>
            </a:r>
            <a:r>
              <a:rPr lang="en-CA" sz="1600" dirty="0" err="1" smtClean="0">
                <a:latin typeface="Franklin Gothic Book" pitchFamily="34" charset="0"/>
              </a:rPr>
              <a:t>traitement</a:t>
            </a:r>
            <a:r>
              <a:rPr lang="en-CA" sz="1600" dirty="0" smtClean="0">
                <a:latin typeface="Franklin Gothic Book" pitchFamily="34" charset="0"/>
              </a:rPr>
              <a:t> (</a:t>
            </a:r>
            <a:r>
              <a:rPr lang="en-CA" sz="1600" dirty="0" err="1" smtClean="0">
                <a:latin typeface="Franklin Gothic Book" pitchFamily="34" charset="0"/>
              </a:rPr>
              <a:t>annuel</a:t>
            </a:r>
            <a:r>
              <a:rPr lang="en-CA" sz="1600" dirty="0" smtClean="0">
                <a:latin typeface="Franklin Gothic Book" pitchFamily="34" charset="0"/>
              </a:rPr>
              <a:t> </a:t>
            </a:r>
            <a:r>
              <a:rPr lang="en-CA" sz="1600" dirty="0" err="1" smtClean="0">
                <a:latin typeface="Franklin Gothic Book" pitchFamily="34" charset="0"/>
              </a:rPr>
              <a:t>ou</a:t>
            </a:r>
            <a:r>
              <a:rPr lang="en-CA" sz="1600" dirty="0" smtClean="0">
                <a:latin typeface="Franklin Gothic Book" pitchFamily="34" charset="0"/>
              </a:rPr>
              <a:t> </a:t>
            </a:r>
            <a:r>
              <a:rPr lang="en-CA" sz="1600" dirty="0" err="1" smtClean="0">
                <a:latin typeface="Franklin Gothic Book" pitchFamily="34" charset="0"/>
              </a:rPr>
              <a:t>horaire</a:t>
            </a:r>
            <a:r>
              <a:rPr lang="en-CA" sz="1600" dirty="0" smtClean="0">
                <a:latin typeface="Franklin Gothic Book" pitchFamily="34" charset="0"/>
              </a:rPr>
              <a:t>)</a:t>
            </a:r>
          </a:p>
          <a:p>
            <a:pPr>
              <a:spcAft>
                <a:spcPts val="600"/>
              </a:spcAft>
              <a:buFont typeface="Wingdings" pitchFamily="2" charset="2"/>
              <a:buChar char=""/>
            </a:pPr>
            <a:r>
              <a:rPr lang="en-CA" sz="1600" dirty="0" smtClean="0">
                <a:latin typeface="Franklin Gothic Book" pitchFamily="34" charset="0"/>
              </a:rPr>
              <a:t>  Date </a:t>
            </a:r>
            <a:r>
              <a:rPr lang="en-CA" sz="1600" dirty="0" err="1" smtClean="0">
                <a:latin typeface="Franklin Gothic Book" pitchFamily="34" charset="0"/>
              </a:rPr>
              <a:t>d’entrée</a:t>
            </a:r>
            <a:r>
              <a:rPr lang="en-CA" sz="1600" dirty="0" smtClean="0">
                <a:latin typeface="Franklin Gothic Book" pitchFamily="34" charset="0"/>
              </a:rPr>
              <a:t> en </a:t>
            </a:r>
            <a:r>
              <a:rPr lang="en-CA" sz="1600" dirty="0" err="1" smtClean="0">
                <a:latin typeface="Franklin Gothic Book" pitchFamily="34" charset="0"/>
              </a:rPr>
              <a:t>fonction</a:t>
            </a:r>
            <a:endParaRPr lang="en-CA" sz="1600" dirty="0" smtClean="0">
              <a:latin typeface="Franklin Gothic Book" pitchFamily="34" charset="0"/>
            </a:endParaRPr>
          </a:p>
          <a:p>
            <a:pPr>
              <a:spcAft>
                <a:spcPts val="600"/>
              </a:spcAft>
              <a:buFont typeface="Wingdings" pitchFamily="2" charset="2"/>
              <a:buChar char=""/>
            </a:pPr>
            <a:r>
              <a:rPr lang="en-CA" sz="1600" dirty="0" smtClean="0">
                <a:latin typeface="Franklin Gothic Book" pitchFamily="34" charset="0"/>
              </a:rPr>
              <a:t>  Lieu de travail</a:t>
            </a:r>
          </a:p>
          <a:p>
            <a:pPr>
              <a:spcAft>
                <a:spcPts val="600"/>
              </a:spcAft>
              <a:buFont typeface="Wingdings" pitchFamily="2" charset="2"/>
              <a:buChar char=""/>
            </a:pPr>
            <a:r>
              <a:rPr lang="en-CA" sz="1600" dirty="0" err="1" smtClean="0">
                <a:latin typeface="Franklin Gothic Heavy" pitchFamily="34" charset="0"/>
              </a:rPr>
              <a:t>Scolarité</a:t>
            </a:r>
            <a:r>
              <a:rPr lang="en-CA" sz="1600" dirty="0" smtClean="0">
                <a:latin typeface="Franklin Gothic Heavy" pitchFamily="34" charset="0"/>
              </a:rPr>
              <a:t> </a:t>
            </a:r>
            <a:r>
              <a:rPr lang="en-CA" sz="1600" dirty="0" err="1" smtClean="0">
                <a:latin typeface="Franklin Gothic Heavy" pitchFamily="34" charset="0"/>
              </a:rPr>
              <a:t>requise</a:t>
            </a:r>
            <a:endParaRPr lang="en-CA" sz="1600" dirty="0" smtClean="0">
              <a:latin typeface="Franklin Gothic Heavy" pitchFamily="34" charset="0"/>
            </a:endParaRPr>
          </a:p>
          <a:p>
            <a:pPr>
              <a:spcAft>
                <a:spcPts val="600"/>
              </a:spcAft>
              <a:buFont typeface="Wingdings" pitchFamily="2" charset="2"/>
              <a:buChar char=""/>
            </a:pPr>
            <a:r>
              <a:rPr lang="en-CA" sz="1600" dirty="0" err="1" smtClean="0">
                <a:latin typeface="Franklin Gothic Heavy" pitchFamily="34" charset="0"/>
              </a:rPr>
              <a:t>Expérience</a:t>
            </a:r>
            <a:endParaRPr lang="en-CA" sz="1600" dirty="0" smtClean="0">
              <a:latin typeface="Franklin Gothic Heavy" pitchFamily="34" charset="0"/>
            </a:endParaRPr>
          </a:p>
          <a:p>
            <a:pPr>
              <a:spcAft>
                <a:spcPts val="600"/>
              </a:spcAft>
              <a:buFont typeface="Wingdings" pitchFamily="2" charset="2"/>
              <a:buChar char=""/>
            </a:pPr>
            <a:r>
              <a:rPr lang="en-CA" sz="1600" dirty="0" smtClean="0">
                <a:latin typeface="Franklin Gothic Book" pitchFamily="34" charset="0"/>
              </a:rPr>
              <a:t>  </a:t>
            </a:r>
            <a:r>
              <a:rPr lang="en-CA" sz="1600" dirty="0" err="1" smtClean="0">
                <a:latin typeface="Franklin Gothic Book" pitchFamily="34" charset="0"/>
              </a:rPr>
              <a:t>Langues</a:t>
            </a:r>
            <a:r>
              <a:rPr lang="en-CA" sz="1600" dirty="0" smtClean="0">
                <a:latin typeface="Franklin Gothic Book" pitchFamily="34" charset="0"/>
              </a:rPr>
              <a:t> (</a:t>
            </a:r>
            <a:r>
              <a:rPr lang="en-CA" sz="1600" dirty="0" err="1" smtClean="0">
                <a:latin typeface="Franklin Gothic Book" pitchFamily="34" charset="0"/>
              </a:rPr>
              <a:t>parlées</a:t>
            </a:r>
            <a:r>
              <a:rPr lang="en-CA" sz="1600" dirty="0" smtClean="0">
                <a:latin typeface="Franklin Gothic Book" pitchFamily="34" charset="0"/>
              </a:rPr>
              <a:t>, </a:t>
            </a:r>
            <a:r>
              <a:rPr lang="en-CA" sz="1600" dirty="0" err="1" smtClean="0">
                <a:latin typeface="Franklin Gothic Book" pitchFamily="34" charset="0"/>
              </a:rPr>
              <a:t>écrites</a:t>
            </a:r>
            <a:r>
              <a:rPr lang="en-CA" sz="1600" dirty="0" smtClean="0">
                <a:latin typeface="Franklin Gothic Book" pitchFamily="34" charset="0"/>
              </a:rPr>
              <a:t>, </a:t>
            </a:r>
            <a:r>
              <a:rPr lang="en-CA" sz="1600" dirty="0" err="1" smtClean="0">
                <a:latin typeface="Franklin Gothic Book" pitchFamily="34" charset="0"/>
              </a:rPr>
              <a:t>lues</a:t>
            </a:r>
            <a:r>
              <a:rPr lang="en-CA" sz="1600" dirty="0" smtClean="0">
                <a:latin typeface="Franklin Gothic Book" pitchFamily="34" charset="0"/>
              </a:rPr>
              <a:t>)</a:t>
            </a:r>
          </a:p>
          <a:p>
            <a:pPr>
              <a:spcAft>
                <a:spcPts val="600"/>
              </a:spcAft>
              <a:buFont typeface="Wingdings" pitchFamily="2" charset="2"/>
              <a:buChar char=""/>
            </a:pPr>
            <a:r>
              <a:rPr lang="en-CA" sz="1600" dirty="0" err="1" smtClean="0">
                <a:latin typeface="Franklin Gothic Heavy" pitchFamily="34" charset="0"/>
              </a:rPr>
              <a:t>Environnement</a:t>
            </a:r>
            <a:r>
              <a:rPr lang="en-CA" sz="1600" dirty="0" smtClean="0">
                <a:latin typeface="Franklin Gothic Heavy" pitchFamily="34" charset="0"/>
              </a:rPr>
              <a:t> de travail </a:t>
            </a:r>
            <a:r>
              <a:rPr lang="en-CA" sz="1600" dirty="0" smtClean="0">
                <a:latin typeface="Franklin Gothic Book" pitchFamily="34" charset="0"/>
              </a:rPr>
              <a:t>(p. ex., </a:t>
            </a:r>
            <a:r>
              <a:rPr lang="en-CA" sz="1600" dirty="0" err="1" smtClean="0">
                <a:latin typeface="Franklin Gothic Book" pitchFamily="34" charset="0"/>
              </a:rPr>
              <a:t>communautaire</a:t>
            </a:r>
            <a:r>
              <a:rPr lang="en-CA" sz="1600" dirty="0" smtClean="0">
                <a:latin typeface="Franklin Gothic Book" pitchFamily="34" charset="0"/>
              </a:rPr>
              <a:t>, à </a:t>
            </a:r>
            <a:r>
              <a:rPr lang="en-CA" sz="1600" dirty="0" err="1" smtClean="0">
                <a:latin typeface="Franklin Gothic Book" pitchFamily="34" charset="0"/>
              </a:rPr>
              <a:t>l’intérieur</a:t>
            </a:r>
            <a:r>
              <a:rPr lang="en-CA" sz="1600" dirty="0" smtClean="0">
                <a:latin typeface="Franklin Gothic Book" pitchFamily="34" charset="0"/>
              </a:rPr>
              <a:t> </a:t>
            </a:r>
            <a:r>
              <a:rPr lang="en-CA" sz="1600" dirty="0" err="1" smtClean="0">
                <a:latin typeface="Franklin Gothic Book" pitchFamily="34" charset="0"/>
              </a:rPr>
              <a:t>ou</a:t>
            </a:r>
            <a:r>
              <a:rPr lang="en-CA" sz="1600" dirty="0" smtClean="0">
                <a:latin typeface="Franklin Gothic Book" pitchFamily="34" charset="0"/>
              </a:rPr>
              <a:t> à </a:t>
            </a:r>
            <a:r>
              <a:rPr lang="en-CA" sz="1600" dirty="0" err="1" smtClean="0">
                <a:latin typeface="Franklin Gothic Book" pitchFamily="34" charset="0"/>
              </a:rPr>
              <a:t>l’extérieur</a:t>
            </a:r>
            <a:r>
              <a:rPr lang="en-CA" sz="1600" dirty="0" smtClean="0">
                <a:latin typeface="Franklin Gothic Book" pitchFamily="34" charset="0"/>
              </a:rPr>
              <a:t>)</a:t>
            </a:r>
          </a:p>
          <a:p>
            <a:pPr>
              <a:spcAft>
                <a:spcPts val="600"/>
              </a:spcAft>
              <a:buFont typeface="Wingdings" pitchFamily="2" charset="2"/>
              <a:buChar char=""/>
            </a:pPr>
            <a:r>
              <a:rPr lang="en-CA" sz="1600" dirty="0" err="1" smtClean="0">
                <a:latin typeface="Franklin Gothic Heavy" pitchFamily="34" charset="0"/>
              </a:rPr>
              <a:t>Outils</a:t>
            </a:r>
            <a:r>
              <a:rPr lang="en-CA" sz="1600" dirty="0" smtClean="0">
                <a:latin typeface="Franklin Gothic Heavy" pitchFamily="34" charset="0"/>
              </a:rPr>
              <a:t> et </a:t>
            </a:r>
            <a:r>
              <a:rPr lang="en-CA" sz="1600" dirty="0" err="1" smtClean="0">
                <a:latin typeface="Franklin Gothic Heavy" pitchFamily="34" charset="0"/>
              </a:rPr>
              <a:t>équipement</a:t>
            </a:r>
            <a:r>
              <a:rPr lang="en-CA" sz="1600" dirty="0" smtClean="0">
                <a:latin typeface="Franklin Gothic Heavy" pitchFamily="34" charset="0"/>
              </a:rPr>
              <a:t> de bureau à utiliser</a:t>
            </a:r>
          </a:p>
          <a:p>
            <a:pPr>
              <a:spcAft>
                <a:spcPts val="600"/>
              </a:spcAft>
              <a:buFont typeface="Wingdings" pitchFamily="2" charset="2"/>
              <a:buChar char=""/>
            </a:pPr>
            <a:r>
              <a:rPr lang="en-CA" sz="1600" dirty="0" smtClean="0">
                <a:latin typeface="Franklin Gothic Heavy" pitchFamily="34" charset="0"/>
              </a:rPr>
              <a:t>Connaissances techniques</a:t>
            </a:r>
          </a:p>
          <a:p>
            <a:pPr>
              <a:spcAft>
                <a:spcPts val="600"/>
              </a:spcAft>
              <a:buFont typeface="Wingdings" pitchFamily="2" charset="2"/>
              <a:buChar char=""/>
            </a:pPr>
            <a:r>
              <a:rPr lang="en-CA" sz="1600" dirty="0" err="1" smtClean="0">
                <a:latin typeface="Franklin Gothic Heavy" pitchFamily="34" charset="0"/>
              </a:rPr>
              <a:t>Domaines</a:t>
            </a:r>
            <a:r>
              <a:rPr lang="en-CA" sz="1600" dirty="0" smtClean="0">
                <a:latin typeface="Franklin Gothic Heavy" pitchFamily="34" charset="0"/>
              </a:rPr>
              <a:t> de </a:t>
            </a:r>
            <a:r>
              <a:rPr lang="en-CA" sz="1600" dirty="0" err="1" smtClean="0">
                <a:latin typeface="Franklin Gothic Heavy" pitchFamily="34" charset="0"/>
              </a:rPr>
              <a:t>spécialisation</a:t>
            </a:r>
            <a:r>
              <a:rPr lang="en-CA" sz="1600" dirty="0" smtClean="0">
                <a:latin typeface="Franklin Gothic Heavy" pitchFamily="34" charset="0"/>
              </a:rPr>
              <a:t> </a:t>
            </a:r>
            <a:r>
              <a:rPr lang="en-CA" sz="1600" dirty="0" err="1" smtClean="0">
                <a:latin typeface="Franklin Gothic Heavy" pitchFamily="34" charset="0"/>
              </a:rPr>
              <a:t>professionnelle</a:t>
            </a:r>
            <a:endParaRPr lang="en-CA" sz="1600" dirty="0" smtClean="0">
              <a:latin typeface="Franklin Gothic Heavy" pitchFamily="34" charset="0"/>
            </a:endParaRPr>
          </a:p>
          <a:p>
            <a:pPr>
              <a:spcAft>
                <a:spcPts val="600"/>
              </a:spcAft>
              <a:buFont typeface="Wingdings" pitchFamily="2" charset="2"/>
              <a:buChar char=""/>
            </a:pPr>
            <a:r>
              <a:rPr lang="en-CA" sz="1600" dirty="0" err="1" smtClean="0">
                <a:latin typeface="Franklin Gothic Heavy" pitchFamily="34" charset="0"/>
              </a:rPr>
              <a:t>Toute</a:t>
            </a:r>
            <a:r>
              <a:rPr lang="en-CA" sz="1600" dirty="0" smtClean="0">
                <a:latin typeface="Franklin Gothic Heavy" pitchFamily="34" charset="0"/>
              </a:rPr>
              <a:t> </a:t>
            </a:r>
            <a:r>
              <a:rPr lang="en-CA" sz="1600" dirty="0" err="1" smtClean="0">
                <a:latin typeface="Franklin Gothic Heavy" pitchFamily="34" charset="0"/>
              </a:rPr>
              <a:t>autre</a:t>
            </a:r>
            <a:r>
              <a:rPr lang="en-CA" sz="1600" dirty="0" smtClean="0">
                <a:latin typeface="Franklin Gothic Heavy" pitchFamily="34" charset="0"/>
              </a:rPr>
              <a:t> </a:t>
            </a:r>
            <a:r>
              <a:rPr lang="en-CA" sz="1600" dirty="0" err="1" smtClean="0">
                <a:latin typeface="Franklin Gothic Heavy" pitchFamily="34" charset="0"/>
              </a:rPr>
              <a:t>compétence</a:t>
            </a:r>
            <a:r>
              <a:rPr lang="en-CA" sz="1600" dirty="0" smtClean="0">
                <a:latin typeface="Franklin Gothic Heavy" pitchFamily="34" charset="0"/>
              </a:rPr>
              <a:t> </a:t>
            </a:r>
            <a:r>
              <a:rPr lang="en-CA" sz="1600" dirty="0" err="1" smtClean="0">
                <a:latin typeface="Franklin Gothic Heavy" pitchFamily="34" charset="0"/>
              </a:rPr>
              <a:t>spécifique</a:t>
            </a:r>
            <a:endParaRPr lang="en-CA" sz="1600" dirty="0" smtClean="0">
              <a:latin typeface="Franklin Gothic Heavy" pitchFamily="34" charset="0"/>
            </a:endParaRPr>
          </a:p>
          <a:p>
            <a:pPr>
              <a:spcAft>
                <a:spcPts val="600"/>
              </a:spcAft>
              <a:buFont typeface="Wingdings" pitchFamily="2" charset="2"/>
              <a:buChar char=""/>
            </a:pPr>
            <a:r>
              <a:rPr lang="en-CA" sz="1600" dirty="0" err="1" smtClean="0">
                <a:latin typeface="Franklin Gothic Heavy" pitchFamily="34" charset="0"/>
              </a:rPr>
              <a:t>Exigences</a:t>
            </a:r>
            <a:r>
              <a:rPr lang="en-CA" sz="1600" dirty="0" smtClean="0">
                <a:latin typeface="Franklin Gothic Heavy" pitchFamily="34" charset="0"/>
              </a:rPr>
              <a:t> en </a:t>
            </a:r>
            <a:r>
              <a:rPr lang="en-CA" sz="1600" dirty="0" err="1" smtClean="0">
                <a:latin typeface="Franklin Gothic Heavy" pitchFamily="34" charset="0"/>
              </a:rPr>
              <a:t>matière</a:t>
            </a:r>
            <a:r>
              <a:rPr lang="en-CA" sz="1600" dirty="0" smtClean="0">
                <a:latin typeface="Franklin Gothic Heavy" pitchFamily="34" charset="0"/>
              </a:rPr>
              <a:t> de santé et </a:t>
            </a:r>
            <a:r>
              <a:rPr lang="en-CA" sz="1600" dirty="0" err="1" smtClean="0">
                <a:latin typeface="Franklin Gothic Heavy" pitchFamily="34" charset="0"/>
              </a:rPr>
              <a:t>sécurité</a:t>
            </a:r>
            <a:endParaRPr lang="en-CA" sz="1600" dirty="0" smtClean="0">
              <a:latin typeface="Franklin Gothic Heavy" pitchFamily="34" charset="0"/>
            </a:endParaRPr>
          </a:p>
          <a:p>
            <a:pPr>
              <a:spcAft>
                <a:spcPts val="600"/>
              </a:spcAft>
              <a:buFont typeface="Wingdings" pitchFamily="2" charset="2"/>
              <a:buChar char=""/>
            </a:pPr>
            <a:r>
              <a:rPr lang="en-CA" sz="1600" dirty="0" smtClean="0">
                <a:latin typeface="Franklin Gothic Book" pitchFamily="34" charset="0"/>
              </a:rPr>
              <a:t>  Transport</a:t>
            </a:r>
          </a:p>
          <a:p>
            <a:pPr>
              <a:spcAft>
                <a:spcPts val="600"/>
              </a:spcAft>
              <a:buFont typeface="Wingdings" pitchFamily="2" charset="2"/>
              <a:buChar char=""/>
            </a:pPr>
            <a:r>
              <a:rPr lang="en-CA" sz="1600" dirty="0" smtClean="0">
                <a:latin typeface="Franklin Gothic Heavy" pitchFamily="34" charset="0"/>
              </a:rPr>
              <a:t>Conditions de travail et </a:t>
            </a:r>
            <a:r>
              <a:rPr lang="en-CA" sz="1600" dirty="0" err="1" smtClean="0">
                <a:latin typeface="Franklin Gothic Heavy" pitchFamily="34" charset="0"/>
              </a:rPr>
              <a:t>capacités</a:t>
            </a:r>
            <a:r>
              <a:rPr lang="en-CA" sz="1600" dirty="0" smtClean="0">
                <a:latin typeface="Franklin Gothic Heavy" pitchFamily="34" charset="0"/>
              </a:rPr>
              <a:t> physiques</a:t>
            </a:r>
            <a:endParaRPr lang="en-CA" sz="1600" dirty="0">
              <a:latin typeface="Franklin Gothic Heavy" pitchFamily="34" charset="0"/>
            </a:endParaRPr>
          </a:p>
        </p:txBody>
      </p:sp>
      <p:sp>
        <p:nvSpPr>
          <p:cNvPr id="8" name="TextBox 7"/>
          <p:cNvSpPr txBox="1"/>
          <p:nvPr/>
        </p:nvSpPr>
        <p:spPr>
          <a:xfrm>
            <a:off x="3729170" y="548680"/>
            <a:ext cx="5414830" cy="461665"/>
          </a:xfrm>
          <a:prstGeom prst="rect">
            <a:avLst/>
          </a:prstGeom>
          <a:noFill/>
        </p:spPr>
        <p:txBody>
          <a:bodyPr wrap="square" rtlCol="0">
            <a:spAutoFit/>
          </a:bodyPr>
          <a:lstStyle/>
          <a:p>
            <a:r>
              <a:rPr lang="en-CA" sz="2400" dirty="0" smtClean="0">
                <a:latin typeface="Franklin Gothic Demi Cond" pitchFamily="34" charset="0"/>
              </a:rPr>
              <a:t>Descriptions </a:t>
            </a:r>
            <a:r>
              <a:rPr lang="en-CA" sz="2400" dirty="0" err="1" smtClean="0">
                <a:latin typeface="Franklin Gothic Demi Cond" pitchFamily="34" charset="0"/>
              </a:rPr>
              <a:t>d’emploi</a:t>
            </a:r>
            <a:r>
              <a:rPr lang="en-CA" sz="2400" dirty="0" smtClean="0">
                <a:latin typeface="Franklin Gothic Demi Cond" pitchFamily="34" charset="0"/>
              </a:rPr>
              <a:t> /</a:t>
            </a:r>
            <a:r>
              <a:rPr lang="en-CA" sz="2400" dirty="0" err="1" smtClean="0">
                <a:latin typeface="Franklin Gothic Demi Cond" pitchFamily="34" charset="0"/>
              </a:rPr>
              <a:t>affichage</a:t>
            </a:r>
            <a:r>
              <a:rPr lang="en-CA" sz="2400" dirty="0" smtClean="0">
                <a:latin typeface="Franklin Gothic Demi Cond" pitchFamily="34" charset="0"/>
              </a:rPr>
              <a:t> de </a:t>
            </a:r>
            <a:r>
              <a:rPr lang="en-CA" sz="2400" dirty="0" err="1" smtClean="0">
                <a:latin typeface="Franklin Gothic Demi Cond" pitchFamily="34" charset="0"/>
              </a:rPr>
              <a:t>poste</a:t>
            </a:r>
            <a:endParaRPr lang="en-CA" sz="2400" dirty="0">
              <a:latin typeface="Franklin Gothic Demi Cond" pitchFamily="34" charset="0"/>
            </a:endParaRPr>
          </a:p>
        </p:txBody>
      </p:sp>
      <p:sp>
        <p:nvSpPr>
          <p:cNvPr id="13" name="TextBox 12"/>
          <p:cNvSpPr txBox="1"/>
          <p:nvPr/>
        </p:nvSpPr>
        <p:spPr>
          <a:xfrm>
            <a:off x="3716371" y="2725309"/>
            <a:ext cx="432048" cy="584775"/>
          </a:xfrm>
          <a:prstGeom prst="rect">
            <a:avLst/>
          </a:prstGeom>
          <a:noFill/>
          <a:effectLst/>
        </p:spPr>
        <p:txBody>
          <a:bodyPr wrap="square" rtlCol="0">
            <a:spAutoFit/>
          </a:bodyPr>
          <a:lstStyle/>
          <a:p>
            <a:pPr algn="ctr"/>
            <a:r>
              <a:rPr lang="en-CA" sz="3200" dirty="0" smtClean="0">
                <a:solidFill>
                  <a:schemeClr val="accent6">
                    <a:lumMod val="75000"/>
                  </a:schemeClr>
                </a:solidFill>
                <a:sym typeface="Wingdings"/>
              </a:rPr>
              <a:t></a:t>
            </a:r>
            <a:endParaRPr lang="en-CA" sz="3200" dirty="0">
              <a:solidFill>
                <a:schemeClr val="accent6">
                  <a:lumMod val="75000"/>
                </a:schemeClr>
              </a:solidFill>
            </a:endParaRPr>
          </a:p>
        </p:txBody>
      </p:sp>
      <p:sp>
        <p:nvSpPr>
          <p:cNvPr id="14" name="TextBox 13"/>
          <p:cNvSpPr txBox="1"/>
          <p:nvPr/>
        </p:nvSpPr>
        <p:spPr>
          <a:xfrm>
            <a:off x="3716371" y="3030275"/>
            <a:ext cx="432048" cy="584775"/>
          </a:xfrm>
          <a:prstGeom prst="rect">
            <a:avLst/>
          </a:prstGeom>
          <a:noFill/>
          <a:effectLst/>
        </p:spPr>
        <p:txBody>
          <a:bodyPr wrap="square" rtlCol="0">
            <a:spAutoFit/>
          </a:bodyPr>
          <a:lstStyle/>
          <a:p>
            <a:pPr algn="ctr"/>
            <a:r>
              <a:rPr lang="en-CA" sz="3200" dirty="0" smtClean="0">
                <a:solidFill>
                  <a:schemeClr val="accent6">
                    <a:lumMod val="75000"/>
                  </a:schemeClr>
                </a:solidFill>
                <a:sym typeface="Wingdings"/>
              </a:rPr>
              <a:t></a:t>
            </a:r>
            <a:endParaRPr lang="en-CA" sz="3200" dirty="0">
              <a:solidFill>
                <a:schemeClr val="accent6">
                  <a:lumMod val="75000"/>
                </a:schemeClr>
              </a:solidFill>
            </a:endParaRPr>
          </a:p>
        </p:txBody>
      </p:sp>
      <p:sp>
        <p:nvSpPr>
          <p:cNvPr id="15" name="TextBox 14"/>
          <p:cNvSpPr txBox="1"/>
          <p:nvPr/>
        </p:nvSpPr>
        <p:spPr>
          <a:xfrm>
            <a:off x="3714670" y="3714950"/>
            <a:ext cx="432048" cy="584775"/>
          </a:xfrm>
          <a:prstGeom prst="rect">
            <a:avLst/>
          </a:prstGeom>
          <a:noFill/>
          <a:effectLst/>
        </p:spPr>
        <p:txBody>
          <a:bodyPr wrap="square" rtlCol="0">
            <a:spAutoFit/>
          </a:bodyPr>
          <a:lstStyle/>
          <a:p>
            <a:pPr algn="ctr"/>
            <a:r>
              <a:rPr lang="en-CA" sz="3200" dirty="0" smtClean="0">
                <a:solidFill>
                  <a:schemeClr val="accent6">
                    <a:lumMod val="75000"/>
                  </a:schemeClr>
                </a:solidFill>
                <a:sym typeface="Wingdings"/>
              </a:rPr>
              <a:t></a:t>
            </a:r>
            <a:endParaRPr lang="en-CA" sz="3200" dirty="0">
              <a:solidFill>
                <a:schemeClr val="accent6">
                  <a:lumMod val="75000"/>
                </a:schemeClr>
              </a:solidFill>
            </a:endParaRPr>
          </a:p>
        </p:txBody>
      </p:sp>
      <p:sp>
        <p:nvSpPr>
          <p:cNvPr id="17" name="TextBox 16"/>
          <p:cNvSpPr txBox="1"/>
          <p:nvPr/>
        </p:nvSpPr>
        <p:spPr>
          <a:xfrm>
            <a:off x="3733305" y="4309485"/>
            <a:ext cx="432048" cy="584775"/>
          </a:xfrm>
          <a:prstGeom prst="rect">
            <a:avLst/>
          </a:prstGeom>
          <a:noFill/>
          <a:effectLst/>
        </p:spPr>
        <p:txBody>
          <a:bodyPr wrap="square" rtlCol="0">
            <a:spAutoFit/>
          </a:bodyPr>
          <a:lstStyle/>
          <a:p>
            <a:pPr algn="ctr"/>
            <a:endParaRPr lang="en-CA" sz="3200" dirty="0">
              <a:solidFill>
                <a:schemeClr val="accent6">
                  <a:lumMod val="75000"/>
                </a:schemeClr>
              </a:solidFill>
            </a:endParaRPr>
          </a:p>
        </p:txBody>
      </p:sp>
      <p:sp>
        <p:nvSpPr>
          <p:cNvPr id="18" name="TextBox 17"/>
          <p:cNvSpPr txBox="1"/>
          <p:nvPr/>
        </p:nvSpPr>
        <p:spPr>
          <a:xfrm>
            <a:off x="3737577" y="4639852"/>
            <a:ext cx="432048" cy="584775"/>
          </a:xfrm>
          <a:prstGeom prst="rect">
            <a:avLst/>
          </a:prstGeom>
          <a:noFill/>
          <a:effectLst/>
        </p:spPr>
        <p:txBody>
          <a:bodyPr wrap="square" rtlCol="0">
            <a:spAutoFit/>
          </a:bodyPr>
          <a:lstStyle/>
          <a:p>
            <a:pPr algn="ctr"/>
            <a:r>
              <a:rPr lang="en-CA" sz="3200" dirty="0" smtClean="0">
                <a:solidFill>
                  <a:schemeClr val="accent6">
                    <a:lumMod val="75000"/>
                  </a:schemeClr>
                </a:solidFill>
                <a:sym typeface="Wingdings"/>
              </a:rPr>
              <a:t></a:t>
            </a:r>
            <a:endParaRPr lang="en-CA" sz="3200" dirty="0">
              <a:solidFill>
                <a:schemeClr val="accent6">
                  <a:lumMod val="75000"/>
                </a:schemeClr>
              </a:solidFill>
            </a:endParaRPr>
          </a:p>
        </p:txBody>
      </p:sp>
      <p:sp>
        <p:nvSpPr>
          <p:cNvPr id="19" name="TextBox 18"/>
          <p:cNvSpPr txBox="1"/>
          <p:nvPr/>
        </p:nvSpPr>
        <p:spPr>
          <a:xfrm>
            <a:off x="3733305" y="4957557"/>
            <a:ext cx="432048" cy="584775"/>
          </a:xfrm>
          <a:prstGeom prst="rect">
            <a:avLst/>
          </a:prstGeom>
          <a:noFill/>
          <a:effectLst/>
        </p:spPr>
        <p:txBody>
          <a:bodyPr wrap="square" rtlCol="0">
            <a:spAutoFit/>
          </a:bodyPr>
          <a:lstStyle/>
          <a:p>
            <a:pPr algn="ctr"/>
            <a:r>
              <a:rPr lang="en-CA" sz="3200" dirty="0" smtClean="0">
                <a:solidFill>
                  <a:schemeClr val="accent6">
                    <a:lumMod val="75000"/>
                  </a:schemeClr>
                </a:solidFill>
                <a:sym typeface="Wingdings"/>
              </a:rPr>
              <a:t></a:t>
            </a:r>
            <a:endParaRPr lang="en-CA" sz="3200" dirty="0">
              <a:solidFill>
                <a:schemeClr val="accent6">
                  <a:lumMod val="75000"/>
                </a:schemeClr>
              </a:solidFill>
            </a:endParaRPr>
          </a:p>
        </p:txBody>
      </p:sp>
      <p:sp>
        <p:nvSpPr>
          <p:cNvPr id="20" name="TextBox 19"/>
          <p:cNvSpPr txBox="1"/>
          <p:nvPr/>
        </p:nvSpPr>
        <p:spPr>
          <a:xfrm>
            <a:off x="3746044" y="5275262"/>
            <a:ext cx="432048" cy="584775"/>
          </a:xfrm>
          <a:prstGeom prst="rect">
            <a:avLst/>
          </a:prstGeom>
          <a:noFill/>
          <a:effectLst/>
        </p:spPr>
        <p:txBody>
          <a:bodyPr wrap="square" rtlCol="0">
            <a:spAutoFit/>
          </a:bodyPr>
          <a:lstStyle/>
          <a:p>
            <a:pPr algn="ctr"/>
            <a:r>
              <a:rPr lang="en-CA" sz="3200" dirty="0" smtClean="0">
                <a:solidFill>
                  <a:schemeClr val="accent6">
                    <a:lumMod val="75000"/>
                  </a:schemeClr>
                </a:solidFill>
                <a:sym typeface="Wingdings"/>
              </a:rPr>
              <a:t></a:t>
            </a:r>
            <a:endParaRPr lang="en-CA" sz="3200" dirty="0">
              <a:solidFill>
                <a:schemeClr val="accent6">
                  <a:lumMod val="75000"/>
                </a:schemeClr>
              </a:solidFill>
            </a:endParaRPr>
          </a:p>
        </p:txBody>
      </p:sp>
      <p:sp>
        <p:nvSpPr>
          <p:cNvPr id="25" name="Rectangle 24"/>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Rectangle 27"/>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TextBox 15"/>
          <p:cNvSpPr txBox="1"/>
          <p:nvPr/>
        </p:nvSpPr>
        <p:spPr>
          <a:xfrm>
            <a:off x="3684494" y="5560568"/>
            <a:ext cx="432048" cy="584775"/>
          </a:xfrm>
          <a:prstGeom prst="rect">
            <a:avLst/>
          </a:prstGeom>
          <a:noFill/>
          <a:effectLst/>
        </p:spPr>
        <p:txBody>
          <a:bodyPr wrap="square" rtlCol="0">
            <a:spAutoFit/>
          </a:bodyPr>
          <a:lstStyle/>
          <a:p>
            <a:pPr algn="ctr"/>
            <a:r>
              <a:rPr lang="en-CA" sz="3200" dirty="0" smtClean="0">
                <a:solidFill>
                  <a:schemeClr val="accent6">
                    <a:lumMod val="75000"/>
                  </a:schemeClr>
                </a:solidFill>
                <a:sym typeface="Wingdings"/>
              </a:rPr>
              <a:t></a:t>
            </a:r>
            <a:endParaRPr lang="en-CA" sz="3200" dirty="0">
              <a:solidFill>
                <a:schemeClr val="accent6">
                  <a:lumMod val="75000"/>
                </a:schemeClr>
              </a:solidFill>
            </a:endParaRPr>
          </a:p>
        </p:txBody>
      </p:sp>
      <p:sp>
        <p:nvSpPr>
          <p:cNvPr id="21" name="TextBox 20"/>
          <p:cNvSpPr txBox="1"/>
          <p:nvPr/>
        </p:nvSpPr>
        <p:spPr>
          <a:xfrm>
            <a:off x="3710100" y="6170802"/>
            <a:ext cx="432048" cy="584775"/>
          </a:xfrm>
          <a:prstGeom prst="rect">
            <a:avLst/>
          </a:prstGeom>
          <a:noFill/>
          <a:effectLst/>
        </p:spPr>
        <p:txBody>
          <a:bodyPr wrap="square" rtlCol="0">
            <a:spAutoFit/>
          </a:bodyPr>
          <a:lstStyle/>
          <a:p>
            <a:pPr algn="ctr"/>
            <a:r>
              <a:rPr lang="en-CA" sz="3200" dirty="0" smtClean="0">
                <a:solidFill>
                  <a:schemeClr val="accent6">
                    <a:lumMod val="75000"/>
                  </a:schemeClr>
                </a:solidFill>
                <a:sym typeface="Wingdings"/>
              </a:rPr>
              <a:t></a:t>
            </a:r>
            <a:endParaRPr lang="en-CA" sz="3200" dirty="0">
              <a:solidFill>
                <a:schemeClr val="accent6">
                  <a:lumMod val="75000"/>
                </a:schemeClr>
              </a:solidFill>
            </a:endParaRPr>
          </a:p>
        </p:txBody>
      </p:sp>
      <p:sp>
        <p:nvSpPr>
          <p:cNvPr id="22" name="TextBox 21"/>
          <p:cNvSpPr txBox="1"/>
          <p:nvPr/>
        </p:nvSpPr>
        <p:spPr>
          <a:xfrm>
            <a:off x="3683416" y="4241628"/>
            <a:ext cx="432048" cy="584775"/>
          </a:xfrm>
          <a:prstGeom prst="rect">
            <a:avLst/>
          </a:prstGeom>
          <a:noFill/>
          <a:effectLst/>
        </p:spPr>
        <p:txBody>
          <a:bodyPr wrap="square" rtlCol="0">
            <a:spAutoFit/>
          </a:bodyPr>
          <a:lstStyle/>
          <a:p>
            <a:pPr algn="ctr"/>
            <a:r>
              <a:rPr lang="en-CA" sz="3200" dirty="0" smtClean="0">
                <a:solidFill>
                  <a:schemeClr val="accent6">
                    <a:lumMod val="75000"/>
                  </a:schemeClr>
                </a:solidFill>
                <a:sym typeface="Wingdings"/>
              </a:rPr>
              <a:t></a:t>
            </a:r>
            <a:endParaRPr lang="en-CA" sz="3200" dirty="0">
              <a:solidFill>
                <a:schemeClr val="accent6">
                  <a:lumMod val="75000"/>
                </a:schemeClr>
              </a:solidFill>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100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1000"/>
                                        <p:tgtEl>
                                          <p:spTgt spid="13"/>
                                        </p:tgtEl>
                                        <p:attrNameLst>
                                          <p:attrName>fillcolor</p:attrName>
                                        </p:attrNameLst>
                                      </p:cBhvr>
                                      <p:tavLst>
                                        <p:tav tm="0">
                                          <p:val>
                                            <p:clrVal>
                                              <a:schemeClr val="accent2"/>
                                            </p:clrVal>
                                          </p:val>
                                        </p:tav>
                                        <p:tav tm="50000">
                                          <p:val>
                                            <p:clrVal>
                                              <a:schemeClr val="hlink"/>
                                            </p:clrVal>
                                          </p:val>
                                        </p:tav>
                                      </p:tavLst>
                                    </p:anim>
                                    <p:set>
                                      <p:cBhvr>
                                        <p:cTn id="9" dur="1000"/>
                                        <p:tgtEl>
                                          <p:spTgt spid="13"/>
                                        </p:tgtEl>
                                        <p:attrNameLst>
                                          <p:attrName>fill.type</p:attrName>
                                        </p:attrNameLst>
                                      </p:cBhvr>
                                      <p:to>
                                        <p:strVal val="solid"/>
                                      </p:to>
                                    </p:set>
                                  </p:childTnLst>
                                </p:cTn>
                              </p:par>
                            </p:childTnLst>
                          </p:cTn>
                        </p:par>
                        <p:par>
                          <p:cTn id="10" fill="hold">
                            <p:stCondLst>
                              <p:cond delay="10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14"/>
                                        </p:tgtEl>
                                        <p:attrNameLst>
                                          <p:attrName>style.visibility</p:attrName>
                                        </p:attrNameLst>
                                      </p:cBhvr>
                                      <p:to>
                                        <p:strVal val="visible"/>
                                      </p:to>
                                    </p:set>
                                    <p:anim calcmode="discrete" valueType="clr">
                                      <p:cBhvr override="childStyle">
                                        <p:cTn id="13" dur="100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14" dur="1000"/>
                                        <p:tgtEl>
                                          <p:spTgt spid="14"/>
                                        </p:tgtEl>
                                        <p:attrNameLst>
                                          <p:attrName>fillcolor</p:attrName>
                                        </p:attrNameLst>
                                      </p:cBhvr>
                                      <p:tavLst>
                                        <p:tav tm="0">
                                          <p:val>
                                            <p:clrVal>
                                              <a:schemeClr val="accent2"/>
                                            </p:clrVal>
                                          </p:val>
                                        </p:tav>
                                        <p:tav tm="50000">
                                          <p:val>
                                            <p:clrVal>
                                              <a:schemeClr val="hlink"/>
                                            </p:clrVal>
                                          </p:val>
                                        </p:tav>
                                      </p:tavLst>
                                    </p:anim>
                                    <p:set>
                                      <p:cBhvr>
                                        <p:cTn id="15" dur="1000"/>
                                        <p:tgtEl>
                                          <p:spTgt spid="14"/>
                                        </p:tgtEl>
                                        <p:attrNameLst>
                                          <p:attrName>fill.type</p:attrName>
                                        </p:attrNameLst>
                                      </p:cBhvr>
                                      <p:to>
                                        <p:strVal val="solid"/>
                                      </p:to>
                                    </p:set>
                                  </p:childTnLst>
                                </p:cTn>
                              </p:par>
                            </p:childTnLst>
                          </p:cTn>
                        </p:par>
                        <p:par>
                          <p:cTn id="16" fill="hold">
                            <p:stCondLst>
                              <p:cond delay="20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15"/>
                                        </p:tgtEl>
                                        <p:attrNameLst>
                                          <p:attrName>style.visibility</p:attrName>
                                        </p:attrNameLst>
                                      </p:cBhvr>
                                      <p:to>
                                        <p:strVal val="visible"/>
                                      </p:to>
                                    </p:set>
                                    <p:anim calcmode="discrete" valueType="clr">
                                      <p:cBhvr override="childStyle">
                                        <p:cTn id="19" dur="100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0" dur="1000"/>
                                        <p:tgtEl>
                                          <p:spTgt spid="15"/>
                                        </p:tgtEl>
                                        <p:attrNameLst>
                                          <p:attrName>fillcolor</p:attrName>
                                        </p:attrNameLst>
                                      </p:cBhvr>
                                      <p:tavLst>
                                        <p:tav tm="0">
                                          <p:val>
                                            <p:clrVal>
                                              <a:schemeClr val="accent2"/>
                                            </p:clrVal>
                                          </p:val>
                                        </p:tav>
                                        <p:tav tm="50000">
                                          <p:val>
                                            <p:clrVal>
                                              <a:schemeClr val="hlink"/>
                                            </p:clrVal>
                                          </p:val>
                                        </p:tav>
                                      </p:tavLst>
                                    </p:anim>
                                    <p:set>
                                      <p:cBhvr>
                                        <p:cTn id="21" dur="1000"/>
                                        <p:tgtEl>
                                          <p:spTgt spid="15"/>
                                        </p:tgtEl>
                                        <p:attrNameLst>
                                          <p:attrName>fill.type</p:attrName>
                                        </p:attrNameLst>
                                      </p:cBhvr>
                                      <p:to>
                                        <p:strVal val="solid"/>
                                      </p:to>
                                    </p:set>
                                  </p:childTnLst>
                                </p:cTn>
                              </p:par>
                            </p:childTnLst>
                          </p:cTn>
                        </p:par>
                        <p:par>
                          <p:cTn id="22" fill="hold">
                            <p:stCondLst>
                              <p:cond delay="3000"/>
                            </p:stCondLst>
                            <p:childTnLst>
                              <p:par>
                                <p:cTn id="23" presetID="27" presetClass="entr" presetSubtype="0" fill="hold" grpId="0" nodeType="afterEffect" nodePh="1">
                                  <p:stCondLst>
                                    <p:cond delay="0"/>
                                  </p:stCondLst>
                                  <p:endCondLst>
                                    <p:cond evt="begin" delay="0">
                                      <p:tn val="23"/>
                                    </p:cond>
                                  </p:endCondLst>
                                  <p:iterate type="lt">
                                    <p:tmPct val="50000"/>
                                  </p:iterate>
                                  <p:childTnLst>
                                    <p:set>
                                      <p:cBhvr>
                                        <p:cTn id="24" dur="1" fill="hold">
                                          <p:stCondLst>
                                            <p:cond delay="0"/>
                                          </p:stCondLst>
                                        </p:cTn>
                                        <p:tgtEl>
                                          <p:spTgt spid="17"/>
                                        </p:tgtEl>
                                        <p:attrNameLst>
                                          <p:attrName>style.visibility</p:attrName>
                                        </p:attrNameLst>
                                      </p:cBhvr>
                                      <p:to>
                                        <p:strVal val="visible"/>
                                      </p:to>
                                    </p:set>
                                    <p:anim calcmode="discrete" valueType="clr">
                                      <p:cBhvr override="childStyle">
                                        <p:cTn id="25" dur="100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26" dur="1000"/>
                                        <p:tgtEl>
                                          <p:spTgt spid="17"/>
                                        </p:tgtEl>
                                        <p:attrNameLst>
                                          <p:attrName>fillcolor</p:attrName>
                                        </p:attrNameLst>
                                      </p:cBhvr>
                                      <p:tavLst>
                                        <p:tav tm="0">
                                          <p:val>
                                            <p:clrVal>
                                              <a:schemeClr val="accent2"/>
                                            </p:clrVal>
                                          </p:val>
                                        </p:tav>
                                        <p:tav tm="50000">
                                          <p:val>
                                            <p:clrVal>
                                              <a:schemeClr val="hlink"/>
                                            </p:clrVal>
                                          </p:val>
                                        </p:tav>
                                      </p:tavLst>
                                    </p:anim>
                                    <p:set>
                                      <p:cBhvr>
                                        <p:cTn id="27" dur="1000"/>
                                        <p:tgtEl>
                                          <p:spTgt spid="17"/>
                                        </p:tgtEl>
                                        <p:attrNameLst>
                                          <p:attrName>fill.type</p:attrName>
                                        </p:attrNameLst>
                                      </p:cBhvr>
                                      <p:to>
                                        <p:strVal val="solid"/>
                                      </p:to>
                                    </p:set>
                                  </p:childTnLst>
                                </p:cTn>
                              </p:par>
                            </p:childTnLst>
                          </p:cTn>
                        </p:par>
                        <p:par>
                          <p:cTn id="28" fill="hold">
                            <p:stCondLst>
                              <p:cond delay="400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18"/>
                                        </p:tgtEl>
                                        <p:attrNameLst>
                                          <p:attrName>style.visibility</p:attrName>
                                        </p:attrNameLst>
                                      </p:cBhvr>
                                      <p:to>
                                        <p:strVal val="visible"/>
                                      </p:to>
                                    </p:set>
                                    <p:anim calcmode="discrete" valueType="clr">
                                      <p:cBhvr override="childStyle">
                                        <p:cTn id="31" dur="100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2" dur="1000"/>
                                        <p:tgtEl>
                                          <p:spTgt spid="18"/>
                                        </p:tgtEl>
                                        <p:attrNameLst>
                                          <p:attrName>fillcolor</p:attrName>
                                        </p:attrNameLst>
                                      </p:cBhvr>
                                      <p:tavLst>
                                        <p:tav tm="0">
                                          <p:val>
                                            <p:clrVal>
                                              <a:schemeClr val="accent2"/>
                                            </p:clrVal>
                                          </p:val>
                                        </p:tav>
                                        <p:tav tm="50000">
                                          <p:val>
                                            <p:clrVal>
                                              <a:schemeClr val="hlink"/>
                                            </p:clrVal>
                                          </p:val>
                                        </p:tav>
                                      </p:tavLst>
                                    </p:anim>
                                    <p:set>
                                      <p:cBhvr>
                                        <p:cTn id="33" dur="1000"/>
                                        <p:tgtEl>
                                          <p:spTgt spid="18"/>
                                        </p:tgtEl>
                                        <p:attrNameLst>
                                          <p:attrName>fill.type</p:attrName>
                                        </p:attrNameLst>
                                      </p:cBhvr>
                                      <p:to>
                                        <p:strVal val="solid"/>
                                      </p:to>
                                    </p:set>
                                  </p:childTnLst>
                                </p:cTn>
                              </p:par>
                            </p:childTnLst>
                          </p:cTn>
                        </p:par>
                        <p:par>
                          <p:cTn id="34" fill="hold">
                            <p:stCondLst>
                              <p:cond delay="5000"/>
                            </p:stCondLst>
                            <p:childTnLst>
                              <p:par>
                                <p:cTn id="35" presetID="27" presetClass="entr" presetSubtype="0" fill="hold" grpId="0" nodeType="afterEffect">
                                  <p:stCondLst>
                                    <p:cond delay="0"/>
                                  </p:stCondLst>
                                  <p:iterate type="lt">
                                    <p:tmPct val="50000"/>
                                  </p:iterate>
                                  <p:childTnLst>
                                    <p:set>
                                      <p:cBhvr>
                                        <p:cTn id="36" dur="1" fill="hold">
                                          <p:stCondLst>
                                            <p:cond delay="0"/>
                                          </p:stCondLst>
                                        </p:cTn>
                                        <p:tgtEl>
                                          <p:spTgt spid="19"/>
                                        </p:tgtEl>
                                        <p:attrNameLst>
                                          <p:attrName>style.visibility</p:attrName>
                                        </p:attrNameLst>
                                      </p:cBhvr>
                                      <p:to>
                                        <p:strVal val="visible"/>
                                      </p:to>
                                    </p:set>
                                    <p:anim calcmode="discrete" valueType="clr">
                                      <p:cBhvr override="childStyle">
                                        <p:cTn id="37" dur="100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38" dur="1000"/>
                                        <p:tgtEl>
                                          <p:spTgt spid="19"/>
                                        </p:tgtEl>
                                        <p:attrNameLst>
                                          <p:attrName>fillcolor</p:attrName>
                                        </p:attrNameLst>
                                      </p:cBhvr>
                                      <p:tavLst>
                                        <p:tav tm="0">
                                          <p:val>
                                            <p:clrVal>
                                              <a:schemeClr val="accent2"/>
                                            </p:clrVal>
                                          </p:val>
                                        </p:tav>
                                        <p:tav tm="50000">
                                          <p:val>
                                            <p:clrVal>
                                              <a:schemeClr val="hlink"/>
                                            </p:clrVal>
                                          </p:val>
                                        </p:tav>
                                      </p:tavLst>
                                    </p:anim>
                                    <p:set>
                                      <p:cBhvr>
                                        <p:cTn id="39" dur="1000"/>
                                        <p:tgtEl>
                                          <p:spTgt spid="19"/>
                                        </p:tgtEl>
                                        <p:attrNameLst>
                                          <p:attrName>fill.type</p:attrName>
                                        </p:attrNameLst>
                                      </p:cBhvr>
                                      <p:to>
                                        <p:strVal val="solid"/>
                                      </p:to>
                                    </p:set>
                                  </p:childTnLst>
                                </p:cTn>
                              </p:par>
                            </p:childTnLst>
                          </p:cTn>
                        </p:par>
                        <p:par>
                          <p:cTn id="40" fill="hold">
                            <p:stCondLst>
                              <p:cond delay="6000"/>
                            </p:stCondLst>
                            <p:childTnLst>
                              <p:par>
                                <p:cTn id="41" presetID="27" presetClass="entr" presetSubtype="0" fill="hold" grpId="0" nodeType="afterEffect">
                                  <p:stCondLst>
                                    <p:cond delay="0"/>
                                  </p:stCondLst>
                                  <p:iterate type="lt">
                                    <p:tmPct val="50000"/>
                                  </p:iterate>
                                  <p:childTnLst>
                                    <p:set>
                                      <p:cBhvr>
                                        <p:cTn id="42" dur="1" fill="hold">
                                          <p:stCondLst>
                                            <p:cond delay="0"/>
                                          </p:stCondLst>
                                        </p:cTn>
                                        <p:tgtEl>
                                          <p:spTgt spid="20"/>
                                        </p:tgtEl>
                                        <p:attrNameLst>
                                          <p:attrName>style.visibility</p:attrName>
                                        </p:attrNameLst>
                                      </p:cBhvr>
                                      <p:to>
                                        <p:strVal val="visible"/>
                                      </p:to>
                                    </p:set>
                                    <p:anim calcmode="discrete" valueType="clr">
                                      <p:cBhvr override="childStyle">
                                        <p:cTn id="43" dur="100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44" dur="1000"/>
                                        <p:tgtEl>
                                          <p:spTgt spid="20"/>
                                        </p:tgtEl>
                                        <p:attrNameLst>
                                          <p:attrName>fillcolor</p:attrName>
                                        </p:attrNameLst>
                                      </p:cBhvr>
                                      <p:tavLst>
                                        <p:tav tm="0">
                                          <p:val>
                                            <p:clrVal>
                                              <a:schemeClr val="accent2"/>
                                            </p:clrVal>
                                          </p:val>
                                        </p:tav>
                                        <p:tav tm="50000">
                                          <p:val>
                                            <p:clrVal>
                                              <a:schemeClr val="hlink"/>
                                            </p:clrVal>
                                          </p:val>
                                        </p:tav>
                                      </p:tavLst>
                                    </p:anim>
                                    <p:set>
                                      <p:cBhvr>
                                        <p:cTn id="45" dur="1000"/>
                                        <p:tgtEl>
                                          <p:spTgt spid="20"/>
                                        </p:tgtEl>
                                        <p:attrNameLst>
                                          <p:attrName>fill.type</p:attrName>
                                        </p:attrNameLst>
                                      </p:cBhvr>
                                      <p:to>
                                        <p:strVal val="solid"/>
                                      </p:to>
                                    </p:set>
                                  </p:childTnLst>
                                </p:cTn>
                              </p:par>
                            </p:childTnLst>
                          </p:cTn>
                        </p:par>
                        <p:par>
                          <p:cTn id="46" fill="hold">
                            <p:stCondLst>
                              <p:cond delay="7000"/>
                            </p:stCondLst>
                            <p:childTnLst>
                              <p:par>
                                <p:cTn id="47" presetID="27" presetClass="entr" presetSubtype="0" fill="hold" grpId="0" nodeType="afterEffect">
                                  <p:stCondLst>
                                    <p:cond delay="0"/>
                                  </p:stCondLst>
                                  <p:iterate type="lt">
                                    <p:tmPct val="50000"/>
                                  </p:iterate>
                                  <p:childTnLst>
                                    <p:set>
                                      <p:cBhvr>
                                        <p:cTn id="48" dur="1" fill="hold">
                                          <p:stCondLst>
                                            <p:cond delay="0"/>
                                          </p:stCondLst>
                                        </p:cTn>
                                        <p:tgtEl>
                                          <p:spTgt spid="16"/>
                                        </p:tgtEl>
                                        <p:attrNameLst>
                                          <p:attrName>style.visibility</p:attrName>
                                        </p:attrNameLst>
                                      </p:cBhvr>
                                      <p:to>
                                        <p:strVal val="visible"/>
                                      </p:to>
                                    </p:set>
                                    <p:anim calcmode="discrete" valueType="clr">
                                      <p:cBhvr override="childStyle">
                                        <p:cTn id="49" dur="100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50" dur="1000"/>
                                        <p:tgtEl>
                                          <p:spTgt spid="16"/>
                                        </p:tgtEl>
                                        <p:attrNameLst>
                                          <p:attrName>fillcolor</p:attrName>
                                        </p:attrNameLst>
                                      </p:cBhvr>
                                      <p:tavLst>
                                        <p:tav tm="0">
                                          <p:val>
                                            <p:clrVal>
                                              <a:schemeClr val="accent2"/>
                                            </p:clrVal>
                                          </p:val>
                                        </p:tav>
                                        <p:tav tm="50000">
                                          <p:val>
                                            <p:clrVal>
                                              <a:schemeClr val="hlink"/>
                                            </p:clrVal>
                                          </p:val>
                                        </p:tav>
                                      </p:tavLst>
                                    </p:anim>
                                    <p:set>
                                      <p:cBhvr>
                                        <p:cTn id="51" dur="1000"/>
                                        <p:tgtEl>
                                          <p:spTgt spid="16"/>
                                        </p:tgtEl>
                                        <p:attrNameLst>
                                          <p:attrName>fill.type</p:attrName>
                                        </p:attrNameLst>
                                      </p:cBhvr>
                                      <p:to>
                                        <p:strVal val="solid"/>
                                      </p:to>
                                    </p:set>
                                  </p:childTnLst>
                                </p:cTn>
                              </p:par>
                            </p:childTnLst>
                          </p:cTn>
                        </p:par>
                        <p:par>
                          <p:cTn id="52" fill="hold">
                            <p:stCondLst>
                              <p:cond delay="8000"/>
                            </p:stCondLst>
                            <p:childTnLst>
                              <p:par>
                                <p:cTn id="53" presetID="27" presetClass="entr" presetSubtype="0" fill="hold" grpId="0" nodeType="afterEffect">
                                  <p:stCondLst>
                                    <p:cond delay="0"/>
                                  </p:stCondLst>
                                  <p:iterate type="lt">
                                    <p:tmPct val="50000"/>
                                  </p:iterate>
                                  <p:childTnLst>
                                    <p:set>
                                      <p:cBhvr>
                                        <p:cTn id="54" dur="1" fill="hold">
                                          <p:stCondLst>
                                            <p:cond delay="0"/>
                                          </p:stCondLst>
                                        </p:cTn>
                                        <p:tgtEl>
                                          <p:spTgt spid="21"/>
                                        </p:tgtEl>
                                        <p:attrNameLst>
                                          <p:attrName>style.visibility</p:attrName>
                                        </p:attrNameLst>
                                      </p:cBhvr>
                                      <p:to>
                                        <p:strVal val="visible"/>
                                      </p:to>
                                    </p:set>
                                    <p:anim calcmode="discrete" valueType="clr">
                                      <p:cBhvr override="childStyle">
                                        <p:cTn id="55" dur="100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56" dur="1000"/>
                                        <p:tgtEl>
                                          <p:spTgt spid="21"/>
                                        </p:tgtEl>
                                        <p:attrNameLst>
                                          <p:attrName>fillcolor</p:attrName>
                                        </p:attrNameLst>
                                      </p:cBhvr>
                                      <p:tavLst>
                                        <p:tav tm="0">
                                          <p:val>
                                            <p:clrVal>
                                              <a:schemeClr val="accent2"/>
                                            </p:clrVal>
                                          </p:val>
                                        </p:tav>
                                        <p:tav tm="50000">
                                          <p:val>
                                            <p:clrVal>
                                              <a:schemeClr val="hlink"/>
                                            </p:clrVal>
                                          </p:val>
                                        </p:tav>
                                      </p:tavLst>
                                    </p:anim>
                                    <p:set>
                                      <p:cBhvr>
                                        <p:cTn id="57" dur="1000"/>
                                        <p:tgtEl>
                                          <p:spTgt spid="21"/>
                                        </p:tgtEl>
                                        <p:attrNameLst>
                                          <p:attrName>fill.type</p:attrName>
                                        </p:attrNameLst>
                                      </p:cBhvr>
                                      <p:to>
                                        <p:strVal val="solid"/>
                                      </p:to>
                                    </p:set>
                                  </p:childTnLst>
                                </p:cTn>
                              </p:par>
                            </p:childTnLst>
                          </p:cTn>
                        </p:par>
                        <p:par>
                          <p:cTn id="58" fill="hold">
                            <p:stCondLst>
                              <p:cond delay="9000"/>
                            </p:stCondLst>
                            <p:childTnLst>
                              <p:par>
                                <p:cTn id="59" presetID="27" presetClass="entr" presetSubtype="0" fill="hold" grpId="0" nodeType="afterEffect">
                                  <p:stCondLst>
                                    <p:cond delay="0"/>
                                  </p:stCondLst>
                                  <p:iterate type="lt">
                                    <p:tmPct val="50000"/>
                                  </p:iterate>
                                  <p:childTnLst>
                                    <p:set>
                                      <p:cBhvr>
                                        <p:cTn id="60" dur="1" fill="hold">
                                          <p:stCondLst>
                                            <p:cond delay="0"/>
                                          </p:stCondLst>
                                        </p:cTn>
                                        <p:tgtEl>
                                          <p:spTgt spid="22"/>
                                        </p:tgtEl>
                                        <p:attrNameLst>
                                          <p:attrName>style.visibility</p:attrName>
                                        </p:attrNameLst>
                                      </p:cBhvr>
                                      <p:to>
                                        <p:strVal val="visible"/>
                                      </p:to>
                                    </p:set>
                                    <p:anim calcmode="discrete" valueType="clr">
                                      <p:cBhvr override="childStyle">
                                        <p:cTn id="61" dur="100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62" dur="1000"/>
                                        <p:tgtEl>
                                          <p:spTgt spid="22"/>
                                        </p:tgtEl>
                                        <p:attrNameLst>
                                          <p:attrName>fillcolor</p:attrName>
                                        </p:attrNameLst>
                                      </p:cBhvr>
                                      <p:tavLst>
                                        <p:tav tm="0">
                                          <p:val>
                                            <p:clrVal>
                                              <a:schemeClr val="accent2"/>
                                            </p:clrVal>
                                          </p:val>
                                        </p:tav>
                                        <p:tav tm="50000">
                                          <p:val>
                                            <p:clrVal>
                                              <a:schemeClr val="hlink"/>
                                            </p:clrVal>
                                          </p:val>
                                        </p:tav>
                                      </p:tavLst>
                                    </p:anim>
                                    <p:set>
                                      <p:cBhvr>
                                        <p:cTn id="63" dur="1000"/>
                                        <p:tgtEl>
                                          <p:spTgt spid="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P spid="19" grpId="0"/>
      <p:bldP spid="20" grpId="0"/>
      <p:bldP spid="16" grpId="0"/>
      <p:bldP spid="21" grpId="0"/>
      <p:bldP spid="2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2"/>
          <p:cNvPicPr>
            <a:picLocks noChangeAspect="1" noChangeArrowheads="1"/>
          </p:cNvPicPr>
          <p:nvPr/>
        </p:nvPicPr>
        <p:blipFill>
          <a:blip r:embed="rId3" cstate="print"/>
          <a:srcRect l="52353" r="13791"/>
          <a:stretch>
            <a:fillRect/>
          </a:stretch>
        </p:blipFill>
        <p:spPr bwMode="auto">
          <a:xfrm flipH="1">
            <a:off x="0" y="0"/>
            <a:ext cx="3491880" cy="6857999"/>
          </a:xfrm>
          <a:prstGeom prst="rect">
            <a:avLst/>
          </a:prstGeom>
          <a:noFill/>
          <a:ln w="9525">
            <a:noFill/>
            <a:miter lim="800000"/>
            <a:headEnd/>
            <a:tailEnd/>
          </a:ln>
          <a:effectLst/>
        </p:spPr>
      </p:pic>
      <p:sp>
        <p:nvSpPr>
          <p:cNvPr id="11" name="Rectangle 10"/>
          <p:cNvSpPr/>
          <p:nvPr/>
        </p:nvSpPr>
        <p:spPr>
          <a:xfrm>
            <a:off x="0" y="0"/>
            <a:ext cx="25152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p:cNvSpPr/>
          <p:nvPr/>
        </p:nvSpPr>
        <p:spPr>
          <a:xfrm>
            <a:off x="3563888" y="4382038"/>
            <a:ext cx="144016"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p:cNvSpPr/>
          <p:nvPr/>
        </p:nvSpPr>
        <p:spPr>
          <a:xfrm>
            <a:off x="3571868" y="1214422"/>
            <a:ext cx="5232936" cy="3566532"/>
          </a:xfrm>
          <a:prstGeom prst="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lowchart: Document 13"/>
          <p:cNvSpPr/>
          <p:nvPr/>
        </p:nvSpPr>
        <p:spPr>
          <a:xfrm>
            <a:off x="3563888" y="4553744"/>
            <a:ext cx="5256584" cy="2304256"/>
          </a:xfrm>
          <a:prstGeom prst="flowChartDocument">
            <a:avLst/>
          </a:prstGeom>
          <a:solidFill>
            <a:srgbClr val="F0ECF4"/>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p:cNvSpPr txBox="1"/>
          <p:nvPr/>
        </p:nvSpPr>
        <p:spPr>
          <a:xfrm>
            <a:off x="3623539" y="1412776"/>
            <a:ext cx="3672408" cy="3970318"/>
          </a:xfrm>
          <a:prstGeom prst="rect">
            <a:avLst/>
          </a:prstGeom>
          <a:noFill/>
        </p:spPr>
        <p:txBody>
          <a:bodyPr wrap="square" rtlCol="0">
            <a:spAutoFit/>
          </a:bodyPr>
          <a:lstStyle/>
          <a:p>
            <a:r>
              <a:rPr lang="en-CA" sz="2400" dirty="0" smtClean="0">
                <a:solidFill>
                  <a:schemeClr val="accent4">
                    <a:lumMod val="50000"/>
                  </a:schemeClr>
                </a:solidFill>
                <a:latin typeface="Franklin Gothic Medium Cond" pitchFamily="34" charset="0"/>
              </a:rPr>
              <a:t>RESSOURCES HUMAINES</a:t>
            </a:r>
          </a:p>
          <a:p>
            <a:endParaRPr lang="en-CA" dirty="0" smtClean="0">
              <a:latin typeface="Franklin Gothic Medium Cond" pitchFamily="34" charset="0"/>
            </a:endParaRPr>
          </a:p>
          <a:p>
            <a:endParaRPr lang="en-CA" dirty="0" smtClean="0">
              <a:latin typeface="Franklin Gothic Medium Cond" pitchFamily="34" charset="0"/>
            </a:endParaRPr>
          </a:p>
          <a:p>
            <a:r>
              <a:rPr lang="en-CA" dirty="0" smtClean="0">
                <a:solidFill>
                  <a:schemeClr val="accent6">
                    <a:lumMod val="50000"/>
                  </a:schemeClr>
                </a:solidFill>
                <a:latin typeface="Franklin Gothic Medium Cond" pitchFamily="34" charset="0"/>
              </a:rPr>
              <a:t>EMBAUCHER LE PERSONNEL, </a:t>
            </a:r>
            <a:r>
              <a:rPr lang="en-CA" dirty="0" err="1" smtClean="0">
                <a:solidFill>
                  <a:schemeClr val="accent6">
                    <a:lumMod val="50000"/>
                  </a:schemeClr>
                </a:solidFill>
                <a:latin typeface="Franklin Gothic Medium Cond" pitchFamily="34" charset="0"/>
              </a:rPr>
              <a:t>selon</a:t>
            </a:r>
            <a:r>
              <a:rPr lang="en-CA" dirty="0" smtClean="0">
                <a:solidFill>
                  <a:schemeClr val="accent6">
                    <a:lumMod val="50000"/>
                  </a:schemeClr>
                </a:solidFill>
                <a:latin typeface="Franklin Gothic Medium Cond" pitchFamily="34" charset="0"/>
              </a:rPr>
              <a:t> la </a:t>
            </a:r>
            <a:r>
              <a:rPr lang="en-CA" dirty="0" err="1" smtClean="0">
                <a:solidFill>
                  <a:schemeClr val="accent6">
                    <a:lumMod val="50000"/>
                  </a:schemeClr>
                </a:solidFill>
                <a:latin typeface="Franklin Gothic Medium Cond" pitchFamily="34" charset="0"/>
              </a:rPr>
              <a:t>norme</a:t>
            </a:r>
            <a:r>
              <a:rPr lang="en-CA" dirty="0" smtClean="0">
                <a:solidFill>
                  <a:schemeClr val="accent6">
                    <a:lumMod val="50000"/>
                  </a:schemeClr>
                </a:solidFill>
                <a:latin typeface="Franklin Gothic Medium Cond" pitchFamily="34" charset="0"/>
              </a:rPr>
              <a:t> :</a:t>
            </a:r>
          </a:p>
          <a:p>
            <a:r>
              <a:rPr lang="en-CA" sz="1400" dirty="0" smtClean="0">
                <a:latin typeface="Franklin Gothic Medium Cond" pitchFamily="34" charset="0"/>
              </a:rPr>
              <a:t>4.1   </a:t>
            </a:r>
            <a:r>
              <a:rPr lang="en-CA" sz="1400" dirty="0" err="1" smtClean="0">
                <a:latin typeface="Franklin Gothic Medium Cond" pitchFamily="34" charset="0"/>
              </a:rPr>
              <a:t>Déterminer</a:t>
            </a:r>
            <a:r>
              <a:rPr lang="en-CA" sz="1400" dirty="0" smtClean="0">
                <a:latin typeface="Franklin Gothic Medium Cond" pitchFamily="34" charset="0"/>
              </a:rPr>
              <a:t> les </a:t>
            </a:r>
            <a:r>
              <a:rPr lang="en-CA" sz="1400" dirty="0" err="1" smtClean="0">
                <a:latin typeface="Franklin Gothic Medium Cond" pitchFamily="34" charset="0"/>
              </a:rPr>
              <a:t>besoins</a:t>
            </a:r>
            <a:r>
              <a:rPr lang="en-CA" sz="1400" dirty="0" smtClean="0">
                <a:latin typeface="Franklin Gothic Medium Cond" pitchFamily="34" charset="0"/>
              </a:rPr>
              <a:t> en </a:t>
            </a:r>
            <a:r>
              <a:rPr lang="en-CA" sz="1400" dirty="0" err="1" smtClean="0">
                <a:latin typeface="Franklin Gothic Medium Cond" pitchFamily="34" charset="0"/>
              </a:rPr>
              <a:t>matière</a:t>
            </a:r>
            <a:r>
              <a:rPr lang="en-CA" sz="1400" dirty="0" smtClean="0">
                <a:latin typeface="Franklin Gothic Medium Cond" pitchFamily="34" charset="0"/>
              </a:rPr>
              <a:t> de </a:t>
            </a:r>
            <a:r>
              <a:rPr lang="en-CA" sz="1400" dirty="0" err="1" smtClean="0">
                <a:latin typeface="Franklin Gothic Medium Cond" pitchFamily="34" charset="0"/>
              </a:rPr>
              <a:t>dotation</a:t>
            </a:r>
            <a:endParaRPr lang="en-CA" sz="1400" dirty="0" smtClean="0">
              <a:latin typeface="Franklin Gothic Medium Cond" pitchFamily="34" charset="0"/>
            </a:endParaRPr>
          </a:p>
          <a:p>
            <a:r>
              <a:rPr lang="en-CA" sz="1400" dirty="0" smtClean="0">
                <a:latin typeface="Franklin Gothic Medium Cond" pitchFamily="34" charset="0"/>
              </a:rPr>
              <a:t>4.2   </a:t>
            </a:r>
            <a:r>
              <a:rPr lang="en-CA" sz="1400" dirty="0" err="1" smtClean="0">
                <a:latin typeface="Franklin Gothic Medium Cond" pitchFamily="34" charset="0"/>
              </a:rPr>
              <a:t>Recruter</a:t>
            </a:r>
            <a:r>
              <a:rPr lang="en-CA" sz="1400" dirty="0" smtClean="0">
                <a:latin typeface="Franklin Gothic Medium Cond" pitchFamily="34" charset="0"/>
              </a:rPr>
              <a:t> le personnel</a:t>
            </a:r>
          </a:p>
          <a:p>
            <a:r>
              <a:rPr lang="en-CA" sz="1400" dirty="0" smtClean="0">
                <a:latin typeface="Franklin Gothic Medium Cond" pitchFamily="34" charset="0"/>
              </a:rPr>
              <a:t>4.3   </a:t>
            </a:r>
            <a:r>
              <a:rPr lang="en-CA" sz="1400" dirty="0" err="1" smtClean="0">
                <a:latin typeface="Franklin Gothic Medium Cond" pitchFamily="34" charset="0"/>
              </a:rPr>
              <a:t>Recevoir</a:t>
            </a:r>
            <a:r>
              <a:rPr lang="en-CA" sz="1400" dirty="0" smtClean="0">
                <a:latin typeface="Franklin Gothic Medium Cond" pitchFamily="34" charset="0"/>
              </a:rPr>
              <a:t> en </a:t>
            </a:r>
            <a:r>
              <a:rPr lang="en-CA" sz="1400" dirty="0" err="1" smtClean="0">
                <a:latin typeface="Franklin Gothic Medium Cond" pitchFamily="34" charset="0"/>
              </a:rPr>
              <a:t>entrevue</a:t>
            </a:r>
            <a:r>
              <a:rPr lang="en-CA" sz="1400" dirty="0" smtClean="0">
                <a:latin typeface="Franklin Gothic Medium Cond" pitchFamily="34" charset="0"/>
              </a:rPr>
              <a:t> les </a:t>
            </a:r>
            <a:r>
              <a:rPr lang="en-CA" sz="1400" dirty="0" err="1" smtClean="0">
                <a:latin typeface="Franklin Gothic Medium Cond" pitchFamily="34" charset="0"/>
              </a:rPr>
              <a:t>employées</a:t>
            </a:r>
            <a:r>
              <a:rPr lang="en-CA" sz="1400" dirty="0" smtClean="0">
                <a:latin typeface="Franklin Gothic Medium Cond" pitchFamily="34" charset="0"/>
              </a:rPr>
              <a:t> </a:t>
            </a:r>
            <a:r>
              <a:rPr lang="en-CA" sz="1400" dirty="0" err="1" smtClean="0">
                <a:latin typeface="Franklin Gothic Medium Cond" pitchFamily="34" charset="0"/>
              </a:rPr>
              <a:t>potentielles</a:t>
            </a:r>
            <a:endParaRPr lang="en-CA" sz="1400" dirty="0" smtClean="0">
              <a:latin typeface="Franklin Gothic Medium Cond" pitchFamily="34" charset="0"/>
            </a:endParaRPr>
          </a:p>
          <a:p>
            <a:r>
              <a:rPr lang="en-CA" sz="1400" dirty="0" smtClean="0">
                <a:latin typeface="Franklin Gothic Medium Cond" pitchFamily="34" charset="0"/>
              </a:rPr>
              <a:t>4.4   </a:t>
            </a:r>
            <a:r>
              <a:rPr lang="en-CA" sz="1400" dirty="0" err="1" smtClean="0">
                <a:latin typeface="Franklin Gothic Medium Cond" pitchFamily="34" charset="0"/>
              </a:rPr>
              <a:t>Sélectionner</a:t>
            </a:r>
            <a:r>
              <a:rPr lang="en-CA" sz="1400" dirty="0" smtClean="0">
                <a:latin typeface="Franklin Gothic Medium Cond" pitchFamily="34" charset="0"/>
              </a:rPr>
              <a:t> les </a:t>
            </a:r>
            <a:r>
              <a:rPr lang="en-CA" sz="1400" dirty="0" err="1" smtClean="0">
                <a:latin typeface="Franklin Gothic Medium Cond" pitchFamily="34" charset="0"/>
              </a:rPr>
              <a:t>employées</a:t>
            </a:r>
            <a:r>
              <a:rPr lang="en-CA" sz="1400" dirty="0" smtClean="0">
                <a:latin typeface="Franklin Gothic Medium Cond" pitchFamily="34" charset="0"/>
              </a:rPr>
              <a:t> </a:t>
            </a:r>
            <a:r>
              <a:rPr lang="en-CA" sz="1400" dirty="0" err="1" smtClean="0">
                <a:latin typeface="Franklin Gothic Medium Cond" pitchFamily="34" charset="0"/>
              </a:rPr>
              <a:t>potentielles</a:t>
            </a:r>
            <a:endParaRPr lang="en-CA" sz="1400" dirty="0" smtClean="0">
              <a:latin typeface="Franklin Gothic Medium Cond" pitchFamily="34" charset="0"/>
            </a:endParaRPr>
          </a:p>
          <a:p>
            <a:r>
              <a:rPr lang="en-CA" sz="1400" dirty="0" smtClean="0">
                <a:latin typeface="Franklin Gothic Medium Cond" pitchFamily="34" charset="0"/>
              </a:rPr>
              <a:t>4.5   </a:t>
            </a:r>
            <a:r>
              <a:rPr lang="en-CA" sz="1400" dirty="0" err="1" smtClean="0">
                <a:latin typeface="Franklin Gothic Medium Cond" pitchFamily="34" charset="0"/>
              </a:rPr>
              <a:t>Offrir</a:t>
            </a:r>
            <a:r>
              <a:rPr lang="en-CA" sz="1400" dirty="0" smtClean="0">
                <a:latin typeface="Franklin Gothic Medium Cond" pitchFamily="34" charset="0"/>
              </a:rPr>
              <a:t> un </a:t>
            </a:r>
            <a:r>
              <a:rPr lang="en-CA" sz="1400" dirty="0" err="1" smtClean="0">
                <a:latin typeface="Franklin Gothic Medium Cond" pitchFamily="34" charset="0"/>
              </a:rPr>
              <a:t>poste</a:t>
            </a:r>
            <a:r>
              <a:rPr lang="en-CA" sz="1400" dirty="0" smtClean="0">
                <a:latin typeface="Franklin Gothic Medium Cond" pitchFamily="34" charset="0"/>
              </a:rPr>
              <a:t> à la </a:t>
            </a:r>
            <a:r>
              <a:rPr lang="en-CA" sz="1400" dirty="0" err="1" smtClean="0">
                <a:latin typeface="Franklin Gothic Medium Cond" pitchFamily="34" charset="0"/>
              </a:rPr>
              <a:t>meilleure</a:t>
            </a:r>
            <a:r>
              <a:rPr lang="en-CA" sz="1400" dirty="0" smtClean="0">
                <a:latin typeface="Franklin Gothic Medium Cond" pitchFamily="34" charset="0"/>
              </a:rPr>
              <a:t> candidate</a:t>
            </a:r>
          </a:p>
          <a:p>
            <a:r>
              <a:rPr lang="en-CA" sz="1400" dirty="0" smtClean="0">
                <a:latin typeface="Franklin Gothic Medium Cond" pitchFamily="34" charset="0"/>
              </a:rPr>
              <a:t>4.6   </a:t>
            </a:r>
            <a:r>
              <a:rPr lang="en-CA" sz="1400" dirty="0" err="1" smtClean="0">
                <a:latin typeface="Franklin Gothic Medium Cond" pitchFamily="34" charset="0"/>
              </a:rPr>
              <a:t>Fournir</a:t>
            </a:r>
            <a:r>
              <a:rPr lang="en-CA" sz="1400" dirty="0" smtClean="0">
                <a:latin typeface="Franklin Gothic Medium Cond" pitchFamily="34" charset="0"/>
              </a:rPr>
              <a:t> </a:t>
            </a:r>
            <a:r>
              <a:rPr lang="en-CA" sz="1400" dirty="0" err="1" smtClean="0">
                <a:latin typeface="Franklin Gothic Medium Cond" pitchFamily="34" charset="0"/>
              </a:rPr>
              <a:t>une</a:t>
            </a:r>
            <a:r>
              <a:rPr lang="en-CA" sz="1400" dirty="0" smtClean="0">
                <a:latin typeface="Franklin Gothic Medium Cond" pitchFamily="34" charset="0"/>
              </a:rPr>
              <a:t> orientation au nouveau personnel</a:t>
            </a:r>
          </a:p>
          <a:p>
            <a:endParaRPr lang="en-CA" dirty="0" smtClean="0">
              <a:latin typeface="Franklin Gothic Medium Cond" pitchFamily="34" charset="0"/>
            </a:endParaRPr>
          </a:p>
          <a:p>
            <a:endParaRPr lang="en-CA" dirty="0" smtClean="0">
              <a:solidFill>
                <a:schemeClr val="accent6">
                  <a:lumMod val="50000"/>
                </a:schemeClr>
              </a:solidFill>
              <a:latin typeface="Franklin Gothic Medium Cond" pitchFamily="34" charset="0"/>
            </a:endParaRPr>
          </a:p>
          <a:p>
            <a:endParaRPr lang="en-CA" dirty="0" smtClean="0">
              <a:latin typeface="Franklin Gothic Medium Cond" pitchFamily="34" charset="0"/>
            </a:endParaRPr>
          </a:p>
          <a:p>
            <a:endParaRPr lang="en-CA" dirty="0">
              <a:latin typeface="Franklin Gothic Medium Cond" pitchFamily="34" charset="0"/>
            </a:endParaRPr>
          </a:p>
        </p:txBody>
      </p:sp>
      <p:sp>
        <p:nvSpPr>
          <p:cNvPr id="19" name="Freeform 18"/>
          <p:cNvSpPr/>
          <p:nvPr/>
        </p:nvSpPr>
        <p:spPr>
          <a:xfrm>
            <a:off x="3572355" y="1052736"/>
            <a:ext cx="5248117" cy="5551263"/>
          </a:xfrm>
          <a:custGeom>
            <a:avLst/>
            <a:gdLst>
              <a:gd name="connsiteX0" fmla="*/ 5367867 w 5367867"/>
              <a:gd name="connsiteY0" fmla="*/ 5063067 h 5376334"/>
              <a:gd name="connsiteX1" fmla="*/ 5367867 w 5367867"/>
              <a:gd name="connsiteY1" fmla="*/ 5063067 h 5376334"/>
              <a:gd name="connsiteX2" fmla="*/ 5359400 w 5367867"/>
              <a:gd name="connsiteY2" fmla="*/ 0 h 5376334"/>
              <a:gd name="connsiteX3" fmla="*/ 0 w 5367867"/>
              <a:gd name="connsiteY3" fmla="*/ 8467 h 5376334"/>
              <a:gd name="connsiteX4" fmla="*/ 25400 w 5367867"/>
              <a:gd name="connsiteY4" fmla="*/ 5376334 h 5376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7867" h="5376334">
                <a:moveTo>
                  <a:pt x="5367867" y="5063067"/>
                </a:moveTo>
                <a:lnTo>
                  <a:pt x="5367867" y="5063067"/>
                </a:lnTo>
                <a:cubicBezTo>
                  <a:pt x="5365045" y="3375378"/>
                  <a:pt x="5362222" y="1687689"/>
                  <a:pt x="5359400" y="0"/>
                </a:cubicBezTo>
                <a:lnTo>
                  <a:pt x="0" y="8467"/>
                </a:lnTo>
                <a:lnTo>
                  <a:pt x="25400" y="5376334"/>
                </a:lnTo>
              </a:path>
            </a:pathLst>
          </a:custGeom>
          <a:ln w="57150">
            <a:solidFill>
              <a:schemeClr val="accent4">
                <a:lumMod val="40000"/>
                <a:lumOff val="6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7" name="Rectangle 36"/>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3635896" y="332656"/>
            <a:ext cx="5028755" cy="523220"/>
          </a:xfrm>
          <a:prstGeom prst="rect">
            <a:avLst/>
          </a:prstGeom>
          <a:noFill/>
        </p:spPr>
        <p:txBody>
          <a:bodyPr wrap="square" rtlCol="0">
            <a:spAutoFit/>
          </a:bodyPr>
          <a:lstStyle/>
          <a:p>
            <a:r>
              <a:rPr lang="en-CA" sz="2800" dirty="0" smtClean="0">
                <a:latin typeface="Franklin Gothic Demi Cond" pitchFamily="34" charset="0"/>
              </a:rPr>
              <a:t>Descriptions </a:t>
            </a:r>
            <a:r>
              <a:rPr lang="en-CA" sz="2800" dirty="0" err="1" smtClean="0">
                <a:latin typeface="Franklin Gothic Demi Cond" pitchFamily="34" charset="0"/>
              </a:rPr>
              <a:t>d’emploi</a:t>
            </a:r>
            <a:endParaRPr lang="en-CA" sz="2800" dirty="0">
              <a:latin typeface="Franklin Gothic Demi Cond" pitchFamily="34" charset="0"/>
            </a:endParaRPr>
          </a:p>
        </p:txBody>
      </p:sp>
    </p:spTree>
  </p:cSld>
  <p:clrMapOvr>
    <a:masterClrMapping/>
  </p:clrMapOvr>
  <p:transition spd="med">
    <p:push/>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159224" y="620688"/>
            <a:ext cx="6984776" cy="1008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p:cNvSpPr txBox="1"/>
          <p:nvPr/>
        </p:nvSpPr>
        <p:spPr>
          <a:xfrm>
            <a:off x="2267295" y="2276302"/>
            <a:ext cx="6444208" cy="615553"/>
          </a:xfrm>
          <a:prstGeom prst="rect">
            <a:avLst/>
          </a:prstGeom>
          <a:noFill/>
        </p:spPr>
        <p:txBody>
          <a:bodyPr wrap="square" rtlCol="0">
            <a:spAutoFit/>
          </a:bodyPr>
          <a:lstStyle/>
          <a:p>
            <a:r>
              <a:rPr lang="en-CA" sz="1400" dirty="0" smtClean="0">
                <a:solidFill>
                  <a:srgbClr val="652876"/>
                </a:solidFill>
                <a:latin typeface="Franklin Gothic Demi" pitchFamily="34" charset="0"/>
              </a:rPr>
              <a:t>RÉDACTION D’UNE DESCRIPTION D’EMPLOI</a:t>
            </a:r>
          </a:p>
          <a:p>
            <a:endParaRPr lang="en-CA" sz="2000" dirty="0" smtClean="0">
              <a:solidFill>
                <a:prstClr val="black"/>
              </a:solidFill>
              <a:latin typeface="Franklin Gothic Book" pitchFamily="34" charset="0"/>
            </a:endParaRPr>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p:cNvSpPr/>
          <p:nvPr/>
        </p:nvSpPr>
        <p:spPr>
          <a:xfrm>
            <a:off x="899592" y="337984"/>
            <a:ext cx="1548000" cy="1548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9" name="Oval 8"/>
          <p:cNvSpPr/>
          <p:nvPr/>
        </p:nvSpPr>
        <p:spPr>
          <a:xfrm>
            <a:off x="899592" y="332656"/>
            <a:ext cx="1548000" cy="1548000"/>
          </a:xfrm>
          <a:prstGeom prst="ellipse">
            <a:avLst/>
          </a:prstGeom>
          <a:solidFill>
            <a:schemeClr val="accent6">
              <a:lumMod val="75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13" name="Freeform 12"/>
          <p:cNvSpPr/>
          <p:nvPr/>
        </p:nvSpPr>
        <p:spPr>
          <a:xfrm>
            <a:off x="944880" y="621792"/>
            <a:ext cx="676656" cy="941832"/>
          </a:xfrm>
          <a:custGeom>
            <a:avLst/>
            <a:gdLst>
              <a:gd name="connsiteX0" fmla="*/ 94488 w 676656"/>
              <a:gd name="connsiteY0" fmla="*/ 0 h 941832"/>
              <a:gd name="connsiteX1" fmla="*/ 579120 w 676656"/>
              <a:gd name="connsiteY1" fmla="*/ 679704 h 941832"/>
              <a:gd name="connsiteX2" fmla="*/ 676656 w 676656"/>
              <a:gd name="connsiteY2" fmla="*/ 941832 h 941832"/>
              <a:gd name="connsiteX3" fmla="*/ 463296 w 676656"/>
              <a:gd name="connsiteY3" fmla="*/ 765048 h 941832"/>
              <a:gd name="connsiteX4" fmla="*/ 0 w 676656"/>
              <a:gd name="connsiteY4" fmla="*/ 27432 h 941832"/>
              <a:gd name="connsiteX5" fmla="*/ 94488 w 676656"/>
              <a:gd name="connsiteY5" fmla="*/ 0 h 94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56" h="941832">
                <a:moveTo>
                  <a:pt x="94488" y="0"/>
                </a:moveTo>
                <a:lnTo>
                  <a:pt x="579120" y="679704"/>
                </a:lnTo>
                <a:lnTo>
                  <a:pt x="676656" y="941832"/>
                </a:lnTo>
                <a:lnTo>
                  <a:pt x="463296" y="765048"/>
                </a:lnTo>
                <a:lnTo>
                  <a:pt x="0" y="27432"/>
                </a:lnTo>
                <a:lnTo>
                  <a:pt x="944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13"/>
          <p:cNvSpPr/>
          <p:nvPr/>
        </p:nvSpPr>
        <p:spPr>
          <a:xfrm>
            <a:off x="1469136" y="356616"/>
            <a:ext cx="886968" cy="923544"/>
          </a:xfrm>
          <a:custGeom>
            <a:avLst/>
            <a:gdLst>
              <a:gd name="connsiteX0" fmla="*/ 435864 w 886968"/>
              <a:gd name="connsiteY0" fmla="*/ 0 h 923544"/>
              <a:gd name="connsiteX1" fmla="*/ 256032 w 886968"/>
              <a:gd name="connsiteY1" fmla="*/ 237744 h 923544"/>
              <a:gd name="connsiteX2" fmla="*/ 76200 w 886968"/>
              <a:gd name="connsiteY2" fmla="*/ 499872 h 923544"/>
              <a:gd name="connsiteX3" fmla="*/ 0 w 886968"/>
              <a:gd name="connsiteY3" fmla="*/ 621792 h 923544"/>
              <a:gd name="connsiteX4" fmla="*/ 237744 w 886968"/>
              <a:gd name="connsiteY4" fmla="*/ 780288 h 923544"/>
              <a:gd name="connsiteX5" fmla="*/ 445008 w 886968"/>
              <a:gd name="connsiteY5" fmla="*/ 923544 h 923544"/>
              <a:gd name="connsiteX6" fmla="*/ 478536 w 886968"/>
              <a:gd name="connsiteY6" fmla="*/ 896112 h 923544"/>
              <a:gd name="connsiteX7" fmla="*/ 512064 w 886968"/>
              <a:gd name="connsiteY7" fmla="*/ 893064 h 923544"/>
              <a:gd name="connsiteX8" fmla="*/ 548640 w 886968"/>
              <a:gd name="connsiteY8" fmla="*/ 896112 h 923544"/>
              <a:gd name="connsiteX9" fmla="*/ 569976 w 886968"/>
              <a:gd name="connsiteY9" fmla="*/ 899160 h 923544"/>
              <a:gd name="connsiteX10" fmla="*/ 569976 w 886968"/>
              <a:gd name="connsiteY10" fmla="*/ 899160 h 923544"/>
              <a:gd name="connsiteX11" fmla="*/ 655320 w 886968"/>
              <a:gd name="connsiteY11" fmla="*/ 685800 h 923544"/>
              <a:gd name="connsiteX12" fmla="*/ 807720 w 886968"/>
              <a:gd name="connsiteY12" fmla="*/ 417576 h 923544"/>
              <a:gd name="connsiteX13" fmla="*/ 886968 w 886968"/>
              <a:gd name="connsiteY13" fmla="*/ 307848 h 923544"/>
              <a:gd name="connsiteX14" fmla="*/ 652272 w 886968"/>
              <a:gd name="connsiteY14" fmla="*/ 36576 h 923544"/>
              <a:gd name="connsiteX15" fmla="*/ 435864 w 886968"/>
              <a:gd name="connsiteY15" fmla="*/ 0 h 9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968" h="923544">
                <a:moveTo>
                  <a:pt x="435864" y="0"/>
                </a:moveTo>
                <a:lnTo>
                  <a:pt x="256032" y="237744"/>
                </a:lnTo>
                <a:lnTo>
                  <a:pt x="76200" y="499872"/>
                </a:lnTo>
                <a:lnTo>
                  <a:pt x="0" y="621792"/>
                </a:lnTo>
                <a:lnTo>
                  <a:pt x="237744" y="780288"/>
                </a:lnTo>
                <a:lnTo>
                  <a:pt x="445008" y="923544"/>
                </a:lnTo>
                <a:lnTo>
                  <a:pt x="478536" y="896112"/>
                </a:lnTo>
                <a:cubicBezTo>
                  <a:pt x="489712" y="895096"/>
                  <a:pt x="500842" y="893064"/>
                  <a:pt x="512064" y="893064"/>
                </a:cubicBezTo>
                <a:cubicBezTo>
                  <a:pt x="524298" y="893064"/>
                  <a:pt x="536513" y="894495"/>
                  <a:pt x="548640" y="896112"/>
                </a:cubicBezTo>
                <a:cubicBezTo>
                  <a:pt x="581139" y="900445"/>
                  <a:pt x="529906" y="899160"/>
                  <a:pt x="569976" y="899160"/>
                </a:cubicBezTo>
                <a:lnTo>
                  <a:pt x="569976" y="899160"/>
                </a:lnTo>
                <a:lnTo>
                  <a:pt x="655320" y="685800"/>
                </a:lnTo>
                <a:lnTo>
                  <a:pt x="807720" y="417576"/>
                </a:lnTo>
                <a:lnTo>
                  <a:pt x="886968" y="307848"/>
                </a:lnTo>
                <a:lnTo>
                  <a:pt x="652272" y="36576"/>
                </a:lnTo>
                <a:lnTo>
                  <a:pt x="4358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750" name="Picture 6" descr="http://www.aperfectworld.org/clipart/academic/pencil_pad.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9190" y="260648"/>
            <a:ext cx="1522570" cy="1330401"/>
          </a:xfrm>
          <a:prstGeom prst="rect">
            <a:avLst/>
          </a:prstGeom>
          <a:noFill/>
        </p:spPr>
      </p:pic>
      <p:sp>
        <p:nvSpPr>
          <p:cNvPr id="15" name="TextBox 14"/>
          <p:cNvSpPr txBox="1"/>
          <p:nvPr/>
        </p:nvSpPr>
        <p:spPr>
          <a:xfrm>
            <a:off x="1052008" y="1444580"/>
            <a:ext cx="1224136" cy="338554"/>
          </a:xfrm>
          <a:prstGeom prst="rect">
            <a:avLst/>
          </a:prstGeom>
          <a:noFill/>
        </p:spPr>
        <p:txBody>
          <a:bodyPr wrap="square" rtlCol="0">
            <a:spAutoFit/>
          </a:bodyPr>
          <a:lstStyle/>
          <a:p>
            <a:pPr algn="ctr"/>
            <a:r>
              <a:rPr lang="en-CA" sz="1600" dirty="0" err="1" smtClean="0">
                <a:solidFill>
                  <a:schemeClr val="bg1"/>
                </a:solidFill>
                <a:latin typeface="Franklin Gothic Demi" pitchFamily="34" charset="0"/>
              </a:rPr>
              <a:t>Exercice</a:t>
            </a:r>
            <a:endParaRPr lang="en-CA" sz="1600" dirty="0">
              <a:solidFill>
                <a:schemeClr val="bg1"/>
              </a:solidFill>
              <a:latin typeface="Franklin Gothic Demi" pitchFamily="34" charset="0"/>
            </a:endParaRPr>
          </a:p>
        </p:txBody>
      </p:sp>
      <p:sp>
        <p:nvSpPr>
          <p:cNvPr id="16" name="TextBox 15"/>
          <p:cNvSpPr txBox="1"/>
          <p:nvPr/>
        </p:nvSpPr>
        <p:spPr>
          <a:xfrm>
            <a:off x="3143240" y="692696"/>
            <a:ext cx="5072098" cy="830997"/>
          </a:xfrm>
          <a:prstGeom prst="rect">
            <a:avLst/>
          </a:prstGeom>
          <a:noFill/>
        </p:spPr>
        <p:txBody>
          <a:bodyPr wrap="square" rtlCol="0">
            <a:spAutoFit/>
          </a:bodyPr>
          <a:lstStyle/>
          <a:p>
            <a:pPr algn="ctr"/>
            <a:r>
              <a:rPr lang="en-US" sz="2400" dirty="0" err="1" smtClean="0">
                <a:solidFill>
                  <a:prstClr val="black"/>
                </a:solidFill>
                <a:latin typeface="Franklin Gothic Medium" pitchFamily="34" charset="0"/>
              </a:rPr>
              <a:t>Utilisation</a:t>
            </a:r>
            <a:r>
              <a:rPr lang="en-US" sz="2400" dirty="0" smtClean="0">
                <a:solidFill>
                  <a:prstClr val="black"/>
                </a:solidFill>
                <a:latin typeface="Franklin Gothic Medium" pitchFamily="34" charset="0"/>
              </a:rPr>
              <a:t> des </a:t>
            </a:r>
            <a:r>
              <a:rPr lang="en-US" sz="2400" dirty="0" err="1" smtClean="0">
                <a:solidFill>
                  <a:prstClr val="black"/>
                </a:solidFill>
                <a:latin typeface="Franklin Gothic Medium" pitchFamily="34" charset="0"/>
              </a:rPr>
              <a:t>normes</a:t>
            </a:r>
            <a:r>
              <a:rPr lang="en-US" sz="2400" dirty="0" smtClean="0">
                <a:solidFill>
                  <a:prstClr val="black"/>
                </a:solidFill>
                <a:latin typeface="Franklin Gothic Medium" pitchFamily="34" charset="0"/>
              </a:rPr>
              <a:t> pour </a:t>
            </a:r>
            <a:r>
              <a:rPr lang="en-US" sz="2400" dirty="0" err="1" smtClean="0">
                <a:solidFill>
                  <a:prstClr val="black"/>
                </a:solidFill>
                <a:latin typeface="Franklin Gothic Medium" pitchFamily="34" charset="0"/>
              </a:rPr>
              <a:t>rédiger</a:t>
            </a:r>
            <a:r>
              <a:rPr lang="en-US" sz="2400" dirty="0" smtClean="0">
                <a:solidFill>
                  <a:prstClr val="black"/>
                </a:solidFill>
                <a:latin typeface="Franklin Gothic Medium" pitchFamily="34" charset="0"/>
              </a:rPr>
              <a:t> </a:t>
            </a:r>
            <a:r>
              <a:rPr lang="en-US" sz="2400" dirty="0" err="1" smtClean="0">
                <a:solidFill>
                  <a:prstClr val="black"/>
                </a:solidFill>
                <a:latin typeface="Franklin Gothic Medium" pitchFamily="34" charset="0"/>
              </a:rPr>
              <a:t>une</a:t>
            </a:r>
            <a:r>
              <a:rPr lang="en-US" sz="2400" dirty="0" smtClean="0">
                <a:solidFill>
                  <a:prstClr val="black"/>
                </a:solidFill>
                <a:latin typeface="Franklin Gothic Medium" pitchFamily="34" charset="0"/>
              </a:rPr>
              <a:t> description </a:t>
            </a:r>
            <a:r>
              <a:rPr lang="en-US" sz="2400" dirty="0" err="1" smtClean="0">
                <a:solidFill>
                  <a:prstClr val="black"/>
                </a:solidFill>
                <a:latin typeface="Franklin Gothic Medium" pitchFamily="34" charset="0"/>
              </a:rPr>
              <a:t>d’emploi</a:t>
            </a:r>
            <a:endParaRPr lang="en-US" sz="2400" dirty="0">
              <a:solidFill>
                <a:prstClr val="black"/>
              </a:solidFill>
              <a:latin typeface="Franklin Gothic Medium" pitchFamily="34" charset="0"/>
            </a:endParaRPr>
          </a:p>
        </p:txBody>
      </p:sp>
      <p:sp>
        <p:nvSpPr>
          <p:cNvPr id="18" name="TextBox 17"/>
          <p:cNvSpPr txBox="1"/>
          <p:nvPr/>
        </p:nvSpPr>
        <p:spPr>
          <a:xfrm>
            <a:off x="2283646" y="2636912"/>
            <a:ext cx="6192688" cy="2062103"/>
          </a:xfrm>
          <a:prstGeom prst="rect">
            <a:avLst/>
          </a:prstGeom>
          <a:noFill/>
        </p:spPr>
        <p:txBody>
          <a:bodyPr wrap="square" rtlCol="0">
            <a:spAutoFit/>
          </a:bodyPr>
          <a:lstStyle/>
          <a:p>
            <a:pPr marL="342900" indent="-342900">
              <a:spcAft>
                <a:spcPts val="600"/>
              </a:spcAft>
              <a:buFont typeface="+mj-lt"/>
              <a:buAutoNum type="arabicPeriod"/>
            </a:pPr>
            <a:r>
              <a:rPr lang="en-CA" dirty="0" err="1" smtClean="0">
                <a:latin typeface="Franklin Gothic Book" pitchFamily="34" charset="0"/>
              </a:rPr>
              <a:t>Définissez</a:t>
            </a:r>
            <a:r>
              <a:rPr lang="en-CA" dirty="0" smtClean="0">
                <a:latin typeface="Franklin Gothic Book" pitchFamily="34" charset="0"/>
              </a:rPr>
              <a:t> </a:t>
            </a:r>
            <a:r>
              <a:rPr lang="en-CA" dirty="0" err="1" smtClean="0">
                <a:latin typeface="Franklin Gothic Book" pitchFamily="34" charset="0"/>
              </a:rPr>
              <a:t>l’objet</a:t>
            </a:r>
            <a:r>
              <a:rPr lang="en-CA" dirty="0" smtClean="0">
                <a:latin typeface="Franklin Gothic Book" pitchFamily="34" charset="0"/>
              </a:rPr>
              <a:t> du </a:t>
            </a:r>
            <a:r>
              <a:rPr lang="en-CA" dirty="0" err="1" smtClean="0">
                <a:latin typeface="Franklin Gothic Book" pitchFamily="34" charset="0"/>
              </a:rPr>
              <a:t>poste</a:t>
            </a:r>
            <a:endParaRPr lang="en-CA" dirty="0" smtClean="0">
              <a:latin typeface="Franklin Gothic Book" pitchFamily="34" charset="0"/>
            </a:endParaRPr>
          </a:p>
          <a:p>
            <a:pPr marL="342900" lvl="0" indent="-342900">
              <a:spcAft>
                <a:spcPts val="600"/>
              </a:spcAft>
              <a:buFont typeface="+mj-lt"/>
              <a:buAutoNum type="arabicPeriod"/>
            </a:pPr>
            <a:r>
              <a:rPr lang="en-CA" dirty="0" err="1" smtClean="0">
                <a:latin typeface="Franklin Gothic Book" pitchFamily="34" charset="0"/>
              </a:rPr>
              <a:t>Précisez</a:t>
            </a:r>
            <a:r>
              <a:rPr lang="en-CA" dirty="0" smtClean="0">
                <a:latin typeface="Franklin Gothic Book" pitchFamily="34" charset="0"/>
              </a:rPr>
              <a:t> les </a:t>
            </a:r>
            <a:r>
              <a:rPr lang="en-CA" dirty="0" err="1" smtClean="0">
                <a:latin typeface="Franklin Gothic Book" pitchFamily="34" charset="0"/>
              </a:rPr>
              <a:t>principales</a:t>
            </a:r>
            <a:r>
              <a:rPr lang="en-CA" dirty="0" smtClean="0">
                <a:latin typeface="Franklin Gothic Book" pitchFamily="34" charset="0"/>
              </a:rPr>
              <a:t> </a:t>
            </a:r>
            <a:r>
              <a:rPr lang="en-CA" dirty="0" err="1" smtClean="0">
                <a:latin typeface="Franklin Gothic Book" pitchFamily="34" charset="0"/>
              </a:rPr>
              <a:t>responsabilités</a:t>
            </a:r>
            <a:r>
              <a:rPr lang="en-CA" dirty="0" smtClean="0">
                <a:latin typeface="Franklin Gothic Book" pitchFamily="34" charset="0"/>
              </a:rPr>
              <a:t> pour le </a:t>
            </a:r>
            <a:r>
              <a:rPr lang="en-CA" dirty="0" err="1" smtClean="0">
                <a:latin typeface="Franklin Gothic Book" pitchFamily="34" charset="0"/>
              </a:rPr>
              <a:t>poste</a:t>
            </a:r>
            <a:endParaRPr lang="en-CA" dirty="0" smtClean="0">
              <a:latin typeface="Franklin Gothic Book" pitchFamily="34" charset="0"/>
            </a:endParaRPr>
          </a:p>
          <a:p>
            <a:pPr marL="342900" lvl="0" indent="-342900">
              <a:spcAft>
                <a:spcPts val="600"/>
              </a:spcAft>
              <a:buFont typeface="+mj-lt"/>
              <a:buAutoNum type="arabicPeriod"/>
            </a:pPr>
            <a:r>
              <a:rPr lang="en-CA" dirty="0" err="1" smtClean="0">
                <a:latin typeface="Franklin Gothic Book" pitchFamily="34" charset="0"/>
              </a:rPr>
              <a:t>Indiquez</a:t>
            </a:r>
            <a:r>
              <a:rPr lang="en-CA" dirty="0" smtClean="0">
                <a:latin typeface="Franklin Gothic Book" pitchFamily="34" charset="0"/>
              </a:rPr>
              <a:t> la </a:t>
            </a:r>
            <a:r>
              <a:rPr lang="en-CA" dirty="0" err="1" smtClean="0">
                <a:latin typeface="Franklin Gothic Book" pitchFamily="34" charset="0"/>
              </a:rPr>
              <a:t>scolarité</a:t>
            </a:r>
            <a:r>
              <a:rPr lang="en-CA" dirty="0" smtClean="0">
                <a:latin typeface="Franklin Gothic Book" pitchFamily="34" charset="0"/>
              </a:rPr>
              <a:t> et </a:t>
            </a:r>
            <a:r>
              <a:rPr lang="en-CA" dirty="0" err="1" smtClean="0">
                <a:latin typeface="Franklin Gothic Book" pitchFamily="34" charset="0"/>
              </a:rPr>
              <a:t>l’expérience</a:t>
            </a:r>
            <a:r>
              <a:rPr lang="en-CA" dirty="0" smtClean="0">
                <a:latin typeface="Franklin Gothic Book" pitchFamily="34" charset="0"/>
              </a:rPr>
              <a:t> </a:t>
            </a:r>
            <a:r>
              <a:rPr lang="en-CA" dirty="0" err="1" smtClean="0">
                <a:latin typeface="Franklin Gothic Book" pitchFamily="34" charset="0"/>
              </a:rPr>
              <a:t>requises</a:t>
            </a:r>
            <a:r>
              <a:rPr lang="en-CA" dirty="0" smtClean="0">
                <a:latin typeface="Franklin Gothic Book" pitchFamily="34" charset="0"/>
              </a:rPr>
              <a:t> pour le </a:t>
            </a:r>
            <a:r>
              <a:rPr lang="en-CA" dirty="0" err="1" smtClean="0">
                <a:latin typeface="Franklin Gothic Book" pitchFamily="34" charset="0"/>
              </a:rPr>
              <a:t>poste</a:t>
            </a:r>
            <a:endParaRPr lang="en-CA" dirty="0" smtClean="0">
              <a:latin typeface="Franklin Gothic Book" pitchFamily="34" charset="0"/>
            </a:endParaRPr>
          </a:p>
          <a:p>
            <a:pPr marL="342900" lvl="0" indent="-342900">
              <a:spcAft>
                <a:spcPts val="600"/>
              </a:spcAft>
              <a:buFont typeface="+mj-lt"/>
              <a:buAutoNum type="arabicPeriod"/>
            </a:pPr>
            <a:r>
              <a:rPr lang="en-CA" dirty="0" err="1" smtClean="0">
                <a:latin typeface="Franklin Gothic Book" pitchFamily="34" charset="0"/>
              </a:rPr>
              <a:t>Énoncez</a:t>
            </a:r>
            <a:r>
              <a:rPr lang="en-CA" dirty="0" smtClean="0">
                <a:latin typeface="Franklin Gothic Book" pitchFamily="34" charset="0"/>
              </a:rPr>
              <a:t> les </a:t>
            </a:r>
            <a:r>
              <a:rPr lang="en-CA" dirty="0" err="1" smtClean="0">
                <a:latin typeface="Franklin Gothic Book" pitchFamily="34" charset="0"/>
              </a:rPr>
              <a:t>exigences</a:t>
            </a:r>
            <a:r>
              <a:rPr lang="en-CA" dirty="0" smtClean="0">
                <a:latin typeface="Franklin Gothic Book" pitchFamily="34" charset="0"/>
              </a:rPr>
              <a:t> relatives aux </a:t>
            </a:r>
            <a:r>
              <a:rPr lang="en-CA" dirty="0" err="1" smtClean="0">
                <a:latin typeface="Franklin Gothic Book" pitchFamily="34" charset="0"/>
              </a:rPr>
              <a:t>permis</a:t>
            </a:r>
            <a:r>
              <a:rPr lang="en-CA" dirty="0" smtClean="0">
                <a:latin typeface="Franklin Gothic Book" pitchFamily="34" charset="0"/>
              </a:rPr>
              <a:t>, aux </a:t>
            </a:r>
            <a:r>
              <a:rPr lang="en-CA" dirty="0" err="1" smtClean="0">
                <a:latin typeface="Franklin Gothic Book" pitchFamily="34" charset="0"/>
              </a:rPr>
              <a:t>diplômes</a:t>
            </a:r>
            <a:r>
              <a:rPr lang="en-CA" dirty="0" smtClean="0">
                <a:latin typeface="Franklin Gothic Book" pitchFamily="34" charset="0"/>
              </a:rPr>
              <a:t> </a:t>
            </a:r>
            <a:r>
              <a:rPr lang="en-CA" dirty="0" err="1" smtClean="0">
                <a:latin typeface="Franklin Gothic Book" pitchFamily="34" charset="0"/>
              </a:rPr>
              <a:t>ou</a:t>
            </a:r>
            <a:r>
              <a:rPr lang="en-CA" dirty="0" smtClean="0">
                <a:latin typeface="Franklin Gothic Book" pitchFamily="34" charset="0"/>
              </a:rPr>
              <a:t> à </a:t>
            </a:r>
            <a:r>
              <a:rPr lang="en-CA" dirty="0" err="1" smtClean="0">
                <a:latin typeface="Franklin Gothic Book" pitchFamily="34" charset="0"/>
              </a:rPr>
              <a:t>l’adhésion</a:t>
            </a:r>
            <a:r>
              <a:rPr lang="en-CA" dirty="0" smtClean="0">
                <a:latin typeface="Franklin Gothic Book" pitchFamily="34" charset="0"/>
              </a:rPr>
              <a:t> à des associations</a:t>
            </a:r>
          </a:p>
          <a:p>
            <a:endParaRPr lang="en-CA" dirty="0">
              <a:latin typeface="Franklin Gothic Book" pitchFamily="34" charset="0"/>
            </a:endParaRPr>
          </a:p>
        </p:txBody>
      </p:sp>
      <p:sp>
        <p:nvSpPr>
          <p:cNvPr id="22" name="Freeform 21"/>
          <p:cNvSpPr/>
          <p:nvPr/>
        </p:nvSpPr>
        <p:spPr>
          <a:xfrm flipH="1">
            <a:off x="323528" y="980728"/>
            <a:ext cx="1008112" cy="1765454"/>
          </a:xfrm>
          <a:custGeom>
            <a:avLst/>
            <a:gdLst>
              <a:gd name="connsiteX0" fmla="*/ 313883 w 1199014"/>
              <a:gd name="connsiteY0" fmla="*/ 91339 h 2154794"/>
              <a:gd name="connsiteX1" fmla="*/ 341133 w 1199014"/>
              <a:gd name="connsiteY1" fmla="*/ 145839 h 2154794"/>
              <a:gd name="connsiteX2" fmla="*/ 325994 w 1199014"/>
              <a:gd name="connsiteY2" fmla="*/ 203368 h 2154794"/>
              <a:gd name="connsiteX3" fmla="*/ 322967 w 1199014"/>
              <a:gd name="connsiteY3" fmla="*/ 279063 h 2154794"/>
              <a:gd name="connsiteX4" fmla="*/ 338106 w 1199014"/>
              <a:gd name="connsiteY4" fmla="*/ 324480 h 2154794"/>
              <a:gd name="connsiteX5" fmla="*/ 365356 w 1199014"/>
              <a:gd name="connsiteY5" fmla="*/ 388064 h 2154794"/>
              <a:gd name="connsiteX6" fmla="*/ 392606 w 1199014"/>
              <a:gd name="connsiteY6" fmla="*/ 397148 h 2154794"/>
              <a:gd name="connsiteX7" fmla="*/ 392606 w 1199014"/>
              <a:gd name="connsiteY7" fmla="*/ 466788 h 2154794"/>
              <a:gd name="connsiteX8" fmla="*/ 353245 w 1199014"/>
              <a:gd name="connsiteY8" fmla="*/ 518260 h 2154794"/>
              <a:gd name="connsiteX9" fmla="*/ 316911 w 1199014"/>
              <a:gd name="connsiteY9" fmla="*/ 560650 h 2154794"/>
              <a:gd name="connsiteX10" fmla="*/ 304800 w 1199014"/>
              <a:gd name="connsiteY10" fmla="*/ 633317 h 2154794"/>
              <a:gd name="connsiteX11" fmla="*/ 289661 w 1199014"/>
              <a:gd name="connsiteY11" fmla="*/ 702957 h 2154794"/>
              <a:gd name="connsiteX12" fmla="*/ 286633 w 1199014"/>
              <a:gd name="connsiteY12" fmla="*/ 705985 h 2154794"/>
              <a:gd name="connsiteX13" fmla="*/ 262410 w 1199014"/>
              <a:gd name="connsiteY13" fmla="*/ 690846 h 2154794"/>
              <a:gd name="connsiteX14" fmla="*/ 241216 w 1199014"/>
              <a:gd name="connsiteY14" fmla="*/ 721124 h 2154794"/>
              <a:gd name="connsiteX15" fmla="*/ 216993 w 1199014"/>
              <a:gd name="connsiteY15" fmla="*/ 736263 h 2154794"/>
              <a:gd name="connsiteX16" fmla="*/ 159465 w 1199014"/>
              <a:gd name="connsiteY16" fmla="*/ 742319 h 2154794"/>
              <a:gd name="connsiteX17" fmla="*/ 92853 w 1199014"/>
              <a:gd name="connsiteY17" fmla="*/ 742319 h 2154794"/>
              <a:gd name="connsiteX18" fmla="*/ 59547 w 1199014"/>
              <a:gd name="connsiteY18" fmla="*/ 751402 h 2154794"/>
              <a:gd name="connsiteX19" fmla="*/ 29269 w 1199014"/>
              <a:gd name="connsiteY19" fmla="*/ 784708 h 2154794"/>
              <a:gd name="connsiteX20" fmla="*/ 71658 w 1199014"/>
              <a:gd name="connsiteY20" fmla="*/ 790764 h 2154794"/>
              <a:gd name="connsiteX21" fmla="*/ 95880 w 1199014"/>
              <a:gd name="connsiteY21" fmla="*/ 814986 h 2154794"/>
              <a:gd name="connsiteX22" fmla="*/ 123131 w 1199014"/>
              <a:gd name="connsiteY22" fmla="*/ 802875 h 2154794"/>
              <a:gd name="connsiteX23" fmla="*/ 174604 w 1199014"/>
              <a:gd name="connsiteY23" fmla="*/ 814986 h 2154794"/>
              <a:gd name="connsiteX24" fmla="*/ 220021 w 1199014"/>
              <a:gd name="connsiteY24" fmla="*/ 814986 h 2154794"/>
              <a:gd name="connsiteX25" fmla="*/ 259382 w 1199014"/>
              <a:gd name="connsiteY25" fmla="*/ 793792 h 2154794"/>
              <a:gd name="connsiteX26" fmla="*/ 283605 w 1199014"/>
              <a:gd name="connsiteY26" fmla="*/ 881598 h 2154794"/>
              <a:gd name="connsiteX27" fmla="*/ 301772 w 1199014"/>
              <a:gd name="connsiteY27" fmla="*/ 1017850 h 2154794"/>
              <a:gd name="connsiteX28" fmla="*/ 262410 w 1199014"/>
              <a:gd name="connsiteY28" fmla="*/ 1087490 h 2154794"/>
              <a:gd name="connsiteX29" fmla="*/ 186715 w 1199014"/>
              <a:gd name="connsiteY29" fmla="*/ 1175296 h 2154794"/>
              <a:gd name="connsiteX30" fmla="*/ 95880 w 1199014"/>
              <a:gd name="connsiteY30" fmla="*/ 1229797 h 2154794"/>
              <a:gd name="connsiteX31" fmla="*/ 11102 w 1199014"/>
              <a:gd name="connsiteY31" fmla="*/ 1305492 h 2154794"/>
              <a:gd name="connsiteX32" fmla="*/ 29269 w 1199014"/>
              <a:gd name="connsiteY32" fmla="*/ 1402382 h 2154794"/>
              <a:gd name="connsiteX33" fmla="*/ 107992 w 1199014"/>
              <a:gd name="connsiteY33" fmla="*/ 1656719 h 2154794"/>
              <a:gd name="connsiteX34" fmla="*/ 141298 w 1199014"/>
              <a:gd name="connsiteY34" fmla="*/ 1777831 h 2154794"/>
              <a:gd name="connsiteX35" fmla="*/ 138270 w 1199014"/>
              <a:gd name="connsiteY35" fmla="*/ 1832332 h 2154794"/>
              <a:gd name="connsiteX36" fmla="*/ 147353 w 1199014"/>
              <a:gd name="connsiteY36" fmla="*/ 1871694 h 2154794"/>
              <a:gd name="connsiteX37" fmla="*/ 138270 w 1199014"/>
              <a:gd name="connsiteY37" fmla="*/ 1898944 h 2154794"/>
              <a:gd name="connsiteX38" fmla="*/ 117075 w 1199014"/>
              <a:gd name="connsiteY38" fmla="*/ 1941333 h 2154794"/>
              <a:gd name="connsiteX39" fmla="*/ 117075 w 1199014"/>
              <a:gd name="connsiteY39" fmla="*/ 1956472 h 2154794"/>
              <a:gd name="connsiteX40" fmla="*/ 77714 w 1199014"/>
              <a:gd name="connsiteY40" fmla="*/ 2010973 h 2154794"/>
              <a:gd name="connsiteX41" fmla="*/ 80741 w 1199014"/>
              <a:gd name="connsiteY41" fmla="*/ 2044279 h 2154794"/>
              <a:gd name="connsiteX42" fmla="*/ 117075 w 1199014"/>
              <a:gd name="connsiteY42" fmla="*/ 2071529 h 2154794"/>
              <a:gd name="connsiteX43" fmla="*/ 159465 w 1199014"/>
              <a:gd name="connsiteY43" fmla="*/ 2053362 h 2154794"/>
              <a:gd name="connsiteX44" fmla="*/ 223049 w 1199014"/>
              <a:gd name="connsiteY44" fmla="*/ 2017029 h 2154794"/>
              <a:gd name="connsiteX45" fmla="*/ 256355 w 1199014"/>
              <a:gd name="connsiteY45" fmla="*/ 1962528 h 2154794"/>
              <a:gd name="connsiteX46" fmla="*/ 286633 w 1199014"/>
              <a:gd name="connsiteY46" fmla="*/ 1932250 h 2154794"/>
              <a:gd name="connsiteX47" fmla="*/ 289661 w 1199014"/>
              <a:gd name="connsiteY47" fmla="*/ 1908027 h 2154794"/>
              <a:gd name="connsiteX48" fmla="*/ 319939 w 1199014"/>
              <a:gd name="connsiteY48" fmla="*/ 1898944 h 2154794"/>
              <a:gd name="connsiteX49" fmla="*/ 362328 w 1199014"/>
              <a:gd name="connsiteY49" fmla="*/ 1850499 h 2154794"/>
              <a:gd name="connsiteX50" fmla="*/ 377467 w 1199014"/>
              <a:gd name="connsiteY50" fmla="*/ 1826276 h 2154794"/>
              <a:gd name="connsiteX51" fmla="*/ 356272 w 1199014"/>
              <a:gd name="connsiteY51" fmla="*/ 1795998 h 2154794"/>
              <a:gd name="connsiteX52" fmla="*/ 335078 w 1199014"/>
              <a:gd name="connsiteY52" fmla="*/ 1774804 h 2154794"/>
              <a:gd name="connsiteX53" fmla="*/ 313883 w 1199014"/>
              <a:gd name="connsiteY53" fmla="*/ 1750581 h 2154794"/>
              <a:gd name="connsiteX54" fmla="*/ 295716 w 1199014"/>
              <a:gd name="connsiteY54" fmla="*/ 1735442 h 2154794"/>
              <a:gd name="connsiteX55" fmla="*/ 271494 w 1199014"/>
              <a:gd name="connsiteY55" fmla="*/ 1723331 h 2154794"/>
              <a:gd name="connsiteX56" fmla="*/ 262410 w 1199014"/>
              <a:gd name="connsiteY56" fmla="*/ 1717275 h 2154794"/>
              <a:gd name="connsiteX57" fmla="*/ 283605 w 1199014"/>
              <a:gd name="connsiteY57" fmla="*/ 1686997 h 2154794"/>
              <a:gd name="connsiteX58" fmla="*/ 292688 w 1199014"/>
              <a:gd name="connsiteY58" fmla="*/ 1680941 h 2154794"/>
              <a:gd name="connsiteX59" fmla="*/ 292688 w 1199014"/>
              <a:gd name="connsiteY59" fmla="*/ 1647635 h 2154794"/>
              <a:gd name="connsiteX60" fmla="*/ 232132 w 1199014"/>
              <a:gd name="connsiteY60" fmla="*/ 1565884 h 2154794"/>
              <a:gd name="connsiteX61" fmla="*/ 232132 w 1199014"/>
              <a:gd name="connsiteY61" fmla="*/ 1514411 h 2154794"/>
              <a:gd name="connsiteX62" fmla="*/ 223049 w 1199014"/>
              <a:gd name="connsiteY62" fmla="*/ 1472022 h 2154794"/>
              <a:gd name="connsiteX63" fmla="*/ 201854 w 1199014"/>
              <a:gd name="connsiteY63" fmla="*/ 1435688 h 2154794"/>
              <a:gd name="connsiteX64" fmla="*/ 189743 w 1199014"/>
              <a:gd name="connsiteY64" fmla="*/ 1405410 h 2154794"/>
              <a:gd name="connsiteX65" fmla="*/ 186715 w 1199014"/>
              <a:gd name="connsiteY65" fmla="*/ 1375132 h 2154794"/>
              <a:gd name="connsiteX66" fmla="*/ 229104 w 1199014"/>
              <a:gd name="connsiteY66" fmla="*/ 1363021 h 2154794"/>
              <a:gd name="connsiteX67" fmla="*/ 465274 w 1199014"/>
              <a:gd name="connsiteY67" fmla="*/ 1290353 h 2154794"/>
              <a:gd name="connsiteX68" fmla="*/ 486469 w 1199014"/>
              <a:gd name="connsiteY68" fmla="*/ 1308520 h 2154794"/>
              <a:gd name="connsiteX69" fmla="*/ 634831 w 1199014"/>
              <a:gd name="connsiteY69" fmla="*/ 1556801 h 2154794"/>
              <a:gd name="connsiteX70" fmla="*/ 659054 w 1199014"/>
              <a:gd name="connsiteY70" fmla="*/ 1590107 h 2154794"/>
              <a:gd name="connsiteX71" fmla="*/ 722638 w 1199014"/>
              <a:gd name="connsiteY71" fmla="*/ 1623413 h 2154794"/>
              <a:gd name="connsiteX72" fmla="*/ 795306 w 1199014"/>
              <a:gd name="connsiteY72" fmla="*/ 1702136 h 2154794"/>
              <a:gd name="connsiteX73" fmla="*/ 846778 w 1199014"/>
              <a:gd name="connsiteY73" fmla="*/ 1744525 h 2154794"/>
              <a:gd name="connsiteX74" fmla="*/ 892196 w 1199014"/>
              <a:gd name="connsiteY74" fmla="*/ 1786915 h 2154794"/>
              <a:gd name="connsiteX75" fmla="*/ 892196 w 1199014"/>
              <a:gd name="connsiteY75" fmla="*/ 1817193 h 2154794"/>
              <a:gd name="connsiteX76" fmla="*/ 952752 w 1199014"/>
              <a:gd name="connsiteY76" fmla="*/ 1862610 h 2154794"/>
              <a:gd name="connsiteX77" fmla="*/ 949724 w 1199014"/>
              <a:gd name="connsiteY77" fmla="*/ 1898944 h 2154794"/>
              <a:gd name="connsiteX78" fmla="*/ 973947 w 1199014"/>
              <a:gd name="connsiteY78" fmla="*/ 1965556 h 2154794"/>
              <a:gd name="connsiteX79" fmla="*/ 995141 w 1199014"/>
              <a:gd name="connsiteY79" fmla="*/ 1947389 h 2154794"/>
              <a:gd name="connsiteX80" fmla="*/ 992114 w 1199014"/>
              <a:gd name="connsiteY80" fmla="*/ 1992806 h 2154794"/>
              <a:gd name="connsiteX81" fmla="*/ 983030 w 1199014"/>
              <a:gd name="connsiteY81" fmla="*/ 2059418 h 2154794"/>
              <a:gd name="connsiteX82" fmla="*/ 970919 w 1199014"/>
              <a:gd name="connsiteY82" fmla="*/ 2074557 h 2154794"/>
              <a:gd name="connsiteX83" fmla="*/ 949724 w 1199014"/>
              <a:gd name="connsiteY83" fmla="*/ 2113919 h 2154794"/>
              <a:gd name="connsiteX84" fmla="*/ 983030 w 1199014"/>
              <a:gd name="connsiteY84" fmla="*/ 2153280 h 2154794"/>
              <a:gd name="connsiteX85" fmla="*/ 1046614 w 1199014"/>
              <a:gd name="connsiteY85" fmla="*/ 2104835 h 2154794"/>
              <a:gd name="connsiteX86" fmla="*/ 1122310 w 1199014"/>
              <a:gd name="connsiteY86" fmla="*/ 1992806 h 2154794"/>
              <a:gd name="connsiteX87" fmla="*/ 1131393 w 1199014"/>
              <a:gd name="connsiteY87" fmla="*/ 1947389 h 2154794"/>
              <a:gd name="connsiteX88" fmla="*/ 1164699 w 1199014"/>
              <a:gd name="connsiteY88" fmla="*/ 1935278 h 2154794"/>
              <a:gd name="connsiteX89" fmla="*/ 1198005 w 1199014"/>
              <a:gd name="connsiteY89" fmla="*/ 1868666 h 2154794"/>
              <a:gd name="connsiteX90" fmla="*/ 1158643 w 1199014"/>
              <a:gd name="connsiteY90" fmla="*/ 1838388 h 2154794"/>
              <a:gd name="connsiteX91" fmla="*/ 1104143 w 1199014"/>
              <a:gd name="connsiteY91" fmla="*/ 1820221 h 2154794"/>
              <a:gd name="connsiteX92" fmla="*/ 1073865 w 1199014"/>
              <a:gd name="connsiteY92" fmla="*/ 1814165 h 2154794"/>
              <a:gd name="connsiteX93" fmla="*/ 1073865 w 1199014"/>
              <a:gd name="connsiteY93" fmla="*/ 1799026 h 2154794"/>
              <a:gd name="connsiteX94" fmla="*/ 1082948 w 1199014"/>
              <a:gd name="connsiteY94" fmla="*/ 1792970 h 2154794"/>
              <a:gd name="connsiteX95" fmla="*/ 1058725 w 1199014"/>
              <a:gd name="connsiteY95" fmla="*/ 1762692 h 2154794"/>
              <a:gd name="connsiteX96" fmla="*/ 1031475 w 1199014"/>
              <a:gd name="connsiteY96" fmla="*/ 1762692 h 2154794"/>
              <a:gd name="connsiteX97" fmla="*/ 946696 w 1199014"/>
              <a:gd name="connsiteY97" fmla="*/ 1632496 h 2154794"/>
              <a:gd name="connsiteX98" fmla="*/ 892196 w 1199014"/>
              <a:gd name="connsiteY98" fmla="*/ 1568912 h 2154794"/>
              <a:gd name="connsiteX99" fmla="*/ 816500 w 1199014"/>
              <a:gd name="connsiteY99" fmla="*/ 1520467 h 2154794"/>
              <a:gd name="connsiteX100" fmla="*/ 746861 w 1199014"/>
              <a:gd name="connsiteY100" fmla="*/ 1441744 h 2154794"/>
              <a:gd name="connsiteX101" fmla="*/ 695388 w 1199014"/>
              <a:gd name="connsiteY101" fmla="*/ 1260075 h 2154794"/>
              <a:gd name="connsiteX102" fmla="*/ 674193 w 1199014"/>
              <a:gd name="connsiteY102" fmla="*/ 1220713 h 2154794"/>
              <a:gd name="connsiteX103" fmla="*/ 674193 w 1199014"/>
              <a:gd name="connsiteY103" fmla="*/ 1117768 h 2154794"/>
              <a:gd name="connsiteX104" fmla="*/ 668137 w 1199014"/>
              <a:gd name="connsiteY104" fmla="*/ 1060239 h 2154794"/>
              <a:gd name="connsiteX105" fmla="*/ 607581 w 1199014"/>
              <a:gd name="connsiteY105" fmla="*/ 999683 h 2154794"/>
              <a:gd name="connsiteX106" fmla="*/ 601525 w 1199014"/>
              <a:gd name="connsiteY106" fmla="*/ 951238 h 2154794"/>
              <a:gd name="connsiteX107" fmla="*/ 580331 w 1199014"/>
              <a:gd name="connsiteY107" fmla="*/ 875543 h 2154794"/>
              <a:gd name="connsiteX108" fmla="*/ 559136 w 1199014"/>
              <a:gd name="connsiteY108" fmla="*/ 869487 h 2154794"/>
              <a:gd name="connsiteX109" fmla="*/ 580331 w 1199014"/>
              <a:gd name="connsiteY109" fmla="*/ 842237 h 2154794"/>
              <a:gd name="connsiteX110" fmla="*/ 586386 w 1199014"/>
              <a:gd name="connsiteY110" fmla="*/ 802875 h 2154794"/>
              <a:gd name="connsiteX111" fmla="*/ 595470 w 1199014"/>
              <a:gd name="connsiteY111" fmla="*/ 784708 h 2154794"/>
              <a:gd name="connsiteX112" fmla="*/ 710527 w 1199014"/>
              <a:gd name="connsiteY112" fmla="*/ 869487 h 2154794"/>
              <a:gd name="connsiteX113" fmla="*/ 798333 w 1199014"/>
              <a:gd name="connsiteY113" fmla="*/ 917932 h 2154794"/>
              <a:gd name="connsiteX114" fmla="*/ 858890 w 1199014"/>
              <a:gd name="connsiteY114" fmla="*/ 975460 h 2154794"/>
              <a:gd name="connsiteX115" fmla="*/ 889168 w 1199014"/>
              <a:gd name="connsiteY115" fmla="*/ 975460 h 2154794"/>
              <a:gd name="connsiteX116" fmla="*/ 928529 w 1199014"/>
              <a:gd name="connsiteY116" fmla="*/ 1011794 h 2154794"/>
              <a:gd name="connsiteX117" fmla="*/ 967891 w 1199014"/>
              <a:gd name="connsiteY117" fmla="*/ 1032989 h 2154794"/>
              <a:gd name="connsiteX118" fmla="*/ 1004225 w 1199014"/>
              <a:gd name="connsiteY118" fmla="*/ 1026933 h 2154794"/>
              <a:gd name="connsiteX119" fmla="*/ 1049642 w 1199014"/>
              <a:gd name="connsiteY119" fmla="*/ 1045100 h 2154794"/>
              <a:gd name="connsiteX120" fmla="*/ 1055698 w 1199014"/>
              <a:gd name="connsiteY120" fmla="*/ 1072351 h 2154794"/>
              <a:gd name="connsiteX121" fmla="*/ 1098087 w 1199014"/>
              <a:gd name="connsiteY121" fmla="*/ 1060239 h 2154794"/>
              <a:gd name="connsiteX122" fmla="*/ 1085976 w 1199014"/>
              <a:gd name="connsiteY122" fmla="*/ 996655 h 2154794"/>
              <a:gd name="connsiteX123" fmla="*/ 1025419 w 1199014"/>
              <a:gd name="connsiteY123" fmla="*/ 942154 h 2154794"/>
              <a:gd name="connsiteX124" fmla="*/ 986058 w 1199014"/>
              <a:gd name="connsiteY124" fmla="*/ 942154 h 2154794"/>
              <a:gd name="connsiteX125" fmla="*/ 934585 w 1199014"/>
              <a:gd name="connsiteY125" fmla="*/ 923988 h 2154794"/>
              <a:gd name="connsiteX126" fmla="*/ 892196 w 1199014"/>
              <a:gd name="connsiteY126" fmla="*/ 836181 h 2154794"/>
              <a:gd name="connsiteX127" fmla="*/ 819528 w 1199014"/>
              <a:gd name="connsiteY127" fmla="*/ 748374 h 2154794"/>
              <a:gd name="connsiteX128" fmla="*/ 783194 w 1199014"/>
              <a:gd name="connsiteY128" fmla="*/ 709013 h 2154794"/>
              <a:gd name="connsiteX129" fmla="*/ 743833 w 1199014"/>
              <a:gd name="connsiteY129" fmla="*/ 672679 h 2154794"/>
              <a:gd name="connsiteX130" fmla="*/ 725666 w 1199014"/>
              <a:gd name="connsiteY130" fmla="*/ 627262 h 2154794"/>
              <a:gd name="connsiteX131" fmla="*/ 680249 w 1199014"/>
              <a:gd name="connsiteY131" fmla="*/ 600011 h 2154794"/>
              <a:gd name="connsiteX132" fmla="*/ 643915 w 1199014"/>
              <a:gd name="connsiteY132" fmla="*/ 575789 h 2154794"/>
              <a:gd name="connsiteX133" fmla="*/ 643915 w 1199014"/>
              <a:gd name="connsiteY133" fmla="*/ 521288 h 2154794"/>
              <a:gd name="connsiteX134" fmla="*/ 598498 w 1199014"/>
              <a:gd name="connsiteY134" fmla="*/ 506149 h 2154794"/>
              <a:gd name="connsiteX135" fmla="*/ 604553 w 1199014"/>
              <a:gd name="connsiteY135" fmla="*/ 475871 h 2154794"/>
              <a:gd name="connsiteX136" fmla="*/ 643915 w 1199014"/>
              <a:gd name="connsiteY136" fmla="*/ 469815 h 2154794"/>
              <a:gd name="connsiteX137" fmla="*/ 710527 w 1199014"/>
              <a:gd name="connsiteY137" fmla="*/ 412287 h 2154794"/>
              <a:gd name="connsiteX138" fmla="*/ 734749 w 1199014"/>
              <a:gd name="connsiteY138" fmla="*/ 360814 h 2154794"/>
              <a:gd name="connsiteX139" fmla="*/ 704471 w 1199014"/>
              <a:gd name="connsiteY139" fmla="*/ 191256 h 2154794"/>
              <a:gd name="connsiteX140" fmla="*/ 701443 w 1199014"/>
              <a:gd name="connsiteY140" fmla="*/ 100422 h 2154794"/>
              <a:gd name="connsiteX141" fmla="*/ 671165 w 1199014"/>
              <a:gd name="connsiteY141" fmla="*/ 55005 h 2154794"/>
              <a:gd name="connsiteX142" fmla="*/ 619692 w 1199014"/>
              <a:gd name="connsiteY142" fmla="*/ 55005 h 2154794"/>
              <a:gd name="connsiteX143" fmla="*/ 604553 w 1199014"/>
              <a:gd name="connsiteY143" fmla="*/ 9588 h 2154794"/>
              <a:gd name="connsiteX144" fmla="*/ 556108 w 1199014"/>
              <a:gd name="connsiteY144" fmla="*/ 3532 h 2154794"/>
              <a:gd name="connsiteX145" fmla="*/ 453163 w 1199014"/>
              <a:gd name="connsiteY145" fmla="*/ 3532 h 2154794"/>
              <a:gd name="connsiteX146" fmla="*/ 395634 w 1199014"/>
              <a:gd name="connsiteY146" fmla="*/ 24727 h 2154794"/>
              <a:gd name="connsiteX147" fmla="*/ 362328 w 1199014"/>
              <a:gd name="connsiteY147" fmla="*/ 39866 h 2154794"/>
              <a:gd name="connsiteX148" fmla="*/ 313883 w 1199014"/>
              <a:gd name="connsiteY148" fmla="*/ 91339 h 21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99014" h="2154794">
                <a:moveTo>
                  <a:pt x="313883" y="91339"/>
                </a:moveTo>
                <a:cubicBezTo>
                  <a:pt x="310351" y="109001"/>
                  <a:pt x="339114" y="127167"/>
                  <a:pt x="341133" y="145839"/>
                </a:cubicBezTo>
                <a:cubicBezTo>
                  <a:pt x="343152" y="164511"/>
                  <a:pt x="329022" y="181164"/>
                  <a:pt x="325994" y="203368"/>
                </a:cubicBezTo>
                <a:cubicBezTo>
                  <a:pt x="322966" y="225572"/>
                  <a:pt x="320948" y="258878"/>
                  <a:pt x="322967" y="279063"/>
                </a:cubicBezTo>
                <a:cubicBezTo>
                  <a:pt x="324986" y="299248"/>
                  <a:pt x="331041" y="306313"/>
                  <a:pt x="338106" y="324480"/>
                </a:cubicBezTo>
                <a:cubicBezTo>
                  <a:pt x="345171" y="342647"/>
                  <a:pt x="356273" y="375953"/>
                  <a:pt x="365356" y="388064"/>
                </a:cubicBezTo>
                <a:cubicBezTo>
                  <a:pt x="374439" y="400175"/>
                  <a:pt x="388064" y="384027"/>
                  <a:pt x="392606" y="397148"/>
                </a:cubicBezTo>
                <a:cubicBezTo>
                  <a:pt x="397148" y="410269"/>
                  <a:pt x="399166" y="446603"/>
                  <a:pt x="392606" y="466788"/>
                </a:cubicBezTo>
                <a:cubicBezTo>
                  <a:pt x="386046" y="486973"/>
                  <a:pt x="365861" y="502616"/>
                  <a:pt x="353245" y="518260"/>
                </a:cubicBezTo>
                <a:cubicBezTo>
                  <a:pt x="340629" y="533904"/>
                  <a:pt x="324985" y="541474"/>
                  <a:pt x="316911" y="560650"/>
                </a:cubicBezTo>
                <a:cubicBezTo>
                  <a:pt x="308837" y="579826"/>
                  <a:pt x="309342" y="609599"/>
                  <a:pt x="304800" y="633317"/>
                </a:cubicBezTo>
                <a:cubicBezTo>
                  <a:pt x="300258" y="657035"/>
                  <a:pt x="292689" y="690846"/>
                  <a:pt x="289661" y="702957"/>
                </a:cubicBezTo>
                <a:cubicBezTo>
                  <a:pt x="286633" y="715068"/>
                  <a:pt x="291175" y="708003"/>
                  <a:pt x="286633" y="705985"/>
                </a:cubicBezTo>
                <a:cubicBezTo>
                  <a:pt x="282091" y="703967"/>
                  <a:pt x="269979" y="688323"/>
                  <a:pt x="262410" y="690846"/>
                </a:cubicBezTo>
                <a:cubicBezTo>
                  <a:pt x="254841" y="693369"/>
                  <a:pt x="248785" y="713555"/>
                  <a:pt x="241216" y="721124"/>
                </a:cubicBezTo>
                <a:cubicBezTo>
                  <a:pt x="233647" y="728693"/>
                  <a:pt x="230618" y="732731"/>
                  <a:pt x="216993" y="736263"/>
                </a:cubicBezTo>
                <a:cubicBezTo>
                  <a:pt x="203368" y="739795"/>
                  <a:pt x="180155" y="741310"/>
                  <a:pt x="159465" y="742319"/>
                </a:cubicBezTo>
                <a:cubicBezTo>
                  <a:pt x="138775" y="743328"/>
                  <a:pt x="109506" y="740805"/>
                  <a:pt x="92853" y="742319"/>
                </a:cubicBezTo>
                <a:cubicBezTo>
                  <a:pt x="76200" y="743833"/>
                  <a:pt x="70144" y="744337"/>
                  <a:pt x="59547" y="751402"/>
                </a:cubicBezTo>
                <a:cubicBezTo>
                  <a:pt x="48950" y="758467"/>
                  <a:pt x="27251" y="778148"/>
                  <a:pt x="29269" y="784708"/>
                </a:cubicBezTo>
                <a:cubicBezTo>
                  <a:pt x="31287" y="791268"/>
                  <a:pt x="60556" y="785718"/>
                  <a:pt x="71658" y="790764"/>
                </a:cubicBezTo>
                <a:cubicBezTo>
                  <a:pt x="82760" y="795810"/>
                  <a:pt x="87301" y="812968"/>
                  <a:pt x="95880" y="814986"/>
                </a:cubicBezTo>
                <a:cubicBezTo>
                  <a:pt x="104459" y="817004"/>
                  <a:pt x="110010" y="802875"/>
                  <a:pt x="123131" y="802875"/>
                </a:cubicBezTo>
                <a:cubicBezTo>
                  <a:pt x="136252" y="802875"/>
                  <a:pt x="158456" y="812968"/>
                  <a:pt x="174604" y="814986"/>
                </a:cubicBezTo>
                <a:cubicBezTo>
                  <a:pt x="190752" y="817004"/>
                  <a:pt x="205891" y="818518"/>
                  <a:pt x="220021" y="814986"/>
                </a:cubicBezTo>
                <a:cubicBezTo>
                  <a:pt x="234151" y="811454"/>
                  <a:pt x="248785" y="782690"/>
                  <a:pt x="259382" y="793792"/>
                </a:cubicBezTo>
                <a:cubicBezTo>
                  <a:pt x="269979" y="804894"/>
                  <a:pt x="276540" y="844255"/>
                  <a:pt x="283605" y="881598"/>
                </a:cubicBezTo>
                <a:cubicBezTo>
                  <a:pt x="290670" y="918941"/>
                  <a:pt x="305304" y="983535"/>
                  <a:pt x="301772" y="1017850"/>
                </a:cubicBezTo>
                <a:cubicBezTo>
                  <a:pt x="298240" y="1052165"/>
                  <a:pt x="281586" y="1061249"/>
                  <a:pt x="262410" y="1087490"/>
                </a:cubicBezTo>
                <a:cubicBezTo>
                  <a:pt x="243234" y="1113731"/>
                  <a:pt x="214470" y="1151578"/>
                  <a:pt x="186715" y="1175296"/>
                </a:cubicBezTo>
                <a:cubicBezTo>
                  <a:pt x="158960" y="1199014"/>
                  <a:pt x="125149" y="1208098"/>
                  <a:pt x="95880" y="1229797"/>
                </a:cubicBezTo>
                <a:cubicBezTo>
                  <a:pt x="66611" y="1251496"/>
                  <a:pt x="22204" y="1276728"/>
                  <a:pt x="11102" y="1305492"/>
                </a:cubicBezTo>
                <a:cubicBezTo>
                  <a:pt x="0" y="1334256"/>
                  <a:pt x="13121" y="1343844"/>
                  <a:pt x="29269" y="1402382"/>
                </a:cubicBezTo>
                <a:cubicBezTo>
                  <a:pt x="45417" y="1460920"/>
                  <a:pt x="89321" y="1594144"/>
                  <a:pt x="107992" y="1656719"/>
                </a:cubicBezTo>
                <a:cubicBezTo>
                  <a:pt x="126663" y="1719294"/>
                  <a:pt x="136252" y="1748562"/>
                  <a:pt x="141298" y="1777831"/>
                </a:cubicBezTo>
                <a:cubicBezTo>
                  <a:pt x="146344" y="1807100"/>
                  <a:pt x="137261" y="1816688"/>
                  <a:pt x="138270" y="1832332"/>
                </a:cubicBezTo>
                <a:cubicBezTo>
                  <a:pt x="139279" y="1847976"/>
                  <a:pt x="147353" y="1860592"/>
                  <a:pt x="147353" y="1871694"/>
                </a:cubicBezTo>
                <a:cubicBezTo>
                  <a:pt x="147353" y="1882796"/>
                  <a:pt x="143316" y="1887337"/>
                  <a:pt x="138270" y="1898944"/>
                </a:cubicBezTo>
                <a:cubicBezTo>
                  <a:pt x="133224" y="1910551"/>
                  <a:pt x="120608" y="1931745"/>
                  <a:pt x="117075" y="1941333"/>
                </a:cubicBezTo>
                <a:cubicBezTo>
                  <a:pt x="113542" y="1950921"/>
                  <a:pt x="123635" y="1944865"/>
                  <a:pt x="117075" y="1956472"/>
                </a:cubicBezTo>
                <a:cubicBezTo>
                  <a:pt x="110515" y="1968079"/>
                  <a:pt x="83770" y="1996339"/>
                  <a:pt x="77714" y="2010973"/>
                </a:cubicBezTo>
                <a:cubicBezTo>
                  <a:pt x="71658" y="2025607"/>
                  <a:pt x="74181" y="2034186"/>
                  <a:pt x="80741" y="2044279"/>
                </a:cubicBezTo>
                <a:cubicBezTo>
                  <a:pt x="87301" y="2054372"/>
                  <a:pt x="103954" y="2070015"/>
                  <a:pt x="117075" y="2071529"/>
                </a:cubicBezTo>
                <a:cubicBezTo>
                  <a:pt x="130196" y="2073043"/>
                  <a:pt x="141803" y="2062445"/>
                  <a:pt x="159465" y="2053362"/>
                </a:cubicBezTo>
                <a:cubicBezTo>
                  <a:pt x="177127" y="2044279"/>
                  <a:pt x="206901" y="2032168"/>
                  <a:pt x="223049" y="2017029"/>
                </a:cubicBezTo>
                <a:cubicBezTo>
                  <a:pt x="239197" y="2001890"/>
                  <a:pt x="245758" y="1976658"/>
                  <a:pt x="256355" y="1962528"/>
                </a:cubicBezTo>
                <a:cubicBezTo>
                  <a:pt x="266952" y="1948398"/>
                  <a:pt x="281082" y="1941333"/>
                  <a:pt x="286633" y="1932250"/>
                </a:cubicBezTo>
                <a:cubicBezTo>
                  <a:pt x="292184" y="1923167"/>
                  <a:pt x="284110" y="1913578"/>
                  <a:pt x="289661" y="1908027"/>
                </a:cubicBezTo>
                <a:cubicBezTo>
                  <a:pt x="295212" y="1902476"/>
                  <a:pt x="307828" y="1908532"/>
                  <a:pt x="319939" y="1898944"/>
                </a:cubicBezTo>
                <a:cubicBezTo>
                  <a:pt x="332050" y="1889356"/>
                  <a:pt x="352740" y="1862610"/>
                  <a:pt x="362328" y="1850499"/>
                </a:cubicBezTo>
                <a:cubicBezTo>
                  <a:pt x="371916" y="1838388"/>
                  <a:pt x="378476" y="1835360"/>
                  <a:pt x="377467" y="1826276"/>
                </a:cubicBezTo>
                <a:cubicBezTo>
                  <a:pt x="376458" y="1817193"/>
                  <a:pt x="363337" y="1804577"/>
                  <a:pt x="356272" y="1795998"/>
                </a:cubicBezTo>
                <a:cubicBezTo>
                  <a:pt x="349207" y="1787419"/>
                  <a:pt x="342143" y="1782374"/>
                  <a:pt x="335078" y="1774804"/>
                </a:cubicBezTo>
                <a:cubicBezTo>
                  <a:pt x="328013" y="1767235"/>
                  <a:pt x="320443" y="1757141"/>
                  <a:pt x="313883" y="1750581"/>
                </a:cubicBezTo>
                <a:cubicBezTo>
                  <a:pt x="307323" y="1744021"/>
                  <a:pt x="302781" y="1739984"/>
                  <a:pt x="295716" y="1735442"/>
                </a:cubicBezTo>
                <a:cubicBezTo>
                  <a:pt x="288651" y="1730900"/>
                  <a:pt x="277045" y="1726359"/>
                  <a:pt x="271494" y="1723331"/>
                </a:cubicBezTo>
                <a:cubicBezTo>
                  <a:pt x="265943" y="1720303"/>
                  <a:pt x="260391" y="1723331"/>
                  <a:pt x="262410" y="1717275"/>
                </a:cubicBezTo>
                <a:cubicBezTo>
                  <a:pt x="264429" y="1711219"/>
                  <a:pt x="278559" y="1693053"/>
                  <a:pt x="283605" y="1686997"/>
                </a:cubicBezTo>
                <a:cubicBezTo>
                  <a:pt x="288651" y="1680941"/>
                  <a:pt x="291174" y="1687501"/>
                  <a:pt x="292688" y="1680941"/>
                </a:cubicBezTo>
                <a:cubicBezTo>
                  <a:pt x="294202" y="1674381"/>
                  <a:pt x="302781" y="1666811"/>
                  <a:pt x="292688" y="1647635"/>
                </a:cubicBezTo>
                <a:cubicBezTo>
                  <a:pt x="282595" y="1628459"/>
                  <a:pt x="242225" y="1588088"/>
                  <a:pt x="232132" y="1565884"/>
                </a:cubicBezTo>
                <a:cubicBezTo>
                  <a:pt x="222039" y="1543680"/>
                  <a:pt x="233646" y="1530055"/>
                  <a:pt x="232132" y="1514411"/>
                </a:cubicBezTo>
                <a:cubicBezTo>
                  <a:pt x="230618" y="1498767"/>
                  <a:pt x="228095" y="1485143"/>
                  <a:pt x="223049" y="1472022"/>
                </a:cubicBezTo>
                <a:cubicBezTo>
                  <a:pt x="218003" y="1458901"/>
                  <a:pt x="207405" y="1446790"/>
                  <a:pt x="201854" y="1435688"/>
                </a:cubicBezTo>
                <a:cubicBezTo>
                  <a:pt x="196303" y="1424586"/>
                  <a:pt x="192266" y="1415503"/>
                  <a:pt x="189743" y="1405410"/>
                </a:cubicBezTo>
                <a:cubicBezTo>
                  <a:pt x="187220" y="1395317"/>
                  <a:pt x="180155" y="1382197"/>
                  <a:pt x="186715" y="1375132"/>
                </a:cubicBezTo>
                <a:cubicBezTo>
                  <a:pt x="193275" y="1368067"/>
                  <a:pt x="229104" y="1363021"/>
                  <a:pt x="229104" y="1363021"/>
                </a:cubicBezTo>
                <a:cubicBezTo>
                  <a:pt x="275530" y="1348891"/>
                  <a:pt x="422380" y="1299437"/>
                  <a:pt x="465274" y="1290353"/>
                </a:cubicBezTo>
                <a:cubicBezTo>
                  <a:pt x="508168" y="1281270"/>
                  <a:pt x="458210" y="1264112"/>
                  <a:pt x="486469" y="1308520"/>
                </a:cubicBezTo>
                <a:cubicBezTo>
                  <a:pt x="514728" y="1352928"/>
                  <a:pt x="606067" y="1509870"/>
                  <a:pt x="634831" y="1556801"/>
                </a:cubicBezTo>
                <a:cubicBezTo>
                  <a:pt x="663595" y="1603732"/>
                  <a:pt x="644420" y="1579005"/>
                  <a:pt x="659054" y="1590107"/>
                </a:cubicBezTo>
                <a:cubicBezTo>
                  <a:pt x="673689" y="1601209"/>
                  <a:pt x="699929" y="1604742"/>
                  <a:pt x="722638" y="1623413"/>
                </a:cubicBezTo>
                <a:cubicBezTo>
                  <a:pt x="745347" y="1642084"/>
                  <a:pt x="774616" y="1681951"/>
                  <a:pt x="795306" y="1702136"/>
                </a:cubicBezTo>
                <a:cubicBezTo>
                  <a:pt x="815996" y="1722321"/>
                  <a:pt x="830630" y="1730395"/>
                  <a:pt x="846778" y="1744525"/>
                </a:cubicBezTo>
                <a:cubicBezTo>
                  <a:pt x="862926" y="1758655"/>
                  <a:pt x="884626" y="1774804"/>
                  <a:pt x="892196" y="1786915"/>
                </a:cubicBezTo>
                <a:cubicBezTo>
                  <a:pt x="899766" y="1799026"/>
                  <a:pt x="882103" y="1804577"/>
                  <a:pt x="892196" y="1817193"/>
                </a:cubicBezTo>
                <a:cubicBezTo>
                  <a:pt x="902289" y="1829809"/>
                  <a:pt x="943164" y="1848985"/>
                  <a:pt x="952752" y="1862610"/>
                </a:cubicBezTo>
                <a:cubicBezTo>
                  <a:pt x="962340" y="1876235"/>
                  <a:pt x="946192" y="1881786"/>
                  <a:pt x="949724" y="1898944"/>
                </a:cubicBezTo>
                <a:cubicBezTo>
                  <a:pt x="953256" y="1916102"/>
                  <a:pt x="966378" y="1957482"/>
                  <a:pt x="973947" y="1965556"/>
                </a:cubicBezTo>
                <a:cubicBezTo>
                  <a:pt x="981517" y="1973630"/>
                  <a:pt x="992113" y="1942847"/>
                  <a:pt x="995141" y="1947389"/>
                </a:cubicBezTo>
                <a:cubicBezTo>
                  <a:pt x="998169" y="1951931"/>
                  <a:pt x="994133" y="1974134"/>
                  <a:pt x="992114" y="1992806"/>
                </a:cubicBezTo>
                <a:cubicBezTo>
                  <a:pt x="990095" y="2011478"/>
                  <a:pt x="986562" y="2045793"/>
                  <a:pt x="983030" y="2059418"/>
                </a:cubicBezTo>
                <a:cubicBezTo>
                  <a:pt x="979498" y="2073043"/>
                  <a:pt x="976470" y="2065474"/>
                  <a:pt x="970919" y="2074557"/>
                </a:cubicBezTo>
                <a:cubicBezTo>
                  <a:pt x="965368" y="2083640"/>
                  <a:pt x="947706" y="2100799"/>
                  <a:pt x="949724" y="2113919"/>
                </a:cubicBezTo>
                <a:cubicBezTo>
                  <a:pt x="951742" y="2127039"/>
                  <a:pt x="966882" y="2154794"/>
                  <a:pt x="983030" y="2153280"/>
                </a:cubicBezTo>
                <a:cubicBezTo>
                  <a:pt x="999178" y="2151766"/>
                  <a:pt x="1023401" y="2131581"/>
                  <a:pt x="1046614" y="2104835"/>
                </a:cubicBezTo>
                <a:cubicBezTo>
                  <a:pt x="1069827" y="2078089"/>
                  <a:pt x="1108180" y="2019047"/>
                  <a:pt x="1122310" y="1992806"/>
                </a:cubicBezTo>
                <a:cubicBezTo>
                  <a:pt x="1136440" y="1966565"/>
                  <a:pt x="1124328" y="1956977"/>
                  <a:pt x="1131393" y="1947389"/>
                </a:cubicBezTo>
                <a:cubicBezTo>
                  <a:pt x="1138458" y="1937801"/>
                  <a:pt x="1153597" y="1948399"/>
                  <a:pt x="1164699" y="1935278"/>
                </a:cubicBezTo>
                <a:cubicBezTo>
                  <a:pt x="1175801" y="1922158"/>
                  <a:pt x="1199014" y="1884814"/>
                  <a:pt x="1198005" y="1868666"/>
                </a:cubicBezTo>
                <a:cubicBezTo>
                  <a:pt x="1196996" y="1852518"/>
                  <a:pt x="1174287" y="1846462"/>
                  <a:pt x="1158643" y="1838388"/>
                </a:cubicBezTo>
                <a:cubicBezTo>
                  <a:pt x="1142999" y="1830314"/>
                  <a:pt x="1118273" y="1824258"/>
                  <a:pt x="1104143" y="1820221"/>
                </a:cubicBezTo>
                <a:cubicBezTo>
                  <a:pt x="1090013" y="1816184"/>
                  <a:pt x="1078911" y="1817698"/>
                  <a:pt x="1073865" y="1814165"/>
                </a:cubicBezTo>
                <a:cubicBezTo>
                  <a:pt x="1068819" y="1810633"/>
                  <a:pt x="1072351" y="1802558"/>
                  <a:pt x="1073865" y="1799026"/>
                </a:cubicBezTo>
                <a:cubicBezTo>
                  <a:pt x="1075379" y="1795494"/>
                  <a:pt x="1085471" y="1799026"/>
                  <a:pt x="1082948" y="1792970"/>
                </a:cubicBezTo>
                <a:cubicBezTo>
                  <a:pt x="1080425" y="1786914"/>
                  <a:pt x="1067304" y="1767738"/>
                  <a:pt x="1058725" y="1762692"/>
                </a:cubicBezTo>
                <a:cubicBezTo>
                  <a:pt x="1050146" y="1757646"/>
                  <a:pt x="1050147" y="1784391"/>
                  <a:pt x="1031475" y="1762692"/>
                </a:cubicBezTo>
                <a:cubicBezTo>
                  <a:pt x="1012803" y="1740993"/>
                  <a:pt x="969909" y="1664793"/>
                  <a:pt x="946696" y="1632496"/>
                </a:cubicBezTo>
                <a:cubicBezTo>
                  <a:pt x="923483" y="1600199"/>
                  <a:pt x="913895" y="1587584"/>
                  <a:pt x="892196" y="1568912"/>
                </a:cubicBezTo>
                <a:cubicBezTo>
                  <a:pt x="870497" y="1550240"/>
                  <a:pt x="840723" y="1541662"/>
                  <a:pt x="816500" y="1520467"/>
                </a:cubicBezTo>
                <a:cubicBezTo>
                  <a:pt x="792278" y="1499272"/>
                  <a:pt x="767046" y="1485143"/>
                  <a:pt x="746861" y="1441744"/>
                </a:cubicBezTo>
                <a:cubicBezTo>
                  <a:pt x="726676" y="1398345"/>
                  <a:pt x="707499" y="1296913"/>
                  <a:pt x="695388" y="1260075"/>
                </a:cubicBezTo>
                <a:cubicBezTo>
                  <a:pt x="683277" y="1223237"/>
                  <a:pt x="677725" y="1244431"/>
                  <a:pt x="674193" y="1220713"/>
                </a:cubicBezTo>
                <a:cubicBezTo>
                  <a:pt x="670661" y="1196995"/>
                  <a:pt x="675202" y="1144514"/>
                  <a:pt x="674193" y="1117768"/>
                </a:cubicBezTo>
                <a:cubicBezTo>
                  <a:pt x="673184" y="1091022"/>
                  <a:pt x="679239" y="1079920"/>
                  <a:pt x="668137" y="1060239"/>
                </a:cubicBezTo>
                <a:cubicBezTo>
                  <a:pt x="657035" y="1040558"/>
                  <a:pt x="618683" y="1017850"/>
                  <a:pt x="607581" y="999683"/>
                </a:cubicBezTo>
                <a:cubicBezTo>
                  <a:pt x="596479" y="981516"/>
                  <a:pt x="606067" y="971928"/>
                  <a:pt x="601525" y="951238"/>
                </a:cubicBezTo>
                <a:cubicBezTo>
                  <a:pt x="596983" y="930548"/>
                  <a:pt x="587396" y="889168"/>
                  <a:pt x="580331" y="875543"/>
                </a:cubicBezTo>
                <a:cubicBezTo>
                  <a:pt x="573266" y="861918"/>
                  <a:pt x="559136" y="875038"/>
                  <a:pt x="559136" y="869487"/>
                </a:cubicBezTo>
                <a:cubicBezTo>
                  <a:pt x="559136" y="863936"/>
                  <a:pt x="575789" y="853339"/>
                  <a:pt x="580331" y="842237"/>
                </a:cubicBezTo>
                <a:cubicBezTo>
                  <a:pt x="584873" y="831135"/>
                  <a:pt x="583863" y="812463"/>
                  <a:pt x="586386" y="802875"/>
                </a:cubicBezTo>
                <a:cubicBezTo>
                  <a:pt x="588909" y="793287"/>
                  <a:pt x="574780" y="773606"/>
                  <a:pt x="595470" y="784708"/>
                </a:cubicBezTo>
                <a:cubicBezTo>
                  <a:pt x="616160" y="795810"/>
                  <a:pt x="676717" y="847283"/>
                  <a:pt x="710527" y="869487"/>
                </a:cubicBezTo>
                <a:cubicBezTo>
                  <a:pt x="744337" y="891691"/>
                  <a:pt x="773606" y="900270"/>
                  <a:pt x="798333" y="917932"/>
                </a:cubicBezTo>
                <a:cubicBezTo>
                  <a:pt x="823060" y="935594"/>
                  <a:pt x="843751" y="965872"/>
                  <a:pt x="858890" y="975460"/>
                </a:cubicBezTo>
                <a:cubicBezTo>
                  <a:pt x="874029" y="985048"/>
                  <a:pt x="877562" y="969404"/>
                  <a:pt x="889168" y="975460"/>
                </a:cubicBezTo>
                <a:cubicBezTo>
                  <a:pt x="900774" y="981516"/>
                  <a:pt x="915409" y="1002206"/>
                  <a:pt x="928529" y="1011794"/>
                </a:cubicBezTo>
                <a:cubicBezTo>
                  <a:pt x="941649" y="1021382"/>
                  <a:pt x="955275" y="1030466"/>
                  <a:pt x="967891" y="1032989"/>
                </a:cubicBezTo>
                <a:cubicBezTo>
                  <a:pt x="980507" y="1035512"/>
                  <a:pt x="990600" y="1024915"/>
                  <a:pt x="1004225" y="1026933"/>
                </a:cubicBezTo>
                <a:cubicBezTo>
                  <a:pt x="1017850" y="1028951"/>
                  <a:pt x="1041063" y="1037530"/>
                  <a:pt x="1049642" y="1045100"/>
                </a:cubicBezTo>
                <a:cubicBezTo>
                  <a:pt x="1058221" y="1052670"/>
                  <a:pt x="1047624" y="1069828"/>
                  <a:pt x="1055698" y="1072351"/>
                </a:cubicBezTo>
                <a:cubicBezTo>
                  <a:pt x="1063772" y="1074874"/>
                  <a:pt x="1093041" y="1072855"/>
                  <a:pt x="1098087" y="1060239"/>
                </a:cubicBezTo>
                <a:cubicBezTo>
                  <a:pt x="1103133" y="1047623"/>
                  <a:pt x="1098087" y="1016336"/>
                  <a:pt x="1085976" y="996655"/>
                </a:cubicBezTo>
                <a:cubicBezTo>
                  <a:pt x="1073865" y="976974"/>
                  <a:pt x="1042072" y="951237"/>
                  <a:pt x="1025419" y="942154"/>
                </a:cubicBezTo>
                <a:cubicBezTo>
                  <a:pt x="1008766" y="933071"/>
                  <a:pt x="1001197" y="945182"/>
                  <a:pt x="986058" y="942154"/>
                </a:cubicBezTo>
                <a:cubicBezTo>
                  <a:pt x="970919" y="939126"/>
                  <a:pt x="950229" y="941650"/>
                  <a:pt x="934585" y="923988"/>
                </a:cubicBezTo>
                <a:cubicBezTo>
                  <a:pt x="918941" y="906326"/>
                  <a:pt x="911372" y="865450"/>
                  <a:pt x="892196" y="836181"/>
                </a:cubicBezTo>
                <a:cubicBezTo>
                  <a:pt x="873020" y="806912"/>
                  <a:pt x="837695" y="769569"/>
                  <a:pt x="819528" y="748374"/>
                </a:cubicBezTo>
                <a:cubicBezTo>
                  <a:pt x="801361" y="727179"/>
                  <a:pt x="795810" y="721629"/>
                  <a:pt x="783194" y="709013"/>
                </a:cubicBezTo>
                <a:cubicBezTo>
                  <a:pt x="770578" y="696397"/>
                  <a:pt x="753421" y="686304"/>
                  <a:pt x="743833" y="672679"/>
                </a:cubicBezTo>
                <a:cubicBezTo>
                  <a:pt x="734245" y="659054"/>
                  <a:pt x="736263" y="639373"/>
                  <a:pt x="725666" y="627262"/>
                </a:cubicBezTo>
                <a:cubicBezTo>
                  <a:pt x="715069" y="615151"/>
                  <a:pt x="693874" y="608590"/>
                  <a:pt x="680249" y="600011"/>
                </a:cubicBezTo>
                <a:cubicBezTo>
                  <a:pt x="666624" y="591432"/>
                  <a:pt x="649971" y="588910"/>
                  <a:pt x="643915" y="575789"/>
                </a:cubicBezTo>
                <a:cubicBezTo>
                  <a:pt x="637859" y="562668"/>
                  <a:pt x="651484" y="532895"/>
                  <a:pt x="643915" y="521288"/>
                </a:cubicBezTo>
                <a:cubicBezTo>
                  <a:pt x="636346" y="509681"/>
                  <a:pt x="605058" y="513718"/>
                  <a:pt x="598498" y="506149"/>
                </a:cubicBezTo>
                <a:cubicBezTo>
                  <a:pt x="591938" y="498580"/>
                  <a:pt x="596984" y="481927"/>
                  <a:pt x="604553" y="475871"/>
                </a:cubicBezTo>
                <a:cubicBezTo>
                  <a:pt x="612122" y="469815"/>
                  <a:pt x="626253" y="480412"/>
                  <a:pt x="643915" y="469815"/>
                </a:cubicBezTo>
                <a:cubicBezTo>
                  <a:pt x="661577" y="459218"/>
                  <a:pt x="695388" y="430454"/>
                  <a:pt x="710527" y="412287"/>
                </a:cubicBezTo>
                <a:cubicBezTo>
                  <a:pt x="725666" y="394120"/>
                  <a:pt x="735758" y="397652"/>
                  <a:pt x="734749" y="360814"/>
                </a:cubicBezTo>
                <a:cubicBezTo>
                  <a:pt x="733740" y="323976"/>
                  <a:pt x="710022" y="234655"/>
                  <a:pt x="704471" y="191256"/>
                </a:cubicBezTo>
                <a:cubicBezTo>
                  <a:pt x="698920" y="147857"/>
                  <a:pt x="706994" y="123130"/>
                  <a:pt x="701443" y="100422"/>
                </a:cubicBezTo>
                <a:cubicBezTo>
                  <a:pt x="695892" y="77714"/>
                  <a:pt x="684790" y="62575"/>
                  <a:pt x="671165" y="55005"/>
                </a:cubicBezTo>
                <a:cubicBezTo>
                  <a:pt x="657540" y="47436"/>
                  <a:pt x="630794" y="62574"/>
                  <a:pt x="619692" y="55005"/>
                </a:cubicBezTo>
                <a:cubicBezTo>
                  <a:pt x="608590" y="47436"/>
                  <a:pt x="615150" y="18167"/>
                  <a:pt x="604553" y="9588"/>
                </a:cubicBezTo>
                <a:cubicBezTo>
                  <a:pt x="593956" y="1009"/>
                  <a:pt x="581340" y="4541"/>
                  <a:pt x="556108" y="3532"/>
                </a:cubicBezTo>
                <a:cubicBezTo>
                  <a:pt x="530876" y="2523"/>
                  <a:pt x="479909" y="0"/>
                  <a:pt x="453163" y="3532"/>
                </a:cubicBezTo>
                <a:cubicBezTo>
                  <a:pt x="426417" y="7064"/>
                  <a:pt x="410773" y="18671"/>
                  <a:pt x="395634" y="24727"/>
                </a:cubicBezTo>
                <a:cubicBezTo>
                  <a:pt x="380495" y="30783"/>
                  <a:pt x="374944" y="32801"/>
                  <a:pt x="362328" y="39866"/>
                </a:cubicBezTo>
                <a:cubicBezTo>
                  <a:pt x="349712" y="46931"/>
                  <a:pt x="317415" y="73677"/>
                  <a:pt x="313883" y="91339"/>
                </a:cubicBezTo>
                <a:close/>
              </a:path>
            </a:pathLst>
          </a:custGeom>
          <a:solidFill>
            <a:schemeClr val="accent6">
              <a:lumMod val="75000"/>
            </a:schemeClr>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p:cNvSpPr txBox="1"/>
          <p:nvPr/>
        </p:nvSpPr>
        <p:spPr>
          <a:xfrm>
            <a:off x="251520" y="2021939"/>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3</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Tree>
    <p:extLst>
      <p:ext uri="{BB962C8B-B14F-4D97-AF65-F5344CB8AC3E}">
        <p14:creationId xmlns:mc="http://schemas.openxmlformats.org/markup-compatibility/2006" xmlns:mv="urn:schemas-microsoft-com:mac:vml" xmlns:p14="http://schemas.microsoft.com/office/powerpoint/2010/main" xmlns="" val="320117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9144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2339752" y="404664"/>
            <a:ext cx="6408712" cy="6453336"/>
          </a:xfrm>
          <a:prstGeom prst="rect">
            <a:avLst/>
          </a:prstGeom>
          <a:solidFill>
            <a:schemeClr val="bg1"/>
          </a:solidFill>
          <a:ln>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ectangle 21"/>
          <p:cNvSpPr/>
          <p:nvPr/>
        </p:nvSpPr>
        <p:spPr>
          <a:xfrm>
            <a:off x="2411760" y="404664"/>
            <a:ext cx="62646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a:off x="2419711" y="404664"/>
            <a:ext cx="45719" cy="352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168879" y="857978"/>
            <a:ext cx="720080" cy="1569660"/>
          </a:xfrm>
          <a:prstGeom prst="rect">
            <a:avLst/>
          </a:prstGeom>
          <a:noFill/>
          <a:effectLst/>
        </p:spPr>
        <p:txBody>
          <a:bodyPr wrap="square" rtlCol="0">
            <a:spAutoFit/>
          </a:bodyPr>
          <a:lstStyle/>
          <a:p>
            <a:pPr algn="ctr"/>
            <a:r>
              <a:rPr lang="en-CA" sz="96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3</a:t>
            </a:r>
            <a:endParaRPr lang="en-CA" sz="96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13" name="Freeform 12"/>
          <p:cNvSpPr/>
          <p:nvPr/>
        </p:nvSpPr>
        <p:spPr>
          <a:xfrm flipH="1">
            <a:off x="251520" y="1807562"/>
            <a:ext cx="1661077" cy="2845574"/>
          </a:xfrm>
          <a:custGeom>
            <a:avLst/>
            <a:gdLst>
              <a:gd name="connsiteX0" fmla="*/ 313883 w 1199014"/>
              <a:gd name="connsiteY0" fmla="*/ 91339 h 2154794"/>
              <a:gd name="connsiteX1" fmla="*/ 341133 w 1199014"/>
              <a:gd name="connsiteY1" fmla="*/ 145839 h 2154794"/>
              <a:gd name="connsiteX2" fmla="*/ 325994 w 1199014"/>
              <a:gd name="connsiteY2" fmla="*/ 203368 h 2154794"/>
              <a:gd name="connsiteX3" fmla="*/ 322967 w 1199014"/>
              <a:gd name="connsiteY3" fmla="*/ 279063 h 2154794"/>
              <a:gd name="connsiteX4" fmla="*/ 338106 w 1199014"/>
              <a:gd name="connsiteY4" fmla="*/ 324480 h 2154794"/>
              <a:gd name="connsiteX5" fmla="*/ 365356 w 1199014"/>
              <a:gd name="connsiteY5" fmla="*/ 388064 h 2154794"/>
              <a:gd name="connsiteX6" fmla="*/ 392606 w 1199014"/>
              <a:gd name="connsiteY6" fmla="*/ 397148 h 2154794"/>
              <a:gd name="connsiteX7" fmla="*/ 392606 w 1199014"/>
              <a:gd name="connsiteY7" fmla="*/ 466788 h 2154794"/>
              <a:gd name="connsiteX8" fmla="*/ 353245 w 1199014"/>
              <a:gd name="connsiteY8" fmla="*/ 518260 h 2154794"/>
              <a:gd name="connsiteX9" fmla="*/ 316911 w 1199014"/>
              <a:gd name="connsiteY9" fmla="*/ 560650 h 2154794"/>
              <a:gd name="connsiteX10" fmla="*/ 304800 w 1199014"/>
              <a:gd name="connsiteY10" fmla="*/ 633317 h 2154794"/>
              <a:gd name="connsiteX11" fmla="*/ 289661 w 1199014"/>
              <a:gd name="connsiteY11" fmla="*/ 702957 h 2154794"/>
              <a:gd name="connsiteX12" fmla="*/ 286633 w 1199014"/>
              <a:gd name="connsiteY12" fmla="*/ 705985 h 2154794"/>
              <a:gd name="connsiteX13" fmla="*/ 262410 w 1199014"/>
              <a:gd name="connsiteY13" fmla="*/ 690846 h 2154794"/>
              <a:gd name="connsiteX14" fmla="*/ 241216 w 1199014"/>
              <a:gd name="connsiteY14" fmla="*/ 721124 h 2154794"/>
              <a:gd name="connsiteX15" fmla="*/ 216993 w 1199014"/>
              <a:gd name="connsiteY15" fmla="*/ 736263 h 2154794"/>
              <a:gd name="connsiteX16" fmla="*/ 159465 w 1199014"/>
              <a:gd name="connsiteY16" fmla="*/ 742319 h 2154794"/>
              <a:gd name="connsiteX17" fmla="*/ 92853 w 1199014"/>
              <a:gd name="connsiteY17" fmla="*/ 742319 h 2154794"/>
              <a:gd name="connsiteX18" fmla="*/ 59547 w 1199014"/>
              <a:gd name="connsiteY18" fmla="*/ 751402 h 2154794"/>
              <a:gd name="connsiteX19" fmla="*/ 29269 w 1199014"/>
              <a:gd name="connsiteY19" fmla="*/ 784708 h 2154794"/>
              <a:gd name="connsiteX20" fmla="*/ 71658 w 1199014"/>
              <a:gd name="connsiteY20" fmla="*/ 790764 h 2154794"/>
              <a:gd name="connsiteX21" fmla="*/ 95880 w 1199014"/>
              <a:gd name="connsiteY21" fmla="*/ 814986 h 2154794"/>
              <a:gd name="connsiteX22" fmla="*/ 123131 w 1199014"/>
              <a:gd name="connsiteY22" fmla="*/ 802875 h 2154794"/>
              <a:gd name="connsiteX23" fmla="*/ 174604 w 1199014"/>
              <a:gd name="connsiteY23" fmla="*/ 814986 h 2154794"/>
              <a:gd name="connsiteX24" fmla="*/ 220021 w 1199014"/>
              <a:gd name="connsiteY24" fmla="*/ 814986 h 2154794"/>
              <a:gd name="connsiteX25" fmla="*/ 259382 w 1199014"/>
              <a:gd name="connsiteY25" fmla="*/ 793792 h 2154794"/>
              <a:gd name="connsiteX26" fmla="*/ 283605 w 1199014"/>
              <a:gd name="connsiteY26" fmla="*/ 881598 h 2154794"/>
              <a:gd name="connsiteX27" fmla="*/ 301772 w 1199014"/>
              <a:gd name="connsiteY27" fmla="*/ 1017850 h 2154794"/>
              <a:gd name="connsiteX28" fmla="*/ 262410 w 1199014"/>
              <a:gd name="connsiteY28" fmla="*/ 1087490 h 2154794"/>
              <a:gd name="connsiteX29" fmla="*/ 186715 w 1199014"/>
              <a:gd name="connsiteY29" fmla="*/ 1175296 h 2154794"/>
              <a:gd name="connsiteX30" fmla="*/ 95880 w 1199014"/>
              <a:gd name="connsiteY30" fmla="*/ 1229797 h 2154794"/>
              <a:gd name="connsiteX31" fmla="*/ 11102 w 1199014"/>
              <a:gd name="connsiteY31" fmla="*/ 1305492 h 2154794"/>
              <a:gd name="connsiteX32" fmla="*/ 29269 w 1199014"/>
              <a:gd name="connsiteY32" fmla="*/ 1402382 h 2154794"/>
              <a:gd name="connsiteX33" fmla="*/ 107992 w 1199014"/>
              <a:gd name="connsiteY33" fmla="*/ 1656719 h 2154794"/>
              <a:gd name="connsiteX34" fmla="*/ 141298 w 1199014"/>
              <a:gd name="connsiteY34" fmla="*/ 1777831 h 2154794"/>
              <a:gd name="connsiteX35" fmla="*/ 138270 w 1199014"/>
              <a:gd name="connsiteY35" fmla="*/ 1832332 h 2154794"/>
              <a:gd name="connsiteX36" fmla="*/ 147353 w 1199014"/>
              <a:gd name="connsiteY36" fmla="*/ 1871694 h 2154794"/>
              <a:gd name="connsiteX37" fmla="*/ 138270 w 1199014"/>
              <a:gd name="connsiteY37" fmla="*/ 1898944 h 2154794"/>
              <a:gd name="connsiteX38" fmla="*/ 117075 w 1199014"/>
              <a:gd name="connsiteY38" fmla="*/ 1941333 h 2154794"/>
              <a:gd name="connsiteX39" fmla="*/ 117075 w 1199014"/>
              <a:gd name="connsiteY39" fmla="*/ 1956472 h 2154794"/>
              <a:gd name="connsiteX40" fmla="*/ 77714 w 1199014"/>
              <a:gd name="connsiteY40" fmla="*/ 2010973 h 2154794"/>
              <a:gd name="connsiteX41" fmla="*/ 80741 w 1199014"/>
              <a:gd name="connsiteY41" fmla="*/ 2044279 h 2154794"/>
              <a:gd name="connsiteX42" fmla="*/ 117075 w 1199014"/>
              <a:gd name="connsiteY42" fmla="*/ 2071529 h 2154794"/>
              <a:gd name="connsiteX43" fmla="*/ 159465 w 1199014"/>
              <a:gd name="connsiteY43" fmla="*/ 2053362 h 2154794"/>
              <a:gd name="connsiteX44" fmla="*/ 223049 w 1199014"/>
              <a:gd name="connsiteY44" fmla="*/ 2017029 h 2154794"/>
              <a:gd name="connsiteX45" fmla="*/ 256355 w 1199014"/>
              <a:gd name="connsiteY45" fmla="*/ 1962528 h 2154794"/>
              <a:gd name="connsiteX46" fmla="*/ 286633 w 1199014"/>
              <a:gd name="connsiteY46" fmla="*/ 1932250 h 2154794"/>
              <a:gd name="connsiteX47" fmla="*/ 289661 w 1199014"/>
              <a:gd name="connsiteY47" fmla="*/ 1908027 h 2154794"/>
              <a:gd name="connsiteX48" fmla="*/ 319939 w 1199014"/>
              <a:gd name="connsiteY48" fmla="*/ 1898944 h 2154794"/>
              <a:gd name="connsiteX49" fmla="*/ 362328 w 1199014"/>
              <a:gd name="connsiteY49" fmla="*/ 1850499 h 2154794"/>
              <a:gd name="connsiteX50" fmla="*/ 377467 w 1199014"/>
              <a:gd name="connsiteY50" fmla="*/ 1826276 h 2154794"/>
              <a:gd name="connsiteX51" fmla="*/ 356272 w 1199014"/>
              <a:gd name="connsiteY51" fmla="*/ 1795998 h 2154794"/>
              <a:gd name="connsiteX52" fmla="*/ 335078 w 1199014"/>
              <a:gd name="connsiteY52" fmla="*/ 1774804 h 2154794"/>
              <a:gd name="connsiteX53" fmla="*/ 313883 w 1199014"/>
              <a:gd name="connsiteY53" fmla="*/ 1750581 h 2154794"/>
              <a:gd name="connsiteX54" fmla="*/ 295716 w 1199014"/>
              <a:gd name="connsiteY54" fmla="*/ 1735442 h 2154794"/>
              <a:gd name="connsiteX55" fmla="*/ 271494 w 1199014"/>
              <a:gd name="connsiteY55" fmla="*/ 1723331 h 2154794"/>
              <a:gd name="connsiteX56" fmla="*/ 262410 w 1199014"/>
              <a:gd name="connsiteY56" fmla="*/ 1717275 h 2154794"/>
              <a:gd name="connsiteX57" fmla="*/ 283605 w 1199014"/>
              <a:gd name="connsiteY57" fmla="*/ 1686997 h 2154794"/>
              <a:gd name="connsiteX58" fmla="*/ 292688 w 1199014"/>
              <a:gd name="connsiteY58" fmla="*/ 1680941 h 2154794"/>
              <a:gd name="connsiteX59" fmla="*/ 292688 w 1199014"/>
              <a:gd name="connsiteY59" fmla="*/ 1647635 h 2154794"/>
              <a:gd name="connsiteX60" fmla="*/ 232132 w 1199014"/>
              <a:gd name="connsiteY60" fmla="*/ 1565884 h 2154794"/>
              <a:gd name="connsiteX61" fmla="*/ 232132 w 1199014"/>
              <a:gd name="connsiteY61" fmla="*/ 1514411 h 2154794"/>
              <a:gd name="connsiteX62" fmla="*/ 223049 w 1199014"/>
              <a:gd name="connsiteY62" fmla="*/ 1472022 h 2154794"/>
              <a:gd name="connsiteX63" fmla="*/ 201854 w 1199014"/>
              <a:gd name="connsiteY63" fmla="*/ 1435688 h 2154794"/>
              <a:gd name="connsiteX64" fmla="*/ 189743 w 1199014"/>
              <a:gd name="connsiteY64" fmla="*/ 1405410 h 2154794"/>
              <a:gd name="connsiteX65" fmla="*/ 186715 w 1199014"/>
              <a:gd name="connsiteY65" fmla="*/ 1375132 h 2154794"/>
              <a:gd name="connsiteX66" fmla="*/ 229104 w 1199014"/>
              <a:gd name="connsiteY66" fmla="*/ 1363021 h 2154794"/>
              <a:gd name="connsiteX67" fmla="*/ 465274 w 1199014"/>
              <a:gd name="connsiteY67" fmla="*/ 1290353 h 2154794"/>
              <a:gd name="connsiteX68" fmla="*/ 486469 w 1199014"/>
              <a:gd name="connsiteY68" fmla="*/ 1308520 h 2154794"/>
              <a:gd name="connsiteX69" fmla="*/ 634831 w 1199014"/>
              <a:gd name="connsiteY69" fmla="*/ 1556801 h 2154794"/>
              <a:gd name="connsiteX70" fmla="*/ 659054 w 1199014"/>
              <a:gd name="connsiteY70" fmla="*/ 1590107 h 2154794"/>
              <a:gd name="connsiteX71" fmla="*/ 722638 w 1199014"/>
              <a:gd name="connsiteY71" fmla="*/ 1623413 h 2154794"/>
              <a:gd name="connsiteX72" fmla="*/ 795306 w 1199014"/>
              <a:gd name="connsiteY72" fmla="*/ 1702136 h 2154794"/>
              <a:gd name="connsiteX73" fmla="*/ 846778 w 1199014"/>
              <a:gd name="connsiteY73" fmla="*/ 1744525 h 2154794"/>
              <a:gd name="connsiteX74" fmla="*/ 892196 w 1199014"/>
              <a:gd name="connsiteY74" fmla="*/ 1786915 h 2154794"/>
              <a:gd name="connsiteX75" fmla="*/ 892196 w 1199014"/>
              <a:gd name="connsiteY75" fmla="*/ 1817193 h 2154794"/>
              <a:gd name="connsiteX76" fmla="*/ 952752 w 1199014"/>
              <a:gd name="connsiteY76" fmla="*/ 1862610 h 2154794"/>
              <a:gd name="connsiteX77" fmla="*/ 949724 w 1199014"/>
              <a:gd name="connsiteY77" fmla="*/ 1898944 h 2154794"/>
              <a:gd name="connsiteX78" fmla="*/ 973947 w 1199014"/>
              <a:gd name="connsiteY78" fmla="*/ 1965556 h 2154794"/>
              <a:gd name="connsiteX79" fmla="*/ 995141 w 1199014"/>
              <a:gd name="connsiteY79" fmla="*/ 1947389 h 2154794"/>
              <a:gd name="connsiteX80" fmla="*/ 992114 w 1199014"/>
              <a:gd name="connsiteY80" fmla="*/ 1992806 h 2154794"/>
              <a:gd name="connsiteX81" fmla="*/ 983030 w 1199014"/>
              <a:gd name="connsiteY81" fmla="*/ 2059418 h 2154794"/>
              <a:gd name="connsiteX82" fmla="*/ 970919 w 1199014"/>
              <a:gd name="connsiteY82" fmla="*/ 2074557 h 2154794"/>
              <a:gd name="connsiteX83" fmla="*/ 949724 w 1199014"/>
              <a:gd name="connsiteY83" fmla="*/ 2113919 h 2154794"/>
              <a:gd name="connsiteX84" fmla="*/ 983030 w 1199014"/>
              <a:gd name="connsiteY84" fmla="*/ 2153280 h 2154794"/>
              <a:gd name="connsiteX85" fmla="*/ 1046614 w 1199014"/>
              <a:gd name="connsiteY85" fmla="*/ 2104835 h 2154794"/>
              <a:gd name="connsiteX86" fmla="*/ 1122310 w 1199014"/>
              <a:gd name="connsiteY86" fmla="*/ 1992806 h 2154794"/>
              <a:gd name="connsiteX87" fmla="*/ 1131393 w 1199014"/>
              <a:gd name="connsiteY87" fmla="*/ 1947389 h 2154794"/>
              <a:gd name="connsiteX88" fmla="*/ 1164699 w 1199014"/>
              <a:gd name="connsiteY88" fmla="*/ 1935278 h 2154794"/>
              <a:gd name="connsiteX89" fmla="*/ 1198005 w 1199014"/>
              <a:gd name="connsiteY89" fmla="*/ 1868666 h 2154794"/>
              <a:gd name="connsiteX90" fmla="*/ 1158643 w 1199014"/>
              <a:gd name="connsiteY90" fmla="*/ 1838388 h 2154794"/>
              <a:gd name="connsiteX91" fmla="*/ 1104143 w 1199014"/>
              <a:gd name="connsiteY91" fmla="*/ 1820221 h 2154794"/>
              <a:gd name="connsiteX92" fmla="*/ 1073865 w 1199014"/>
              <a:gd name="connsiteY92" fmla="*/ 1814165 h 2154794"/>
              <a:gd name="connsiteX93" fmla="*/ 1073865 w 1199014"/>
              <a:gd name="connsiteY93" fmla="*/ 1799026 h 2154794"/>
              <a:gd name="connsiteX94" fmla="*/ 1082948 w 1199014"/>
              <a:gd name="connsiteY94" fmla="*/ 1792970 h 2154794"/>
              <a:gd name="connsiteX95" fmla="*/ 1058725 w 1199014"/>
              <a:gd name="connsiteY95" fmla="*/ 1762692 h 2154794"/>
              <a:gd name="connsiteX96" fmla="*/ 1031475 w 1199014"/>
              <a:gd name="connsiteY96" fmla="*/ 1762692 h 2154794"/>
              <a:gd name="connsiteX97" fmla="*/ 946696 w 1199014"/>
              <a:gd name="connsiteY97" fmla="*/ 1632496 h 2154794"/>
              <a:gd name="connsiteX98" fmla="*/ 892196 w 1199014"/>
              <a:gd name="connsiteY98" fmla="*/ 1568912 h 2154794"/>
              <a:gd name="connsiteX99" fmla="*/ 816500 w 1199014"/>
              <a:gd name="connsiteY99" fmla="*/ 1520467 h 2154794"/>
              <a:gd name="connsiteX100" fmla="*/ 746861 w 1199014"/>
              <a:gd name="connsiteY100" fmla="*/ 1441744 h 2154794"/>
              <a:gd name="connsiteX101" fmla="*/ 695388 w 1199014"/>
              <a:gd name="connsiteY101" fmla="*/ 1260075 h 2154794"/>
              <a:gd name="connsiteX102" fmla="*/ 674193 w 1199014"/>
              <a:gd name="connsiteY102" fmla="*/ 1220713 h 2154794"/>
              <a:gd name="connsiteX103" fmla="*/ 674193 w 1199014"/>
              <a:gd name="connsiteY103" fmla="*/ 1117768 h 2154794"/>
              <a:gd name="connsiteX104" fmla="*/ 668137 w 1199014"/>
              <a:gd name="connsiteY104" fmla="*/ 1060239 h 2154794"/>
              <a:gd name="connsiteX105" fmla="*/ 607581 w 1199014"/>
              <a:gd name="connsiteY105" fmla="*/ 999683 h 2154794"/>
              <a:gd name="connsiteX106" fmla="*/ 601525 w 1199014"/>
              <a:gd name="connsiteY106" fmla="*/ 951238 h 2154794"/>
              <a:gd name="connsiteX107" fmla="*/ 580331 w 1199014"/>
              <a:gd name="connsiteY107" fmla="*/ 875543 h 2154794"/>
              <a:gd name="connsiteX108" fmla="*/ 559136 w 1199014"/>
              <a:gd name="connsiteY108" fmla="*/ 869487 h 2154794"/>
              <a:gd name="connsiteX109" fmla="*/ 580331 w 1199014"/>
              <a:gd name="connsiteY109" fmla="*/ 842237 h 2154794"/>
              <a:gd name="connsiteX110" fmla="*/ 586386 w 1199014"/>
              <a:gd name="connsiteY110" fmla="*/ 802875 h 2154794"/>
              <a:gd name="connsiteX111" fmla="*/ 595470 w 1199014"/>
              <a:gd name="connsiteY111" fmla="*/ 784708 h 2154794"/>
              <a:gd name="connsiteX112" fmla="*/ 710527 w 1199014"/>
              <a:gd name="connsiteY112" fmla="*/ 869487 h 2154794"/>
              <a:gd name="connsiteX113" fmla="*/ 798333 w 1199014"/>
              <a:gd name="connsiteY113" fmla="*/ 917932 h 2154794"/>
              <a:gd name="connsiteX114" fmla="*/ 858890 w 1199014"/>
              <a:gd name="connsiteY114" fmla="*/ 975460 h 2154794"/>
              <a:gd name="connsiteX115" fmla="*/ 889168 w 1199014"/>
              <a:gd name="connsiteY115" fmla="*/ 975460 h 2154794"/>
              <a:gd name="connsiteX116" fmla="*/ 928529 w 1199014"/>
              <a:gd name="connsiteY116" fmla="*/ 1011794 h 2154794"/>
              <a:gd name="connsiteX117" fmla="*/ 967891 w 1199014"/>
              <a:gd name="connsiteY117" fmla="*/ 1032989 h 2154794"/>
              <a:gd name="connsiteX118" fmla="*/ 1004225 w 1199014"/>
              <a:gd name="connsiteY118" fmla="*/ 1026933 h 2154794"/>
              <a:gd name="connsiteX119" fmla="*/ 1049642 w 1199014"/>
              <a:gd name="connsiteY119" fmla="*/ 1045100 h 2154794"/>
              <a:gd name="connsiteX120" fmla="*/ 1055698 w 1199014"/>
              <a:gd name="connsiteY120" fmla="*/ 1072351 h 2154794"/>
              <a:gd name="connsiteX121" fmla="*/ 1098087 w 1199014"/>
              <a:gd name="connsiteY121" fmla="*/ 1060239 h 2154794"/>
              <a:gd name="connsiteX122" fmla="*/ 1085976 w 1199014"/>
              <a:gd name="connsiteY122" fmla="*/ 996655 h 2154794"/>
              <a:gd name="connsiteX123" fmla="*/ 1025419 w 1199014"/>
              <a:gd name="connsiteY123" fmla="*/ 942154 h 2154794"/>
              <a:gd name="connsiteX124" fmla="*/ 986058 w 1199014"/>
              <a:gd name="connsiteY124" fmla="*/ 942154 h 2154794"/>
              <a:gd name="connsiteX125" fmla="*/ 934585 w 1199014"/>
              <a:gd name="connsiteY125" fmla="*/ 923988 h 2154794"/>
              <a:gd name="connsiteX126" fmla="*/ 892196 w 1199014"/>
              <a:gd name="connsiteY126" fmla="*/ 836181 h 2154794"/>
              <a:gd name="connsiteX127" fmla="*/ 819528 w 1199014"/>
              <a:gd name="connsiteY127" fmla="*/ 748374 h 2154794"/>
              <a:gd name="connsiteX128" fmla="*/ 783194 w 1199014"/>
              <a:gd name="connsiteY128" fmla="*/ 709013 h 2154794"/>
              <a:gd name="connsiteX129" fmla="*/ 743833 w 1199014"/>
              <a:gd name="connsiteY129" fmla="*/ 672679 h 2154794"/>
              <a:gd name="connsiteX130" fmla="*/ 725666 w 1199014"/>
              <a:gd name="connsiteY130" fmla="*/ 627262 h 2154794"/>
              <a:gd name="connsiteX131" fmla="*/ 680249 w 1199014"/>
              <a:gd name="connsiteY131" fmla="*/ 600011 h 2154794"/>
              <a:gd name="connsiteX132" fmla="*/ 643915 w 1199014"/>
              <a:gd name="connsiteY132" fmla="*/ 575789 h 2154794"/>
              <a:gd name="connsiteX133" fmla="*/ 643915 w 1199014"/>
              <a:gd name="connsiteY133" fmla="*/ 521288 h 2154794"/>
              <a:gd name="connsiteX134" fmla="*/ 598498 w 1199014"/>
              <a:gd name="connsiteY134" fmla="*/ 506149 h 2154794"/>
              <a:gd name="connsiteX135" fmla="*/ 604553 w 1199014"/>
              <a:gd name="connsiteY135" fmla="*/ 475871 h 2154794"/>
              <a:gd name="connsiteX136" fmla="*/ 643915 w 1199014"/>
              <a:gd name="connsiteY136" fmla="*/ 469815 h 2154794"/>
              <a:gd name="connsiteX137" fmla="*/ 710527 w 1199014"/>
              <a:gd name="connsiteY137" fmla="*/ 412287 h 2154794"/>
              <a:gd name="connsiteX138" fmla="*/ 734749 w 1199014"/>
              <a:gd name="connsiteY138" fmla="*/ 360814 h 2154794"/>
              <a:gd name="connsiteX139" fmla="*/ 704471 w 1199014"/>
              <a:gd name="connsiteY139" fmla="*/ 191256 h 2154794"/>
              <a:gd name="connsiteX140" fmla="*/ 701443 w 1199014"/>
              <a:gd name="connsiteY140" fmla="*/ 100422 h 2154794"/>
              <a:gd name="connsiteX141" fmla="*/ 671165 w 1199014"/>
              <a:gd name="connsiteY141" fmla="*/ 55005 h 2154794"/>
              <a:gd name="connsiteX142" fmla="*/ 619692 w 1199014"/>
              <a:gd name="connsiteY142" fmla="*/ 55005 h 2154794"/>
              <a:gd name="connsiteX143" fmla="*/ 604553 w 1199014"/>
              <a:gd name="connsiteY143" fmla="*/ 9588 h 2154794"/>
              <a:gd name="connsiteX144" fmla="*/ 556108 w 1199014"/>
              <a:gd name="connsiteY144" fmla="*/ 3532 h 2154794"/>
              <a:gd name="connsiteX145" fmla="*/ 453163 w 1199014"/>
              <a:gd name="connsiteY145" fmla="*/ 3532 h 2154794"/>
              <a:gd name="connsiteX146" fmla="*/ 395634 w 1199014"/>
              <a:gd name="connsiteY146" fmla="*/ 24727 h 2154794"/>
              <a:gd name="connsiteX147" fmla="*/ 362328 w 1199014"/>
              <a:gd name="connsiteY147" fmla="*/ 39866 h 2154794"/>
              <a:gd name="connsiteX148" fmla="*/ 313883 w 1199014"/>
              <a:gd name="connsiteY148" fmla="*/ 91339 h 21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99014" h="2154794">
                <a:moveTo>
                  <a:pt x="313883" y="91339"/>
                </a:moveTo>
                <a:cubicBezTo>
                  <a:pt x="310351" y="109001"/>
                  <a:pt x="339114" y="127167"/>
                  <a:pt x="341133" y="145839"/>
                </a:cubicBezTo>
                <a:cubicBezTo>
                  <a:pt x="343152" y="164511"/>
                  <a:pt x="329022" y="181164"/>
                  <a:pt x="325994" y="203368"/>
                </a:cubicBezTo>
                <a:cubicBezTo>
                  <a:pt x="322966" y="225572"/>
                  <a:pt x="320948" y="258878"/>
                  <a:pt x="322967" y="279063"/>
                </a:cubicBezTo>
                <a:cubicBezTo>
                  <a:pt x="324986" y="299248"/>
                  <a:pt x="331041" y="306313"/>
                  <a:pt x="338106" y="324480"/>
                </a:cubicBezTo>
                <a:cubicBezTo>
                  <a:pt x="345171" y="342647"/>
                  <a:pt x="356273" y="375953"/>
                  <a:pt x="365356" y="388064"/>
                </a:cubicBezTo>
                <a:cubicBezTo>
                  <a:pt x="374439" y="400175"/>
                  <a:pt x="388064" y="384027"/>
                  <a:pt x="392606" y="397148"/>
                </a:cubicBezTo>
                <a:cubicBezTo>
                  <a:pt x="397148" y="410269"/>
                  <a:pt x="399166" y="446603"/>
                  <a:pt x="392606" y="466788"/>
                </a:cubicBezTo>
                <a:cubicBezTo>
                  <a:pt x="386046" y="486973"/>
                  <a:pt x="365861" y="502616"/>
                  <a:pt x="353245" y="518260"/>
                </a:cubicBezTo>
                <a:cubicBezTo>
                  <a:pt x="340629" y="533904"/>
                  <a:pt x="324985" y="541474"/>
                  <a:pt x="316911" y="560650"/>
                </a:cubicBezTo>
                <a:cubicBezTo>
                  <a:pt x="308837" y="579826"/>
                  <a:pt x="309342" y="609599"/>
                  <a:pt x="304800" y="633317"/>
                </a:cubicBezTo>
                <a:cubicBezTo>
                  <a:pt x="300258" y="657035"/>
                  <a:pt x="292689" y="690846"/>
                  <a:pt x="289661" y="702957"/>
                </a:cubicBezTo>
                <a:cubicBezTo>
                  <a:pt x="286633" y="715068"/>
                  <a:pt x="291175" y="708003"/>
                  <a:pt x="286633" y="705985"/>
                </a:cubicBezTo>
                <a:cubicBezTo>
                  <a:pt x="282091" y="703967"/>
                  <a:pt x="269979" y="688323"/>
                  <a:pt x="262410" y="690846"/>
                </a:cubicBezTo>
                <a:cubicBezTo>
                  <a:pt x="254841" y="693369"/>
                  <a:pt x="248785" y="713555"/>
                  <a:pt x="241216" y="721124"/>
                </a:cubicBezTo>
                <a:cubicBezTo>
                  <a:pt x="233647" y="728693"/>
                  <a:pt x="230618" y="732731"/>
                  <a:pt x="216993" y="736263"/>
                </a:cubicBezTo>
                <a:cubicBezTo>
                  <a:pt x="203368" y="739795"/>
                  <a:pt x="180155" y="741310"/>
                  <a:pt x="159465" y="742319"/>
                </a:cubicBezTo>
                <a:cubicBezTo>
                  <a:pt x="138775" y="743328"/>
                  <a:pt x="109506" y="740805"/>
                  <a:pt x="92853" y="742319"/>
                </a:cubicBezTo>
                <a:cubicBezTo>
                  <a:pt x="76200" y="743833"/>
                  <a:pt x="70144" y="744337"/>
                  <a:pt x="59547" y="751402"/>
                </a:cubicBezTo>
                <a:cubicBezTo>
                  <a:pt x="48950" y="758467"/>
                  <a:pt x="27251" y="778148"/>
                  <a:pt x="29269" y="784708"/>
                </a:cubicBezTo>
                <a:cubicBezTo>
                  <a:pt x="31287" y="791268"/>
                  <a:pt x="60556" y="785718"/>
                  <a:pt x="71658" y="790764"/>
                </a:cubicBezTo>
                <a:cubicBezTo>
                  <a:pt x="82760" y="795810"/>
                  <a:pt x="87301" y="812968"/>
                  <a:pt x="95880" y="814986"/>
                </a:cubicBezTo>
                <a:cubicBezTo>
                  <a:pt x="104459" y="817004"/>
                  <a:pt x="110010" y="802875"/>
                  <a:pt x="123131" y="802875"/>
                </a:cubicBezTo>
                <a:cubicBezTo>
                  <a:pt x="136252" y="802875"/>
                  <a:pt x="158456" y="812968"/>
                  <a:pt x="174604" y="814986"/>
                </a:cubicBezTo>
                <a:cubicBezTo>
                  <a:pt x="190752" y="817004"/>
                  <a:pt x="205891" y="818518"/>
                  <a:pt x="220021" y="814986"/>
                </a:cubicBezTo>
                <a:cubicBezTo>
                  <a:pt x="234151" y="811454"/>
                  <a:pt x="248785" y="782690"/>
                  <a:pt x="259382" y="793792"/>
                </a:cubicBezTo>
                <a:cubicBezTo>
                  <a:pt x="269979" y="804894"/>
                  <a:pt x="276540" y="844255"/>
                  <a:pt x="283605" y="881598"/>
                </a:cubicBezTo>
                <a:cubicBezTo>
                  <a:pt x="290670" y="918941"/>
                  <a:pt x="305304" y="983535"/>
                  <a:pt x="301772" y="1017850"/>
                </a:cubicBezTo>
                <a:cubicBezTo>
                  <a:pt x="298240" y="1052165"/>
                  <a:pt x="281586" y="1061249"/>
                  <a:pt x="262410" y="1087490"/>
                </a:cubicBezTo>
                <a:cubicBezTo>
                  <a:pt x="243234" y="1113731"/>
                  <a:pt x="214470" y="1151578"/>
                  <a:pt x="186715" y="1175296"/>
                </a:cubicBezTo>
                <a:cubicBezTo>
                  <a:pt x="158960" y="1199014"/>
                  <a:pt x="125149" y="1208098"/>
                  <a:pt x="95880" y="1229797"/>
                </a:cubicBezTo>
                <a:cubicBezTo>
                  <a:pt x="66611" y="1251496"/>
                  <a:pt x="22204" y="1276728"/>
                  <a:pt x="11102" y="1305492"/>
                </a:cubicBezTo>
                <a:cubicBezTo>
                  <a:pt x="0" y="1334256"/>
                  <a:pt x="13121" y="1343844"/>
                  <a:pt x="29269" y="1402382"/>
                </a:cubicBezTo>
                <a:cubicBezTo>
                  <a:pt x="45417" y="1460920"/>
                  <a:pt x="89321" y="1594144"/>
                  <a:pt x="107992" y="1656719"/>
                </a:cubicBezTo>
                <a:cubicBezTo>
                  <a:pt x="126663" y="1719294"/>
                  <a:pt x="136252" y="1748562"/>
                  <a:pt x="141298" y="1777831"/>
                </a:cubicBezTo>
                <a:cubicBezTo>
                  <a:pt x="146344" y="1807100"/>
                  <a:pt x="137261" y="1816688"/>
                  <a:pt x="138270" y="1832332"/>
                </a:cubicBezTo>
                <a:cubicBezTo>
                  <a:pt x="139279" y="1847976"/>
                  <a:pt x="147353" y="1860592"/>
                  <a:pt x="147353" y="1871694"/>
                </a:cubicBezTo>
                <a:cubicBezTo>
                  <a:pt x="147353" y="1882796"/>
                  <a:pt x="143316" y="1887337"/>
                  <a:pt x="138270" y="1898944"/>
                </a:cubicBezTo>
                <a:cubicBezTo>
                  <a:pt x="133224" y="1910551"/>
                  <a:pt x="120608" y="1931745"/>
                  <a:pt x="117075" y="1941333"/>
                </a:cubicBezTo>
                <a:cubicBezTo>
                  <a:pt x="113542" y="1950921"/>
                  <a:pt x="123635" y="1944865"/>
                  <a:pt x="117075" y="1956472"/>
                </a:cubicBezTo>
                <a:cubicBezTo>
                  <a:pt x="110515" y="1968079"/>
                  <a:pt x="83770" y="1996339"/>
                  <a:pt x="77714" y="2010973"/>
                </a:cubicBezTo>
                <a:cubicBezTo>
                  <a:pt x="71658" y="2025607"/>
                  <a:pt x="74181" y="2034186"/>
                  <a:pt x="80741" y="2044279"/>
                </a:cubicBezTo>
                <a:cubicBezTo>
                  <a:pt x="87301" y="2054372"/>
                  <a:pt x="103954" y="2070015"/>
                  <a:pt x="117075" y="2071529"/>
                </a:cubicBezTo>
                <a:cubicBezTo>
                  <a:pt x="130196" y="2073043"/>
                  <a:pt x="141803" y="2062445"/>
                  <a:pt x="159465" y="2053362"/>
                </a:cubicBezTo>
                <a:cubicBezTo>
                  <a:pt x="177127" y="2044279"/>
                  <a:pt x="206901" y="2032168"/>
                  <a:pt x="223049" y="2017029"/>
                </a:cubicBezTo>
                <a:cubicBezTo>
                  <a:pt x="239197" y="2001890"/>
                  <a:pt x="245758" y="1976658"/>
                  <a:pt x="256355" y="1962528"/>
                </a:cubicBezTo>
                <a:cubicBezTo>
                  <a:pt x="266952" y="1948398"/>
                  <a:pt x="281082" y="1941333"/>
                  <a:pt x="286633" y="1932250"/>
                </a:cubicBezTo>
                <a:cubicBezTo>
                  <a:pt x="292184" y="1923167"/>
                  <a:pt x="284110" y="1913578"/>
                  <a:pt x="289661" y="1908027"/>
                </a:cubicBezTo>
                <a:cubicBezTo>
                  <a:pt x="295212" y="1902476"/>
                  <a:pt x="307828" y="1908532"/>
                  <a:pt x="319939" y="1898944"/>
                </a:cubicBezTo>
                <a:cubicBezTo>
                  <a:pt x="332050" y="1889356"/>
                  <a:pt x="352740" y="1862610"/>
                  <a:pt x="362328" y="1850499"/>
                </a:cubicBezTo>
                <a:cubicBezTo>
                  <a:pt x="371916" y="1838388"/>
                  <a:pt x="378476" y="1835360"/>
                  <a:pt x="377467" y="1826276"/>
                </a:cubicBezTo>
                <a:cubicBezTo>
                  <a:pt x="376458" y="1817193"/>
                  <a:pt x="363337" y="1804577"/>
                  <a:pt x="356272" y="1795998"/>
                </a:cubicBezTo>
                <a:cubicBezTo>
                  <a:pt x="349207" y="1787419"/>
                  <a:pt x="342143" y="1782374"/>
                  <a:pt x="335078" y="1774804"/>
                </a:cubicBezTo>
                <a:cubicBezTo>
                  <a:pt x="328013" y="1767235"/>
                  <a:pt x="320443" y="1757141"/>
                  <a:pt x="313883" y="1750581"/>
                </a:cubicBezTo>
                <a:cubicBezTo>
                  <a:pt x="307323" y="1744021"/>
                  <a:pt x="302781" y="1739984"/>
                  <a:pt x="295716" y="1735442"/>
                </a:cubicBezTo>
                <a:cubicBezTo>
                  <a:pt x="288651" y="1730900"/>
                  <a:pt x="277045" y="1726359"/>
                  <a:pt x="271494" y="1723331"/>
                </a:cubicBezTo>
                <a:cubicBezTo>
                  <a:pt x="265943" y="1720303"/>
                  <a:pt x="260391" y="1723331"/>
                  <a:pt x="262410" y="1717275"/>
                </a:cubicBezTo>
                <a:cubicBezTo>
                  <a:pt x="264429" y="1711219"/>
                  <a:pt x="278559" y="1693053"/>
                  <a:pt x="283605" y="1686997"/>
                </a:cubicBezTo>
                <a:cubicBezTo>
                  <a:pt x="288651" y="1680941"/>
                  <a:pt x="291174" y="1687501"/>
                  <a:pt x="292688" y="1680941"/>
                </a:cubicBezTo>
                <a:cubicBezTo>
                  <a:pt x="294202" y="1674381"/>
                  <a:pt x="302781" y="1666811"/>
                  <a:pt x="292688" y="1647635"/>
                </a:cubicBezTo>
                <a:cubicBezTo>
                  <a:pt x="282595" y="1628459"/>
                  <a:pt x="242225" y="1588088"/>
                  <a:pt x="232132" y="1565884"/>
                </a:cubicBezTo>
                <a:cubicBezTo>
                  <a:pt x="222039" y="1543680"/>
                  <a:pt x="233646" y="1530055"/>
                  <a:pt x="232132" y="1514411"/>
                </a:cubicBezTo>
                <a:cubicBezTo>
                  <a:pt x="230618" y="1498767"/>
                  <a:pt x="228095" y="1485143"/>
                  <a:pt x="223049" y="1472022"/>
                </a:cubicBezTo>
                <a:cubicBezTo>
                  <a:pt x="218003" y="1458901"/>
                  <a:pt x="207405" y="1446790"/>
                  <a:pt x="201854" y="1435688"/>
                </a:cubicBezTo>
                <a:cubicBezTo>
                  <a:pt x="196303" y="1424586"/>
                  <a:pt x="192266" y="1415503"/>
                  <a:pt x="189743" y="1405410"/>
                </a:cubicBezTo>
                <a:cubicBezTo>
                  <a:pt x="187220" y="1395317"/>
                  <a:pt x="180155" y="1382197"/>
                  <a:pt x="186715" y="1375132"/>
                </a:cubicBezTo>
                <a:cubicBezTo>
                  <a:pt x="193275" y="1368067"/>
                  <a:pt x="229104" y="1363021"/>
                  <a:pt x="229104" y="1363021"/>
                </a:cubicBezTo>
                <a:cubicBezTo>
                  <a:pt x="275530" y="1348891"/>
                  <a:pt x="422380" y="1299437"/>
                  <a:pt x="465274" y="1290353"/>
                </a:cubicBezTo>
                <a:cubicBezTo>
                  <a:pt x="508168" y="1281270"/>
                  <a:pt x="458210" y="1264112"/>
                  <a:pt x="486469" y="1308520"/>
                </a:cubicBezTo>
                <a:cubicBezTo>
                  <a:pt x="514728" y="1352928"/>
                  <a:pt x="606067" y="1509870"/>
                  <a:pt x="634831" y="1556801"/>
                </a:cubicBezTo>
                <a:cubicBezTo>
                  <a:pt x="663595" y="1603732"/>
                  <a:pt x="644420" y="1579005"/>
                  <a:pt x="659054" y="1590107"/>
                </a:cubicBezTo>
                <a:cubicBezTo>
                  <a:pt x="673689" y="1601209"/>
                  <a:pt x="699929" y="1604742"/>
                  <a:pt x="722638" y="1623413"/>
                </a:cubicBezTo>
                <a:cubicBezTo>
                  <a:pt x="745347" y="1642084"/>
                  <a:pt x="774616" y="1681951"/>
                  <a:pt x="795306" y="1702136"/>
                </a:cubicBezTo>
                <a:cubicBezTo>
                  <a:pt x="815996" y="1722321"/>
                  <a:pt x="830630" y="1730395"/>
                  <a:pt x="846778" y="1744525"/>
                </a:cubicBezTo>
                <a:cubicBezTo>
                  <a:pt x="862926" y="1758655"/>
                  <a:pt x="884626" y="1774804"/>
                  <a:pt x="892196" y="1786915"/>
                </a:cubicBezTo>
                <a:cubicBezTo>
                  <a:pt x="899766" y="1799026"/>
                  <a:pt x="882103" y="1804577"/>
                  <a:pt x="892196" y="1817193"/>
                </a:cubicBezTo>
                <a:cubicBezTo>
                  <a:pt x="902289" y="1829809"/>
                  <a:pt x="943164" y="1848985"/>
                  <a:pt x="952752" y="1862610"/>
                </a:cubicBezTo>
                <a:cubicBezTo>
                  <a:pt x="962340" y="1876235"/>
                  <a:pt x="946192" y="1881786"/>
                  <a:pt x="949724" y="1898944"/>
                </a:cubicBezTo>
                <a:cubicBezTo>
                  <a:pt x="953256" y="1916102"/>
                  <a:pt x="966378" y="1957482"/>
                  <a:pt x="973947" y="1965556"/>
                </a:cubicBezTo>
                <a:cubicBezTo>
                  <a:pt x="981517" y="1973630"/>
                  <a:pt x="992113" y="1942847"/>
                  <a:pt x="995141" y="1947389"/>
                </a:cubicBezTo>
                <a:cubicBezTo>
                  <a:pt x="998169" y="1951931"/>
                  <a:pt x="994133" y="1974134"/>
                  <a:pt x="992114" y="1992806"/>
                </a:cubicBezTo>
                <a:cubicBezTo>
                  <a:pt x="990095" y="2011478"/>
                  <a:pt x="986562" y="2045793"/>
                  <a:pt x="983030" y="2059418"/>
                </a:cubicBezTo>
                <a:cubicBezTo>
                  <a:pt x="979498" y="2073043"/>
                  <a:pt x="976470" y="2065474"/>
                  <a:pt x="970919" y="2074557"/>
                </a:cubicBezTo>
                <a:cubicBezTo>
                  <a:pt x="965368" y="2083640"/>
                  <a:pt x="947706" y="2100799"/>
                  <a:pt x="949724" y="2113919"/>
                </a:cubicBezTo>
                <a:cubicBezTo>
                  <a:pt x="951742" y="2127039"/>
                  <a:pt x="966882" y="2154794"/>
                  <a:pt x="983030" y="2153280"/>
                </a:cubicBezTo>
                <a:cubicBezTo>
                  <a:pt x="999178" y="2151766"/>
                  <a:pt x="1023401" y="2131581"/>
                  <a:pt x="1046614" y="2104835"/>
                </a:cubicBezTo>
                <a:cubicBezTo>
                  <a:pt x="1069827" y="2078089"/>
                  <a:pt x="1108180" y="2019047"/>
                  <a:pt x="1122310" y="1992806"/>
                </a:cubicBezTo>
                <a:cubicBezTo>
                  <a:pt x="1136440" y="1966565"/>
                  <a:pt x="1124328" y="1956977"/>
                  <a:pt x="1131393" y="1947389"/>
                </a:cubicBezTo>
                <a:cubicBezTo>
                  <a:pt x="1138458" y="1937801"/>
                  <a:pt x="1153597" y="1948399"/>
                  <a:pt x="1164699" y="1935278"/>
                </a:cubicBezTo>
                <a:cubicBezTo>
                  <a:pt x="1175801" y="1922158"/>
                  <a:pt x="1199014" y="1884814"/>
                  <a:pt x="1198005" y="1868666"/>
                </a:cubicBezTo>
                <a:cubicBezTo>
                  <a:pt x="1196996" y="1852518"/>
                  <a:pt x="1174287" y="1846462"/>
                  <a:pt x="1158643" y="1838388"/>
                </a:cubicBezTo>
                <a:cubicBezTo>
                  <a:pt x="1142999" y="1830314"/>
                  <a:pt x="1118273" y="1824258"/>
                  <a:pt x="1104143" y="1820221"/>
                </a:cubicBezTo>
                <a:cubicBezTo>
                  <a:pt x="1090013" y="1816184"/>
                  <a:pt x="1078911" y="1817698"/>
                  <a:pt x="1073865" y="1814165"/>
                </a:cubicBezTo>
                <a:cubicBezTo>
                  <a:pt x="1068819" y="1810633"/>
                  <a:pt x="1072351" y="1802558"/>
                  <a:pt x="1073865" y="1799026"/>
                </a:cubicBezTo>
                <a:cubicBezTo>
                  <a:pt x="1075379" y="1795494"/>
                  <a:pt x="1085471" y="1799026"/>
                  <a:pt x="1082948" y="1792970"/>
                </a:cubicBezTo>
                <a:cubicBezTo>
                  <a:pt x="1080425" y="1786914"/>
                  <a:pt x="1067304" y="1767738"/>
                  <a:pt x="1058725" y="1762692"/>
                </a:cubicBezTo>
                <a:cubicBezTo>
                  <a:pt x="1050146" y="1757646"/>
                  <a:pt x="1050147" y="1784391"/>
                  <a:pt x="1031475" y="1762692"/>
                </a:cubicBezTo>
                <a:cubicBezTo>
                  <a:pt x="1012803" y="1740993"/>
                  <a:pt x="969909" y="1664793"/>
                  <a:pt x="946696" y="1632496"/>
                </a:cubicBezTo>
                <a:cubicBezTo>
                  <a:pt x="923483" y="1600199"/>
                  <a:pt x="913895" y="1587584"/>
                  <a:pt x="892196" y="1568912"/>
                </a:cubicBezTo>
                <a:cubicBezTo>
                  <a:pt x="870497" y="1550240"/>
                  <a:pt x="840723" y="1541662"/>
                  <a:pt x="816500" y="1520467"/>
                </a:cubicBezTo>
                <a:cubicBezTo>
                  <a:pt x="792278" y="1499272"/>
                  <a:pt x="767046" y="1485143"/>
                  <a:pt x="746861" y="1441744"/>
                </a:cubicBezTo>
                <a:cubicBezTo>
                  <a:pt x="726676" y="1398345"/>
                  <a:pt x="707499" y="1296913"/>
                  <a:pt x="695388" y="1260075"/>
                </a:cubicBezTo>
                <a:cubicBezTo>
                  <a:pt x="683277" y="1223237"/>
                  <a:pt x="677725" y="1244431"/>
                  <a:pt x="674193" y="1220713"/>
                </a:cubicBezTo>
                <a:cubicBezTo>
                  <a:pt x="670661" y="1196995"/>
                  <a:pt x="675202" y="1144514"/>
                  <a:pt x="674193" y="1117768"/>
                </a:cubicBezTo>
                <a:cubicBezTo>
                  <a:pt x="673184" y="1091022"/>
                  <a:pt x="679239" y="1079920"/>
                  <a:pt x="668137" y="1060239"/>
                </a:cubicBezTo>
                <a:cubicBezTo>
                  <a:pt x="657035" y="1040558"/>
                  <a:pt x="618683" y="1017850"/>
                  <a:pt x="607581" y="999683"/>
                </a:cubicBezTo>
                <a:cubicBezTo>
                  <a:pt x="596479" y="981516"/>
                  <a:pt x="606067" y="971928"/>
                  <a:pt x="601525" y="951238"/>
                </a:cubicBezTo>
                <a:cubicBezTo>
                  <a:pt x="596983" y="930548"/>
                  <a:pt x="587396" y="889168"/>
                  <a:pt x="580331" y="875543"/>
                </a:cubicBezTo>
                <a:cubicBezTo>
                  <a:pt x="573266" y="861918"/>
                  <a:pt x="559136" y="875038"/>
                  <a:pt x="559136" y="869487"/>
                </a:cubicBezTo>
                <a:cubicBezTo>
                  <a:pt x="559136" y="863936"/>
                  <a:pt x="575789" y="853339"/>
                  <a:pt x="580331" y="842237"/>
                </a:cubicBezTo>
                <a:cubicBezTo>
                  <a:pt x="584873" y="831135"/>
                  <a:pt x="583863" y="812463"/>
                  <a:pt x="586386" y="802875"/>
                </a:cubicBezTo>
                <a:cubicBezTo>
                  <a:pt x="588909" y="793287"/>
                  <a:pt x="574780" y="773606"/>
                  <a:pt x="595470" y="784708"/>
                </a:cubicBezTo>
                <a:cubicBezTo>
                  <a:pt x="616160" y="795810"/>
                  <a:pt x="676717" y="847283"/>
                  <a:pt x="710527" y="869487"/>
                </a:cubicBezTo>
                <a:cubicBezTo>
                  <a:pt x="744337" y="891691"/>
                  <a:pt x="773606" y="900270"/>
                  <a:pt x="798333" y="917932"/>
                </a:cubicBezTo>
                <a:cubicBezTo>
                  <a:pt x="823060" y="935594"/>
                  <a:pt x="843751" y="965872"/>
                  <a:pt x="858890" y="975460"/>
                </a:cubicBezTo>
                <a:cubicBezTo>
                  <a:pt x="874029" y="985048"/>
                  <a:pt x="877562" y="969404"/>
                  <a:pt x="889168" y="975460"/>
                </a:cubicBezTo>
                <a:cubicBezTo>
                  <a:pt x="900774" y="981516"/>
                  <a:pt x="915409" y="1002206"/>
                  <a:pt x="928529" y="1011794"/>
                </a:cubicBezTo>
                <a:cubicBezTo>
                  <a:pt x="941649" y="1021382"/>
                  <a:pt x="955275" y="1030466"/>
                  <a:pt x="967891" y="1032989"/>
                </a:cubicBezTo>
                <a:cubicBezTo>
                  <a:pt x="980507" y="1035512"/>
                  <a:pt x="990600" y="1024915"/>
                  <a:pt x="1004225" y="1026933"/>
                </a:cubicBezTo>
                <a:cubicBezTo>
                  <a:pt x="1017850" y="1028951"/>
                  <a:pt x="1041063" y="1037530"/>
                  <a:pt x="1049642" y="1045100"/>
                </a:cubicBezTo>
                <a:cubicBezTo>
                  <a:pt x="1058221" y="1052670"/>
                  <a:pt x="1047624" y="1069828"/>
                  <a:pt x="1055698" y="1072351"/>
                </a:cubicBezTo>
                <a:cubicBezTo>
                  <a:pt x="1063772" y="1074874"/>
                  <a:pt x="1093041" y="1072855"/>
                  <a:pt x="1098087" y="1060239"/>
                </a:cubicBezTo>
                <a:cubicBezTo>
                  <a:pt x="1103133" y="1047623"/>
                  <a:pt x="1098087" y="1016336"/>
                  <a:pt x="1085976" y="996655"/>
                </a:cubicBezTo>
                <a:cubicBezTo>
                  <a:pt x="1073865" y="976974"/>
                  <a:pt x="1042072" y="951237"/>
                  <a:pt x="1025419" y="942154"/>
                </a:cubicBezTo>
                <a:cubicBezTo>
                  <a:pt x="1008766" y="933071"/>
                  <a:pt x="1001197" y="945182"/>
                  <a:pt x="986058" y="942154"/>
                </a:cubicBezTo>
                <a:cubicBezTo>
                  <a:pt x="970919" y="939126"/>
                  <a:pt x="950229" y="941650"/>
                  <a:pt x="934585" y="923988"/>
                </a:cubicBezTo>
                <a:cubicBezTo>
                  <a:pt x="918941" y="906326"/>
                  <a:pt x="911372" y="865450"/>
                  <a:pt x="892196" y="836181"/>
                </a:cubicBezTo>
                <a:cubicBezTo>
                  <a:pt x="873020" y="806912"/>
                  <a:pt x="837695" y="769569"/>
                  <a:pt x="819528" y="748374"/>
                </a:cubicBezTo>
                <a:cubicBezTo>
                  <a:pt x="801361" y="727179"/>
                  <a:pt x="795810" y="721629"/>
                  <a:pt x="783194" y="709013"/>
                </a:cubicBezTo>
                <a:cubicBezTo>
                  <a:pt x="770578" y="696397"/>
                  <a:pt x="753421" y="686304"/>
                  <a:pt x="743833" y="672679"/>
                </a:cubicBezTo>
                <a:cubicBezTo>
                  <a:pt x="734245" y="659054"/>
                  <a:pt x="736263" y="639373"/>
                  <a:pt x="725666" y="627262"/>
                </a:cubicBezTo>
                <a:cubicBezTo>
                  <a:pt x="715069" y="615151"/>
                  <a:pt x="693874" y="608590"/>
                  <a:pt x="680249" y="600011"/>
                </a:cubicBezTo>
                <a:cubicBezTo>
                  <a:pt x="666624" y="591432"/>
                  <a:pt x="649971" y="588910"/>
                  <a:pt x="643915" y="575789"/>
                </a:cubicBezTo>
                <a:cubicBezTo>
                  <a:pt x="637859" y="562668"/>
                  <a:pt x="651484" y="532895"/>
                  <a:pt x="643915" y="521288"/>
                </a:cubicBezTo>
                <a:cubicBezTo>
                  <a:pt x="636346" y="509681"/>
                  <a:pt x="605058" y="513718"/>
                  <a:pt x="598498" y="506149"/>
                </a:cubicBezTo>
                <a:cubicBezTo>
                  <a:pt x="591938" y="498580"/>
                  <a:pt x="596984" y="481927"/>
                  <a:pt x="604553" y="475871"/>
                </a:cubicBezTo>
                <a:cubicBezTo>
                  <a:pt x="612122" y="469815"/>
                  <a:pt x="626253" y="480412"/>
                  <a:pt x="643915" y="469815"/>
                </a:cubicBezTo>
                <a:cubicBezTo>
                  <a:pt x="661577" y="459218"/>
                  <a:pt x="695388" y="430454"/>
                  <a:pt x="710527" y="412287"/>
                </a:cubicBezTo>
                <a:cubicBezTo>
                  <a:pt x="725666" y="394120"/>
                  <a:pt x="735758" y="397652"/>
                  <a:pt x="734749" y="360814"/>
                </a:cubicBezTo>
                <a:cubicBezTo>
                  <a:pt x="733740" y="323976"/>
                  <a:pt x="710022" y="234655"/>
                  <a:pt x="704471" y="191256"/>
                </a:cubicBezTo>
                <a:cubicBezTo>
                  <a:pt x="698920" y="147857"/>
                  <a:pt x="706994" y="123130"/>
                  <a:pt x="701443" y="100422"/>
                </a:cubicBezTo>
                <a:cubicBezTo>
                  <a:pt x="695892" y="77714"/>
                  <a:pt x="684790" y="62575"/>
                  <a:pt x="671165" y="55005"/>
                </a:cubicBezTo>
                <a:cubicBezTo>
                  <a:pt x="657540" y="47436"/>
                  <a:pt x="630794" y="62574"/>
                  <a:pt x="619692" y="55005"/>
                </a:cubicBezTo>
                <a:cubicBezTo>
                  <a:pt x="608590" y="47436"/>
                  <a:pt x="615150" y="18167"/>
                  <a:pt x="604553" y="9588"/>
                </a:cubicBezTo>
                <a:cubicBezTo>
                  <a:pt x="593956" y="1009"/>
                  <a:pt x="581340" y="4541"/>
                  <a:pt x="556108" y="3532"/>
                </a:cubicBezTo>
                <a:cubicBezTo>
                  <a:pt x="530876" y="2523"/>
                  <a:pt x="479909" y="0"/>
                  <a:pt x="453163" y="3532"/>
                </a:cubicBezTo>
                <a:cubicBezTo>
                  <a:pt x="426417" y="7064"/>
                  <a:pt x="410773" y="18671"/>
                  <a:pt x="395634" y="24727"/>
                </a:cubicBezTo>
                <a:cubicBezTo>
                  <a:pt x="380495" y="30783"/>
                  <a:pt x="374944" y="32801"/>
                  <a:pt x="362328" y="39866"/>
                </a:cubicBezTo>
                <a:cubicBezTo>
                  <a:pt x="349712" y="46931"/>
                  <a:pt x="317415" y="73677"/>
                  <a:pt x="313883" y="91339"/>
                </a:cubicBezTo>
                <a:close/>
              </a:path>
            </a:pathLst>
          </a:custGeom>
          <a:solidFill>
            <a:schemeClr val="accent6">
              <a:lumMod val="75000"/>
            </a:schemeClr>
          </a:solidFill>
          <a:ln>
            <a:solidFill>
              <a:schemeClr val="tx1"/>
            </a:solidFill>
          </a:ln>
          <a:effectLst>
            <a:innerShdw blurRad="63500" dist="50800" dir="162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Picture 13" descr="7.jpg"/>
          <p:cNvPicPr>
            <a:picLocks noChangeAspect="1"/>
          </p:cNvPicPr>
          <p:nvPr/>
        </p:nvPicPr>
        <p:blipFill>
          <a:blip r:embed="rId3" cstate="print"/>
          <a:stretch>
            <a:fillRect/>
          </a:stretch>
        </p:blipFill>
        <p:spPr>
          <a:xfrm>
            <a:off x="2411760" y="692696"/>
            <a:ext cx="6148998" cy="5472608"/>
          </a:xfrm>
          <a:prstGeom prst="rect">
            <a:avLst/>
          </a:prstGeom>
        </p:spPr>
      </p:pic>
    </p:spTree>
    <p:extLst>
      <p:ext uri="{BB962C8B-B14F-4D97-AF65-F5344CB8AC3E}">
        <p14:creationId xmlns="" xmlns:p14="http://schemas.microsoft.com/office/powerpoint/2010/main" val="32011726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Rectangle 4"/>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descr="9.jpg"/>
          <p:cNvPicPr>
            <a:picLocks noChangeAspect="1"/>
          </p:cNvPicPr>
          <p:nvPr/>
        </p:nvPicPr>
        <p:blipFill>
          <a:blip r:embed="rId3" cstate="print"/>
          <a:stretch>
            <a:fillRect/>
          </a:stretch>
        </p:blipFill>
        <p:spPr>
          <a:xfrm rot="20922250">
            <a:off x="1612140" y="595593"/>
            <a:ext cx="6819900" cy="4640580"/>
          </a:xfrm>
          <a:prstGeom prst="rect">
            <a:avLst/>
          </a:prstGeom>
        </p:spPr>
      </p:pic>
      <p:pic>
        <p:nvPicPr>
          <p:cNvPr id="2" name="Picture 2"/>
          <p:cNvPicPr>
            <a:picLocks noChangeAspect="1" noChangeArrowheads="1"/>
          </p:cNvPicPr>
          <p:nvPr/>
        </p:nvPicPr>
        <p:blipFill>
          <a:blip r:embed="rId4" cstate="print"/>
          <a:srcRect t="456" b="38393"/>
          <a:stretch>
            <a:fillRect/>
          </a:stretch>
        </p:blipFill>
        <p:spPr bwMode="auto">
          <a:xfrm>
            <a:off x="1984697" y="2924944"/>
            <a:ext cx="6835775" cy="3672408"/>
          </a:xfrm>
          <a:prstGeom prst="rect">
            <a:avLst/>
          </a:prstGeom>
          <a:noFill/>
          <a:ln w="9525">
            <a:solidFill>
              <a:schemeClr val="tx1"/>
            </a:solidFill>
            <a:miter lim="800000"/>
            <a:headEnd/>
            <a:tailEnd/>
          </a:ln>
        </p:spPr>
      </p:pic>
    </p:spTree>
  </p:cSld>
  <p:clrMapOvr>
    <a:masterClrMapping/>
  </p:clrMapOvr>
  <p:transition>
    <p:push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159224" y="620688"/>
            <a:ext cx="6984776" cy="1008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p:cNvSpPr txBox="1"/>
          <p:nvPr/>
        </p:nvSpPr>
        <p:spPr>
          <a:xfrm>
            <a:off x="2267295" y="2093367"/>
            <a:ext cx="6444208" cy="615553"/>
          </a:xfrm>
          <a:prstGeom prst="rect">
            <a:avLst/>
          </a:prstGeom>
          <a:noFill/>
        </p:spPr>
        <p:txBody>
          <a:bodyPr wrap="square" rtlCol="0">
            <a:spAutoFit/>
          </a:bodyPr>
          <a:lstStyle/>
          <a:p>
            <a:r>
              <a:rPr lang="en-CA" sz="1400" dirty="0" smtClean="0">
                <a:solidFill>
                  <a:srgbClr val="652876"/>
                </a:solidFill>
                <a:latin typeface="Franklin Gothic Demi" pitchFamily="34" charset="0"/>
              </a:rPr>
              <a:t>COMPTE RENDU</a:t>
            </a:r>
          </a:p>
          <a:p>
            <a:endParaRPr lang="en-CA" sz="2000" dirty="0" smtClean="0">
              <a:solidFill>
                <a:prstClr val="black"/>
              </a:solidFill>
              <a:latin typeface="Franklin Gothic Book" pitchFamily="34" charset="0"/>
            </a:endParaRPr>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p:cNvSpPr/>
          <p:nvPr/>
        </p:nvSpPr>
        <p:spPr>
          <a:xfrm>
            <a:off x="899592" y="337984"/>
            <a:ext cx="1548000" cy="1548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9" name="Oval 8"/>
          <p:cNvSpPr/>
          <p:nvPr/>
        </p:nvSpPr>
        <p:spPr>
          <a:xfrm>
            <a:off x="899592" y="332656"/>
            <a:ext cx="1548000" cy="1548000"/>
          </a:xfrm>
          <a:prstGeom prst="ellipse">
            <a:avLst/>
          </a:prstGeom>
          <a:solidFill>
            <a:schemeClr val="accent6">
              <a:lumMod val="75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13" name="Freeform 12"/>
          <p:cNvSpPr/>
          <p:nvPr/>
        </p:nvSpPr>
        <p:spPr>
          <a:xfrm>
            <a:off x="944880" y="621792"/>
            <a:ext cx="676656" cy="941832"/>
          </a:xfrm>
          <a:custGeom>
            <a:avLst/>
            <a:gdLst>
              <a:gd name="connsiteX0" fmla="*/ 94488 w 676656"/>
              <a:gd name="connsiteY0" fmla="*/ 0 h 941832"/>
              <a:gd name="connsiteX1" fmla="*/ 579120 w 676656"/>
              <a:gd name="connsiteY1" fmla="*/ 679704 h 941832"/>
              <a:gd name="connsiteX2" fmla="*/ 676656 w 676656"/>
              <a:gd name="connsiteY2" fmla="*/ 941832 h 941832"/>
              <a:gd name="connsiteX3" fmla="*/ 463296 w 676656"/>
              <a:gd name="connsiteY3" fmla="*/ 765048 h 941832"/>
              <a:gd name="connsiteX4" fmla="*/ 0 w 676656"/>
              <a:gd name="connsiteY4" fmla="*/ 27432 h 941832"/>
              <a:gd name="connsiteX5" fmla="*/ 94488 w 676656"/>
              <a:gd name="connsiteY5" fmla="*/ 0 h 94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56" h="941832">
                <a:moveTo>
                  <a:pt x="94488" y="0"/>
                </a:moveTo>
                <a:lnTo>
                  <a:pt x="579120" y="679704"/>
                </a:lnTo>
                <a:lnTo>
                  <a:pt x="676656" y="941832"/>
                </a:lnTo>
                <a:lnTo>
                  <a:pt x="463296" y="765048"/>
                </a:lnTo>
                <a:lnTo>
                  <a:pt x="0" y="27432"/>
                </a:lnTo>
                <a:lnTo>
                  <a:pt x="944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13"/>
          <p:cNvSpPr/>
          <p:nvPr/>
        </p:nvSpPr>
        <p:spPr>
          <a:xfrm>
            <a:off x="1469136" y="356616"/>
            <a:ext cx="886968" cy="923544"/>
          </a:xfrm>
          <a:custGeom>
            <a:avLst/>
            <a:gdLst>
              <a:gd name="connsiteX0" fmla="*/ 435864 w 886968"/>
              <a:gd name="connsiteY0" fmla="*/ 0 h 923544"/>
              <a:gd name="connsiteX1" fmla="*/ 256032 w 886968"/>
              <a:gd name="connsiteY1" fmla="*/ 237744 h 923544"/>
              <a:gd name="connsiteX2" fmla="*/ 76200 w 886968"/>
              <a:gd name="connsiteY2" fmla="*/ 499872 h 923544"/>
              <a:gd name="connsiteX3" fmla="*/ 0 w 886968"/>
              <a:gd name="connsiteY3" fmla="*/ 621792 h 923544"/>
              <a:gd name="connsiteX4" fmla="*/ 237744 w 886968"/>
              <a:gd name="connsiteY4" fmla="*/ 780288 h 923544"/>
              <a:gd name="connsiteX5" fmla="*/ 445008 w 886968"/>
              <a:gd name="connsiteY5" fmla="*/ 923544 h 923544"/>
              <a:gd name="connsiteX6" fmla="*/ 478536 w 886968"/>
              <a:gd name="connsiteY6" fmla="*/ 896112 h 923544"/>
              <a:gd name="connsiteX7" fmla="*/ 512064 w 886968"/>
              <a:gd name="connsiteY7" fmla="*/ 893064 h 923544"/>
              <a:gd name="connsiteX8" fmla="*/ 548640 w 886968"/>
              <a:gd name="connsiteY8" fmla="*/ 896112 h 923544"/>
              <a:gd name="connsiteX9" fmla="*/ 569976 w 886968"/>
              <a:gd name="connsiteY9" fmla="*/ 899160 h 923544"/>
              <a:gd name="connsiteX10" fmla="*/ 569976 w 886968"/>
              <a:gd name="connsiteY10" fmla="*/ 899160 h 923544"/>
              <a:gd name="connsiteX11" fmla="*/ 655320 w 886968"/>
              <a:gd name="connsiteY11" fmla="*/ 685800 h 923544"/>
              <a:gd name="connsiteX12" fmla="*/ 807720 w 886968"/>
              <a:gd name="connsiteY12" fmla="*/ 417576 h 923544"/>
              <a:gd name="connsiteX13" fmla="*/ 886968 w 886968"/>
              <a:gd name="connsiteY13" fmla="*/ 307848 h 923544"/>
              <a:gd name="connsiteX14" fmla="*/ 652272 w 886968"/>
              <a:gd name="connsiteY14" fmla="*/ 36576 h 923544"/>
              <a:gd name="connsiteX15" fmla="*/ 435864 w 886968"/>
              <a:gd name="connsiteY15" fmla="*/ 0 h 9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968" h="923544">
                <a:moveTo>
                  <a:pt x="435864" y="0"/>
                </a:moveTo>
                <a:lnTo>
                  <a:pt x="256032" y="237744"/>
                </a:lnTo>
                <a:lnTo>
                  <a:pt x="76200" y="499872"/>
                </a:lnTo>
                <a:lnTo>
                  <a:pt x="0" y="621792"/>
                </a:lnTo>
                <a:lnTo>
                  <a:pt x="237744" y="780288"/>
                </a:lnTo>
                <a:lnTo>
                  <a:pt x="445008" y="923544"/>
                </a:lnTo>
                <a:lnTo>
                  <a:pt x="478536" y="896112"/>
                </a:lnTo>
                <a:cubicBezTo>
                  <a:pt x="489712" y="895096"/>
                  <a:pt x="500842" y="893064"/>
                  <a:pt x="512064" y="893064"/>
                </a:cubicBezTo>
                <a:cubicBezTo>
                  <a:pt x="524298" y="893064"/>
                  <a:pt x="536513" y="894495"/>
                  <a:pt x="548640" y="896112"/>
                </a:cubicBezTo>
                <a:cubicBezTo>
                  <a:pt x="581139" y="900445"/>
                  <a:pt x="529906" y="899160"/>
                  <a:pt x="569976" y="899160"/>
                </a:cubicBezTo>
                <a:lnTo>
                  <a:pt x="569976" y="899160"/>
                </a:lnTo>
                <a:lnTo>
                  <a:pt x="655320" y="685800"/>
                </a:lnTo>
                <a:lnTo>
                  <a:pt x="807720" y="417576"/>
                </a:lnTo>
                <a:lnTo>
                  <a:pt x="886968" y="307848"/>
                </a:lnTo>
                <a:lnTo>
                  <a:pt x="652272" y="36576"/>
                </a:lnTo>
                <a:lnTo>
                  <a:pt x="4358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750" name="Picture 6" descr="http://www.aperfectworld.org/clipart/academic/pencil_pad.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9190" y="260648"/>
            <a:ext cx="1522570" cy="1330401"/>
          </a:xfrm>
          <a:prstGeom prst="rect">
            <a:avLst/>
          </a:prstGeom>
          <a:noFill/>
        </p:spPr>
      </p:pic>
      <p:sp>
        <p:nvSpPr>
          <p:cNvPr id="15" name="TextBox 14"/>
          <p:cNvSpPr txBox="1"/>
          <p:nvPr/>
        </p:nvSpPr>
        <p:spPr>
          <a:xfrm>
            <a:off x="1052008" y="1444580"/>
            <a:ext cx="1224136" cy="338554"/>
          </a:xfrm>
          <a:prstGeom prst="rect">
            <a:avLst/>
          </a:prstGeom>
          <a:noFill/>
        </p:spPr>
        <p:txBody>
          <a:bodyPr wrap="square" rtlCol="0">
            <a:spAutoFit/>
          </a:bodyPr>
          <a:lstStyle/>
          <a:p>
            <a:pPr algn="ctr"/>
            <a:r>
              <a:rPr lang="en-CA" sz="1600" dirty="0" smtClean="0">
                <a:solidFill>
                  <a:schemeClr val="bg1"/>
                </a:solidFill>
                <a:latin typeface="Franklin Gothic Demi" pitchFamily="34" charset="0"/>
              </a:rPr>
              <a:t>Exercise</a:t>
            </a:r>
            <a:endParaRPr lang="en-CA" sz="1600" dirty="0">
              <a:solidFill>
                <a:schemeClr val="bg1"/>
              </a:solidFill>
              <a:latin typeface="Franklin Gothic Demi" pitchFamily="34" charset="0"/>
            </a:endParaRPr>
          </a:p>
        </p:txBody>
      </p:sp>
      <p:sp>
        <p:nvSpPr>
          <p:cNvPr id="16" name="TextBox 15"/>
          <p:cNvSpPr txBox="1"/>
          <p:nvPr/>
        </p:nvSpPr>
        <p:spPr>
          <a:xfrm>
            <a:off x="2987824" y="692696"/>
            <a:ext cx="4680520" cy="830997"/>
          </a:xfrm>
          <a:prstGeom prst="rect">
            <a:avLst/>
          </a:prstGeom>
          <a:noFill/>
        </p:spPr>
        <p:txBody>
          <a:bodyPr wrap="square" rtlCol="0">
            <a:spAutoFit/>
          </a:bodyPr>
          <a:lstStyle/>
          <a:p>
            <a:pPr algn="ctr"/>
            <a:r>
              <a:rPr lang="en-US" sz="2400" dirty="0" err="1" smtClean="0">
                <a:solidFill>
                  <a:prstClr val="black"/>
                </a:solidFill>
                <a:latin typeface="Franklin Gothic Medium" pitchFamily="34" charset="0"/>
              </a:rPr>
              <a:t>Utilisation</a:t>
            </a:r>
            <a:r>
              <a:rPr lang="en-US" sz="2400" dirty="0" smtClean="0">
                <a:solidFill>
                  <a:prstClr val="black"/>
                </a:solidFill>
                <a:latin typeface="Franklin Gothic Medium" pitchFamily="34" charset="0"/>
              </a:rPr>
              <a:t> des </a:t>
            </a:r>
            <a:r>
              <a:rPr lang="en-US" sz="2400" dirty="0" err="1" smtClean="0">
                <a:solidFill>
                  <a:prstClr val="black"/>
                </a:solidFill>
                <a:latin typeface="Franklin Gothic Medium" pitchFamily="34" charset="0"/>
              </a:rPr>
              <a:t>normes</a:t>
            </a:r>
            <a:r>
              <a:rPr lang="en-US" sz="2400" dirty="0" smtClean="0">
                <a:solidFill>
                  <a:prstClr val="black"/>
                </a:solidFill>
                <a:latin typeface="Franklin Gothic Medium" pitchFamily="34" charset="0"/>
              </a:rPr>
              <a:t> pour </a:t>
            </a:r>
            <a:r>
              <a:rPr lang="en-US" sz="2400" dirty="0" err="1" smtClean="0">
                <a:solidFill>
                  <a:prstClr val="black"/>
                </a:solidFill>
                <a:latin typeface="Franklin Gothic Medium" pitchFamily="34" charset="0"/>
              </a:rPr>
              <a:t>rédiger</a:t>
            </a:r>
            <a:r>
              <a:rPr lang="en-US" sz="2400" dirty="0" smtClean="0">
                <a:solidFill>
                  <a:prstClr val="black"/>
                </a:solidFill>
                <a:latin typeface="Franklin Gothic Medium" pitchFamily="34" charset="0"/>
              </a:rPr>
              <a:t> </a:t>
            </a:r>
            <a:r>
              <a:rPr lang="en-US" sz="2400" dirty="0" err="1" smtClean="0">
                <a:solidFill>
                  <a:prstClr val="black"/>
                </a:solidFill>
                <a:latin typeface="Franklin Gothic Medium" pitchFamily="34" charset="0"/>
              </a:rPr>
              <a:t>une</a:t>
            </a:r>
            <a:r>
              <a:rPr lang="en-US" sz="2400" dirty="0" smtClean="0">
                <a:solidFill>
                  <a:prstClr val="black"/>
                </a:solidFill>
                <a:latin typeface="Franklin Gothic Medium" pitchFamily="34" charset="0"/>
              </a:rPr>
              <a:t> description </a:t>
            </a:r>
            <a:r>
              <a:rPr lang="en-US" sz="2400" dirty="0" err="1" smtClean="0">
                <a:solidFill>
                  <a:prstClr val="black"/>
                </a:solidFill>
                <a:latin typeface="Franklin Gothic Medium" pitchFamily="34" charset="0"/>
              </a:rPr>
              <a:t>d’emploi</a:t>
            </a:r>
            <a:endParaRPr lang="en-US" sz="2400" dirty="0">
              <a:solidFill>
                <a:prstClr val="black"/>
              </a:solidFill>
              <a:latin typeface="Franklin Gothic Medium" pitchFamily="34" charset="0"/>
            </a:endParaRPr>
          </a:p>
        </p:txBody>
      </p:sp>
      <p:sp>
        <p:nvSpPr>
          <p:cNvPr id="18" name="TextBox 17"/>
          <p:cNvSpPr txBox="1"/>
          <p:nvPr/>
        </p:nvSpPr>
        <p:spPr>
          <a:xfrm>
            <a:off x="2339752" y="2492896"/>
            <a:ext cx="6136582" cy="2769989"/>
          </a:xfrm>
          <a:prstGeom prst="rect">
            <a:avLst/>
          </a:prstGeom>
          <a:noFill/>
        </p:spPr>
        <p:txBody>
          <a:bodyPr wrap="square" rtlCol="0">
            <a:spAutoFit/>
          </a:bodyPr>
          <a:lstStyle/>
          <a:p>
            <a:pPr marL="342900" lvl="0" indent="-342900">
              <a:spcBef>
                <a:spcPts val="1200"/>
              </a:spcBef>
              <a:buFont typeface="+mj-lt"/>
              <a:buAutoNum type="arabicPeriod"/>
            </a:pPr>
            <a:r>
              <a:rPr lang="en-CA" i="1" dirty="0" smtClean="0">
                <a:latin typeface="Franklin Gothic Book" pitchFamily="34" charset="0"/>
              </a:rPr>
              <a:t>Comment </a:t>
            </a:r>
            <a:r>
              <a:rPr lang="en-CA" i="1" dirty="0" err="1" smtClean="0">
                <a:latin typeface="Franklin Gothic Book" pitchFamily="34" charset="0"/>
              </a:rPr>
              <a:t>votre</a:t>
            </a:r>
            <a:r>
              <a:rPr lang="en-CA" i="1" dirty="0" smtClean="0">
                <a:latin typeface="Franklin Gothic Book" pitchFamily="34" charset="0"/>
              </a:rPr>
              <a:t> </a:t>
            </a:r>
            <a:r>
              <a:rPr lang="en-CA" i="1" dirty="0" err="1" smtClean="0">
                <a:latin typeface="Franklin Gothic Book" pitchFamily="34" charset="0"/>
              </a:rPr>
              <a:t>groupe</a:t>
            </a:r>
            <a:r>
              <a:rPr lang="en-CA" i="1" dirty="0" smtClean="0">
                <a:latin typeface="Franklin Gothic Book" pitchFamily="34" charset="0"/>
              </a:rPr>
              <a:t> a-t-</a:t>
            </a:r>
            <a:r>
              <a:rPr lang="en-CA" i="1" dirty="0" err="1" smtClean="0">
                <a:latin typeface="Franklin Gothic Book" pitchFamily="34" charset="0"/>
              </a:rPr>
              <a:t>il</a:t>
            </a:r>
            <a:r>
              <a:rPr lang="en-CA" i="1" dirty="0" smtClean="0">
                <a:latin typeface="Franklin Gothic Book" pitchFamily="34" charset="0"/>
              </a:rPr>
              <a:t> </a:t>
            </a:r>
            <a:r>
              <a:rPr lang="en-CA" i="1" dirty="0" err="1" smtClean="0">
                <a:latin typeface="Franklin Gothic Book" pitchFamily="34" charset="0"/>
              </a:rPr>
              <a:t>utilisé</a:t>
            </a:r>
            <a:r>
              <a:rPr lang="en-CA" i="1" dirty="0" smtClean="0">
                <a:latin typeface="Franklin Gothic Book" pitchFamily="34" charset="0"/>
              </a:rPr>
              <a:t> les </a:t>
            </a:r>
            <a:r>
              <a:rPr lang="en-CA" i="1" dirty="0" err="1" smtClean="0">
                <a:latin typeface="Franklin Gothic Book" pitchFamily="34" charset="0"/>
              </a:rPr>
              <a:t>compétences</a:t>
            </a:r>
            <a:r>
              <a:rPr lang="en-CA" i="1" dirty="0" smtClean="0">
                <a:latin typeface="Franklin Gothic Book" pitchFamily="34" charset="0"/>
              </a:rPr>
              <a:t> </a:t>
            </a:r>
            <a:r>
              <a:rPr lang="en-CA" i="1" dirty="0" err="1" smtClean="0">
                <a:latin typeface="Franklin Gothic Book" pitchFamily="34" charset="0"/>
              </a:rPr>
              <a:t>mentionnées</a:t>
            </a:r>
            <a:r>
              <a:rPr lang="en-CA" i="1" dirty="0" smtClean="0">
                <a:latin typeface="Franklin Gothic Book" pitchFamily="34" charset="0"/>
              </a:rPr>
              <a:t> </a:t>
            </a:r>
            <a:r>
              <a:rPr lang="en-CA" i="1" dirty="0" err="1" smtClean="0">
                <a:latin typeface="Franklin Gothic Book" pitchFamily="34" charset="0"/>
              </a:rPr>
              <a:t>dans</a:t>
            </a:r>
            <a:r>
              <a:rPr lang="en-CA" i="1" dirty="0" smtClean="0">
                <a:latin typeface="Franklin Gothic Book" pitchFamily="34" charset="0"/>
              </a:rPr>
              <a:t> les documents </a:t>
            </a:r>
            <a:r>
              <a:rPr lang="en-CA" i="1" dirty="0" err="1" smtClean="0">
                <a:latin typeface="Franklin Gothic Book" pitchFamily="34" charset="0"/>
              </a:rPr>
              <a:t>fournis</a:t>
            </a:r>
            <a:r>
              <a:rPr lang="en-CA" i="1" dirty="0" smtClean="0">
                <a:latin typeface="Franklin Gothic Book" pitchFamily="34" charset="0"/>
              </a:rPr>
              <a:t> </a:t>
            </a:r>
            <a:r>
              <a:rPr lang="en-CA" i="1" dirty="0" err="1" smtClean="0">
                <a:latin typeface="Franklin Gothic Book" pitchFamily="34" charset="0"/>
              </a:rPr>
              <a:t>afin</a:t>
            </a:r>
            <a:r>
              <a:rPr lang="en-CA" i="1" dirty="0" smtClean="0">
                <a:latin typeface="Franklin Gothic Book" pitchFamily="34" charset="0"/>
              </a:rPr>
              <a:t> de </a:t>
            </a:r>
            <a:r>
              <a:rPr lang="en-CA" i="1" dirty="0" err="1" smtClean="0">
                <a:latin typeface="Franklin Gothic Book" pitchFamily="34" charset="0"/>
              </a:rPr>
              <a:t>rédiger</a:t>
            </a:r>
            <a:r>
              <a:rPr lang="en-CA" i="1" dirty="0" smtClean="0">
                <a:latin typeface="Franklin Gothic Book" pitchFamily="34" charset="0"/>
              </a:rPr>
              <a:t> la description </a:t>
            </a:r>
            <a:r>
              <a:rPr lang="en-CA" i="1" dirty="0" err="1" smtClean="0">
                <a:latin typeface="Franklin Gothic Book" pitchFamily="34" charset="0"/>
              </a:rPr>
              <a:t>d’emploi</a:t>
            </a:r>
            <a:r>
              <a:rPr lang="en-CA" i="1" dirty="0" smtClean="0">
                <a:latin typeface="Franklin Gothic Book" pitchFamily="34" charset="0"/>
              </a:rPr>
              <a:t>?</a:t>
            </a:r>
          </a:p>
          <a:p>
            <a:pPr marL="342900" lvl="0" indent="-342900">
              <a:spcBef>
                <a:spcPts val="1200"/>
              </a:spcBef>
              <a:buFont typeface="+mj-lt"/>
              <a:buAutoNum type="arabicPeriod"/>
            </a:pPr>
            <a:r>
              <a:rPr lang="en-CA" i="1" dirty="0" err="1" smtClean="0">
                <a:latin typeface="Franklin Gothic Book" pitchFamily="34" charset="0"/>
              </a:rPr>
              <a:t>Quels</a:t>
            </a:r>
            <a:r>
              <a:rPr lang="en-CA" i="1" dirty="0" smtClean="0">
                <a:latin typeface="Franklin Gothic Book" pitchFamily="34" charset="0"/>
              </a:rPr>
              <a:t> </a:t>
            </a:r>
            <a:r>
              <a:rPr lang="en-CA" i="1" dirty="0" err="1" smtClean="0">
                <a:latin typeface="Franklin Gothic Book" pitchFamily="34" charset="0"/>
              </a:rPr>
              <a:t>éléments</a:t>
            </a:r>
            <a:r>
              <a:rPr lang="en-CA" i="1" dirty="0" smtClean="0">
                <a:latin typeface="Franklin Gothic Book" pitchFamily="34" charset="0"/>
              </a:rPr>
              <a:t> </a:t>
            </a:r>
            <a:r>
              <a:rPr lang="en-CA" i="1" dirty="0" err="1" smtClean="0">
                <a:latin typeface="Franklin Gothic Book" pitchFamily="34" charset="0"/>
              </a:rPr>
              <a:t>votre</a:t>
            </a:r>
            <a:r>
              <a:rPr lang="en-CA" i="1" dirty="0" smtClean="0">
                <a:latin typeface="Franklin Gothic Book" pitchFamily="34" charset="0"/>
              </a:rPr>
              <a:t> </a:t>
            </a:r>
            <a:r>
              <a:rPr lang="en-CA" i="1" dirty="0" err="1" smtClean="0">
                <a:latin typeface="Franklin Gothic Book" pitchFamily="34" charset="0"/>
              </a:rPr>
              <a:t>groupe</a:t>
            </a:r>
            <a:r>
              <a:rPr lang="en-CA" i="1" dirty="0" smtClean="0">
                <a:latin typeface="Franklin Gothic Book" pitchFamily="34" charset="0"/>
              </a:rPr>
              <a:t> a-t-</a:t>
            </a:r>
            <a:r>
              <a:rPr lang="en-CA" i="1" dirty="0" err="1" smtClean="0">
                <a:latin typeface="Franklin Gothic Book" pitchFamily="34" charset="0"/>
              </a:rPr>
              <a:t>il</a:t>
            </a:r>
            <a:r>
              <a:rPr lang="en-CA" i="1" dirty="0" smtClean="0">
                <a:latin typeface="Franklin Gothic Book" pitchFamily="34" charset="0"/>
              </a:rPr>
              <a:t> </a:t>
            </a:r>
            <a:r>
              <a:rPr lang="en-CA" i="1" dirty="0" err="1" smtClean="0">
                <a:latin typeface="Franklin Gothic Book" pitchFamily="34" charset="0"/>
              </a:rPr>
              <a:t>ajoutés</a:t>
            </a:r>
            <a:r>
              <a:rPr lang="en-CA" i="1" dirty="0" smtClean="0">
                <a:latin typeface="Franklin Gothic Book" pitchFamily="34" charset="0"/>
              </a:rPr>
              <a:t> </a:t>
            </a:r>
            <a:r>
              <a:rPr lang="en-CA" i="1" dirty="0" err="1" smtClean="0">
                <a:latin typeface="Franklin Gothic Book" pitchFamily="34" charset="0"/>
              </a:rPr>
              <a:t>ou</a:t>
            </a:r>
            <a:r>
              <a:rPr lang="en-CA" i="1" dirty="0" smtClean="0">
                <a:latin typeface="Franklin Gothic Book" pitchFamily="34" charset="0"/>
              </a:rPr>
              <a:t> a-t-</a:t>
            </a:r>
            <a:r>
              <a:rPr lang="en-CA" i="1" dirty="0" err="1" smtClean="0">
                <a:latin typeface="Franklin Gothic Book" pitchFamily="34" charset="0"/>
              </a:rPr>
              <a:t>il</a:t>
            </a:r>
            <a:r>
              <a:rPr lang="en-CA" i="1" dirty="0" smtClean="0">
                <a:latin typeface="Franklin Gothic Book" pitchFamily="34" charset="0"/>
              </a:rPr>
              <a:t> </a:t>
            </a:r>
            <a:r>
              <a:rPr lang="en-CA" i="1" dirty="0" err="1" smtClean="0">
                <a:latin typeface="Franklin Gothic Book" pitchFamily="34" charset="0"/>
              </a:rPr>
              <a:t>préférés</a:t>
            </a:r>
            <a:r>
              <a:rPr lang="en-CA" i="1" dirty="0" smtClean="0">
                <a:latin typeface="Franklin Gothic Book" pitchFamily="34" charset="0"/>
              </a:rPr>
              <a:t> ignorer </a:t>
            </a:r>
            <a:r>
              <a:rPr lang="en-CA" i="1" dirty="0" err="1" smtClean="0">
                <a:latin typeface="Franklin Gothic Book" pitchFamily="34" charset="0"/>
              </a:rPr>
              <a:t>dans</a:t>
            </a:r>
            <a:r>
              <a:rPr lang="en-CA" i="1" dirty="0" smtClean="0">
                <a:latin typeface="Franklin Gothic Book" pitchFamily="34" charset="0"/>
              </a:rPr>
              <a:t> les documents </a:t>
            </a:r>
            <a:r>
              <a:rPr lang="en-CA" i="1" dirty="0" err="1" smtClean="0">
                <a:latin typeface="Franklin Gothic Book" pitchFamily="34" charset="0"/>
              </a:rPr>
              <a:t>fournis</a:t>
            </a:r>
            <a:r>
              <a:rPr lang="en-CA" i="1" dirty="0" smtClean="0">
                <a:latin typeface="Franklin Gothic Book" pitchFamily="34" charset="0"/>
              </a:rPr>
              <a:t>?</a:t>
            </a:r>
          </a:p>
          <a:p>
            <a:pPr marL="342900" lvl="0" indent="-342900">
              <a:spcBef>
                <a:spcPts val="1200"/>
              </a:spcBef>
              <a:buFont typeface="+mj-lt"/>
              <a:buAutoNum type="arabicPeriod"/>
            </a:pPr>
            <a:r>
              <a:rPr lang="fr-CA" i="1" dirty="0" smtClean="0">
                <a:latin typeface="Franklin Gothic Book" pitchFamily="34" charset="0"/>
              </a:rPr>
              <a:t>Quels renseignements manquait-il?</a:t>
            </a:r>
          </a:p>
          <a:p>
            <a:pPr marL="342900" lvl="0" indent="-342900">
              <a:spcBef>
                <a:spcPts val="1200"/>
              </a:spcBef>
              <a:buFont typeface="+mj-lt"/>
              <a:buAutoNum type="arabicPeriod"/>
            </a:pPr>
            <a:r>
              <a:rPr lang="fr-CA" i="1" dirty="0" smtClean="0">
                <a:latin typeface="Franklin Gothic Book" pitchFamily="34" charset="0"/>
              </a:rPr>
              <a:t>Que faudrait-il ajouter pour que la description d’emploi soit claire et précise?</a:t>
            </a:r>
            <a:endParaRPr lang="en-CA" dirty="0"/>
          </a:p>
        </p:txBody>
      </p:sp>
      <p:sp>
        <p:nvSpPr>
          <p:cNvPr id="24" name="Freeform 23"/>
          <p:cNvSpPr/>
          <p:nvPr/>
        </p:nvSpPr>
        <p:spPr>
          <a:xfrm flipH="1">
            <a:off x="323528" y="980728"/>
            <a:ext cx="1008112" cy="1765454"/>
          </a:xfrm>
          <a:custGeom>
            <a:avLst/>
            <a:gdLst>
              <a:gd name="connsiteX0" fmla="*/ 313883 w 1199014"/>
              <a:gd name="connsiteY0" fmla="*/ 91339 h 2154794"/>
              <a:gd name="connsiteX1" fmla="*/ 341133 w 1199014"/>
              <a:gd name="connsiteY1" fmla="*/ 145839 h 2154794"/>
              <a:gd name="connsiteX2" fmla="*/ 325994 w 1199014"/>
              <a:gd name="connsiteY2" fmla="*/ 203368 h 2154794"/>
              <a:gd name="connsiteX3" fmla="*/ 322967 w 1199014"/>
              <a:gd name="connsiteY3" fmla="*/ 279063 h 2154794"/>
              <a:gd name="connsiteX4" fmla="*/ 338106 w 1199014"/>
              <a:gd name="connsiteY4" fmla="*/ 324480 h 2154794"/>
              <a:gd name="connsiteX5" fmla="*/ 365356 w 1199014"/>
              <a:gd name="connsiteY5" fmla="*/ 388064 h 2154794"/>
              <a:gd name="connsiteX6" fmla="*/ 392606 w 1199014"/>
              <a:gd name="connsiteY6" fmla="*/ 397148 h 2154794"/>
              <a:gd name="connsiteX7" fmla="*/ 392606 w 1199014"/>
              <a:gd name="connsiteY7" fmla="*/ 466788 h 2154794"/>
              <a:gd name="connsiteX8" fmla="*/ 353245 w 1199014"/>
              <a:gd name="connsiteY8" fmla="*/ 518260 h 2154794"/>
              <a:gd name="connsiteX9" fmla="*/ 316911 w 1199014"/>
              <a:gd name="connsiteY9" fmla="*/ 560650 h 2154794"/>
              <a:gd name="connsiteX10" fmla="*/ 304800 w 1199014"/>
              <a:gd name="connsiteY10" fmla="*/ 633317 h 2154794"/>
              <a:gd name="connsiteX11" fmla="*/ 289661 w 1199014"/>
              <a:gd name="connsiteY11" fmla="*/ 702957 h 2154794"/>
              <a:gd name="connsiteX12" fmla="*/ 286633 w 1199014"/>
              <a:gd name="connsiteY12" fmla="*/ 705985 h 2154794"/>
              <a:gd name="connsiteX13" fmla="*/ 262410 w 1199014"/>
              <a:gd name="connsiteY13" fmla="*/ 690846 h 2154794"/>
              <a:gd name="connsiteX14" fmla="*/ 241216 w 1199014"/>
              <a:gd name="connsiteY14" fmla="*/ 721124 h 2154794"/>
              <a:gd name="connsiteX15" fmla="*/ 216993 w 1199014"/>
              <a:gd name="connsiteY15" fmla="*/ 736263 h 2154794"/>
              <a:gd name="connsiteX16" fmla="*/ 159465 w 1199014"/>
              <a:gd name="connsiteY16" fmla="*/ 742319 h 2154794"/>
              <a:gd name="connsiteX17" fmla="*/ 92853 w 1199014"/>
              <a:gd name="connsiteY17" fmla="*/ 742319 h 2154794"/>
              <a:gd name="connsiteX18" fmla="*/ 59547 w 1199014"/>
              <a:gd name="connsiteY18" fmla="*/ 751402 h 2154794"/>
              <a:gd name="connsiteX19" fmla="*/ 29269 w 1199014"/>
              <a:gd name="connsiteY19" fmla="*/ 784708 h 2154794"/>
              <a:gd name="connsiteX20" fmla="*/ 71658 w 1199014"/>
              <a:gd name="connsiteY20" fmla="*/ 790764 h 2154794"/>
              <a:gd name="connsiteX21" fmla="*/ 95880 w 1199014"/>
              <a:gd name="connsiteY21" fmla="*/ 814986 h 2154794"/>
              <a:gd name="connsiteX22" fmla="*/ 123131 w 1199014"/>
              <a:gd name="connsiteY22" fmla="*/ 802875 h 2154794"/>
              <a:gd name="connsiteX23" fmla="*/ 174604 w 1199014"/>
              <a:gd name="connsiteY23" fmla="*/ 814986 h 2154794"/>
              <a:gd name="connsiteX24" fmla="*/ 220021 w 1199014"/>
              <a:gd name="connsiteY24" fmla="*/ 814986 h 2154794"/>
              <a:gd name="connsiteX25" fmla="*/ 259382 w 1199014"/>
              <a:gd name="connsiteY25" fmla="*/ 793792 h 2154794"/>
              <a:gd name="connsiteX26" fmla="*/ 283605 w 1199014"/>
              <a:gd name="connsiteY26" fmla="*/ 881598 h 2154794"/>
              <a:gd name="connsiteX27" fmla="*/ 301772 w 1199014"/>
              <a:gd name="connsiteY27" fmla="*/ 1017850 h 2154794"/>
              <a:gd name="connsiteX28" fmla="*/ 262410 w 1199014"/>
              <a:gd name="connsiteY28" fmla="*/ 1087490 h 2154794"/>
              <a:gd name="connsiteX29" fmla="*/ 186715 w 1199014"/>
              <a:gd name="connsiteY29" fmla="*/ 1175296 h 2154794"/>
              <a:gd name="connsiteX30" fmla="*/ 95880 w 1199014"/>
              <a:gd name="connsiteY30" fmla="*/ 1229797 h 2154794"/>
              <a:gd name="connsiteX31" fmla="*/ 11102 w 1199014"/>
              <a:gd name="connsiteY31" fmla="*/ 1305492 h 2154794"/>
              <a:gd name="connsiteX32" fmla="*/ 29269 w 1199014"/>
              <a:gd name="connsiteY32" fmla="*/ 1402382 h 2154794"/>
              <a:gd name="connsiteX33" fmla="*/ 107992 w 1199014"/>
              <a:gd name="connsiteY33" fmla="*/ 1656719 h 2154794"/>
              <a:gd name="connsiteX34" fmla="*/ 141298 w 1199014"/>
              <a:gd name="connsiteY34" fmla="*/ 1777831 h 2154794"/>
              <a:gd name="connsiteX35" fmla="*/ 138270 w 1199014"/>
              <a:gd name="connsiteY35" fmla="*/ 1832332 h 2154794"/>
              <a:gd name="connsiteX36" fmla="*/ 147353 w 1199014"/>
              <a:gd name="connsiteY36" fmla="*/ 1871694 h 2154794"/>
              <a:gd name="connsiteX37" fmla="*/ 138270 w 1199014"/>
              <a:gd name="connsiteY37" fmla="*/ 1898944 h 2154794"/>
              <a:gd name="connsiteX38" fmla="*/ 117075 w 1199014"/>
              <a:gd name="connsiteY38" fmla="*/ 1941333 h 2154794"/>
              <a:gd name="connsiteX39" fmla="*/ 117075 w 1199014"/>
              <a:gd name="connsiteY39" fmla="*/ 1956472 h 2154794"/>
              <a:gd name="connsiteX40" fmla="*/ 77714 w 1199014"/>
              <a:gd name="connsiteY40" fmla="*/ 2010973 h 2154794"/>
              <a:gd name="connsiteX41" fmla="*/ 80741 w 1199014"/>
              <a:gd name="connsiteY41" fmla="*/ 2044279 h 2154794"/>
              <a:gd name="connsiteX42" fmla="*/ 117075 w 1199014"/>
              <a:gd name="connsiteY42" fmla="*/ 2071529 h 2154794"/>
              <a:gd name="connsiteX43" fmla="*/ 159465 w 1199014"/>
              <a:gd name="connsiteY43" fmla="*/ 2053362 h 2154794"/>
              <a:gd name="connsiteX44" fmla="*/ 223049 w 1199014"/>
              <a:gd name="connsiteY44" fmla="*/ 2017029 h 2154794"/>
              <a:gd name="connsiteX45" fmla="*/ 256355 w 1199014"/>
              <a:gd name="connsiteY45" fmla="*/ 1962528 h 2154794"/>
              <a:gd name="connsiteX46" fmla="*/ 286633 w 1199014"/>
              <a:gd name="connsiteY46" fmla="*/ 1932250 h 2154794"/>
              <a:gd name="connsiteX47" fmla="*/ 289661 w 1199014"/>
              <a:gd name="connsiteY47" fmla="*/ 1908027 h 2154794"/>
              <a:gd name="connsiteX48" fmla="*/ 319939 w 1199014"/>
              <a:gd name="connsiteY48" fmla="*/ 1898944 h 2154794"/>
              <a:gd name="connsiteX49" fmla="*/ 362328 w 1199014"/>
              <a:gd name="connsiteY49" fmla="*/ 1850499 h 2154794"/>
              <a:gd name="connsiteX50" fmla="*/ 377467 w 1199014"/>
              <a:gd name="connsiteY50" fmla="*/ 1826276 h 2154794"/>
              <a:gd name="connsiteX51" fmla="*/ 356272 w 1199014"/>
              <a:gd name="connsiteY51" fmla="*/ 1795998 h 2154794"/>
              <a:gd name="connsiteX52" fmla="*/ 335078 w 1199014"/>
              <a:gd name="connsiteY52" fmla="*/ 1774804 h 2154794"/>
              <a:gd name="connsiteX53" fmla="*/ 313883 w 1199014"/>
              <a:gd name="connsiteY53" fmla="*/ 1750581 h 2154794"/>
              <a:gd name="connsiteX54" fmla="*/ 295716 w 1199014"/>
              <a:gd name="connsiteY54" fmla="*/ 1735442 h 2154794"/>
              <a:gd name="connsiteX55" fmla="*/ 271494 w 1199014"/>
              <a:gd name="connsiteY55" fmla="*/ 1723331 h 2154794"/>
              <a:gd name="connsiteX56" fmla="*/ 262410 w 1199014"/>
              <a:gd name="connsiteY56" fmla="*/ 1717275 h 2154794"/>
              <a:gd name="connsiteX57" fmla="*/ 283605 w 1199014"/>
              <a:gd name="connsiteY57" fmla="*/ 1686997 h 2154794"/>
              <a:gd name="connsiteX58" fmla="*/ 292688 w 1199014"/>
              <a:gd name="connsiteY58" fmla="*/ 1680941 h 2154794"/>
              <a:gd name="connsiteX59" fmla="*/ 292688 w 1199014"/>
              <a:gd name="connsiteY59" fmla="*/ 1647635 h 2154794"/>
              <a:gd name="connsiteX60" fmla="*/ 232132 w 1199014"/>
              <a:gd name="connsiteY60" fmla="*/ 1565884 h 2154794"/>
              <a:gd name="connsiteX61" fmla="*/ 232132 w 1199014"/>
              <a:gd name="connsiteY61" fmla="*/ 1514411 h 2154794"/>
              <a:gd name="connsiteX62" fmla="*/ 223049 w 1199014"/>
              <a:gd name="connsiteY62" fmla="*/ 1472022 h 2154794"/>
              <a:gd name="connsiteX63" fmla="*/ 201854 w 1199014"/>
              <a:gd name="connsiteY63" fmla="*/ 1435688 h 2154794"/>
              <a:gd name="connsiteX64" fmla="*/ 189743 w 1199014"/>
              <a:gd name="connsiteY64" fmla="*/ 1405410 h 2154794"/>
              <a:gd name="connsiteX65" fmla="*/ 186715 w 1199014"/>
              <a:gd name="connsiteY65" fmla="*/ 1375132 h 2154794"/>
              <a:gd name="connsiteX66" fmla="*/ 229104 w 1199014"/>
              <a:gd name="connsiteY66" fmla="*/ 1363021 h 2154794"/>
              <a:gd name="connsiteX67" fmla="*/ 465274 w 1199014"/>
              <a:gd name="connsiteY67" fmla="*/ 1290353 h 2154794"/>
              <a:gd name="connsiteX68" fmla="*/ 486469 w 1199014"/>
              <a:gd name="connsiteY68" fmla="*/ 1308520 h 2154794"/>
              <a:gd name="connsiteX69" fmla="*/ 634831 w 1199014"/>
              <a:gd name="connsiteY69" fmla="*/ 1556801 h 2154794"/>
              <a:gd name="connsiteX70" fmla="*/ 659054 w 1199014"/>
              <a:gd name="connsiteY70" fmla="*/ 1590107 h 2154794"/>
              <a:gd name="connsiteX71" fmla="*/ 722638 w 1199014"/>
              <a:gd name="connsiteY71" fmla="*/ 1623413 h 2154794"/>
              <a:gd name="connsiteX72" fmla="*/ 795306 w 1199014"/>
              <a:gd name="connsiteY72" fmla="*/ 1702136 h 2154794"/>
              <a:gd name="connsiteX73" fmla="*/ 846778 w 1199014"/>
              <a:gd name="connsiteY73" fmla="*/ 1744525 h 2154794"/>
              <a:gd name="connsiteX74" fmla="*/ 892196 w 1199014"/>
              <a:gd name="connsiteY74" fmla="*/ 1786915 h 2154794"/>
              <a:gd name="connsiteX75" fmla="*/ 892196 w 1199014"/>
              <a:gd name="connsiteY75" fmla="*/ 1817193 h 2154794"/>
              <a:gd name="connsiteX76" fmla="*/ 952752 w 1199014"/>
              <a:gd name="connsiteY76" fmla="*/ 1862610 h 2154794"/>
              <a:gd name="connsiteX77" fmla="*/ 949724 w 1199014"/>
              <a:gd name="connsiteY77" fmla="*/ 1898944 h 2154794"/>
              <a:gd name="connsiteX78" fmla="*/ 973947 w 1199014"/>
              <a:gd name="connsiteY78" fmla="*/ 1965556 h 2154794"/>
              <a:gd name="connsiteX79" fmla="*/ 995141 w 1199014"/>
              <a:gd name="connsiteY79" fmla="*/ 1947389 h 2154794"/>
              <a:gd name="connsiteX80" fmla="*/ 992114 w 1199014"/>
              <a:gd name="connsiteY80" fmla="*/ 1992806 h 2154794"/>
              <a:gd name="connsiteX81" fmla="*/ 983030 w 1199014"/>
              <a:gd name="connsiteY81" fmla="*/ 2059418 h 2154794"/>
              <a:gd name="connsiteX82" fmla="*/ 970919 w 1199014"/>
              <a:gd name="connsiteY82" fmla="*/ 2074557 h 2154794"/>
              <a:gd name="connsiteX83" fmla="*/ 949724 w 1199014"/>
              <a:gd name="connsiteY83" fmla="*/ 2113919 h 2154794"/>
              <a:gd name="connsiteX84" fmla="*/ 983030 w 1199014"/>
              <a:gd name="connsiteY84" fmla="*/ 2153280 h 2154794"/>
              <a:gd name="connsiteX85" fmla="*/ 1046614 w 1199014"/>
              <a:gd name="connsiteY85" fmla="*/ 2104835 h 2154794"/>
              <a:gd name="connsiteX86" fmla="*/ 1122310 w 1199014"/>
              <a:gd name="connsiteY86" fmla="*/ 1992806 h 2154794"/>
              <a:gd name="connsiteX87" fmla="*/ 1131393 w 1199014"/>
              <a:gd name="connsiteY87" fmla="*/ 1947389 h 2154794"/>
              <a:gd name="connsiteX88" fmla="*/ 1164699 w 1199014"/>
              <a:gd name="connsiteY88" fmla="*/ 1935278 h 2154794"/>
              <a:gd name="connsiteX89" fmla="*/ 1198005 w 1199014"/>
              <a:gd name="connsiteY89" fmla="*/ 1868666 h 2154794"/>
              <a:gd name="connsiteX90" fmla="*/ 1158643 w 1199014"/>
              <a:gd name="connsiteY90" fmla="*/ 1838388 h 2154794"/>
              <a:gd name="connsiteX91" fmla="*/ 1104143 w 1199014"/>
              <a:gd name="connsiteY91" fmla="*/ 1820221 h 2154794"/>
              <a:gd name="connsiteX92" fmla="*/ 1073865 w 1199014"/>
              <a:gd name="connsiteY92" fmla="*/ 1814165 h 2154794"/>
              <a:gd name="connsiteX93" fmla="*/ 1073865 w 1199014"/>
              <a:gd name="connsiteY93" fmla="*/ 1799026 h 2154794"/>
              <a:gd name="connsiteX94" fmla="*/ 1082948 w 1199014"/>
              <a:gd name="connsiteY94" fmla="*/ 1792970 h 2154794"/>
              <a:gd name="connsiteX95" fmla="*/ 1058725 w 1199014"/>
              <a:gd name="connsiteY95" fmla="*/ 1762692 h 2154794"/>
              <a:gd name="connsiteX96" fmla="*/ 1031475 w 1199014"/>
              <a:gd name="connsiteY96" fmla="*/ 1762692 h 2154794"/>
              <a:gd name="connsiteX97" fmla="*/ 946696 w 1199014"/>
              <a:gd name="connsiteY97" fmla="*/ 1632496 h 2154794"/>
              <a:gd name="connsiteX98" fmla="*/ 892196 w 1199014"/>
              <a:gd name="connsiteY98" fmla="*/ 1568912 h 2154794"/>
              <a:gd name="connsiteX99" fmla="*/ 816500 w 1199014"/>
              <a:gd name="connsiteY99" fmla="*/ 1520467 h 2154794"/>
              <a:gd name="connsiteX100" fmla="*/ 746861 w 1199014"/>
              <a:gd name="connsiteY100" fmla="*/ 1441744 h 2154794"/>
              <a:gd name="connsiteX101" fmla="*/ 695388 w 1199014"/>
              <a:gd name="connsiteY101" fmla="*/ 1260075 h 2154794"/>
              <a:gd name="connsiteX102" fmla="*/ 674193 w 1199014"/>
              <a:gd name="connsiteY102" fmla="*/ 1220713 h 2154794"/>
              <a:gd name="connsiteX103" fmla="*/ 674193 w 1199014"/>
              <a:gd name="connsiteY103" fmla="*/ 1117768 h 2154794"/>
              <a:gd name="connsiteX104" fmla="*/ 668137 w 1199014"/>
              <a:gd name="connsiteY104" fmla="*/ 1060239 h 2154794"/>
              <a:gd name="connsiteX105" fmla="*/ 607581 w 1199014"/>
              <a:gd name="connsiteY105" fmla="*/ 999683 h 2154794"/>
              <a:gd name="connsiteX106" fmla="*/ 601525 w 1199014"/>
              <a:gd name="connsiteY106" fmla="*/ 951238 h 2154794"/>
              <a:gd name="connsiteX107" fmla="*/ 580331 w 1199014"/>
              <a:gd name="connsiteY107" fmla="*/ 875543 h 2154794"/>
              <a:gd name="connsiteX108" fmla="*/ 559136 w 1199014"/>
              <a:gd name="connsiteY108" fmla="*/ 869487 h 2154794"/>
              <a:gd name="connsiteX109" fmla="*/ 580331 w 1199014"/>
              <a:gd name="connsiteY109" fmla="*/ 842237 h 2154794"/>
              <a:gd name="connsiteX110" fmla="*/ 586386 w 1199014"/>
              <a:gd name="connsiteY110" fmla="*/ 802875 h 2154794"/>
              <a:gd name="connsiteX111" fmla="*/ 595470 w 1199014"/>
              <a:gd name="connsiteY111" fmla="*/ 784708 h 2154794"/>
              <a:gd name="connsiteX112" fmla="*/ 710527 w 1199014"/>
              <a:gd name="connsiteY112" fmla="*/ 869487 h 2154794"/>
              <a:gd name="connsiteX113" fmla="*/ 798333 w 1199014"/>
              <a:gd name="connsiteY113" fmla="*/ 917932 h 2154794"/>
              <a:gd name="connsiteX114" fmla="*/ 858890 w 1199014"/>
              <a:gd name="connsiteY114" fmla="*/ 975460 h 2154794"/>
              <a:gd name="connsiteX115" fmla="*/ 889168 w 1199014"/>
              <a:gd name="connsiteY115" fmla="*/ 975460 h 2154794"/>
              <a:gd name="connsiteX116" fmla="*/ 928529 w 1199014"/>
              <a:gd name="connsiteY116" fmla="*/ 1011794 h 2154794"/>
              <a:gd name="connsiteX117" fmla="*/ 967891 w 1199014"/>
              <a:gd name="connsiteY117" fmla="*/ 1032989 h 2154794"/>
              <a:gd name="connsiteX118" fmla="*/ 1004225 w 1199014"/>
              <a:gd name="connsiteY118" fmla="*/ 1026933 h 2154794"/>
              <a:gd name="connsiteX119" fmla="*/ 1049642 w 1199014"/>
              <a:gd name="connsiteY119" fmla="*/ 1045100 h 2154794"/>
              <a:gd name="connsiteX120" fmla="*/ 1055698 w 1199014"/>
              <a:gd name="connsiteY120" fmla="*/ 1072351 h 2154794"/>
              <a:gd name="connsiteX121" fmla="*/ 1098087 w 1199014"/>
              <a:gd name="connsiteY121" fmla="*/ 1060239 h 2154794"/>
              <a:gd name="connsiteX122" fmla="*/ 1085976 w 1199014"/>
              <a:gd name="connsiteY122" fmla="*/ 996655 h 2154794"/>
              <a:gd name="connsiteX123" fmla="*/ 1025419 w 1199014"/>
              <a:gd name="connsiteY123" fmla="*/ 942154 h 2154794"/>
              <a:gd name="connsiteX124" fmla="*/ 986058 w 1199014"/>
              <a:gd name="connsiteY124" fmla="*/ 942154 h 2154794"/>
              <a:gd name="connsiteX125" fmla="*/ 934585 w 1199014"/>
              <a:gd name="connsiteY125" fmla="*/ 923988 h 2154794"/>
              <a:gd name="connsiteX126" fmla="*/ 892196 w 1199014"/>
              <a:gd name="connsiteY126" fmla="*/ 836181 h 2154794"/>
              <a:gd name="connsiteX127" fmla="*/ 819528 w 1199014"/>
              <a:gd name="connsiteY127" fmla="*/ 748374 h 2154794"/>
              <a:gd name="connsiteX128" fmla="*/ 783194 w 1199014"/>
              <a:gd name="connsiteY128" fmla="*/ 709013 h 2154794"/>
              <a:gd name="connsiteX129" fmla="*/ 743833 w 1199014"/>
              <a:gd name="connsiteY129" fmla="*/ 672679 h 2154794"/>
              <a:gd name="connsiteX130" fmla="*/ 725666 w 1199014"/>
              <a:gd name="connsiteY130" fmla="*/ 627262 h 2154794"/>
              <a:gd name="connsiteX131" fmla="*/ 680249 w 1199014"/>
              <a:gd name="connsiteY131" fmla="*/ 600011 h 2154794"/>
              <a:gd name="connsiteX132" fmla="*/ 643915 w 1199014"/>
              <a:gd name="connsiteY132" fmla="*/ 575789 h 2154794"/>
              <a:gd name="connsiteX133" fmla="*/ 643915 w 1199014"/>
              <a:gd name="connsiteY133" fmla="*/ 521288 h 2154794"/>
              <a:gd name="connsiteX134" fmla="*/ 598498 w 1199014"/>
              <a:gd name="connsiteY134" fmla="*/ 506149 h 2154794"/>
              <a:gd name="connsiteX135" fmla="*/ 604553 w 1199014"/>
              <a:gd name="connsiteY135" fmla="*/ 475871 h 2154794"/>
              <a:gd name="connsiteX136" fmla="*/ 643915 w 1199014"/>
              <a:gd name="connsiteY136" fmla="*/ 469815 h 2154794"/>
              <a:gd name="connsiteX137" fmla="*/ 710527 w 1199014"/>
              <a:gd name="connsiteY137" fmla="*/ 412287 h 2154794"/>
              <a:gd name="connsiteX138" fmla="*/ 734749 w 1199014"/>
              <a:gd name="connsiteY138" fmla="*/ 360814 h 2154794"/>
              <a:gd name="connsiteX139" fmla="*/ 704471 w 1199014"/>
              <a:gd name="connsiteY139" fmla="*/ 191256 h 2154794"/>
              <a:gd name="connsiteX140" fmla="*/ 701443 w 1199014"/>
              <a:gd name="connsiteY140" fmla="*/ 100422 h 2154794"/>
              <a:gd name="connsiteX141" fmla="*/ 671165 w 1199014"/>
              <a:gd name="connsiteY141" fmla="*/ 55005 h 2154794"/>
              <a:gd name="connsiteX142" fmla="*/ 619692 w 1199014"/>
              <a:gd name="connsiteY142" fmla="*/ 55005 h 2154794"/>
              <a:gd name="connsiteX143" fmla="*/ 604553 w 1199014"/>
              <a:gd name="connsiteY143" fmla="*/ 9588 h 2154794"/>
              <a:gd name="connsiteX144" fmla="*/ 556108 w 1199014"/>
              <a:gd name="connsiteY144" fmla="*/ 3532 h 2154794"/>
              <a:gd name="connsiteX145" fmla="*/ 453163 w 1199014"/>
              <a:gd name="connsiteY145" fmla="*/ 3532 h 2154794"/>
              <a:gd name="connsiteX146" fmla="*/ 395634 w 1199014"/>
              <a:gd name="connsiteY146" fmla="*/ 24727 h 2154794"/>
              <a:gd name="connsiteX147" fmla="*/ 362328 w 1199014"/>
              <a:gd name="connsiteY147" fmla="*/ 39866 h 2154794"/>
              <a:gd name="connsiteX148" fmla="*/ 313883 w 1199014"/>
              <a:gd name="connsiteY148" fmla="*/ 91339 h 21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99014" h="2154794">
                <a:moveTo>
                  <a:pt x="313883" y="91339"/>
                </a:moveTo>
                <a:cubicBezTo>
                  <a:pt x="310351" y="109001"/>
                  <a:pt x="339114" y="127167"/>
                  <a:pt x="341133" y="145839"/>
                </a:cubicBezTo>
                <a:cubicBezTo>
                  <a:pt x="343152" y="164511"/>
                  <a:pt x="329022" y="181164"/>
                  <a:pt x="325994" y="203368"/>
                </a:cubicBezTo>
                <a:cubicBezTo>
                  <a:pt x="322966" y="225572"/>
                  <a:pt x="320948" y="258878"/>
                  <a:pt x="322967" y="279063"/>
                </a:cubicBezTo>
                <a:cubicBezTo>
                  <a:pt x="324986" y="299248"/>
                  <a:pt x="331041" y="306313"/>
                  <a:pt x="338106" y="324480"/>
                </a:cubicBezTo>
                <a:cubicBezTo>
                  <a:pt x="345171" y="342647"/>
                  <a:pt x="356273" y="375953"/>
                  <a:pt x="365356" y="388064"/>
                </a:cubicBezTo>
                <a:cubicBezTo>
                  <a:pt x="374439" y="400175"/>
                  <a:pt x="388064" y="384027"/>
                  <a:pt x="392606" y="397148"/>
                </a:cubicBezTo>
                <a:cubicBezTo>
                  <a:pt x="397148" y="410269"/>
                  <a:pt x="399166" y="446603"/>
                  <a:pt x="392606" y="466788"/>
                </a:cubicBezTo>
                <a:cubicBezTo>
                  <a:pt x="386046" y="486973"/>
                  <a:pt x="365861" y="502616"/>
                  <a:pt x="353245" y="518260"/>
                </a:cubicBezTo>
                <a:cubicBezTo>
                  <a:pt x="340629" y="533904"/>
                  <a:pt x="324985" y="541474"/>
                  <a:pt x="316911" y="560650"/>
                </a:cubicBezTo>
                <a:cubicBezTo>
                  <a:pt x="308837" y="579826"/>
                  <a:pt x="309342" y="609599"/>
                  <a:pt x="304800" y="633317"/>
                </a:cubicBezTo>
                <a:cubicBezTo>
                  <a:pt x="300258" y="657035"/>
                  <a:pt x="292689" y="690846"/>
                  <a:pt x="289661" y="702957"/>
                </a:cubicBezTo>
                <a:cubicBezTo>
                  <a:pt x="286633" y="715068"/>
                  <a:pt x="291175" y="708003"/>
                  <a:pt x="286633" y="705985"/>
                </a:cubicBezTo>
                <a:cubicBezTo>
                  <a:pt x="282091" y="703967"/>
                  <a:pt x="269979" y="688323"/>
                  <a:pt x="262410" y="690846"/>
                </a:cubicBezTo>
                <a:cubicBezTo>
                  <a:pt x="254841" y="693369"/>
                  <a:pt x="248785" y="713555"/>
                  <a:pt x="241216" y="721124"/>
                </a:cubicBezTo>
                <a:cubicBezTo>
                  <a:pt x="233647" y="728693"/>
                  <a:pt x="230618" y="732731"/>
                  <a:pt x="216993" y="736263"/>
                </a:cubicBezTo>
                <a:cubicBezTo>
                  <a:pt x="203368" y="739795"/>
                  <a:pt x="180155" y="741310"/>
                  <a:pt x="159465" y="742319"/>
                </a:cubicBezTo>
                <a:cubicBezTo>
                  <a:pt x="138775" y="743328"/>
                  <a:pt x="109506" y="740805"/>
                  <a:pt x="92853" y="742319"/>
                </a:cubicBezTo>
                <a:cubicBezTo>
                  <a:pt x="76200" y="743833"/>
                  <a:pt x="70144" y="744337"/>
                  <a:pt x="59547" y="751402"/>
                </a:cubicBezTo>
                <a:cubicBezTo>
                  <a:pt x="48950" y="758467"/>
                  <a:pt x="27251" y="778148"/>
                  <a:pt x="29269" y="784708"/>
                </a:cubicBezTo>
                <a:cubicBezTo>
                  <a:pt x="31287" y="791268"/>
                  <a:pt x="60556" y="785718"/>
                  <a:pt x="71658" y="790764"/>
                </a:cubicBezTo>
                <a:cubicBezTo>
                  <a:pt x="82760" y="795810"/>
                  <a:pt x="87301" y="812968"/>
                  <a:pt x="95880" y="814986"/>
                </a:cubicBezTo>
                <a:cubicBezTo>
                  <a:pt x="104459" y="817004"/>
                  <a:pt x="110010" y="802875"/>
                  <a:pt x="123131" y="802875"/>
                </a:cubicBezTo>
                <a:cubicBezTo>
                  <a:pt x="136252" y="802875"/>
                  <a:pt x="158456" y="812968"/>
                  <a:pt x="174604" y="814986"/>
                </a:cubicBezTo>
                <a:cubicBezTo>
                  <a:pt x="190752" y="817004"/>
                  <a:pt x="205891" y="818518"/>
                  <a:pt x="220021" y="814986"/>
                </a:cubicBezTo>
                <a:cubicBezTo>
                  <a:pt x="234151" y="811454"/>
                  <a:pt x="248785" y="782690"/>
                  <a:pt x="259382" y="793792"/>
                </a:cubicBezTo>
                <a:cubicBezTo>
                  <a:pt x="269979" y="804894"/>
                  <a:pt x="276540" y="844255"/>
                  <a:pt x="283605" y="881598"/>
                </a:cubicBezTo>
                <a:cubicBezTo>
                  <a:pt x="290670" y="918941"/>
                  <a:pt x="305304" y="983535"/>
                  <a:pt x="301772" y="1017850"/>
                </a:cubicBezTo>
                <a:cubicBezTo>
                  <a:pt x="298240" y="1052165"/>
                  <a:pt x="281586" y="1061249"/>
                  <a:pt x="262410" y="1087490"/>
                </a:cubicBezTo>
                <a:cubicBezTo>
                  <a:pt x="243234" y="1113731"/>
                  <a:pt x="214470" y="1151578"/>
                  <a:pt x="186715" y="1175296"/>
                </a:cubicBezTo>
                <a:cubicBezTo>
                  <a:pt x="158960" y="1199014"/>
                  <a:pt x="125149" y="1208098"/>
                  <a:pt x="95880" y="1229797"/>
                </a:cubicBezTo>
                <a:cubicBezTo>
                  <a:pt x="66611" y="1251496"/>
                  <a:pt x="22204" y="1276728"/>
                  <a:pt x="11102" y="1305492"/>
                </a:cubicBezTo>
                <a:cubicBezTo>
                  <a:pt x="0" y="1334256"/>
                  <a:pt x="13121" y="1343844"/>
                  <a:pt x="29269" y="1402382"/>
                </a:cubicBezTo>
                <a:cubicBezTo>
                  <a:pt x="45417" y="1460920"/>
                  <a:pt x="89321" y="1594144"/>
                  <a:pt x="107992" y="1656719"/>
                </a:cubicBezTo>
                <a:cubicBezTo>
                  <a:pt x="126663" y="1719294"/>
                  <a:pt x="136252" y="1748562"/>
                  <a:pt x="141298" y="1777831"/>
                </a:cubicBezTo>
                <a:cubicBezTo>
                  <a:pt x="146344" y="1807100"/>
                  <a:pt x="137261" y="1816688"/>
                  <a:pt x="138270" y="1832332"/>
                </a:cubicBezTo>
                <a:cubicBezTo>
                  <a:pt x="139279" y="1847976"/>
                  <a:pt x="147353" y="1860592"/>
                  <a:pt x="147353" y="1871694"/>
                </a:cubicBezTo>
                <a:cubicBezTo>
                  <a:pt x="147353" y="1882796"/>
                  <a:pt x="143316" y="1887337"/>
                  <a:pt x="138270" y="1898944"/>
                </a:cubicBezTo>
                <a:cubicBezTo>
                  <a:pt x="133224" y="1910551"/>
                  <a:pt x="120608" y="1931745"/>
                  <a:pt x="117075" y="1941333"/>
                </a:cubicBezTo>
                <a:cubicBezTo>
                  <a:pt x="113542" y="1950921"/>
                  <a:pt x="123635" y="1944865"/>
                  <a:pt x="117075" y="1956472"/>
                </a:cubicBezTo>
                <a:cubicBezTo>
                  <a:pt x="110515" y="1968079"/>
                  <a:pt x="83770" y="1996339"/>
                  <a:pt x="77714" y="2010973"/>
                </a:cubicBezTo>
                <a:cubicBezTo>
                  <a:pt x="71658" y="2025607"/>
                  <a:pt x="74181" y="2034186"/>
                  <a:pt x="80741" y="2044279"/>
                </a:cubicBezTo>
                <a:cubicBezTo>
                  <a:pt x="87301" y="2054372"/>
                  <a:pt x="103954" y="2070015"/>
                  <a:pt x="117075" y="2071529"/>
                </a:cubicBezTo>
                <a:cubicBezTo>
                  <a:pt x="130196" y="2073043"/>
                  <a:pt x="141803" y="2062445"/>
                  <a:pt x="159465" y="2053362"/>
                </a:cubicBezTo>
                <a:cubicBezTo>
                  <a:pt x="177127" y="2044279"/>
                  <a:pt x="206901" y="2032168"/>
                  <a:pt x="223049" y="2017029"/>
                </a:cubicBezTo>
                <a:cubicBezTo>
                  <a:pt x="239197" y="2001890"/>
                  <a:pt x="245758" y="1976658"/>
                  <a:pt x="256355" y="1962528"/>
                </a:cubicBezTo>
                <a:cubicBezTo>
                  <a:pt x="266952" y="1948398"/>
                  <a:pt x="281082" y="1941333"/>
                  <a:pt x="286633" y="1932250"/>
                </a:cubicBezTo>
                <a:cubicBezTo>
                  <a:pt x="292184" y="1923167"/>
                  <a:pt x="284110" y="1913578"/>
                  <a:pt x="289661" y="1908027"/>
                </a:cubicBezTo>
                <a:cubicBezTo>
                  <a:pt x="295212" y="1902476"/>
                  <a:pt x="307828" y="1908532"/>
                  <a:pt x="319939" y="1898944"/>
                </a:cubicBezTo>
                <a:cubicBezTo>
                  <a:pt x="332050" y="1889356"/>
                  <a:pt x="352740" y="1862610"/>
                  <a:pt x="362328" y="1850499"/>
                </a:cubicBezTo>
                <a:cubicBezTo>
                  <a:pt x="371916" y="1838388"/>
                  <a:pt x="378476" y="1835360"/>
                  <a:pt x="377467" y="1826276"/>
                </a:cubicBezTo>
                <a:cubicBezTo>
                  <a:pt x="376458" y="1817193"/>
                  <a:pt x="363337" y="1804577"/>
                  <a:pt x="356272" y="1795998"/>
                </a:cubicBezTo>
                <a:cubicBezTo>
                  <a:pt x="349207" y="1787419"/>
                  <a:pt x="342143" y="1782374"/>
                  <a:pt x="335078" y="1774804"/>
                </a:cubicBezTo>
                <a:cubicBezTo>
                  <a:pt x="328013" y="1767235"/>
                  <a:pt x="320443" y="1757141"/>
                  <a:pt x="313883" y="1750581"/>
                </a:cubicBezTo>
                <a:cubicBezTo>
                  <a:pt x="307323" y="1744021"/>
                  <a:pt x="302781" y="1739984"/>
                  <a:pt x="295716" y="1735442"/>
                </a:cubicBezTo>
                <a:cubicBezTo>
                  <a:pt x="288651" y="1730900"/>
                  <a:pt x="277045" y="1726359"/>
                  <a:pt x="271494" y="1723331"/>
                </a:cubicBezTo>
                <a:cubicBezTo>
                  <a:pt x="265943" y="1720303"/>
                  <a:pt x="260391" y="1723331"/>
                  <a:pt x="262410" y="1717275"/>
                </a:cubicBezTo>
                <a:cubicBezTo>
                  <a:pt x="264429" y="1711219"/>
                  <a:pt x="278559" y="1693053"/>
                  <a:pt x="283605" y="1686997"/>
                </a:cubicBezTo>
                <a:cubicBezTo>
                  <a:pt x="288651" y="1680941"/>
                  <a:pt x="291174" y="1687501"/>
                  <a:pt x="292688" y="1680941"/>
                </a:cubicBezTo>
                <a:cubicBezTo>
                  <a:pt x="294202" y="1674381"/>
                  <a:pt x="302781" y="1666811"/>
                  <a:pt x="292688" y="1647635"/>
                </a:cubicBezTo>
                <a:cubicBezTo>
                  <a:pt x="282595" y="1628459"/>
                  <a:pt x="242225" y="1588088"/>
                  <a:pt x="232132" y="1565884"/>
                </a:cubicBezTo>
                <a:cubicBezTo>
                  <a:pt x="222039" y="1543680"/>
                  <a:pt x="233646" y="1530055"/>
                  <a:pt x="232132" y="1514411"/>
                </a:cubicBezTo>
                <a:cubicBezTo>
                  <a:pt x="230618" y="1498767"/>
                  <a:pt x="228095" y="1485143"/>
                  <a:pt x="223049" y="1472022"/>
                </a:cubicBezTo>
                <a:cubicBezTo>
                  <a:pt x="218003" y="1458901"/>
                  <a:pt x="207405" y="1446790"/>
                  <a:pt x="201854" y="1435688"/>
                </a:cubicBezTo>
                <a:cubicBezTo>
                  <a:pt x="196303" y="1424586"/>
                  <a:pt x="192266" y="1415503"/>
                  <a:pt x="189743" y="1405410"/>
                </a:cubicBezTo>
                <a:cubicBezTo>
                  <a:pt x="187220" y="1395317"/>
                  <a:pt x="180155" y="1382197"/>
                  <a:pt x="186715" y="1375132"/>
                </a:cubicBezTo>
                <a:cubicBezTo>
                  <a:pt x="193275" y="1368067"/>
                  <a:pt x="229104" y="1363021"/>
                  <a:pt x="229104" y="1363021"/>
                </a:cubicBezTo>
                <a:cubicBezTo>
                  <a:pt x="275530" y="1348891"/>
                  <a:pt x="422380" y="1299437"/>
                  <a:pt x="465274" y="1290353"/>
                </a:cubicBezTo>
                <a:cubicBezTo>
                  <a:pt x="508168" y="1281270"/>
                  <a:pt x="458210" y="1264112"/>
                  <a:pt x="486469" y="1308520"/>
                </a:cubicBezTo>
                <a:cubicBezTo>
                  <a:pt x="514728" y="1352928"/>
                  <a:pt x="606067" y="1509870"/>
                  <a:pt x="634831" y="1556801"/>
                </a:cubicBezTo>
                <a:cubicBezTo>
                  <a:pt x="663595" y="1603732"/>
                  <a:pt x="644420" y="1579005"/>
                  <a:pt x="659054" y="1590107"/>
                </a:cubicBezTo>
                <a:cubicBezTo>
                  <a:pt x="673689" y="1601209"/>
                  <a:pt x="699929" y="1604742"/>
                  <a:pt x="722638" y="1623413"/>
                </a:cubicBezTo>
                <a:cubicBezTo>
                  <a:pt x="745347" y="1642084"/>
                  <a:pt x="774616" y="1681951"/>
                  <a:pt x="795306" y="1702136"/>
                </a:cubicBezTo>
                <a:cubicBezTo>
                  <a:pt x="815996" y="1722321"/>
                  <a:pt x="830630" y="1730395"/>
                  <a:pt x="846778" y="1744525"/>
                </a:cubicBezTo>
                <a:cubicBezTo>
                  <a:pt x="862926" y="1758655"/>
                  <a:pt x="884626" y="1774804"/>
                  <a:pt x="892196" y="1786915"/>
                </a:cubicBezTo>
                <a:cubicBezTo>
                  <a:pt x="899766" y="1799026"/>
                  <a:pt x="882103" y="1804577"/>
                  <a:pt x="892196" y="1817193"/>
                </a:cubicBezTo>
                <a:cubicBezTo>
                  <a:pt x="902289" y="1829809"/>
                  <a:pt x="943164" y="1848985"/>
                  <a:pt x="952752" y="1862610"/>
                </a:cubicBezTo>
                <a:cubicBezTo>
                  <a:pt x="962340" y="1876235"/>
                  <a:pt x="946192" y="1881786"/>
                  <a:pt x="949724" y="1898944"/>
                </a:cubicBezTo>
                <a:cubicBezTo>
                  <a:pt x="953256" y="1916102"/>
                  <a:pt x="966378" y="1957482"/>
                  <a:pt x="973947" y="1965556"/>
                </a:cubicBezTo>
                <a:cubicBezTo>
                  <a:pt x="981517" y="1973630"/>
                  <a:pt x="992113" y="1942847"/>
                  <a:pt x="995141" y="1947389"/>
                </a:cubicBezTo>
                <a:cubicBezTo>
                  <a:pt x="998169" y="1951931"/>
                  <a:pt x="994133" y="1974134"/>
                  <a:pt x="992114" y="1992806"/>
                </a:cubicBezTo>
                <a:cubicBezTo>
                  <a:pt x="990095" y="2011478"/>
                  <a:pt x="986562" y="2045793"/>
                  <a:pt x="983030" y="2059418"/>
                </a:cubicBezTo>
                <a:cubicBezTo>
                  <a:pt x="979498" y="2073043"/>
                  <a:pt x="976470" y="2065474"/>
                  <a:pt x="970919" y="2074557"/>
                </a:cubicBezTo>
                <a:cubicBezTo>
                  <a:pt x="965368" y="2083640"/>
                  <a:pt x="947706" y="2100799"/>
                  <a:pt x="949724" y="2113919"/>
                </a:cubicBezTo>
                <a:cubicBezTo>
                  <a:pt x="951742" y="2127039"/>
                  <a:pt x="966882" y="2154794"/>
                  <a:pt x="983030" y="2153280"/>
                </a:cubicBezTo>
                <a:cubicBezTo>
                  <a:pt x="999178" y="2151766"/>
                  <a:pt x="1023401" y="2131581"/>
                  <a:pt x="1046614" y="2104835"/>
                </a:cubicBezTo>
                <a:cubicBezTo>
                  <a:pt x="1069827" y="2078089"/>
                  <a:pt x="1108180" y="2019047"/>
                  <a:pt x="1122310" y="1992806"/>
                </a:cubicBezTo>
                <a:cubicBezTo>
                  <a:pt x="1136440" y="1966565"/>
                  <a:pt x="1124328" y="1956977"/>
                  <a:pt x="1131393" y="1947389"/>
                </a:cubicBezTo>
                <a:cubicBezTo>
                  <a:pt x="1138458" y="1937801"/>
                  <a:pt x="1153597" y="1948399"/>
                  <a:pt x="1164699" y="1935278"/>
                </a:cubicBezTo>
                <a:cubicBezTo>
                  <a:pt x="1175801" y="1922158"/>
                  <a:pt x="1199014" y="1884814"/>
                  <a:pt x="1198005" y="1868666"/>
                </a:cubicBezTo>
                <a:cubicBezTo>
                  <a:pt x="1196996" y="1852518"/>
                  <a:pt x="1174287" y="1846462"/>
                  <a:pt x="1158643" y="1838388"/>
                </a:cubicBezTo>
                <a:cubicBezTo>
                  <a:pt x="1142999" y="1830314"/>
                  <a:pt x="1118273" y="1824258"/>
                  <a:pt x="1104143" y="1820221"/>
                </a:cubicBezTo>
                <a:cubicBezTo>
                  <a:pt x="1090013" y="1816184"/>
                  <a:pt x="1078911" y="1817698"/>
                  <a:pt x="1073865" y="1814165"/>
                </a:cubicBezTo>
                <a:cubicBezTo>
                  <a:pt x="1068819" y="1810633"/>
                  <a:pt x="1072351" y="1802558"/>
                  <a:pt x="1073865" y="1799026"/>
                </a:cubicBezTo>
                <a:cubicBezTo>
                  <a:pt x="1075379" y="1795494"/>
                  <a:pt x="1085471" y="1799026"/>
                  <a:pt x="1082948" y="1792970"/>
                </a:cubicBezTo>
                <a:cubicBezTo>
                  <a:pt x="1080425" y="1786914"/>
                  <a:pt x="1067304" y="1767738"/>
                  <a:pt x="1058725" y="1762692"/>
                </a:cubicBezTo>
                <a:cubicBezTo>
                  <a:pt x="1050146" y="1757646"/>
                  <a:pt x="1050147" y="1784391"/>
                  <a:pt x="1031475" y="1762692"/>
                </a:cubicBezTo>
                <a:cubicBezTo>
                  <a:pt x="1012803" y="1740993"/>
                  <a:pt x="969909" y="1664793"/>
                  <a:pt x="946696" y="1632496"/>
                </a:cubicBezTo>
                <a:cubicBezTo>
                  <a:pt x="923483" y="1600199"/>
                  <a:pt x="913895" y="1587584"/>
                  <a:pt x="892196" y="1568912"/>
                </a:cubicBezTo>
                <a:cubicBezTo>
                  <a:pt x="870497" y="1550240"/>
                  <a:pt x="840723" y="1541662"/>
                  <a:pt x="816500" y="1520467"/>
                </a:cubicBezTo>
                <a:cubicBezTo>
                  <a:pt x="792278" y="1499272"/>
                  <a:pt x="767046" y="1485143"/>
                  <a:pt x="746861" y="1441744"/>
                </a:cubicBezTo>
                <a:cubicBezTo>
                  <a:pt x="726676" y="1398345"/>
                  <a:pt x="707499" y="1296913"/>
                  <a:pt x="695388" y="1260075"/>
                </a:cubicBezTo>
                <a:cubicBezTo>
                  <a:pt x="683277" y="1223237"/>
                  <a:pt x="677725" y="1244431"/>
                  <a:pt x="674193" y="1220713"/>
                </a:cubicBezTo>
                <a:cubicBezTo>
                  <a:pt x="670661" y="1196995"/>
                  <a:pt x="675202" y="1144514"/>
                  <a:pt x="674193" y="1117768"/>
                </a:cubicBezTo>
                <a:cubicBezTo>
                  <a:pt x="673184" y="1091022"/>
                  <a:pt x="679239" y="1079920"/>
                  <a:pt x="668137" y="1060239"/>
                </a:cubicBezTo>
                <a:cubicBezTo>
                  <a:pt x="657035" y="1040558"/>
                  <a:pt x="618683" y="1017850"/>
                  <a:pt x="607581" y="999683"/>
                </a:cubicBezTo>
                <a:cubicBezTo>
                  <a:pt x="596479" y="981516"/>
                  <a:pt x="606067" y="971928"/>
                  <a:pt x="601525" y="951238"/>
                </a:cubicBezTo>
                <a:cubicBezTo>
                  <a:pt x="596983" y="930548"/>
                  <a:pt x="587396" y="889168"/>
                  <a:pt x="580331" y="875543"/>
                </a:cubicBezTo>
                <a:cubicBezTo>
                  <a:pt x="573266" y="861918"/>
                  <a:pt x="559136" y="875038"/>
                  <a:pt x="559136" y="869487"/>
                </a:cubicBezTo>
                <a:cubicBezTo>
                  <a:pt x="559136" y="863936"/>
                  <a:pt x="575789" y="853339"/>
                  <a:pt x="580331" y="842237"/>
                </a:cubicBezTo>
                <a:cubicBezTo>
                  <a:pt x="584873" y="831135"/>
                  <a:pt x="583863" y="812463"/>
                  <a:pt x="586386" y="802875"/>
                </a:cubicBezTo>
                <a:cubicBezTo>
                  <a:pt x="588909" y="793287"/>
                  <a:pt x="574780" y="773606"/>
                  <a:pt x="595470" y="784708"/>
                </a:cubicBezTo>
                <a:cubicBezTo>
                  <a:pt x="616160" y="795810"/>
                  <a:pt x="676717" y="847283"/>
                  <a:pt x="710527" y="869487"/>
                </a:cubicBezTo>
                <a:cubicBezTo>
                  <a:pt x="744337" y="891691"/>
                  <a:pt x="773606" y="900270"/>
                  <a:pt x="798333" y="917932"/>
                </a:cubicBezTo>
                <a:cubicBezTo>
                  <a:pt x="823060" y="935594"/>
                  <a:pt x="843751" y="965872"/>
                  <a:pt x="858890" y="975460"/>
                </a:cubicBezTo>
                <a:cubicBezTo>
                  <a:pt x="874029" y="985048"/>
                  <a:pt x="877562" y="969404"/>
                  <a:pt x="889168" y="975460"/>
                </a:cubicBezTo>
                <a:cubicBezTo>
                  <a:pt x="900774" y="981516"/>
                  <a:pt x="915409" y="1002206"/>
                  <a:pt x="928529" y="1011794"/>
                </a:cubicBezTo>
                <a:cubicBezTo>
                  <a:pt x="941649" y="1021382"/>
                  <a:pt x="955275" y="1030466"/>
                  <a:pt x="967891" y="1032989"/>
                </a:cubicBezTo>
                <a:cubicBezTo>
                  <a:pt x="980507" y="1035512"/>
                  <a:pt x="990600" y="1024915"/>
                  <a:pt x="1004225" y="1026933"/>
                </a:cubicBezTo>
                <a:cubicBezTo>
                  <a:pt x="1017850" y="1028951"/>
                  <a:pt x="1041063" y="1037530"/>
                  <a:pt x="1049642" y="1045100"/>
                </a:cubicBezTo>
                <a:cubicBezTo>
                  <a:pt x="1058221" y="1052670"/>
                  <a:pt x="1047624" y="1069828"/>
                  <a:pt x="1055698" y="1072351"/>
                </a:cubicBezTo>
                <a:cubicBezTo>
                  <a:pt x="1063772" y="1074874"/>
                  <a:pt x="1093041" y="1072855"/>
                  <a:pt x="1098087" y="1060239"/>
                </a:cubicBezTo>
                <a:cubicBezTo>
                  <a:pt x="1103133" y="1047623"/>
                  <a:pt x="1098087" y="1016336"/>
                  <a:pt x="1085976" y="996655"/>
                </a:cubicBezTo>
                <a:cubicBezTo>
                  <a:pt x="1073865" y="976974"/>
                  <a:pt x="1042072" y="951237"/>
                  <a:pt x="1025419" y="942154"/>
                </a:cubicBezTo>
                <a:cubicBezTo>
                  <a:pt x="1008766" y="933071"/>
                  <a:pt x="1001197" y="945182"/>
                  <a:pt x="986058" y="942154"/>
                </a:cubicBezTo>
                <a:cubicBezTo>
                  <a:pt x="970919" y="939126"/>
                  <a:pt x="950229" y="941650"/>
                  <a:pt x="934585" y="923988"/>
                </a:cubicBezTo>
                <a:cubicBezTo>
                  <a:pt x="918941" y="906326"/>
                  <a:pt x="911372" y="865450"/>
                  <a:pt x="892196" y="836181"/>
                </a:cubicBezTo>
                <a:cubicBezTo>
                  <a:pt x="873020" y="806912"/>
                  <a:pt x="837695" y="769569"/>
                  <a:pt x="819528" y="748374"/>
                </a:cubicBezTo>
                <a:cubicBezTo>
                  <a:pt x="801361" y="727179"/>
                  <a:pt x="795810" y="721629"/>
                  <a:pt x="783194" y="709013"/>
                </a:cubicBezTo>
                <a:cubicBezTo>
                  <a:pt x="770578" y="696397"/>
                  <a:pt x="753421" y="686304"/>
                  <a:pt x="743833" y="672679"/>
                </a:cubicBezTo>
                <a:cubicBezTo>
                  <a:pt x="734245" y="659054"/>
                  <a:pt x="736263" y="639373"/>
                  <a:pt x="725666" y="627262"/>
                </a:cubicBezTo>
                <a:cubicBezTo>
                  <a:pt x="715069" y="615151"/>
                  <a:pt x="693874" y="608590"/>
                  <a:pt x="680249" y="600011"/>
                </a:cubicBezTo>
                <a:cubicBezTo>
                  <a:pt x="666624" y="591432"/>
                  <a:pt x="649971" y="588910"/>
                  <a:pt x="643915" y="575789"/>
                </a:cubicBezTo>
                <a:cubicBezTo>
                  <a:pt x="637859" y="562668"/>
                  <a:pt x="651484" y="532895"/>
                  <a:pt x="643915" y="521288"/>
                </a:cubicBezTo>
                <a:cubicBezTo>
                  <a:pt x="636346" y="509681"/>
                  <a:pt x="605058" y="513718"/>
                  <a:pt x="598498" y="506149"/>
                </a:cubicBezTo>
                <a:cubicBezTo>
                  <a:pt x="591938" y="498580"/>
                  <a:pt x="596984" y="481927"/>
                  <a:pt x="604553" y="475871"/>
                </a:cubicBezTo>
                <a:cubicBezTo>
                  <a:pt x="612122" y="469815"/>
                  <a:pt x="626253" y="480412"/>
                  <a:pt x="643915" y="469815"/>
                </a:cubicBezTo>
                <a:cubicBezTo>
                  <a:pt x="661577" y="459218"/>
                  <a:pt x="695388" y="430454"/>
                  <a:pt x="710527" y="412287"/>
                </a:cubicBezTo>
                <a:cubicBezTo>
                  <a:pt x="725666" y="394120"/>
                  <a:pt x="735758" y="397652"/>
                  <a:pt x="734749" y="360814"/>
                </a:cubicBezTo>
                <a:cubicBezTo>
                  <a:pt x="733740" y="323976"/>
                  <a:pt x="710022" y="234655"/>
                  <a:pt x="704471" y="191256"/>
                </a:cubicBezTo>
                <a:cubicBezTo>
                  <a:pt x="698920" y="147857"/>
                  <a:pt x="706994" y="123130"/>
                  <a:pt x="701443" y="100422"/>
                </a:cubicBezTo>
                <a:cubicBezTo>
                  <a:pt x="695892" y="77714"/>
                  <a:pt x="684790" y="62575"/>
                  <a:pt x="671165" y="55005"/>
                </a:cubicBezTo>
                <a:cubicBezTo>
                  <a:pt x="657540" y="47436"/>
                  <a:pt x="630794" y="62574"/>
                  <a:pt x="619692" y="55005"/>
                </a:cubicBezTo>
                <a:cubicBezTo>
                  <a:pt x="608590" y="47436"/>
                  <a:pt x="615150" y="18167"/>
                  <a:pt x="604553" y="9588"/>
                </a:cubicBezTo>
                <a:cubicBezTo>
                  <a:pt x="593956" y="1009"/>
                  <a:pt x="581340" y="4541"/>
                  <a:pt x="556108" y="3532"/>
                </a:cubicBezTo>
                <a:cubicBezTo>
                  <a:pt x="530876" y="2523"/>
                  <a:pt x="479909" y="0"/>
                  <a:pt x="453163" y="3532"/>
                </a:cubicBezTo>
                <a:cubicBezTo>
                  <a:pt x="426417" y="7064"/>
                  <a:pt x="410773" y="18671"/>
                  <a:pt x="395634" y="24727"/>
                </a:cubicBezTo>
                <a:cubicBezTo>
                  <a:pt x="380495" y="30783"/>
                  <a:pt x="374944" y="32801"/>
                  <a:pt x="362328" y="39866"/>
                </a:cubicBezTo>
                <a:cubicBezTo>
                  <a:pt x="349712" y="46931"/>
                  <a:pt x="317415" y="73677"/>
                  <a:pt x="313883" y="91339"/>
                </a:cubicBezTo>
                <a:close/>
              </a:path>
            </a:pathLst>
          </a:custGeom>
          <a:solidFill>
            <a:schemeClr val="accent6">
              <a:lumMod val="75000"/>
            </a:schemeClr>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p:cNvSpPr txBox="1"/>
          <p:nvPr/>
        </p:nvSpPr>
        <p:spPr>
          <a:xfrm>
            <a:off x="251520" y="2021939"/>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3</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21" name="TextBox 20"/>
          <p:cNvSpPr txBox="1"/>
          <p:nvPr/>
        </p:nvSpPr>
        <p:spPr>
          <a:xfrm>
            <a:off x="5292080" y="6093296"/>
            <a:ext cx="1368152" cy="369332"/>
          </a:xfrm>
          <a:prstGeom prst="rect">
            <a:avLst/>
          </a:prstGeom>
          <a:noFill/>
        </p:spPr>
        <p:txBody>
          <a:bodyPr wrap="square" rtlCol="0">
            <a:spAutoFit/>
          </a:bodyPr>
          <a:lstStyle/>
          <a:p>
            <a:r>
              <a:rPr lang="en-CA" dirty="0" smtClean="0">
                <a:hlinkClick r:id="rId4" action="ppaction://hlinksldjump"/>
              </a:rPr>
              <a:t>retour</a:t>
            </a:r>
            <a:endParaRPr lang="en-CA" dirty="0"/>
          </a:p>
        </p:txBody>
      </p:sp>
      <p:sp>
        <p:nvSpPr>
          <p:cNvPr id="22" name="TextBox 21"/>
          <p:cNvSpPr txBox="1"/>
          <p:nvPr/>
        </p:nvSpPr>
        <p:spPr>
          <a:xfrm>
            <a:off x="6588224" y="6093296"/>
            <a:ext cx="1152128" cy="369332"/>
          </a:xfrm>
          <a:prstGeom prst="rect">
            <a:avLst/>
          </a:prstGeom>
          <a:noFill/>
        </p:spPr>
        <p:txBody>
          <a:bodyPr wrap="square" rtlCol="0">
            <a:spAutoFit/>
          </a:bodyPr>
          <a:lstStyle/>
          <a:p>
            <a:r>
              <a:rPr lang="en-CA" dirty="0" smtClean="0">
                <a:hlinkClick r:id="rId5" action="ppaction://hlinksldjump"/>
              </a:rPr>
              <a:t>résumé</a:t>
            </a:r>
            <a:endParaRPr lang="en-CA" dirty="0"/>
          </a:p>
        </p:txBody>
      </p:sp>
    </p:spTree>
    <p:extLst>
      <p:ext uri="{BB962C8B-B14F-4D97-AF65-F5344CB8AC3E}">
        <p14:creationId xmlns:p14="http://schemas.microsoft.com/office/powerpoint/2010/main" xmlns="" val="32011726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3"/>
          <p:cNvPicPr>
            <a:picLocks noChangeAspect="1" noChangeArrowheads="1"/>
          </p:cNvPicPr>
          <p:nvPr/>
        </p:nvPicPr>
        <p:blipFill>
          <a:blip r:embed="rId3" cstate="print"/>
          <a:srcRect l="49377" r="18508"/>
          <a:stretch>
            <a:fillRect/>
          </a:stretch>
        </p:blipFill>
        <p:spPr bwMode="auto">
          <a:xfrm flipH="1">
            <a:off x="323528" y="0"/>
            <a:ext cx="3312368" cy="6858000"/>
          </a:xfrm>
          <a:prstGeom prst="rect">
            <a:avLst/>
          </a:prstGeom>
          <a:noFill/>
          <a:ln w="9525">
            <a:noFill/>
            <a:miter lim="800000"/>
            <a:headEnd/>
            <a:tailEnd/>
          </a:ln>
          <a:effectLst/>
        </p:spPr>
      </p:pic>
      <p:sp>
        <p:nvSpPr>
          <p:cNvPr id="28" name="TextBox 27"/>
          <p:cNvSpPr txBox="1"/>
          <p:nvPr/>
        </p:nvSpPr>
        <p:spPr>
          <a:xfrm>
            <a:off x="3876464" y="200374"/>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32" name="TextBox 31"/>
          <p:cNvSpPr txBox="1"/>
          <p:nvPr/>
        </p:nvSpPr>
        <p:spPr>
          <a:xfrm>
            <a:off x="4717486" y="199599"/>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46" name="Rectangle 45"/>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Rectangle 44"/>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3851920" y="663660"/>
            <a:ext cx="4752528" cy="1384995"/>
          </a:xfrm>
          <a:prstGeom prst="rect">
            <a:avLst/>
          </a:prstGeom>
          <a:noFill/>
        </p:spPr>
        <p:txBody>
          <a:bodyPr wrap="square" rtlCol="0">
            <a:spAutoFit/>
          </a:bodyPr>
          <a:lstStyle/>
          <a:p>
            <a:r>
              <a:rPr lang="en-CA" sz="2800" dirty="0" smtClean="0">
                <a:latin typeface="Franklin Gothic Demi Cond" pitchFamily="34" charset="0"/>
              </a:rPr>
              <a:t>Utilisation des </a:t>
            </a:r>
            <a:r>
              <a:rPr lang="en-CA" sz="2800" dirty="0" err="1" smtClean="0">
                <a:latin typeface="Franklin Gothic Demi Cond" pitchFamily="34" charset="0"/>
              </a:rPr>
              <a:t>normes</a:t>
            </a:r>
            <a:r>
              <a:rPr lang="en-CA" sz="2800" dirty="0" smtClean="0">
                <a:latin typeface="Franklin Gothic Demi Cond" pitchFamily="34" charset="0"/>
              </a:rPr>
              <a:t> pour </a:t>
            </a:r>
            <a:r>
              <a:rPr lang="en-CA" sz="2800" dirty="0" err="1" smtClean="0">
                <a:latin typeface="Franklin Gothic Demi Cond" pitchFamily="34" charset="0"/>
              </a:rPr>
              <a:t>l’évaluation</a:t>
            </a:r>
            <a:r>
              <a:rPr lang="en-CA" sz="2800" dirty="0" smtClean="0">
                <a:latin typeface="Franklin Gothic Demi Cond" pitchFamily="34" charset="0"/>
              </a:rPr>
              <a:t> des </a:t>
            </a:r>
            <a:r>
              <a:rPr lang="en-CA" sz="2800" dirty="0" err="1" smtClean="0">
                <a:latin typeface="Franklin Gothic Demi Cond" pitchFamily="34" charset="0"/>
              </a:rPr>
              <a:t>acquis</a:t>
            </a:r>
            <a:r>
              <a:rPr lang="en-CA" sz="2800" dirty="0" smtClean="0">
                <a:latin typeface="Franklin Gothic Demi Cond" pitchFamily="34" charset="0"/>
              </a:rPr>
              <a:t> </a:t>
            </a:r>
          </a:p>
          <a:p>
            <a:endParaRPr lang="en-CA" sz="2800" dirty="0"/>
          </a:p>
        </p:txBody>
      </p:sp>
      <p:pic>
        <p:nvPicPr>
          <p:cNvPr id="13" name="Picture 2" descr="http://www.salonservices.ca/images/PurpleSphere.jpg"/>
          <p:cNvPicPr>
            <a:picLocks noChangeAspect="1" noChangeArrowheads="1"/>
          </p:cNvPicPr>
          <p:nvPr/>
        </p:nvPicPr>
        <p:blipFill>
          <a:blip r:embed="rId4" cstate="print">
            <a:clrChange>
              <a:clrFrom>
                <a:srgbClr val="FFFFFF"/>
              </a:clrFrom>
              <a:clrTo>
                <a:srgbClr val="FFFFFF">
                  <a:alpha val="0"/>
                </a:srgbClr>
              </a:clrTo>
            </a:clrChange>
          </a:blip>
          <a:srcRect b="36238"/>
          <a:stretch>
            <a:fillRect/>
          </a:stretch>
        </p:blipFill>
        <p:spPr bwMode="auto">
          <a:xfrm>
            <a:off x="1547664" y="5035996"/>
            <a:ext cx="2857500" cy="1822004"/>
          </a:xfrm>
          <a:prstGeom prst="rect">
            <a:avLst/>
          </a:prstGeom>
          <a:noFill/>
          <a:effectLst>
            <a:innerShdw blurRad="114300">
              <a:prstClr val="black"/>
            </a:innerShdw>
          </a:effectLst>
        </p:spPr>
      </p:pic>
      <p:sp>
        <p:nvSpPr>
          <p:cNvPr id="16" name="Freeform 15"/>
          <p:cNvSpPr/>
          <p:nvPr/>
        </p:nvSpPr>
        <p:spPr>
          <a:xfrm flipH="1">
            <a:off x="1979712" y="3895311"/>
            <a:ext cx="2022054" cy="2702041"/>
          </a:xfrm>
          <a:custGeom>
            <a:avLst/>
            <a:gdLst>
              <a:gd name="connsiteX0" fmla="*/ 434604 w 1459578"/>
              <a:gd name="connsiteY0" fmla="*/ 479316 h 2046104"/>
              <a:gd name="connsiteX1" fmla="*/ 391335 w 1459578"/>
              <a:gd name="connsiteY1" fmla="*/ 421625 h 2046104"/>
              <a:gd name="connsiteX2" fmla="*/ 399989 w 1459578"/>
              <a:gd name="connsiteY2" fmla="*/ 395664 h 2046104"/>
              <a:gd name="connsiteX3" fmla="*/ 365375 w 1459578"/>
              <a:gd name="connsiteY3" fmla="*/ 363934 h 2046104"/>
              <a:gd name="connsiteX4" fmla="*/ 379797 w 1459578"/>
              <a:gd name="connsiteY4" fmla="*/ 323550 h 2046104"/>
              <a:gd name="connsiteX5" fmla="*/ 356721 w 1459578"/>
              <a:gd name="connsiteY5" fmla="*/ 271628 h 2046104"/>
              <a:gd name="connsiteX6" fmla="*/ 374028 w 1459578"/>
              <a:gd name="connsiteY6" fmla="*/ 222591 h 2046104"/>
              <a:gd name="connsiteX7" fmla="*/ 379797 w 1459578"/>
              <a:gd name="connsiteY7" fmla="*/ 170669 h 2046104"/>
              <a:gd name="connsiteX8" fmla="*/ 417296 w 1459578"/>
              <a:gd name="connsiteY8" fmla="*/ 136055 h 2046104"/>
              <a:gd name="connsiteX9" fmla="*/ 420181 w 1459578"/>
              <a:gd name="connsiteY9" fmla="*/ 89902 h 2046104"/>
              <a:gd name="connsiteX10" fmla="*/ 454795 w 1459578"/>
              <a:gd name="connsiteY10" fmla="*/ 95671 h 2046104"/>
              <a:gd name="connsiteX11" fmla="*/ 483641 w 1459578"/>
              <a:gd name="connsiteY11" fmla="*/ 52403 h 2046104"/>
              <a:gd name="connsiteX12" fmla="*/ 512486 w 1459578"/>
              <a:gd name="connsiteY12" fmla="*/ 55288 h 2046104"/>
              <a:gd name="connsiteX13" fmla="*/ 561524 w 1459578"/>
              <a:gd name="connsiteY13" fmla="*/ 23558 h 2046104"/>
              <a:gd name="connsiteX14" fmla="*/ 581715 w 1459578"/>
              <a:gd name="connsiteY14" fmla="*/ 481 h 2046104"/>
              <a:gd name="connsiteX15" fmla="*/ 624983 w 1459578"/>
              <a:gd name="connsiteY15" fmla="*/ 20673 h 2046104"/>
              <a:gd name="connsiteX16" fmla="*/ 645175 w 1459578"/>
              <a:gd name="connsiteY16" fmla="*/ 3366 h 2046104"/>
              <a:gd name="connsiteX17" fmla="*/ 671136 w 1459578"/>
              <a:gd name="connsiteY17" fmla="*/ 17789 h 2046104"/>
              <a:gd name="connsiteX18" fmla="*/ 708635 w 1459578"/>
              <a:gd name="connsiteY18" fmla="*/ 20673 h 2046104"/>
              <a:gd name="connsiteX19" fmla="*/ 717289 w 1459578"/>
              <a:gd name="connsiteY19" fmla="*/ 9135 h 2046104"/>
              <a:gd name="connsiteX20" fmla="*/ 728827 w 1459578"/>
              <a:gd name="connsiteY20" fmla="*/ 46634 h 2046104"/>
              <a:gd name="connsiteX21" fmla="*/ 760557 w 1459578"/>
              <a:gd name="connsiteY21" fmla="*/ 43750 h 2046104"/>
              <a:gd name="connsiteX22" fmla="*/ 772095 w 1459578"/>
              <a:gd name="connsiteY22" fmla="*/ 72595 h 2046104"/>
              <a:gd name="connsiteX23" fmla="*/ 832671 w 1459578"/>
              <a:gd name="connsiteY23" fmla="*/ 84133 h 2046104"/>
              <a:gd name="connsiteX24" fmla="*/ 821132 w 1459578"/>
              <a:gd name="connsiteY24" fmla="*/ 136055 h 2046104"/>
              <a:gd name="connsiteX25" fmla="*/ 849978 w 1459578"/>
              <a:gd name="connsiteY25" fmla="*/ 159131 h 2046104"/>
              <a:gd name="connsiteX26" fmla="*/ 829786 w 1459578"/>
              <a:gd name="connsiteY26" fmla="*/ 199515 h 2046104"/>
              <a:gd name="connsiteX27" fmla="*/ 861516 w 1459578"/>
              <a:gd name="connsiteY27" fmla="*/ 213938 h 2046104"/>
              <a:gd name="connsiteX28" fmla="*/ 867285 w 1459578"/>
              <a:gd name="connsiteY28" fmla="*/ 245668 h 2046104"/>
              <a:gd name="connsiteX29" fmla="*/ 910553 w 1459578"/>
              <a:gd name="connsiteY29" fmla="*/ 257206 h 2046104"/>
              <a:gd name="connsiteX30" fmla="*/ 896130 w 1459578"/>
              <a:gd name="connsiteY30" fmla="*/ 297589 h 2046104"/>
              <a:gd name="connsiteX31" fmla="*/ 861516 w 1459578"/>
              <a:gd name="connsiteY31" fmla="*/ 320666 h 2046104"/>
              <a:gd name="connsiteX32" fmla="*/ 924976 w 1459578"/>
              <a:gd name="connsiteY32" fmla="*/ 335088 h 2046104"/>
              <a:gd name="connsiteX33" fmla="*/ 1023050 w 1459578"/>
              <a:gd name="connsiteY33" fmla="*/ 268744 h 2046104"/>
              <a:gd name="connsiteX34" fmla="*/ 1098048 w 1459578"/>
              <a:gd name="connsiteY34" fmla="*/ 262975 h 2046104"/>
              <a:gd name="connsiteX35" fmla="*/ 1213430 w 1459578"/>
              <a:gd name="connsiteY35" fmla="*/ 205284 h 2046104"/>
              <a:gd name="connsiteX36" fmla="*/ 1262467 w 1459578"/>
              <a:gd name="connsiteY36" fmla="*/ 147593 h 2046104"/>
              <a:gd name="connsiteX37" fmla="*/ 1265352 w 1459578"/>
              <a:gd name="connsiteY37" fmla="*/ 40865 h 2046104"/>
              <a:gd name="connsiteX38" fmla="*/ 1279775 w 1459578"/>
              <a:gd name="connsiteY38" fmla="*/ 23558 h 2046104"/>
              <a:gd name="connsiteX39" fmla="*/ 1299966 w 1459578"/>
              <a:gd name="connsiteY39" fmla="*/ 61057 h 2046104"/>
              <a:gd name="connsiteX40" fmla="*/ 1328812 w 1459578"/>
              <a:gd name="connsiteY40" fmla="*/ 58172 h 2046104"/>
              <a:gd name="connsiteX41" fmla="*/ 1346119 w 1459578"/>
              <a:gd name="connsiteY41" fmla="*/ 9135 h 2046104"/>
              <a:gd name="connsiteX42" fmla="*/ 1374965 w 1459578"/>
              <a:gd name="connsiteY42" fmla="*/ 29327 h 2046104"/>
              <a:gd name="connsiteX43" fmla="*/ 1360542 w 1459578"/>
              <a:gd name="connsiteY43" fmla="*/ 69710 h 2046104"/>
              <a:gd name="connsiteX44" fmla="*/ 1409579 w 1459578"/>
              <a:gd name="connsiteY44" fmla="*/ 49519 h 2046104"/>
              <a:gd name="connsiteX45" fmla="*/ 1438424 w 1459578"/>
              <a:gd name="connsiteY45" fmla="*/ 69710 h 2046104"/>
              <a:gd name="connsiteX46" fmla="*/ 1406694 w 1459578"/>
              <a:gd name="connsiteY46" fmla="*/ 104325 h 2046104"/>
              <a:gd name="connsiteX47" fmla="*/ 1441309 w 1459578"/>
              <a:gd name="connsiteY47" fmla="*/ 121632 h 2046104"/>
              <a:gd name="connsiteX48" fmla="*/ 1452847 w 1459578"/>
              <a:gd name="connsiteY48" fmla="*/ 147593 h 2046104"/>
              <a:gd name="connsiteX49" fmla="*/ 1400925 w 1459578"/>
              <a:gd name="connsiteY49" fmla="*/ 147593 h 2046104"/>
              <a:gd name="connsiteX50" fmla="*/ 1380734 w 1459578"/>
              <a:gd name="connsiteY50" fmla="*/ 167785 h 2046104"/>
              <a:gd name="connsiteX51" fmla="*/ 1424002 w 1459578"/>
              <a:gd name="connsiteY51" fmla="*/ 190861 h 2046104"/>
              <a:gd name="connsiteX52" fmla="*/ 1415348 w 1459578"/>
              <a:gd name="connsiteY52" fmla="*/ 205284 h 2046104"/>
              <a:gd name="connsiteX53" fmla="*/ 1317274 w 1459578"/>
              <a:gd name="connsiteY53" fmla="*/ 196630 h 2046104"/>
              <a:gd name="connsiteX54" fmla="*/ 1271121 w 1459578"/>
              <a:gd name="connsiteY54" fmla="*/ 257206 h 2046104"/>
              <a:gd name="connsiteX55" fmla="*/ 1092279 w 1459578"/>
              <a:gd name="connsiteY55" fmla="*/ 424509 h 2046104"/>
              <a:gd name="connsiteX56" fmla="*/ 1008628 w 1459578"/>
              <a:gd name="connsiteY56" fmla="*/ 464893 h 2046104"/>
              <a:gd name="connsiteX57" fmla="*/ 1031704 w 1459578"/>
              <a:gd name="connsiteY57" fmla="*/ 502392 h 2046104"/>
              <a:gd name="connsiteX58" fmla="*/ 988436 w 1459578"/>
              <a:gd name="connsiteY58" fmla="*/ 548545 h 2046104"/>
              <a:gd name="connsiteX59" fmla="*/ 976898 w 1459578"/>
              <a:gd name="connsiteY59" fmla="*/ 560083 h 2046104"/>
              <a:gd name="connsiteX60" fmla="*/ 1040358 w 1459578"/>
              <a:gd name="connsiteY60" fmla="*/ 770654 h 2046104"/>
              <a:gd name="connsiteX61" fmla="*/ 1103818 w 1459578"/>
              <a:gd name="connsiteY61" fmla="*/ 1056224 h 2046104"/>
              <a:gd name="connsiteX62" fmla="*/ 1106702 w 1459578"/>
              <a:gd name="connsiteY62" fmla="*/ 1131222 h 2046104"/>
              <a:gd name="connsiteX63" fmla="*/ 1057665 w 1459578"/>
              <a:gd name="connsiteY63" fmla="*/ 1171606 h 2046104"/>
              <a:gd name="connsiteX64" fmla="*/ 1025935 w 1459578"/>
              <a:gd name="connsiteY64" fmla="*/ 1318717 h 2046104"/>
              <a:gd name="connsiteX65" fmla="*/ 971129 w 1459578"/>
              <a:gd name="connsiteY65" fmla="*/ 1506213 h 2046104"/>
              <a:gd name="connsiteX66" fmla="*/ 907669 w 1459578"/>
              <a:gd name="connsiteY66" fmla="*/ 1552365 h 2046104"/>
              <a:gd name="connsiteX67" fmla="*/ 919207 w 1459578"/>
              <a:gd name="connsiteY67" fmla="*/ 1687939 h 2046104"/>
              <a:gd name="connsiteX68" fmla="*/ 933629 w 1459578"/>
              <a:gd name="connsiteY68" fmla="*/ 1742745 h 2046104"/>
              <a:gd name="connsiteX69" fmla="*/ 896130 w 1459578"/>
              <a:gd name="connsiteY69" fmla="*/ 1786013 h 2046104"/>
              <a:gd name="connsiteX70" fmla="*/ 864400 w 1459578"/>
              <a:gd name="connsiteY70" fmla="*/ 1788898 h 2046104"/>
              <a:gd name="connsiteX71" fmla="*/ 818248 w 1459578"/>
              <a:gd name="connsiteY71" fmla="*/ 1745630 h 2046104"/>
              <a:gd name="connsiteX72" fmla="*/ 800941 w 1459578"/>
              <a:gd name="connsiteY72" fmla="*/ 1656209 h 2046104"/>
              <a:gd name="connsiteX73" fmla="*/ 806710 w 1459578"/>
              <a:gd name="connsiteY73" fmla="*/ 1621594 h 2046104"/>
              <a:gd name="connsiteX74" fmla="*/ 769211 w 1459578"/>
              <a:gd name="connsiteY74" fmla="*/ 1598518 h 2046104"/>
              <a:gd name="connsiteX75" fmla="*/ 783633 w 1459578"/>
              <a:gd name="connsiteY75" fmla="*/ 1549481 h 2046104"/>
              <a:gd name="connsiteX76" fmla="*/ 855747 w 1459578"/>
              <a:gd name="connsiteY76" fmla="*/ 1477367 h 2046104"/>
              <a:gd name="connsiteX77" fmla="*/ 852862 w 1459578"/>
              <a:gd name="connsiteY77" fmla="*/ 1373524 h 2046104"/>
              <a:gd name="connsiteX78" fmla="*/ 875939 w 1459578"/>
              <a:gd name="connsiteY78" fmla="*/ 1301410 h 2046104"/>
              <a:gd name="connsiteX79" fmla="*/ 904784 w 1459578"/>
              <a:gd name="connsiteY79" fmla="*/ 1269680 h 2046104"/>
              <a:gd name="connsiteX80" fmla="*/ 896130 w 1459578"/>
              <a:gd name="connsiteY80" fmla="*/ 1151414 h 2046104"/>
              <a:gd name="connsiteX81" fmla="*/ 881708 w 1459578"/>
              <a:gd name="connsiteY81" fmla="*/ 1142760 h 2046104"/>
              <a:gd name="connsiteX82" fmla="*/ 815363 w 1459578"/>
              <a:gd name="connsiteY82" fmla="*/ 1162952 h 2046104"/>
              <a:gd name="connsiteX83" fmla="*/ 746134 w 1459578"/>
              <a:gd name="connsiteY83" fmla="*/ 1211989 h 2046104"/>
              <a:gd name="connsiteX84" fmla="*/ 734596 w 1459578"/>
              <a:gd name="connsiteY84" fmla="*/ 1304295 h 2046104"/>
              <a:gd name="connsiteX85" fmla="*/ 731712 w 1459578"/>
              <a:gd name="connsiteY85" fmla="*/ 1405254 h 2046104"/>
              <a:gd name="connsiteX86" fmla="*/ 725942 w 1459578"/>
              <a:gd name="connsiteY86" fmla="*/ 1500444 h 2046104"/>
              <a:gd name="connsiteX87" fmla="*/ 705751 w 1459578"/>
              <a:gd name="connsiteY87" fmla="*/ 1575442 h 2046104"/>
              <a:gd name="connsiteX88" fmla="*/ 720173 w 1459578"/>
              <a:gd name="connsiteY88" fmla="*/ 1633133 h 2046104"/>
              <a:gd name="connsiteX89" fmla="*/ 711520 w 1459578"/>
              <a:gd name="connsiteY89" fmla="*/ 1780244 h 2046104"/>
              <a:gd name="connsiteX90" fmla="*/ 728827 w 1459578"/>
              <a:gd name="connsiteY90" fmla="*/ 1912933 h 2046104"/>
              <a:gd name="connsiteX91" fmla="*/ 740365 w 1459578"/>
              <a:gd name="connsiteY91" fmla="*/ 1950432 h 2046104"/>
              <a:gd name="connsiteX92" fmla="*/ 668252 w 1459578"/>
              <a:gd name="connsiteY92" fmla="*/ 2036969 h 2046104"/>
              <a:gd name="connsiteX93" fmla="*/ 590369 w 1459578"/>
              <a:gd name="connsiteY93" fmla="*/ 2005239 h 2046104"/>
              <a:gd name="connsiteX94" fmla="*/ 590369 w 1459578"/>
              <a:gd name="connsiteY94" fmla="*/ 1936010 h 2046104"/>
              <a:gd name="connsiteX95" fmla="*/ 619214 w 1459578"/>
              <a:gd name="connsiteY95" fmla="*/ 1886972 h 2046104"/>
              <a:gd name="connsiteX96" fmla="*/ 613445 w 1459578"/>
              <a:gd name="connsiteY96" fmla="*/ 1863896 h 2046104"/>
              <a:gd name="connsiteX97" fmla="*/ 584600 w 1459578"/>
              <a:gd name="connsiteY97" fmla="*/ 1783129 h 2046104"/>
              <a:gd name="connsiteX98" fmla="*/ 581715 w 1459578"/>
              <a:gd name="connsiteY98" fmla="*/ 1552365 h 2046104"/>
              <a:gd name="connsiteX99" fmla="*/ 590369 w 1459578"/>
              <a:gd name="connsiteY99" fmla="*/ 1494675 h 2046104"/>
              <a:gd name="connsiteX100" fmla="*/ 564408 w 1459578"/>
              <a:gd name="connsiteY100" fmla="*/ 1399485 h 2046104"/>
              <a:gd name="connsiteX101" fmla="*/ 535563 w 1459578"/>
              <a:gd name="connsiteY101" fmla="*/ 1272565 h 2046104"/>
              <a:gd name="connsiteX102" fmla="*/ 327876 w 1459578"/>
              <a:gd name="connsiteY102" fmla="*/ 1125453 h 2046104"/>
              <a:gd name="connsiteX103" fmla="*/ 287492 w 1459578"/>
              <a:gd name="connsiteY103" fmla="*/ 1108146 h 2046104"/>
              <a:gd name="connsiteX104" fmla="*/ 342298 w 1459578"/>
              <a:gd name="connsiteY104" fmla="*/ 1061993 h 2046104"/>
              <a:gd name="connsiteX105" fmla="*/ 495179 w 1459578"/>
              <a:gd name="connsiteY105" fmla="*/ 862960 h 2046104"/>
              <a:gd name="connsiteX106" fmla="*/ 552870 w 1459578"/>
              <a:gd name="connsiteY106" fmla="*/ 707194 h 2046104"/>
              <a:gd name="connsiteX107" fmla="*/ 506717 w 1459578"/>
              <a:gd name="connsiteY107" fmla="*/ 727386 h 2046104"/>
              <a:gd name="connsiteX108" fmla="*/ 472103 w 1459578"/>
              <a:gd name="connsiteY108" fmla="*/ 684118 h 2046104"/>
              <a:gd name="connsiteX109" fmla="*/ 428835 w 1459578"/>
              <a:gd name="connsiteY109" fmla="*/ 715848 h 2046104"/>
              <a:gd name="connsiteX110" fmla="*/ 374028 w 1459578"/>
              <a:gd name="connsiteY110" fmla="*/ 733155 h 2046104"/>
              <a:gd name="connsiteX111" fmla="*/ 333645 w 1459578"/>
              <a:gd name="connsiteY111" fmla="*/ 762001 h 2046104"/>
              <a:gd name="connsiteX112" fmla="*/ 209609 w 1459578"/>
              <a:gd name="connsiteY112" fmla="*/ 813922 h 2046104"/>
              <a:gd name="connsiteX113" fmla="*/ 180764 w 1459578"/>
              <a:gd name="connsiteY113" fmla="*/ 848537 h 2046104"/>
              <a:gd name="connsiteX114" fmla="*/ 172110 w 1459578"/>
              <a:gd name="connsiteY114" fmla="*/ 906228 h 2046104"/>
              <a:gd name="connsiteX115" fmla="*/ 174995 w 1459578"/>
              <a:gd name="connsiteY115" fmla="*/ 935073 h 2046104"/>
              <a:gd name="connsiteX116" fmla="*/ 149034 w 1459578"/>
              <a:gd name="connsiteY116" fmla="*/ 917766 h 2046104"/>
              <a:gd name="connsiteX117" fmla="*/ 120188 w 1459578"/>
              <a:gd name="connsiteY117" fmla="*/ 883151 h 2046104"/>
              <a:gd name="connsiteX118" fmla="*/ 114419 w 1459578"/>
              <a:gd name="connsiteY118" fmla="*/ 883151 h 2046104"/>
              <a:gd name="connsiteX119" fmla="*/ 114419 w 1459578"/>
              <a:gd name="connsiteY119" fmla="*/ 926420 h 2046104"/>
              <a:gd name="connsiteX120" fmla="*/ 91343 w 1459578"/>
              <a:gd name="connsiteY120" fmla="*/ 935073 h 2046104"/>
              <a:gd name="connsiteX121" fmla="*/ 74036 w 1459578"/>
              <a:gd name="connsiteY121" fmla="*/ 888921 h 2046104"/>
              <a:gd name="connsiteX122" fmla="*/ 19229 w 1459578"/>
              <a:gd name="connsiteY122" fmla="*/ 923535 h 2046104"/>
              <a:gd name="connsiteX123" fmla="*/ 10576 w 1459578"/>
              <a:gd name="connsiteY123" fmla="*/ 891805 h 2046104"/>
              <a:gd name="connsiteX124" fmla="*/ 36537 w 1459578"/>
              <a:gd name="connsiteY124" fmla="*/ 868729 h 2046104"/>
              <a:gd name="connsiteX125" fmla="*/ 4807 w 1459578"/>
              <a:gd name="connsiteY125" fmla="*/ 816807 h 2046104"/>
              <a:gd name="connsiteX126" fmla="*/ 65382 w 1459578"/>
              <a:gd name="connsiteY126" fmla="*/ 813922 h 2046104"/>
              <a:gd name="connsiteX127" fmla="*/ 33652 w 1459578"/>
              <a:gd name="connsiteY127" fmla="*/ 724502 h 2046104"/>
              <a:gd name="connsiteX128" fmla="*/ 76920 w 1459578"/>
              <a:gd name="connsiteY128" fmla="*/ 736040 h 2046104"/>
              <a:gd name="connsiteX129" fmla="*/ 131727 w 1459578"/>
              <a:gd name="connsiteY129" fmla="*/ 762001 h 2046104"/>
              <a:gd name="connsiteX130" fmla="*/ 224032 w 1459578"/>
              <a:gd name="connsiteY130" fmla="*/ 736040 h 2046104"/>
              <a:gd name="connsiteX131" fmla="*/ 296146 w 1459578"/>
              <a:gd name="connsiteY131" fmla="*/ 684118 h 2046104"/>
              <a:gd name="connsiteX132" fmla="*/ 350952 w 1459578"/>
              <a:gd name="connsiteY132" fmla="*/ 626427 h 2046104"/>
              <a:gd name="connsiteX133" fmla="*/ 405758 w 1459578"/>
              <a:gd name="connsiteY133" fmla="*/ 606235 h 2046104"/>
              <a:gd name="connsiteX134" fmla="*/ 454795 w 1459578"/>
              <a:gd name="connsiteY134" fmla="*/ 560083 h 2046104"/>
              <a:gd name="connsiteX135" fmla="*/ 472103 w 1459578"/>
              <a:gd name="connsiteY135" fmla="*/ 519699 h 2046104"/>
              <a:gd name="connsiteX136" fmla="*/ 434604 w 1459578"/>
              <a:gd name="connsiteY136" fmla="*/ 479316 h 204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1459578" h="2046104">
                <a:moveTo>
                  <a:pt x="434604" y="479316"/>
                </a:moveTo>
                <a:cubicBezTo>
                  <a:pt x="421143" y="462970"/>
                  <a:pt x="397104" y="435567"/>
                  <a:pt x="391335" y="421625"/>
                </a:cubicBezTo>
                <a:cubicBezTo>
                  <a:pt x="385566" y="407683"/>
                  <a:pt x="404316" y="405279"/>
                  <a:pt x="399989" y="395664"/>
                </a:cubicBezTo>
                <a:cubicBezTo>
                  <a:pt x="395662" y="386049"/>
                  <a:pt x="368740" y="375953"/>
                  <a:pt x="365375" y="363934"/>
                </a:cubicBezTo>
                <a:cubicBezTo>
                  <a:pt x="362010" y="351915"/>
                  <a:pt x="381239" y="338934"/>
                  <a:pt x="379797" y="323550"/>
                </a:cubicBezTo>
                <a:cubicBezTo>
                  <a:pt x="378355" y="308166"/>
                  <a:pt x="357682" y="288454"/>
                  <a:pt x="356721" y="271628"/>
                </a:cubicBezTo>
                <a:cubicBezTo>
                  <a:pt x="355760" y="254802"/>
                  <a:pt x="370182" y="239417"/>
                  <a:pt x="374028" y="222591"/>
                </a:cubicBezTo>
                <a:cubicBezTo>
                  <a:pt x="377874" y="205765"/>
                  <a:pt x="372586" y="185092"/>
                  <a:pt x="379797" y="170669"/>
                </a:cubicBezTo>
                <a:cubicBezTo>
                  <a:pt x="387008" y="156246"/>
                  <a:pt x="410565" y="149516"/>
                  <a:pt x="417296" y="136055"/>
                </a:cubicBezTo>
                <a:cubicBezTo>
                  <a:pt x="424027" y="122594"/>
                  <a:pt x="413931" y="96633"/>
                  <a:pt x="420181" y="89902"/>
                </a:cubicBezTo>
                <a:cubicBezTo>
                  <a:pt x="426431" y="83171"/>
                  <a:pt x="444218" y="101921"/>
                  <a:pt x="454795" y="95671"/>
                </a:cubicBezTo>
                <a:cubicBezTo>
                  <a:pt x="465372" y="89421"/>
                  <a:pt x="474026" y="59133"/>
                  <a:pt x="483641" y="52403"/>
                </a:cubicBezTo>
                <a:cubicBezTo>
                  <a:pt x="493256" y="45673"/>
                  <a:pt x="499505" y="60096"/>
                  <a:pt x="512486" y="55288"/>
                </a:cubicBezTo>
                <a:cubicBezTo>
                  <a:pt x="525467" y="50480"/>
                  <a:pt x="549986" y="32693"/>
                  <a:pt x="561524" y="23558"/>
                </a:cubicBezTo>
                <a:cubicBezTo>
                  <a:pt x="573062" y="14424"/>
                  <a:pt x="571139" y="962"/>
                  <a:pt x="581715" y="481"/>
                </a:cubicBezTo>
                <a:cubicBezTo>
                  <a:pt x="592291" y="0"/>
                  <a:pt x="614406" y="20192"/>
                  <a:pt x="624983" y="20673"/>
                </a:cubicBezTo>
                <a:cubicBezTo>
                  <a:pt x="635560" y="21154"/>
                  <a:pt x="637483" y="3847"/>
                  <a:pt x="645175" y="3366"/>
                </a:cubicBezTo>
                <a:cubicBezTo>
                  <a:pt x="652867" y="2885"/>
                  <a:pt x="660559" y="14905"/>
                  <a:pt x="671136" y="17789"/>
                </a:cubicBezTo>
                <a:cubicBezTo>
                  <a:pt x="681713" y="20673"/>
                  <a:pt x="700943" y="22115"/>
                  <a:pt x="708635" y="20673"/>
                </a:cubicBezTo>
                <a:cubicBezTo>
                  <a:pt x="716327" y="19231"/>
                  <a:pt x="713924" y="4808"/>
                  <a:pt x="717289" y="9135"/>
                </a:cubicBezTo>
                <a:cubicBezTo>
                  <a:pt x="720654" y="13462"/>
                  <a:pt x="721616" y="40865"/>
                  <a:pt x="728827" y="46634"/>
                </a:cubicBezTo>
                <a:cubicBezTo>
                  <a:pt x="736038" y="52403"/>
                  <a:pt x="753346" y="39423"/>
                  <a:pt x="760557" y="43750"/>
                </a:cubicBezTo>
                <a:cubicBezTo>
                  <a:pt x="767768" y="48077"/>
                  <a:pt x="760076" y="65865"/>
                  <a:pt x="772095" y="72595"/>
                </a:cubicBezTo>
                <a:cubicBezTo>
                  <a:pt x="784114" y="79325"/>
                  <a:pt x="824498" y="73556"/>
                  <a:pt x="832671" y="84133"/>
                </a:cubicBezTo>
                <a:cubicBezTo>
                  <a:pt x="840844" y="94710"/>
                  <a:pt x="818248" y="123555"/>
                  <a:pt x="821132" y="136055"/>
                </a:cubicBezTo>
                <a:cubicBezTo>
                  <a:pt x="824016" y="148555"/>
                  <a:pt x="848536" y="148554"/>
                  <a:pt x="849978" y="159131"/>
                </a:cubicBezTo>
                <a:cubicBezTo>
                  <a:pt x="851420" y="169708"/>
                  <a:pt x="827863" y="190381"/>
                  <a:pt x="829786" y="199515"/>
                </a:cubicBezTo>
                <a:cubicBezTo>
                  <a:pt x="831709" y="208650"/>
                  <a:pt x="855266" y="206246"/>
                  <a:pt x="861516" y="213938"/>
                </a:cubicBezTo>
                <a:cubicBezTo>
                  <a:pt x="867766" y="221630"/>
                  <a:pt x="859112" y="238457"/>
                  <a:pt x="867285" y="245668"/>
                </a:cubicBezTo>
                <a:cubicBezTo>
                  <a:pt x="875458" y="252879"/>
                  <a:pt x="905746" y="248553"/>
                  <a:pt x="910553" y="257206"/>
                </a:cubicBezTo>
                <a:cubicBezTo>
                  <a:pt x="915361" y="265860"/>
                  <a:pt x="904303" y="287012"/>
                  <a:pt x="896130" y="297589"/>
                </a:cubicBezTo>
                <a:cubicBezTo>
                  <a:pt x="887957" y="308166"/>
                  <a:pt x="856708" y="314416"/>
                  <a:pt x="861516" y="320666"/>
                </a:cubicBezTo>
                <a:cubicBezTo>
                  <a:pt x="866324" y="326916"/>
                  <a:pt x="898054" y="343742"/>
                  <a:pt x="924976" y="335088"/>
                </a:cubicBezTo>
                <a:cubicBezTo>
                  <a:pt x="951898" y="326434"/>
                  <a:pt x="994205" y="280763"/>
                  <a:pt x="1023050" y="268744"/>
                </a:cubicBezTo>
                <a:cubicBezTo>
                  <a:pt x="1051895" y="256725"/>
                  <a:pt x="1066318" y="273552"/>
                  <a:pt x="1098048" y="262975"/>
                </a:cubicBezTo>
                <a:cubicBezTo>
                  <a:pt x="1129778" y="252398"/>
                  <a:pt x="1186027" y="224514"/>
                  <a:pt x="1213430" y="205284"/>
                </a:cubicBezTo>
                <a:cubicBezTo>
                  <a:pt x="1240833" y="186054"/>
                  <a:pt x="1253813" y="174996"/>
                  <a:pt x="1262467" y="147593"/>
                </a:cubicBezTo>
                <a:cubicBezTo>
                  <a:pt x="1271121" y="120190"/>
                  <a:pt x="1262467" y="61537"/>
                  <a:pt x="1265352" y="40865"/>
                </a:cubicBezTo>
                <a:cubicBezTo>
                  <a:pt x="1268237" y="20193"/>
                  <a:pt x="1274006" y="20193"/>
                  <a:pt x="1279775" y="23558"/>
                </a:cubicBezTo>
                <a:cubicBezTo>
                  <a:pt x="1285544" y="26923"/>
                  <a:pt x="1291793" y="55288"/>
                  <a:pt x="1299966" y="61057"/>
                </a:cubicBezTo>
                <a:cubicBezTo>
                  <a:pt x="1308139" y="66826"/>
                  <a:pt x="1321120" y="66826"/>
                  <a:pt x="1328812" y="58172"/>
                </a:cubicBezTo>
                <a:cubicBezTo>
                  <a:pt x="1336504" y="49518"/>
                  <a:pt x="1338427" y="13943"/>
                  <a:pt x="1346119" y="9135"/>
                </a:cubicBezTo>
                <a:cubicBezTo>
                  <a:pt x="1353811" y="4328"/>
                  <a:pt x="1372561" y="19231"/>
                  <a:pt x="1374965" y="29327"/>
                </a:cubicBezTo>
                <a:cubicBezTo>
                  <a:pt x="1377369" y="39423"/>
                  <a:pt x="1354773" y="66345"/>
                  <a:pt x="1360542" y="69710"/>
                </a:cubicBezTo>
                <a:cubicBezTo>
                  <a:pt x="1366311" y="73075"/>
                  <a:pt x="1396599" y="49519"/>
                  <a:pt x="1409579" y="49519"/>
                </a:cubicBezTo>
                <a:cubicBezTo>
                  <a:pt x="1422559" y="49519"/>
                  <a:pt x="1438905" y="60576"/>
                  <a:pt x="1438424" y="69710"/>
                </a:cubicBezTo>
                <a:cubicBezTo>
                  <a:pt x="1437943" y="78844"/>
                  <a:pt x="1406213" y="95671"/>
                  <a:pt x="1406694" y="104325"/>
                </a:cubicBezTo>
                <a:cubicBezTo>
                  <a:pt x="1407175" y="112979"/>
                  <a:pt x="1433617" y="114421"/>
                  <a:pt x="1441309" y="121632"/>
                </a:cubicBezTo>
                <a:cubicBezTo>
                  <a:pt x="1449001" y="128843"/>
                  <a:pt x="1459578" y="143266"/>
                  <a:pt x="1452847" y="147593"/>
                </a:cubicBezTo>
                <a:cubicBezTo>
                  <a:pt x="1446116" y="151920"/>
                  <a:pt x="1412944" y="144228"/>
                  <a:pt x="1400925" y="147593"/>
                </a:cubicBezTo>
                <a:cubicBezTo>
                  <a:pt x="1388906" y="150958"/>
                  <a:pt x="1376888" y="160574"/>
                  <a:pt x="1380734" y="167785"/>
                </a:cubicBezTo>
                <a:cubicBezTo>
                  <a:pt x="1384580" y="174996"/>
                  <a:pt x="1418233" y="184611"/>
                  <a:pt x="1424002" y="190861"/>
                </a:cubicBezTo>
                <a:cubicBezTo>
                  <a:pt x="1429771" y="197111"/>
                  <a:pt x="1433136" y="204323"/>
                  <a:pt x="1415348" y="205284"/>
                </a:cubicBezTo>
                <a:cubicBezTo>
                  <a:pt x="1397560" y="206245"/>
                  <a:pt x="1341312" y="187976"/>
                  <a:pt x="1317274" y="196630"/>
                </a:cubicBezTo>
                <a:cubicBezTo>
                  <a:pt x="1293236" y="205284"/>
                  <a:pt x="1308620" y="219226"/>
                  <a:pt x="1271121" y="257206"/>
                </a:cubicBezTo>
                <a:cubicBezTo>
                  <a:pt x="1233622" y="295186"/>
                  <a:pt x="1136028" y="389895"/>
                  <a:pt x="1092279" y="424509"/>
                </a:cubicBezTo>
                <a:cubicBezTo>
                  <a:pt x="1048530" y="459123"/>
                  <a:pt x="1018724" y="451913"/>
                  <a:pt x="1008628" y="464893"/>
                </a:cubicBezTo>
                <a:cubicBezTo>
                  <a:pt x="998532" y="477874"/>
                  <a:pt x="1035069" y="488450"/>
                  <a:pt x="1031704" y="502392"/>
                </a:cubicBezTo>
                <a:cubicBezTo>
                  <a:pt x="1028339" y="516334"/>
                  <a:pt x="997570" y="538930"/>
                  <a:pt x="988436" y="548545"/>
                </a:cubicBezTo>
                <a:cubicBezTo>
                  <a:pt x="979302" y="558160"/>
                  <a:pt x="968244" y="523065"/>
                  <a:pt x="976898" y="560083"/>
                </a:cubicBezTo>
                <a:cubicBezTo>
                  <a:pt x="985552" y="597101"/>
                  <a:pt x="1019205" y="687964"/>
                  <a:pt x="1040358" y="770654"/>
                </a:cubicBezTo>
                <a:cubicBezTo>
                  <a:pt x="1061511" y="853344"/>
                  <a:pt x="1092761" y="996129"/>
                  <a:pt x="1103818" y="1056224"/>
                </a:cubicBezTo>
                <a:cubicBezTo>
                  <a:pt x="1114875" y="1116319"/>
                  <a:pt x="1114394" y="1111992"/>
                  <a:pt x="1106702" y="1131222"/>
                </a:cubicBezTo>
                <a:cubicBezTo>
                  <a:pt x="1099010" y="1150452"/>
                  <a:pt x="1071126" y="1140357"/>
                  <a:pt x="1057665" y="1171606"/>
                </a:cubicBezTo>
                <a:cubicBezTo>
                  <a:pt x="1044204" y="1202855"/>
                  <a:pt x="1040358" y="1262949"/>
                  <a:pt x="1025935" y="1318717"/>
                </a:cubicBezTo>
                <a:cubicBezTo>
                  <a:pt x="1011512" y="1374485"/>
                  <a:pt x="990840" y="1467272"/>
                  <a:pt x="971129" y="1506213"/>
                </a:cubicBezTo>
                <a:cubicBezTo>
                  <a:pt x="951418" y="1545154"/>
                  <a:pt x="916323" y="1522077"/>
                  <a:pt x="907669" y="1552365"/>
                </a:cubicBezTo>
                <a:cubicBezTo>
                  <a:pt x="899015" y="1582653"/>
                  <a:pt x="914880" y="1656209"/>
                  <a:pt x="919207" y="1687939"/>
                </a:cubicBezTo>
                <a:cubicBezTo>
                  <a:pt x="923534" y="1719669"/>
                  <a:pt x="937475" y="1726399"/>
                  <a:pt x="933629" y="1742745"/>
                </a:cubicBezTo>
                <a:cubicBezTo>
                  <a:pt x="929783" y="1759091"/>
                  <a:pt x="907668" y="1778321"/>
                  <a:pt x="896130" y="1786013"/>
                </a:cubicBezTo>
                <a:cubicBezTo>
                  <a:pt x="884592" y="1793705"/>
                  <a:pt x="877380" y="1795629"/>
                  <a:pt x="864400" y="1788898"/>
                </a:cubicBezTo>
                <a:cubicBezTo>
                  <a:pt x="851420" y="1782168"/>
                  <a:pt x="828824" y="1767745"/>
                  <a:pt x="818248" y="1745630"/>
                </a:cubicBezTo>
                <a:cubicBezTo>
                  <a:pt x="807672" y="1723515"/>
                  <a:pt x="802864" y="1676882"/>
                  <a:pt x="800941" y="1656209"/>
                </a:cubicBezTo>
                <a:cubicBezTo>
                  <a:pt x="799018" y="1635536"/>
                  <a:pt x="811998" y="1631209"/>
                  <a:pt x="806710" y="1621594"/>
                </a:cubicBezTo>
                <a:cubicBezTo>
                  <a:pt x="801422" y="1611979"/>
                  <a:pt x="773057" y="1610537"/>
                  <a:pt x="769211" y="1598518"/>
                </a:cubicBezTo>
                <a:cubicBezTo>
                  <a:pt x="765365" y="1586499"/>
                  <a:pt x="769210" y="1569673"/>
                  <a:pt x="783633" y="1549481"/>
                </a:cubicBezTo>
                <a:cubicBezTo>
                  <a:pt x="798056" y="1529289"/>
                  <a:pt x="844209" y="1506693"/>
                  <a:pt x="855747" y="1477367"/>
                </a:cubicBezTo>
                <a:cubicBezTo>
                  <a:pt x="867285" y="1448041"/>
                  <a:pt x="849497" y="1402850"/>
                  <a:pt x="852862" y="1373524"/>
                </a:cubicBezTo>
                <a:cubicBezTo>
                  <a:pt x="856227" y="1344198"/>
                  <a:pt x="867285" y="1318717"/>
                  <a:pt x="875939" y="1301410"/>
                </a:cubicBezTo>
                <a:cubicBezTo>
                  <a:pt x="884593" y="1284103"/>
                  <a:pt x="901419" y="1294679"/>
                  <a:pt x="904784" y="1269680"/>
                </a:cubicBezTo>
                <a:cubicBezTo>
                  <a:pt x="908149" y="1244681"/>
                  <a:pt x="899976" y="1172567"/>
                  <a:pt x="896130" y="1151414"/>
                </a:cubicBezTo>
                <a:cubicBezTo>
                  <a:pt x="892284" y="1130261"/>
                  <a:pt x="895169" y="1140837"/>
                  <a:pt x="881708" y="1142760"/>
                </a:cubicBezTo>
                <a:cubicBezTo>
                  <a:pt x="868247" y="1144683"/>
                  <a:pt x="837959" y="1151414"/>
                  <a:pt x="815363" y="1162952"/>
                </a:cubicBezTo>
                <a:cubicBezTo>
                  <a:pt x="792767" y="1174490"/>
                  <a:pt x="759595" y="1188432"/>
                  <a:pt x="746134" y="1211989"/>
                </a:cubicBezTo>
                <a:cubicBezTo>
                  <a:pt x="732673" y="1235546"/>
                  <a:pt x="737000" y="1272084"/>
                  <a:pt x="734596" y="1304295"/>
                </a:cubicBezTo>
                <a:cubicBezTo>
                  <a:pt x="732192" y="1336506"/>
                  <a:pt x="733154" y="1372563"/>
                  <a:pt x="731712" y="1405254"/>
                </a:cubicBezTo>
                <a:cubicBezTo>
                  <a:pt x="730270" y="1437945"/>
                  <a:pt x="730269" y="1472079"/>
                  <a:pt x="725942" y="1500444"/>
                </a:cubicBezTo>
                <a:cubicBezTo>
                  <a:pt x="721615" y="1528809"/>
                  <a:pt x="706712" y="1553327"/>
                  <a:pt x="705751" y="1575442"/>
                </a:cubicBezTo>
                <a:cubicBezTo>
                  <a:pt x="704790" y="1597557"/>
                  <a:pt x="719212" y="1598999"/>
                  <a:pt x="720173" y="1633133"/>
                </a:cubicBezTo>
                <a:cubicBezTo>
                  <a:pt x="721134" y="1667267"/>
                  <a:pt x="710078" y="1733611"/>
                  <a:pt x="711520" y="1780244"/>
                </a:cubicBezTo>
                <a:cubicBezTo>
                  <a:pt x="712962" y="1826877"/>
                  <a:pt x="724019" y="1884568"/>
                  <a:pt x="728827" y="1912933"/>
                </a:cubicBezTo>
                <a:cubicBezTo>
                  <a:pt x="733635" y="1941298"/>
                  <a:pt x="750461" y="1929759"/>
                  <a:pt x="740365" y="1950432"/>
                </a:cubicBezTo>
                <a:cubicBezTo>
                  <a:pt x="730269" y="1971105"/>
                  <a:pt x="693251" y="2027835"/>
                  <a:pt x="668252" y="2036969"/>
                </a:cubicBezTo>
                <a:cubicBezTo>
                  <a:pt x="643253" y="2046104"/>
                  <a:pt x="603350" y="2022066"/>
                  <a:pt x="590369" y="2005239"/>
                </a:cubicBezTo>
                <a:cubicBezTo>
                  <a:pt x="577388" y="1988412"/>
                  <a:pt x="585562" y="1955721"/>
                  <a:pt x="590369" y="1936010"/>
                </a:cubicBezTo>
                <a:cubicBezTo>
                  <a:pt x="595176" y="1916299"/>
                  <a:pt x="615368" y="1898991"/>
                  <a:pt x="619214" y="1886972"/>
                </a:cubicBezTo>
                <a:cubicBezTo>
                  <a:pt x="623060" y="1874953"/>
                  <a:pt x="619214" y="1881203"/>
                  <a:pt x="613445" y="1863896"/>
                </a:cubicBezTo>
                <a:cubicBezTo>
                  <a:pt x="607676" y="1846589"/>
                  <a:pt x="589888" y="1835051"/>
                  <a:pt x="584600" y="1783129"/>
                </a:cubicBezTo>
                <a:cubicBezTo>
                  <a:pt x="579312" y="1731207"/>
                  <a:pt x="580754" y="1600441"/>
                  <a:pt x="581715" y="1552365"/>
                </a:cubicBezTo>
                <a:cubicBezTo>
                  <a:pt x="582676" y="1504289"/>
                  <a:pt x="593253" y="1520155"/>
                  <a:pt x="590369" y="1494675"/>
                </a:cubicBezTo>
                <a:cubicBezTo>
                  <a:pt x="587485" y="1469195"/>
                  <a:pt x="573542" y="1436503"/>
                  <a:pt x="564408" y="1399485"/>
                </a:cubicBezTo>
                <a:cubicBezTo>
                  <a:pt x="555274" y="1362467"/>
                  <a:pt x="574985" y="1318237"/>
                  <a:pt x="535563" y="1272565"/>
                </a:cubicBezTo>
                <a:cubicBezTo>
                  <a:pt x="496141" y="1226893"/>
                  <a:pt x="369221" y="1152856"/>
                  <a:pt x="327876" y="1125453"/>
                </a:cubicBezTo>
                <a:cubicBezTo>
                  <a:pt x="286531" y="1098050"/>
                  <a:pt x="285088" y="1118723"/>
                  <a:pt x="287492" y="1108146"/>
                </a:cubicBezTo>
                <a:cubicBezTo>
                  <a:pt x="289896" y="1097569"/>
                  <a:pt x="307684" y="1102857"/>
                  <a:pt x="342298" y="1061993"/>
                </a:cubicBezTo>
                <a:cubicBezTo>
                  <a:pt x="376912" y="1021129"/>
                  <a:pt x="460084" y="922093"/>
                  <a:pt x="495179" y="862960"/>
                </a:cubicBezTo>
                <a:cubicBezTo>
                  <a:pt x="530274" y="803827"/>
                  <a:pt x="550947" y="729790"/>
                  <a:pt x="552870" y="707194"/>
                </a:cubicBezTo>
                <a:cubicBezTo>
                  <a:pt x="554793" y="684598"/>
                  <a:pt x="520178" y="731232"/>
                  <a:pt x="506717" y="727386"/>
                </a:cubicBezTo>
                <a:cubicBezTo>
                  <a:pt x="493256" y="723540"/>
                  <a:pt x="485083" y="686041"/>
                  <a:pt x="472103" y="684118"/>
                </a:cubicBezTo>
                <a:cubicBezTo>
                  <a:pt x="459123" y="682195"/>
                  <a:pt x="445181" y="707675"/>
                  <a:pt x="428835" y="715848"/>
                </a:cubicBezTo>
                <a:cubicBezTo>
                  <a:pt x="412489" y="724021"/>
                  <a:pt x="389893" y="725463"/>
                  <a:pt x="374028" y="733155"/>
                </a:cubicBezTo>
                <a:cubicBezTo>
                  <a:pt x="358163" y="740847"/>
                  <a:pt x="361048" y="748540"/>
                  <a:pt x="333645" y="762001"/>
                </a:cubicBezTo>
                <a:cubicBezTo>
                  <a:pt x="306242" y="775462"/>
                  <a:pt x="235089" y="799499"/>
                  <a:pt x="209609" y="813922"/>
                </a:cubicBezTo>
                <a:cubicBezTo>
                  <a:pt x="184129" y="828345"/>
                  <a:pt x="187014" y="833153"/>
                  <a:pt x="180764" y="848537"/>
                </a:cubicBezTo>
                <a:cubicBezTo>
                  <a:pt x="174514" y="863921"/>
                  <a:pt x="173072" y="891805"/>
                  <a:pt x="172110" y="906228"/>
                </a:cubicBezTo>
                <a:cubicBezTo>
                  <a:pt x="171148" y="920651"/>
                  <a:pt x="178841" y="933150"/>
                  <a:pt x="174995" y="935073"/>
                </a:cubicBezTo>
                <a:cubicBezTo>
                  <a:pt x="171149" y="936996"/>
                  <a:pt x="158168" y="926420"/>
                  <a:pt x="149034" y="917766"/>
                </a:cubicBezTo>
                <a:cubicBezTo>
                  <a:pt x="139900" y="909112"/>
                  <a:pt x="125957" y="888920"/>
                  <a:pt x="120188" y="883151"/>
                </a:cubicBezTo>
                <a:cubicBezTo>
                  <a:pt x="114419" y="877382"/>
                  <a:pt x="115380" y="875940"/>
                  <a:pt x="114419" y="883151"/>
                </a:cubicBezTo>
                <a:cubicBezTo>
                  <a:pt x="113458" y="890362"/>
                  <a:pt x="118265" y="917766"/>
                  <a:pt x="114419" y="926420"/>
                </a:cubicBezTo>
                <a:cubicBezTo>
                  <a:pt x="110573" y="935074"/>
                  <a:pt x="98074" y="941323"/>
                  <a:pt x="91343" y="935073"/>
                </a:cubicBezTo>
                <a:cubicBezTo>
                  <a:pt x="84612" y="928823"/>
                  <a:pt x="86055" y="890844"/>
                  <a:pt x="74036" y="888921"/>
                </a:cubicBezTo>
                <a:cubicBezTo>
                  <a:pt x="62017" y="886998"/>
                  <a:pt x="29806" y="923054"/>
                  <a:pt x="19229" y="923535"/>
                </a:cubicBezTo>
                <a:cubicBezTo>
                  <a:pt x="8652" y="924016"/>
                  <a:pt x="7691" y="900939"/>
                  <a:pt x="10576" y="891805"/>
                </a:cubicBezTo>
                <a:cubicBezTo>
                  <a:pt x="13461" y="882671"/>
                  <a:pt x="37499" y="881229"/>
                  <a:pt x="36537" y="868729"/>
                </a:cubicBezTo>
                <a:cubicBezTo>
                  <a:pt x="35576" y="856229"/>
                  <a:pt x="0" y="825941"/>
                  <a:pt x="4807" y="816807"/>
                </a:cubicBezTo>
                <a:cubicBezTo>
                  <a:pt x="9614" y="807673"/>
                  <a:pt x="60575" y="829306"/>
                  <a:pt x="65382" y="813922"/>
                </a:cubicBezTo>
                <a:cubicBezTo>
                  <a:pt x="70189" y="798538"/>
                  <a:pt x="31729" y="737482"/>
                  <a:pt x="33652" y="724502"/>
                </a:cubicBezTo>
                <a:cubicBezTo>
                  <a:pt x="35575" y="711522"/>
                  <a:pt x="60574" y="729790"/>
                  <a:pt x="76920" y="736040"/>
                </a:cubicBezTo>
                <a:cubicBezTo>
                  <a:pt x="93266" y="742290"/>
                  <a:pt x="107208" y="762001"/>
                  <a:pt x="131727" y="762001"/>
                </a:cubicBezTo>
                <a:cubicBezTo>
                  <a:pt x="156246" y="762001"/>
                  <a:pt x="196629" y="749021"/>
                  <a:pt x="224032" y="736040"/>
                </a:cubicBezTo>
                <a:cubicBezTo>
                  <a:pt x="251435" y="723060"/>
                  <a:pt x="274993" y="702387"/>
                  <a:pt x="296146" y="684118"/>
                </a:cubicBezTo>
                <a:cubicBezTo>
                  <a:pt x="317299" y="665849"/>
                  <a:pt x="332683" y="639407"/>
                  <a:pt x="350952" y="626427"/>
                </a:cubicBezTo>
                <a:cubicBezTo>
                  <a:pt x="369221" y="613447"/>
                  <a:pt x="388451" y="617292"/>
                  <a:pt x="405758" y="606235"/>
                </a:cubicBezTo>
                <a:cubicBezTo>
                  <a:pt x="423065" y="595178"/>
                  <a:pt x="443737" y="574506"/>
                  <a:pt x="454795" y="560083"/>
                </a:cubicBezTo>
                <a:cubicBezTo>
                  <a:pt x="465853" y="545660"/>
                  <a:pt x="469218" y="531237"/>
                  <a:pt x="472103" y="519699"/>
                </a:cubicBezTo>
                <a:cubicBezTo>
                  <a:pt x="474988" y="508161"/>
                  <a:pt x="448065" y="495662"/>
                  <a:pt x="434604" y="479316"/>
                </a:cubicBezTo>
                <a:close/>
              </a:path>
            </a:pathLst>
          </a:custGeom>
          <a:solidFill>
            <a:srgbClr val="FA76D7"/>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p:cNvSpPr txBox="1"/>
          <p:nvPr/>
        </p:nvSpPr>
        <p:spPr>
          <a:xfrm>
            <a:off x="2555776" y="4759407"/>
            <a:ext cx="720080" cy="830997"/>
          </a:xfrm>
          <a:prstGeom prst="rect">
            <a:avLst/>
          </a:prstGeom>
          <a:noFill/>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4</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12" name="TextBox 11"/>
          <p:cNvSpPr txBox="1"/>
          <p:nvPr/>
        </p:nvSpPr>
        <p:spPr>
          <a:xfrm>
            <a:off x="4211960" y="1772816"/>
            <a:ext cx="3744416" cy="2308324"/>
          </a:xfrm>
          <a:prstGeom prst="rect">
            <a:avLst/>
          </a:prstGeom>
          <a:noFill/>
        </p:spPr>
        <p:txBody>
          <a:bodyPr wrap="square" rtlCol="0">
            <a:spAutoFit/>
          </a:bodyPr>
          <a:lstStyle/>
          <a:p>
            <a:pPr lvl="0"/>
            <a:endParaRPr lang="en-CA" i="1" dirty="0" smtClean="0">
              <a:latin typeface="Franklin Gothic Book" pitchFamily="34" charset="0"/>
            </a:endParaRPr>
          </a:p>
          <a:p>
            <a:pPr lvl="0"/>
            <a:r>
              <a:rPr lang="en-CA" i="1" dirty="0" err="1" smtClean="0">
                <a:latin typeface="Franklin Gothic Book" pitchFamily="34" charset="0"/>
              </a:rPr>
              <a:t>Qu’est-ce</a:t>
            </a:r>
            <a:r>
              <a:rPr lang="en-CA" i="1" dirty="0" smtClean="0">
                <a:latin typeface="Franklin Gothic Book" pitchFamily="34" charset="0"/>
              </a:rPr>
              <a:t> </a:t>
            </a:r>
            <a:r>
              <a:rPr lang="en-CA" i="1" dirty="0" err="1" smtClean="0">
                <a:latin typeface="Franklin Gothic Book" pitchFamily="34" charset="0"/>
              </a:rPr>
              <a:t>qu’un</a:t>
            </a:r>
            <a:r>
              <a:rPr lang="en-CA" i="1" dirty="0" smtClean="0">
                <a:latin typeface="Franklin Gothic Book" pitchFamily="34" charset="0"/>
              </a:rPr>
              <a:t> </a:t>
            </a:r>
            <a:r>
              <a:rPr lang="en-CA" i="1" dirty="0" err="1" smtClean="0">
                <a:latin typeface="Franklin Gothic Book" pitchFamily="34" charset="0"/>
              </a:rPr>
              <a:t>processus</a:t>
            </a:r>
            <a:r>
              <a:rPr lang="en-CA" i="1" dirty="0" smtClean="0">
                <a:latin typeface="Franklin Gothic Book" pitchFamily="34" charset="0"/>
              </a:rPr>
              <a:t> </a:t>
            </a:r>
            <a:r>
              <a:rPr lang="en-CA" i="1" dirty="0" err="1" smtClean="0">
                <a:latin typeface="Franklin Gothic Book" pitchFamily="34" charset="0"/>
              </a:rPr>
              <a:t>d’évaluation</a:t>
            </a:r>
            <a:r>
              <a:rPr lang="en-CA" i="1" dirty="0" smtClean="0">
                <a:latin typeface="Franklin Gothic Book" pitchFamily="34" charset="0"/>
              </a:rPr>
              <a:t> des </a:t>
            </a:r>
            <a:r>
              <a:rPr lang="en-CA" i="1" dirty="0" err="1" smtClean="0">
                <a:latin typeface="Franklin Gothic Book" pitchFamily="34" charset="0"/>
              </a:rPr>
              <a:t>acquis</a:t>
            </a:r>
            <a:r>
              <a:rPr lang="en-CA" i="1" dirty="0" smtClean="0">
                <a:latin typeface="Franklin Gothic Book" pitchFamily="34" charset="0"/>
              </a:rPr>
              <a:t>?</a:t>
            </a:r>
            <a:endParaRPr lang="en-CA" dirty="0" smtClean="0">
              <a:latin typeface="Franklin Gothic Book" pitchFamily="34" charset="0"/>
            </a:endParaRPr>
          </a:p>
          <a:p>
            <a:endParaRPr lang="en-CA" i="1" dirty="0" smtClean="0">
              <a:latin typeface="Franklin Gothic Book" pitchFamily="34" charset="0"/>
            </a:endParaRPr>
          </a:p>
          <a:p>
            <a:r>
              <a:rPr lang="en-CA" i="1" dirty="0" smtClean="0">
                <a:latin typeface="Franklin Gothic Book" pitchFamily="34" charset="0"/>
              </a:rPr>
              <a:t>Comment </a:t>
            </a:r>
            <a:r>
              <a:rPr lang="en-CA" i="1" dirty="0" err="1" smtClean="0">
                <a:latin typeface="Franklin Gothic Book" pitchFamily="34" charset="0"/>
              </a:rPr>
              <a:t>utilisez-vous</a:t>
            </a:r>
            <a:r>
              <a:rPr lang="en-CA" i="1" dirty="0" smtClean="0">
                <a:latin typeface="Franklin Gothic Book" pitchFamily="34" charset="0"/>
              </a:rPr>
              <a:t> </a:t>
            </a:r>
            <a:r>
              <a:rPr lang="en-CA" i="1" dirty="0" err="1" smtClean="0">
                <a:latin typeface="Franklin Gothic Book" pitchFamily="34" charset="0"/>
              </a:rPr>
              <a:t>actuellement</a:t>
            </a:r>
            <a:r>
              <a:rPr lang="en-CA" i="1" dirty="0" smtClean="0">
                <a:latin typeface="Franklin Gothic Book" pitchFamily="34" charset="0"/>
              </a:rPr>
              <a:t> </a:t>
            </a:r>
            <a:r>
              <a:rPr lang="en-CA" i="1" dirty="0" err="1" smtClean="0">
                <a:latin typeface="Franklin Gothic Book" pitchFamily="34" charset="0"/>
              </a:rPr>
              <a:t>l’évaluation</a:t>
            </a:r>
            <a:r>
              <a:rPr lang="en-CA" i="1" dirty="0" smtClean="0">
                <a:latin typeface="Franklin Gothic Book" pitchFamily="34" charset="0"/>
              </a:rPr>
              <a:t> des </a:t>
            </a:r>
            <a:r>
              <a:rPr lang="en-CA" i="1" dirty="0" err="1" smtClean="0">
                <a:latin typeface="Franklin Gothic Book" pitchFamily="34" charset="0"/>
              </a:rPr>
              <a:t>acquis</a:t>
            </a:r>
            <a:r>
              <a:rPr lang="en-CA" i="1" dirty="0" smtClean="0">
                <a:latin typeface="Franklin Gothic Book" pitchFamily="34" charset="0"/>
              </a:rPr>
              <a:t> </a:t>
            </a:r>
            <a:r>
              <a:rPr lang="en-CA" i="1" dirty="0" err="1" smtClean="0">
                <a:latin typeface="Franklin Gothic Book" pitchFamily="34" charset="0"/>
              </a:rPr>
              <a:t>dans</a:t>
            </a:r>
            <a:r>
              <a:rPr lang="en-CA" i="1" dirty="0" smtClean="0">
                <a:latin typeface="Franklin Gothic Book" pitchFamily="34" charset="0"/>
              </a:rPr>
              <a:t> </a:t>
            </a:r>
            <a:r>
              <a:rPr lang="en-CA" i="1" dirty="0" err="1" smtClean="0">
                <a:latin typeface="Franklin Gothic Book" pitchFamily="34" charset="0"/>
              </a:rPr>
              <a:t>votre</a:t>
            </a:r>
            <a:r>
              <a:rPr lang="en-CA" i="1" dirty="0" smtClean="0">
                <a:latin typeface="Franklin Gothic Book" pitchFamily="34" charset="0"/>
              </a:rPr>
              <a:t> </a:t>
            </a:r>
            <a:r>
              <a:rPr lang="en-CA" i="1" dirty="0" err="1" smtClean="0">
                <a:latin typeface="Franklin Gothic Book" pitchFamily="34" charset="0"/>
              </a:rPr>
              <a:t>établissement</a:t>
            </a:r>
            <a:r>
              <a:rPr lang="en-CA" i="1" dirty="0" smtClean="0">
                <a:latin typeface="Franklin Gothic Book" pitchFamily="34" charset="0"/>
              </a:rPr>
              <a:t>? </a:t>
            </a:r>
            <a:endParaRPr lang="en-CA" dirty="0" smtClean="0">
              <a:latin typeface="Franklin Gothic Book" pitchFamily="34" charset="0"/>
            </a:endParaRPr>
          </a:p>
          <a:p>
            <a:endParaRPr lang="en-CA" dirty="0"/>
          </a:p>
        </p:txBody>
      </p:sp>
    </p:spTree>
  </p:cSld>
  <p:clrMapOvr>
    <a:masterClrMapping/>
  </p:clrMapOvr>
  <p:transition>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1680" y="2564904"/>
            <a:ext cx="5400600" cy="3693319"/>
          </a:xfrm>
          <a:prstGeom prst="rect">
            <a:avLst/>
          </a:prstGeom>
          <a:noFill/>
        </p:spPr>
        <p:txBody>
          <a:bodyPr wrap="square" rtlCol="0">
            <a:spAutoFit/>
          </a:bodyPr>
          <a:lstStyle/>
          <a:p>
            <a:r>
              <a:rPr lang="en-CA" sz="2400" b="1" dirty="0" err="1" smtClean="0"/>
              <a:t>Avez-vous</a:t>
            </a:r>
            <a:r>
              <a:rPr lang="en-CA" sz="2400" b="1" dirty="0" smtClean="0"/>
              <a:t> déjà </a:t>
            </a:r>
            <a:r>
              <a:rPr lang="en-CA" sz="2400" b="1" dirty="0" err="1" smtClean="0"/>
              <a:t>utilisé</a:t>
            </a:r>
            <a:r>
              <a:rPr lang="en-CA" sz="2400" b="1" dirty="0" smtClean="0"/>
              <a:t> des </a:t>
            </a:r>
            <a:r>
              <a:rPr lang="en-CA" sz="2400" b="1" dirty="0" err="1" smtClean="0"/>
              <a:t>normes</a:t>
            </a:r>
            <a:r>
              <a:rPr lang="en-CA" sz="2400" b="1" dirty="0" smtClean="0"/>
              <a:t> </a:t>
            </a:r>
            <a:r>
              <a:rPr lang="en-CA" sz="2400" b="1" dirty="0" err="1" smtClean="0"/>
              <a:t>professionnelles</a:t>
            </a:r>
            <a:r>
              <a:rPr lang="en-CA" sz="2400" b="1" dirty="0" smtClean="0"/>
              <a:t> </a:t>
            </a:r>
            <a:r>
              <a:rPr lang="en-CA" sz="2400" b="1" dirty="0" err="1" smtClean="0"/>
              <a:t>nationales</a:t>
            </a:r>
            <a:r>
              <a:rPr lang="en-CA" sz="2400" dirty="0" smtClean="0"/>
              <a:t>? Si </a:t>
            </a:r>
            <a:r>
              <a:rPr lang="en-CA" sz="2400" dirty="0" err="1" smtClean="0"/>
              <a:t>oui</a:t>
            </a:r>
            <a:r>
              <a:rPr lang="en-CA" sz="2400" dirty="0" smtClean="0"/>
              <a:t>, comment?</a:t>
            </a:r>
          </a:p>
          <a:p>
            <a:endParaRPr lang="en-CA" sz="2400" dirty="0" smtClean="0"/>
          </a:p>
          <a:p>
            <a:r>
              <a:rPr lang="en-CA" sz="2400" b="1" dirty="0" err="1" smtClean="0"/>
              <a:t>Quelles</a:t>
            </a:r>
            <a:r>
              <a:rPr lang="en-CA" sz="2400" b="1" dirty="0" smtClean="0"/>
              <a:t> </a:t>
            </a:r>
            <a:r>
              <a:rPr lang="en-CA" sz="2400" b="1" dirty="0" err="1" smtClean="0"/>
              <a:t>autres</a:t>
            </a:r>
            <a:r>
              <a:rPr lang="en-CA" sz="2400" b="1" dirty="0" smtClean="0"/>
              <a:t> </a:t>
            </a:r>
            <a:r>
              <a:rPr lang="en-CA" sz="2400" b="1" dirty="0" err="1" smtClean="0"/>
              <a:t>ressources</a:t>
            </a:r>
            <a:r>
              <a:rPr lang="en-CA" sz="2400" b="1" dirty="0" smtClean="0"/>
              <a:t> </a:t>
            </a:r>
            <a:r>
              <a:rPr lang="en-CA" sz="2400" b="1" dirty="0" err="1" smtClean="0"/>
              <a:t>consultez-vous</a:t>
            </a:r>
            <a:r>
              <a:rPr lang="en-CA" sz="2400" b="1" dirty="0" smtClean="0"/>
              <a:t> </a:t>
            </a:r>
            <a:r>
              <a:rPr lang="en-CA" sz="2400" dirty="0" smtClean="0"/>
              <a:t>pour </a:t>
            </a:r>
            <a:r>
              <a:rPr lang="en-CA" sz="2400" dirty="0" err="1" smtClean="0"/>
              <a:t>déterminer</a:t>
            </a:r>
            <a:r>
              <a:rPr lang="en-CA" sz="2400" dirty="0" smtClean="0"/>
              <a:t> les </a:t>
            </a:r>
            <a:r>
              <a:rPr lang="en-CA" sz="2400" dirty="0" err="1" smtClean="0"/>
              <a:t>connaissances</a:t>
            </a:r>
            <a:r>
              <a:rPr lang="en-CA" sz="2400" dirty="0" smtClean="0"/>
              <a:t>, les </a:t>
            </a:r>
            <a:r>
              <a:rPr lang="en-CA" sz="2400" dirty="0" err="1" smtClean="0"/>
              <a:t>compétences</a:t>
            </a:r>
            <a:r>
              <a:rPr lang="en-CA" sz="2400" dirty="0" smtClean="0"/>
              <a:t> et les </a:t>
            </a:r>
            <a:r>
              <a:rPr lang="en-CA" sz="2400" dirty="0" err="1" smtClean="0"/>
              <a:t>habiletés</a:t>
            </a:r>
            <a:r>
              <a:rPr lang="en-CA" sz="2400" dirty="0" smtClean="0"/>
              <a:t> </a:t>
            </a:r>
            <a:r>
              <a:rPr lang="en-CA" sz="2400" dirty="0" err="1" smtClean="0"/>
              <a:t>requises</a:t>
            </a:r>
            <a:r>
              <a:rPr lang="en-CA" sz="2400" dirty="0" smtClean="0"/>
              <a:t> des </a:t>
            </a:r>
            <a:r>
              <a:rPr lang="en-CA" sz="2400" dirty="0" err="1" smtClean="0"/>
              <a:t>éducatrices</a:t>
            </a:r>
            <a:r>
              <a:rPr lang="en-CA" sz="2400" dirty="0" smtClean="0"/>
              <a:t> à </a:t>
            </a:r>
            <a:r>
              <a:rPr lang="en-CA" sz="2400" dirty="0" err="1" smtClean="0"/>
              <a:t>l’enfance</a:t>
            </a:r>
            <a:r>
              <a:rPr lang="en-CA" sz="2400" dirty="0" smtClean="0"/>
              <a:t> et des </a:t>
            </a:r>
            <a:r>
              <a:rPr lang="en-CA" sz="2400" dirty="0" err="1" smtClean="0"/>
              <a:t>gestionnaires</a:t>
            </a:r>
            <a:r>
              <a:rPr lang="en-CA" sz="2400" dirty="0" smtClean="0"/>
              <a:t> de services de </a:t>
            </a:r>
            <a:r>
              <a:rPr lang="en-CA" sz="2400" dirty="0" err="1" smtClean="0"/>
              <a:t>garde</a:t>
            </a:r>
            <a:r>
              <a:rPr lang="en-CA" sz="2400" dirty="0" smtClean="0"/>
              <a:t>?</a:t>
            </a:r>
          </a:p>
          <a:p>
            <a:endParaRPr lang="en-CA" dirty="0" smtClean="0"/>
          </a:p>
        </p:txBody>
      </p:sp>
      <p:sp>
        <p:nvSpPr>
          <p:cNvPr id="4" name="TextBox 3"/>
          <p:cNvSpPr txBox="1"/>
          <p:nvPr/>
        </p:nvSpPr>
        <p:spPr>
          <a:xfrm>
            <a:off x="1691680" y="1484784"/>
            <a:ext cx="6480720" cy="461665"/>
          </a:xfrm>
          <a:prstGeom prst="rect">
            <a:avLst/>
          </a:prstGeom>
          <a:noFill/>
        </p:spPr>
        <p:txBody>
          <a:bodyPr wrap="square" rtlCol="0">
            <a:spAutoFit/>
          </a:bodyPr>
          <a:lstStyle/>
          <a:p>
            <a:r>
              <a:rPr lang="en-CA" sz="2400" dirty="0" err="1" smtClean="0"/>
              <a:t>Veuillez</a:t>
            </a:r>
            <a:r>
              <a:rPr lang="en-CA" sz="2400" dirty="0" smtClean="0"/>
              <a:t> </a:t>
            </a:r>
            <a:r>
              <a:rPr lang="en-CA" sz="2400" dirty="0" err="1" smtClean="0"/>
              <a:t>prendre</a:t>
            </a:r>
            <a:r>
              <a:rPr lang="en-CA" sz="2400" dirty="0" smtClean="0"/>
              <a:t> </a:t>
            </a:r>
            <a:r>
              <a:rPr lang="en-CA" sz="2400" dirty="0" err="1" smtClean="0"/>
              <a:t>quelques</a:t>
            </a:r>
            <a:r>
              <a:rPr lang="en-CA" sz="2400" dirty="0" smtClean="0"/>
              <a:t> minutes pour </a:t>
            </a:r>
            <a:r>
              <a:rPr lang="en-CA" sz="2400" dirty="0" err="1" smtClean="0"/>
              <a:t>discuter</a:t>
            </a:r>
            <a:r>
              <a:rPr lang="en-CA" sz="2400" dirty="0" smtClean="0"/>
              <a:t> :</a:t>
            </a:r>
            <a:endParaRPr lang="en-CA" sz="2400" dirty="0"/>
          </a:p>
        </p:txBody>
      </p:sp>
      <p:sp>
        <p:nvSpPr>
          <p:cNvPr id="5" name="Rectangle 4"/>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p:cNvSpPr txBox="1"/>
          <p:nvPr/>
        </p:nvSpPr>
        <p:spPr>
          <a:xfrm>
            <a:off x="1673574" y="467961"/>
            <a:ext cx="5274690" cy="584775"/>
          </a:xfrm>
          <a:prstGeom prst="rect">
            <a:avLst/>
          </a:prstGeom>
          <a:noFill/>
        </p:spPr>
        <p:txBody>
          <a:bodyPr wrap="square" rtlCol="0">
            <a:spAutoFit/>
          </a:bodyPr>
          <a:lstStyle/>
          <a:p>
            <a:r>
              <a:rPr lang="en-CA" sz="3200" dirty="0" err="1" smtClean="0">
                <a:solidFill>
                  <a:srgbClr val="4C2363"/>
                </a:solidFill>
                <a:latin typeface="Franklin Gothic Demi" pitchFamily="34" charset="0"/>
              </a:rPr>
              <a:t>Parlons</a:t>
            </a:r>
            <a:r>
              <a:rPr lang="en-CA" sz="3200" dirty="0" smtClean="0">
                <a:solidFill>
                  <a:srgbClr val="4C2363"/>
                </a:solidFill>
                <a:latin typeface="Franklin Gothic Demi" pitchFamily="34" charset="0"/>
              </a:rPr>
              <a:t> ensemble</a:t>
            </a:r>
            <a:endParaRPr lang="en-CA" sz="3200" dirty="0">
              <a:solidFill>
                <a:srgbClr val="4C2363"/>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3"/>
          <p:cNvPicPr>
            <a:picLocks noChangeAspect="1" noChangeArrowheads="1"/>
          </p:cNvPicPr>
          <p:nvPr/>
        </p:nvPicPr>
        <p:blipFill>
          <a:blip r:embed="rId3" cstate="print"/>
          <a:srcRect l="49377" r="18508"/>
          <a:stretch>
            <a:fillRect/>
          </a:stretch>
        </p:blipFill>
        <p:spPr bwMode="auto">
          <a:xfrm flipH="1">
            <a:off x="323528" y="0"/>
            <a:ext cx="3312368" cy="6858000"/>
          </a:xfrm>
          <a:prstGeom prst="rect">
            <a:avLst/>
          </a:prstGeom>
          <a:noFill/>
          <a:ln w="9525">
            <a:noFill/>
            <a:miter lim="800000"/>
            <a:headEnd/>
            <a:tailEnd/>
          </a:ln>
          <a:effectLst/>
        </p:spPr>
      </p:pic>
      <p:sp>
        <p:nvSpPr>
          <p:cNvPr id="28" name="TextBox 27"/>
          <p:cNvSpPr txBox="1"/>
          <p:nvPr/>
        </p:nvSpPr>
        <p:spPr>
          <a:xfrm>
            <a:off x="3876464" y="200374"/>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32" name="TextBox 31"/>
          <p:cNvSpPr txBox="1"/>
          <p:nvPr/>
        </p:nvSpPr>
        <p:spPr>
          <a:xfrm>
            <a:off x="4717486" y="199599"/>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46" name="Rectangle 45"/>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Rectangle 44"/>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3851920" y="663660"/>
            <a:ext cx="4752528" cy="1384995"/>
          </a:xfrm>
          <a:prstGeom prst="rect">
            <a:avLst/>
          </a:prstGeom>
          <a:noFill/>
        </p:spPr>
        <p:txBody>
          <a:bodyPr wrap="square" rtlCol="0">
            <a:spAutoFit/>
          </a:bodyPr>
          <a:lstStyle/>
          <a:p>
            <a:r>
              <a:rPr lang="en-CA" sz="2800" dirty="0" smtClean="0">
                <a:latin typeface="Franklin Gothic Demi Cond" pitchFamily="34" charset="0"/>
              </a:rPr>
              <a:t>Utilisation des </a:t>
            </a:r>
            <a:r>
              <a:rPr lang="en-CA" sz="2800" dirty="0" err="1" smtClean="0">
                <a:latin typeface="Franklin Gothic Demi Cond" pitchFamily="34" charset="0"/>
              </a:rPr>
              <a:t>normes</a:t>
            </a:r>
            <a:r>
              <a:rPr lang="en-CA" sz="2800" dirty="0" smtClean="0">
                <a:latin typeface="Franklin Gothic Demi Cond" pitchFamily="34" charset="0"/>
              </a:rPr>
              <a:t> pour </a:t>
            </a:r>
            <a:r>
              <a:rPr lang="en-CA" sz="2800" dirty="0" err="1" smtClean="0">
                <a:latin typeface="Franklin Gothic Demi Cond" pitchFamily="34" charset="0"/>
              </a:rPr>
              <a:t>l’évaluation</a:t>
            </a:r>
            <a:r>
              <a:rPr lang="en-CA" sz="2800" dirty="0" smtClean="0">
                <a:latin typeface="Franklin Gothic Demi Cond" pitchFamily="34" charset="0"/>
              </a:rPr>
              <a:t> des </a:t>
            </a:r>
            <a:r>
              <a:rPr lang="en-CA" sz="2800" dirty="0" err="1" smtClean="0">
                <a:latin typeface="Franklin Gothic Demi Cond" pitchFamily="34" charset="0"/>
              </a:rPr>
              <a:t>acquis</a:t>
            </a:r>
            <a:r>
              <a:rPr lang="en-CA" sz="2800" dirty="0" smtClean="0">
                <a:latin typeface="Franklin Gothic Demi Cond" pitchFamily="34" charset="0"/>
              </a:rPr>
              <a:t> </a:t>
            </a:r>
          </a:p>
          <a:p>
            <a:endParaRPr lang="en-CA" sz="2800" dirty="0"/>
          </a:p>
        </p:txBody>
      </p:sp>
      <p:sp>
        <p:nvSpPr>
          <p:cNvPr id="17" name="TextBox 16"/>
          <p:cNvSpPr txBox="1"/>
          <p:nvPr/>
        </p:nvSpPr>
        <p:spPr>
          <a:xfrm>
            <a:off x="3923928" y="1956316"/>
            <a:ext cx="4968552" cy="4031873"/>
          </a:xfrm>
          <a:prstGeom prst="rect">
            <a:avLst/>
          </a:prstGeom>
          <a:noFill/>
        </p:spPr>
        <p:txBody>
          <a:bodyPr wrap="square" rtlCol="0">
            <a:spAutoFit/>
          </a:bodyPr>
          <a:lstStyle/>
          <a:p>
            <a:pPr lvl="0"/>
            <a:r>
              <a:rPr lang="en-CA" i="1" dirty="0" err="1" smtClean="0">
                <a:latin typeface="Franklin Gothic Book" pitchFamily="34" charset="0"/>
              </a:rPr>
              <a:t>Évaluation</a:t>
            </a:r>
            <a:r>
              <a:rPr lang="en-CA" i="1" dirty="0" smtClean="0">
                <a:latin typeface="Franklin Gothic Book" pitchFamily="34" charset="0"/>
              </a:rPr>
              <a:t> des </a:t>
            </a:r>
            <a:r>
              <a:rPr lang="en-CA" i="1" dirty="0" err="1" smtClean="0">
                <a:latin typeface="Franklin Gothic Book" pitchFamily="34" charset="0"/>
              </a:rPr>
              <a:t>acquis</a:t>
            </a:r>
            <a:endParaRPr lang="en-CA" i="1" dirty="0" smtClean="0">
              <a:latin typeface="Franklin Gothic Book" pitchFamily="34" charset="0"/>
            </a:endParaRPr>
          </a:p>
          <a:p>
            <a:pPr lvl="0"/>
            <a:endParaRPr lang="en-CA" dirty="0" smtClean="0">
              <a:latin typeface="Franklin Gothic Book" pitchFamily="34" charset="0"/>
            </a:endParaRPr>
          </a:p>
          <a:p>
            <a:pPr lvl="0">
              <a:spcAft>
                <a:spcPts val="1200"/>
              </a:spcAft>
            </a:pPr>
            <a:r>
              <a:rPr lang="en-CA" dirty="0" smtClean="0">
                <a:latin typeface="Franklin Gothic Book" pitchFamily="34" charset="0"/>
              </a:rPr>
              <a:t>Cerner </a:t>
            </a:r>
            <a:r>
              <a:rPr lang="en-CA" dirty="0" err="1" smtClean="0">
                <a:latin typeface="Franklin Gothic Book" pitchFamily="34" charset="0"/>
              </a:rPr>
              <a:t>ce</a:t>
            </a:r>
            <a:r>
              <a:rPr lang="en-CA" dirty="0" smtClean="0">
                <a:latin typeface="Franklin Gothic Book" pitchFamily="34" charset="0"/>
              </a:rPr>
              <a:t> </a:t>
            </a:r>
            <a:r>
              <a:rPr lang="en-CA" dirty="0" err="1" smtClean="0">
                <a:latin typeface="Franklin Gothic Book" pitchFamily="34" charset="0"/>
              </a:rPr>
              <a:t>que</a:t>
            </a:r>
            <a:r>
              <a:rPr lang="en-CA" dirty="0" smtClean="0">
                <a:latin typeface="Franklin Gothic Book" pitchFamily="34" charset="0"/>
              </a:rPr>
              <a:t> </a:t>
            </a:r>
            <a:r>
              <a:rPr lang="en-CA" dirty="0" err="1" smtClean="0">
                <a:latin typeface="Franklin Gothic Book" pitchFamily="34" charset="0"/>
              </a:rPr>
              <a:t>sait</a:t>
            </a:r>
            <a:r>
              <a:rPr lang="en-CA" dirty="0" smtClean="0">
                <a:latin typeface="Franklin Gothic Book" pitchFamily="34" charset="0"/>
              </a:rPr>
              <a:t> </a:t>
            </a:r>
            <a:r>
              <a:rPr lang="en-CA" dirty="0" err="1" smtClean="0">
                <a:latin typeface="Franklin Gothic Book" pitchFamily="34" charset="0"/>
              </a:rPr>
              <a:t>une</a:t>
            </a:r>
            <a:r>
              <a:rPr lang="en-CA" dirty="0" smtClean="0">
                <a:latin typeface="Franklin Gothic Book" pitchFamily="34" charset="0"/>
              </a:rPr>
              <a:t> </a:t>
            </a:r>
            <a:r>
              <a:rPr lang="en-CA" dirty="0" err="1" smtClean="0">
                <a:latin typeface="Franklin Gothic Book" pitchFamily="34" charset="0"/>
              </a:rPr>
              <a:t>personne</a:t>
            </a:r>
            <a:r>
              <a:rPr lang="en-CA" dirty="0" smtClean="0">
                <a:latin typeface="Franklin Gothic Book" pitchFamily="34" charset="0"/>
              </a:rPr>
              <a:t> et </a:t>
            </a:r>
            <a:r>
              <a:rPr lang="en-CA" dirty="0" err="1" smtClean="0">
                <a:latin typeface="Franklin Gothic Book" pitchFamily="34" charset="0"/>
              </a:rPr>
              <a:t>ce</a:t>
            </a:r>
            <a:r>
              <a:rPr lang="en-CA" dirty="0" smtClean="0">
                <a:latin typeface="Franklin Gothic Book" pitchFamily="34" charset="0"/>
              </a:rPr>
              <a:t> </a:t>
            </a:r>
            <a:r>
              <a:rPr lang="en-CA" dirty="0" err="1" smtClean="0">
                <a:latin typeface="Franklin Gothic Book" pitchFamily="34" charset="0"/>
              </a:rPr>
              <a:t>qu’elle</a:t>
            </a:r>
            <a:r>
              <a:rPr lang="en-CA" dirty="0" smtClean="0">
                <a:latin typeface="Franklin Gothic Book" pitchFamily="34" charset="0"/>
              </a:rPr>
              <a:t> </a:t>
            </a:r>
            <a:r>
              <a:rPr lang="en-CA" dirty="0" err="1" smtClean="0">
                <a:latin typeface="Franklin Gothic Book" pitchFamily="34" charset="0"/>
              </a:rPr>
              <a:t>peut</a:t>
            </a:r>
            <a:r>
              <a:rPr lang="en-CA" dirty="0" smtClean="0">
                <a:latin typeface="Franklin Gothic Book" pitchFamily="34" charset="0"/>
              </a:rPr>
              <a:t> faire</a:t>
            </a:r>
          </a:p>
          <a:p>
            <a:pPr>
              <a:spcAft>
                <a:spcPts val="1200"/>
              </a:spcAft>
            </a:pPr>
            <a:r>
              <a:rPr lang="en-CA" dirty="0" err="1" smtClean="0">
                <a:latin typeface="Franklin Gothic Book" pitchFamily="34" charset="0"/>
              </a:rPr>
              <a:t>Déterminer</a:t>
            </a:r>
            <a:r>
              <a:rPr lang="en-CA" dirty="0" smtClean="0">
                <a:latin typeface="Franklin Gothic Book" pitchFamily="34" charset="0"/>
              </a:rPr>
              <a:t> les </a:t>
            </a:r>
            <a:r>
              <a:rPr lang="en-CA" dirty="0" err="1" smtClean="0">
                <a:latin typeface="Franklin Gothic Book" pitchFamily="34" charset="0"/>
              </a:rPr>
              <a:t>correspondances</a:t>
            </a:r>
            <a:r>
              <a:rPr lang="en-CA" dirty="0" smtClean="0">
                <a:latin typeface="Franklin Gothic Book" pitchFamily="34" charset="0"/>
              </a:rPr>
              <a:t> entre </a:t>
            </a:r>
            <a:r>
              <a:rPr lang="en-CA" dirty="0" err="1" smtClean="0">
                <a:latin typeface="Franklin Gothic Book" pitchFamily="34" charset="0"/>
              </a:rPr>
              <a:t>ces</a:t>
            </a:r>
            <a:r>
              <a:rPr lang="en-CA" dirty="0" smtClean="0">
                <a:latin typeface="Franklin Gothic Book" pitchFamily="34" charset="0"/>
              </a:rPr>
              <a:t> </a:t>
            </a:r>
            <a:r>
              <a:rPr lang="en-CA" dirty="0" err="1" smtClean="0">
                <a:latin typeface="Franklin Gothic Book" pitchFamily="34" charset="0"/>
              </a:rPr>
              <a:t>connaissances</a:t>
            </a:r>
            <a:r>
              <a:rPr lang="en-CA" dirty="0" smtClean="0">
                <a:latin typeface="Franklin Gothic Book" pitchFamily="34" charset="0"/>
              </a:rPr>
              <a:t> et </a:t>
            </a:r>
            <a:r>
              <a:rPr lang="en-CA" dirty="0" err="1" smtClean="0">
                <a:latin typeface="Franklin Gothic Book" pitchFamily="34" charset="0"/>
              </a:rPr>
              <a:t>compétences</a:t>
            </a:r>
            <a:r>
              <a:rPr lang="en-CA" dirty="0" smtClean="0">
                <a:latin typeface="Franklin Gothic Book" pitchFamily="34" charset="0"/>
              </a:rPr>
              <a:t> et les </a:t>
            </a:r>
            <a:r>
              <a:rPr lang="en-CA" dirty="0" err="1" smtClean="0">
                <a:latin typeface="Franklin Gothic Book" pitchFamily="34" charset="0"/>
              </a:rPr>
              <a:t>normes</a:t>
            </a:r>
            <a:r>
              <a:rPr lang="en-CA" dirty="0" smtClean="0">
                <a:latin typeface="Franklin Gothic Book" pitchFamily="34" charset="0"/>
              </a:rPr>
              <a:t> </a:t>
            </a:r>
            <a:r>
              <a:rPr lang="en-CA" dirty="0" err="1" smtClean="0">
                <a:latin typeface="Franklin Gothic Book" pitchFamily="34" charset="0"/>
              </a:rPr>
              <a:t>ou</a:t>
            </a:r>
            <a:r>
              <a:rPr lang="en-CA" dirty="0" smtClean="0">
                <a:latin typeface="Franklin Gothic Book" pitchFamily="34" charset="0"/>
              </a:rPr>
              <a:t> </a:t>
            </a:r>
            <a:r>
              <a:rPr lang="en-CA" dirty="0" err="1" smtClean="0">
                <a:latin typeface="Franklin Gothic Book" pitchFamily="34" charset="0"/>
              </a:rPr>
              <a:t>résultats</a:t>
            </a:r>
            <a:r>
              <a:rPr lang="en-CA" dirty="0" smtClean="0">
                <a:latin typeface="Franklin Gothic Book" pitchFamily="34" charset="0"/>
              </a:rPr>
              <a:t> </a:t>
            </a:r>
            <a:r>
              <a:rPr lang="en-CA" dirty="0" err="1" smtClean="0">
                <a:latin typeface="Franklin Gothic Book" pitchFamily="34" charset="0"/>
              </a:rPr>
              <a:t>spécifiques</a:t>
            </a:r>
            <a:endParaRPr lang="en-CA" dirty="0" smtClean="0">
              <a:latin typeface="Franklin Gothic Book" pitchFamily="34" charset="0"/>
            </a:endParaRPr>
          </a:p>
          <a:p>
            <a:pPr>
              <a:spcAft>
                <a:spcPts val="1200"/>
              </a:spcAft>
            </a:pPr>
            <a:r>
              <a:rPr lang="en-CA" dirty="0" err="1" smtClean="0">
                <a:latin typeface="Franklin Gothic Book" pitchFamily="34" charset="0"/>
              </a:rPr>
              <a:t>Évaluer</a:t>
            </a:r>
            <a:r>
              <a:rPr lang="en-CA" dirty="0" smtClean="0">
                <a:latin typeface="Franklin Gothic Book" pitchFamily="34" charset="0"/>
              </a:rPr>
              <a:t> la </a:t>
            </a:r>
            <a:r>
              <a:rPr lang="en-CA" dirty="0" err="1" smtClean="0">
                <a:latin typeface="Franklin Gothic Book" pitchFamily="34" charset="0"/>
              </a:rPr>
              <a:t>personne</a:t>
            </a:r>
            <a:r>
              <a:rPr lang="en-CA" dirty="0" smtClean="0">
                <a:latin typeface="Franklin Gothic Book" pitchFamily="34" charset="0"/>
              </a:rPr>
              <a:t> par rapport à </a:t>
            </a:r>
            <a:r>
              <a:rPr lang="en-CA" dirty="0" err="1" smtClean="0">
                <a:latin typeface="Franklin Gothic Book" pitchFamily="34" charset="0"/>
              </a:rPr>
              <a:t>ces</a:t>
            </a:r>
            <a:r>
              <a:rPr lang="en-CA" dirty="0" smtClean="0">
                <a:latin typeface="Franklin Gothic Book" pitchFamily="34" charset="0"/>
              </a:rPr>
              <a:t> </a:t>
            </a:r>
            <a:r>
              <a:rPr lang="en-CA" dirty="0" err="1" smtClean="0">
                <a:latin typeface="Franklin Gothic Book" pitchFamily="34" charset="0"/>
              </a:rPr>
              <a:t>normes</a:t>
            </a:r>
            <a:r>
              <a:rPr lang="en-CA" dirty="0" smtClean="0">
                <a:latin typeface="Franklin Gothic Book" pitchFamily="34" charset="0"/>
              </a:rPr>
              <a:t> </a:t>
            </a:r>
            <a:r>
              <a:rPr lang="en-CA" dirty="0" err="1" smtClean="0">
                <a:latin typeface="Franklin Gothic Book" pitchFamily="34" charset="0"/>
              </a:rPr>
              <a:t>ou</a:t>
            </a:r>
            <a:r>
              <a:rPr lang="en-CA" dirty="0" smtClean="0">
                <a:latin typeface="Franklin Gothic Book" pitchFamily="34" charset="0"/>
              </a:rPr>
              <a:t> </a:t>
            </a:r>
            <a:r>
              <a:rPr lang="en-CA" dirty="0" err="1" smtClean="0">
                <a:latin typeface="Franklin Gothic Book" pitchFamily="34" charset="0"/>
              </a:rPr>
              <a:t>résultats</a:t>
            </a:r>
            <a:endParaRPr lang="en-CA" dirty="0" smtClean="0">
              <a:latin typeface="Franklin Gothic Book" pitchFamily="34" charset="0"/>
            </a:endParaRPr>
          </a:p>
          <a:p>
            <a:pPr>
              <a:spcAft>
                <a:spcPts val="1200"/>
              </a:spcAft>
            </a:pPr>
            <a:r>
              <a:rPr lang="en-CA" dirty="0" err="1" smtClean="0">
                <a:latin typeface="Franklin Gothic Book" pitchFamily="34" charset="0"/>
              </a:rPr>
              <a:t>Reconnaître</a:t>
            </a:r>
            <a:r>
              <a:rPr lang="en-CA" dirty="0" smtClean="0">
                <a:latin typeface="Franklin Gothic Book" pitchFamily="34" charset="0"/>
              </a:rPr>
              <a:t> de </a:t>
            </a:r>
            <a:r>
              <a:rPr lang="en-CA" dirty="0" err="1" smtClean="0">
                <a:latin typeface="Franklin Gothic Book" pitchFamily="34" charset="0"/>
              </a:rPr>
              <a:t>façon</a:t>
            </a:r>
            <a:r>
              <a:rPr lang="en-CA" dirty="0" smtClean="0">
                <a:latin typeface="Franklin Gothic Book" pitchFamily="34" charset="0"/>
              </a:rPr>
              <a:t> </a:t>
            </a:r>
            <a:r>
              <a:rPr lang="en-CA" dirty="0" err="1" smtClean="0">
                <a:latin typeface="Franklin Gothic Book" pitchFamily="34" charset="0"/>
              </a:rPr>
              <a:t>appropriée</a:t>
            </a:r>
            <a:r>
              <a:rPr lang="en-CA" dirty="0" smtClean="0">
                <a:latin typeface="Franklin Gothic Book" pitchFamily="34" charset="0"/>
              </a:rPr>
              <a:t> </a:t>
            </a:r>
            <a:r>
              <a:rPr lang="en-CA" dirty="0" err="1" smtClean="0">
                <a:latin typeface="Franklin Gothic Book" pitchFamily="34" charset="0"/>
              </a:rPr>
              <a:t>ce</a:t>
            </a:r>
            <a:r>
              <a:rPr lang="en-CA" dirty="0" smtClean="0">
                <a:latin typeface="Franklin Gothic Book" pitchFamily="34" charset="0"/>
              </a:rPr>
              <a:t> </a:t>
            </a:r>
            <a:r>
              <a:rPr lang="en-CA" dirty="0" err="1" smtClean="0">
                <a:latin typeface="Franklin Gothic Book" pitchFamily="34" charset="0"/>
              </a:rPr>
              <a:t>que</a:t>
            </a:r>
            <a:r>
              <a:rPr lang="en-CA" dirty="0" smtClean="0">
                <a:latin typeface="Franklin Gothic Book" pitchFamily="34" charset="0"/>
              </a:rPr>
              <a:t> </a:t>
            </a:r>
            <a:r>
              <a:rPr lang="en-CA" dirty="0" err="1" smtClean="0">
                <a:latin typeface="Franklin Gothic Book" pitchFamily="34" charset="0"/>
              </a:rPr>
              <a:t>sait</a:t>
            </a:r>
            <a:r>
              <a:rPr lang="en-CA" dirty="0" smtClean="0">
                <a:latin typeface="Franklin Gothic Book" pitchFamily="34" charset="0"/>
              </a:rPr>
              <a:t> et </a:t>
            </a:r>
            <a:r>
              <a:rPr lang="en-CA" dirty="0" err="1" smtClean="0">
                <a:latin typeface="Franklin Gothic Book" pitchFamily="34" charset="0"/>
              </a:rPr>
              <a:t>peut</a:t>
            </a:r>
            <a:r>
              <a:rPr lang="en-CA" dirty="0" smtClean="0">
                <a:latin typeface="Franklin Gothic Book" pitchFamily="34" charset="0"/>
              </a:rPr>
              <a:t> faire </a:t>
            </a:r>
            <a:r>
              <a:rPr lang="en-CA" dirty="0" err="1" smtClean="0">
                <a:latin typeface="Franklin Gothic Book" pitchFamily="34" charset="0"/>
              </a:rPr>
              <a:t>l’apprenant</a:t>
            </a:r>
            <a:endParaRPr lang="en-CA" dirty="0" smtClean="0">
              <a:latin typeface="Franklin Gothic Book" pitchFamily="34" charset="0"/>
            </a:endParaRPr>
          </a:p>
          <a:p>
            <a:endParaRPr lang="en-CA" dirty="0">
              <a:latin typeface="Franklin Gothic Book" pitchFamily="34" charset="0"/>
            </a:endParaRPr>
          </a:p>
        </p:txBody>
      </p:sp>
    </p:spTree>
  </p:cSld>
  <p:clrMapOvr>
    <a:masterClrMapping/>
  </p:clrMapOvr>
  <p:transition>
    <p:cove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159224" y="620688"/>
            <a:ext cx="6984776" cy="1008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p:cNvSpPr/>
          <p:nvPr/>
        </p:nvSpPr>
        <p:spPr>
          <a:xfrm>
            <a:off x="899592" y="337984"/>
            <a:ext cx="1548000" cy="1548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9" name="Oval 8"/>
          <p:cNvSpPr/>
          <p:nvPr/>
        </p:nvSpPr>
        <p:spPr>
          <a:xfrm>
            <a:off x="899592" y="332656"/>
            <a:ext cx="1548000" cy="1548000"/>
          </a:xfrm>
          <a:prstGeom prst="ellipse">
            <a:avLst/>
          </a:prstGeom>
          <a:solidFill>
            <a:schemeClr val="accent6">
              <a:lumMod val="75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13" name="Freeform 12"/>
          <p:cNvSpPr/>
          <p:nvPr/>
        </p:nvSpPr>
        <p:spPr>
          <a:xfrm>
            <a:off x="944880" y="621792"/>
            <a:ext cx="676656" cy="941832"/>
          </a:xfrm>
          <a:custGeom>
            <a:avLst/>
            <a:gdLst>
              <a:gd name="connsiteX0" fmla="*/ 94488 w 676656"/>
              <a:gd name="connsiteY0" fmla="*/ 0 h 941832"/>
              <a:gd name="connsiteX1" fmla="*/ 579120 w 676656"/>
              <a:gd name="connsiteY1" fmla="*/ 679704 h 941832"/>
              <a:gd name="connsiteX2" fmla="*/ 676656 w 676656"/>
              <a:gd name="connsiteY2" fmla="*/ 941832 h 941832"/>
              <a:gd name="connsiteX3" fmla="*/ 463296 w 676656"/>
              <a:gd name="connsiteY3" fmla="*/ 765048 h 941832"/>
              <a:gd name="connsiteX4" fmla="*/ 0 w 676656"/>
              <a:gd name="connsiteY4" fmla="*/ 27432 h 941832"/>
              <a:gd name="connsiteX5" fmla="*/ 94488 w 676656"/>
              <a:gd name="connsiteY5" fmla="*/ 0 h 94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56" h="941832">
                <a:moveTo>
                  <a:pt x="94488" y="0"/>
                </a:moveTo>
                <a:lnTo>
                  <a:pt x="579120" y="679704"/>
                </a:lnTo>
                <a:lnTo>
                  <a:pt x="676656" y="941832"/>
                </a:lnTo>
                <a:lnTo>
                  <a:pt x="463296" y="765048"/>
                </a:lnTo>
                <a:lnTo>
                  <a:pt x="0" y="27432"/>
                </a:lnTo>
                <a:lnTo>
                  <a:pt x="944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13"/>
          <p:cNvSpPr/>
          <p:nvPr/>
        </p:nvSpPr>
        <p:spPr>
          <a:xfrm>
            <a:off x="1469136" y="356616"/>
            <a:ext cx="886968" cy="923544"/>
          </a:xfrm>
          <a:custGeom>
            <a:avLst/>
            <a:gdLst>
              <a:gd name="connsiteX0" fmla="*/ 435864 w 886968"/>
              <a:gd name="connsiteY0" fmla="*/ 0 h 923544"/>
              <a:gd name="connsiteX1" fmla="*/ 256032 w 886968"/>
              <a:gd name="connsiteY1" fmla="*/ 237744 h 923544"/>
              <a:gd name="connsiteX2" fmla="*/ 76200 w 886968"/>
              <a:gd name="connsiteY2" fmla="*/ 499872 h 923544"/>
              <a:gd name="connsiteX3" fmla="*/ 0 w 886968"/>
              <a:gd name="connsiteY3" fmla="*/ 621792 h 923544"/>
              <a:gd name="connsiteX4" fmla="*/ 237744 w 886968"/>
              <a:gd name="connsiteY4" fmla="*/ 780288 h 923544"/>
              <a:gd name="connsiteX5" fmla="*/ 445008 w 886968"/>
              <a:gd name="connsiteY5" fmla="*/ 923544 h 923544"/>
              <a:gd name="connsiteX6" fmla="*/ 478536 w 886968"/>
              <a:gd name="connsiteY6" fmla="*/ 896112 h 923544"/>
              <a:gd name="connsiteX7" fmla="*/ 512064 w 886968"/>
              <a:gd name="connsiteY7" fmla="*/ 893064 h 923544"/>
              <a:gd name="connsiteX8" fmla="*/ 548640 w 886968"/>
              <a:gd name="connsiteY8" fmla="*/ 896112 h 923544"/>
              <a:gd name="connsiteX9" fmla="*/ 569976 w 886968"/>
              <a:gd name="connsiteY9" fmla="*/ 899160 h 923544"/>
              <a:gd name="connsiteX10" fmla="*/ 569976 w 886968"/>
              <a:gd name="connsiteY10" fmla="*/ 899160 h 923544"/>
              <a:gd name="connsiteX11" fmla="*/ 655320 w 886968"/>
              <a:gd name="connsiteY11" fmla="*/ 685800 h 923544"/>
              <a:gd name="connsiteX12" fmla="*/ 807720 w 886968"/>
              <a:gd name="connsiteY12" fmla="*/ 417576 h 923544"/>
              <a:gd name="connsiteX13" fmla="*/ 886968 w 886968"/>
              <a:gd name="connsiteY13" fmla="*/ 307848 h 923544"/>
              <a:gd name="connsiteX14" fmla="*/ 652272 w 886968"/>
              <a:gd name="connsiteY14" fmla="*/ 36576 h 923544"/>
              <a:gd name="connsiteX15" fmla="*/ 435864 w 886968"/>
              <a:gd name="connsiteY15" fmla="*/ 0 h 9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968" h="923544">
                <a:moveTo>
                  <a:pt x="435864" y="0"/>
                </a:moveTo>
                <a:lnTo>
                  <a:pt x="256032" y="237744"/>
                </a:lnTo>
                <a:lnTo>
                  <a:pt x="76200" y="499872"/>
                </a:lnTo>
                <a:lnTo>
                  <a:pt x="0" y="621792"/>
                </a:lnTo>
                <a:lnTo>
                  <a:pt x="237744" y="780288"/>
                </a:lnTo>
                <a:lnTo>
                  <a:pt x="445008" y="923544"/>
                </a:lnTo>
                <a:lnTo>
                  <a:pt x="478536" y="896112"/>
                </a:lnTo>
                <a:cubicBezTo>
                  <a:pt x="489712" y="895096"/>
                  <a:pt x="500842" y="893064"/>
                  <a:pt x="512064" y="893064"/>
                </a:cubicBezTo>
                <a:cubicBezTo>
                  <a:pt x="524298" y="893064"/>
                  <a:pt x="536513" y="894495"/>
                  <a:pt x="548640" y="896112"/>
                </a:cubicBezTo>
                <a:cubicBezTo>
                  <a:pt x="581139" y="900445"/>
                  <a:pt x="529906" y="899160"/>
                  <a:pt x="569976" y="899160"/>
                </a:cubicBezTo>
                <a:lnTo>
                  <a:pt x="569976" y="899160"/>
                </a:lnTo>
                <a:lnTo>
                  <a:pt x="655320" y="685800"/>
                </a:lnTo>
                <a:lnTo>
                  <a:pt x="807720" y="417576"/>
                </a:lnTo>
                <a:lnTo>
                  <a:pt x="886968" y="307848"/>
                </a:lnTo>
                <a:lnTo>
                  <a:pt x="652272" y="36576"/>
                </a:lnTo>
                <a:lnTo>
                  <a:pt x="4358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750" name="Picture 6" descr="http://www.aperfectworld.org/clipart/academic/pencil_pad.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9190" y="260648"/>
            <a:ext cx="1522570" cy="1330401"/>
          </a:xfrm>
          <a:prstGeom prst="rect">
            <a:avLst/>
          </a:prstGeom>
          <a:noFill/>
        </p:spPr>
      </p:pic>
      <p:sp>
        <p:nvSpPr>
          <p:cNvPr id="15" name="TextBox 14"/>
          <p:cNvSpPr txBox="1"/>
          <p:nvPr/>
        </p:nvSpPr>
        <p:spPr>
          <a:xfrm>
            <a:off x="1052008" y="1444580"/>
            <a:ext cx="1224136" cy="338554"/>
          </a:xfrm>
          <a:prstGeom prst="rect">
            <a:avLst/>
          </a:prstGeom>
          <a:noFill/>
        </p:spPr>
        <p:txBody>
          <a:bodyPr wrap="square" rtlCol="0">
            <a:spAutoFit/>
          </a:bodyPr>
          <a:lstStyle/>
          <a:p>
            <a:pPr algn="ctr"/>
            <a:r>
              <a:rPr lang="en-CA" sz="1600" dirty="0" err="1" smtClean="0">
                <a:solidFill>
                  <a:schemeClr val="bg1"/>
                </a:solidFill>
                <a:latin typeface="Franklin Gothic Demi" pitchFamily="34" charset="0"/>
              </a:rPr>
              <a:t>Exercice</a:t>
            </a:r>
            <a:endParaRPr lang="en-CA" sz="1600" dirty="0">
              <a:solidFill>
                <a:schemeClr val="bg1"/>
              </a:solidFill>
              <a:latin typeface="Franklin Gothic Demi" pitchFamily="34" charset="0"/>
            </a:endParaRPr>
          </a:p>
        </p:txBody>
      </p:sp>
      <p:sp>
        <p:nvSpPr>
          <p:cNvPr id="16" name="TextBox 15"/>
          <p:cNvSpPr txBox="1"/>
          <p:nvPr/>
        </p:nvSpPr>
        <p:spPr>
          <a:xfrm>
            <a:off x="2771800" y="692696"/>
            <a:ext cx="5544616" cy="830997"/>
          </a:xfrm>
          <a:prstGeom prst="rect">
            <a:avLst/>
          </a:prstGeom>
          <a:noFill/>
        </p:spPr>
        <p:txBody>
          <a:bodyPr wrap="square" rtlCol="0">
            <a:spAutoFit/>
          </a:bodyPr>
          <a:lstStyle/>
          <a:p>
            <a:pPr algn="ctr"/>
            <a:r>
              <a:rPr lang="en-US" sz="2400" dirty="0" err="1" smtClean="0">
                <a:solidFill>
                  <a:prstClr val="black"/>
                </a:solidFill>
                <a:latin typeface="Franklin Gothic Medium" pitchFamily="34" charset="0"/>
              </a:rPr>
              <a:t>Utilisation</a:t>
            </a:r>
            <a:r>
              <a:rPr lang="en-US" sz="2400" dirty="0" smtClean="0">
                <a:solidFill>
                  <a:prstClr val="black"/>
                </a:solidFill>
                <a:latin typeface="Franklin Gothic Medium" pitchFamily="34" charset="0"/>
              </a:rPr>
              <a:t> des </a:t>
            </a:r>
            <a:r>
              <a:rPr lang="en-US" sz="2400" dirty="0" err="1" smtClean="0">
                <a:solidFill>
                  <a:prstClr val="black"/>
                </a:solidFill>
                <a:latin typeface="Franklin Gothic Medium" pitchFamily="34" charset="0"/>
              </a:rPr>
              <a:t>normes</a:t>
            </a:r>
            <a:r>
              <a:rPr lang="en-US" sz="2400" dirty="0" smtClean="0">
                <a:solidFill>
                  <a:prstClr val="black"/>
                </a:solidFill>
                <a:latin typeface="Franklin Gothic Medium" pitchFamily="34" charset="0"/>
              </a:rPr>
              <a:t> pour </a:t>
            </a:r>
            <a:r>
              <a:rPr lang="en-US" sz="2400" dirty="0" err="1" smtClean="0">
                <a:solidFill>
                  <a:prstClr val="black"/>
                </a:solidFill>
                <a:latin typeface="Franklin Gothic Medium" pitchFamily="34" charset="0"/>
              </a:rPr>
              <a:t>l’évaluation</a:t>
            </a:r>
            <a:r>
              <a:rPr lang="en-US" sz="2400" dirty="0" smtClean="0">
                <a:solidFill>
                  <a:prstClr val="black"/>
                </a:solidFill>
                <a:latin typeface="Franklin Gothic Medium" pitchFamily="34" charset="0"/>
              </a:rPr>
              <a:t> des </a:t>
            </a:r>
            <a:r>
              <a:rPr lang="en-US" sz="2400" dirty="0" err="1" smtClean="0">
                <a:solidFill>
                  <a:prstClr val="black"/>
                </a:solidFill>
                <a:latin typeface="Franklin Gothic Medium" pitchFamily="34" charset="0"/>
              </a:rPr>
              <a:t>acquis</a:t>
            </a:r>
            <a:endParaRPr lang="en-US" sz="2400" dirty="0">
              <a:solidFill>
                <a:prstClr val="black"/>
              </a:solidFill>
              <a:latin typeface="Franklin Gothic Medium" pitchFamily="34" charset="0"/>
            </a:endParaRPr>
          </a:p>
        </p:txBody>
      </p:sp>
      <p:sp>
        <p:nvSpPr>
          <p:cNvPr id="19" name="TextBox 18"/>
          <p:cNvSpPr txBox="1"/>
          <p:nvPr/>
        </p:nvSpPr>
        <p:spPr>
          <a:xfrm>
            <a:off x="4067944" y="2996952"/>
            <a:ext cx="4626559" cy="307777"/>
          </a:xfrm>
          <a:prstGeom prst="rect">
            <a:avLst/>
          </a:prstGeom>
          <a:noFill/>
        </p:spPr>
        <p:txBody>
          <a:bodyPr wrap="square" rtlCol="0">
            <a:spAutoFit/>
          </a:bodyPr>
          <a:lstStyle/>
          <a:p>
            <a:r>
              <a:rPr lang="en-US" sz="1400" dirty="0" smtClean="0">
                <a:solidFill>
                  <a:srgbClr val="652876"/>
                </a:solidFill>
                <a:latin typeface="Franklin Gothic Demi" pitchFamily="34" charset="0"/>
              </a:rPr>
              <a:t>ÉTUDE DE CAS</a:t>
            </a:r>
          </a:p>
        </p:txBody>
      </p:sp>
      <p:sp>
        <p:nvSpPr>
          <p:cNvPr id="20" name="TextBox 19"/>
          <p:cNvSpPr txBox="1"/>
          <p:nvPr/>
        </p:nvSpPr>
        <p:spPr>
          <a:xfrm>
            <a:off x="4059993" y="3397056"/>
            <a:ext cx="4544455" cy="1754326"/>
          </a:xfrm>
          <a:prstGeom prst="rect">
            <a:avLst/>
          </a:prstGeom>
          <a:noFill/>
        </p:spPr>
        <p:txBody>
          <a:bodyPr wrap="square" rtlCol="0">
            <a:spAutoFit/>
          </a:bodyPr>
          <a:lstStyle/>
          <a:p>
            <a:r>
              <a:rPr lang="en-CA" dirty="0" err="1" smtClean="0">
                <a:latin typeface="Franklin Gothic Book" pitchFamily="34" charset="0"/>
              </a:rPr>
              <a:t>Déterminez</a:t>
            </a:r>
            <a:r>
              <a:rPr lang="en-CA" dirty="0" smtClean="0">
                <a:latin typeface="Franklin Gothic Book" pitchFamily="34" charset="0"/>
              </a:rPr>
              <a:t> un </a:t>
            </a:r>
            <a:r>
              <a:rPr lang="en-CA" dirty="0" err="1" smtClean="0">
                <a:latin typeface="Franklin Gothic Book" pitchFamily="34" charset="0"/>
              </a:rPr>
              <a:t>exemple</a:t>
            </a:r>
            <a:r>
              <a:rPr lang="en-CA" dirty="0" smtClean="0">
                <a:latin typeface="Franklin Gothic Book" pitchFamily="34" charset="0"/>
              </a:rPr>
              <a:t> </a:t>
            </a:r>
            <a:r>
              <a:rPr lang="en-CA" dirty="0" err="1" smtClean="0">
                <a:latin typeface="Franklin Gothic Book" pitchFamily="34" charset="0"/>
              </a:rPr>
              <a:t>d’évaluation</a:t>
            </a:r>
            <a:r>
              <a:rPr lang="en-CA" dirty="0" smtClean="0">
                <a:latin typeface="Franklin Gothic Book" pitchFamily="34" charset="0"/>
              </a:rPr>
              <a:t> des </a:t>
            </a:r>
            <a:r>
              <a:rPr lang="en-CA" dirty="0" err="1" smtClean="0">
                <a:latin typeface="Franklin Gothic Book" pitchFamily="34" charset="0"/>
              </a:rPr>
              <a:t>acquis</a:t>
            </a:r>
            <a:r>
              <a:rPr lang="en-CA" dirty="0" smtClean="0">
                <a:latin typeface="Franklin Gothic Book" pitchFamily="34" charset="0"/>
              </a:rPr>
              <a:t> </a:t>
            </a:r>
            <a:r>
              <a:rPr lang="en-CA" dirty="0" err="1" smtClean="0">
                <a:latin typeface="Franklin Gothic Book" pitchFamily="34" charset="0"/>
              </a:rPr>
              <a:t>d’une</a:t>
            </a:r>
            <a:r>
              <a:rPr lang="en-CA" dirty="0" smtClean="0">
                <a:latin typeface="Franklin Gothic Book" pitchFamily="34" charset="0"/>
              </a:rPr>
              <a:t> candidate</a:t>
            </a:r>
          </a:p>
          <a:p>
            <a:endParaRPr lang="en-CA" dirty="0" smtClean="0">
              <a:latin typeface="Franklin Gothic Book" pitchFamily="34" charset="0"/>
            </a:endParaRPr>
          </a:p>
          <a:p>
            <a:r>
              <a:rPr lang="en-CA" dirty="0" err="1" smtClean="0">
                <a:latin typeface="Franklin Gothic Book" pitchFamily="34" charset="0"/>
              </a:rPr>
              <a:t>Définissez</a:t>
            </a:r>
            <a:r>
              <a:rPr lang="en-CA" dirty="0" smtClean="0">
                <a:latin typeface="Franklin Gothic Book" pitchFamily="34" charset="0"/>
              </a:rPr>
              <a:t> les </a:t>
            </a:r>
            <a:r>
              <a:rPr lang="en-CA" dirty="0" err="1" smtClean="0">
                <a:latin typeface="Franklin Gothic Book" pitchFamily="34" charset="0"/>
              </a:rPr>
              <a:t>critères</a:t>
            </a:r>
            <a:r>
              <a:rPr lang="en-CA" dirty="0" smtClean="0">
                <a:latin typeface="Franklin Gothic Book" pitchFamily="34" charset="0"/>
              </a:rPr>
              <a:t> qui </a:t>
            </a:r>
            <a:r>
              <a:rPr lang="en-CA" dirty="0" err="1" smtClean="0">
                <a:latin typeface="Franklin Gothic Book" pitchFamily="34" charset="0"/>
              </a:rPr>
              <a:t>permettront</a:t>
            </a:r>
            <a:r>
              <a:rPr lang="en-CA" dirty="0" smtClean="0">
                <a:latin typeface="Franklin Gothic Book" pitchFamily="34" charset="0"/>
              </a:rPr>
              <a:t> </a:t>
            </a:r>
            <a:r>
              <a:rPr lang="en-CA" dirty="0" err="1" smtClean="0">
                <a:latin typeface="Franklin Gothic Book" pitchFamily="34" charset="0"/>
              </a:rPr>
              <a:t>d’évaluer</a:t>
            </a:r>
            <a:r>
              <a:rPr lang="en-CA" dirty="0" smtClean="0">
                <a:latin typeface="Franklin Gothic Book" pitchFamily="34" charset="0"/>
              </a:rPr>
              <a:t> les </a:t>
            </a:r>
            <a:r>
              <a:rPr lang="en-CA" dirty="0" err="1" smtClean="0">
                <a:latin typeface="Franklin Gothic Book" pitchFamily="34" charset="0"/>
              </a:rPr>
              <a:t>preuves</a:t>
            </a:r>
            <a:endParaRPr lang="en-CA" dirty="0" smtClean="0">
              <a:latin typeface="Franklin Gothic Book" pitchFamily="34" charset="0"/>
            </a:endParaRPr>
          </a:p>
          <a:p>
            <a:endParaRPr lang="en-CA" dirty="0" smtClean="0">
              <a:latin typeface="Franklin Gothic Book" pitchFamily="34" charset="0"/>
            </a:endParaRPr>
          </a:p>
        </p:txBody>
      </p:sp>
      <p:sp>
        <p:nvSpPr>
          <p:cNvPr id="21" name="Rounded Rectangle 20"/>
          <p:cNvSpPr/>
          <p:nvPr/>
        </p:nvSpPr>
        <p:spPr>
          <a:xfrm>
            <a:off x="1403648" y="2996952"/>
            <a:ext cx="1152128" cy="10801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500" dirty="0" err="1" smtClean="0">
                <a:solidFill>
                  <a:schemeClr val="tx1"/>
                </a:solidFill>
                <a:latin typeface="Franklin Gothic Book" pitchFamily="34" charset="0"/>
              </a:rPr>
              <a:t>Avant</a:t>
            </a:r>
            <a:r>
              <a:rPr lang="en-CA" sz="1500" dirty="0" smtClean="0">
                <a:solidFill>
                  <a:schemeClr val="tx1"/>
                </a:solidFill>
                <a:latin typeface="Franklin Gothic Book" pitchFamily="34" charset="0"/>
              </a:rPr>
              <a:t> </a:t>
            </a:r>
            <a:r>
              <a:rPr lang="en-CA" sz="1500" dirty="0" err="1" smtClean="0">
                <a:solidFill>
                  <a:schemeClr val="tx1"/>
                </a:solidFill>
                <a:latin typeface="Franklin Gothic Book" pitchFamily="34" charset="0"/>
              </a:rPr>
              <a:t>l’entrée</a:t>
            </a:r>
            <a:endParaRPr lang="en-CA" sz="1500" dirty="0">
              <a:solidFill>
                <a:schemeClr val="tx1"/>
              </a:solidFill>
              <a:latin typeface="Franklin Gothic Book" pitchFamily="34" charset="0"/>
            </a:endParaRPr>
          </a:p>
        </p:txBody>
      </p:sp>
      <p:sp>
        <p:nvSpPr>
          <p:cNvPr id="22" name="Rounded Rectangle 21"/>
          <p:cNvSpPr/>
          <p:nvPr/>
        </p:nvSpPr>
        <p:spPr>
          <a:xfrm>
            <a:off x="2627784" y="2996952"/>
            <a:ext cx="1152128" cy="10801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500" dirty="0" err="1" smtClean="0">
                <a:solidFill>
                  <a:schemeClr val="tx1"/>
                </a:solidFill>
                <a:latin typeface="Franklin Gothic Book" pitchFamily="34" charset="0"/>
              </a:rPr>
              <a:t>Établisse-ment</a:t>
            </a:r>
            <a:r>
              <a:rPr lang="en-CA" sz="1500" dirty="0" smtClean="0">
                <a:solidFill>
                  <a:schemeClr val="tx1"/>
                </a:solidFill>
                <a:latin typeface="Franklin Gothic Book" pitchFamily="34" charset="0"/>
              </a:rPr>
              <a:t> du </a:t>
            </a:r>
            <a:r>
              <a:rPr lang="en-CA" sz="1500" dirty="0" err="1" smtClean="0">
                <a:solidFill>
                  <a:schemeClr val="tx1"/>
                </a:solidFill>
                <a:latin typeface="Franklin Gothic Book" pitchFamily="34" charset="0"/>
              </a:rPr>
              <a:t>profil</a:t>
            </a:r>
            <a:r>
              <a:rPr lang="en-CA" sz="1500" dirty="0" smtClean="0">
                <a:solidFill>
                  <a:schemeClr val="tx1"/>
                </a:solidFill>
                <a:latin typeface="Franklin Gothic Book" pitchFamily="34" charset="0"/>
              </a:rPr>
              <a:t> de la candidate</a:t>
            </a:r>
            <a:endParaRPr lang="en-CA" sz="1500" dirty="0">
              <a:solidFill>
                <a:schemeClr val="tx1"/>
              </a:solidFill>
              <a:latin typeface="Franklin Gothic Book" pitchFamily="34" charset="0"/>
            </a:endParaRPr>
          </a:p>
        </p:txBody>
      </p:sp>
      <p:sp>
        <p:nvSpPr>
          <p:cNvPr id="23" name="Rounded Rectangle 22"/>
          <p:cNvSpPr/>
          <p:nvPr/>
        </p:nvSpPr>
        <p:spPr>
          <a:xfrm>
            <a:off x="1403648" y="4149080"/>
            <a:ext cx="1152128" cy="10801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300" dirty="0" err="1" smtClean="0">
                <a:solidFill>
                  <a:schemeClr val="tx1"/>
                </a:solidFill>
                <a:latin typeface="Franklin Gothic Book" pitchFamily="34" charset="0"/>
              </a:rPr>
              <a:t>Collecte</a:t>
            </a:r>
            <a:r>
              <a:rPr lang="en-CA" sz="1300" dirty="0" smtClean="0">
                <a:solidFill>
                  <a:schemeClr val="tx1"/>
                </a:solidFill>
                <a:latin typeface="Franklin Gothic Book" pitchFamily="34" charset="0"/>
              </a:rPr>
              <a:t>, production, compilation des </a:t>
            </a:r>
            <a:r>
              <a:rPr lang="en-CA" sz="1300" dirty="0" err="1" smtClean="0">
                <a:solidFill>
                  <a:schemeClr val="tx1"/>
                </a:solidFill>
                <a:latin typeface="Franklin Gothic Book" pitchFamily="34" charset="0"/>
              </a:rPr>
              <a:t>preuves</a:t>
            </a:r>
            <a:endParaRPr lang="en-CA" sz="1300" dirty="0">
              <a:solidFill>
                <a:schemeClr val="tx1"/>
              </a:solidFill>
              <a:latin typeface="Franklin Gothic Book" pitchFamily="34" charset="0"/>
            </a:endParaRPr>
          </a:p>
        </p:txBody>
      </p:sp>
      <p:sp>
        <p:nvSpPr>
          <p:cNvPr id="24" name="Rounded Rectangle 23"/>
          <p:cNvSpPr/>
          <p:nvPr/>
        </p:nvSpPr>
        <p:spPr>
          <a:xfrm>
            <a:off x="2627784" y="4149080"/>
            <a:ext cx="1152128" cy="10801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500" dirty="0" err="1" smtClean="0">
                <a:solidFill>
                  <a:schemeClr val="tx1"/>
                </a:solidFill>
                <a:latin typeface="Franklin Gothic Book" pitchFamily="34" charset="0"/>
              </a:rPr>
              <a:t>Évaluation</a:t>
            </a:r>
            <a:endParaRPr lang="en-CA" sz="1500" dirty="0">
              <a:solidFill>
                <a:schemeClr val="tx1"/>
              </a:solidFill>
              <a:latin typeface="Franklin Gothic Book" pitchFamily="34" charset="0"/>
            </a:endParaRPr>
          </a:p>
        </p:txBody>
      </p:sp>
      <p:sp>
        <p:nvSpPr>
          <p:cNvPr id="25" name="Rounded Rectangle 24"/>
          <p:cNvSpPr/>
          <p:nvPr/>
        </p:nvSpPr>
        <p:spPr>
          <a:xfrm>
            <a:off x="1403648" y="5301208"/>
            <a:ext cx="1152128" cy="10801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500" dirty="0" err="1" smtClean="0">
                <a:solidFill>
                  <a:schemeClr val="tx1"/>
                </a:solidFill>
                <a:latin typeface="Franklin Gothic Book" pitchFamily="34" charset="0"/>
              </a:rPr>
              <a:t>Crédit</a:t>
            </a:r>
            <a:endParaRPr lang="en-CA" sz="1500" dirty="0">
              <a:solidFill>
                <a:schemeClr val="tx1"/>
              </a:solidFill>
              <a:latin typeface="Franklin Gothic Book" pitchFamily="34" charset="0"/>
            </a:endParaRPr>
          </a:p>
        </p:txBody>
      </p:sp>
      <p:sp>
        <p:nvSpPr>
          <p:cNvPr id="26" name="Rounded Rectangle 25"/>
          <p:cNvSpPr/>
          <p:nvPr/>
        </p:nvSpPr>
        <p:spPr>
          <a:xfrm>
            <a:off x="2627784" y="5301208"/>
            <a:ext cx="1152128" cy="10801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smtClean="0">
                <a:solidFill>
                  <a:schemeClr val="tx1"/>
                </a:solidFill>
                <a:latin typeface="Franklin Gothic Book" pitchFamily="34" charset="0"/>
              </a:rPr>
              <a:t>Orientation après </a:t>
            </a:r>
            <a:r>
              <a:rPr lang="en-CA" sz="1400" dirty="0" err="1" smtClean="0">
                <a:solidFill>
                  <a:schemeClr val="tx1"/>
                </a:solidFill>
                <a:latin typeface="Franklin Gothic Book" pitchFamily="34" charset="0"/>
              </a:rPr>
              <a:t>l’évalua-tion</a:t>
            </a:r>
            <a:endParaRPr lang="en-CA" sz="1400" dirty="0">
              <a:solidFill>
                <a:schemeClr val="tx1"/>
              </a:solidFill>
              <a:latin typeface="Franklin Gothic Book" pitchFamily="34" charset="0"/>
            </a:endParaRPr>
          </a:p>
        </p:txBody>
      </p:sp>
    </p:spTree>
    <p:extLst>
      <p:ext uri="{BB962C8B-B14F-4D97-AF65-F5344CB8AC3E}">
        <p14:creationId xmlns:mc="http://schemas.openxmlformats.org/markup-compatibility/2006" xmlns:mv="urn:schemas-microsoft-com:mac:vml" xmlns:p14="http://schemas.microsoft.com/office/powerpoint/2010/main" xmlns="" val="320117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9144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2339752" y="404664"/>
            <a:ext cx="6408712" cy="6453336"/>
          </a:xfrm>
          <a:prstGeom prst="rect">
            <a:avLst/>
          </a:prstGeom>
          <a:solidFill>
            <a:schemeClr val="bg1"/>
          </a:solidFill>
          <a:ln>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ectangle 21"/>
          <p:cNvSpPr/>
          <p:nvPr/>
        </p:nvSpPr>
        <p:spPr>
          <a:xfrm>
            <a:off x="2411760" y="404664"/>
            <a:ext cx="62646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a:off x="2419711" y="404664"/>
            <a:ext cx="45719" cy="352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168879" y="857978"/>
            <a:ext cx="720080" cy="1569660"/>
          </a:xfrm>
          <a:prstGeom prst="rect">
            <a:avLst/>
          </a:prstGeom>
          <a:noFill/>
          <a:effectLst/>
        </p:spPr>
        <p:txBody>
          <a:bodyPr wrap="square" rtlCol="0">
            <a:spAutoFit/>
          </a:bodyPr>
          <a:lstStyle/>
          <a:p>
            <a:pPr algn="ctr"/>
            <a:r>
              <a:rPr lang="en-CA" sz="96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4</a:t>
            </a:r>
            <a:endParaRPr lang="en-CA" sz="96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13" name="Freeform 12"/>
          <p:cNvSpPr/>
          <p:nvPr/>
        </p:nvSpPr>
        <p:spPr>
          <a:xfrm flipH="1">
            <a:off x="317698" y="1951095"/>
            <a:ext cx="2022054" cy="2702041"/>
          </a:xfrm>
          <a:custGeom>
            <a:avLst/>
            <a:gdLst>
              <a:gd name="connsiteX0" fmla="*/ 434604 w 1459578"/>
              <a:gd name="connsiteY0" fmla="*/ 479316 h 2046104"/>
              <a:gd name="connsiteX1" fmla="*/ 391335 w 1459578"/>
              <a:gd name="connsiteY1" fmla="*/ 421625 h 2046104"/>
              <a:gd name="connsiteX2" fmla="*/ 399989 w 1459578"/>
              <a:gd name="connsiteY2" fmla="*/ 395664 h 2046104"/>
              <a:gd name="connsiteX3" fmla="*/ 365375 w 1459578"/>
              <a:gd name="connsiteY3" fmla="*/ 363934 h 2046104"/>
              <a:gd name="connsiteX4" fmla="*/ 379797 w 1459578"/>
              <a:gd name="connsiteY4" fmla="*/ 323550 h 2046104"/>
              <a:gd name="connsiteX5" fmla="*/ 356721 w 1459578"/>
              <a:gd name="connsiteY5" fmla="*/ 271628 h 2046104"/>
              <a:gd name="connsiteX6" fmla="*/ 374028 w 1459578"/>
              <a:gd name="connsiteY6" fmla="*/ 222591 h 2046104"/>
              <a:gd name="connsiteX7" fmla="*/ 379797 w 1459578"/>
              <a:gd name="connsiteY7" fmla="*/ 170669 h 2046104"/>
              <a:gd name="connsiteX8" fmla="*/ 417296 w 1459578"/>
              <a:gd name="connsiteY8" fmla="*/ 136055 h 2046104"/>
              <a:gd name="connsiteX9" fmla="*/ 420181 w 1459578"/>
              <a:gd name="connsiteY9" fmla="*/ 89902 h 2046104"/>
              <a:gd name="connsiteX10" fmla="*/ 454795 w 1459578"/>
              <a:gd name="connsiteY10" fmla="*/ 95671 h 2046104"/>
              <a:gd name="connsiteX11" fmla="*/ 483641 w 1459578"/>
              <a:gd name="connsiteY11" fmla="*/ 52403 h 2046104"/>
              <a:gd name="connsiteX12" fmla="*/ 512486 w 1459578"/>
              <a:gd name="connsiteY12" fmla="*/ 55288 h 2046104"/>
              <a:gd name="connsiteX13" fmla="*/ 561524 w 1459578"/>
              <a:gd name="connsiteY13" fmla="*/ 23558 h 2046104"/>
              <a:gd name="connsiteX14" fmla="*/ 581715 w 1459578"/>
              <a:gd name="connsiteY14" fmla="*/ 481 h 2046104"/>
              <a:gd name="connsiteX15" fmla="*/ 624983 w 1459578"/>
              <a:gd name="connsiteY15" fmla="*/ 20673 h 2046104"/>
              <a:gd name="connsiteX16" fmla="*/ 645175 w 1459578"/>
              <a:gd name="connsiteY16" fmla="*/ 3366 h 2046104"/>
              <a:gd name="connsiteX17" fmla="*/ 671136 w 1459578"/>
              <a:gd name="connsiteY17" fmla="*/ 17789 h 2046104"/>
              <a:gd name="connsiteX18" fmla="*/ 708635 w 1459578"/>
              <a:gd name="connsiteY18" fmla="*/ 20673 h 2046104"/>
              <a:gd name="connsiteX19" fmla="*/ 717289 w 1459578"/>
              <a:gd name="connsiteY19" fmla="*/ 9135 h 2046104"/>
              <a:gd name="connsiteX20" fmla="*/ 728827 w 1459578"/>
              <a:gd name="connsiteY20" fmla="*/ 46634 h 2046104"/>
              <a:gd name="connsiteX21" fmla="*/ 760557 w 1459578"/>
              <a:gd name="connsiteY21" fmla="*/ 43750 h 2046104"/>
              <a:gd name="connsiteX22" fmla="*/ 772095 w 1459578"/>
              <a:gd name="connsiteY22" fmla="*/ 72595 h 2046104"/>
              <a:gd name="connsiteX23" fmla="*/ 832671 w 1459578"/>
              <a:gd name="connsiteY23" fmla="*/ 84133 h 2046104"/>
              <a:gd name="connsiteX24" fmla="*/ 821132 w 1459578"/>
              <a:gd name="connsiteY24" fmla="*/ 136055 h 2046104"/>
              <a:gd name="connsiteX25" fmla="*/ 849978 w 1459578"/>
              <a:gd name="connsiteY25" fmla="*/ 159131 h 2046104"/>
              <a:gd name="connsiteX26" fmla="*/ 829786 w 1459578"/>
              <a:gd name="connsiteY26" fmla="*/ 199515 h 2046104"/>
              <a:gd name="connsiteX27" fmla="*/ 861516 w 1459578"/>
              <a:gd name="connsiteY27" fmla="*/ 213938 h 2046104"/>
              <a:gd name="connsiteX28" fmla="*/ 867285 w 1459578"/>
              <a:gd name="connsiteY28" fmla="*/ 245668 h 2046104"/>
              <a:gd name="connsiteX29" fmla="*/ 910553 w 1459578"/>
              <a:gd name="connsiteY29" fmla="*/ 257206 h 2046104"/>
              <a:gd name="connsiteX30" fmla="*/ 896130 w 1459578"/>
              <a:gd name="connsiteY30" fmla="*/ 297589 h 2046104"/>
              <a:gd name="connsiteX31" fmla="*/ 861516 w 1459578"/>
              <a:gd name="connsiteY31" fmla="*/ 320666 h 2046104"/>
              <a:gd name="connsiteX32" fmla="*/ 924976 w 1459578"/>
              <a:gd name="connsiteY32" fmla="*/ 335088 h 2046104"/>
              <a:gd name="connsiteX33" fmla="*/ 1023050 w 1459578"/>
              <a:gd name="connsiteY33" fmla="*/ 268744 h 2046104"/>
              <a:gd name="connsiteX34" fmla="*/ 1098048 w 1459578"/>
              <a:gd name="connsiteY34" fmla="*/ 262975 h 2046104"/>
              <a:gd name="connsiteX35" fmla="*/ 1213430 w 1459578"/>
              <a:gd name="connsiteY35" fmla="*/ 205284 h 2046104"/>
              <a:gd name="connsiteX36" fmla="*/ 1262467 w 1459578"/>
              <a:gd name="connsiteY36" fmla="*/ 147593 h 2046104"/>
              <a:gd name="connsiteX37" fmla="*/ 1265352 w 1459578"/>
              <a:gd name="connsiteY37" fmla="*/ 40865 h 2046104"/>
              <a:gd name="connsiteX38" fmla="*/ 1279775 w 1459578"/>
              <a:gd name="connsiteY38" fmla="*/ 23558 h 2046104"/>
              <a:gd name="connsiteX39" fmla="*/ 1299966 w 1459578"/>
              <a:gd name="connsiteY39" fmla="*/ 61057 h 2046104"/>
              <a:gd name="connsiteX40" fmla="*/ 1328812 w 1459578"/>
              <a:gd name="connsiteY40" fmla="*/ 58172 h 2046104"/>
              <a:gd name="connsiteX41" fmla="*/ 1346119 w 1459578"/>
              <a:gd name="connsiteY41" fmla="*/ 9135 h 2046104"/>
              <a:gd name="connsiteX42" fmla="*/ 1374965 w 1459578"/>
              <a:gd name="connsiteY42" fmla="*/ 29327 h 2046104"/>
              <a:gd name="connsiteX43" fmla="*/ 1360542 w 1459578"/>
              <a:gd name="connsiteY43" fmla="*/ 69710 h 2046104"/>
              <a:gd name="connsiteX44" fmla="*/ 1409579 w 1459578"/>
              <a:gd name="connsiteY44" fmla="*/ 49519 h 2046104"/>
              <a:gd name="connsiteX45" fmla="*/ 1438424 w 1459578"/>
              <a:gd name="connsiteY45" fmla="*/ 69710 h 2046104"/>
              <a:gd name="connsiteX46" fmla="*/ 1406694 w 1459578"/>
              <a:gd name="connsiteY46" fmla="*/ 104325 h 2046104"/>
              <a:gd name="connsiteX47" fmla="*/ 1441309 w 1459578"/>
              <a:gd name="connsiteY47" fmla="*/ 121632 h 2046104"/>
              <a:gd name="connsiteX48" fmla="*/ 1452847 w 1459578"/>
              <a:gd name="connsiteY48" fmla="*/ 147593 h 2046104"/>
              <a:gd name="connsiteX49" fmla="*/ 1400925 w 1459578"/>
              <a:gd name="connsiteY49" fmla="*/ 147593 h 2046104"/>
              <a:gd name="connsiteX50" fmla="*/ 1380734 w 1459578"/>
              <a:gd name="connsiteY50" fmla="*/ 167785 h 2046104"/>
              <a:gd name="connsiteX51" fmla="*/ 1424002 w 1459578"/>
              <a:gd name="connsiteY51" fmla="*/ 190861 h 2046104"/>
              <a:gd name="connsiteX52" fmla="*/ 1415348 w 1459578"/>
              <a:gd name="connsiteY52" fmla="*/ 205284 h 2046104"/>
              <a:gd name="connsiteX53" fmla="*/ 1317274 w 1459578"/>
              <a:gd name="connsiteY53" fmla="*/ 196630 h 2046104"/>
              <a:gd name="connsiteX54" fmla="*/ 1271121 w 1459578"/>
              <a:gd name="connsiteY54" fmla="*/ 257206 h 2046104"/>
              <a:gd name="connsiteX55" fmla="*/ 1092279 w 1459578"/>
              <a:gd name="connsiteY55" fmla="*/ 424509 h 2046104"/>
              <a:gd name="connsiteX56" fmla="*/ 1008628 w 1459578"/>
              <a:gd name="connsiteY56" fmla="*/ 464893 h 2046104"/>
              <a:gd name="connsiteX57" fmla="*/ 1031704 w 1459578"/>
              <a:gd name="connsiteY57" fmla="*/ 502392 h 2046104"/>
              <a:gd name="connsiteX58" fmla="*/ 988436 w 1459578"/>
              <a:gd name="connsiteY58" fmla="*/ 548545 h 2046104"/>
              <a:gd name="connsiteX59" fmla="*/ 976898 w 1459578"/>
              <a:gd name="connsiteY59" fmla="*/ 560083 h 2046104"/>
              <a:gd name="connsiteX60" fmla="*/ 1040358 w 1459578"/>
              <a:gd name="connsiteY60" fmla="*/ 770654 h 2046104"/>
              <a:gd name="connsiteX61" fmla="*/ 1103818 w 1459578"/>
              <a:gd name="connsiteY61" fmla="*/ 1056224 h 2046104"/>
              <a:gd name="connsiteX62" fmla="*/ 1106702 w 1459578"/>
              <a:gd name="connsiteY62" fmla="*/ 1131222 h 2046104"/>
              <a:gd name="connsiteX63" fmla="*/ 1057665 w 1459578"/>
              <a:gd name="connsiteY63" fmla="*/ 1171606 h 2046104"/>
              <a:gd name="connsiteX64" fmla="*/ 1025935 w 1459578"/>
              <a:gd name="connsiteY64" fmla="*/ 1318717 h 2046104"/>
              <a:gd name="connsiteX65" fmla="*/ 971129 w 1459578"/>
              <a:gd name="connsiteY65" fmla="*/ 1506213 h 2046104"/>
              <a:gd name="connsiteX66" fmla="*/ 907669 w 1459578"/>
              <a:gd name="connsiteY66" fmla="*/ 1552365 h 2046104"/>
              <a:gd name="connsiteX67" fmla="*/ 919207 w 1459578"/>
              <a:gd name="connsiteY67" fmla="*/ 1687939 h 2046104"/>
              <a:gd name="connsiteX68" fmla="*/ 933629 w 1459578"/>
              <a:gd name="connsiteY68" fmla="*/ 1742745 h 2046104"/>
              <a:gd name="connsiteX69" fmla="*/ 896130 w 1459578"/>
              <a:gd name="connsiteY69" fmla="*/ 1786013 h 2046104"/>
              <a:gd name="connsiteX70" fmla="*/ 864400 w 1459578"/>
              <a:gd name="connsiteY70" fmla="*/ 1788898 h 2046104"/>
              <a:gd name="connsiteX71" fmla="*/ 818248 w 1459578"/>
              <a:gd name="connsiteY71" fmla="*/ 1745630 h 2046104"/>
              <a:gd name="connsiteX72" fmla="*/ 800941 w 1459578"/>
              <a:gd name="connsiteY72" fmla="*/ 1656209 h 2046104"/>
              <a:gd name="connsiteX73" fmla="*/ 806710 w 1459578"/>
              <a:gd name="connsiteY73" fmla="*/ 1621594 h 2046104"/>
              <a:gd name="connsiteX74" fmla="*/ 769211 w 1459578"/>
              <a:gd name="connsiteY74" fmla="*/ 1598518 h 2046104"/>
              <a:gd name="connsiteX75" fmla="*/ 783633 w 1459578"/>
              <a:gd name="connsiteY75" fmla="*/ 1549481 h 2046104"/>
              <a:gd name="connsiteX76" fmla="*/ 855747 w 1459578"/>
              <a:gd name="connsiteY76" fmla="*/ 1477367 h 2046104"/>
              <a:gd name="connsiteX77" fmla="*/ 852862 w 1459578"/>
              <a:gd name="connsiteY77" fmla="*/ 1373524 h 2046104"/>
              <a:gd name="connsiteX78" fmla="*/ 875939 w 1459578"/>
              <a:gd name="connsiteY78" fmla="*/ 1301410 h 2046104"/>
              <a:gd name="connsiteX79" fmla="*/ 904784 w 1459578"/>
              <a:gd name="connsiteY79" fmla="*/ 1269680 h 2046104"/>
              <a:gd name="connsiteX80" fmla="*/ 896130 w 1459578"/>
              <a:gd name="connsiteY80" fmla="*/ 1151414 h 2046104"/>
              <a:gd name="connsiteX81" fmla="*/ 881708 w 1459578"/>
              <a:gd name="connsiteY81" fmla="*/ 1142760 h 2046104"/>
              <a:gd name="connsiteX82" fmla="*/ 815363 w 1459578"/>
              <a:gd name="connsiteY82" fmla="*/ 1162952 h 2046104"/>
              <a:gd name="connsiteX83" fmla="*/ 746134 w 1459578"/>
              <a:gd name="connsiteY83" fmla="*/ 1211989 h 2046104"/>
              <a:gd name="connsiteX84" fmla="*/ 734596 w 1459578"/>
              <a:gd name="connsiteY84" fmla="*/ 1304295 h 2046104"/>
              <a:gd name="connsiteX85" fmla="*/ 731712 w 1459578"/>
              <a:gd name="connsiteY85" fmla="*/ 1405254 h 2046104"/>
              <a:gd name="connsiteX86" fmla="*/ 725942 w 1459578"/>
              <a:gd name="connsiteY86" fmla="*/ 1500444 h 2046104"/>
              <a:gd name="connsiteX87" fmla="*/ 705751 w 1459578"/>
              <a:gd name="connsiteY87" fmla="*/ 1575442 h 2046104"/>
              <a:gd name="connsiteX88" fmla="*/ 720173 w 1459578"/>
              <a:gd name="connsiteY88" fmla="*/ 1633133 h 2046104"/>
              <a:gd name="connsiteX89" fmla="*/ 711520 w 1459578"/>
              <a:gd name="connsiteY89" fmla="*/ 1780244 h 2046104"/>
              <a:gd name="connsiteX90" fmla="*/ 728827 w 1459578"/>
              <a:gd name="connsiteY90" fmla="*/ 1912933 h 2046104"/>
              <a:gd name="connsiteX91" fmla="*/ 740365 w 1459578"/>
              <a:gd name="connsiteY91" fmla="*/ 1950432 h 2046104"/>
              <a:gd name="connsiteX92" fmla="*/ 668252 w 1459578"/>
              <a:gd name="connsiteY92" fmla="*/ 2036969 h 2046104"/>
              <a:gd name="connsiteX93" fmla="*/ 590369 w 1459578"/>
              <a:gd name="connsiteY93" fmla="*/ 2005239 h 2046104"/>
              <a:gd name="connsiteX94" fmla="*/ 590369 w 1459578"/>
              <a:gd name="connsiteY94" fmla="*/ 1936010 h 2046104"/>
              <a:gd name="connsiteX95" fmla="*/ 619214 w 1459578"/>
              <a:gd name="connsiteY95" fmla="*/ 1886972 h 2046104"/>
              <a:gd name="connsiteX96" fmla="*/ 613445 w 1459578"/>
              <a:gd name="connsiteY96" fmla="*/ 1863896 h 2046104"/>
              <a:gd name="connsiteX97" fmla="*/ 584600 w 1459578"/>
              <a:gd name="connsiteY97" fmla="*/ 1783129 h 2046104"/>
              <a:gd name="connsiteX98" fmla="*/ 581715 w 1459578"/>
              <a:gd name="connsiteY98" fmla="*/ 1552365 h 2046104"/>
              <a:gd name="connsiteX99" fmla="*/ 590369 w 1459578"/>
              <a:gd name="connsiteY99" fmla="*/ 1494675 h 2046104"/>
              <a:gd name="connsiteX100" fmla="*/ 564408 w 1459578"/>
              <a:gd name="connsiteY100" fmla="*/ 1399485 h 2046104"/>
              <a:gd name="connsiteX101" fmla="*/ 535563 w 1459578"/>
              <a:gd name="connsiteY101" fmla="*/ 1272565 h 2046104"/>
              <a:gd name="connsiteX102" fmla="*/ 327876 w 1459578"/>
              <a:gd name="connsiteY102" fmla="*/ 1125453 h 2046104"/>
              <a:gd name="connsiteX103" fmla="*/ 287492 w 1459578"/>
              <a:gd name="connsiteY103" fmla="*/ 1108146 h 2046104"/>
              <a:gd name="connsiteX104" fmla="*/ 342298 w 1459578"/>
              <a:gd name="connsiteY104" fmla="*/ 1061993 h 2046104"/>
              <a:gd name="connsiteX105" fmla="*/ 495179 w 1459578"/>
              <a:gd name="connsiteY105" fmla="*/ 862960 h 2046104"/>
              <a:gd name="connsiteX106" fmla="*/ 552870 w 1459578"/>
              <a:gd name="connsiteY106" fmla="*/ 707194 h 2046104"/>
              <a:gd name="connsiteX107" fmla="*/ 506717 w 1459578"/>
              <a:gd name="connsiteY107" fmla="*/ 727386 h 2046104"/>
              <a:gd name="connsiteX108" fmla="*/ 472103 w 1459578"/>
              <a:gd name="connsiteY108" fmla="*/ 684118 h 2046104"/>
              <a:gd name="connsiteX109" fmla="*/ 428835 w 1459578"/>
              <a:gd name="connsiteY109" fmla="*/ 715848 h 2046104"/>
              <a:gd name="connsiteX110" fmla="*/ 374028 w 1459578"/>
              <a:gd name="connsiteY110" fmla="*/ 733155 h 2046104"/>
              <a:gd name="connsiteX111" fmla="*/ 333645 w 1459578"/>
              <a:gd name="connsiteY111" fmla="*/ 762001 h 2046104"/>
              <a:gd name="connsiteX112" fmla="*/ 209609 w 1459578"/>
              <a:gd name="connsiteY112" fmla="*/ 813922 h 2046104"/>
              <a:gd name="connsiteX113" fmla="*/ 180764 w 1459578"/>
              <a:gd name="connsiteY113" fmla="*/ 848537 h 2046104"/>
              <a:gd name="connsiteX114" fmla="*/ 172110 w 1459578"/>
              <a:gd name="connsiteY114" fmla="*/ 906228 h 2046104"/>
              <a:gd name="connsiteX115" fmla="*/ 174995 w 1459578"/>
              <a:gd name="connsiteY115" fmla="*/ 935073 h 2046104"/>
              <a:gd name="connsiteX116" fmla="*/ 149034 w 1459578"/>
              <a:gd name="connsiteY116" fmla="*/ 917766 h 2046104"/>
              <a:gd name="connsiteX117" fmla="*/ 120188 w 1459578"/>
              <a:gd name="connsiteY117" fmla="*/ 883151 h 2046104"/>
              <a:gd name="connsiteX118" fmla="*/ 114419 w 1459578"/>
              <a:gd name="connsiteY118" fmla="*/ 883151 h 2046104"/>
              <a:gd name="connsiteX119" fmla="*/ 114419 w 1459578"/>
              <a:gd name="connsiteY119" fmla="*/ 926420 h 2046104"/>
              <a:gd name="connsiteX120" fmla="*/ 91343 w 1459578"/>
              <a:gd name="connsiteY120" fmla="*/ 935073 h 2046104"/>
              <a:gd name="connsiteX121" fmla="*/ 74036 w 1459578"/>
              <a:gd name="connsiteY121" fmla="*/ 888921 h 2046104"/>
              <a:gd name="connsiteX122" fmla="*/ 19229 w 1459578"/>
              <a:gd name="connsiteY122" fmla="*/ 923535 h 2046104"/>
              <a:gd name="connsiteX123" fmla="*/ 10576 w 1459578"/>
              <a:gd name="connsiteY123" fmla="*/ 891805 h 2046104"/>
              <a:gd name="connsiteX124" fmla="*/ 36537 w 1459578"/>
              <a:gd name="connsiteY124" fmla="*/ 868729 h 2046104"/>
              <a:gd name="connsiteX125" fmla="*/ 4807 w 1459578"/>
              <a:gd name="connsiteY125" fmla="*/ 816807 h 2046104"/>
              <a:gd name="connsiteX126" fmla="*/ 65382 w 1459578"/>
              <a:gd name="connsiteY126" fmla="*/ 813922 h 2046104"/>
              <a:gd name="connsiteX127" fmla="*/ 33652 w 1459578"/>
              <a:gd name="connsiteY127" fmla="*/ 724502 h 2046104"/>
              <a:gd name="connsiteX128" fmla="*/ 76920 w 1459578"/>
              <a:gd name="connsiteY128" fmla="*/ 736040 h 2046104"/>
              <a:gd name="connsiteX129" fmla="*/ 131727 w 1459578"/>
              <a:gd name="connsiteY129" fmla="*/ 762001 h 2046104"/>
              <a:gd name="connsiteX130" fmla="*/ 224032 w 1459578"/>
              <a:gd name="connsiteY130" fmla="*/ 736040 h 2046104"/>
              <a:gd name="connsiteX131" fmla="*/ 296146 w 1459578"/>
              <a:gd name="connsiteY131" fmla="*/ 684118 h 2046104"/>
              <a:gd name="connsiteX132" fmla="*/ 350952 w 1459578"/>
              <a:gd name="connsiteY132" fmla="*/ 626427 h 2046104"/>
              <a:gd name="connsiteX133" fmla="*/ 405758 w 1459578"/>
              <a:gd name="connsiteY133" fmla="*/ 606235 h 2046104"/>
              <a:gd name="connsiteX134" fmla="*/ 454795 w 1459578"/>
              <a:gd name="connsiteY134" fmla="*/ 560083 h 2046104"/>
              <a:gd name="connsiteX135" fmla="*/ 472103 w 1459578"/>
              <a:gd name="connsiteY135" fmla="*/ 519699 h 2046104"/>
              <a:gd name="connsiteX136" fmla="*/ 434604 w 1459578"/>
              <a:gd name="connsiteY136" fmla="*/ 479316 h 204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1459578" h="2046104">
                <a:moveTo>
                  <a:pt x="434604" y="479316"/>
                </a:moveTo>
                <a:cubicBezTo>
                  <a:pt x="421143" y="462970"/>
                  <a:pt x="397104" y="435567"/>
                  <a:pt x="391335" y="421625"/>
                </a:cubicBezTo>
                <a:cubicBezTo>
                  <a:pt x="385566" y="407683"/>
                  <a:pt x="404316" y="405279"/>
                  <a:pt x="399989" y="395664"/>
                </a:cubicBezTo>
                <a:cubicBezTo>
                  <a:pt x="395662" y="386049"/>
                  <a:pt x="368740" y="375953"/>
                  <a:pt x="365375" y="363934"/>
                </a:cubicBezTo>
                <a:cubicBezTo>
                  <a:pt x="362010" y="351915"/>
                  <a:pt x="381239" y="338934"/>
                  <a:pt x="379797" y="323550"/>
                </a:cubicBezTo>
                <a:cubicBezTo>
                  <a:pt x="378355" y="308166"/>
                  <a:pt x="357682" y="288454"/>
                  <a:pt x="356721" y="271628"/>
                </a:cubicBezTo>
                <a:cubicBezTo>
                  <a:pt x="355760" y="254802"/>
                  <a:pt x="370182" y="239417"/>
                  <a:pt x="374028" y="222591"/>
                </a:cubicBezTo>
                <a:cubicBezTo>
                  <a:pt x="377874" y="205765"/>
                  <a:pt x="372586" y="185092"/>
                  <a:pt x="379797" y="170669"/>
                </a:cubicBezTo>
                <a:cubicBezTo>
                  <a:pt x="387008" y="156246"/>
                  <a:pt x="410565" y="149516"/>
                  <a:pt x="417296" y="136055"/>
                </a:cubicBezTo>
                <a:cubicBezTo>
                  <a:pt x="424027" y="122594"/>
                  <a:pt x="413931" y="96633"/>
                  <a:pt x="420181" y="89902"/>
                </a:cubicBezTo>
                <a:cubicBezTo>
                  <a:pt x="426431" y="83171"/>
                  <a:pt x="444218" y="101921"/>
                  <a:pt x="454795" y="95671"/>
                </a:cubicBezTo>
                <a:cubicBezTo>
                  <a:pt x="465372" y="89421"/>
                  <a:pt x="474026" y="59133"/>
                  <a:pt x="483641" y="52403"/>
                </a:cubicBezTo>
                <a:cubicBezTo>
                  <a:pt x="493256" y="45673"/>
                  <a:pt x="499505" y="60096"/>
                  <a:pt x="512486" y="55288"/>
                </a:cubicBezTo>
                <a:cubicBezTo>
                  <a:pt x="525467" y="50480"/>
                  <a:pt x="549986" y="32693"/>
                  <a:pt x="561524" y="23558"/>
                </a:cubicBezTo>
                <a:cubicBezTo>
                  <a:pt x="573062" y="14424"/>
                  <a:pt x="571139" y="962"/>
                  <a:pt x="581715" y="481"/>
                </a:cubicBezTo>
                <a:cubicBezTo>
                  <a:pt x="592291" y="0"/>
                  <a:pt x="614406" y="20192"/>
                  <a:pt x="624983" y="20673"/>
                </a:cubicBezTo>
                <a:cubicBezTo>
                  <a:pt x="635560" y="21154"/>
                  <a:pt x="637483" y="3847"/>
                  <a:pt x="645175" y="3366"/>
                </a:cubicBezTo>
                <a:cubicBezTo>
                  <a:pt x="652867" y="2885"/>
                  <a:pt x="660559" y="14905"/>
                  <a:pt x="671136" y="17789"/>
                </a:cubicBezTo>
                <a:cubicBezTo>
                  <a:pt x="681713" y="20673"/>
                  <a:pt x="700943" y="22115"/>
                  <a:pt x="708635" y="20673"/>
                </a:cubicBezTo>
                <a:cubicBezTo>
                  <a:pt x="716327" y="19231"/>
                  <a:pt x="713924" y="4808"/>
                  <a:pt x="717289" y="9135"/>
                </a:cubicBezTo>
                <a:cubicBezTo>
                  <a:pt x="720654" y="13462"/>
                  <a:pt x="721616" y="40865"/>
                  <a:pt x="728827" y="46634"/>
                </a:cubicBezTo>
                <a:cubicBezTo>
                  <a:pt x="736038" y="52403"/>
                  <a:pt x="753346" y="39423"/>
                  <a:pt x="760557" y="43750"/>
                </a:cubicBezTo>
                <a:cubicBezTo>
                  <a:pt x="767768" y="48077"/>
                  <a:pt x="760076" y="65865"/>
                  <a:pt x="772095" y="72595"/>
                </a:cubicBezTo>
                <a:cubicBezTo>
                  <a:pt x="784114" y="79325"/>
                  <a:pt x="824498" y="73556"/>
                  <a:pt x="832671" y="84133"/>
                </a:cubicBezTo>
                <a:cubicBezTo>
                  <a:pt x="840844" y="94710"/>
                  <a:pt x="818248" y="123555"/>
                  <a:pt x="821132" y="136055"/>
                </a:cubicBezTo>
                <a:cubicBezTo>
                  <a:pt x="824016" y="148555"/>
                  <a:pt x="848536" y="148554"/>
                  <a:pt x="849978" y="159131"/>
                </a:cubicBezTo>
                <a:cubicBezTo>
                  <a:pt x="851420" y="169708"/>
                  <a:pt x="827863" y="190381"/>
                  <a:pt x="829786" y="199515"/>
                </a:cubicBezTo>
                <a:cubicBezTo>
                  <a:pt x="831709" y="208650"/>
                  <a:pt x="855266" y="206246"/>
                  <a:pt x="861516" y="213938"/>
                </a:cubicBezTo>
                <a:cubicBezTo>
                  <a:pt x="867766" y="221630"/>
                  <a:pt x="859112" y="238457"/>
                  <a:pt x="867285" y="245668"/>
                </a:cubicBezTo>
                <a:cubicBezTo>
                  <a:pt x="875458" y="252879"/>
                  <a:pt x="905746" y="248553"/>
                  <a:pt x="910553" y="257206"/>
                </a:cubicBezTo>
                <a:cubicBezTo>
                  <a:pt x="915361" y="265860"/>
                  <a:pt x="904303" y="287012"/>
                  <a:pt x="896130" y="297589"/>
                </a:cubicBezTo>
                <a:cubicBezTo>
                  <a:pt x="887957" y="308166"/>
                  <a:pt x="856708" y="314416"/>
                  <a:pt x="861516" y="320666"/>
                </a:cubicBezTo>
                <a:cubicBezTo>
                  <a:pt x="866324" y="326916"/>
                  <a:pt x="898054" y="343742"/>
                  <a:pt x="924976" y="335088"/>
                </a:cubicBezTo>
                <a:cubicBezTo>
                  <a:pt x="951898" y="326434"/>
                  <a:pt x="994205" y="280763"/>
                  <a:pt x="1023050" y="268744"/>
                </a:cubicBezTo>
                <a:cubicBezTo>
                  <a:pt x="1051895" y="256725"/>
                  <a:pt x="1066318" y="273552"/>
                  <a:pt x="1098048" y="262975"/>
                </a:cubicBezTo>
                <a:cubicBezTo>
                  <a:pt x="1129778" y="252398"/>
                  <a:pt x="1186027" y="224514"/>
                  <a:pt x="1213430" y="205284"/>
                </a:cubicBezTo>
                <a:cubicBezTo>
                  <a:pt x="1240833" y="186054"/>
                  <a:pt x="1253813" y="174996"/>
                  <a:pt x="1262467" y="147593"/>
                </a:cubicBezTo>
                <a:cubicBezTo>
                  <a:pt x="1271121" y="120190"/>
                  <a:pt x="1262467" y="61537"/>
                  <a:pt x="1265352" y="40865"/>
                </a:cubicBezTo>
                <a:cubicBezTo>
                  <a:pt x="1268237" y="20193"/>
                  <a:pt x="1274006" y="20193"/>
                  <a:pt x="1279775" y="23558"/>
                </a:cubicBezTo>
                <a:cubicBezTo>
                  <a:pt x="1285544" y="26923"/>
                  <a:pt x="1291793" y="55288"/>
                  <a:pt x="1299966" y="61057"/>
                </a:cubicBezTo>
                <a:cubicBezTo>
                  <a:pt x="1308139" y="66826"/>
                  <a:pt x="1321120" y="66826"/>
                  <a:pt x="1328812" y="58172"/>
                </a:cubicBezTo>
                <a:cubicBezTo>
                  <a:pt x="1336504" y="49518"/>
                  <a:pt x="1338427" y="13943"/>
                  <a:pt x="1346119" y="9135"/>
                </a:cubicBezTo>
                <a:cubicBezTo>
                  <a:pt x="1353811" y="4328"/>
                  <a:pt x="1372561" y="19231"/>
                  <a:pt x="1374965" y="29327"/>
                </a:cubicBezTo>
                <a:cubicBezTo>
                  <a:pt x="1377369" y="39423"/>
                  <a:pt x="1354773" y="66345"/>
                  <a:pt x="1360542" y="69710"/>
                </a:cubicBezTo>
                <a:cubicBezTo>
                  <a:pt x="1366311" y="73075"/>
                  <a:pt x="1396599" y="49519"/>
                  <a:pt x="1409579" y="49519"/>
                </a:cubicBezTo>
                <a:cubicBezTo>
                  <a:pt x="1422559" y="49519"/>
                  <a:pt x="1438905" y="60576"/>
                  <a:pt x="1438424" y="69710"/>
                </a:cubicBezTo>
                <a:cubicBezTo>
                  <a:pt x="1437943" y="78844"/>
                  <a:pt x="1406213" y="95671"/>
                  <a:pt x="1406694" y="104325"/>
                </a:cubicBezTo>
                <a:cubicBezTo>
                  <a:pt x="1407175" y="112979"/>
                  <a:pt x="1433617" y="114421"/>
                  <a:pt x="1441309" y="121632"/>
                </a:cubicBezTo>
                <a:cubicBezTo>
                  <a:pt x="1449001" y="128843"/>
                  <a:pt x="1459578" y="143266"/>
                  <a:pt x="1452847" y="147593"/>
                </a:cubicBezTo>
                <a:cubicBezTo>
                  <a:pt x="1446116" y="151920"/>
                  <a:pt x="1412944" y="144228"/>
                  <a:pt x="1400925" y="147593"/>
                </a:cubicBezTo>
                <a:cubicBezTo>
                  <a:pt x="1388906" y="150958"/>
                  <a:pt x="1376888" y="160574"/>
                  <a:pt x="1380734" y="167785"/>
                </a:cubicBezTo>
                <a:cubicBezTo>
                  <a:pt x="1384580" y="174996"/>
                  <a:pt x="1418233" y="184611"/>
                  <a:pt x="1424002" y="190861"/>
                </a:cubicBezTo>
                <a:cubicBezTo>
                  <a:pt x="1429771" y="197111"/>
                  <a:pt x="1433136" y="204323"/>
                  <a:pt x="1415348" y="205284"/>
                </a:cubicBezTo>
                <a:cubicBezTo>
                  <a:pt x="1397560" y="206245"/>
                  <a:pt x="1341312" y="187976"/>
                  <a:pt x="1317274" y="196630"/>
                </a:cubicBezTo>
                <a:cubicBezTo>
                  <a:pt x="1293236" y="205284"/>
                  <a:pt x="1308620" y="219226"/>
                  <a:pt x="1271121" y="257206"/>
                </a:cubicBezTo>
                <a:cubicBezTo>
                  <a:pt x="1233622" y="295186"/>
                  <a:pt x="1136028" y="389895"/>
                  <a:pt x="1092279" y="424509"/>
                </a:cubicBezTo>
                <a:cubicBezTo>
                  <a:pt x="1048530" y="459123"/>
                  <a:pt x="1018724" y="451913"/>
                  <a:pt x="1008628" y="464893"/>
                </a:cubicBezTo>
                <a:cubicBezTo>
                  <a:pt x="998532" y="477874"/>
                  <a:pt x="1035069" y="488450"/>
                  <a:pt x="1031704" y="502392"/>
                </a:cubicBezTo>
                <a:cubicBezTo>
                  <a:pt x="1028339" y="516334"/>
                  <a:pt x="997570" y="538930"/>
                  <a:pt x="988436" y="548545"/>
                </a:cubicBezTo>
                <a:cubicBezTo>
                  <a:pt x="979302" y="558160"/>
                  <a:pt x="968244" y="523065"/>
                  <a:pt x="976898" y="560083"/>
                </a:cubicBezTo>
                <a:cubicBezTo>
                  <a:pt x="985552" y="597101"/>
                  <a:pt x="1019205" y="687964"/>
                  <a:pt x="1040358" y="770654"/>
                </a:cubicBezTo>
                <a:cubicBezTo>
                  <a:pt x="1061511" y="853344"/>
                  <a:pt x="1092761" y="996129"/>
                  <a:pt x="1103818" y="1056224"/>
                </a:cubicBezTo>
                <a:cubicBezTo>
                  <a:pt x="1114875" y="1116319"/>
                  <a:pt x="1114394" y="1111992"/>
                  <a:pt x="1106702" y="1131222"/>
                </a:cubicBezTo>
                <a:cubicBezTo>
                  <a:pt x="1099010" y="1150452"/>
                  <a:pt x="1071126" y="1140357"/>
                  <a:pt x="1057665" y="1171606"/>
                </a:cubicBezTo>
                <a:cubicBezTo>
                  <a:pt x="1044204" y="1202855"/>
                  <a:pt x="1040358" y="1262949"/>
                  <a:pt x="1025935" y="1318717"/>
                </a:cubicBezTo>
                <a:cubicBezTo>
                  <a:pt x="1011512" y="1374485"/>
                  <a:pt x="990840" y="1467272"/>
                  <a:pt x="971129" y="1506213"/>
                </a:cubicBezTo>
                <a:cubicBezTo>
                  <a:pt x="951418" y="1545154"/>
                  <a:pt x="916323" y="1522077"/>
                  <a:pt x="907669" y="1552365"/>
                </a:cubicBezTo>
                <a:cubicBezTo>
                  <a:pt x="899015" y="1582653"/>
                  <a:pt x="914880" y="1656209"/>
                  <a:pt x="919207" y="1687939"/>
                </a:cubicBezTo>
                <a:cubicBezTo>
                  <a:pt x="923534" y="1719669"/>
                  <a:pt x="937475" y="1726399"/>
                  <a:pt x="933629" y="1742745"/>
                </a:cubicBezTo>
                <a:cubicBezTo>
                  <a:pt x="929783" y="1759091"/>
                  <a:pt x="907668" y="1778321"/>
                  <a:pt x="896130" y="1786013"/>
                </a:cubicBezTo>
                <a:cubicBezTo>
                  <a:pt x="884592" y="1793705"/>
                  <a:pt x="877380" y="1795629"/>
                  <a:pt x="864400" y="1788898"/>
                </a:cubicBezTo>
                <a:cubicBezTo>
                  <a:pt x="851420" y="1782168"/>
                  <a:pt x="828824" y="1767745"/>
                  <a:pt x="818248" y="1745630"/>
                </a:cubicBezTo>
                <a:cubicBezTo>
                  <a:pt x="807672" y="1723515"/>
                  <a:pt x="802864" y="1676882"/>
                  <a:pt x="800941" y="1656209"/>
                </a:cubicBezTo>
                <a:cubicBezTo>
                  <a:pt x="799018" y="1635536"/>
                  <a:pt x="811998" y="1631209"/>
                  <a:pt x="806710" y="1621594"/>
                </a:cubicBezTo>
                <a:cubicBezTo>
                  <a:pt x="801422" y="1611979"/>
                  <a:pt x="773057" y="1610537"/>
                  <a:pt x="769211" y="1598518"/>
                </a:cubicBezTo>
                <a:cubicBezTo>
                  <a:pt x="765365" y="1586499"/>
                  <a:pt x="769210" y="1569673"/>
                  <a:pt x="783633" y="1549481"/>
                </a:cubicBezTo>
                <a:cubicBezTo>
                  <a:pt x="798056" y="1529289"/>
                  <a:pt x="844209" y="1506693"/>
                  <a:pt x="855747" y="1477367"/>
                </a:cubicBezTo>
                <a:cubicBezTo>
                  <a:pt x="867285" y="1448041"/>
                  <a:pt x="849497" y="1402850"/>
                  <a:pt x="852862" y="1373524"/>
                </a:cubicBezTo>
                <a:cubicBezTo>
                  <a:pt x="856227" y="1344198"/>
                  <a:pt x="867285" y="1318717"/>
                  <a:pt x="875939" y="1301410"/>
                </a:cubicBezTo>
                <a:cubicBezTo>
                  <a:pt x="884593" y="1284103"/>
                  <a:pt x="901419" y="1294679"/>
                  <a:pt x="904784" y="1269680"/>
                </a:cubicBezTo>
                <a:cubicBezTo>
                  <a:pt x="908149" y="1244681"/>
                  <a:pt x="899976" y="1172567"/>
                  <a:pt x="896130" y="1151414"/>
                </a:cubicBezTo>
                <a:cubicBezTo>
                  <a:pt x="892284" y="1130261"/>
                  <a:pt x="895169" y="1140837"/>
                  <a:pt x="881708" y="1142760"/>
                </a:cubicBezTo>
                <a:cubicBezTo>
                  <a:pt x="868247" y="1144683"/>
                  <a:pt x="837959" y="1151414"/>
                  <a:pt x="815363" y="1162952"/>
                </a:cubicBezTo>
                <a:cubicBezTo>
                  <a:pt x="792767" y="1174490"/>
                  <a:pt x="759595" y="1188432"/>
                  <a:pt x="746134" y="1211989"/>
                </a:cubicBezTo>
                <a:cubicBezTo>
                  <a:pt x="732673" y="1235546"/>
                  <a:pt x="737000" y="1272084"/>
                  <a:pt x="734596" y="1304295"/>
                </a:cubicBezTo>
                <a:cubicBezTo>
                  <a:pt x="732192" y="1336506"/>
                  <a:pt x="733154" y="1372563"/>
                  <a:pt x="731712" y="1405254"/>
                </a:cubicBezTo>
                <a:cubicBezTo>
                  <a:pt x="730270" y="1437945"/>
                  <a:pt x="730269" y="1472079"/>
                  <a:pt x="725942" y="1500444"/>
                </a:cubicBezTo>
                <a:cubicBezTo>
                  <a:pt x="721615" y="1528809"/>
                  <a:pt x="706712" y="1553327"/>
                  <a:pt x="705751" y="1575442"/>
                </a:cubicBezTo>
                <a:cubicBezTo>
                  <a:pt x="704790" y="1597557"/>
                  <a:pt x="719212" y="1598999"/>
                  <a:pt x="720173" y="1633133"/>
                </a:cubicBezTo>
                <a:cubicBezTo>
                  <a:pt x="721134" y="1667267"/>
                  <a:pt x="710078" y="1733611"/>
                  <a:pt x="711520" y="1780244"/>
                </a:cubicBezTo>
                <a:cubicBezTo>
                  <a:pt x="712962" y="1826877"/>
                  <a:pt x="724019" y="1884568"/>
                  <a:pt x="728827" y="1912933"/>
                </a:cubicBezTo>
                <a:cubicBezTo>
                  <a:pt x="733635" y="1941298"/>
                  <a:pt x="750461" y="1929759"/>
                  <a:pt x="740365" y="1950432"/>
                </a:cubicBezTo>
                <a:cubicBezTo>
                  <a:pt x="730269" y="1971105"/>
                  <a:pt x="693251" y="2027835"/>
                  <a:pt x="668252" y="2036969"/>
                </a:cubicBezTo>
                <a:cubicBezTo>
                  <a:pt x="643253" y="2046104"/>
                  <a:pt x="603350" y="2022066"/>
                  <a:pt x="590369" y="2005239"/>
                </a:cubicBezTo>
                <a:cubicBezTo>
                  <a:pt x="577388" y="1988412"/>
                  <a:pt x="585562" y="1955721"/>
                  <a:pt x="590369" y="1936010"/>
                </a:cubicBezTo>
                <a:cubicBezTo>
                  <a:pt x="595176" y="1916299"/>
                  <a:pt x="615368" y="1898991"/>
                  <a:pt x="619214" y="1886972"/>
                </a:cubicBezTo>
                <a:cubicBezTo>
                  <a:pt x="623060" y="1874953"/>
                  <a:pt x="619214" y="1881203"/>
                  <a:pt x="613445" y="1863896"/>
                </a:cubicBezTo>
                <a:cubicBezTo>
                  <a:pt x="607676" y="1846589"/>
                  <a:pt x="589888" y="1835051"/>
                  <a:pt x="584600" y="1783129"/>
                </a:cubicBezTo>
                <a:cubicBezTo>
                  <a:pt x="579312" y="1731207"/>
                  <a:pt x="580754" y="1600441"/>
                  <a:pt x="581715" y="1552365"/>
                </a:cubicBezTo>
                <a:cubicBezTo>
                  <a:pt x="582676" y="1504289"/>
                  <a:pt x="593253" y="1520155"/>
                  <a:pt x="590369" y="1494675"/>
                </a:cubicBezTo>
                <a:cubicBezTo>
                  <a:pt x="587485" y="1469195"/>
                  <a:pt x="573542" y="1436503"/>
                  <a:pt x="564408" y="1399485"/>
                </a:cubicBezTo>
                <a:cubicBezTo>
                  <a:pt x="555274" y="1362467"/>
                  <a:pt x="574985" y="1318237"/>
                  <a:pt x="535563" y="1272565"/>
                </a:cubicBezTo>
                <a:cubicBezTo>
                  <a:pt x="496141" y="1226893"/>
                  <a:pt x="369221" y="1152856"/>
                  <a:pt x="327876" y="1125453"/>
                </a:cubicBezTo>
                <a:cubicBezTo>
                  <a:pt x="286531" y="1098050"/>
                  <a:pt x="285088" y="1118723"/>
                  <a:pt x="287492" y="1108146"/>
                </a:cubicBezTo>
                <a:cubicBezTo>
                  <a:pt x="289896" y="1097569"/>
                  <a:pt x="307684" y="1102857"/>
                  <a:pt x="342298" y="1061993"/>
                </a:cubicBezTo>
                <a:cubicBezTo>
                  <a:pt x="376912" y="1021129"/>
                  <a:pt x="460084" y="922093"/>
                  <a:pt x="495179" y="862960"/>
                </a:cubicBezTo>
                <a:cubicBezTo>
                  <a:pt x="530274" y="803827"/>
                  <a:pt x="550947" y="729790"/>
                  <a:pt x="552870" y="707194"/>
                </a:cubicBezTo>
                <a:cubicBezTo>
                  <a:pt x="554793" y="684598"/>
                  <a:pt x="520178" y="731232"/>
                  <a:pt x="506717" y="727386"/>
                </a:cubicBezTo>
                <a:cubicBezTo>
                  <a:pt x="493256" y="723540"/>
                  <a:pt x="485083" y="686041"/>
                  <a:pt x="472103" y="684118"/>
                </a:cubicBezTo>
                <a:cubicBezTo>
                  <a:pt x="459123" y="682195"/>
                  <a:pt x="445181" y="707675"/>
                  <a:pt x="428835" y="715848"/>
                </a:cubicBezTo>
                <a:cubicBezTo>
                  <a:pt x="412489" y="724021"/>
                  <a:pt x="389893" y="725463"/>
                  <a:pt x="374028" y="733155"/>
                </a:cubicBezTo>
                <a:cubicBezTo>
                  <a:pt x="358163" y="740847"/>
                  <a:pt x="361048" y="748540"/>
                  <a:pt x="333645" y="762001"/>
                </a:cubicBezTo>
                <a:cubicBezTo>
                  <a:pt x="306242" y="775462"/>
                  <a:pt x="235089" y="799499"/>
                  <a:pt x="209609" y="813922"/>
                </a:cubicBezTo>
                <a:cubicBezTo>
                  <a:pt x="184129" y="828345"/>
                  <a:pt x="187014" y="833153"/>
                  <a:pt x="180764" y="848537"/>
                </a:cubicBezTo>
                <a:cubicBezTo>
                  <a:pt x="174514" y="863921"/>
                  <a:pt x="173072" y="891805"/>
                  <a:pt x="172110" y="906228"/>
                </a:cubicBezTo>
                <a:cubicBezTo>
                  <a:pt x="171148" y="920651"/>
                  <a:pt x="178841" y="933150"/>
                  <a:pt x="174995" y="935073"/>
                </a:cubicBezTo>
                <a:cubicBezTo>
                  <a:pt x="171149" y="936996"/>
                  <a:pt x="158168" y="926420"/>
                  <a:pt x="149034" y="917766"/>
                </a:cubicBezTo>
                <a:cubicBezTo>
                  <a:pt x="139900" y="909112"/>
                  <a:pt x="125957" y="888920"/>
                  <a:pt x="120188" y="883151"/>
                </a:cubicBezTo>
                <a:cubicBezTo>
                  <a:pt x="114419" y="877382"/>
                  <a:pt x="115380" y="875940"/>
                  <a:pt x="114419" y="883151"/>
                </a:cubicBezTo>
                <a:cubicBezTo>
                  <a:pt x="113458" y="890362"/>
                  <a:pt x="118265" y="917766"/>
                  <a:pt x="114419" y="926420"/>
                </a:cubicBezTo>
                <a:cubicBezTo>
                  <a:pt x="110573" y="935074"/>
                  <a:pt x="98074" y="941323"/>
                  <a:pt x="91343" y="935073"/>
                </a:cubicBezTo>
                <a:cubicBezTo>
                  <a:pt x="84612" y="928823"/>
                  <a:pt x="86055" y="890844"/>
                  <a:pt x="74036" y="888921"/>
                </a:cubicBezTo>
                <a:cubicBezTo>
                  <a:pt x="62017" y="886998"/>
                  <a:pt x="29806" y="923054"/>
                  <a:pt x="19229" y="923535"/>
                </a:cubicBezTo>
                <a:cubicBezTo>
                  <a:pt x="8652" y="924016"/>
                  <a:pt x="7691" y="900939"/>
                  <a:pt x="10576" y="891805"/>
                </a:cubicBezTo>
                <a:cubicBezTo>
                  <a:pt x="13461" y="882671"/>
                  <a:pt x="37499" y="881229"/>
                  <a:pt x="36537" y="868729"/>
                </a:cubicBezTo>
                <a:cubicBezTo>
                  <a:pt x="35576" y="856229"/>
                  <a:pt x="0" y="825941"/>
                  <a:pt x="4807" y="816807"/>
                </a:cubicBezTo>
                <a:cubicBezTo>
                  <a:pt x="9614" y="807673"/>
                  <a:pt x="60575" y="829306"/>
                  <a:pt x="65382" y="813922"/>
                </a:cubicBezTo>
                <a:cubicBezTo>
                  <a:pt x="70189" y="798538"/>
                  <a:pt x="31729" y="737482"/>
                  <a:pt x="33652" y="724502"/>
                </a:cubicBezTo>
                <a:cubicBezTo>
                  <a:pt x="35575" y="711522"/>
                  <a:pt x="60574" y="729790"/>
                  <a:pt x="76920" y="736040"/>
                </a:cubicBezTo>
                <a:cubicBezTo>
                  <a:pt x="93266" y="742290"/>
                  <a:pt x="107208" y="762001"/>
                  <a:pt x="131727" y="762001"/>
                </a:cubicBezTo>
                <a:cubicBezTo>
                  <a:pt x="156246" y="762001"/>
                  <a:pt x="196629" y="749021"/>
                  <a:pt x="224032" y="736040"/>
                </a:cubicBezTo>
                <a:cubicBezTo>
                  <a:pt x="251435" y="723060"/>
                  <a:pt x="274993" y="702387"/>
                  <a:pt x="296146" y="684118"/>
                </a:cubicBezTo>
                <a:cubicBezTo>
                  <a:pt x="317299" y="665849"/>
                  <a:pt x="332683" y="639407"/>
                  <a:pt x="350952" y="626427"/>
                </a:cubicBezTo>
                <a:cubicBezTo>
                  <a:pt x="369221" y="613447"/>
                  <a:pt x="388451" y="617292"/>
                  <a:pt x="405758" y="606235"/>
                </a:cubicBezTo>
                <a:cubicBezTo>
                  <a:pt x="423065" y="595178"/>
                  <a:pt x="443737" y="574506"/>
                  <a:pt x="454795" y="560083"/>
                </a:cubicBezTo>
                <a:cubicBezTo>
                  <a:pt x="465853" y="545660"/>
                  <a:pt x="469218" y="531237"/>
                  <a:pt x="472103" y="519699"/>
                </a:cubicBezTo>
                <a:cubicBezTo>
                  <a:pt x="474988" y="508161"/>
                  <a:pt x="448065" y="495662"/>
                  <a:pt x="434604" y="479316"/>
                </a:cubicBezTo>
                <a:close/>
              </a:path>
            </a:pathLst>
          </a:custGeom>
          <a:solidFill>
            <a:srgbClr val="FA76D7"/>
          </a:solidFill>
          <a:ln>
            <a:solidFill>
              <a:schemeClr val="tx1"/>
            </a:solidFill>
          </a:ln>
          <a:effectLst>
            <a:innerShdw blurRad="63500" dist="50800" dir="162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50" name="Picture 2"/>
          <p:cNvPicPr>
            <a:picLocks noChangeAspect="1" noChangeArrowheads="1"/>
          </p:cNvPicPr>
          <p:nvPr/>
        </p:nvPicPr>
        <p:blipFill>
          <a:blip r:embed="rId3" cstate="print"/>
          <a:srcRect/>
          <a:stretch>
            <a:fillRect/>
          </a:stretch>
        </p:blipFill>
        <p:spPr bwMode="auto">
          <a:xfrm>
            <a:off x="2411760" y="1124744"/>
            <a:ext cx="6241044" cy="4752528"/>
          </a:xfrm>
          <a:prstGeom prst="rect">
            <a:avLst/>
          </a:prstGeom>
          <a:noFill/>
          <a:ln w="9525">
            <a:noFill/>
            <a:miter lim="800000"/>
            <a:headEnd/>
            <a:tailEnd/>
          </a:ln>
        </p:spPr>
      </p:pic>
    </p:spTree>
    <p:extLst>
      <p:ext uri="{BB962C8B-B14F-4D97-AF65-F5344CB8AC3E}">
        <p14:creationId xmlns:p14="http://schemas.microsoft.com/office/powerpoint/2010/main" xmlns="" val="32011726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9144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2339752" y="404664"/>
            <a:ext cx="6408712" cy="6453336"/>
          </a:xfrm>
          <a:prstGeom prst="rect">
            <a:avLst/>
          </a:prstGeom>
          <a:solidFill>
            <a:schemeClr val="bg1"/>
          </a:solidFill>
          <a:ln>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ectangle 21"/>
          <p:cNvSpPr/>
          <p:nvPr/>
        </p:nvSpPr>
        <p:spPr>
          <a:xfrm>
            <a:off x="2411760" y="404664"/>
            <a:ext cx="62646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a:off x="2419711" y="404664"/>
            <a:ext cx="45719" cy="352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168879" y="857978"/>
            <a:ext cx="720080" cy="1569660"/>
          </a:xfrm>
          <a:prstGeom prst="rect">
            <a:avLst/>
          </a:prstGeom>
          <a:noFill/>
          <a:effectLst/>
        </p:spPr>
        <p:txBody>
          <a:bodyPr wrap="square" rtlCol="0">
            <a:spAutoFit/>
          </a:bodyPr>
          <a:lstStyle/>
          <a:p>
            <a:pPr algn="ctr"/>
            <a:r>
              <a:rPr lang="en-CA" sz="96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4</a:t>
            </a:r>
            <a:endParaRPr lang="en-CA" sz="96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13" name="Freeform 12"/>
          <p:cNvSpPr/>
          <p:nvPr/>
        </p:nvSpPr>
        <p:spPr>
          <a:xfrm flipH="1">
            <a:off x="317698" y="1951095"/>
            <a:ext cx="2022054" cy="2702041"/>
          </a:xfrm>
          <a:custGeom>
            <a:avLst/>
            <a:gdLst>
              <a:gd name="connsiteX0" fmla="*/ 434604 w 1459578"/>
              <a:gd name="connsiteY0" fmla="*/ 479316 h 2046104"/>
              <a:gd name="connsiteX1" fmla="*/ 391335 w 1459578"/>
              <a:gd name="connsiteY1" fmla="*/ 421625 h 2046104"/>
              <a:gd name="connsiteX2" fmla="*/ 399989 w 1459578"/>
              <a:gd name="connsiteY2" fmla="*/ 395664 h 2046104"/>
              <a:gd name="connsiteX3" fmla="*/ 365375 w 1459578"/>
              <a:gd name="connsiteY3" fmla="*/ 363934 h 2046104"/>
              <a:gd name="connsiteX4" fmla="*/ 379797 w 1459578"/>
              <a:gd name="connsiteY4" fmla="*/ 323550 h 2046104"/>
              <a:gd name="connsiteX5" fmla="*/ 356721 w 1459578"/>
              <a:gd name="connsiteY5" fmla="*/ 271628 h 2046104"/>
              <a:gd name="connsiteX6" fmla="*/ 374028 w 1459578"/>
              <a:gd name="connsiteY6" fmla="*/ 222591 h 2046104"/>
              <a:gd name="connsiteX7" fmla="*/ 379797 w 1459578"/>
              <a:gd name="connsiteY7" fmla="*/ 170669 h 2046104"/>
              <a:gd name="connsiteX8" fmla="*/ 417296 w 1459578"/>
              <a:gd name="connsiteY8" fmla="*/ 136055 h 2046104"/>
              <a:gd name="connsiteX9" fmla="*/ 420181 w 1459578"/>
              <a:gd name="connsiteY9" fmla="*/ 89902 h 2046104"/>
              <a:gd name="connsiteX10" fmla="*/ 454795 w 1459578"/>
              <a:gd name="connsiteY10" fmla="*/ 95671 h 2046104"/>
              <a:gd name="connsiteX11" fmla="*/ 483641 w 1459578"/>
              <a:gd name="connsiteY11" fmla="*/ 52403 h 2046104"/>
              <a:gd name="connsiteX12" fmla="*/ 512486 w 1459578"/>
              <a:gd name="connsiteY12" fmla="*/ 55288 h 2046104"/>
              <a:gd name="connsiteX13" fmla="*/ 561524 w 1459578"/>
              <a:gd name="connsiteY13" fmla="*/ 23558 h 2046104"/>
              <a:gd name="connsiteX14" fmla="*/ 581715 w 1459578"/>
              <a:gd name="connsiteY14" fmla="*/ 481 h 2046104"/>
              <a:gd name="connsiteX15" fmla="*/ 624983 w 1459578"/>
              <a:gd name="connsiteY15" fmla="*/ 20673 h 2046104"/>
              <a:gd name="connsiteX16" fmla="*/ 645175 w 1459578"/>
              <a:gd name="connsiteY16" fmla="*/ 3366 h 2046104"/>
              <a:gd name="connsiteX17" fmla="*/ 671136 w 1459578"/>
              <a:gd name="connsiteY17" fmla="*/ 17789 h 2046104"/>
              <a:gd name="connsiteX18" fmla="*/ 708635 w 1459578"/>
              <a:gd name="connsiteY18" fmla="*/ 20673 h 2046104"/>
              <a:gd name="connsiteX19" fmla="*/ 717289 w 1459578"/>
              <a:gd name="connsiteY19" fmla="*/ 9135 h 2046104"/>
              <a:gd name="connsiteX20" fmla="*/ 728827 w 1459578"/>
              <a:gd name="connsiteY20" fmla="*/ 46634 h 2046104"/>
              <a:gd name="connsiteX21" fmla="*/ 760557 w 1459578"/>
              <a:gd name="connsiteY21" fmla="*/ 43750 h 2046104"/>
              <a:gd name="connsiteX22" fmla="*/ 772095 w 1459578"/>
              <a:gd name="connsiteY22" fmla="*/ 72595 h 2046104"/>
              <a:gd name="connsiteX23" fmla="*/ 832671 w 1459578"/>
              <a:gd name="connsiteY23" fmla="*/ 84133 h 2046104"/>
              <a:gd name="connsiteX24" fmla="*/ 821132 w 1459578"/>
              <a:gd name="connsiteY24" fmla="*/ 136055 h 2046104"/>
              <a:gd name="connsiteX25" fmla="*/ 849978 w 1459578"/>
              <a:gd name="connsiteY25" fmla="*/ 159131 h 2046104"/>
              <a:gd name="connsiteX26" fmla="*/ 829786 w 1459578"/>
              <a:gd name="connsiteY26" fmla="*/ 199515 h 2046104"/>
              <a:gd name="connsiteX27" fmla="*/ 861516 w 1459578"/>
              <a:gd name="connsiteY27" fmla="*/ 213938 h 2046104"/>
              <a:gd name="connsiteX28" fmla="*/ 867285 w 1459578"/>
              <a:gd name="connsiteY28" fmla="*/ 245668 h 2046104"/>
              <a:gd name="connsiteX29" fmla="*/ 910553 w 1459578"/>
              <a:gd name="connsiteY29" fmla="*/ 257206 h 2046104"/>
              <a:gd name="connsiteX30" fmla="*/ 896130 w 1459578"/>
              <a:gd name="connsiteY30" fmla="*/ 297589 h 2046104"/>
              <a:gd name="connsiteX31" fmla="*/ 861516 w 1459578"/>
              <a:gd name="connsiteY31" fmla="*/ 320666 h 2046104"/>
              <a:gd name="connsiteX32" fmla="*/ 924976 w 1459578"/>
              <a:gd name="connsiteY32" fmla="*/ 335088 h 2046104"/>
              <a:gd name="connsiteX33" fmla="*/ 1023050 w 1459578"/>
              <a:gd name="connsiteY33" fmla="*/ 268744 h 2046104"/>
              <a:gd name="connsiteX34" fmla="*/ 1098048 w 1459578"/>
              <a:gd name="connsiteY34" fmla="*/ 262975 h 2046104"/>
              <a:gd name="connsiteX35" fmla="*/ 1213430 w 1459578"/>
              <a:gd name="connsiteY35" fmla="*/ 205284 h 2046104"/>
              <a:gd name="connsiteX36" fmla="*/ 1262467 w 1459578"/>
              <a:gd name="connsiteY36" fmla="*/ 147593 h 2046104"/>
              <a:gd name="connsiteX37" fmla="*/ 1265352 w 1459578"/>
              <a:gd name="connsiteY37" fmla="*/ 40865 h 2046104"/>
              <a:gd name="connsiteX38" fmla="*/ 1279775 w 1459578"/>
              <a:gd name="connsiteY38" fmla="*/ 23558 h 2046104"/>
              <a:gd name="connsiteX39" fmla="*/ 1299966 w 1459578"/>
              <a:gd name="connsiteY39" fmla="*/ 61057 h 2046104"/>
              <a:gd name="connsiteX40" fmla="*/ 1328812 w 1459578"/>
              <a:gd name="connsiteY40" fmla="*/ 58172 h 2046104"/>
              <a:gd name="connsiteX41" fmla="*/ 1346119 w 1459578"/>
              <a:gd name="connsiteY41" fmla="*/ 9135 h 2046104"/>
              <a:gd name="connsiteX42" fmla="*/ 1374965 w 1459578"/>
              <a:gd name="connsiteY42" fmla="*/ 29327 h 2046104"/>
              <a:gd name="connsiteX43" fmla="*/ 1360542 w 1459578"/>
              <a:gd name="connsiteY43" fmla="*/ 69710 h 2046104"/>
              <a:gd name="connsiteX44" fmla="*/ 1409579 w 1459578"/>
              <a:gd name="connsiteY44" fmla="*/ 49519 h 2046104"/>
              <a:gd name="connsiteX45" fmla="*/ 1438424 w 1459578"/>
              <a:gd name="connsiteY45" fmla="*/ 69710 h 2046104"/>
              <a:gd name="connsiteX46" fmla="*/ 1406694 w 1459578"/>
              <a:gd name="connsiteY46" fmla="*/ 104325 h 2046104"/>
              <a:gd name="connsiteX47" fmla="*/ 1441309 w 1459578"/>
              <a:gd name="connsiteY47" fmla="*/ 121632 h 2046104"/>
              <a:gd name="connsiteX48" fmla="*/ 1452847 w 1459578"/>
              <a:gd name="connsiteY48" fmla="*/ 147593 h 2046104"/>
              <a:gd name="connsiteX49" fmla="*/ 1400925 w 1459578"/>
              <a:gd name="connsiteY49" fmla="*/ 147593 h 2046104"/>
              <a:gd name="connsiteX50" fmla="*/ 1380734 w 1459578"/>
              <a:gd name="connsiteY50" fmla="*/ 167785 h 2046104"/>
              <a:gd name="connsiteX51" fmla="*/ 1424002 w 1459578"/>
              <a:gd name="connsiteY51" fmla="*/ 190861 h 2046104"/>
              <a:gd name="connsiteX52" fmla="*/ 1415348 w 1459578"/>
              <a:gd name="connsiteY52" fmla="*/ 205284 h 2046104"/>
              <a:gd name="connsiteX53" fmla="*/ 1317274 w 1459578"/>
              <a:gd name="connsiteY53" fmla="*/ 196630 h 2046104"/>
              <a:gd name="connsiteX54" fmla="*/ 1271121 w 1459578"/>
              <a:gd name="connsiteY54" fmla="*/ 257206 h 2046104"/>
              <a:gd name="connsiteX55" fmla="*/ 1092279 w 1459578"/>
              <a:gd name="connsiteY55" fmla="*/ 424509 h 2046104"/>
              <a:gd name="connsiteX56" fmla="*/ 1008628 w 1459578"/>
              <a:gd name="connsiteY56" fmla="*/ 464893 h 2046104"/>
              <a:gd name="connsiteX57" fmla="*/ 1031704 w 1459578"/>
              <a:gd name="connsiteY57" fmla="*/ 502392 h 2046104"/>
              <a:gd name="connsiteX58" fmla="*/ 988436 w 1459578"/>
              <a:gd name="connsiteY58" fmla="*/ 548545 h 2046104"/>
              <a:gd name="connsiteX59" fmla="*/ 976898 w 1459578"/>
              <a:gd name="connsiteY59" fmla="*/ 560083 h 2046104"/>
              <a:gd name="connsiteX60" fmla="*/ 1040358 w 1459578"/>
              <a:gd name="connsiteY60" fmla="*/ 770654 h 2046104"/>
              <a:gd name="connsiteX61" fmla="*/ 1103818 w 1459578"/>
              <a:gd name="connsiteY61" fmla="*/ 1056224 h 2046104"/>
              <a:gd name="connsiteX62" fmla="*/ 1106702 w 1459578"/>
              <a:gd name="connsiteY62" fmla="*/ 1131222 h 2046104"/>
              <a:gd name="connsiteX63" fmla="*/ 1057665 w 1459578"/>
              <a:gd name="connsiteY63" fmla="*/ 1171606 h 2046104"/>
              <a:gd name="connsiteX64" fmla="*/ 1025935 w 1459578"/>
              <a:gd name="connsiteY64" fmla="*/ 1318717 h 2046104"/>
              <a:gd name="connsiteX65" fmla="*/ 971129 w 1459578"/>
              <a:gd name="connsiteY65" fmla="*/ 1506213 h 2046104"/>
              <a:gd name="connsiteX66" fmla="*/ 907669 w 1459578"/>
              <a:gd name="connsiteY66" fmla="*/ 1552365 h 2046104"/>
              <a:gd name="connsiteX67" fmla="*/ 919207 w 1459578"/>
              <a:gd name="connsiteY67" fmla="*/ 1687939 h 2046104"/>
              <a:gd name="connsiteX68" fmla="*/ 933629 w 1459578"/>
              <a:gd name="connsiteY68" fmla="*/ 1742745 h 2046104"/>
              <a:gd name="connsiteX69" fmla="*/ 896130 w 1459578"/>
              <a:gd name="connsiteY69" fmla="*/ 1786013 h 2046104"/>
              <a:gd name="connsiteX70" fmla="*/ 864400 w 1459578"/>
              <a:gd name="connsiteY70" fmla="*/ 1788898 h 2046104"/>
              <a:gd name="connsiteX71" fmla="*/ 818248 w 1459578"/>
              <a:gd name="connsiteY71" fmla="*/ 1745630 h 2046104"/>
              <a:gd name="connsiteX72" fmla="*/ 800941 w 1459578"/>
              <a:gd name="connsiteY72" fmla="*/ 1656209 h 2046104"/>
              <a:gd name="connsiteX73" fmla="*/ 806710 w 1459578"/>
              <a:gd name="connsiteY73" fmla="*/ 1621594 h 2046104"/>
              <a:gd name="connsiteX74" fmla="*/ 769211 w 1459578"/>
              <a:gd name="connsiteY74" fmla="*/ 1598518 h 2046104"/>
              <a:gd name="connsiteX75" fmla="*/ 783633 w 1459578"/>
              <a:gd name="connsiteY75" fmla="*/ 1549481 h 2046104"/>
              <a:gd name="connsiteX76" fmla="*/ 855747 w 1459578"/>
              <a:gd name="connsiteY76" fmla="*/ 1477367 h 2046104"/>
              <a:gd name="connsiteX77" fmla="*/ 852862 w 1459578"/>
              <a:gd name="connsiteY77" fmla="*/ 1373524 h 2046104"/>
              <a:gd name="connsiteX78" fmla="*/ 875939 w 1459578"/>
              <a:gd name="connsiteY78" fmla="*/ 1301410 h 2046104"/>
              <a:gd name="connsiteX79" fmla="*/ 904784 w 1459578"/>
              <a:gd name="connsiteY79" fmla="*/ 1269680 h 2046104"/>
              <a:gd name="connsiteX80" fmla="*/ 896130 w 1459578"/>
              <a:gd name="connsiteY80" fmla="*/ 1151414 h 2046104"/>
              <a:gd name="connsiteX81" fmla="*/ 881708 w 1459578"/>
              <a:gd name="connsiteY81" fmla="*/ 1142760 h 2046104"/>
              <a:gd name="connsiteX82" fmla="*/ 815363 w 1459578"/>
              <a:gd name="connsiteY82" fmla="*/ 1162952 h 2046104"/>
              <a:gd name="connsiteX83" fmla="*/ 746134 w 1459578"/>
              <a:gd name="connsiteY83" fmla="*/ 1211989 h 2046104"/>
              <a:gd name="connsiteX84" fmla="*/ 734596 w 1459578"/>
              <a:gd name="connsiteY84" fmla="*/ 1304295 h 2046104"/>
              <a:gd name="connsiteX85" fmla="*/ 731712 w 1459578"/>
              <a:gd name="connsiteY85" fmla="*/ 1405254 h 2046104"/>
              <a:gd name="connsiteX86" fmla="*/ 725942 w 1459578"/>
              <a:gd name="connsiteY86" fmla="*/ 1500444 h 2046104"/>
              <a:gd name="connsiteX87" fmla="*/ 705751 w 1459578"/>
              <a:gd name="connsiteY87" fmla="*/ 1575442 h 2046104"/>
              <a:gd name="connsiteX88" fmla="*/ 720173 w 1459578"/>
              <a:gd name="connsiteY88" fmla="*/ 1633133 h 2046104"/>
              <a:gd name="connsiteX89" fmla="*/ 711520 w 1459578"/>
              <a:gd name="connsiteY89" fmla="*/ 1780244 h 2046104"/>
              <a:gd name="connsiteX90" fmla="*/ 728827 w 1459578"/>
              <a:gd name="connsiteY90" fmla="*/ 1912933 h 2046104"/>
              <a:gd name="connsiteX91" fmla="*/ 740365 w 1459578"/>
              <a:gd name="connsiteY91" fmla="*/ 1950432 h 2046104"/>
              <a:gd name="connsiteX92" fmla="*/ 668252 w 1459578"/>
              <a:gd name="connsiteY92" fmla="*/ 2036969 h 2046104"/>
              <a:gd name="connsiteX93" fmla="*/ 590369 w 1459578"/>
              <a:gd name="connsiteY93" fmla="*/ 2005239 h 2046104"/>
              <a:gd name="connsiteX94" fmla="*/ 590369 w 1459578"/>
              <a:gd name="connsiteY94" fmla="*/ 1936010 h 2046104"/>
              <a:gd name="connsiteX95" fmla="*/ 619214 w 1459578"/>
              <a:gd name="connsiteY95" fmla="*/ 1886972 h 2046104"/>
              <a:gd name="connsiteX96" fmla="*/ 613445 w 1459578"/>
              <a:gd name="connsiteY96" fmla="*/ 1863896 h 2046104"/>
              <a:gd name="connsiteX97" fmla="*/ 584600 w 1459578"/>
              <a:gd name="connsiteY97" fmla="*/ 1783129 h 2046104"/>
              <a:gd name="connsiteX98" fmla="*/ 581715 w 1459578"/>
              <a:gd name="connsiteY98" fmla="*/ 1552365 h 2046104"/>
              <a:gd name="connsiteX99" fmla="*/ 590369 w 1459578"/>
              <a:gd name="connsiteY99" fmla="*/ 1494675 h 2046104"/>
              <a:gd name="connsiteX100" fmla="*/ 564408 w 1459578"/>
              <a:gd name="connsiteY100" fmla="*/ 1399485 h 2046104"/>
              <a:gd name="connsiteX101" fmla="*/ 535563 w 1459578"/>
              <a:gd name="connsiteY101" fmla="*/ 1272565 h 2046104"/>
              <a:gd name="connsiteX102" fmla="*/ 327876 w 1459578"/>
              <a:gd name="connsiteY102" fmla="*/ 1125453 h 2046104"/>
              <a:gd name="connsiteX103" fmla="*/ 287492 w 1459578"/>
              <a:gd name="connsiteY103" fmla="*/ 1108146 h 2046104"/>
              <a:gd name="connsiteX104" fmla="*/ 342298 w 1459578"/>
              <a:gd name="connsiteY104" fmla="*/ 1061993 h 2046104"/>
              <a:gd name="connsiteX105" fmla="*/ 495179 w 1459578"/>
              <a:gd name="connsiteY105" fmla="*/ 862960 h 2046104"/>
              <a:gd name="connsiteX106" fmla="*/ 552870 w 1459578"/>
              <a:gd name="connsiteY106" fmla="*/ 707194 h 2046104"/>
              <a:gd name="connsiteX107" fmla="*/ 506717 w 1459578"/>
              <a:gd name="connsiteY107" fmla="*/ 727386 h 2046104"/>
              <a:gd name="connsiteX108" fmla="*/ 472103 w 1459578"/>
              <a:gd name="connsiteY108" fmla="*/ 684118 h 2046104"/>
              <a:gd name="connsiteX109" fmla="*/ 428835 w 1459578"/>
              <a:gd name="connsiteY109" fmla="*/ 715848 h 2046104"/>
              <a:gd name="connsiteX110" fmla="*/ 374028 w 1459578"/>
              <a:gd name="connsiteY110" fmla="*/ 733155 h 2046104"/>
              <a:gd name="connsiteX111" fmla="*/ 333645 w 1459578"/>
              <a:gd name="connsiteY111" fmla="*/ 762001 h 2046104"/>
              <a:gd name="connsiteX112" fmla="*/ 209609 w 1459578"/>
              <a:gd name="connsiteY112" fmla="*/ 813922 h 2046104"/>
              <a:gd name="connsiteX113" fmla="*/ 180764 w 1459578"/>
              <a:gd name="connsiteY113" fmla="*/ 848537 h 2046104"/>
              <a:gd name="connsiteX114" fmla="*/ 172110 w 1459578"/>
              <a:gd name="connsiteY114" fmla="*/ 906228 h 2046104"/>
              <a:gd name="connsiteX115" fmla="*/ 174995 w 1459578"/>
              <a:gd name="connsiteY115" fmla="*/ 935073 h 2046104"/>
              <a:gd name="connsiteX116" fmla="*/ 149034 w 1459578"/>
              <a:gd name="connsiteY116" fmla="*/ 917766 h 2046104"/>
              <a:gd name="connsiteX117" fmla="*/ 120188 w 1459578"/>
              <a:gd name="connsiteY117" fmla="*/ 883151 h 2046104"/>
              <a:gd name="connsiteX118" fmla="*/ 114419 w 1459578"/>
              <a:gd name="connsiteY118" fmla="*/ 883151 h 2046104"/>
              <a:gd name="connsiteX119" fmla="*/ 114419 w 1459578"/>
              <a:gd name="connsiteY119" fmla="*/ 926420 h 2046104"/>
              <a:gd name="connsiteX120" fmla="*/ 91343 w 1459578"/>
              <a:gd name="connsiteY120" fmla="*/ 935073 h 2046104"/>
              <a:gd name="connsiteX121" fmla="*/ 74036 w 1459578"/>
              <a:gd name="connsiteY121" fmla="*/ 888921 h 2046104"/>
              <a:gd name="connsiteX122" fmla="*/ 19229 w 1459578"/>
              <a:gd name="connsiteY122" fmla="*/ 923535 h 2046104"/>
              <a:gd name="connsiteX123" fmla="*/ 10576 w 1459578"/>
              <a:gd name="connsiteY123" fmla="*/ 891805 h 2046104"/>
              <a:gd name="connsiteX124" fmla="*/ 36537 w 1459578"/>
              <a:gd name="connsiteY124" fmla="*/ 868729 h 2046104"/>
              <a:gd name="connsiteX125" fmla="*/ 4807 w 1459578"/>
              <a:gd name="connsiteY125" fmla="*/ 816807 h 2046104"/>
              <a:gd name="connsiteX126" fmla="*/ 65382 w 1459578"/>
              <a:gd name="connsiteY126" fmla="*/ 813922 h 2046104"/>
              <a:gd name="connsiteX127" fmla="*/ 33652 w 1459578"/>
              <a:gd name="connsiteY127" fmla="*/ 724502 h 2046104"/>
              <a:gd name="connsiteX128" fmla="*/ 76920 w 1459578"/>
              <a:gd name="connsiteY128" fmla="*/ 736040 h 2046104"/>
              <a:gd name="connsiteX129" fmla="*/ 131727 w 1459578"/>
              <a:gd name="connsiteY129" fmla="*/ 762001 h 2046104"/>
              <a:gd name="connsiteX130" fmla="*/ 224032 w 1459578"/>
              <a:gd name="connsiteY130" fmla="*/ 736040 h 2046104"/>
              <a:gd name="connsiteX131" fmla="*/ 296146 w 1459578"/>
              <a:gd name="connsiteY131" fmla="*/ 684118 h 2046104"/>
              <a:gd name="connsiteX132" fmla="*/ 350952 w 1459578"/>
              <a:gd name="connsiteY132" fmla="*/ 626427 h 2046104"/>
              <a:gd name="connsiteX133" fmla="*/ 405758 w 1459578"/>
              <a:gd name="connsiteY133" fmla="*/ 606235 h 2046104"/>
              <a:gd name="connsiteX134" fmla="*/ 454795 w 1459578"/>
              <a:gd name="connsiteY134" fmla="*/ 560083 h 2046104"/>
              <a:gd name="connsiteX135" fmla="*/ 472103 w 1459578"/>
              <a:gd name="connsiteY135" fmla="*/ 519699 h 2046104"/>
              <a:gd name="connsiteX136" fmla="*/ 434604 w 1459578"/>
              <a:gd name="connsiteY136" fmla="*/ 479316 h 204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1459578" h="2046104">
                <a:moveTo>
                  <a:pt x="434604" y="479316"/>
                </a:moveTo>
                <a:cubicBezTo>
                  <a:pt x="421143" y="462970"/>
                  <a:pt x="397104" y="435567"/>
                  <a:pt x="391335" y="421625"/>
                </a:cubicBezTo>
                <a:cubicBezTo>
                  <a:pt x="385566" y="407683"/>
                  <a:pt x="404316" y="405279"/>
                  <a:pt x="399989" y="395664"/>
                </a:cubicBezTo>
                <a:cubicBezTo>
                  <a:pt x="395662" y="386049"/>
                  <a:pt x="368740" y="375953"/>
                  <a:pt x="365375" y="363934"/>
                </a:cubicBezTo>
                <a:cubicBezTo>
                  <a:pt x="362010" y="351915"/>
                  <a:pt x="381239" y="338934"/>
                  <a:pt x="379797" y="323550"/>
                </a:cubicBezTo>
                <a:cubicBezTo>
                  <a:pt x="378355" y="308166"/>
                  <a:pt x="357682" y="288454"/>
                  <a:pt x="356721" y="271628"/>
                </a:cubicBezTo>
                <a:cubicBezTo>
                  <a:pt x="355760" y="254802"/>
                  <a:pt x="370182" y="239417"/>
                  <a:pt x="374028" y="222591"/>
                </a:cubicBezTo>
                <a:cubicBezTo>
                  <a:pt x="377874" y="205765"/>
                  <a:pt x="372586" y="185092"/>
                  <a:pt x="379797" y="170669"/>
                </a:cubicBezTo>
                <a:cubicBezTo>
                  <a:pt x="387008" y="156246"/>
                  <a:pt x="410565" y="149516"/>
                  <a:pt x="417296" y="136055"/>
                </a:cubicBezTo>
                <a:cubicBezTo>
                  <a:pt x="424027" y="122594"/>
                  <a:pt x="413931" y="96633"/>
                  <a:pt x="420181" y="89902"/>
                </a:cubicBezTo>
                <a:cubicBezTo>
                  <a:pt x="426431" y="83171"/>
                  <a:pt x="444218" y="101921"/>
                  <a:pt x="454795" y="95671"/>
                </a:cubicBezTo>
                <a:cubicBezTo>
                  <a:pt x="465372" y="89421"/>
                  <a:pt x="474026" y="59133"/>
                  <a:pt x="483641" y="52403"/>
                </a:cubicBezTo>
                <a:cubicBezTo>
                  <a:pt x="493256" y="45673"/>
                  <a:pt x="499505" y="60096"/>
                  <a:pt x="512486" y="55288"/>
                </a:cubicBezTo>
                <a:cubicBezTo>
                  <a:pt x="525467" y="50480"/>
                  <a:pt x="549986" y="32693"/>
                  <a:pt x="561524" y="23558"/>
                </a:cubicBezTo>
                <a:cubicBezTo>
                  <a:pt x="573062" y="14424"/>
                  <a:pt x="571139" y="962"/>
                  <a:pt x="581715" y="481"/>
                </a:cubicBezTo>
                <a:cubicBezTo>
                  <a:pt x="592291" y="0"/>
                  <a:pt x="614406" y="20192"/>
                  <a:pt x="624983" y="20673"/>
                </a:cubicBezTo>
                <a:cubicBezTo>
                  <a:pt x="635560" y="21154"/>
                  <a:pt x="637483" y="3847"/>
                  <a:pt x="645175" y="3366"/>
                </a:cubicBezTo>
                <a:cubicBezTo>
                  <a:pt x="652867" y="2885"/>
                  <a:pt x="660559" y="14905"/>
                  <a:pt x="671136" y="17789"/>
                </a:cubicBezTo>
                <a:cubicBezTo>
                  <a:pt x="681713" y="20673"/>
                  <a:pt x="700943" y="22115"/>
                  <a:pt x="708635" y="20673"/>
                </a:cubicBezTo>
                <a:cubicBezTo>
                  <a:pt x="716327" y="19231"/>
                  <a:pt x="713924" y="4808"/>
                  <a:pt x="717289" y="9135"/>
                </a:cubicBezTo>
                <a:cubicBezTo>
                  <a:pt x="720654" y="13462"/>
                  <a:pt x="721616" y="40865"/>
                  <a:pt x="728827" y="46634"/>
                </a:cubicBezTo>
                <a:cubicBezTo>
                  <a:pt x="736038" y="52403"/>
                  <a:pt x="753346" y="39423"/>
                  <a:pt x="760557" y="43750"/>
                </a:cubicBezTo>
                <a:cubicBezTo>
                  <a:pt x="767768" y="48077"/>
                  <a:pt x="760076" y="65865"/>
                  <a:pt x="772095" y="72595"/>
                </a:cubicBezTo>
                <a:cubicBezTo>
                  <a:pt x="784114" y="79325"/>
                  <a:pt x="824498" y="73556"/>
                  <a:pt x="832671" y="84133"/>
                </a:cubicBezTo>
                <a:cubicBezTo>
                  <a:pt x="840844" y="94710"/>
                  <a:pt x="818248" y="123555"/>
                  <a:pt x="821132" y="136055"/>
                </a:cubicBezTo>
                <a:cubicBezTo>
                  <a:pt x="824016" y="148555"/>
                  <a:pt x="848536" y="148554"/>
                  <a:pt x="849978" y="159131"/>
                </a:cubicBezTo>
                <a:cubicBezTo>
                  <a:pt x="851420" y="169708"/>
                  <a:pt x="827863" y="190381"/>
                  <a:pt x="829786" y="199515"/>
                </a:cubicBezTo>
                <a:cubicBezTo>
                  <a:pt x="831709" y="208650"/>
                  <a:pt x="855266" y="206246"/>
                  <a:pt x="861516" y="213938"/>
                </a:cubicBezTo>
                <a:cubicBezTo>
                  <a:pt x="867766" y="221630"/>
                  <a:pt x="859112" y="238457"/>
                  <a:pt x="867285" y="245668"/>
                </a:cubicBezTo>
                <a:cubicBezTo>
                  <a:pt x="875458" y="252879"/>
                  <a:pt x="905746" y="248553"/>
                  <a:pt x="910553" y="257206"/>
                </a:cubicBezTo>
                <a:cubicBezTo>
                  <a:pt x="915361" y="265860"/>
                  <a:pt x="904303" y="287012"/>
                  <a:pt x="896130" y="297589"/>
                </a:cubicBezTo>
                <a:cubicBezTo>
                  <a:pt x="887957" y="308166"/>
                  <a:pt x="856708" y="314416"/>
                  <a:pt x="861516" y="320666"/>
                </a:cubicBezTo>
                <a:cubicBezTo>
                  <a:pt x="866324" y="326916"/>
                  <a:pt x="898054" y="343742"/>
                  <a:pt x="924976" y="335088"/>
                </a:cubicBezTo>
                <a:cubicBezTo>
                  <a:pt x="951898" y="326434"/>
                  <a:pt x="994205" y="280763"/>
                  <a:pt x="1023050" y="268744"/>
                </a:cubicBezTo>
                <a:cubicBezTo>
                  <a:pt x="1051895" y="256725"/>
                  <a:pt x="1066318" y="273552"/>
                  <a:pt x="1098048" y="262975"/>
                </a:cubicBezTo>
                <a:cubicBezTo>
                  <a:pt x="1129778" y="252398"/>
                  <a:pt x="1186027" y="224514"/>
                  <a:pt x="1213430" y="205284"/>
                </a:cubicBezTo>
                <a:cubicBezTo>
                  <a:pt x="1240833" y="186054"/>
                  <a:pt x="1253813" y="174996"/>
                  <a:pt x="1262467" y="147593"/>
                </a:cubicBezTo>
                <a:cubicBezTo>
                  <a:pt x="1271121" y="120190"/>
                  <a:pt x="1262467" y="61537"/>
                  <a:pt x="1265352" y="40865"/>
                </a:cubicBezTo>
                <a:cubicBezTo>
                  <a:pt x="1268237" y="20193"/>
                  <a:pt x="1274006" y="20193"/>
                  <a:pt x="1279775" y="23558"/>
                </a:cubicBezTo>
                <a:cubicBezTo>
                  <a:pt x="1285544" y="26923"/>
                  <a:pt x="1291793" y="55288"/>
                  <a:pt x="1299966" y="61057"/>
                </a:cubicBezTo>
                <a:cubicBezTo>
                  <a:pt x="1308139" y="66826"/>
                  <a:pt x="1321120" y="66826"/>
                  <a:pt x="1328812" y="58172"/>
                </a:cubicBezTo>
                <a:cubicBezTo>
                  <a:pt x="1336504" y="49518"/>
                  <a:pt x="1338427" y="13943"/>
                  <a:pt x="1346119" y="9135"/>
                </a:cubicBezTo>
                <a:cubicBezTo>
                  <a:pt x="1353811" y="4328"/>
                  <a:pt x="1372561" y="19231"/>
                  <a:pt x="1374965" y="29327"/>
                </a:cubicBezTo>
                <a:cubicBezTo>
                  <a:pt x="1377369" y="39423"/>
                  <a:pt x="1354773" y="66345"/>
                  <a:pt x="1360542" y="69710"/>
                </a:cubicBezTo>
                <a:cubicBezTo>
                  <a:pt x="1366311" y="73075"/>
                  <a:pt x="1396599" y="49519"/>
                  <a:pt x="1409579" y="49519"/>
                </a:cubicBezTo>
                <a:cubicBezTo>
                  <a:pt x="1422559" y="49519"/>
                  <a:pt x="1438905" y="60576"/>
                  <a:pt x="1438424" y="69710"/>
                </a:cubicBezTo>
                <a:cubicBezTo>
                  <a:pt x="1437943" y="78844"/>
                  <a:pt x="1406213" y="95671"/>
                  <a:pt x="1406694" y="104325"/>
                </a:cubicBezTo>
                <a:cubicBezTo>
                  <a:pt x="1407175" y="112979"/>
                  <a:pt x="1433617" y="114421"/>
                  <a:pt x="1441309" y="121632"/>
                </a:cubicBezTo>
                <a:cubicBezTo>
                  <a:pt x="1449001" y="128843"/>
                  <a:pt x="1459578" y="143266"/>
                  <a:pt x="1452847" y="147593"/>
                </a:cubicBezTo>
                <a:cubicBezTo>
                  <a:pt x="1446116" y="151920"/>
                  <a:pt x="1412944" y="144228"/>
                  <a:pt x="1400925" y="147593"/>
                </a:cubicBezTo>
                <a:cubicBezTo>
                  <a:pt x="1388906" y="150958"/>
                  <a:pt x="1376888" y="160574"/>
                  <a:pt x="1380734" y="167785"/>
                </a:cubicBezTo>
                <a:cubicBezTo>
                  <a:pt x="1384580" y="174996"/>
                  <a:pt x="1418233" y="184611"/>
                  <a:pt x="1424002" y="190861"/>
                </a:cubicBezTo>
                <a:cubicBezTo>
                  <a:pt x="1429771" y="197111"/>
                  <a:pt x="1433136" y="204323"/>
                  <a:pt x="1415348" y="205284"/>
                </a:cubicBezTo>
                <a:cubicBezTo>
                  <a:pt x="1397560" y="206245"/>
                  <a:pt x="1341312" y="187976"/>
                  <a:pt x="1317274" y="196630"/>
                </a:cubicBezTo>
                <a:cubicBezTo>
                  <a:pt x="1293236" y="205284"/>
                  <a:pt x="1308620" y="219226"/>
                  <a:pt x="1271121" y="257206"/>
                </a:cubicBezTo>
                <a:cubicBezTo>
                  <a:pt x="1233622" y="295186"/>
                  <a:pt x="1136028" y="389895"/>
                  <a:pt x="1092279" y="424509"/>
                </a:cubicBezTo>
                <a:cubicBezTo>
                  <a:pt x="1048530" y="459123"/>
                  <a:pt x="1018724" y="451913"/>
                  <a:pt x="1008628" y="464893"/>
                </a:cubicBezTo>
                <a:cubicBezTo>
                  <a:pt x="998532" y="477874"/>
                  <a:pt x="1035069" y="488450"/>
                  <a:pt x="1031704" y="502392"/>
                </a:cubicBezTo>
                <a:cubicBezTo>
                  <a:pt x="1028339" y="516334"/>
                  <a:pt x="997570" y="538930"/>
                  <a:pt x="988436" y="548545"/>
                </a:cubicBezTo>
                <a:cubicBezTo>
                  <a:pt x="979302" y="558160"/>
                  <a:pt x="968244" y="523065"/>
                  <a:pt x="976898" y="560083"/>
                </a:cubicBezTo>
                <a:cubicBezTo>
                  <a:pt x="985552" y="597101"/>
                  <a:pt x="1019205" y="687964"/>
                  <a:pt x="1040358" y="770654"/>
                </a:cubicBezTo>
                <a:cubicBezTo>
                  <a:pt x="1061511" y="853344"/>
                  <a:pt x="1092761" y="996129"/>
                  <a:pt x="1103818" y="1056224"/>
                </a:cubicBezTo>
                <a:cubicBezTo>
                  <a:pt x="1114875" y="1116319"/>
                  <a:pt x="1114394" y="1111992"/>
                  <a:pt x="1106702" y="1131222"/>
                </a:cubicBezTo>
                <a:cubicBezTo>
                  <a:pt x="1099010" y="1150452"/>
                  <a:pt x="1071126" y="1140357"/>
                  <a:pt x="1057665" y="1171606"/>
                </a:cubicBezTo>
                <a:cubicBezTo>
                  <a:pt x="1044204" y="1202855"/>
                  <a:pt x="1040358" y="1262949"/>
                  <a:pt x="1025935" y="1318717"/>
                </a:cubicBezTo>
                <a:cubicBezTo>
                  <a:pt x="1011512" y="1374485"/>
                  <a:pt x="990840" y="1467272"/>
                  <a:pt x="971129" y="1506213"/>
                </a:cubicBezTo>
                <a:cubicBezTo>
                  <a:pt x="951418" y="1545154"/>
                  <a:pt x="916323" y="1522077"/>
                  <a:pt x="907669" y="1552365"/>
                </a:cubicBezTo>
                <a:cubicBezTo>
                  <a:pt x="899015" y="1582653"/>
                  <a:pt x="914880" y="1656209"/>
                  <a:pt x="919207" y="1687939"/>
                </a:cubicBezTo>
                <a:cubicBezTo>
                  <a:pt x="923534" y="1719669"/>
                  <a:pt x="937475" y="1726399"/>
                  <a:pt x="933629" y="1742745"/>
                </a:cubicBezTo>
                <a:cubicBezTo>
                  <a:pt x="929783" y="1759091"/>
                  <a:pt x="907668" y="1778321"/>
                  <a:pt x="896130" y="1786013"/>
                </a:cubicBezTo>
                <a:cubicBezTo>
                  <a:pt x="884592" y="1793705"/>
                  <a:pt x="877380" y="1795629"/>
                  <a:pt x="864400" y="1788898"/>
                </a:cubicBezTo>
                <a:cubicBezTo>
                  <a:pt x="851420" y="1782168"/>
                  <a:pt x="828824" y="1767745"/>
                  <a:pt x="818248" y="1745630"/>
                </a:cubicBezTo>
                <a:cubicBezTo>
                  <a:pt x="807672" y="1723515"/>
                  <a:pt x="802864" y="1676882"/>
                  <a:pt x="800941" y="1656209"/>
                </a:cubicBezTo>
                <a:cubicBezTo>
                  <a:pt x="799018" y="1635536"/>
                  <a:pt x="811998" y="1631209"/>
                  <a:pt x="806710" y="1621594"/>
                </a:cubicBezTo>
                <a:cubicBezTo>
                  <a:pt x="801422" y="1611979"/>
                  <a:pt x="773057" y="1610537"/>
                  <a:pt x="769211" y="1598518"/>
                </a:cubicBezTo>
                <a:cubicBezTo>
                  <a:pt x="765365" y="1586499"/>
                  <a:pt x="769210" y="1569673"/>
                  <a:pt x="783633" y="1549481"/>
                </a:cubicBezTo>
                <a:cubicBezTo>
                  <a:pt x="798056" y="1529289"/>
                  <a:pt x="844209" y="1506693"/>
                  <a:pt x="855747" y="1477367"/>
                </a:cubicBezTo>
                <a:cubicBezTo>
                  <a:pt x="867285" y="1448041"/>
                  <a:pt x="849497" y="1402850"/>
                  <a:pt x="852862" y="1373524"/>
                </a:cubicBezTo>
                <a:cubicBezTo>
                  <a:pt x="856227" y="1344198"/>
                  <a:pt x="867285" y="1318717"/>
                  <a:pt x="875939" y="1301410"/>
                </a:cubicBezTo>
                <a:cubicBezTo>
                  <a:pt x="884593" y="1284103"/>
                  <a:pt x="901419" y="1294679"/>
                  <a:pt x="904784" y="1269680"/>
                </a:cubicBezTo>
                <a:cubicBezTo>
                  <a:pt x="908149" y="1244681"/>
                  <a:pt x="899976" y="1172567"/>
                  <a:pt x="896130" y="1151414"/>
                </a:cubicBezTo>
                <a:cubicBezTo>
                  <a:pt x="892284" y="1130261"/>
                  <a:pt x="895169" y="1140837"/>
                  <a:pt x="881708" y="1142760"/>
                </a:cubicBezTo>
                <a:cubicBezTo>
                  <a:pt x="868247" y="1144683"/>
                  <a:pt x="837959" y="1151414"/>
                  <a:pt x="815363" y="1162952"/>
                </a:cubicBezTo>
                <a:cubicBezTo>
                  <a:pt x="792767" y="1174490"/>
                  <a:pt x="759595" y="1188432"/>
                  <a:pt x="746134" y="1211989"/>
                </a:cubicBezTo>
                <a:cubicBezTo>
                  <a:pt x="732673" y="1235546"/>
                  <a:pt x="737000" y="1272084"/>
                  <a:pt x="734596" y="1304295"/>
                </a:cubicBezTo>
                <a:cubicBezTo>
                  <a:pt x="732192" y="1336506"/>
                  <a:pt x="733154" y="1372563"/>
                  <a:pt x="731712" y="1405254"/>
                </a:cubicBezTo>
                <a:cubicBezTo>
                  <a:pt x="730270" y="1437945"/>
                  <a:pt x="730269" y="1472079"/>
                  <a:pt x="725942" y="1500444"/>
                </a:cubicBezTo>
                <a:cubicBezTo>
                  <a:pt x="721615" y="1528809"/>
                  <a:pt x="706712" y="1553327"/>
                  <a:pt x="705751" y="1575442"/>
                </a:cubicBezTo>
                <a:cubicBezTo>
                  <a:pt x="704790" y="1597557"/>
                  <a:pt x="719212" y="1598999"/>
                  <a:pt x="720173" y="1633133"/>
                </a:cubicBezTo>
                <a:cubicBezTo>
                  <a:pt x="721134" y="1667267"/>
                  <a:pt x="710078" y="1733611"/>
                  <a:pt x="711520" y="1780244"/>
                </a:cubicBezTo>
                <a:cubicBezTo>
                  <a:pt x="712962" y="1826877"/>
                  <a:pt x="724019" y="1884568"/>
                  <a:pt x="728827" y="1912933"/>
                </a:cubicBezTo>
                <a:cubicBezTo>
                  <a:pt x="733635" y="1941298"/>
                  <a:pt x="750461" y="1929759"/>
                  <a:pt x="740365" y="1950432"/>
                </a:cubicBezTo>
                <a:cubicBezTo>
                  <a:pt x="730269" y="1971105"/>
                  <a:pt x="693251" y="2027835"/>
                  <a:pt x="668252" y="2036969"/>
                </a:cubicBezTo>
                <a:cubicBezTo>
                  <a:pt x="643253" y="2046104"/>
                  <a:pt x="603350" y="2022066"/>
                  <a:pt x="590369" y="2005239"/>
                </a:cubicBezTo>
                <a:cubicBezTo>
                  <a:pt x="577388" y="1988412"/>
                  <a:pt x="585562" y="1955721"/>
                  <a:pt x="590369" y="1936010"/>
                </a:cubicBezTo>
                <a:cubicBezTo>
                  <a:pt x="595176" y="1916299"/>
                  <a:pt x="615368" y="1898991"/>
                  <a:pt x="619214" y="1886972"/>
                </a:cubicBezTo>
                <a:cubicBezTo>
                  <a:pt x="623060" y="1874953"/>
                  <a:pt x="619214" y="1881203"/>
                  <a:pt x="613445" y="1863896"/>
                </a:cubicBezTo>
                <a:cubicBezTo>
                  <a:pt x="607676" y="1846589"/>
                  <a:pt x="589888" y="1835051"/>
                  <a:pt x="584600" y="1783129"/>
                </a:cubicBezTo>
                <a:cubicBezTo>
                  <a:pt x="579312" y="1731207"/>
                  <a:pt x="580754" y="1600441"/>
                  <a:pt x="581715" y="1552365"/>
                </a:cubicBezTo>
                <a:cubicBezTo>
                  <a:pt x="582676" y="1504289"/>
                  <a:pt x="593253" y="1520155"/>
                  <a:pt x="590369" y="1494675"/>
                </a:cubicBezTo>
                <a:cubicBezTo>
                  <a:pt x="587485" y="1469195"/>
                  <a:pt x="573542" y="1436503"/>
                  <a:pt x="564408" y="1399485"/>
                </a:cubicBezTo>
                <a:cubicBezTo>
                  <a:pt x="555274" y="1362467"/>
                  <a:pt x="574985" y="1318237"/>
                  <a:pt x="535563" y="1272565"/>
                </a:cubicBezTo>
                <a:cubicBezTo>
                  <a:pt x="496141" y="1226893"/>
                  <a:pt x="369221" y="1152856"/>
                  <a:pt x="327876" y="1125453"/>
                </a:cubicBezTo>
                <a:cubicBezTo>
                  <a:pt x="286531" y="1098050"/>
                  <a:pt x="285088" y="1118723"/>
                  <a:pt x="287492" y="1108146"/>
                </a:cubicBezTo>
                <a:cubicBezTo>
                  <a:pt x="289896" y="1097569"/>
                  <a:pt x="307684" y="1102857"/>
                  <a:pt x="342298" y="1061993"/>
                </a:cubicBezTo>
                <a:cubicBezTo>
                  <a:pt x="376912" y="1021129"/>
                  <a:pt x="460084" y="922093"/>
                  <a:pt x="495179" y="862960"/>
                </a:cubicBezTo>
                <a:cubicBezTo>
                  <a:pt x="530274" y="803827"/>
                  <a:pt x="550947" y="729790"/>
                  <a:pt x="552870" y="707194"/>
                </a:cubicBezTo>
                <a:cubicBezTo>
                  <a:pt x="554793" y="684598"/>
                  <a:pt x="520178" y="731232"/>
                  <a:pt x="506717" y="727386"/>
                </a:cubicBezTo>
                <a:cubicBezTo>
                  <a:pt x="493256" y="723540"/>
                  <a:pt x="485083" y="686041"/>
                  <a:pt x="472103" y="684118"/>
                </a:cubicBezTo>
                <a:cubicBezTo>
                  <a:pt x="459123" y="682195"/>
                  <a:pt x="445181" y="707675"/>
                  <a:pt x="428835" y="715848"/>
                </a:cubicBezTo>
                <a:cubicBezTo>
                  <a:pt x="412489" y="724021"/>
                  <a:pt x="389893" y="725463"/>
                  <a:pt x="374028" y="733155"/>
                </a:cubicBezTo>
                <a:cubicBezTo>
                  <a:pt x="358163" y="740847"/>
                  <a:pt x="361048" y="748540"/>
                  <a:pt x="333645" y="762001"/>
                </a:cubicBezTo>
                <a:cubicBezTo>
                  <a:pt x="306242" y="775462"/>
                  <a:pt x="235089" y="799499"/>
                  <a:pt x="209609" y="813922"/>
                </a:cubicBezTo>
                <a:cubicBezTo>
                  <a:pt x="184129" y="828345"/>
                  <a:pt x="187014" y="833153"/>
                  <a:pt x="180764" y="848537"/>
                </a:cubicBezTo>
                <a:cubicBezTo>
                  <a:pt x="174514" y="863921"/>
                  <a:pt x="173072" y="891805"/>
                  <a:pt x="172110" y="906228"/>
                </a:cubicBezTo>
                <a:cubicBezTo>
                  <a:pt x="171148" y="920651"/>
                  <a:pt x="178841" y="933150"/>
                  <a:pt x="174995" y="935073"/>
                </a:cubicBezTo>
                <a:cubicBezTo>
                  <a:pt x="171149" y="936996"/>
                  <a:pt x="158168" y="926420"/>
                  <a:pt x="149034" y="917766"/>
                </a:cubicBezTo>
                <a:cubicBezTo>
                  <a:pt x="139900" y="909112"/>
                  <a:pt x="125957" y="888920"/>
                  <a:pt x="120188" y="883151"/>
                </a:cubicBezTo>
                <a:cubicBezTo>
                  <a:pt x="114419" y="877382"/>
                  <a:pt x="115380" y="875940"/>
                  <a:pt x="114419" y="883151"/>
                </a:cubicBezTo>
                <a:cubicBezTo>
                  <a:pt x="113458" y="890362"/>
                  <a:pt x="118265" y="917766"/>
                  <a:pt x="114419" y="926420"/>
                </a:cubicBezTo>
                <a:cubicBezTo>
                  <a:pt x="110573" y="935074"/>
                  <a:pt x="98074" y="941323"/>
                  <a:pt x="91343" y="935073"/>
                </a:cubicBezTo>
                <a:cubicBezTo>
                  <a:pt x="84612" y="928823"/>
                  <a:pt x="86055" y="890844"/>
                  <a:pt x="74036" y="888921"/>
                </a:cubicBezTo>
                <a:cubicBezTo>
                  <a:pt x="62017" y="886998"/>
                  <a:pt x="29806" y="923054"/>
                  <a:pt x="19229" y="923535"/>
                </a:cubicBezTo>
                <a:cubicBezTo>
                  <a:pt x="8652" y="924016"/>
                  <a:pt x="7691" y="900939"/>
                  <a:pt x="10576" y="891805"/>
                </a:cubicBezTo>
                <a:cubicBezTo>
                  <a:pt x="13461" y="882671"/>
                  <a:pt x="37499" y="881229"/>
                  <a:pt x="36537" y="868729"/>
                </a:cubicBezTo>
                <a:cubicBezTo>
                  <a:pt x="35576" y="856229"/>
                  <a:pt x="0" y="825941"/>
                  <a:pt x="4807" y="816807"/>
                </a:cubicBezTo>
                <a:cubicBezTo>
                  <a:pt x="9614" y="807673"/>
                  <a:pt x="60575" y="829306"/>
                  <a:pt x="65382" y="813922"/>
                </a:cubicBezTo>
                <a:cubicBezTo>
                  <a:pt x="70189" y="798538"/>
                  <a:pt x="31729" y="737482"/>
                  <a:pt x="33652" y="724502"/>
                </a:cubicBezTo>
                <a:cubicBezTo>
                  <a:pt x="35575" y="711522"/>
                  <a:pt x="60574" y="729790"/>
                  <a:pt x="76920" y="736040"/>
                </a:cubicBezTo>
                <a:cubicBezTo>
                  <a:pt x="93266" y="742290"/>
                  <a:pt x="107208" y="762001"/>
                  <a:pt x="131727" y="762001"/>
                </a:cubicBezTo>
                <a:cubicBezTo>
                  <a:pt x="156246" y="762001"/>
                  <a:pt x="196629" y="749021"/>
                  <a:pt x="224032" y="736040"/>
                </a:cubicBezTo>
                <a:cubicBezTo>
                  <a:pt x="251435" y="723060"/>
                  <a:pt x="274993" y="702387"/>
                  <a:pt x="296146" y="684118"/>
                </a:cubicBezTo>
                <a:cubicBezTo>
                  <a:pt x="317299" y="665849"/>
                  <a:pt x="332683" y="639407"/>
                  <a:pt x="350952" y="626427"/>
                </a:cubicBezTo>
                <a:cubicBezTo>
                  <a:pt x="369221" y="613447"/>
                  <a:pt x="388451" y="617292"/>
                  <a:pt x="405758" y="606235"/>
                </a:cubicBezTo>
                <a:cubicBezTo>
                  <a:pt x="423065" y="595178"/>
                  <a:pt x="443737" y="574506"/>
                  <a:pt x="454795" y="560083"/>
                </a:cubicBezTo>
                <a:cubicBezTo>
                  <a:pt x="465853" y="545660"/>
                  <a:pt x="469218" y="531237"/>
                  <a:pt x="472103" y="519699"/>
                </a:cubicBezTo>
                <a:cubicBezTo>
                  <a:pt x="474988" y="508161"/>
                  <a:pt x="448065" y="495662"/>
                  <a:pt x="434604" y="479316"/>
                </a:cubicBezTo>
                <a:close/>
              </a:path>
            </a:pathLst>
          </a:custGeom>
          <a:solidFill>
            <a:srgbClr val="FA76D7"/>
          </a:solidFill>
          <a:ln>
            <a:solidFill>
              <a:schemeClr val="tx1"/>
            </a:solidFill>
          </a:ln>
          <a:effectLst>
            <a:innerShdw blurRad="63500" dist="50800" dir="162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2442592" y="764704"/>
            <a:ext cx="6377880" cy="369332"/>
          </a:xfrm>
          <a:prstGeom prst="rect">
            <a:avLst/>
          </a:prstGeom>
          <a:noFill/>
        </p:spPr>
        <p:txBody>
          <a:bodyPr wrap="square" rtlCol="0">
            <a:spAutoFit/>
          </a:bodyPr>
          <a:lstStyle/>
          <a:p>
            <a:r>
              <a:rPr lang="en-US" dirty="0" smtClean="0">
                <a:solidFill>
                  <a:srgbClr val="652876"/>
                </a:solidFill>
                <a:latin typeface="Franklin Gothic Demi" pitchFamily="34" charset="0"/>
              </a:rPr>
              <a:t>COMPTE RENDU</a:t>
            </a:r>
          </a:p>
        </p:txBody>
      </p:sp>
      <p:sp>
        <p:nvSpPr>
          <p:cNvPr id="16" name="TextBox 15"/>
          <p:cNvSpPr txBox="1"/>
          <p:nvPr/>
        </p:nvSpPr>
        <p:spPr>
          <a:xfrm>
            <a:off x="2771800" y="1268760"/>
            <a:ext cx="4032448" cy="2031325"/>
          </a:xfrm>
          <a:prstGeom prst="rect">
            <a:avLst/>
          </a:prstGeom>
          <a:noFill/>
        </p:spPr>
        <p:txBody>
          <a:bodyPr wrap="square" rtlCol="0">
            <a:spAutoFit/>
          </a:bodyPr>
          <a:lstStyle/>
          <a:p>
            <a:pPr lvl="0"/>
            <a:r>
              <a:rPr lang="en-CA" dirty="0" err="1" smtClean="0">
                <a:latin typeface="Franklin Gothic Book" pitchFamily="34" charset="0"/>
              </a:rPr>
              <a:t>S’il</a:t>
            </a:r>
            <a:r>
              <a:rPr lang="en-CA" dirty="0" smtClean="0">
                <a:latin typeface="Franklin Gothic Book" pitchFamily="34" charset="0"/>
              </a:rPr>
              <a:t> </a:t>
            </a:r>
            <a:r>
              <a:rPr lang="en-CA" dirty="0" err="1" smtClean="0">
                <a:latin typeface="Franklin Gothic Book" pitchFamily="34" charset="0"/>
              </a:rPr>
              <a:t>vous</a:t>
            </a:r>
            <a:r>
              <a:rPr lang="en-CA" dirty="0" smtClean="0">
                <a:latin typeface="Franklin Gothic Book" pitchFamily="34" charset="0"/>
              </a:rPr>
              <a:t> </a:t>
            </a:r>
            <a:r>
              <a:rPr lang="en-CA" dirty="0" err="1" smtClean="0">
                <a:latin typeface="Franklin Gothic Book" pitchFamily="34" charset="0"/>
              </a:rPr>
              <a:t>plaît</a:t>
            </a:r>
            <a:r>
              <a:rPr lang="en-CA" dirty="0" smtClean="0">
                <a:latin typeface="Franklin Gothic Book" pitchFamily="34" charset="0"/>
              </a:rPr>
              <a:t>, </a:t>
            </a:r>
            <a:r>
              <a:rPr lang="en-CA" dirty="0" err="1" smtClean="0">
                <a:latin typeface="Franklin Gothic Book" pitchFamily="34" charset="0"/>
              </a:rPr>
              <a:t>partagez</a:t>
            </a:r>
            <a:r>
              <a:rPr lang="en-CA" dirty="0" smtClean="0">
                <a:latin typeface="Franklin Gothic Book" pitchFamily="34" charset="0"/>
              </a:rPr>
              <a:t> </a:t>
            </a:r>
            <a:r>
              <a:rPr lang="en-CA" dirty="0" err="1" smtClean="0">
                <a:latin typeface="Franklin Gothic Book" pitchFamily="34" charset="0"/>
              </a:rPr>
              <a:t>quelques</a:t>
            </a:r>
            <a:r>
              <a:rPr lang="en-CA" dirty="0" smtClean="0">
                <a:latin typeface="Franklin Gothic Book" pitchFamily="34" charset="0"/>
              </a:rPr>
              <a:t> </a:t>
            </a:r>
            <a:r>
              <a:rPr lang="en-CA" dirty="0" err="1" smtClean="0">
                <a:latin typeface="Franklin Gothic Book" pitchFamily="34" charset="0"/>
              </a:rPr>
              <a:t>exemples</a:t>
            </a:r>
            <a:r>
              <a:rPr lang="en-CA" dirty="0" smtClean="0">
                <a:latin typeface="Franklin Gothic Book" pitchFamily="34" charset="0"/>
              </a:rPr>
              <a:t> de </a:t>
            </a:r>
            <a:r>
              <a:rPr lang="en-CA" dirty="0" err="1" smtClean="0">
                <a:latin typeface="Franklin Gothic Book" pitchFamily="34" charset="0"/>
              </a:rPr>
              <a:t>critères</a:t>
            </a:r>
            <a:r>
              <a:rPr lang="en-CA" dirty="0" smtClean="0">
                <a:latin typeface="Franklin Gothic Book" pitchFamily="34" charset="0"/>
              </a:rPr>
              <a:t> </a:t>
            </a:r>
            <a:r>
              <a:rPr lang="en-CA" dirty="0" err="1" smtClean="0">
                <a:latin typeface="Franklin Gothic Book" pitchFamily="34" charset="0"/>
              </a:rPr>
              <a:t>identifiés</a:t>
            </a:r>
            <a:r>
              <a:rPr lang="en-CA" dirty="0" smtClean="0">
                <a:latin typeface="Franklin Gothic Book" pitchFamily="34" charset="0"/>
              </a:rPr>
              <a:t> par </a:t>
            </a:r>
            <a:r>
              <a:rPr lang="en-CA" dirty="0" err="1" smtClean="0">
                <a:latin typeface="Franklin Gothic Book" pitchFamily="34" charset="0"/>
              </a:rPr>
              <a:t>votre</a:t>
            </a:r>
            <a:r>
              <a:rPr lang="en-CA" dirty="0" smtClean="0">
                <a:latin typeface="Franklin Gothic Book" pitchFamily="34" charset="0"/>
              </a:rPr>
              <a:t> </a:t>
            </a:r>
            <a:r>
              <a:rPr lang="en-CA" dirty="0" err="1" smtClean="0">
                <a:latin typeface="Franklin Gothic Book" pitchFamily="34" charset="0"/>
              </a:rPr>
              <a:t>groupe</a:t>
            </a:r>
            <a:r>
              <a:rPr lang="en-CA" dirty="0" smtClean="0">
                <a:latin typeface="Franklin Gothic Book" pitchFamily="34" charset="0"/>
              </a:rPr>
              <a:t>. </a:t>
            </a:r>
          </a:p>
          <a:p>
            <a:pPr lvl="0"/>
            <a:endParaRPr lang="en-CA" dirty="0" smtClean="0">
              <a:latin typeface="Franklin Gothic Book" pitchFamily="34" charset="0"/>
            </a:endParaRPr>
          </a:p>
          <a:p>
            <a:pPr lvl="0"/>
            <a:r>
              <a:rPr lang="en-CA" dirty="0" smtClean="0">
                <a:latin typeface="Franklin Gothic Book" pitchFamily="34" charset="0"/>
              </a:rPr>
              <a:t>Comment les </a:t>
            </a:r>
            <a:r>
              <a:rPr lang="en-CA" dirty="0" err="1" smtClean="0">
                <a:latin typeface="Franklin Gothic Book" pitchFamily="34" charset="0"/>
              </a:rPr>
              <a:t>preuves</a:t>
            </a:r>
            <a:r>
              <a:rPr lang="en-CA" dirty="0" smtClean="0">
                <a:latin typeface="Franklin Gothic Book" pitchFamily="34" charset="0"/>
              </a:rPr>
              <a:t> </a:t>
            </a:r>
            <a:r>
              <a:rPr lang="en-CA" dirty="0" err="1" smtClean="0">
                <a:latin typeface="Franklin Gothic Book" pitchFamily="34" charset="0"/>
              </a:rPr>
              <a:t>démontrent-elles</a:t>
            </a:r>
            <a:r>
              <a:rPr lang="en-CA" dirty="0" smtClean="0">
                <a:latin typeface="Franklin Gothic Book" pitchFamily="34" charset="0"/>
              </a:rPr>
              <a:t> </a:t>
            </a:r>
            <a:r>
              <a:rPr lang="en-CA" dirty="0" err="1" smtClean="0">
                <a:latin typeface="Franklin Gothic Book" pitchFamily="34" charset="0"/>
              </a:rPr>
              <a:t>que</a:t>
            </a:r>
            <a:r>
              <a:rPr lang="en-CA" dirty="0" smtClean="0">
                <a:latin typeface="Franklin Gothic Book" pitchFamily="34" charset="0"/>
              </a:rPr>
              <a:t> les </a:t>
            </a:r>
            <a:r>
              <a:rPr lang="en-CA" dirty="0" err="1" smtClean="0">
                <a:latin typeface="Franklin Gothic Book" pitchFamily="34" charset="0"/>
              </a:rPr>
              <a:t>normes</a:t>
            </a:r>
            <a:r>
              <a:rPr lang="en-CA" dirty="0" smtClean="0">
                <a:latin typeface="Franklin Gothic Book" pitchFamily="34" charset="0"/>
              </a:rPr>
              <a:t> </a:t>
            </a:r>
            <a:r>
              <a:rPr lang="en-CA" dirty="0" err="1" smtClean="0">
                <a:latin typeface="Franklin Gothic Book" pitchFamily="34" charset="0"/>
              </a:rPr>
              <a:t>ou</a:t>
            </a:r>
            <a:r>
              <a:rPr lang="en-CA" dirty="0" smtClean="0">
                <a:latin typeface="Franklin Gothic Book" pitchFamily="34" charset="0"/>
              </a:rPr>
              <a:t> les </a:t>
            </a:r>
            <a:r>
              <a:rPr lang="en-CA" dirty="0" err="1" smtClean="0">
                <a:latin typeface="Franklin Gothic Book" pitchFamily="34" charset="0"/>
              </a:rPr>
              <a:t>résultats</a:t>
            </a:r>
            <a:r>
              <a:rPr lang="en-CA" dirty="0" smtClean="0">
                <a:latin typeface="Franklin Gothic Book" pitchFamily="34" charset="0"/>
              </a:rPr>
              <a:t> </a:t>
            </a:r>
            <a:r>
              <a:rPr lang="en-CA" dirty="0" err="1" smtClean="0">
                <a:latin typeface="Franklin Gothic Book" pitchFamily="34" charset="0"/>
              </a:rPr>
              <a:t>ont</a:t>
            </a:r>
            <a:r>
              <a:rPr lang="en-CA" dirty="0" smtClean="0">
                <a:latin typeface="Franklin Gothic Book" pitchFamily="34" charset="0"/>
              </a:rPr>
              <a:t> </a:t>
            </a:r>
            <a:r>
              <a:rPr lang="en-CA" dirty="0" err="1" smtClean="0">
                <a:latin typeface="Franklin Gothic Book" pitchFamily="34" charset="0"/>
              </a:rPr>
              <a:t>été</a:t>
            </a:r>
            <a:r>
              <a:rPr lang="en-CA" dirty="0" smtClean="0">
                <a:latin typeface="Franklin Gothic Book" pitchFamily="34" charset="0"/>
              </a:rPr>
              <a:t> </a:t>
            </a:r>
            <a:r>
              <a:rPr lang="en-CA" dirty="0" err="1" smtClean="0">
                <a:latin typeface="Franklin Gothic Book" pitchFamily="34" charset="0"/>
              </a:rPr>
              <a:t>respectés</a:t>
            </a:r>
            <a:r>
              <a:rPr lang="en-CA" dirty="0" smtClean="0">
                <a:latin typeface="Franklin Gothic Book" pitchFamily="34" charset="0"/>
              </a:rPr>
              <a:t>?</a:t>
            </a:r>
            <a:endParaRPr lang="en-CA" dirty="0">
              <a:latin typeface="Franklin Gothic Book" pitchFamily="34" charset="0"/>
            </a:endParaRPr>
          </a:p>
        </p:txBody>
      </p:sp>
      <p:sp>
        <p:nvSpPr>
          <p:cNvPr id="18" name="TextBox 17"/>
          <p:cNvSpPr txBox="1"/>
          <p:nvPr/>
        </p:nvSpPr>
        <p:spPr>
          <a:xfrm>
            <a:off x="5292080" y="6093296"/>
            <a:ext cx="1368152" cy="369332"/>
          </a:xfrm>
          <a:prstGeom prst="rect">
            <a:avLst/>
          </a:prstGeom>
          <a:noFill/>
        </p:spPr>
        <p:txBody>
          <a:bodyPr wrap="square" rtlCol="0">
            <a:spAutoFit/>
          </a:bodyPr>
          <a:lstStyle/>
          <a:p>
            <a:r>
              <a:rPr lang="en-CA" dirty="0" smtClean="0">
                <a:hlinkClick r:id="rId3" action="ppaction://hlinksldjump"/>
              </a:rPr>
              <a:t>retour</a:t>
            </a:r>
            <a:endParaRPr lang="en-CA" dirty="0"/>
          </a:p>
        </p:txBody>
      </p:sp>
      <p:sp>
        <p:nvSpPr>
          <p:cNvPr id="19" name="TextBox 18"/>
          <p:cNvSpPr txBox="1"/>
          <p:nvPr/>
        </p:nvSpPr>
        <p:spPr>
          <a:xfrm>
            <a:off x="6588224" y="6093296"/>
            <a:ext cx="1152128" cy="369332"/>
          </a:xfrm>
          <a:prstGeom prst="rect">
            <a:avLst/>
          </a:prstGeom>
          <a:noFill/>
        </p:spPr>
        <p:txBody>
          <a:bodyPr wrap="square" rtlCol="0">
            <a:spAutoFit/>
          </a:bodyPr>
          <a:lstStyle/>
          <a:p>
            <a:r>
              <a:rPr lang="en-CA" dirty="0" smtClean="0">
                <a:hlinkClick r:id="rId4" action="ppaction://hlinksldjump"/>
              </a:rPr>
              <a:t>résumé</a:t>
            </a:r>
            <a:endParaRPr lang="en-CA" dirty="0"/>
          </a:p>
        </p:txBody>
      </p:sp>
    </p:spTree>
    <p:extLst>
      <p:ext uri="{BB962C8B-B14F-4D97-AF65-F5344CB8AC3E}">
        <p14:creationId xmlns:p14="http://schemas.microsoft.com/office/powerpoint/2010/main" xmlns="" val="32011726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l="30720" r="35070"/>
          <a:stretch>
            <a:fillRect/>
          </a:stretch>
        </p:blipFill>
        <p:spPr bwMode="auto">
          <a:xfrm>
            <a:off x="0" y="0"/>
            <a:ext cx="3528392" cy="6858000"/>
          </a:xfrm>
          <a:prstGeom prst="rect">
            <a:avLst/>
          </a:prstGeom>
          <a:noFill/>
          <a:ln w="9525">
            <a:noFill/>
            <a:miter lim="800000"/>
            <a:headEnd/>
            <a:tailEnd/>
          </a:ln>
          <a:effectLst/>
        </p:spPr>
      </p:pic>
      <p:sp>
        <p:nvSpPr>
          <p:cNvPr id="10" name="Rectangle 9"/>
          <p:cNvSpPr/>
          <p:nvPr/>
        </p:nvSpPr>
        <p:spPr>
          <a:xfrm>
            <a:off x="0" y="0"/>
            <a:ext cx="25152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p:cNvSpPr txBox="1"/>
          <p:nvPr/>
        </p:nvSpPr>
        <p:spPr>
          <a:xfrm>
            <a:off x="3729170" y="548680"/>
            <a:ext cx="5028755" cy="523220"/>
          </a:xfrm>
          <a:prstGeom prst="rect">
            <a:avLst/>
          </a:prstGeom>
          <a:noFill/>
        </p:spPr>
        <p:txBody>
          <a:bodyPr wrap="square" rtlCol="0">
            <a:spAutoFit/>
          </a:bodyPr>
          <a:lstStyle/>
          <a:p>
            <a:r>
              <a:rPr lang="en-CA" sz="2800" dirty="0" smtClean="0">
                <a:latin typeface="Franklin Gothic Demi Cond" pitchFamily="34" charset="0"/>
              </a:rPr>
              <a:t>Programmes de certification</a:t>
            </a:r>
            <a:endParaRPr lang="en-CA" sz="2800" dirty="0">
              <a:latin typeface="Franklin Gothic Demi Cond" pitchFamily="34" charset="0"/>
            </a:endParaRPr>
          </a:p>
        </p:txBody>
      </p:sp>
      <p:sp>
        <p:nvSpPr>
          <p:cNvPr id="21" name="Rectangle 20"/>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7" name="Picture 2" descr="http://www.salonservices.ca/images/PurpleSphere.jpg"/>
          <p:cNvPicPr>
            <a:picLocks noChangeAspect="1" noChangeArrowheads="1"/>
          </p:cNvPicPr>
          <p:nvPr/>
        </p:nvPicPr>
        <p:blipFill>
          <a:blip r:embed="rId4" cstate="print">
            <a:clrChange>
              <a:clrFrom>
                <a:srgbClr val="FFFFFF"/>
              </a:clrFrom>
              <a:clrTo>
                <a:srgbClr val="FFFFFF">
                  <a:alpha val="0"/>
                </a:srgbClr>
              </a:clrTo>
            </a:clrChange>
          </a:blip>
          <a:srcRect b="36238"/>
          <a:stretch>
            <a:fillRect/>
          </a:stretch>
        </p:blipFill>
        <p:spPr bwMode="auto">
          <a:xfrm>
            <a:off x="1547664" y="5063380"/>
            <a:ext cx="2857500" cy="1822004"/>
          </a:xfrm>
          <a:prstGeom prst="rect">
            <a:avLst/>
          </a:prstGeom>
          <a:noFill/>
          <a:effectLst>
            <a:innerShdw blurRad="114300">
              <a:prstClr val="black"/>
            </a:innerShdw>
          </a:effectLst>
        </p:spPr>
      </p:pic>
      <p:sp>
        <p:nvSpPr>
          <p:cNvPr id="18" name="Freeform 17"/>
          <p:cNvSpPr/>
          <p:nvPr/>
        </p:nvSpPr>
        <p:spPr>
          <a:xfrm flipH="1">
            <a:off x="1835696" y="3861048"/>
            <a:ext cx="2088232" cy="2669643"/>
          </a:xfrm>
          <a:custGeom>
            <a:avLst/>
            <a:gdLst>
              <a:gd name="connsiteX0" fmla="*/ 19681 w 1507347"/>
              <a:gd name="connsiteY0" fmla="*/ 346180 h 2021571"/>
              <a:gd name="connsiteX1" fmla="*/ 7569 w 1507347"/>
              <a:gd name="connsiteY1" fmla="*/ 409765 h 2021571"/>
              <a:gd name="connsiteX2" fmla="*/ 65098 w 1507347"/>
              <a:gd name="connsiteY2" fmla="*/ 427931 h 2021571"/>
              <a:gd name="connsiteX3" fmla="*/ 77209 w 1507347"/>
              <a:gd name="connsiteY3" fmla="*/ 488488 h 2021571"/>
              <a:gd name="connsiteX4" fmla="*/ 107487 w 1507347"/>
              <a:gd name="connsiteY4" fmla="*/ 482432 h 2021571"/>
              <a:gd name="connsiteX5" fmla="*/ 270989 w 1507347"/>
              <a:gd name="connsiteY5" fmla="*/ 576294 h 2021571"/>
              <a:gd name="connsiteX6" fmla="*/ 334573 w 1507347"/>
              <a:gd name="connsiteY6" fmla="*/ 618684 h 2021571"/>
              <a:gd name="connsiteX7" fmla="*/ 376963 w 1507347"/>
              <a:gd name="connsiteY7" fmla="*/ 630795 h 2021571"/>
              <a:gd name="connsiteX8" fmla="*/ 437519 w 1507347"/>
              <a:gd name="connsiteY8" fmla="*/ 661073 h 2021571"/>
              <a:gd name="connsiteX9" fmla="*/ 437519 w 1507347"/>
              <a:gd name="connsiteY9" fmla="*/ 885131 h 2021571"/>
              <a:gd name="connsiteX10" fmla="*/ 476881 w 1507347"/>
              <a:gd name="connsiteY10" fmla="*/ 1063773 h 2021571"/>
              <a:gd name="connsiteX11" fmla="*/ 516242 w 1507347"/>
              <a:gd name="connsiteY11" fmla="*/ 1196996 h 2021571"/>
              <a:gd name="connsiteX12" fmla="*/ 525326 w 1507347"/>
              <a:gd name="connsiteY12" fmla="*/ 1363526 h 2021571"/>
              <a:gd name="connsiteX13" fmla="*/ 558632 w 1507347"/>
              <a:gd name="connsiteY13" fmla="*/ 1502806 h 2021571"/>
              <a:gd name="connsiteX14" fmla="*/ 573771 w 1507347"/>
              <a:gd name="connsiteY14" fmla="*/ 1514917 h 2021571"/>
              <a:gd name="connsiteX15" fmla="*/ 546520 w 1507347"/>
              <a:gd name="connsiteY15" fmla="*/ 1557306 h 2021571"/>
              <a:gd name="connsiteX16" fmla="*/ 528353 w 1507347"/>
              <a:gd name="connsiteY16" fmla="*/ 1617863 h 2021571"/>
              <a:gd name="connsiteX17" fmla="*/ 522298 w 1507347"/>
              <a:gd name="connsiteY17" fmla="*/ 1678419 h 2021571"/>
              <a:gd name="connsiteX18" fmla="*/ 561659 w 1507347"/>
              <a:gd name="connsiteY18" fmla="*/ 1705669 h 2021571"/>
              <a:gd name="connsiteX19" fmla="*/ 531381 w 1507347"/>
              <a:gd name="connsiteY19" fmla="*/ 1742003 h 2021571"/>
              <a:gd name="connsiteX20" fmla="*/ 534409 w 1507347"/>
              <a:gd name="connsiteY20" fmla="*/ 1811643 h 2021571"/>
              <a:gd name="connsiteX21" fmla="*/ 576798 w 1507347"/>
              <a:gd name="connsiteY21" fmla="*/ 1866143 h 2021571"/>
              <a:gd name="connsiteX22" fmla="*/ 619188 w 1507347"/>
              <a:gd name="connsiteY22" fmla="*/ 1881282 h 2021571"/>
              <a:gd name="connsiteX23" fmla="*/ 579826 w 1507347"/>
              <a:gd name="connsiteY23" fmla="*/ 1923672 h 2021571"/>
              <a:gd name="connsiteX24" fmla="*/ 582854 w 1507347"/>
              <a:gd name="connsiteY24" fmla="*/ 1966061 h 2021571"/>
              <a:gd name="connsiteX25" fmla="*/ 646438 w 1507347"/>
              <a:gd name="connsiteY25" fmla="*/ 1996339 h 2021571"/>
              <a:gd name="connsiteX26" fmla="*/ 713050 w 1507347"/>
              <a:gd name="connsiteY26" fmla="*/ 2020562 h 2021571"/>
              <a:gd name="connsiteX27" fmla="*/ 822051 w 1507347"/>
              <a:gd name="connsiteY27" fmla="*/ 2002395 h 2021571"/>
              <a:gd name="connsiteX28" fmla="*/ 852330 w 1507347"/>
              <a:gd name="connsiteY28" fmla="*/ 1990284 h 2021571"/>
              <a:gd name="connsiteX29" fmla="*/ 846274 w 1507347"/>
              <a:gd name="connsiteY29" fmla="*/ 1953950 h 2021571"/>
              <a:gd name="connsiteX30" fmla="*/ 806912 w 1507347"/>
              <a:gd name="connsiteY30" fmla="*/ 1908533 h 2021571"/>
              <a:gd name="connsiteX31" fmla="*/ 788745 w 1507347"/>
              <a:gd name="connsiteY31" fmla="*/ 1893394 h 2021571"/>
              <a:gd name="connsiteX32" fmla="*/ 809940 w 1507347"/>
              <a:gd name="connsiteY32" fmla="*/ 1841921 h 2021571"/>
              <a:gd name="connsiteX33" fmla="*/ 761495 w 1507347"/>
              <a:gd name="connsiteY33" fmla="*/ 1820726 h 2021571"/>
              <a:gd name="connsiteX34" fmla="*/ 785718 w 1507347"/>
              <a:gd name="connsiteY34" fmla="*/ 1787420 h 2021571"/>
              <a:gd name="connsiteX35" fmla="*/ 743328 w 1507347"/>
              <a:gd name="connsiteY35" fmla="*/ 1763198 h 2021571"/>
              <a:gd name="connsiteX36" fmla="*/ 749384 w 1507347"/>
              <a:gd name="connsiteY36" fmla="*/ 1702641 h 2021571"/>
              <a:gd name="connsiteX37" fmla="*/ 767551 w 1507347"/>
              <a:gd name="connsiteY37" fmla="*/ 1678419 h 2021571"/>
              <a:gd name="connsiteX38" fmla="*/ 752412 w 1507347"/>
              <a:gd name="connsiteY38" fmla="*/ 1654196 h 2021571"/>
              <a:gd name="connsiteX39" fmla="*/ 773606 w 1507347"/>
              <a:gd name="connsiteY39" fmla="*/ 1599696 h 2021571"/>
              <a:gd name="connsiteX40" fmla="*/ 800857 w 1507347"/>
              <a:gd name="connsiteY40" fmla="*/ 1572445 h 2021571"/>
              <a:gd name="connsiteX41" fmla="*/ 800857 w 1507347"/>
              <a:gd name="connsiteY41" fmla="*/ 1560334 h 2021571"/>
              <a:gd name="connsiteX42" fmla="*/ 909858 w 1507347"/>
              <a:gd name="connsiteY42" fmla="*/ 1436194 h 2021571"/>
              <a:gd name="connsiteX43" fmla="*/ 909858 w 1507347"/>
              <a:gd name="connsiteY43" fmla="*/ 1387749 h 2021571"/>
              <a:gd name="connsiteX44" fmla="*/ 943164 w 1507347"/>
              <a:gd name="connsiteY44" fmla="*/ 1324165 h 2021571"/>
              <a:gd name="connsiteX45" fmla="*/ 955275 w 1507347"/>
              <a:gd name="connsiteY45" fmla="*/ 1257553 h 2021571"/>
              <a:gd name="connsiteX46" fmla="*/ 952247 w 1507347"/>
              <a:gd name="connsiteY46" fmla="*/ 1206080 h 2021571"/>
              <a:gd name="connsiteX47" fmla="*/ 952247 w 1507347"/>
              <a:gd name="connsiteY47" fmla="*/ 1154607 h 2021571"/>
              <a:gd name="connsiteX48" fmla="*/ 943164 w 1507347"/>
              <a:gd name="connsiteY48" fmla="*/ 1130384 h 2021571"/>
              <a:gd name="connsiteX49" fmla="*/ 967386 w 1507347"/>
              <a:gd name="connsiteY49" fmla="*/ 1100106 h 2021571"/>
              <a:gd name="connsiteX50" fmla="*/ 1018859 w 1507347"/>
              <a:gd name="connsiteY50" fmla="*/ 1087995 h 2021571"/>
              <a:gd name="connsiteX51" fmla="*/ 991609 w 1507347"/>
              <a:gd name="connsiteY51" fmla="*/ 942660 h 2021571"/>
              <a:gd name="connsiteX52" fmla="*/ 958303 w 1507347"/>
              <a:gd name="connsiteY52" fmla="*/ 821547 h 2021571"/>
              <a:gd name="connsiteX53" fmla="*/ 979498 w 1507347"/>
              <a:gd name="connsiteY53" fmla="*/ 733741 h 2021571"/>
              <a:gd name="connsiteX54" fmla="*/ 1003720 w 1507347"/>
              <a:gd name="connsiteY54" fmla="*/ 667129 h 2021571"/>
              <a:gd name="connsiteX55" fmla="*/ 1040054 w 1507347"/>
              <a:gd name="connsiteY55" fmla="*/ 627767 h 2021571"/>
              <a:gd name="connsiteX56" fmla="*/ 1070332 w 1507347"/>
              <a:gd name="connsiteY56" fmla="*/ 594461 h 2021571"/>
              <a:gd name="connsiteX57" fmla="*/ 1155111 w 1507347"/>
              <a:gd name="connsiteY57" fmla="*/ 558128 h 2021571"/>
              <a:gd name="connsiteX58" fmla="*/ 1221723 w 1507347"/>
              <a:gd name="connsiteY58" fmla="*/ 515738 h 2021571"/>
              <a:gd name="connsiteX59" fmla="*/ 1239890 w 1507347"/>
              <a:gd name="connsiteY59" fmla="*/ 509682 h 2021571"/>
              <a:gd name="connsiteX60" fmla="*/ 1279251 w 1507347"/>
              <a:gd name="connsiteY60" fmla="*/ 467293 h 2021571"/>
              <a:gd name="connsiteX61" fmla="*/ 1321641 w 1507347"/>
              <a:gd name="connsiteY61" fmla="*/ 433987 h 2021571"/>
              <a:gd name="connsiteX62" fmla="*/ 1345863 w 1507347"/>
              <a:gd name="connsiteY62" fmla="*/ 349208 h 2021571"/>
              <a:gd name="connsiteX63" fmla="*/ 1364030 w 1507347"/>
              <a:gd name="connsiteY63" fmla="*/ 300763 h 2021571"/>
              <a:gd name="connsiteX64" fmla="*/ 1412475 w 1507347"/>
              <a:gd name="connsiteY64" fmla="*/ 246263 h 2021571"/>
              <a:gd name="connsiteX65" fmla="*/ 1451837 w 1507347"/>
              <a:gd name="connsiteY65" fmla="*/ 215984 h 2021571"/>
              <a:gd name="connsiteX66" fmla="*/ 1500282 w 1507347"/>
              <a:gd name="connsiteY66" fmla="*/ 176623 h 2021571"/>
              <a:gd name="connsiteX67" fmla="*/ 1494226 w 1507347"/>
              <a:gd name="connsiteY67" fmla="*/ 113039 h 2021571"/>
              <a:gd name="connsiteX68" fmla="*/ 1466976 w 1507347"/>
              <a:gd name="connsiteY68" fmla="*/ 152400 h 2021571"/>
              <a:gd name="connsiteX69" fmla="*/ 1436698 w 1507347"/>
              <a:gd name="connsiteY69" fmla="*/ 182679 h 2021571"/>
              <a:gd name="connsiteX70" fmla="*/ 1418531 w 1507347"/>
              <a:gd name="connsiteY70" fmla="*/ 164512 h 2021571"/>
              <a:gd name="connsiteX71" fmla="*/ 1406420 w 1507347"/>
              <a:gd name="connsiteY71" fmla="*/ 170567 h 2021571"/>
              <a:gd name="connsiteX72" fmla="*/ 1397336 w 1507347"/>
              <a:gd name="connsiteY72" fmla="*/ 149373 h 2021571"/>
              <a:gd name="connsiteX73" fmla="*/ 1391281 w 1507347"/>
              <a:gd name="connsiteY73" fmla="*/ 103955 h 2021571"/>
              <a:gd name="connsiteX74" fmla="*/ 1351919 w 1507347"/>
              <a:gd name="connsiteY74" fmla="*/ 164512 h 2021571"/>
              <a:gd name="connsiteX75" fmla="*/ 1312557 w 1507347"/>
              <a:gd name="connsiteY75" fmla="*/ 231124 h 2021571"/>
              <a:gd name="connsiteX76" fmla="*/ 1264112 w 1507347"/>
              <a:gd name="connsiteY76" fmla="*/ 297735 h 2021571"/>
              <a:gd name="connsiteX77" fmla="*/ 1194473 w 1507347"/>
              <a:gd name="connsiteY77" fmla="*/ 337097 h 2021571"/>
              <a:gd name="connsiteX78" fmla="*/ 1182361 w 1507347"/>
              <a:gd name="connsiteY78" fmla="*/ 379486 h 2021571"/>
              <a:gd name="connsiteX79" fmla="*/ 1158139 w 1507347"/>
              <a:gd name="connsiteY79" fmla="*/ 400681 h 2021571"/>
              <a:gd name="connsiteX80" fmla="*/ 1109694 w 1507347"/>
              <a:gd name="connsiteY80" fmla="*/ 406737 h 2021571"/>
              <a:gd name="connsiteX81" fmla="*/ 1052165 w 1507347"/>
              <a:gd name="connsiteY81" fmla="*/ 385542 h 2021571"/>
              <a:gd name="connsiteX82" fmla="*/ 1033998 w 1507347"/>
              <a:gd name="connsiteY82" fmla="*/ 391598 h 2021571"/>
              <a:gd name="connsiteX83" fmla="*/ 988581 w 1507347"/>
              <a:gd name="connsiteY83" fmla="*/ 358292 h 2021571"/>
              <a:gd name="connsiteX84" fmla="*/ 928025 w 1507347"/>
              <a:gd name="connsiteY84" fmla="*/ 358292 h 2021571"/>
              <a:gd name="connsiteX85" fmla="*/ 843246 w 1507347"/>
              <a:gd name="connsiteY85" fmla="*/ 370403 h 2021571"/>
              <a:gd name="connsiteX86" fmla="*/ 837190 w 1507347"/>
              <a:gd name="connsiteY86" fmla="*/ 391598 h 2021571"/>
              <a:gd name="connsiteX87" fmla="*/ 809940 w 1507347"/>
              <a:gd name="connsiteY87" fmla="*/ 358292 h 2021571"/>
              <a:gd name="connsiteX88" fmla="*/ 840218 w 1507347"/>
              <a:gd name="connsiteY88" fmla="*/ 324986 h 2021571"/>
              <a:gd name="connsiteX89" fmla="*/ 897747 w 1507347"/>
              <a:gd name="connsiteY89" fmla="*/ 252318 h 2021571"/>
              <a:gd name="connsiteX90" fmla="*/ 882608 w 1507347"/>
              <a:gd name="connsiteY90" fmla="*/ 228096 h 2021571"/>
              <a:gd name="connsiteX91" fmla="*/ 897747 w 1507347"/>
              <a:gd name="connsiteY91" fmla="*/ 137261 h 2021571"/>
              <a:gd name="connsiteX92" fmla="*/ 888663 w 1507347"/>
              <a:gd name="connsiteY92" fmla="*/ 73677 h 2021571"/>
              <a:gd name="connsiteX93" fmla="*/ 846274 w 1507347"/>
              <a:gd name="connsiteY93" fmla="*/ 28260 h 2021571"/>
              <a:gd name="connsiteX94" fmla="*/ 782690 w 1507347"/>
              <a:gd name="connsiteY94" fmla="*/ 4037 h 2021571"/>
              <a:gd name="connsiteX95" fmla="*/ 725161 w 1507347"/>
              <a:gd name="connsiteY95" fmla="*/ 4037 h 2021571"/>
              <a:gd name="connsiteX96" fmla="*/ 637355 w 1507347"/>
              <a:gd name="connsiteY96" fmla="*/ 22204 h 2021571"/>
              <a:gd name="connsiteX97" fmla="*/ 601021 w 1507347"/>
              <a:gd name="connsiteY97" fmla="*/ 64594 h 2021571"/>
              <a:gd name="connsiteX98" fmla="*/ 573771 w 1507347"/>
              <a:gd name="connsiteY98" fmla="*/ 131206 h 2021571"/>
              <a:gd name="connsiteX99" fmla="*/ 579826 w 1507347"/>
              <a:gd name="connsiteY99" fmla="*/ 176623 h 2021571"/>
              <a:gd name="connsiteX100" fmla="*/ 564687 w 1507347"/>
              <a:gd name="connsiteY100" fmla="*/ 240207 h 2021571"/>
              <a:gd name="connsiteX101" fmla="*/ 582854 w 1507347"/>
              <a:gd name="connsiteY101" fmla="*/ 282596 h 2021571"/>
              <a:gd name="connsiteX102" fmla="*/ 613132 w 1507347"/>
              <a:gd name="connsiteY102" fmla="*/ 328014 h 2021571"/>
              <a:gd name="connsiteX103" fmla="*/ 631299 w 1507347"/>
              <a:gd name="connsiteY103" fmla="*/ 379486 h 2021571"/>
              <a:gd name="connsiteX104" fmla="*/ 607077 w 1507347"/>
              <a:gd name="connsiteY104" fmla="*/ 415820 h 2021571"/>
              <a:gd name="connsiteX105" fmla="*/ 558632 w 1507347"/>
              <a:gd name="connsiteY105" fmla="*/ 406737 h 2021571"/>
              <a:gd name="connsiteX106" fmla="*/ 501103 w 1507347"/>
              <a:gd name="connsiteY106" fmla="*/ 421876 h 2021571"/>
              <a:gd name="connsiteX107" fmla="*/ 413296 w 1507347"/>
              <a:gd name="connsiteY107" fmla="*/ 440043 h 2021571"/>
              <a:gd name="connsiteX108" fmla="*/ 392102 w 1507347"/>
              <a:gd name="connsiteY108" fmla="*/ 449126 h 2021571"/>
              <a:gd name="connsiteX109" fmla="*/ 325490 w 1507347"/>
              <a:gd name="connsiteY109" fmla="*/ 433987 h 2021571"/>
              <a:gd name="connsiteX110" fmla="*/ 313379 w 1507347"/>
              <a:gd name="connsiteY110" fmla="*/ 449126 h 2021571"/>
              <a:gd name="connsiteX111" fmla="*/ 286128 w 1507347"/>
              <a:gd name="connsiteY111" fmla="*/ 430959 h 2021571"/>
              <a:gd name="connsiteX112" fmla="*/ 234655 w 1507347"/>
              <a:gd name="connsiteY112" fmla="*/ 400681 h 2021571"/>
              <a:gd name="connsiteX113" fmla="*/ 216488 w 1507347"/>
              <a:gd name="connsiteY113" fmla="*/ 412792 h 2021571"/>
              <a:gd name="connsiteX114" fmla="*/ 165016 w 1507347"/>
              <a:gd name="connsiteY114" fmla="*/ 373431 h 2021571"/>
              <a:gd name="connsiteX115" fmla="*/ 152904 w 1507347"/>
              <a:gd name="connsiteY115" fmla="*/ 346180 h 2021571"/>
              <a:gd name="connsiteX116" fmla="*/ 98404 w 1507347"/>
              <a:gd name="connsiteY116" fmla="*/ 328014 h 2021571"/>
              <a:gd name="connsiteX117" fmla="*/ 19681 w 1507347"/>
              <a:gd name="connsiteY117" fmla="*/ 346180 h 202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507347" h="2021571">
                <a:moveTo>
                  <a:pt x="19681" y="346180"/>
                </a:moveTo>
                <a:cubicBezTo>
                  <a:pt x="4542" y="359805"/>
                  <a:pt x="0" y="396140"/>
                  <a:pt x="7569" y="409765"/>
                </a:cubicBezTo>
                <a:cubicBezTo>
                  <a:pt x="15139" y="423390"/>
                  <a:pt x="53491" y="414810"/>
                  <a:pt x="65098" y="427931"/>
                </a:cubicBezTo>
                <a:cubicBezTo>
                  <a:pt x="76705" y="441052"/>
                  <a:pt x="70144" y="479405"/>
                  <a:pt x="77209" y="488488"/>
                </a:cubicBezTo>
                <a:cubicBezTo>
                  <a:pt x="84274" y="497571"/>
                  <a:pt x="75190" y="467798"/>
                  <a:pt x="107487" y="482432"/>
                </a:cubicBezTo>
                <a:cubicBezTo>
                  <a:pt x="139784" y="497066"/>
                  <a:pt x="233141" y="553585"/>
                  <a:pt x="270989" y="576294"/>
                </a:cubicBezTo>
                <a:cubicBezTo>
                  <a:pt x="308837" y="599003"/>
                  <a:pt x="316911" y="609601"/>
                  <a:pt x="334573" y="618684"/>
                </a:cubicBezTo>
                <a:cubicBezTo>
                  <a:pt x="352235" y="627767"/>
                  <a:pt x="359805" y="623730"/>
                  <a:pt x="376963" y="630795"/>
                </a:cubicBezTo>
                <a:cubicBezTo>
                  <a:pt x="394121" y="637860"/>
                  <a:pt x="427426" y="618684"/>
                  <a:pt x="437519" y="661073"/>
                </a:cubicBezTo>
                <a:cubicBezTo>
                  <a:pt x="447612" y="703462"/>
                  <a:pt x="430959" y="818014"/>
                  <a:pt x="437519" y="885131"/>
                </a:cubicBezTo>
                <a:cubicBezTo>
                  <a:pt x="444079" y="952248"/>
                  <a:pt x="463761" y="1011796"/>
                  <a:pt x="476881" y="1063773"/>
                </a:cubicBezTo>
                <a:cubicBezTo>
                  <a:pt x="490001" y="1115750"/>
                  <a:pt x="508168" y="1147037"/>
                  <a:pt x="516242" y="1196996"/>
                </a:cubicBezTo>
                <a:cubicBezTo>
                  <a:pt x="524316" y="1246955"/>
                  <a:pt x="518261" y="1312558"/>
                  <a:pt x="525326" y="1363526"/>
                </a:cubicBezTo>
                <a:cubicBezTo>
                  <a:pt x="532391" y="1414494"/>
                  <a:pt x="550558" y="1477574"/>
                  <a:pt x="558632" y="1502806"/>
                </a:cubicBezTo>
                <a:cubicBezTo>
                  <a:pt x="566706" y="1528038"/>
                  <a:pt x="575790" y="1505834"/>
                  <a:pt x="573771" y="1514917"/>
                </a:cubicBezTo>
                <a:cubicBezTo>
                  <a:pt x="571752" y="1524000"/>
                  <a:pt x="554090" y="1540148"/>
                  <a:pt x="546520" y="1557306"/>
                </a:cubicBezTo>
                <a:cubicBezTo>
                  <a:pt x="538950" y="1574464"/>
                  <a:pt x="532390" y="1597678"/>
                  <a:pt x="528353" y="1617863"/>
                </a:cubicBezTo>
                <a:cubicBezTo>
                  <a:pt x="524316" y="1638048"/>
                  <a:pt x="516747" y="1663785"/>
                  <a:pt x="522298" y="1678419"/>
                </a:cubicBezTo>
                <a:cubicBezTo>
                  <a:pt x="527849" y="1693053"/>
                  <a:pt x="560145" y="1695072"/>
                  <a:pt x="561659" y="1705669"/>
                </a:cubicBezTo>
                <a:cubicBezTo>
                  <a:pt x="563173" y="1716266"/>
                  <a:pt x="535923" y="1724341"/>
                  <a:pt x="531381" y="1742003"/>
                </a:cubicBezTo>
                <a:cubicBezTo>
                  <a:pt x="526839" y="1759665"/>
                  <a:pt x="526840" y="1790953"/>
                  <a:pt x="534409" y="1811643"/>
                </a:cubicBezTo>
                <a:cubicBezTo>
                  <a:pt x="541979" y="1832333"/>
                  <a:pt x="562668" y="1854537"/>
                  <a:pt x="576798" y="1866143"/>
                </a:cubicBezTo>
                <a:cubicBezTo>
                  <a:pt x="590928" y="1877749"/>
                  <a:pt x="618683" y="1871694"/>
                  <a:pt x="619188" y="1881282"/>
                </a:cubicBezTo>
                <a:cubicBezTo>
                  <a:pt x="619693" y="1890870"/>
                  <a:pt x="585882" y="1909542"/>
                  <a:pt x="579826" y="1923672"/>
                </a:cubicBezTo>
                <a:cubicBezTo>
                  <a:pt x="573770" y="1937802"/>
                  <a:pt x="571752" y="1953950"/>
                  <a:pt x="582854" y="1966061"/>
                </a:cubicBezTo>
                <a:cubicBezTo>
                  <a:pt x="593956" y="1978172"/>
                  <a:pt x="624739" y="1987256"/>
                  <a:pt x="646438" y="1996339"/>
                </a:cubicBezTo>
                <a:cubicBezTo>
                  <a:pt x="668137" y="2005422"/>
                  <a:pt x="683781" y="2019553"/>
                  <a:pt x="713050" y="2020562"/>
                </a:cubicBezTo>
                <a:cubicBezTo>
                  <a:pt x="742319" y="2021571"/>
                  <a:pt x="798838" y="2007441"/>
                  <a:pt x="822051" y="2002395"/>
                </a:cubicBezTo>
                <a:cubicBezTo>
                  <a:pt x="845264" y="1997349"/>
                  <a:pt x="848293" y="1998358"/>
                  <a:pt x="852330" y="1990284"/>
                </a:cubicBezTo>
                <a:cubicBezTo>
                  <a:pt x="856367" y="1982210"/>
                  <a:pt x="853844" y="1967575"/>
                  <a:pt x="846274" y="1953950"/>
                </a:cubicBezTo>
                <a:cubicBezTo>
                  <a:pt x="838704" y="1940325"/>
                  <a:pt x="816500" y="1918626"/>
                  <a:pt x="806912" y="1908533"/>
                </a:cubicBezTo>
                <a:cubicBezTo>
                  <a:pt x="797324" y="1898440"/>
                  <a:pt x="788240" y="1904496"/>
                  <a:pt x="788745" y="1893394"/>
                </a:cubicBezTo>
                <a:cubicBezTo>
                  <a:pt x="789250" y="1882292"/>
                  <a:pt x="814482" y="1854032"/>
                  <a:pt x="809940" y="1841921"/>
                </a:cubicBezTo>
                <a:cubicBezTo>
                  <a:pt x="805398" y="1829810"/>
                  <a:pt x="765532" y="1829810"/>
                  <a:pt x="761495" y="1820726"/>
                </a:cubicBezTo>
                <a:cubicBezTo>
                  <a:pt x="757458" y="1811642"/>
                  <a:pt x="788746" y="1797008"/>
                  <a:pt x="785718" y="1787420"/>
                </a:cubicBezTo>
                <a:cubicBezTo>
                  <a:pt x="782690" y="1777832"/>
                  <a:pt x="749384" y="1777328"/>
                  <a:pt x="743328" y="1763198"/>
                </a:cubicBezTo>
                <a:cubicBezTo>
                  <a:pt x="737272" y="1749068"/>
                  <a:pt x="745347" y="1716771"/>
                  <a:pt x="749384" y="1702641"/>
                </a:cubicBezTo>
                <a:cubicBezTo>
                  <a:pt x="753421" y="1688511"/>
                  <a:pt x="767046" y="1686493"/>
                  <a:pt x="767551" y="1678419"/>
                </a:cubicBezTo>
                <a:cubicBezTo>
                  <a:pt x="768056" y="1670345"/>
                  <a:pt x="751403" y="1667317"/>
                  <a:pt x="752412" y="1654196"/>
                </a:cubicBezTo>
                <a:cubicBezTo>
                  <a:pt x="753421" y="1641076"/>
                  <a:pt x="765532" y="1613321"/>
                  <a:pt x="773606" y="1599696"/>
                </a:cubicBezTo>
                <a:cubicBezTo>
                  <a:pt x="781680" y="1586071"/>
                  <a:pt x="796315" y="1579005"/>
                  <a:pt x="800857" y="1572445"/>
                </a:cubicBezTo>
                <a:cubicBezTo>
                  <a:pt x="805399" y="1565885"/>
                  <a:pt x="782690" y="1583043"/>
                  <a:pt x="800857" y="1560334"/>
                </a:cubicBezTo>
                <a:cubicBezTo>
                  <a:pt x="819024" y="1537626"/>
                  <a:pt x="891691" y="1464958"/>
                  <a:pt x="909858" y="1436194"/>
                </a:cubicBezTo>
                <a:cubicBezTo>
                  <a:pt x="928025" y="1407430"/>
                  <a:pt x="904307" y="1406420"/>
                  <a:pt x="909858" y="1387749"/>
                </a:cubicBezTo>
                <a:cubicBezTo>
                  <a:pt x="915409" y="1369078"/>
                  <a:pt x="935595" y="1345864"/>
                  <a:pt x="943164" y="1324165"/>
                </a:cubicBezTo>
                <a:cubicBezTo>
                  <a:pt x="950733" y="1302466"/>
                  <a:pt x="953761" y="1277234"/>
                  <a:pt x="955275" y="1257553"/>
                </a:cubicBezTo>
                <a:cubicBezTo>
                  <a:pt x="956789" y="1237872"/>
                  <a:pt x="952752" y="1223238"/>
                  <a:pt x="952247" y="1206080"/>
                </a:cubicBezTo>
                <a:cubicBezTo>
                  <a:pt x="951742" y="1188922"/>
                  <a:pt x="953761" y="1167223"/>
                  <a:pt x="952247" y="1154607"/>
                </a:cubicBezTo>
                <a:cubicBezTo>
                  <a:pt x="950733" y="1141991"/>
                  <a:pt x="940641" y="1139468"/>
                  <a:pt x="943164" y="1130384"/>
                </a:cubicBezTo>
                <a:cubicBezTo>
                  <a:pt x="945687" y="1121301"/>
                  <a:pt x="954770" y="1107171"/>
                  <a:pt x="967386" y="1100106"/>
                </a:cubicBezTo>
                <a:cubicBezTo>
                  <a:pt x="980002" y="1093041"/>
                  <a:pt x="1014822" y="1114236"/>
                  <a:pt x="1018859" y="1087995"/>
                </a:cubicBezTo>
                <a:cubicBezTo>
                  <a:pt x="1022896" y="1061754"/>
                  <a:pt x="1001702" y="987068"/>
                  <a:pt x="991609" y="942660"/>
                </a:cubicBezTo>
                <a:cubicBezTo>
                  <a:pt x="981516" y="898252"/>
                  <a:pt x="960321" y="856367"/>
                  <a:pt x="958303" y="821547"/>
                </a:cubicBezTo>
                <a:cubicBezTo>
                  <a:pt x="956285" y="786727"/>
                  <a:pt x="971929" y="759477"/>
                  <a:pt x="979498" y="733741"/>
                </a:cubicBezTo>
                <a:cubicBezTo>
                  <a:pt x="987067" y="708005"/>
                  <a:pt x="993627" y="684791"/>
                  <a:pt x="1003720" y="667129"/>
                </a:cubicBezTo>
                <a:cubicBezTo>
                  <a:pt x="1013813" y="649467"/>
                  <a:pt x="1040054" y="627767"/>
                  <a:pt x="1040054" y="627767"/>
                </a:cubicBezTo>
                <a:cubicBezTo>
                  <a:pt x="1051156" y="615656"/>
                  <a:pt x="1051156" y="606068"/>
                  <a:pt x="1070332" y="594461"/>
                </a:cubicBezTo>
                <a:cubicBezTo>
                  <a:pt x="1089508" y="582855"/>
                  <a:pt x="1129879" y="571248"/>
                  <a:pt x="1155111" y="558128"/>
                </a:cubicBezTo>
                <a:cubicBezTo>
                  <a:pt x="1180343" y="545008"/>
                  <a:pt x="1207593" y="523812"/>
                  <a:pt x="1221723" y="515738"/>
                </a:cubicBezTo>
                <a:cubicBezTo>
                  <a:pt x="1235853" y="507664"/>
                  <a:pt x="1230302" y="517756"/>
                  <a:pt x="1239890" y="509682"/>
                </a:cubicBezTo>
                <a:cubicBezTo>
                  <a:pt x="1249478" y="501608"/>
                  <a:pt x="1265626" y="479909"/>
                  <a:pt x="1279251" y="467293"/>
                </a:cubicBezTo>
                <a:cubicBezTo>
                  <a:pt x="1292876" y="454677"/>
                  <a:pt x="1310539" y="453668"/>
                  <a:pt x="1321641" y="433987"/>
                </a:cubicBezTo>
                <a:cubicBezTo>
                  <a:pt x="1332743" y="414306"/>
                  <a:pt x="1338798" y="371412"/>
                  <a:pt x="1345863" y="349208"/>
                </a:cubicBezTo>
                <a:cubicBezTo>
                  <a:pt x="1352928" y="327004"/>
                  <a:pt x="1352928" y="317920"/>
                  <a:pt x="1364030" y="300763"/>
                </a:cubicBezTo>
                <a:cubicBezTo>
                  <a:pt x="1375132" y="283606"/>
                  <a:pt x="1397841" y="260393"/>
                  <a:pt x="1412475" y="246263"/>
                </a:cubicBezTo>
                <a:cubicBezTo>
                  <a:pt x="1427109" y="232133"/>
                  <a:pt x="1437203" y="227591"/>
                  <a:pt x="1451837" y="215984"/>
                </a:cubicBezTo>
                <a:cubicBezTo>
                  <a:pt x="1466471" y="204377"/>
                  <a:pt x="1493217" y="193780"/>
                  <a:pt x="1500282" y="176623"/>
                </a:cubicBezTo>
                <a:cubicBezTo>
                  <a:pt x="1507347" y="159466"/>
                  <a:pt x="1499777" y="117076"/>
                  <a:pt x="1494226" y="113039"/>
                </a:cubicBezTo>
                <a:cubicBezTo>
                  <a:pt x="1488675" y="109002"/>
                  <a:pt x="1476564" y="140793"/>
                  <a:pt x="1466976" y="152400"/>
                </a:cubicBezTo>
                <a:cubicBezTo>
                  <a:pt x="1457388" y="164007"/>
                  <a:pt x="1444772" y="180660"/>
                  <a:pt x="1436698" y="182679"/>
                </a:cubicBezTo>
                <a:cubicBezTo>
                  <a:pt x="1428624" y="184698"/>
                  <a:pt x="1423577" y="166531"/>
                  <a:pt x="1418531" y="164512"/>
                </a:cubicBezTo>
                <a:cubicBezTo>
                  <a:pt x="1413485" y="162493"/>
                  <a:pt x="1409953" y="173090"/>
                  <a:pt x="1406420" y="170567"/>
                </a:cubicBezTo>
                <a:cubicBezTo>
                  <a:pt x="1402887" y="168044"/>
                  <a:pt x="1399859" y="160475"/>
                  <a:pt x="1397336" y="149373"/>
                </a:cubicBezTo>
                <a:cubicBezTo>
                  <a:pt x="1394813" y="138271"/>
                  <a:pt x="1398850" y="101432"/>
                  <a:pt x="1391281" y="103955"/>
                </a:cubicBezTo>
                <a:cubicBezTo>
                  <a:pt x="1383712" y="106478"/>
                  <a:pt x="1365040" y="143317"/>
                  <a:pt x="1351919" y="164512"/>
                </a:cubicBezTo>
                <a:cubicBezTo>
                  <a:pt x="1338798" y="185707"/>
                  <a:pt x="1327191" y="208920"/>
                  <a:pt x="1312557" y="231124"/>
                </a:cubicBezTo>
                <a:cubicBezTo>
                  <a:pt x="1297923" y="253328"/>
                  <a:pt x="1283793" y="280073"/>
                  <a:pt x="1264112" y="297735"/>
                </a:cubicBezTo>
                <a:cubicBezTo>
                  <a:pt x="1244431" y="315397"/>
                  <a:pt x="1208098" y="323472"/>
                  <a:pt x="1194473" y="337097"/>
                </a:cubicBezTo>
                <a:cubicBezTo>
                  <a:pt x="1180848" y="350722"/>
                  <a:pt x="1188417" y="368889"/>
                  <a:pt x="1182361" y="379486"/>
                </a:cubicBezTo>
                <a:cubicBezTo>
                  <a:pt x="1176305" y="390083"/>
                  <a:pt x="1170250" y="396139"/>
                  <a:pt x="1158139" y="400681"/>
                </a:cubicBezTo>
                <a:cubicBezTo>
                  <a:pt x="1146028" y="405223"/>
                  <a:pt x="1127356" y="409260"/>
                  <a:pt x="1109694" y="406737"/>
                </a:cubicBezTo>
                <a:cubicBezTo>
                  <a:pt x="1092032" y="404214"/>
                  <a:pt x="1064781" y="388065"/>
                  <a:pt x="1052165" y="385542"/>
                </a:cubicBezTo>
                <a:cubicBezTo>
                  <a:pt x="1039549" y="383019"/>
                  <a:pt x="1044595" y="396140"/>
                  <a:pt x="1033998" y="391598"/>
                </a:cubicBezTo>
                <a:cubicBezTo>
                  <a:pt x="1023401" y="387056"/>
                  <a:pt x="1006243" y="363843"/>
                  <a:pt x="988581" y="358292"/>
                </a:cubicBezTo>
                <a:cubicBezTo>
                  <a:pt x="970919" y="352741"/>
                  <a:pt x="952248" y="356274"/>
                  <a:pt x="928025" y="358292"/>
                </a:cubicBezTo>
                <a:cubicBezTo>
                  <a:pt x="903803" y="360311"/>
                  <a:pt x="858385" y="364852"/>
                  <a:pt x="843246" y="370403"/>
                </a:cubicBezTo>
                <a:cubicBezTo>
                  <a:pt x="828107" y="375954"/>
                  <a:pt x="842741" y="393616"/>
                  <a:pt x="837190" y="391598"/>
                </a:cubicBezTo>
                <a:cubicBezTo>
                  <a:pt x="831639" y="389580"/>
                  <a:pt x="809435" y="369394"/>
                  <a:pt x="809940" y="358292"/>
                </a:cubicBezTo>
                <a:cubicBezTo>
                  <a:pt x="810445" y="347190"/>
                  <a:pt x="825584" y="342648"/>
                  <a:pt x="840218" y="324986"/>
                </a:cubicBezTo>
                <a:cubicBezTo>
                  <a:pt x="854852" y="307324"/>
                  <a:pt x="890682" y="268466"/>
                  <a:pt x="897747" y="252318"/>
                </a:cubicBezTo>
                <a:cubicBezTo>
                  <a:pt x="904812" y="236170"/>
                  <a:pt x="882608" y="247272"/>
                  <a:pt x="882608" y="228096"/>
                </a:cubicBezTo>
                <a:cubicBezTo>
                  <a:pt x="882608" y="208920"/>
                  <a:pt x="896738" y="162997"/>
                  <a:pt x="897747" y="137261"/>
                </a:cubicBezTo>
                <a:cubicBezTo>
                  <a:pt x="898756" y="111525"/>
                  <a:pt x="897242" y="91844"/>
                  <a:pt x="888663" y="73677"/>
                </a:cubicBezTo>
                <a:cubicBezTo>
                  <a:pt x="880084" y="55510"/>
                  <a:pt x="863936" y="39867"/>
                  <a:pt x="846274" y="28260"/>
                </a:cubicBezTo>
                <a:cubicBezTo>
                  <a:pt x="828612" y="16653"/>
                  <a:pt x="802876" y="8074"/>
                  <a:pt x="782690" y="4037"/>
                </a:cubicBezTo>
                <a:cubicBezTo>
                  <a:pt x="762505" y="0"/>
                  <a:pt x="749383" y="1009"/>
                  <a:pt x="725161" y="4037"/>
                </a:cubicBezTo>
                <a:cubicBezTo>
                  <a:pt x="700939" y="7065"/>
                  <a:pt x="658045" y="12111"/>
                  <a:pt x="637355" y="22204"/>
                </a:cubicBezTo>
                <a:cubicBezTo>
                  <a:pt x="616665" y="32297"/>
                  <a:pt x="611618" y="46427"/>
                  <a:pt x="601021" y="64594"/>
                </a:cubicBezTo>
                <a:cubicBezTo>
                  <a:pt x="590424" y="82761"/>
                  <a:pt x="577303" y="112535"/>
                  <a:pt x="573771" y="131206"/>
                </a:cubicBezTo>
                <a:cubicBezTo>
                  <a:pt x="570239" y="149877"/>
                  <a:pt x="581340" y="158456"/>
                  <a:pt x="579826" y="176623"/>
                </a:cubicBezTo>
                <a:cubicBezTo>
                  <a:pt x="578312" y="194790"/>
                  <a:pt x="564182" y="222545"/>
                  <a:pt x="564687" y="240207"/>
                </a:cubicBezTo>
                <a:cubicBezTo>
                  <a:pt x="565192" y="257869"/>
                  <a:pt x="574780" y="267962"/>
                  <a:pt x="582854" y="282596"/>
                </a:cubicBezTo>
                <a:cubicBezTo>
                  <a:pt x="590928" y="297231"/>
                  <a:pt x="605058" y="311866"/>
                  <a:pt x="613132" y="328014"/>
                </a:cubicBezTo>
                <a:cubicBezTo>
                  <a:pt x="621206" y="344162"/>
                  <a:pt x="632308" y="364852"/>
                  <a:pt x="631299" y="379486"/>
                </a:cubicBezTo>
                <a:cubicBezTo>
                  <a:pt x="630290" y="394120"/>
                  <a:pt x="619188" y="411278"/>
                  <a:pt x="607077" y="415820"/>
                </a:cubicBezTo>
                <a:cubicBezTo>
                  <a:pt x="594966" y="420362"/>
                  <a:pt x="576294" y="405728"/>
                  <a:pt x="558632" y="406737"/>
                </a:cubicBezTo>
                <a:cubicBezTo>
                  <a:pt x="540970" y="407746"/>
                  <a:pt x="525326" y="416325"/>
                  <a:pt x="501103" y="421876"/>
                </a:cubicBezTo>
                <a:cubicBezTo>
                  <a:pt x="476880" y="427427"/>
                  <a:pt x="431463" y="435501"/>
                  <a:pt x="413296" y="440043"/>
                </a:cubicBezTo>
                <a:cubicBezTo>
                  <a:pt x="395129" y="444585"/>
                  <a:pt x="406736" y="450135"/>
                  <a:pt x="392102" y="449126"/>
                </a:cubicBezTo>
                <a:cubicBezTo>
                  <a:pt x="377468" y="448117"/>
                  <a:pt x="338610" y="433987"/>
                  <a:pt x="325490" y="433987"/>
                </a:cubicBezTo>
                <a:cubicBezTo>
                  <a:pt x="312370" y="433987"/>
                  <a:pt x="319939" y="449631"/>
                  <a:pt x="313379" y="449126"/>
                </a:cubicBezTo>
                <a:cubicBezTo>
                  <a:pt x="306819" y="448621"/>
                  <a:pt x="299249" y="439033"/>
                  <a:pt x="286128" y="430959"/>
                </a:cubicBezTo>
                <a:cubicBezTo>
                  <a:pt x="273007" y="422885"/>
                  <a:pt x="246262" y="403709"/>
                  <a:pt x="234655" y="400681"/>
                </a:cubicBezTo>
                <a:cubicBezTo>
                  <a:pt x="223048" y="397653"/>
                  <a:pt x="228095" y="417334"/>
                  <a:pt x="216488" y="412792"/>
                </a:cubicBezTo>
                <a:cubicBezTo>
                  <a:pt x="204882" y="408250"/>
                  <a:pt x="175613" y="384533"/>
                  <a:pt x="165016" y="373431"/>
                </a:cubicBezTo>
                <a:cubicBezTo>
                  <a:pt x="154419" y="362329"/>
                  <a:pt x="164006" y="353749"/>
                  <a:pt x="152904" y="346180"/>
                </a:cubicBezTo>
                <a:cubicBezTo>
                  <a:pt x="141802" y="338611"/>
                  <a:pt x="117075" y="331546"/>
                  <a:pt x="98404" y="328014"/>
                </a:cubicBezTo>
                <a:cubicBezTo>
                  <a:pt x="79733" y="324482"/>
                  <a:pt x="34820" y="332555"/>
                  <a:pt x="19681" y="346180"/>
                </a:cubicBezTo>
                <a:close/>
              </a:path>
            </a:pathLst>
          </a:custGeom>
          <a:solidFill>
            <a:srgbClr val="00B0F0"/>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p:cNvSpPr txBox="1"/>
          <p:nvPr/>
        </p:nvSpPr>
        <p:spPr>
          <a:xfrm>
            <a:off x="2555776" y="4797152"/>
            <a:ext cx="720080" cy="830997"/>
          </a:xfrm>
          <a:prstGeom prst="rect">
            <a:avLst/>
          </a:prstGeom>
          <a:noFill/>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5</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19" name="TextBox 18"/>
          <p:cNvSpPr txBox="1"/>
          <p:nvPr/>
        </p:nvSpPr>
        <p:spPr>
          <a:xfrm>
            <a:off x="3995936" y="1700808"/>
            <a:ext cx="4680520" cy="2585323"/>
          </a:xfrm>
          <a:prstGeom prst="rect">
            <a:avLst/>
          </a:prstGeom>
          <a:noFill/>
        </p:spPr>
        <p:txBody>
          <a:bodyPr wrap="square" rtlCol="0">
            <a:spAutoFit/>
          </a:bodyPr>
          <a:lstStyle/>
          <a:p>
            <a:pPr lvl="0"/>
            <a:r>
              <a:rPr lang="en-CA" dirty="0" err="1" smtClean="0">
                <a:latin typeface="Franklin Gothic Book" pitchFamily="34" charset="0"/>
              </a:rPr>
              <a:t>Avez-vous</a:t>
            </a:r>
            <a:r>
              <a:rPr lang="en-CA" dirty="0" smtClean="0">
                <a:latin typeface="Franklin Gothic Book" pitchFamily="34" charset="0"/>
              </a:rPr>
              <a:t> déjà </a:t>
            </a:r>
            <a:r>
              <a:rPr lang="en-CA" dirty="0" err="1" smtClean="0">
                <a:latin typeface="Franklin Gothic Book" pitchFamily="34" charset="0"/>
              </a:rPr>
              <a:t>joué</a:t>
            </a:r>
            <a:r>
              <a:rPr lang="en-CA" dirty="0" smtClean="0">
                <a:latin typeface="Franklin Gothic Book" pitchFamily="34" charset="0"/>
              </a:rPr>
              <a:t> un </a:t>
            </a:r>
            <a:r>
              <a:rPr lang="en-CA" dirty="0" err="1" smtClean="0">
                <a:latin typeface="Franklin Gothic Book" pitchFamily="34" charset="0"/>
              </a:rPr>
              <a:t>rôle</a:t>
            </a:r>
            <a:r>
              <a:rPr lang="en-CA" dirty="0" smtClean="0">
                <a:latin typeface="Franklin Gothic Book" pitchFamily="34" charset="0"/>
              </a:rPr>
              <a:t> pour la conception de programme de certification </a:t>
            </a:r>
            <a:r>
              <a:rPr lang="en-CA" dirty="0" err="1" smtClean="0">
                <a:latin typeface="Franklin Gothic Book" pitchFamily="34" charset="0"/>
              </a:rPr>
              <a:t>ou</a:t>
            </a:r>
            <a:r>
              <a:rPr lang="en-CA" dirty="0" smtClean="0">
                <a:latin typeface="Franklin Gothic Book" pitchFamily="34" charset="0"/>
              </a:rPr>
              <a:t> pour </a:t>
            </a:r>
            <a:r>
              <a:rPr lang="en-CA" dirty="0" err="1" smtClean="0">
                <a:latin typeface="Franklin Gothic Book" pitchFamily="34" charset="0"/>
              </a:rPr>
              <a:t>l’évaluation</a:t>
            </a:r>
            <a:r>
              <a:rPr lang="en-CA" dirty="0" smtClean="0">
                <a:latin typeface="Franklin Gothic Book" pitchFamily="34" charset="0"/>
              </a:rPr>
              <a:t> aux fins de certification?</a:t>
            </a:r>
          </a:p>
          <a:p>
            <a:pPr lvl="0"/>
            <a:endParaRPr lang="en-CA" dirty="0" smtClean="0">
              <a:latin typeface="Franklin Gothic Book" pitchFamily="34" charset="0"/>
            </a:endParaRPr>
          </a:p>
          <a:p>
            <a:pPr lvl="0"/>
            <a:r>
              <a:rPr lang="en-CA" dirty="0" smtClean="0">
                <a:latin typeface="Franklin Gothic Book" pitchFamily="34" charset="0"/>
              </a:rPr>
              <a:t>Sur quoi </a:t>
            </a:r>
            <a:r>
              <a:rPr lang="en-CA" dirty="0" err="1" smtClean="0">
                <a:latin typeface="Franklin Gothic Book" pitchFamily="34" charset="0"/>
              </a:rPr>
              <a:t>vous-même</a:t>
            </a:r>
            <a:r>
              <a:rPr lang="en-CA" dirty="0" smtClean="0">
                <a:latin typeface="Franklin Gothic Book" pitchFamily="34" charset="0"/>
              </a:rPr>
              <a:t> </a:t>
            </a:r>
            <a:r>
              <a:rPr lang="en-CA" dirty="0" err="1" smtClean="0">
                <a:latin typeface="Franklin Gothic Book" pitchFamily="34" charset="0"/>
              </a:rPr>
              <a:t>ou</a:t>
            </a:r>
            <a:r>
              <a:rPr lang="en-CA" dirty="0" smtClean="0">
                <a:latin typeface="Franklin Gothic Book" pitchFamily="34" charset="0"/>
              </a:rPr>
              <a:t> </a:t>
            </a:r>
            <a:r>
              <a:rPr lang="en-CA" dirty="0" err="1" smtClean="0">
                <a:latin typeface="Franklin Gothic Book" pitchFamily="34" charset="0"/>
              </a:rPr>
              <a:t>votre</a:t>
            </a:r>
            <a:r>
              <a:rPr lang="en-CA" dirty="0" smtClean="0">
                <a:latin typeface="Franklin Gothic Book" pitchFamily="34" charset="0"/>
              </a:rPr>
              <a:t> </a:t>
            </a:r>
            <a:r>
              <a:rPr lang="en-CA" dirty="0" err="1" smtClean="0">
                <a:latin typeface="Franklin Gothic Book" pitchFamily="34" charset="0"/>
              </a:rPr>
              <a:t>comité</a:t>
            </a:r>
            <a:r>
              <a:rPr lang="en-CA" dirty="0" smtClean="0">
                <a:latin typeface="Franklin Gothic Book" pitchFamily="34" charset="0"/>
              </a:rPr>
              <a:t> </a:t>
            </a:r>
            <a:r>
              <a:rPr lang="en-CA" dirty="0" err="1" smtClean="0">
                <a:latin typeface="Franklin Gothic Book" pitchFamily="34" charset="0"/>
              </a:rPr>
              <a:t>vous</a:t>
            </a:r>
            <a:r>
              <a:rPr lang="en-CA" dirty="0" smtClean="0">
                <a:latin typeface="Franklin Gothic Book" pitchFamily="34" charset="0"/>
              </a:rPr>
              <a:t> </a:t>
            </a:r>
            <a:r>
              <a:rPr lang="en-CA" dirty="0" err="1" smtClean="0">
                <a:latin typeface="Franklin Gothic Book" pitchFamily="34" charset="0"/>
              </a:rPr>
              <a:t>êtes-vous</a:t>
            </a:r>
            <a:r>
              <a:rPr lang="en-CA" dirty="0" smtClean="0">
                <a:latin typeface="Franklin Gothic Book" pitchFamily="34" charset="0"/>
              </a:rPr>
              <a:t> </a:t>
            </a:r>
            <a:r>
              <a:rPr lang="en-CA" dirty="0" err="1" smtClean="0">
                <a:latin typeface="Franklin Gothic Book" pitchFamily="34" charset="0"/>
              </a:rPr>
              <a:t>basé</a:t>
            </a:r>
            <a:r>
              <a:rPr lang="en-CA" dirty="0" smtClean="0">
                <a:latin typeface="Franklin Gothic Book" pitchFamily="34" charset="0"/>
              </a:rPr>
              <a:t> pour </a:t>
            </a:r>
            <a:r>
              <a:rPr lang="en-CA" dirty="0" err="1" smtClean="0">
                <a:latin typeface="Franklin Gothic Book" pitchFamily="34" charset="0"/>
              </a:rPr>
              <a:t>prendre</a:t>
            </a:r>
            <a:r>
              <a:rPr lang="en-CA" dirty="0" smtClean="0">
                <a:latin typeface="Franklin Gothic Book" pitchFamily="34" charset="0"/>
              </a:rPr>
              <a:t> des </a:t>
            </a:r>
            <a:r>
              <a:rPr lang="en-CA" dirty="0" err="1" smtClean="0">
                <a:latin typeface="Franklin Gothic Book" pitchFamily="34" charset="0"/>
              </a:rPr>
              <a:t>décisions</a:t>
            </a:r>
            <a:r>
              <a:rPr lang="en-CA" dirty="0" smtClean="0">
                <a:latin typeface="Franklin Gothic Book" pitchFamily="34" charset="0"/>
              </a:rPr>
              <a:t> </a:t>
            </a:r>
            <a:r>
              <a:rPr lang="en-CA" dirty="0" err="1" smtClean="0">
                <a:latin typeface="Franklin Gothic Book" pitchFamily="34" charset="0"/>
              </a:rPr>
              <a:t>relativement</a:t>
            </a:r>
            <a:r>
              <a:rPr lang="en-CA" dirty="0" smtClean="0">
                <a:latin typeface="Franklin Gothic Book" pitchFamily="34" charset="0"/>
              </a:rPr>
              <a:t> à la </a:t>
            </a:r>
            <a:r>
              <a:rPr lang="en-CA" dirty="0" err="1" smtClean="0">
                <a:latin typeface="Franklin Gothic Book" pitchFamily="34" charset="0"/>
              </a:rPr>
              <a:t>pondération</a:t>
            </a:r>
            <a:r>
              <a:rPr lang="en-CA" dirty="0" smtClean="0">
                <a:latin typeface="Franklin Gothic Book" pitchFamily="34" charset="0"/>
              </a:rPr>
              <a:t> des </a:t>
            </a:r>
            <a:r>
              <a:rPr lang="en-CA" dirty="0" err="1" smtClean="0">
                <a:latin typeface="Franklin Gothic Book" pitchFamily="34" charset="0"/>
              </a:rPr>
              <a:t>tâches</a:t>
            </a:r>
            <a:r>
              <a:rPr lang="en-CA" dirty="0" smtClean="0">
                <a:latin typeface="Franklin Gothic Book" pitchFamily="34" charset="0"/>
              </a:rPr>
              <a:t> </a:t>
            </a:r>
            <a:r>
              <a:rPr lang="en-CA" dirty="0" err="1" smtClean="0">
                <a:latin typeface="Franklin Gothic Book" pitchFamily="34" charset="0"/>
              </a:rPr>
              <a:t>ou</a:t>
            </a:r>
            <a:r>
              <a:rPr lang="en-CA" dirty="0" smtClean="0">
                <a:latin typeface="Franklin Gothic Book" pitchFamily="34" charset="0"/>
              </a:rPr>
              <a:t> des items de test?</a:t>
            </a:r>
          </a:p>
          <a:p>
            <a:endParaRPr lang="en-CA" dirty="0"/>
          </a:p>
        </p:txBody>
      </p:sp>
    </p:spTree>
  </p:cSld>
  <p:clrMapOvr>
    <a:masterClrMapping/>
  </p:clrMapOvr>
  <p:transition spd="med">
    <p:push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l="30720" r="35070"/>
          <a:stretch>
            <a:fillRect/>
          </a:stretch>
        </p:blipFill>
        <p:spPr bwMode="auto">
          <a:xfrm>
            <a:off x="0" y="0"/>
            <a:ext cx="3528392" cy="6858000"/>
          </a:xfrm>
          <a:prstGeom prst="rect">
            <a:avLst/>
          </a:prstGeom>
          <a:noFill/>
          <a:ln w="9525">
            <a:noFill/>
            <a:miter lim="800000"/>
            <a:headEnd/>
            <a:tailEnd/>
          </a:ln>
          <a:effectLst/>
        </p:spPr>
      </p:pic>
      <p:sp>
        <p:nvSpPr>
          <p:cNvPr id="10" name="Rectangle 9"/>
          <p:cNvSpPr/>
          <p:nvPr/>
        </p:nvSpPr>
        <p:spPr>
          <a:xfrm>
            <a:off x="0" y="0"/>
            <a:ext cx="25152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extBox 4"/>
          <p:cNvSpPr txBox="1"/>
          <p:nvPr/>
        </p:nvSpPr>
        <p:spPr>
          <a:xfrm>
            <a:off x="3707904" y="1340768"/>
            <a:ext cx="5112568" cy="2554545"/>
          </a:xfrm>
          <a:prstGeom prst="rect">
            <a:avLst/>
          </a:prstGeom>
          <a:noFill/>
        </p:spPr>
        <p:txBody>
          <a:bodyPr wrap="square" rtlCol="0">
            <a:spAutoFit/>
          </a:bodyPr>
          <a:lstStyle/>
          <a:p>
            <a:r>
              <a:rPr lang="en-CA" sz="2000" b="1" dirty="0" smtClean="0">
                <a:latin typeface="Franklin Gothic Book" pitchFamily="34" charset="0"/>
              </a:rPr>
              <a:t>Plan </a:t>
            </a:r>
            <a:r>
              <a:rPr lang="en-CA" sz="2000" b="1" dirty="0" err="1" smtClean="0">
                <a:latin typeface="Franklin Gothic Book" pitchFamily="34" charset="0"/>
              </a:rPr>
              <a:t>d’examen</a:t>
            </a:r>
            <a:endParaRPr lang="en-CA" sz="2000" b="1" dirty="0" smtClean="0">
              <a:latin typeface="Franklin Gothic Book" pitchFamily="34" charset="0"/>
            </a:endParaRPr>
          </a:p>
          <a:p>
            <a:endParaRPr lang="en-CA" sz="2400" b="1" dirty="0" smtClean="0">
              <a:latin typeface="Franklin Gothic Book" pitchFamily="34" charset="0"/>
            </a:endParaRPr>
          </a:p>
          <a:p>
            <a:endParaRPr lang="en-CA" sz="2400" b="1" dirty="0" smtClean="0">
              <a:latin typeface="Franklin Gothic Book" pitchFamily="34" charset="0"/>
            </a:endParaRPr>
          </a:p>
          <a:p>
            <a:endParaRPr lang="en-CA" sz="2400" b="1" dirty="0" smtClean="0">
              <a:latin typeface="Franklin Gothic Book" pitchFamily="34" charset="0"/>
            </a:endParaRPr>
          </a:p>
          <a:p>
            <a:endParaRPr lang="en-CA" sz="2400" b="1" dirty="0" smtClean="0">
              <a:latin typeface="Franklin Gothic Book" pitchFamily="34" charset="0"/>
            </a:endParaRPr>
          </a:p>
          <a:p>
            <a:endParaRPr lang="en-CA" sz="2400" b="1" dirty="0" smtClean="0">
              <a:latin typeface="Franklin Gothic Book" pitchFamily="34" charset="0"/>
            </a:endParaRPr>
          </a:p>
          <a:p>
            <a:r>
              <a:rPr lang="en-CA" sz="2000" b="1" dirty="0" smtClean="0">
                <a:latin typeface="Franklin Gothic Book" pitchFamily="34" charset="0"/>
              </a:rPr>
              <a:t>Questions </a:t>
            </a:r>
            <a:r>
              <a:rPr lang="en-CA" sz="2000" b="1" dirty="0" err="1" smtClean="0">
                <a:latin typeface="Franklin Gothic Book" pitchFamily="34" charset="0"/>
              </a:rPr>
              <a:t>d’examen</a:t>
            </a:r>
            <a:endParaRPr lang="en-CA" sz="2000" dirty="0" smtClean="0">
              <a:latin typeface="Franklin Gothic Book" pitchFamily="34" charset="0"/>
            </a:endParaRPr>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p:cNvSpPr txBox="1"/>
          <p:nvPr/>
        </p:nvSpPr>
        <p:spPr>
          <a:xfrm>
            <a:off x="3729170" y="548680"/>
            <a:ext cx="5028755" cy="523220"/>
          </a:xfrm>
          <a:prstGeom prst="rect">
            <a:avLst/>
          </a:prstGeom>
          <a:noFill/>
        </p:spPr>
        <p:txBody>
          <a:bodyPr wrap="square" rtlCol="0">
            <a:spAutoFit/>
          </a:bodyPr>
          <a:lstStyle/>
          <a:p>
            <a:r>
              <a:rPr lang="en-CA" sz="2800" dirty="0" smtClean="0">
                <a:latin typeface="Franklin Gothic Demi Cond" pitchFamily="34" charset="0"/>
              </a:rPr>
              <a:t>Programmes de certification</a:t>
            </a:r>
            <a:endParaRPr lang="en-CA" sz="2800" dirty="0">
              <a:latin typeface="Franklin Gothic Demi Cond" pitchFamily="34" charset="0"/>
            </a:endParaRPr>
          </a:p>
        </p:txBody>
      </p:sp>
      <p:graphicFrame>
        <p:nvGraphicFramePr>
          <p:cNvPr id="12" name="Table 11"/>
          <p:cNvGraphicFramePr>
            <a:graphicFrameLocks noGrp="1"/>
          </p:cNvGraphicFramePr>
          <p:nvPr/>
        </p:nvGraphicFramePr>
        <p:xfrm>
          <a:off x="3741770" y="1772816"/>
          <a:ext cx="3337796" cy="645160"/>
        </p:xfrm>
        <a:graphic>
          <a:graphicData uri="http://schemas.openxmlformats.org/drawingml/2006/table">
            <a:tbl>
              <a:tblPr firstRow="1" bandRow="1">
                <a:tableStyleId>{5C22544A-7EE6-4342-B048-85BDC9FD1C3A}</a:tableStyleId>
              </a:tblPr>
              <a:tblGrid>
                <a:gridCol w="834449"/>
                <a:gridCol w="834449"/>
                <a:gridCol w="834449"/>
                <a:gridCol w="834449"/>
              </a:tblGrid>
              <a:tr h="216024">
                <a:tc>
                  <a:txBody>
                    <a:bodyPr/>
                    <a:lstStyle/>
                    <a:p>
                      <a:pPr algn="ctr"/>
                      <a:r>
                        <a:rPr lang="en-CA" sz="1200" dirty="0" smtClean="0">
                          <a:latin typeface="Franklin Gothic Medium Cond" pitchFamily="34" charset="0"/>
                        </a:rPr>
                        <a:t>A</a:t>
                      </a:r>
                      <a:endParaRPr lang="en-CA" sz="1200" dirty="0">
                        <a:latin typeface="Franklin Gothic Medium Cond" pitchFamily="34" charset="0"/>
                      </a:endParaRPr>
                    </a:p>
                  </a:txBody>
                  <a:tcPr>
                    <a:solidFill>
                      <a:schemeClr val="accent4">
                        <a:lumMod val="75000"/>
                      </a:schemeClr>
                    </a:solidFill>
                  </a:tcPr>
                </a:tc>
                <a:tc>
                  <a:txBody>
                    <a:bodyPr/>
                    <a:lstStyle/>
                    <a:p>
                      <a:pPr algn="ctr"/>
                      <a:r>
                        <a:rPr lang="en-CA" sz="1200" dirty="0" smtClean="0">
                          <a:latin typeface="Franklin Gothic Medium Cond" pitchFamily="34" charset="0"/>
                        </a:rPr>
                        <a:t>B</a:t>
                      </a:r>
                      <a:endParaRPr lang="en-CA" sz="1200" dirty="0">
                        <a:latin typeface="Franklin Gothic Medium Cond" pitchFamily="34" charset="0"/>
                      </a:endParaRPr>
                    </a:p>
                  </a:txBody>
                  <a:tcPr>
                    <a:solidFill>
                      <a:schemeClr val="accent4">
                        <a:lumMod val="75000"/>
                      </a:schemeClr>
                    </a:solidFill>
                  </a:tcPr>
                </a:tc>
                <a:tc>
                  <a:txBody>
                    <a:bodyPr/>
                    <a:lstStyle/>
                    <a:p>
                      <a:pPr algn="ctr"/>
                      <a:r>
                        <a:rPr lang="en-CA" sz="1200" dirty="0" smtClean="0">
                          <a:latin typeface="Franklin Gothic Medium Cond" pitchFamily="34" charset="0"/>
                        </a:rPr>
                        <a:t>C</a:t>
                      </a:r>
                      <a:endParaRPr lang="en-CA" sz="1200" dirty="0">
                        <a:latin typeface="Franklin Gothic Medium Cond" pitchFamily="34" charset="0"/>
                      </a:endParaRPr>
                    </a:p>
                  </a:txBody>
                  <a:tcPr>
                    <a:solidFill>
                      <a:schemeClr val="accent4">
                        <a:lumMod val="75000"/>
                      </a:schemeClr>
                    </a:solidFill>
                  </a:tcPr>
                </a:tc>
                <a:tc>
                  <a:txBody>
                    <a:bodyPr/>
                    <a:lstStyle/>
                    <a:p>
                      <a:pPr algn="ctr"/>
                      <a:r>
                        <a:rPr lang="en-CA" sz="1200" dirty="0" smtClean="0">
                          <a:latin typeface="Franklin Gothic Medium Cond" pitchFamily="34" charset="0"/>
                        </a:rPr>
                        <a:t>D</a:t>
                      </a:r>
                      <a:endParaRPr lang="en-CA" sz="1200" dirty="0">
                        <a:latin typeface="Franklin Gothic Medium Cond" pitchFamily="34" charset="0"/>
                      </a:endParaRPr>
                    </a:p>
                  </a:txBody>
                  <a:tcPr>
                    <a:solidFill>
                      <a:schemeClr val="accent4">
                        <a:lumMod val="75000"/>
                      </a:schemeClr>
                    </a:solidFill>
                  </a:tcPr>
                </a:tc>
              </a:tr>
              <a:tr h="370840">
                <a:tc>
                  <a:txBody>
                    <a:bodyPr/>
                    <a:lstStyle/>
                    <a:p>
                      <a:pPr algn="ctr"/>
                      <a:r>
                        <a:rPr lang="en-CA" dirty="0" smtClean="0">
                          <a:latin typeface="Franklin Gothic Medium Cond" pitchFamily="34" charset="0"/>
                        </a:rPr>
                        <a:t>15 </a:t>
                      </a:r>
                      <a:r>
                        <a:rPr lang="en-CA" sz="1100" dirty="0" smtClean="0">
                          <a:latin typeface="Franklin Gothic Medium Cond" pitchFamily="34" charset="0"/>
                        </a:rPr>
                        <a:t>%</a:t>
                      </a:r>
                      <a:endParaRPr lang="en-CA" sz="1100" dirty="0">
                        <a:latin typeface="Franklin Gothic Medium Cond"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latin typeface="Franklin Gothic Medium Cond" pitchFamily="34" charset="0"/>
                        </a:rPr>
                        <a:t>11 </a:t>
                      </a:r>
                      <a:r>
                        <a:rPr lang="en-CA" sz="1100" dirty="0" smtClean="0">
                          <a:latin typeface="Franklin Gothic Medium Cond" pitchFamily="34" charset="0"/>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latin typeface="Franklin Gothic Medium Cond" pitchFamily="34" charset="0"/>
                        </a:rPr>
                        <a:t>12 </a:t>
                      </a:r>
                      <a:r>
                        <a:rPr lang="en-CA" sz="1100" dirty="0" smtClean="0">
                          <a:latin typeface="Franklin Gothic Medium Cond" pitchFamily="34" charset="0"/>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latin typeface="Franklin Gothic Medium Cond" pitchFamily="34" charset="0"/>
                        </a:rPr>
                        <a:t>20 </a:t>
                      </a:r>
                      <a:r>
                        <a:rPr lang="en-CA" sz="1100" dirty="0" smtClean="0">
                          <a:latin typeface="Franklin Gothic Medium Cond" pitchFamily="34" charset="0"/>
                        </a:rPr>
                        <a:t>%</a:t>
                      </a:r>
                    </a:p>
                  </a:txBody>
                  <a:tcPr/>
                </a:tc>
              </a:tr>
            </a:tbl>
          </a:graphicData>
        </a:graphic>
      </p:graphicFrame>
      <p:graphicFrame>
        <p:nvGraphicFramePr>
          <p:cNvPr id="14" name="Table 13"/>
          <p:cNvGraphicFramePr>
            <a:graphicFrameLocks noGrp="1"/>
          </p:cNvGraphicFramePr>
          <p:nvPr/>
        </p:nvGraphicFramePr>
        <p:xfrm>
          <a:off x="3741772" y="2487341"/>
          <a:ext cx="3337796" cy="645160"/>
        </p:xfrm>
        <a:graphic>
          <a:graphicData uri="http://schemas.openxmlformats.org/drawingml/2006/table">
            <a:tbl>
              <a:tblPr firstRow="1" bandRow="1">
                <a:tableStyleId>{5C22544A-7EE6-4342-B048-85BDC9FD1C3A}</a:tableStyleId>
              </a:tblPr>
              <a:tblGrid>
                <a:gridCol w="834449"/>
                <a:gridCol w="834449"/>
                <a:gridCol w="834449"/>
                <a:gridCol w="834449"/>
              </a:tblGrid>
              <a:tr h="216024">
                <a:tc>
                  <a:txBody>
                    <a:bodyPr/>
                    <a:lstStyle/>
                    <a:p>
                      <a:pPr algn="ctr"/>
                      <a:r>
                        <a:rPr lang="en-CA" sz="1200" dirty="0" smtClean="0">
                          <a:latin typeface="Franklin Gothic Medium Cond" pitchFamily="34" charset="0"/>
                        </a:rPr>
                        <a:t>E</a:t>
                      </a:r>
                      <a:endParaRPr lang="en-CA" sz="1200" dirty="0">
                        <a:latin typeface="Franklin Gothic Medium Cond" pitchFamily="34" charset="0"/>
                      </a:endParaRPr>
                    </a:p>
                  </a:txBody>
                  <a:tcPr>
                    <a:solidFill>
                      <a:schemeClr val="accent4">
                        <a:lumMod val="75000"/>
                      </a:schemeClr>
                    </a:solidFill>
                  </a:tcPr>
                </a:tc>
                <a:tc>
                  <a:txBody>
                    <a:bodyPr/>
                    <a:lstStyle/>
                    <a:p>
                      <a:pPr algn="ctr"/>
                      <a:r>
                        <a:rPr lang="en-CA" sz="1200" dirty="0" smtClean="0">
                          <a:latin typeface="Franklin Gothic Medium Cond" pitchFamily="34" charset="0"/>
                        </a:rPr>
                        <a:t>F</a:t>
                      </a:r>
                      <a:endParaRPr lang="en-CA" sz="1200" dirty="0">
                        <a:latin typeface="Franklin Gothic Medium Cond" pitchFamily="34" charset="0"/>
                      </a:endParaRPr>
                    </a:p>
                  </a:txBody>
                  <a:tcPr>
                    <a:solidFill>
                      <a:schemeClr val="accent4">
                        <a:lumMod val="75000"/>
                      </a:schemeClr>
                    </a:solidFill>
                  </a:tcPr>
                </a:tc>
                <a:tc>
                  <a:txBody>
                    <a:bodyPr/>
                    <a:lstStyle/>
                    <a:p>
                      <a:pPr algn="ctr"/>
                      <a:r>
                        <a:rPr lang="en-CA" sz="1200" dirty="0" smtClean="0">
                          <a:latin typeface="Franklin Gothic Medium Cond" pitchFamily="34" charset="0"/>
                        </a:rPr>
                        <a:t>G</a:t>
                      </a:r>
                      <a:endParaRPr lang="en-CA" sz="1200" dirty="0">
                        <a:latin typeface="Franklin Gothic Medium Cond" pitchFamily="34" charset="0"/>
                      </a:endParaRPr>
                    </a:p>
                  </a:txBody>
                  <a:tcPr>
                    <a:solidFill>
                      <a:schemeClr val="accent4">
                        <a:lumMod val="75000"/>
                      </a:schemeClr>
                    </a:solidFill>
                  </a:tcPr>
                </a:tc>
                <a:tc>
                  <a:txBody>
                    <a:bodyPr/>
                    <a:lstStyle/>
                    <a:p>
                      <a:pPr algn="ctr"/>
                      <a:r>
                        <a:rPr lang="en-CA" sz="1200" dirty="0" smtClean="0">
                          <a:latin typeface="Franklin Gothic Medium Cond" pitchFamily="34" charset="0"/>
                        </a:rPr>
                        <a:t>H</a:t>
                      </a:r>
                      <a:endParaRPr lang="en-CA" sz="1200" dirty="0">
                        <a:latin typeface="Franklin Gothic Medium Cond" pitchFamily="34" charset="0"/>
                      </a:endParaRPr>
                    </a:p>
                  </a:txBody>
                  <a:tcPr>
                    <a:solidFill>
                      <a:schemeClr val="accent4">
                        <a:lumMod val="75000"/>
                      </a:schemeClr>
                    </a:solid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latin typeface="Franklin Gothic Medium Cond" pitchFamily="34" charset="0"/>
                        </a:rPr>
                        <a:t>25 </a:t>
                      </a:r>
                      <a:r>
                        <a:rPr lang="en-CA" sz="1100" dirty="0" smtClean="0">
                          <a:latin typeface="Franklin Gothic Medium Cond" pitchFamily="34" charset="0"/>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latin typeface="Franklin Gothic Medium Cond" pitchFamily="34" charset="0"/>
                        </a:rPr>
                        <a:t>7 </a:t>
                      </a:r>
                      <a:r>
                        <a:rPr lang="en-CA" sz="1100" dirty="0" smtClean="0">
                          <a:latin typeface="Franklin Gothic Medium Cond" pitchFamily="34" charset="0"/>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latin typeface="Franklin Gothic Medium Cond" pitchFamily="34" charset="0"/>
                        </a:rPr>
                        <a:t>5 </a:t>
                      </a:r>
                      <a:r>
                        <a:rPr lang="en-CA" sz="1100" dirty="0" smtClean="0">
                          <a:latin typeface="Franklin Gothic Medium Cond" pitchFamily="34" charset="0"/>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latin typeface="Franklin Gothic Medium Cond" pitchFamily="34" charset="0"/>
                        </a:rPr>
                        <a:t>5 </a:t>
                      </a:r>
                      <a:r>
                        <a:rPr lang="en-CA" sz="1100" dirty="0" smtClean="0">
                          <a:latin typeface="Franklin Gothic Medium Cond" pitchFamily="34" charset="0"/>
                        </a:rPr>
                        <a:t>%</a:t>
                      </a:r>
                    </a:p>
                  </a:txBody>
                  <a:tcPr/>
                </a:tc>
              </a:tr>
            </a:tbl>
          </a:graphicData>
        </a:graphic>
      </p:graphicFrame>
      <p:sp>
        <p:nvSpPr>
          <p:cNvPr id="15" name="TextBox 14"/>
          <p:cNvSpPr txBox="1"/>
          <p:nvPr/>
        </p:nvSpPr>
        <p:spPr>
          <a:xfrm>
            <a:off x="3779912" y="3933056"/>
            <a:ext cx="5040560" cy="2800767"/>
          </a:xfrm>
          <a:prstGeom prst="rect">
            <a:avLst/>
          </a:prstGeom>
          <a:noFill/>
        </p:spPr>
        <p:txBody>
          <a:bodyPr wrap="square" rtlCol="0">
            <a:spAutoFit/>
          </a:bodyPr>
          <a:lstStyle/>
          <a:p>
            <a:r>
              <a:rPr lang="en-CA" sz="1600" dirty="0" err="1" smtClean="0"/>
              <a:t>Lorsqu’elles</a:t>
            </a:r>
            <a:r>
              <a:rPr lang="en-CA" sz="1600" dirty="0" smtClean="0"/>
              <a:t> </a:t>
            </a:r>
            <a:r>
              <a:rPr lang="en-CA" sz="1600" dirty="0" err="1" smtClean="0"/>
              <a:t>travaillent</a:t>
            </a:r>
            <a:r>
              <a:rPr lang="en-CA" sz="1600" dirty="0" smtClean="0"/>
              <a:t> avec les </a:t>
            </a:r>
            <a:r>
              <a:rPr lang="en-CA" sz="1600" dirty="0" err="1" smtClean="0"/>
              <a:t>écoles</a:t>
            </a:r>
            <a:r>
              <a:rPr lang="en-CA" sz="1600" dirty="0" smtClean="0"/>
              <a:t>, les </a:t>
            </a:r>
            <a:r>
              <a:rPr lang="en-CA" sz="1600" dirty="0" err="1" smtClean="0"/>
              <a:t>gestionnaires</a:t>
            </a:r>
            <a:r>
              <a:rPr lang="en-CA" sz="1600" dirty="0" smtClean="0"/>
              <a:t> de services de </a:t>
            </a:r>
            <a:r>
              <a:rPr lang="en-CA" sz="1600" dirty="0" err="1" smtClean="0"/>
              <a:t>garde</a:t>
            </a:r>
            <a:r>
              <a:rPr lang="en-CA" sz="1600" dirty="0" smtClean="0"/>
              <a:t> :</a:t>
            </a:r>
          </a:p>
          <a:p>
            <a:endParaRPr lang="en-CA" sz="1600" dirty="0" smtClean="0"/>
          </a:p>
          <a:p>
            <a:pPr marL="342900" indent="-342900">
              <a:buAutoNum type="alphaUcPeriod"/>
            </a:pPr>
            <a:r>
              <a:rPr lang="en-CA" sz="1600" dirty="0" err="1" smtClean="0"/>
              <a:t>Renforcent</a:t>
            </a:r>
            <a:r>
              <a:rPr lang="en-CA" sz="1600" dirty="0" smtClean="0"/>
              <a:t> les </a:t>
            </a:r>
            <a:r>
              <a:rPr lang="en-CA" sz="1600" dirty="0" err="1" smtClean="0"/>
              <a:t>politiques</a:t>
            </a:r>
            <a:r>
              <a:rPr lang="en-CA" sz="1600" dirty="0" smtClean="0"/>
              <a:t> et </a:t>
            </a:r>
            <a:r>
              <a:rPr lang="en-CA" sz="1600" dirty="0" err="1" smtClean="0"/>
              <a:t>procédures</a:t>
            </a:r>
            <a:r>
              <a:rPr lang="en-CA" sz="1600" dirty="0" smtClean="0"/>
              <a:t> </a:t>
            </a:r>
            <a:r>
              <a:rPr lang="en-CA" sz="1600" dirty="0" err="1" smtClean="0"/>
              <a:t>utilisées</a:t>
            </a:r>
            <a:r>
              <a:rPr lang="en-CA" sz="1600" dirty="0" smtClean="0"/>
              <a:t> par le service de </a:t>
            </a:r>
            <a:r>
              <a:rPr lang="en-CA" sz="1600" dirty="0" err="1" smtClean="0"/>
              <a:t>garde</a:t>
            </a:r>
            <a:endParaRPr lang="en-CA" sz="1600" dirty="0" smtClean="0"/>
          </a:p>
          <a:p>
            <a:pPr marL="342900" indent="-342900">
              <a:buAutoNum type="alphaUcPeriod"/>
            </a:pPr>
            <a:r>
              <a:rPr lang="en-CA" sz="1600" dirty="0" err="1" smtClean="0"/>
              <a:t>Déterminent</a:t>
            </a:r>
            <a:r>
              <a:rPr lang="en-CA" sz="1600" dirty="0" smtClean="0"/>
              <a:t> les </a:t>
            </a:r>
            <a:r>
              <a:rPr lang="en-CA" sz="1600" dirty="0" err="1" smtClean="0"/>
              <a:t>activités</a:t>
            </a:r>
            <a:r>
              <a:rPr lang="en-CA" sz="1600" dirty="0" smtClean="0"/>
              <a:t> de transition entre </a:t>
            </a:r>
            <a:r>
              <a:rPr lang="en-CA" sz="1600" dirty="0" err="1" smtClean="0"/>
              <a:t>l’école</a:t>
            </a:r>
            <a:r>
              <a:rPr lang="en-CA" sz="1600" dirty="0" smtClean="0"/>
              <a:t> et le service de </a:t>
            </a:r>
            <a:r>
              <a:rPr lang="en-CA" sz="1600" dirty="0" err="1" smtClean="0"/>
              <a:t>garde</a:t>
            </a:r>
            <a:endParaRPr lang="en-CA" sz="1600" dirty="0" smtClean="0"/>
          </a:p>
          <a:p>
            <a:pPr marL="342900" indent="-342900">
              <a:buAutoNum type="alphaUcPeriod"/>
            </a:pPr>
            <a:r>
              <a:rPr lang="en-CA" sz="1600" dirty="0" err="1" smtClean="0"/>
              <a:t>Planifient</a:t>
            </a:r>
            <a:r>
              <a:rPr lang="en-CA" sz="1600" dirty="0" smtClean="0"/>
              <a:t> les </a:t>
            </a:r>
            <a:r>
              <a:rPr lang="en-CA" sz="1600" dirty="0" err="1" smtClean="0"/>
              <a:t>activités</a:t>
            </a:r>
            <a:r>
              <a:rPr lang="en-CA" sz="1600" dirty="0" smtClean="0"/>
              <a:t> en tenant </a:t>
            </a:r>
            <a:r>
              <a:rPr lang="en-CA" sz="1600" dirty="0" err="1" smtClean="0"/>
              <a:t>compte</a:t>
            </a:r>
            <a:r>
              <a:rPr lang="en-CA" sz="1600" dirty="0" smtClean="0"/>
              <a:t> du </a:t>
            </a:r>
            <a:r>
              <a:rPr lang="en-CA" sz="1600" dirty="0" err="1" smtClean="0"/>
              <a:t>calendrier</a:t>
            </a:r>
            <a:r>
              <a:rPr lang="en-CA" sz="1600" dirty="0" smtClean="0"/>
              <a:t> </a:t>
            </a:r>
            <a:r>
              <a:rPr lang="en-CA" sz="1600" dirty="0" err="1" smtClean="0"/>
              <a:t>scolaire</a:t>
            </a:r>
            <a:endParaRPr lang="en-CA" sz="1600" dirty="0" smtClean="0"/>
          </a:p>
          <a:p>
            <a:pPr marL="342900" indent="-342900">
              <a:buAutoNum type="alphaUcPeriod"/>
            </a:pPr>
            <a:r>
              <a:rPr lang="en-CA" sz="1600" dirty="0" err="1" smtClean="0"/>
              <a:t>Assurent</a:t>
            </a:r>
            <a:r>
              <a:rPr lang="en-CA" sz="1600" dirty="0" smtClean="0"/>
              <a:t> la liaison avec les </a:t>
            </a:r>
            <a:r>
              <a:rPr lang="en-CA" sz="1600" dirty="0" err="1" smtClean="0"/>
              <a:t>ressources</a:t>
            </a:r>
            <a:r>
              <a:rPr lang="en-CA" sz="1600" dirty="0" smtClean="0"/>
              <a:t> et </a:t>
            </a:r>
            <a:r>
              <a:rPr lang="en-CA" sz="1600" dirty="0" err="1" smtClean="0"/>
              <a:t>organismes</a:t>
            </a:r>
            <a:r>
              <a:rPr lang="en-CA" sz="1600" dirty="0" smtClean="0"/>
              <a:t> </a:t>
            </a:r>
            <a:r>
              <a:rPr lang="en-CA" sz="1600" dirty="0" err="1" smtClean="0"/>
              <a:t>externes</a:t>
            </a:r>
            <a:endParaRPr lang="en-CA" sz="1600" dirty="0"/>
          </a:p>
        </p:txBody>
      </p:sp>
      <p:sp>
        <p:nvSpPr>
          <p:cNvPr id="16" name="Oval 15"/>
          <p:cNvSpPr/>
          <p:nvPr/>
        </p:nvSpPr>
        <p:spPr>
          <a:xfrm>
            <a:off x="3756762" y="5146781"/>
            <a:ext cx="360040" cy="36004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Rectangle 20"/>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ounded Rectangle 11"/>
          <p:cNvSpPr/>
          <p:nvPr/>
        </p:nvSpPr>
        <p:spPr>
          <a:xfrm>
            <a:off x="1835696" y="1196752"/>
            <a:ext cx="2880320" cy="720080"/>
          </a:xfrm>
          <a:prstGeom prst="roundRect">
            <a:avLst/>
          </a:prstGeom>
          <a:solidFill>
            <a:schemeClr val="accent6">
              <a:lumMod val="20000"/>
              <a:lumOff val="80000"/>
            </a:schemeClr>
          </a:solidFill>
          <a:ln w="38100">
            <a:solidFill>
              <a:srgbClr val="4C2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solidFill>
                  <a:schemeClr val="accent6">
                    <a:lumMod val="50000"/>
                  </a:schemeClr>
                </a:solidFill>
                <a:latin typeface="Franklin Gothic Medium Cond" pitchFamily="34" charset="0"/>
              </a:rPr>
              <a:t>Se </a:t>
            </a:r>
            <a:r>
              <a:rPr lang="en-CA" sz="2400" dirty="0" err="1" smtClean="0">
                <a:solidFill>
                  <a:schemeClr val="accent6">
                    <a:lumMod val="50000"/>
                  </a:schemeClr>
                </a:solidFill>
                <a:latin typeface="Franklin Gothic Medium Cond" pitchFamily="34" charset="0"/>
              </a:rPr>
              <a:t>rappeler</a:t>
            </a:r>
            <a:r>
              <a:rPr lang="en-CA" sz="2400" dirty="0" smtClean="0">
                <a:solidFill>
                  <a:schemeClr val="accent6">
                    <a:lumMod val="50000"/>
                  </a:schemeClr>
                </a:solidFill>
                <a:latin typeface="Franklin Gothic Medium Cond" pitchFamily="34" charset="0"/>
              </a:rPr>
              <a:t> </a:t>
            </a:r>
            <a:endParaRPr lang="en-CA" sz="2400" dirty="0">
              <a:solidFill>
                <a:schemeClr val="accent6">
                  <a:lumMod val="50000"/>
                </a:schemeClr>
              </a:solidFill>
              <a:latin typeface="Franklin Gothic Medium Cond" pitchFamily="34" charset="0"/>
            </a:endParaRPr>
          </a:p>
        </p:txBody>
      </p:sp>
      <p:sp>
        <p:nvSpPr>
          <p:cNvPr id="13" name="Rounded Rectangle 12"/>
          <p:cNvSpPr/>
          <p:nvPr/>
        </p:nvSpPr>
        <p:spPr>
          <a:xfrm>
            <a:off x="5508104" y="1196752"/>
            <a:ext cx="2880320" cy="720080"/>
          </a:xfrm>
          <a:prstGeom prst="roundRect">
            <a:avLst/>
          </a:prstGeom>
          <a:solidFill>
            <a:schemeClr val="accent4">
              <a:lumMod val="20000"/>
              <a:lumOff val="80000"/>
            </a:schemeClr>
          </a:solidFill>
          <a:ln w="38100">
            <a:solidFill>
              <a:srgbClr val="4C2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solidFill>
                  <a:schemeClr val="accent4">
                    <a:lumMod val="50000"/>
                  </a:schemeClr>
                </a:solidFill>
                <a:latin typeface="Franklin Gothic Medium Cond" pitchFamily="34" charset="0"/>
              </a:rPr>
              <a:t>Prise de conscience</a:t>
            </a:r>
            <a:endParaRPr lang="en-CA" sz="2400" dirty="0">
              <a:solidFill>
                <a:schemeClr val="accent4">
                  <a:lumMod val="50000"/>
                </a:schemeClr>
              </a:solidFill>
              <a:latin typeface="Franklin Gothic Medium Cond" pitchFamily="34" charset="0"/>
            </a:endParaRPr>
          </a:p>
        </p:txBody>
      </p:sp>
      <p:sp>
        <p:nvSpPr>
          <p:cNvPr id="14" name="Rounded Rectangle 13"/>
          <p:cNvSpPr/>
          <p:nvPr/>
        </p:nvSpPr>
        <p:spPr>
          <a:xfrm>
            <a:off x="1835696" y="2132856"/>
            <a:ext cx="2880320" cy="720080"/>
          </a:xfrm>
          <a:prstGeom prst="roundRect">
            <a:avLst/>
          </a:prstGeom>
          <a:solidFill>
            <a:schemeClr val="accent6">
              <a:lumMod val="40000"/>
              <a:lumOff val="60000"/>
            </a:schemeClr>
          </a:solidFill>
          <a:ln w="38100">
            <a:solidFill>
              <a:srgbClr val="4C2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err="1" smtClean="0">
                <a:solidFill>
                  <a:schemeClr val="accent6">
                    <a:lumMod val="50000"/>
                  </a:schemeClr>
                </a:solidFill>
                <a:latin typeface="Franklin Gothic Medium Cond" pitchFamily="34" charset="0"/>
              </a:rPr>
              <a:t>Comprendre</a:t>
            </a:r>
            <a:endParaRPr lang="en-CA" sz="2400" dirty="0">
              <a:solidFill>
                <a:schemeClr val="accent6">
                  <a:lumMod val="50000"/>
                </a:schemeClr>
              </a:solidFill>
              <a:latin typeface="Franklin Gothic Medium Cond" pitchFamily="34" charset="0"/>
            </a:endParaRPr>
          </a:p>
        </p:txBody>
      </p:sp>
      <p:sp>
        <p:nvSpPr>
          <p:cNvPr id="15" name="Rounded Rectangle 14"/>
          <p:cNvSpPr/>
          <p:nvPr/>
        </p:nvSpPr>
        <p:spPr>
          <a:xfrm>
            <a:off x="5508104" y="2132856"/>
            <a:ext cx="2880320" cy="720080"/>
          </a:xfrm>
          <a:prstGeom prst="roundRect">
            <a:avLst/>
          </a:prstGeom>
          <a:solidFill>
            <a:schemeClr val="accent4">
              <a:lumMod val="40000"/>
              <a:lumOff val="60000"/>
            </a:schemeClr>
          </a:solidFill>
          <a:ln w="38100">
            <a:solidFill>
              <a:srgbClr val="4C2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err="1" smtClean="0">
                <a:solidFill>
                  <a:schemeClr val="accent4">
                    <a:lumMod val="50000"/>
                  </a:schemeClr>
                </a:solidFill>
                <a:latin typeface="Franklin Gothic Medium Cond" pitchFamily="34" charset="0"/>
              </a:rPr>
              <a:t>Préparation</a:t>
            </a:r>
            <a:endParaRPr lang="en-CA" sz="2400" dirty="0">
              <a:solidFill>
                <a:schemeClr val="accent4">
                  <a:lumMod val="50000"/>
                </a:schemeClr>
              </a:solidFill>
              <a:latin typeface="Franklin Gothic Medium Cond" pitchFamily="34" charset="0"/>
            </a:endParaRPr>
          </a:p>
        </p:txBody>
      </p:sp>
      <p:sp>
        <p:nvSpPr>
          <p:cNvPr id="16" name="Rounded Rectangle 15"/>
          <p:cNvSpPr/>
          <p:nvPr/>
        </p:nvSpPr>
        <p:spPr>
          <a:xfrm>
            <a:off x="1835696" y="3068960"/>
            <a:ext cx="2880320" cy="720080"/>
          </a:xfrm>
          <a:prstGeom prst="roundRect">
            <a:avLst/>
          </a:prstGeom>
          <a:solidFill>
            <a:schemeClr val="accent6">
              <a:lumMod val="60000"/>
              <a:lumOff val="40000"/>
            </a:schemeClr>
          </a:solidFill>
          <a:ln w="38100">
            <a:solidFill>
              <a:srgbClr val="4C2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err="1" smtClean="0">
                <a:solidFill>
                  <a:schemeClr val="accent6">
                    <a:lumMod val="50000"/>
                  </a:schemeClr>
                </a:solidFill>
                <a:latin typeface="Franklin Gothic Medium Cond" pitchFamily="34" charset="0"/>
              </a:rPr>
              <a:t>Appliquer</a:t>
            </a:r>
            <a:endParaRPr lang="en-CA" sz="2400" dirty="0">
              <a:solidFill>
                <a:schemeClr val="accent6">
                  <a:lumMod val="50000"/>
                </a:schemeClr>
              </a:solidFill>
              <a:latin typeface="Franklin Gothic Medium Cond" pitchFamily="34" charset="0"/>
            </a:endParaRPr>
          </a:p>
        </p:txBody>
      </p:sp>
      <p:sp>
        <p:nvSpPr>
          <p:cNvPr id="17" name="Rounded Rectangle 16"/>
          <p:cNvSpPr/>
          <p:nvPr/>
        </p:nvSpPr>
        <p:spPr>
          <a:xfrm>
            <a:off x="5508104" y="3068960"/>
            <a:ext cx="2880320" cy="720080"/>
          </a:xfrm>
          <a:prstGeom prst="roundRect">
            <a:avLst/>
          </a:prstGeom>
          <a:solidFill>
            <a:schemeClr val="accent4">
              <a:lumMod val="60000"/>
              <a:lumOff val="40000"/>
            </a:schemeClr>
          </a:solidFill>
          <a:ln w="38100">
            <a:solidFill>
              <a:srgbClr val="4C2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err="1" smtClean="0">
                <a:solidFill>
                  <a:schemeClr val="accent4">
                    <a:lumMod val="50000"/>
                  </a:schemeClr>
                </a:solidFill>
                <a:latin typeface="Franklin Gothic Medium Cond" pitchFamily="34" charset="0"/>
              </a:rPr>
              <a:t>Compétence</a:t>
            </a:r>
            <a:r>
              <a:rPr lang="en-CA" sz="2400" dirty="0" smtClean="0">
                <a:solidFill>
                  <a:schemeClr val="accent4">
                    <a:lumMod val="50000"/>
                  </a:schemeClr>
                </a:solidFill>
                <a:latin typeface="Franklin Gothic Medium Cond" pitchFamily="34" charset="0"/>
              </a:rPr>
              <a:t> de base</a:t>
            </a:r>
            <a:endParaRPr lang="en-CA" sz="2400" dirty="0">
              <a:solidFill>
                <a:schemeClr val="accent4">
                  <a:lumMod val="50000"/>
                </a:schemeClr>
              </a:solidFill>
              <a:latin typeface="Franklin Gothic Medium Cond" pitchFamily="34" charset="0"/>
            </a:endParaRPr>
          </a:p>
        </p:txBody>
      </p:sp>
      <p:sp>
        <p:nvSpPr>
          <p:cNvPr id="18" name="Rounded Rectangle 17"/>
          <p:cNvSpPr/>
          <p:nvPr/>
        </p:nvSpPr>
        <p:spPr>
          <a:xfrm>
            <a:off x="1835696" y="4005064"/>
            <a:ext cx="2880320" cy="720080"/>
          </a:xfrm>
          <a:prstGeom prst="roundRect">
            <a:avLst/>
          </a:prstGeom>
          <a:solidFill>
            <a:schemeClr val="accent6">
              <a:lumMod val="75000"/>
            </a:schemeClr>
          </a:solidFill>
          <a:ln w="38100">
            <a:solidFill>
              <a:srgbClr val="4C2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latin typeface="Franklin Gothic Medium Cond" pitchFamily="34" charset="0"/>
              </a:rPr>
              <a:t>Analyser</a:t>
            </a:r>
            <a:endParaRPr lang="en-CA" sz="2400" dirty="0">
              <a:latin typeface="Franklin Gothic Medium Cond" pitchFamily="34" charset="0"/>
            </a:endParaRPr>
          </a:p>
        </p:txBody>
      </p:sp>
      <p:sp>
        <p:nvSpPr>
          <p:cNvPr id="19" name="Rounded Rectangle 18"/>
          <p:cNvSpPr/>
          <p:nvPr/>
        </p:nvSpPr>
        <p:spPr>
          <a:xfrm>
            <a:off x="5508104" y="4005064"/>
            <a:ext cx="2880320" cy="720080"/>
          </a:xfrm>
          <a:prstGeom prst="roundRect">
            <a:avLst/>
          </a:prstGeom>
          <a:solidFill>
            <a:schemeClr val="accent4">
              <a:lumMod val="75000"/>
            </a:schemeClr>
          </a:solidFill>
          <a:ln w="38100">
            <a:solidFill>
              <a:srgbClr val="4C2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300" dirty="0" err="1" smtClean="0">
                <a:latin typeface="Franklin Gothic Medium Cond" pitchFamily="34" charset="0"/>
              </a:rPr>
              <a:t>Compétence</a:t>
            </a:r>
            <a:r>
              <a:rPr lang="en-CA" sz="2300" dirty="0" smtClean="0">
                <a:latin typeface="Franklin Gothic Medium Cond" pitchFamily="34" charset="0"/>
              </a:rPr>
              <a:t> </a:t>
            </a:r>
            <a:r>
              <a:rPr lang="en-CA" sz="2300" dirty="0" err="1" smtClean="0">
                <a:latin typeface="Franklin Gothic Medium Cond" pitchFamily="34" charset="0"/>
              </a:rPr>
              <a:t>professionnelle</a:t>
            </a:r>
            <a:endParaRPr lang="en-CA" sz="2300" dirty="0">
              <a:latin typeface="Franklin Gothic Medium Cond" pitchFamily="34" charset="0"/>
            </a:endParaRPr>
          </a:p>
        </p:txBody>
      </p:sp>
      <p:sp>
        <p:nvSpPr>
          <p:cNvPr id="20" name="Rounded Rectangle 19"/>
          <p:cNvSpPr/>
          <p:nvPr/>
        </p:nvSpPr>
        <p:spPr>
          <a:xfrm>
            <a:off x="1835696" y="4941168"/>
            <a:ext cx="2880320" cy="720080"/>
          </a:xfrm>
          <a:prstGeom prst="roundRect">
            <a:avLst/>
          </a:prstGeom>
          <a:solidFill>
            <a:schemeClr val="accent6">
              <a:lumMod val="50000"/>
            </a:schemeClr>
          </a:solidFill>
          <a:ln w="38100">
            <a:solidFill>
              <a:srgbClr val="4C2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err="1" smtClean="0">
                <a:latin typeface="Franklin Gothic Medium Cond" pitchFamily="34" charset="0"/>
              </a:rPr>
              <a:t>Évaluer</a:t>
            </a:r>
            <a:endParaRPr lang="en-CA" sz="2400" dirty="0">
              <a:latin typeface="Franklin Gothic Medium Cond" pitchFamily="34" charset="0"/>
            </a:endParaRPr>
          </a:p>
        </p:txBody>
      </p:sp>
      <p:sp>
        <p:nvSpPr>
          <p:cNvPr id="21" name="Rounded Rectangle 20"/>
          <p:cNvSpPr/>
          <p:nvPr/>
        </p:nvSpPr>
        <p:spPr>
          <a:xfrm>
            <a:off x="5508104" y="4941168"/>
            <a:ext cx="2880320" cy="720080"/>
          </a:xfrm>
          <a:prstGeom prst="roundRect">
            <a:avLst/>
          </a:prstGeom>
          <a:solidFill>
            <a:schemeClr val="accent4">
              <a:lumMod val="50000"/>
            </a:schemeClr>
          </a:solidFill>
          <a:ln w="38100">
            <a:solidFill>
              <a:srgbClr val="4C2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err="1" smtClean="0">
                <a:latin typeface="Franklin Gothic Medium Cond" pitchFamily="34" charset="0"/>
              </a:rPr>
              <a:t>Compétence</a:t>
            </a:r>
            <a:r>
              <a:rPr lang="en-CA" sz="2400" dirty="0" smtClean="0">
                <a:latin typeface="Franklin Gothic Medium Cond" pitchFamily="34" charset="0"/>
              </a:rPr>
              <a:t> </a:t>
            </a:r>
            <a:r>
              <a:rPr lang="en-CA" sz="2400" dirty="0" err="1" smtClean="0">
                <a:latin typeface="Franklin Gothic Medium Cond" pitchFamily="34" charset="0"/>
              </a:rPr>
              <a:t>adaptée</a:t>
            </a:r>
            <a:endParaRPr lang="en-CA" sz="2400" dirty="0">
              <a:latin typeface="Franklin Gothic Medium Cond" pitchFamily="34" charset="0"/>
            </a:endParaRPr>
          </a:p>
        </p:txBody>
      </p:sp>
      <p:sp>
        <p:nvSpPr>
          <p:cNvPr id="22" name="Rounded Rectangle 21"/>
          <p:cNvSpPr/>
          <p:nvPr/>
        </p:nvSpPr>
        <p:spPr>
          <a:xfrm>
            <a:off x="1835696" y="5877272"/>
            <a:ext cx="2880320" cy="720080"/>
          </a:xfrm>
          <a:prstGeom prst="roundRect">
            <a:avLst/>
          </a:prstGeom>
          <a:solidFill>
            <a:srgbClr val="6F3505"/>
          </a:solidFill>
          <a:ln w="38100">
            <a:solidFill>
              <a:srgbClr val="4C2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err="1" smtClean="0">
                <a:latin typeface="Franklin Gothic Medium Cond" pitchFamily="34" charset="0"/>
              </a:rPr>
              <a:t>Créer</a:t>
            </a:r>
            <a:endParaRPr lang="en-CA" sz="2400" dirty="0">
              <a:latin typeface="Franklin Gothic Medium Cond" pitchFamily="34" charset="0"/>
            </a:endParaRPr>
          </a:p>
        </p:txBody>
      </p:sp>
      <p:sp>
        <p:nvSpPr>
          <p:cNvPr id="23" name="Rounded Rectangle 22"/>
          <p:cNvSpPr/>
          <p:nvPr/>
        </p:nvSpPr>
        <p:spPr>
          <a:xfrm>
            <a:off x="5508104" y="5877272"/>
            <a:ext cx="2880320" cy="720080"/>
          </a:xfrm>
          <a:prstGeom prst="roundRect">
            <a:avLst/>
          </a:prstGeom>
          <a:solidFill>
            <a:srgbClr val="291F35"/>
          </a:solidFill>
          <a:ln w="38100">
            <a:solidFill>
              <a:srgbClr val="4C2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err="1" smtClean="0">
                <a:latin typeface="Franklin Gothic Medium Cond" pitchFamily="34" charset="0"/>
              </a:rPr>
              <a:t>Compétence</a:t>
            </a:r>
            <a:r>
              <a:rPr lang="en-CA" sz="2400" dirty="0" smtClean="0">
                <a:latin typeface="Franklin Gothic Medium Cond" pitchFamily="34" charset="0"/>
              </a:rPr>
              <a:t> </a:t>
            </a:r>
            <a:r>
              <a:rPr lang="en-CA" sz="2400" dirty="0" err="1" smtClean="0">
                <a:latin typeface="Franklin Gothic Medium Cond" pitchFamily="34" charset="0"/>
              </a:rPr>
              <a:t>créative</a:t>
            </a:r>
            <a:endParaRPr lang="en-CA" sz="2400" dirty="0">
              <a:latin typeface="Franklin Gothic Medium Cond" pitchFamily="34" charset="0"/>
            </a:endParaRPr>
          </a:p>
        </p:txBody>
      </p:sp>
      <p:sp>
        <p:nvSpPr>
          <p:cNvPr id="24" name="TextBox 23"/>
          <p:cNvSpPr txBox="1"/>
          <p:nvPr/>
        </p:nvSpPr>
        <p:spPr>
          <a:xfrm>
            <a:off x="1232200" y="1268760"/>
            <a:ext cx="648072" cy="584775"/>
          </a:xfrm>
          <a:prstGeom prst="rect">
            <a:avLst/>
          </a:prstGeom>
          <a:noFill/>
        </p:spPr>
        <p:txBody>
          <a:bodyPr wrap="square" rtlCol="0">
            <a:spAutoFit/>
          </a:bodyPr>
          <a:lstStyle/>
          <a:p>
            <a:r>
              <a:rPr lang="en-CA" sz="3200" dirty="0" smtClean="0">
                <a:solidFill>
                  <a:schemeClr val="accent6">
                    <a:lumMod val="50000"/>
                  </a:schemeClr>
                </a:solidFill>
                <a:latin typeface="Franklin Gothic Medium Cond" pitchFamily="34" charset="0"/>
              </a:rPr>
              <a:t>C1</a:t>
            </a:r>
            <a:endParaRPr lang="en-CA" sz="3200" dirty="0">
              <a:solidFill>
                <a:schemeClr val="accent6">
                  <a:lumMod val="50000"/>
                </a:schemeClr>
              </a:solidFill>
              <a:latin typeface="Franklin Gothic Medium Cond" pitchFamily="34" charset="0"/>
            </a:endParaRPr>
          </a:p>
        </p:txBody>
      </p:sp>
      <p:sp>
        <p:nvSpPr>
          <p:cNvPr id="32" name="TextBox 31"/>
          <p:cNvSpPr txBox="1"/>
          <p:nvPr/>
        </p:nvSpPr>
        <p:spPr>
          <a:xfrm>
            <a:off x="4932040" y="1268760"/>
            <a:ext cx="648072" cy="584775"/>
          </a:xfrm>
          <a:prstGeom prst="rect">
            <a:avLst/>
          </a:prstGeom>
          <a:noFill/>
        </p:spPr>
        <p:txBody>
          <a:bodyPr wrap="square" rtlCol="0">
            <a:spAutoFit/>
          </a:bodyPr>
          <a:lstStyle/>
          <a:p>
            <a:r>
              <a:rPr lang="en-CA" sz="3200" dirty="0" smtClean="0">
                <a:solidFill>
                  <a:schemeClr val="accent4">
                    <a:lumMod val="50000"/>
                  </a:schemeClr>
                </a:solidFill>
                <a:latin typeface="Franklin Gothic Medium Cond" pitchFamily="34" charset="0"/>
              </a:rPr>
              <a:t>R1</a:t>
            </a:r>
            <a:endParaRPr lang="en-CA" sz="3200" dirty="0">
              <a:solidFill>
                <a:schemeClr val="accent4">
                  <a:lumMod val="50000"/>
                </a:schemeClr>
              </a:solidFill>
              <a:latin typeface="Franklin Gothic Medium Cond" pitchFamily="34" charset="0"/>
            </a:endParaRPr>
          </a:p>
        </p:txBody>
      </p:sp>
      <p:sp>
        <p:nvSpPr>
          <p:cNvPr id="33" name="TextBox 32"/>
          <p:cNvSpPr txBox="1"/>
          <p:nvPr/>
        </p:nvSpPr>
        <p:spPr>
          <a:xfrm>
            <a:off x="4932040" y="2205297"/>
            <a:ext cx="648072" cy="584775"/>
          </a:xfrm>
          <a:prstGeom prst="rect">
            <a:avLst/>
          </a:prstGeom>
          <a:noFill/>
        </p:spPr>
        <p:txBody>
          <a:bodyPr wrap="square" rtlCol="0">
            <a:spAutoFit/>
          </a:bodyPr>
          <a:lstStyle/>
          <a:p>
            <a:r>
              <a:rPr lang="en-CA" sz="3200" dirty="0" smtClean="0">
                <a:solidFill>
                  <a:schemeClr val="accent4">
                    <a:lumMod val="50000"/>
                  </a:schemeClr>
                </a:solidFill>
                <a:latin typeface="Franklin Gothic Medium Cond" pitchFamily="34" charset="0"/>
              </a:rPr>
              <a:t>R2</a:t>
            </a:r>
            <a:endParaRPr lang="en-CA" sz="3200" dirty="0">
              <a:solidFill>
                <a:schemeClr val="accent4">
                  <a:lumMod val="50000"/>
                </a:schemeClr>
              </a:solidFill>
              <a:latin typeface="Franklin Gothic Medium Cond" pitchFamily="34" charset="0"/>
            </a:endParaRPr>
          </a:p>
        </p:txBody>
      </p:sp>
      <p:sp>
        <p:nvSpPr>
          <p:cNvPr id="34" name="TextBox 33"/>
          <p:cNvSpPr txBox="1"/>
          <p:nvPr/>
        </p:nvSpPr>
        <p:spPr>
          <a:xfrm>
            <a:off x="4932040" y="3141401"/>
            <a:ext cx="648072" cy="584775"/>
          </a:xfrm>
          <a:prstGeom prst="rect">
            <a:avLst/>
          </a:prstGeom>
          <a:noFill/>
        </p:spPr>
        <p:txBody>
          <a:bodyPr wrap="square" rtlCol="0">
            <a:spAutoFit/>
          </a:bodyPr>
          <a:lstStyle/>
          <a:p>
            <a:r>
              <a:rPr lang="en-CA" sz="3200" dirty="0" smtClean="0">
                <a:solidFill>
                  <a:schemeClr val="accent4">
                    <a:lumMod val="50000"/>
                  </a:schemeClr>
                </a:solidFill>
                <a:latin typeface="Franklin Gothic Medium Cond" pitchFamily="34" charset="0"/>
              </a:rPr>
              <a:t>R3</a:t>
            </a:r>
            <a:endParaRPr lang="en-CA" sz="3200" dirty="0">
              <a:solidFill>
                <a:schemeClr val="accent4">
                  <a:lumMod val="50000"/>
                </a:schemeClr>
              </a:solidFill>
              <a:latin typeface="Franklin Gothic Medium Cond" pitchFamily="34" charset="0"/>
            </a:endParaRPr>
          </a:p>
        </p:txBody>
      </p:sp>
      <p:sp>
        <p:nvSpPr>
          <p:cNvPr id="35" name="TextBox 34"/>
          <p:cNvSpPr txBox="1"/>
          <p:nvPr/>
        </p:nvSpPr>
        <p:spPr>
          <a:xfrm>
            <a:off x="4924040" y="4085505"/>
            <a:ext cx="648072" cy="584775"/>
          </a:xfrm>
          <a:prstGeom prst="rect">
            <a:avLst/>
          </a:prstGeom>
          <a:noFill/>
        </p:spPr>
        <p:txBody>
          <a:bodyPr wrap="square" rtlCol="0">
            <a:spAutoFit/>
          </a:bodyPr>
          <a:lstStyle/>
          <a:p>
            <a:r>
              <a:rPr lang="en-CA" sz="3200" dirty="0" smtClean="0">
                <a:solidFill>
                  <a:schemeClr val="accent4">
                    <a:lumMod val="50000"/>
                  </a:schemeClr>
                </a:solidFill>
                <a:latin typeface="Franklin Gothic Medium Cond" pitchFamily="34" charset="0"/>
              </a:rPr>
              <a:t>R4</a:t>
            </a:r>
            <a:endParaRPr lang="en-CA" sz="3200" dirty="0">
              <a:solidFill>
                <a:schemeClr val="accent4">
                  <a:lumMod val="50000"/>
                </a:schemeClr>
              </a:solidFill>
              <a:latin typeface="Franklin Gothic Medium Cond" pitchFamily="34" charset="0"/>
            </a:endParaRPr>
          </a:p>
        </p:txBody>
      </p:sp>
      <p:sp>
        <p:nvSpPr>
          <p:cNvPr id="36" name="TextBox 35"/>
          <p:cNvSpPr txBox="1"/>
          <p:nvPr/>
        </p:nvSpPr>
        <p:spPr>
          <a:xfrm>
            <a:off x="4924040" y="5004032"/>
            <a:ext cx="648072" cy="584775"/>
          </a:xfrm>
          <a:prstGeom prst="rect">
            <a:avLst/>
          </a:prstGeom>
          <a:noFill/>
        </p:spPr>
        <p:txBody>
          <a:bodyPr wrap="square" rtlCol="0">
            <a:spAutoFit/>
          </a:bodyPr>
          <a:lstStyle/>
          <a:p>
            <a:r>
              <a:rPr lang="en-CA" sz="3200" dirty="0" smtClean="0">
                <a:solidFill>
                  <a:schemeClr val="accent4">
                    <a:lumMod val="50000"/>
                  </a:schemeClr>
                </a:solidFill>
                <a:latin typeface="Franklin Gothic Medium Cond" pitchFamily="34" charset="0"/>
              </a:rPr>
              <a:t>R5</a:t>
            </a:r>
            <a:endParaRPr lang="en-CA" sz="3200" dirty="0">
              <a:solidFill>
                <a:schemeClr val="accent4">
                  <a:lumMod val="50000"/>
                </a:schemeClr>
              </a:solidFill>
              <a:latin typeface="Franklin Gothic Medium Cond" pitchFamily="34" charset="0"/>
            </a:endParaRPr>
          </a:p>
        </p:txBody>
      </p:sp>
      <p:sp>
        <p:nvSpPr>
          <p:cNvPr id="37" name="TextBox 36"/>
          <p:cNvSpPr txBox="1"/>
          <p:nvPr/>
        </p:nvSpPr>
        <p:spPr>
          <a:xfrm>
            <a:off x="4932040" y="5940569"/>
            <a:ext cx="648072" cy="584775"/>
          </a:xfrm>
          <a:prstGeom prst="rect">
            <a:avLst/>
          </a:prstGeom>
          <a:noFill/>
        </p:spPr>
        <p:txBody>
          <a:bodyPr wrap="square" rtlCol="0">
            <a:spAutoFit/>
          </a:bodyPr>
          <a:lstStyle/>
          <a:p>
            <a:r>
              <a:rPr lang="en-CA" sz="3200" dirty="0" smtClean="0">
                <a:solidFill>
                  <a:schemeClr val="accent4">
                    <a:lumMod val="50000"/>
                  </a:schemeClr>
                </a:solidFill>
                <a:latin typeface="Franklin Gothic Medium Cond" pitchFamily="34" charset="0"/>
              </a:rPr>
              <a:t>R6</a:t>
            </a:r>
            <a:endParaRPr lang="en-CA" sz="3200" dirty="0">
              <a:solidFill>
                <a:schemeClr val="accent4">
                  <a:lumMod val="50000"/>
                </a:schemeClr>
              </a:solidFill>
              <a:latin typeface="Franklin Gothic Medium Cond" pitchFamily="34" charset="0"/>
            </a:endParaRPr>
          </a:p>
        </p:txBody>
      </p:sp>
      <p:sp>
        <p:nvSpPr>
          <p:cNvPr id="38" name="TextBox 37"/>
          <p:cNvSpPr txBox="1"/>
          <p:nvPr/>
        </p:nvSpPr>
        <p:spPr>
          <a:xfrm>
            <a:off x="1763688" y="332656"/>
            <a:ext cx="5380080" cy="523220"/>
          </a:xfrm>
          <a:prstGeom prst="rect">
            <a:avLst/>
          </a:prstGeom>
          <a:noFill/>
        </p:spPr>
        <p:txBody>
          <a:bodyPr wrap="square" rtlCol="0">
            <a:spAutoFit/>
          </a:bodyPr>
          <a:lstStyle/>
          <a:p>
            <a:r>
              <a:rPr lang="en-CA" sz="2800" dirty="0" smtClean="0">
                <a:solidFill>
                  <a:schemeClr val="accent6">
                    <a:lumMod val="50000"/>
                  </a:schemeClr>
                </a:solidFill>
                <a:latin typeface="Franklin Gothic Demi Cond" pitchFamily="34" charset="0"/>
              </a:rPr>
              <a:t>Adaptation de la </a:t>
            </a:r>
            <a:r>
              <a:rPr lang="en-CA" sz="2800" dirty="0" err="1" smtClean="0">
                <a:solidFill>
                  <a:schemeClr val="accent6">
                    <a:lumMod val="50000"/>
                  </a:schemeClr>
                </a:solidFill>
                <a:latin typeface="Franklin Gothic Demi Cond" pitchFamily="34" charset="0"/>
              </a:rPr>
              <a:t>Taxonomie</a:t>
            </a:r>
            <a:r>
              <a:rPr lang="en-CA" sz="2800" dirty="0" smtClean="0">
                <a:solidFill>
                  <a:schemeClr val="accent6">
                    <a:lumMod val="50000"/>
                  </a:schemeClr>
                </a:solidFill>
                <a:latin typeface="Franklin Gothic Demi Cond" pitchFamily="34" charset="0"/>
              </a:rPr>
              <a:t> de Bloom</a:t>
            </a:r>
            <a:endParaRPr lang="en-CA" sz="2800" dirty="0">
              <a:solidFill>
                <a:schemeClr val="accent6">
                  <a:lumMod val="50000"/>
                </a:schemeClr>
              </a:solidFill>
              <a:latin typeface="Franklin Gothic Demi Cond" pitchFamily="34" charset="0"/>
            </a:endParaRPr>
          </a:p>
        </p:txBody>
      </p:sp>
      <p:sp>
        <p:nvSpPr>
          <p:cNvPr id="40" name="TextBox 39"/>
          <p:cNvSpPr txBox="1"/>
          <p:nvPr/>
        </p:nvSpPr>
        <p:spPr>
          <a:xfrm>
            <a:off x="1944280" y="836712"/>
            <a:ext cx="2664296" cy="369332"/>
          </a:xfrm>
          <a:prstGeom prst="rect">
            <a:avLst/>
          </a:prstGeom>
          <a:noFill/>
        </p:spPr>
        <p:txBody>
          <a:bodyPr wrap="square" rtlCol="0">
            <a:spAutoFit/>
          </a:bodyPr>
          <a:lstStyle/>
          <a:p>
            <a:pPr algn="ctr"/>
            <a:r>
              <a:rPr lang="en-CA" dirty="0" smtClean="0">
                <a:latin typeface="Franklin Gothic Heavy" pitchFamily="34" charset="0"/>
              </a:rPr>
              <a:t>CONNAISSANCES</a:t>
            </a:r>
            <a:endParaRPr lang="en-CA" dirty="0">
              <a:latin typeface="Franklin Gothic Heavy" pitchFamily="34" charset="0"/>
            </a:endParaRPr>
          </a:p>
        </p:txBody>
      </p:sp>
      <p:sp>
        <p:nvSpPr>
          <p:cNvPr id="41" name="TextBox 40"/>
          <p:cNvSpPr txBox="1"/>
          <p:nvPr/>
        </p:nvSpPr>
        <p:spPr>
          <a:xfrm>
            <a:off x="5286380" y="836712"/>
            <a:ext cx="3429024" cy="369332"/>
          </a:xfrm>
          <a:prstGeom prst="rect">
            <a:avLst/>
          </a:prstGeom>
          <a:noFill/>
        </p:spPr>
        <p:txBody>
          <a:bodyPr wrap="square" rtlCol="0">
            <a:spAutoFit/>
          </a:bodyPr>
          <a:lstStyle/>
          <a:p>
            <a:pPr algn="ctr"/>
            <a:r>
              <a:rPr lang="en-CA" dirty="0" smtClean="0">
                <a:latin typeface="Franklin Gothic Heavy" pitchFamily="34" charset="0"/>
              </a:rPr>
              <a:t>COMPÉTENCES / RENDEMENT </a:t>
            </a:r>
            <a:endParaRPr lang="en-CA" dirty="0">
              <a:latin typeface="Franklin Gothic Heavy" pitchFamily="34" charset="0"/>
            </a:endParaRPr>
          </a:p>
        </p:txBody>
      </p:sp>
      <p:pic>
        <p:nvPicPr>
          <p:cNvPr id="39" name="Picture 38" descr="Blooms.jpg"/>
          <p:cNvPicPr>
            <a:picLocks noChangeAspect="1"/>
          </p:cNvPicPr>
          <p:nvPr/>
        </p:nvPicPr>
        <p:blipFill>
          <a:blip r:embed="rId3" cstate="print"/>
          <a:stretch>
            <a:fillRect/>
          </a:stretch>
        </p:blipFill>
        <p:spPr>
          <a:xfrm>
            <a:off x="1763688" y="2132856"/>
            <a:ext cx="6705600" cy="602742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9144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2339752" y="404664"/>
            <a:ext cx="6408712" cy="6453336"/>
          </a:xfrm>
          <a:prstGeom prst="rect">
            <a:avLst/>
          </a:prstGeom>
          <a:solidFill>
            <a:schemeClr val="bg1"/>
          </a:solidFill>
          <a:ln>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ectangle 21"/>
          <p:cNvSpPr/>
          <p:nvPr/>
        </p:nvSpPr>
        <p:spPr>
          <a:xfrm>
            <a:off x="2411760" y="404664"/>
            <a:ext cx="62646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a:off x="2419711" y="404664"/>
            <a:ext cx="45719" cy="352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168879" y="857978"/>
            <a:ext cx="720080" cy="1569660"/>
          </a:xfrm>
          <a:prstGeom prst="rect">
            <a:avLst/>
          </a:prstGeom>
          <a:noFill/>
          <a:effectLst/>
        </p:spPr>
        <p:txBody>
          <a:bodyPr wrap="square" rtlCol="0">
            <a:spAutoFit/>
          </a:bodyPr>
          <a:lstStyle/>
          <a:p>
            <a:pPr algn="ctr"/>
            <a:r>
              <a:rPr lang="en-CA" sz="96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5</a:t>
            </a:r>
            <a:endParaRPr lang="en-CA" sz="96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14" name="Freeform 13"/>
          <p:cNvSpPr/>
          <p:nvPr/>
        </p:nvSpPr>
        <p:spPr>
          <a:xfrm flipH="1">
            <a:off x="107504" y="1983493"/>
            <a:ext cx="2088232" cy="2669643"/>
          </a:xfrm>
          <a:custGeom>
            <a:avLst/>
            <a:gdLst>
              <a:gd name="connsiteX0" fmla="*/ 19681 w 1507347"/>
              <a:gd name="connsiteY0" fmla="*/ 346180 h 2021571"/>
              <a:gd name="connsiteX1" fmla="*/ 7569 w 1507347"/>
              <a:gd name="connsiteY1" fmla="*/ 409765 h 2021571"/>
              <a:gd name="connsiteX2" fmla="*/ 65098 w 1507347"/>
              <a:gd name="connsiteY2" fmla="*/ 427931 h 2021571"/>
              <a:gd name="connsiteX3" fmla="*/ 77209 w 1507347"/>
              <a:gd name="connsiteY3" fmla="*/ 488488 h 2021571"/>
              <a:gd name="connsiteX4" fmla="*/ 107487 w 1507347"/>
              <a:gd name="connsiteY4" fmla="*/ 482432 h 2021571"/>
              <a:gd name="connsiteX5" fmla="*/ 270989 w 1507347"/>
              <a:gd name="connsiteY5" fmla="*/ 576294 h 2021571"/>
              <a:gd name="connsiteX6" fmla="*/ 334573 w 1507347"/>
              <a:gd name="connsiteY6" fmla="*/ 618684 h 2021571"/>
              <a:gd name="connsiteX7" fmla="*/ 376963 w 1507347"/>
              <a:gd name="connsiteY7" fmla="*/ 630795 h 2021571"/>
              <a:gd name="connsiteX8" fmla="*/ 437519 w 1507347"/>
              <a:gd name="connsiteY8" fmla="*/ 661073 h 2021571"/>
              <a:gd name="connsiteX9" fmla="*/ 437519 w 1507347"/>
              <a:gd name="connsiteY9" fmla="*/ 885131 h 2021571"/>
              <a:gd name="connsiteX10" fmla="*/ 476881 w 1507347"/>
              <a:gd name="connsiteY10" fmla="*/ 1063773 h 2021571"/>
              <a:gd name="connsiteX11" fmla="*/ 516242 w 1507347"/>
              <a:gd name="connsiteY11" fmla="*/ 1196996 h 2021571"/>
              <a:gd name="connsiteX12" fmla="*/ 525326 w 1507347"/>
              <a:gd name="connsiteY12" fmla="*/ 1363526 h 2021571"/>
              <a:gd name="connsiteX13" fmla="*/ 558632 w 1507347"/>
              <a:gd name="connsiteY13" fmla="*/ 1502806 h 2021571"/>
              <a:gd name="connsiteX14" fmla="*/ 573771 w 1507347"/>
              <a:gd name="connsiteY14" fmla="*/ 1514917 h 2021571"/>
              <a:gd name="connsiteX15" fmla="*/ 546520 w 1507347"/>
              <a:gd name="connsiteY15" fmla="*/ 1557306 h 2021571"/>
              <a:gd name="connsiteX16" fmla="*/ 528353 w 1507347"/>
              <a:gd name="connsiteY16" fmla="*/ 1617863 h 2021571"/>
              <a:gd name="connsiteX17" fmla="*/ 522298 w 1507347"/>
              <a:gd name="connsiteY17" fmla="*/ 1678419 h 2021571"/>
              <a:gd name="connsiteX18" fmla="*/ 561659 w 1507347"/>
              <a:gd name="connsiteY18" fmla="*/ 1705669 h 2021571"/>
              <a:gd name="connsiteX19" fmla="*/ 531381 w 1507347"/>
              <a:gd name="connsiteY19" fmla="*/ 1742003 h 2021571"/>
              <a:gd name="connsiteX20" fmla="*/ 534409 w 1507347"/>
              <a:gd name="connsiteY20" fmla="*/ 1811643 h 2021571"/>
              <a:gd name="connsiteX21" fmla="*/ 576798 w 1507347"/>
              <a:gd name="connsiteY21" fmla="*/ 1866143 h 2021571"/>
              <a:gd name="connsiteX22" fmla="*/ 619188 w 1507347"/>
              <a:gd name="connsiteY22" fmla="*/ 1881282 h 2021571"/>
              <a:gd name="connsiteX23" fmla="*/ 579826 w 1507347"/>
              <a:gd name="connsiteY23" fmla="*/ 1923672 h 2021571"/>
              <a:gd name="connsiteX24" fmla="*/ 582854 w 1507347"/>
              <a:gd name="connsiteY24" fmla="*/ 1966061 h 2021571"/>
              <a:gd name="connsiteX25" fmla="*/ 646438 w 1507347"/>
              <a:gd name="connsiteY25" fmla="*/ 1996339 h 2021571"/>
              <a:gd name="connsiteX26" fmla="*/ 713050 w 1507347"/>
              <a:gd name="connsiteY26" fmla="*/ 2020562 h 2021571"/>
              <a:gd name="connsiteX27" fmla="*/ 822051 w 1507347"/>
              <a:gd name="connsiteY27" fmla="*/ 2002395 h 2021571"/>
              <a:gd name="connsiteX28" fmla="*/ 852330 w 1507347"/>
              <a:gd name="connsiteY28" fmla="*/ 1990284 h 2021571"/>
              <a:gd name="connsiteX29" fmla="*/ 846274 w 1507347"/>
              <a:gd name="connsiteY29" fmla="*/ 1953950 h 2021571"/>
              <a:gd name="connsiteX30" fmla="*/ 806912 w 1507347"/>
              <a:gd name="connsiteY30" fmla="*/ 1908533 h 2021571"/>
              <a:gd name="connsiteX31" fmla="*/ 788745 w 1507347"/>
              <a:gd name="connsiteY31" fmla="*/ 1893394 h 2021571"/>
              <a:gd name="connsiteX32" fmla="*/ 809940 w 1507347"/>
              <a:gd name="connsiteY32" fmla="*/ 1841921 h 2021571"/>
              <a:gd name="connsiteX33" fmla="*/ 761495 w 1507347"/>
              <a:gd name="connsiteY33" fmla="*/ 1820726 h 2021571"/>
              <a:gd name="connsiteX34" fmla="*/ 785718 w 1507347"/>
              <a:gd name="connsiteY34" fmla="*/ 1787420 h 2021571"/>
              <a:gd name="connsiteX35" fmla="*/ 743328 w 1507347"/>
              <a:gd name="connsiteY35" fmla="*/ 1763198 h 2021571"/>
              <a:gd name="connsiteX36" fmla="*/ 749384 w 1507347"/>
              <a:gd name="connsiteY36" fmla="*/ 1702641 h 2021571"/>
              <a:gd name="connsiteX37" fmla="*/ 767551 w 1507347"/>
              <a:gd name="connsiteY37" fmla="*/ 1678419 h 2021571"/>
              <a:gd name="connsiteX38" fmla="*/ 752412 w 1507347"/>
              <a:gd name="connsiteY38" fmla="*/ 1654196 h 2021571"/>
              <a:gd name="connsiteX39" fmla="*/ 773606 w 1507347"/>
              <a:gd name="connsiteY39" fmla="*/ 1599696 h 2021571"/>
              <a:gd name="connsiteX40" fmla="*/ 800857 w 1507347"/>
              <a:gd name="connsiteY40" fmla="*/ 1572445 h 2021571"/>
              <a:gd name="connsiteX41" fmla="*/ 800857 w 1507347"/>
              <a:gd name="connsiteY41" fmla="*/ 1560334 h 2021571"/>
              <a:gd name="connsiteX42" fmla="*/ 909858 w 1507347"/>
              <a:gd name="connsiteY42" fmla="*/ 1436194 h 2021571"/>
              <a:gd name="connsiteX43" fmla="*/ 909858 w 1507347"/>
              <a:gd name="connsiteY43" fmla="*/ 1387749 h 2021571"/>
              <a:gd name="connsiteX44" fmla="*/ 943164 w 1507347"/>
              <a:gd name="connsiteY44" fmla="*/ 1324165 h 2021571"/>
              <a:gd name="connsiteX45" fmla="*/ 955275 w 1507347"/>
              <a:gd name="connsiteY45" fmla="*/ 1257553 h 2021571"/>
              <a:gd name="connsiteX46" fmla="*/ 952247 w 1507347"/>
              <a:gd name="connsiteY46" fmla="*/ 1206080 h 2021571"/>
              <a:gd name="connsiteX47" fmla="*/ 952247 w 1507347"/>
              <a:gd name="connsiteY47" fmla="*/ 1154607 h 2021571"/>
              <a:gd name="connsiteX48" fmla="*/ 943164 w 1507347"/>
              <a:gd name="connsiteY48" fmla="*/ 1130384 h 2021571"/>
              <a:gd name="connsiteX49" fmla="*/ 967386 w 1507347"/>
              <a:gd name="connsiteY49" fmla="*/ 1100106 h 2021571"/>
              <a:gd name="connsiteX50" fmla="*/ 1018859 w 1507347"/>
              <a:gd name="connsiteY50" fmla="*/ 1087995 h 2021571"/>
              <a:gd name="connsiteX51" fmla="*/ 991609 w 1507347"/>
              <a:gd name="connsiteY51" fmla="*/ 942660 h 2021571"/>
              <a:gd name="connsiteX52" fmla="*/ 958303 w 1507347"/>
              <a:gd name="connsiteY52" fmla="*/ 821547 h 2021571"/>
              <a:gd name="connsiteX53" fmla="*/ 979498 w 1507347"/>
              <a:gd name="connsiteY53" fmla="*/ 733741 h 2021571"/>
              <a:gd name="connsiteX54" fmla="*/ 1003720 w 1507347"/>
              <a:gd name="connsiteY54" fmla="*/ 667129 h 2021571"/>
              <a:gd name="connsiteX55" fmla="*/ 1040054 w 1507347"/>
              <a:gd name="connsiteY55" fmla="*/ 627767 h 2021571"/>
              <a:gd name="connsiteX56" fmla="*/ 1070332 w 1507347"/>
              <a:gd name="connsiteY56" fmla="*/ 594461 h 2021571"/>
              <a:gd name="connsiteX57" fmla="*/ 1155111 w 1507347"/>
              <a:gd name="connsiteY57" fmla="*/ 558128 h 2021571"/>
              <a:gd name="connsiteX58" fmla="*/ 1221723 w 1507347"/>
              <a:gd name="connsiteY58" fmla="*/ 515738 h 2021571"/>
              <a:gd name="connsiteX59" fmla="*/ 1239890 w 1507347"/>
              <a:gd name="connsiteY59" fmla="*/ 509682 h 2021571"/>
              <a:gd name="connsiteX60" fmla="*/ 1279251 w 1507347"/>
              <a:gd name="connsiteY60" fmla="*/ 467293 h 2021571"/>
              <a:gd name="connsiteX61" fmla="*/ 1321641 w 1507347"/>
              <a:gd name="connsiteY61" fmla="*/ 433987 h 2021571"/>
              <a:gd name="connsiteX62" fmla="*/ 1345863 w 1507347"/>
              <a:gd name="connsiteY62" fmla="*/ 349208 h 2021571"/>
              <a:gd name="connsiteX63" fmla="*/ 1364030 w 1507347"/>
              <a:gd name="connsiteY63" fmla="*/ 300763 h 2021571"/>
              <a:gd name="connsiteX64" fmla="*/ 1412475 w 1507347"/>
              <a:gd name="connsiteY64" fmla="*/ 246263 h 2021571"/>
              <a:gd name="connsiteX65" fmla="*/ 1451837 w 1507347"/>
              <a:gd name="connsiteY65" fmla="*/ 215984 h 2021571"/>
              <a:gd name="connsiteX66" fmla="*/ 1500282 w 1507347"/>
              <a:gd name="connsiteY66" fmla="*/ 176623 h 2021571"/>
              <a:gd name="connsiteX67" fmla="*/ 1494226 w 1507347"/>
              <a:gd name="connsiteY67" fmla="*/ 113039 h 2021571"/>
              <a:gd name="connsiteX68" fmla="*/ 1466976 w 1507347"/>
              <a:gd name="connsiteY68" fmla="*/ 152400 h 2021571"/>
              <a:gd name="connsiteX69" fmla="*/ 1436698 w 1507347"/>
              <a:gd name="connsiteY69" fmla="*/ 182679 h 2021571"/>
              <a:gd name="connsiteX70" fmla="*/ 1418531 w 1507347"/>
              <a:gd name="connsiteY70" fmla="*/ 164512 h 2021571"/>
              <a:gd name="connsiteX71" fmla="*/ 1406420 w 1507347"/>
              <a:gd name="connsiteY71" fmla="*/ 170567 h 2021571"/>
              <a:gd name="connsiteX72" fmla="*/ 1397336 w 1507347"/>
              <a:gd name="connsiteY72" fmla="*/ 149373 h 2021571"/>
              <a:gd name="connsiteX73" fmla="*/ 1391281 w 1507347"/>
              <a:gd name="connsiteY73" fmla="*/ 103955 h 2021571"/>
              <a:gd name="connsiteX74" fmla="*/ 1351919 w 1507347"/>
              <a:gd name="connsiteY74" fmla="*/ 164512 h 2021571"/>
              <a:gd name="connsiteX75" fmla="*/ 1312557 w 1507347"/>
              <a:gd name="connsiteY75" fmla="*/ 231124 h 2021571"/>
              <a:gd name="connsiteX76" fmla="*/ 1264112 w 1507347"/>
              <a:gd name="connsiteY76" fmla="*/ 297735 h 2021571"/>
              <a:gd name="connsiteX77" fmla="*/ 1194473 w 1507347"/>
              <a:gd name="connsiteY77" fmla="*/ 337097 h 2021571"/>
              <a:gd name="connsiteX78" fmla="*/ 1182361 w 1507347"/>
              <a:gd name="connsiteY78" fmla="*/ 379486 h 2021571"/>
              <a:gd name="connsiteX79" fmla="*/ 1158139 w 1507347"/>
              <a:gd name="connsiteY79" fmla="*/ 400681 h 2021571"/>
              <a:gd name="connsiteX80" fmla="*/ 1109694 w 1507347"/>
              <a:gd name="connsiteY80" fmla="*/ 406737 h 2021571"/>
              <a:gd name="connsiteX81" fmla="*/ 1052165 w 1507347"/>
              <a:gd name="connsiteY81" fmla="*/ 385542 h 2021571"/>
              <a:gd name="connsiteX82" fmla="*/ 1033998 w 1507347"/>
              <a:gd name="connsiteY82" fmla="*/ 391598 h 2021571"/>
              <a:gd name="connsiteX83" fmla="*/ 988581 w 1507347"/>
              <a:gd name="connsiteY83" fmla="*/ 358292 h 2021571"/>
              <a:gd name="connsiteX84" fmla="*/ 928025 w 1507347"/>
              <a:gd name="connsiteY84" fmla="*/ 358292 h 2021571"/>
              <a:gd name="connsiteX85" fmla="*/ 843246 w 1507347"/>
              <a:gd name="connsiteY85" fmla="*/ 370403 h 2021571"/>
              <a:gd name="connsiteX86" fmla="*/ 837190 w 1507347"/>
              <a:gd name="connsiteY86" fmla="*/ 391598 h 2021571"/>
              <a:gd name="connsiteX87" fmla="*/ 809940 w 1507347"/>
              <a:gd name="connsiteY87" fmla="*/ 358292 h 2021571"/>
              <a:gd name="connsiteX88" fmla="*/ 840218 w 1507347"/>
              <a:gd name="connsiteY88" fmla="*/ 324986 h 2021571"/>
              <a:gd name="connsiteX89" fmla="*/ 897747 w 1507347"/>
              <a:gd name="connsiteY89" fmla="*/ 252318 h 2021571"/>
              <a:gd name="connsiteX90" fmla="*/ 882608 w 1507347"/>
              <a:gd name="connsiteY90" fmla="*/ 228096 h 2021571"/>
              <a:gd name="connsiteX91" fmla="*/ 897747 w 1507347"/>
              <a:gd name="connsiteY91" fmla="*/ 137261 h 2021571"/>
              <a:gd name="connsiteX92" fmla="*/ 888663 w 1507347"/>
              <a:gd name="connsiteY92" fmla="*/ 73677 h 2021571"/>
              <a:gd name="connsiteX93" fmla="*/ 846274 w 1507347"/>
              <a:gd name="connsiteY93" fmla="*/ 28260 h 2021571"/>
              <a:gd name="connsiteX94" fmla="*/ 782690 w 1507347"/>
              <a:gd name="connsiteY94" fmla="*/ 4037 h 2021571"/>
              <a:gd name="connsiteX95" fmla="*/ 725161 w 1507347"/>
              <a:gd name="connsiteY95" fmla="*/ 4037 h 2021571"/>
              <a:gd name="connsiteX96" fmla="*/ 637355 w 1507347"/>
              <a:gd name="connsiteY96" fmla="*/ 22204 h 2021571"/>
              <a:gd name="connsiteX97" fmla="*/ 601021 w 1507347"/>
              <a:gd name="connsiteY97" fmla="*/ 64594 h 2021571"/>
              <a:gd name="connsiteX98" fmla="*/ 573771 w 1507347"/>
              <a:gd name="connsiteY98" fmla="*/ 131206 h 2021571"/>
              <a:gd name="connsiteX99" fmla="*/ 579826 w 1507347"/>
              <a:gd name="connsiteY99" fmla="*/ 176623 h 2021571"/>
              <a:gd name="connsiteX100" fmla="*/ 564687 w 1507347"/>
              <a:gd name="connsiteY100" fmla="*/ 240207 h 2021571"/>
              <a:gd name="connsiteX101" fmla="*/ 582854 w 1507347"/>
              <a:gd name="connsiteY101" fmla="*/ 282596 h 2021571"/>
              <a:gd name="connsiteX102" fmla="*/ 613132 w 1507347"/>
              <a:gd name="connsiteY102" fmla="*/ 328014 h 2021571"/>
              <a:gd name="connsiteX103" fmla="*/ 631299 w 1507347"/>
              <a:gd name="connsiteY103" fmla="*/ 379486 h 2021571"/>
              <a:gd name="connsiteX104" fmla="*/ 607077 w 1507347"/>
              <a:gd name="connsiteY104" fmla="*/ 415820 h 2021571"/>
              <a:gd name="connsiteX105" fmla="*/ 558632 w 1507347"/>
              <a:gd name="connsiteY105" fmla="*/ 406737 h 2021571"/>
              <a:gd name="connsiteX106" fmla="*/ 501103 w 1507347"/>
              <a:gd name="connsiteY106" fmla="*/ 421876 h 2021571"/>
              <a:gd name="connsiteX107" fmla="*/ 413296 w 1507347"/>
              <a:gd name="connsiteY107" fmla="*/ 440043 h 2021571"/>
              <a:gd name="connsiteX108" fmla="*/ 392102 w 1507347"/>
              <a:gd name="connsiteY108" fmla="*/ 449126 h 2021571"/>
              <a:gd name="connsiteX109" fmla="*/ 325490 w 1507347"/>
              <a:gd name="connsiteY109" fmla="*/ 433987 h 2021571"/>
              <a:gd name="connsiteX110" fmla="*/ 313379 w 1507347"/>
              <a:gd name="connsiteY110" fmla="*/ 449126 h 2021571"/>
              <a:gd name="connsiteX111" fmla="*/ 286128 w 1507347"/>
              <a:gd name="connsiteY111" fmla="*/ 430959 h 2021571"/>
              <a:gd name="connsiteX112" fmla="*/ 234655 w 1507347"/>
              <a:gd name="connsiteY112" fmla="*/ 400681 h 2021571"/>
              <a:gd name="connsiteX113" fmla="*/ 216488 w 1507347"/>
              <a:gd name="connsiteY113" fmla="*/ 412792 h 2021571"/>
              <a:gd name="connsiteX114" fmla="*/ 165016 w 1507347"/>
              <a:gd name="connsiteY114" fmla="*/ 373431 h 2021571"/>
              <a:gd name="connsiteX115" fmla="*/ 152904 w 1507347"/>
              <a:gd name="connsiteY115" fmla="*/ 346180 h 2021571"/>
              <a:gd name="connsiteX116" fmla="*/ 98404 w 1507347"/>
              <a:gd name="connsiteY116" fmla="*/ 328014 h 2021571"/>
              <a:gd name="connsiteX117" fmla="*/ 19681 w 1507347"/>
              <a:gd name="connsiteY117" fmla="*/ 346180 h 202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507347" h="2021571">
                <a:moveTo>
                  <a:pt x="19681" y="346180"/>
                </a:moveTo>
                <a:cubicBezTo>
                  <a:pt x="4542" y="359805"/>
                  <a:pt x="0" y="396140"/>
                  <a:pt x="7569" y="409765"/>
                </a:cubicBezTo>
                <a:cubicBezTo>
                  <a:pt x="15139" y="423390"/>
                  <a:pt x="53491" y="414810"/>
                  <a:pt x="65098" y="427931"/>
                </a:cubicBezTo>
                <a:cubicBezTo>
                  <a:pt x="76705" y="441052"/>
                  <a:pt x="70144" y="479405"/>
                  <a:pt x="77209" y="488488"/>
                </a:cubicBezTo>
                <a:cubicBezTo>
                  <a:pt x="84274" y="497571"/>
                  <a:pt x="75190" y="467798"/>
                  <a:pt x="107487" y="482432"/>
                </a:cubicBezTo>
                <a:cubicBezTo>
                  <a:pt x="139784" y="497066"/>
                  <a:pt x="233141" y="553585"/>
                  <a:pt x="270989" y="576294"/>
                </a:cubicBezTo>
                <a:cubicBezTo>
                  <a:pt x="308837" y="599003"/>
                  <a:pt x="316911" y="609601"/>
                  <a:pt x="334573" y="618684"/>
                </a:cubicBezTo>
                <a:cubicBezTo>
                  <a:pt x="352235" y="627767"/>
                  <a:pt x="359805" y="623730"/>
                  <a:pt x="376963" y="630795"/>
                </a:cubicBezTo>
                <a:cubicBezTo>
                  <a:pt x="394121" y="637860"/>
                  <a:pt x="427426" y="618684"/>
                  <a:pt x="437519" y="661073"/>
                </a:cubicBezTo>
                <a:cubicBezTo>
                  <a:pt x="447612" y="703462"/>
                  <a:pt x="430959" y="818014"/>
                  <a:pt x="437519" y="885131"/>
                </a:cubicBezTo>
                <a:cubicBezTo>
                  <a:pt x="444079" y="952248"/>
                  <a:pt x="463761" y="1011796"/>
                  <a:pt x="476881" y="1063773"/>
                </a:cubicBezTo>
                <a:cubicBezTo>
                  <a:pt x="490001" y="1115750"/>
                  <a:pt x="508168" y="1147037"/>
                  <a:pt x="516242" y="1196996"/>
                </a:cubicBezTo>
                <a:cubicBezTo>
                  <a:pt x="524316" y="1246955"/>
                  <a:pt x="518261" y="1312558"/>
                  <a:pt x="525326" y="1363526"/>
                </a:cubicBezTo>
                <a:cubicBezTo>
                  <a:pt x="532391" y="1414494"/>
                  <a:pt x="550558" y="1477574"/>
                  <a:pt x="558632" y="1502806"/>
                </a:cubicBezTo>
                <a:cubicBezTo>
                  <a:pt x="566706" y="1528038"/>
                  <a:pt x="575790" y="1505834"/>
                  <a:pt x="573771" y="1514917"/>
                </a:cubicBezTo>
                <a:cubicBezTo>
                  <a:pt x="571752" y="1524000"/>
                  <a:pt x="554090" y="1540148"/>
                  <a:pt x="546520" y="1557306"/>
                </a:cubicBezTo>
                <a:cubicBezTo>
                  <a:pt x="538950" y="1574464"/>
                  <a:pt x="532390" y="1597678"/>
                  <a:pt x="528353" y="1617863"/>
                </a:cubicBezTo>
                <a:cubicBezTo>
                  <a:pt x="524316" y="1638048"/>
                  <a:pt x="516747" y="1663785"/>
                  <a:pt x="522298" y="1678419"/>
                </a:cubicBezTo>
                <a:cubicBezTo>
                  <a:pt x="527849" y="1693053"/>
                  <a:pt x="560145" y="1695072"/>
                  <a:pt x="561659" y="1705669"/>
                </a:cubicBezTo>
                <a:cubicBezTo>
                  <a:pt x="563173" y="1716266"/>
                  <a:pt x="535923" y="1724341"/>
                  <a:pt x="531381" y="1742003"/>
                </a:cubicBezTo>
                <a:cubicBezTo>
                  <a:pt x="526839" y="1759665"/>
                  <a:pt x="526840" y="1790953"/>
                  <a:pt x="534409" y="1811643"/>
                </a:cubicBezTo>
                <a:cubicBezTo>
                  <a:pt x="541979" y="1832333"/>
                  <a:pt x="562668" y="1854537"/>
                  <a:pt x="576798" y="1866143"/>
                </a:cubicBezTo>
                <a:cubicBezTo>
                  <a:pt x="590928" y="1877749"/>
                  <a:pt x="618683" y="1871694"/>
                  <a:pt x="619188" y="1881282"/>
                </a:cubicBezTo>
                <a:cubicBezTo>
                  <a:pt x="619693" y="1890870"/>
                  <a:pt x="585882" y="1909542"/>
                  <a:pt x="579826" y="1923672"/>
                </a:cubicBezTo>
                <a:cubicBezTo>
                  <a:pt x="573770" y="1937802"/>
                  <a:pt x="571752" y="1953950"/>
                  <a:pt x="582854" y="1966061"/>
                </a:cubicBezTo>
                <a:cubicBezTo>
                  <a:pt x="593956" y="1978172"/>
                  <a:pt x="624739" y="1987256"/>
                  <a:pt x="646438" y="1996339"/>
                </a:cubicBezTo>
                <a:cubicBezTo>
                  <a:pt x="668137" y="2005422"/>
                  <a:pt x="683781" y="2019553"/>
                  <a:pt x="713050" y="2020562"/>
                </a:cubicBezTo>
                <a:cubicBezTo>
                  <a:pt x="742319" y="2021571"/>
                  <a:pt x="798838" y="2007441"/>
                  <a:pt x="822051" y="2002395"/>
                </a:cubicBezTo>
                <a:cubicBezTo>
                  <a:pt x="845264" y="1997349"/>
                  <a:pt x="848293" y="1998358"/>
                  <a:pt x="852330" y="1990284"/>
                </a:cubicBezTo>
                <a:cubicBezTo>
                  <a:pt x="856367" y="1982210"/>
                  <a:pt x="853844" y="1967575"/>
                  <a:pt x="846274" y="1953950"/>
                </a:cubicBezTo>
                <a:cubicBezTo>
                  <a:pt x="838704" y="1940325"/>
                  <a:pt x="816500" y="1918626"/>
                  <a:pt x="806912" y="1908533"/>
                </a:cubicBezTo>
                <a:cubicBezTo>
                  <a:pt x="797324" y="1898440"/>
                  <a:pt x="788240" y="1904496"/>
                  <a:pt x="788745" y="1893394"/>
                </a:cubicBezTo>
                <a:cubicBezTo>
                  <a:pt x="789250" y="1882292"/>
                  <a:pt x="814482" y="1854032"/>
                  <a:pt x="809940" y="1841921"/>
                </a:cubicBezTo>
                <a:cubicBezTo>
                  <a:pt x="805398" y="1829810"/>
                  <a:pt x="765532" y="1829810"/>
                  <a:pt x="761495" y="1820726"/>
                </a:cubicBezTo>
                <a:cubicBezTo>
                  <a:pt x="757458" y="1811642"/>
                  <a:pt x="788746" y="1797008"/>
                  <a:pt x="785718" y="1787420"/>
                </a:cubicBezTo>
                <a:cubicBezTo>
                  <a:pt x="782690" y="1777832"/>
                  <a:pt x="749384" y="1777328"/>
                  <a:pt x="743328" y="1763198"/>
                </a:cubicBezTo>
                <a:cubicBezTo>
                  <a:pt x="737272" y="1749068"/>
                  <a:pt x="745347" y="1716771"/>
                  <a:pt x="749384" y="1702641"/>
                </a:cubicBezTo>
                <a:cubicBezTo>
                  <a:pt x="753421" y="1688511"/>
                  <a:pt x="767046" y="1686493"/>
                  <a:pt x="767551" y="1678419"/>
                </a:cubicBezTo>
                <a:cubicBezTo>
                  <a:pt x="768056" y="1670345"/>
                  <a:pt x="751403" y="1667317"/>
                  <a:pt x="752412" y="1654196"/>
                </a:cubicBezTo>
                <a:cubicBezTo>
                  <a:pt x="753421" y="1641076"/>
                  <a:pt x="765532" y="1613321"/>
                  <a:pt x="773606" y="1599696"/>
                </a:cubicBezTo>
                <a:cubicBezTo>
                  <a:pt x="781680" y="1586071"/>
                  <a:pt x="796315" y="1579005"/>
                  <a:pt x="800857" y="1572445"/>
                </a:cubicBezTo>
                <a:cubicBezTo>
                  <a:pt x="805399" y="1565885"/>
                  <a:pt x="782690" y="1583043"/>
                  <a:pt x="800857" y="1560334"/>
                </a:cubicBezTo>
                <a:cubicBezTo>
                  <a:pt x="819024" y="1537626"/>
                  <a:pt x="891691" y="1464958"/>
                  <a:pt x="909858" y="1436194"/>
                </a:cubicBezTo>
                <a:cubicBezTo>
                  <a:pt x="928025" y="1407430"/>
                  <a:pt x="904307" y="1406420"/>
                  <a:pt x="909858" y="1387749"/>
                </a:cubicBezTo>
                <a:cubicBezTo>
                  <a:pt x="915409" y="1369078"/>
                  <a:pt x="935595" y="1345864"/>
                  <a:pt x="943164" y="1324165"/>
                </a:cubicBezTo>
                <a:cubicBezTo>
                  <a:pt x="950733" y="1302466"/>
                  <a:pt x="953761" y="1277234"/>
                  <a:pt x="955275" y="1257553"/>
                </a:cubicBezTo>
                <a:cubicBezTo>
                  <a:pt x="956789" y="1237872"/>
                  <a:pt x="952752" y="1223238"/>
                  <a:pt x="952247" y="1206080"/>
                </a:cubicBezTo>
                <a:cubicBezTo>
                  <a:pt x="951742" y="1188922"/>
                  <a:pt x="953761" y="1167223"/>
                  <a:pt x="952247" y="1154607"/>
                </a:cubicBezTo>
                <a:cubicBezTo>
                  <a:pt x="950733" y="1141991"/>
                  <a:pt x="940641" y="1139468"/>
                  <a:pt x="943164" y="1130384"/>
                </a:cubicBezTo>
                <a:cubicBezTo>
                  <a:pt x="945687" y="1121301"/>
                  <a:pt x="954770" y="1107171"/>
                  <a:pt x="967386" y="1100106"/>
                </a:cubicBezTo>
                <a:cubicBezTo>
                  <a:pt x="980002" y="1093041"/>
                  <a:pt x="1014822" y="1114236"/>
                  <a:pt x="1018859" y="1087995"/>
                </a:cubicBezTo>
                <a:cubicBezTo>
                  <a:pt x="1022896" y="1061754"/>
                  <a:pt x="1001702" y="987068"/>
                  <a:pt x="991609" y="942660"/>
                </a:cubicBezTo>
                <a:cubicBezTo>
                  <a:pt x="981516" y="898252"/>
                  <a:pt x="960321" y="856367"/>
                  <a:pt x="958303" y="821547"/>
                </a:cubicBezTo>
                <a:cubicBezTo>
                  <a:pt x="956285" y="786727"/>
                  <a:pt x="971929" y="759477"/>
                  <a:pt x="979498" y="733741"/>
                </a:cubicBezTo>
                <a:cubicBezTo>
                  <a:pt x="987067" y="708005"/>
                  <a:pt x="993627" y="684791"/>
                  <a:pt x="1003720" y="667129"/>
                </a:cubicBezTo>
                <a:cubicBezTo>
                  <a:pt x="1013813" y="649467"/>
                  <a:pt x="1040054" y="627767"/>
                  <a:pt x="1040054" y="627767"/>
                </a:cubicBezTo>
                <a:cubicBezTo>
                  <a:pt x="1051156" y="615656"/>
                  <a:pt x="1051156" y="606068"/>
                  <a:pt x="1070332" y="594461"/>
                </a:cubicBezTo>
                <a:cubicBezTo>
                  <a:pt x="1089508" y="582855"/>
                  <a:pt x="1129879" y="571248"/>
                  <a:pt x="1155111" y="558128"/>
                </a:cubicBezTo>
                <a:cubicBezTo>
                  <a:pt x="1180343" y="545008"/>
                  <a:pt x="1207593" y="523812"/>
                  <a:pt x="1221723" y="515738"/>
                </a:cubicBezTo>
                <a:cubicBezTo>
                  <a:pt x="1235853" y="507664"/>
                  <a:pt x="1230302" y="517756"/>
                  <a:pt x="1239890" y="509682"/>
                </a:cubicBezTo>
                <a:cubicBezTo>
                  <a:pt x="1249478" y="501608"/>
                  <a:pt x="1265626" y="479909"/>
                  <a:pt x="1279251" y="467293"/>
                </a:cubicBezTo>
                <a:cubicBezTo>
                  <a:pt x="1292876" y="454677"/>
                  <a:pt x="1310539" y="453668"/>
                  <a:pt x="1321641" y="433987"/>
                </a:cubicBezTo>
                <a:cubicBezTo>
                  <a:pt x="1332743" y="414306"/>
                  <a:pt x="1338798" y="371412"/>
                  <a:pt x="1345863" y="349208"/>
                </a:cubicBezTo>
                <a:cubicBezTo>
                  <a:pt x="1352928" y="327004"/>
                  <a:pt x="1352928" y="317920"/>
                  <a:pt x="1364030" y="300763"/>
                </a:cubicBezTo>
                <a:cubicBezTo>
                  <a:pt x="1375132" y="283606"/>
                  <a:pt x="1397841" y="260393"/>
                  <a:pt x="1412475" y="246263"/>
                </a:cubicBezTo>
                <a:cubicBezTo>
                  <a:pt x="1427109" y="232133"/>
                  <a:pt x="1437203" y="227591"/>
                  <a:pt x="1451837" y="215984"/>
                </a:cubicBezTo>
                <a:cubicBezTo>
                  <a:pt x="1466471" y="204377"/>
                  <a:pt x="1493217" y="193780"/>
                  <a:pt x="1500282" y="176623"/>
                </a:cubicBezTo>
                <a:cubicBezTo>
                  <a:pt x="1507347" y="159466"/>
                  <a:pt x="1499777" y="117076"/>
                  <a:pt x="1494226" y="113039"/>
                </a:cubicBezTo>
                <a:cubicBezTo>
                  <a:pt x="1488675" y="109002"/>
                  <a:pt x="1476564" y="140793"/>
                  <a:pt x="1466976" y="152400"/>
                </a:cubicBezTo>
                <a:cubicBezTo>
                  <a:pt x="1457388" y="164007"/>
                  <a:pt x="1444772" y="180660"/>
                  <a:pt x="1436698" y="182679"/>
                </a:cubicBezTo>
                <a:cubicBezTo>
                  <a:pt x="1428624" y="184698"/>
                  <a:pt x="1423577" y="166531"/>
                  <a:pt x="1418531" y="164512"/>
                </a:cubicBezTo>
                <a:cubicBezTo>
                  <a:pt x="1413485" y="162493"/>
                  <a:pt x="1409953" y="173090"/>
                  <a:pt x="1406420" y="170567"/>
                </a:cubicBezTo>
                <a:cubicBezTo>
                  <a:pt x="1402887" y="168044"/>
                  <a:pt x="1399859" y="160475"/>
                  <a:pt x="1397336" y="149373"/>
                </a:cubicBezTo>
                <a:cubicBezTo>
                  <a:pt x="1394813" y="138271"/>
                  <a:pt x="1398850" y="101432"/>
                  <a:pt x="1391281" y="103955"/>
                </a:cubicBezTo>
                <a:cubicBezTo>
                  <a:pt x="1383712" y="106478"/>
                  <a:pt x="1365040" y="143317"/>
                  <a:pt x="1351919" y="164512"/>
                </a:cubicBezTo>
                <a:cubicBezTo>
                  <a:pt x="1338798" y="185707"/>
                  <a:pt x="1327191" y="208920"/>
                  <a:pt x="1312557" y="231124"/>
                </a:cubicBezTo>
                <a:cubicBezTo>
                  <a:pt x="1297923" y="253328"/>
                  <a:pt x="1283793" y="280073"/>
                  <a:pt x="1264112" y="297735"/>
                </a:cubicBezTo>
                <a:cubicBezTo>
                  <a:pt x="1244431" y="315397"/>
                  <a:pt x="1208098" y="323472"/>
                  <a:pt x="1194473" y="337097"/>
                </a:cubicBezTo>
                <a:cubicBezTo>
                  <a:pt x="1180848" y="350722"/>
                  <a:pt x="1188417" y="368889"/>
                  <a:pt x="1182361" y="379486"/>
                </a:cubicBezTo>
                <a:cubicBezTo>
                  <a:pt x="1176305" y="390083"/>
                  <a:pt x="1170250" y="396139"/>
                  <a:pt x="1158139" y="400681"/>
                </a:cubicBezTo>
                <a:cubicBezTo>
                  <a:pt x="1146028" y="405223"/>
                  <a:pt x="1127356" y="409260"/>
                  <a:pt x="1109694" y="406737"/>
                </a:cubicBezTo>
                <a:cubicBezTo>
                  <a:pt x="1092032" y="404214"/>
                  <a:pt x="1064781" y="388065"/>
                  <a:pt x="1052165" y="385542"/>
                </a:cubicBezTo>
                <a:cubicBezTo>
                  <a:pt x="1039549" y="383019"/>
                  <a:pt x="1044595" y="396140"/>
                  <a:pt x="1033998" y="391598"/>
                </a:cubicBezTo>
                <a:cubicBezTo>
                  <a:pt x="1023401" y="387056"/>
                  <a:pt x="1006243" y="363843"/>
                  <a:pt x="988581" y="358292"/>
                </a:cubicBezTo>
                <a:cubicBezTo>
                  <a:pt x="970919" y="352741"/>
                  <a:pt x="952248" y="356274"/>
                  <a:pt x="928025" y="358292"/>
                </a:cubicBezTo>
                <a:cubicBezTo>
                  <a:pt x="903803" y="360311"/>
                  <a:pt x="858385" y="364852"/>
                  <a:pt x="843246" y="370403"/>
                </a:cubicBezTo>
                <a:cubicBezTo>
                  <a:pt x="828107" y="375954"/>
                  <a:pt x="842741" y="393616"/>
                  <a:pt x="837190" y="391598"/>
                </a:cubicBezTo>
                <a:cubicBezTo>
                  <a:pt x="831639" y="389580"/>
                  <a:pt x="809435" y="369394"/>
                  <a:pt x="809940" y="358292"/>
                </a:cubicBezTo>
                <a:cubicBezTo>
                  <a:pt x="810445" y="347190"/>
                  <a:pt x="825584" y="342648"/>
                  <a:pt x="840218" y="324986"/>
                </a:cubicBezTo>
                <a:cubicBezTo>
                  <a:pt x="854852" y="307324"/>
                  <a:pt x="890682" y="268466"/>
                  <a:pt x="897747" y="252318"/>
                </a:cubicBezTo>
                <a:cubicBezTo>
                  <a:pt x="904812" y="236170"/>
                  <a:pt x="882608" y="247272"/>
                  <a:pt x="882608" y="228096"/>
                </a:cubicBezTo>
                <a:cubicBezTo>
                  <a:pt x="882608" y="208920"/>
                  <a:pt x="896738" y="162997"/>
                  <a:pt x="897747" y="137261"/>
                </a:cubicBezTo>
                <a:cubicBezTo>
                  <a:pt x="898756" y="111525"/>
                  <a:pt x="897242" y="91844"/>
                  <a:pt x="888663" y="73677"/>
                </a:cubicBezTo>
                <a:cubicBezTo>
                  <a:pt x="880084" y="55510"/>
                  <a:pt x="863936" y="39867"/>
                  <a:pt x="846274" y="28260"/>
                </a:cubicBezTo>
                <a:cubicBezTo>
                  <a:pt x="828612" y="16653"/>
                  <a:pt x="802876" y="8074"/>
                  <a:pt x="782690" y="4037"/>
                </a:cubicBezTo>
                <a:cubicBezTo>
                  <a:pt x="762505" y="0"/>
                  <a:pt x="749383" y="1009"/>
                  <a:pt x="725161" y="4037"/>
                </a:cubicBezTo>
                <a:cubicBezTo>
                  <a:pt x="700939" y="7065"/>
                  <a:pt x="658045" y="12111"/>
                  <a:pt x="637355" y="22204"/>
                </a:cubicBezTo>
                <a:cubicBezTo>
                  <a:pt x="616665" y="32297"/>
                  <a:pt x="611618" y="46427"/>
                  <a:pt x="601021" y="64594"/>
                </a:cubicBezTo>
                <a:cubicBezTo>
                  <a:pt x="590424" y="82761"/>
                  <a:pt x="577303" y="112535"/>
                  <a:pt x="573771" y="131206"/>
                </a:cubicBezTo>
                <a:cubicBezTo>
                  <a:pt x="570239" y="149877"/>
                  <a:pt x="581340" y="158456"/>
                  <a:pt x="579826" y="176623"/>
                </a:cubicBezTo>
                <a:cubicBezTo>
                  <a:pt x="578312" y="194790"/>
                  <a:pt x="564182" y="222545"/>
                  <a:pt x="564687" y="240207"/>
                </a:cubicBezTo>
                <a:cubicBezTo>
                  <a:pt x="565192" y="257869"/>
                  <a:pt x="574780" y="267962"/>
                  <a:pt x="582854" y="282596"/>
                </a:cubicBezTo>
                <a:cubicBezTo>
                  <a:pt x="590928" y="297231"/>
                  <a:pt x="605058" y="311866"/>
                  <a:pt x="613132" y="328014"/>
                </a:cubicBezTo>
                <a:cubicBezTo>
                  <a:pt x="621206" y="344162"/>
                  <a:pt x="632308" y="364852"/>
                  <a:pt x="631299" y="379486"/>
                </a:cubicBezTo>
                <a:cubicBezTo>
                  <a:pt x="630290" y="394120"/>
                  <a:pt x="619188" y="411278"/>
                  <a:pt x="607077" y="415820"/>
                </a:cubicBezTo>
                <a:cubicBezTo>
                  <a:pt x="594966" y="420362"/>
                  <a:pt x="576294" y="405728"/>
                  <a:pt x="558632" y="406737"/>
                </a:cubicBezTo>
                <a:cubicBezTo>
                  <a:pt x="540970" y="407746"/>
                  <a:pt x="525326" y="416325"/>
                  <a:pt x="501103" y="421876"/>
                </a:cubicBezTo>
                <a:cubicBezTo>
                  <a:pt x="476880" y="427427"/>
                  <a:pt x="431463" y="435501"/>
                  <a:pt x="413296" y="440043"/>
                </a:cubicBezTo>
                <a:cubicBezTo>
                  <a:pt x="395129" y="444585"/>
                  <a:pt x="406736" y="450135"/>
                  <a:pt x="392102" y="449126"/>
                </a:cubicBezTo>
                <a:cubicBezTo>
                  <a:pt x="377468" y="448117"/>
                  <a:pt x="338610" y="433987"/>
                  <a:pt x="325490" y="433987"/>
                </a:cubicBezTo>
                <a:cubicBezTo>
                  <a:pt x="312370" y="433987"/>
                  <a:pt x="319939" y="449631"/>
                  <a:pt x="313379" y="449126"/>
                </a:cubicBezTo>
                <a:cubicBezTo>
                  <a:pt x="306819" y="448621"/>
                  <a:pt x="299249" y="439033"/>
                  <a:pt x="286128" y="430959"/>
                </a:cubicBezTo>
                <a:cubicBezTo>
                  <a:pt x="273007" y="422885"/>
                  <a:pt x="246262" y="403709"/>
                  <a:pt x="234655" y="400681"/>
                </a:cubicBezTo>
                <a:cubicBezTo>
                  <a:pt x="223048" y="397653"/>
                  <a:pt x="228095" y="417334"/>
                  <a:pt x="216488" y="412792"/>
                </a:cubicBezTo>
                <a:cubicBezTo>
                  <a:pt x="204882" y="408250"/>
                  <a:pt x="175613" y="384533"/>
                  <a:pt x="165016" y="373431"/>
                </a:cubicBezTo>
                <a:cubicBezTo>
                  <a:pt x="154419" y="362329"/>
                  <a:pt x="164006" y="353749"/>
                  <a:pt x="152904" y="346180"/>
                </a:cubicBezTo>
                <a:cubicBezTo>
                  <a:pt x="141802" y="338611"/>
                  <a:pt x="117075" y="331546"/>
                  <a:pt x="98404" y="328014"/>
                </a:cubicBezTo>
                <a:cubicBezTo>
                  <a:pt x="79733" y="324482"/>
                  <a:pt x="34820" y="332555"/>
                  <a:pt x="19681" y="346180"/>
                </a:cubicBezTo>
                <a:close/>
              </a:path>
            </a:pathLst>
          </a:custGeom>
          <a:solidFill>
            <a:srgbClr val="00B0F0"/>
          </a:solidFill>
          <a:ln>
            <a:solidFill>
              <a:schemeClr val="tx1"/>
            </a:solidFill>
          </a:ln>
          <a:effectLst>
            <a:innerShdw blurRad="63500" dist="50800" dir="162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074" name="Picture 2"/>
          <p:cNvPicPr>
            <a:picLocks noChangeAspect="1" noChangeArrowheads="1"/>
          </p:cNvPicPr>
          <p:nvPr/>
        </p:nvPicPr>
        <p:blipFill>
          <a:blip r:embed="rId3" cstate="print"/>
          <a:srcRect/>
          <a:stretch>
            <a:fillRect/>
          </a:stretch>
        </p:blipFill>
        <p:spPr bwMode="auto">
          <a:xfrm>
            <a:off x="2339752" y="1648879"/>
            <a:ext cx="6516216" cy="4300401"/>
          </a:xfrm>
          <a:prstGeom prst="rect">
            <a:avLst/>
          </a:prstGeom>
          <a:noFill/>
          <a:ln w="9525">
            <a:noFill/>
            <a:miter lim="800000"/>
            <a:headEnd/>
            <a:tailEnd/>
          </a:ln>
        </p:spPr>
      </p:pic>
      <p:sp>
        <p:nvSpPr>
          <p:cNvPr id="17" name="TextBox 16"/>
          <p:cNvSpPr txBox="1"/>
          <p:nvPr/>
        </p:nvSpPr>
        <p:spPr>
          <a:xfrm>
            <a:off x="7740352" y="4089846"/>
            <a:ext cx="1512168" cy="923330"/>
          </a:xfrm>
          <a:prstGeom prst="rect">
            <a:avLst/>
          </a:prstGeom>
          <a:noFill/>
        </p:spPr>
        <p:txBody>
          <a:bodyPr wrap="square" rtlCol="0">
            <a:spAutoFit/>
          </a:bodyPr>
          <a:lstStyle/>
          <a:p>
            <a:r>
              <a:rPr lang="en-CA" sz="5400" dirty="0" smtClean="0">
                <a:latin typeface="Segoe Print" pitchFamily="2" charset="0"/>
              </a:rPr>
              <a:t>23</a:t>
            </a:r>
            <a:endParaRPr lang="en-CA" sz="5400" dirty="0">
              <a:latin typeface="Segoe Print" pitchFamily="2" charset="0"/>
            </a:endParaRPr>
          </a:p>
        </p:txBody>
      </p:sp>
      <p:pic>
        <p:nvPicPr>
          <p:cNvPr id="18436" name="Picture 4" descr="http://images.colourbox.com/thumb_COLOURBOX2891081.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391871" y="5013176"/>
            <a:ext cx="1752129" cy="1189500"/>
          </a:xfrm>
          <a:prstGeom prst="rect">
            <a:avLst/>
          </a:prstGeom>
          <a:noFill/>
        </p:spPr>
      </p:pic>
      <p:sp>
        <p:nvSpPr>
          <p:cNvPr id="18" name="TextBox 17"/>
          <p:cNvSpPr txBox="1"/>
          <p:nvPr/>
        </p:nvSpPr>
        <p:spPr>
          <a:xfrm>
            <a:off x="7812360" y="5241974"/>
            <a:ext cx="1512168" cy="923330"/>
          </a:xfrm>
          <a:prstGeom prst="rect">
            <a:avLst/>
          </a:prstGeom>
          <a:noFill/>
        </p:spPr>
        <p:txBody>
          <a:bodyPr wrap="square" rtlCol="0">
            <a:spAutoFit/>
          </a:bodyPr>
          <a:lstStyle/>
          <a:p>
            <a:r>
              <a:rPr lang="en-CA" sz="5400" dirty="0" smtClean="0">
                <a:latin typeface="Segoe Print" pitchFamily="2" charset="0"/>
              </a:rPr>
              <a:t>9</a:t>
            </a:r>
            <a:endParaRPr lang="en-CA" sz="5400" dirty="0">
              <a:latin typeface="Segoe Print" pitchFamily="2" charset="0"/>
            </a:endParaRPr>
          </a:p>
        </p:txBody>
      </p:sp>
      <p:pic>
        <p:nvPicPr>
          <p:cNvPr id="25" name="Picture 4" descr="http://images.colourbox.com/thumb_COLOURBOX2891081.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391871" y="3933056"/>
            <a:ext cx="1752129" cy="1189500"/>
          </a:xfrm>
          <a:prstGeom prst="rect">
            <a:avLst/>
          </a:prstGeom>
          <a:noFill/>
        </p:spPr>
      </p:pic>
    </p:spTree>
    <p:extLst>
      <p:ext uri="{BB962C8B-B14F-4D97-AF65-F5344CB8AC3E}">
        <p14:creationId xmlns="" xmlns:p14="http://schemas.microsoft.com/office/powerpoint/2010/main" val="320117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2000"/>
                                        <p:tgtEl>
                                          <p:spTgt spid="25"/>
                                        </p:tgtEl>
                                      </p:cBhvr>
                                    </p:animEffect>
                                  </p:childTnLst>
                                </p:cTn>
                              </p:par>
                              <p:par>
                                <p:cTn id="14" presetID="10" presetClass="entr" presetSubtype="0" fill="hold" nodeType="withEffect">
                                  <p:stCondLst>
                                    <p:cond delay="0"/>
                                  </p:stCondLst>
                                  <p:childTnLst>
                                    <p:set>
                                      <p:cBhvr>
                                        <p:cTn id="15" dur="1" fill="hold">
                                          <p:stCondLst>
                                            <p:cond delay="0"/>
                                          </p:stCondLst>
                                        </p:cTn>
                                        <p:tgtEl>
                                          <p:spTgt spid="18436"/>
                                        </p:tgtEl>
                                        <p:attrNameLst>
                                          <p:attrName>style.visibility</p:attrName>
                                        </p:attrNameLst>
                                      </p:cBhvr>
                                      <p:to>
                                        <p:strVal val="visible"/>
                                      </p:to>
                                    </p:set>
                                    <p:animEffect transition="in" filter="fade">
                                      <p:cBhvr>
                                        <p:cTn id="16" dur="20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2733701" y="3303774"/>
            <a:ext cx="4161606" cy="523220"/>
          </a:xfrm>
          <a:prstGeom prst="rect">
            <a:avLst/>
          </a:prstGeom>
          <a:noFill/>
        </p:spPr>
        <p:txBody>
          <a:bodyPr wrap="square" rtlCol="0">
            <a:spAutoFit/>
          </a:bodyPr>
          <a:lstStyle/>
          <a:p>
            <a:r>
              <a:rPr lang="en-CA" sz="1400" dirty="0" smtClean="0"/>
              <a:t>He believed that structuralism relied too heavily on scientific methods.</a:t>
            </a:r>
            <a:endParaRPr lang="en-CA" sz="1400" dirty="0"/>
          </a:p>
        </p:txBody>
      </p:sp>
      <p:sp>
        <p:nvSpPr>
          <p:cNvPr id="52" name="TextBox 51"/>
          <p:cNvSpPr txBox="1"/>
          <p:nvPr/>
        </p:nvSpPr>
        <p:spPr>
          <a:xfrm>
            <a:off x="2709317" y="3802264"/>
            <a:ext cx="4310955" cy="523220"/>
          </a:xfrm>
          <a:prstGeom prst="rect">
            <a:avLst/>
          </a:prstGeom>
          <a:noFill/>
        </p:spPr>
        <p:txBody>
          <a:bodyPr wrap="square" rtlCol="0">
            <a:spAutoFit/>
          </a:bodyPr>
          <a:lstStyle/>
          <a:p>
            <a:r>
              <a:rPr lang="en-CA" sz="1400" dirty="0" smtClean="0"/>
              <a:t>He rejected the concept that psychologists should study observable behaviour.</a:t>
            </a:r>
            <a:endParaRPr lang="en-CA" sz="1400" dirty="0"/>
          </a:p>
        </p:txBody>
      </p:sp>
      <p:sp>
        <p:nvSpPr>
          <p:cNvPr id="53" name="TextBox 52"/>
          <p:cNvSpPr txBox="1"/>
          <p:nvPr/>
        </p:nvSpPr>
        <p:spPr>
          <a:xfrm>
            <a:off x="2723035" y="4326603"/>
            <a:ext cx="4238947" cy="523220"/>
          </a:xfrm>
          <a:prstGeom prst="rect">
            <a:avLst/>
          </a:prstGeom>
          <a:noFill/>
        </p:spPr>
        <p:txBody>
          <a:bodyPr wrap="square" rtlCol="0">
            <a:spAutoFit/>
          </a:bodyPr>
          <a:lstStyle/>
          <a:p>
            <a:r>
              <a:rPr lang="en-CA" sz="1400" dirty="0" smtClean="0"/>
              <a:t>He believed that scientists should focus on what is objectively observable.</a:t>
            </a:r>
            <a:endParaRPr lang="en-CA" sz="1400" dirty="0"/>
          </a:p>
        </p:txBody>
      </p:sp>
      <p:sp>
        <p:nvSpPr>
          <p:cNvPr id="54" name="TextBox 53"/>
          <p:cNvSpPr txBox="1"/>
          <p:nvPr/>
        </p:nvSpPr>
        <p:spPr>
          <a:xfrm>
            <a:off x="2718842" y="4820715"/>
            <a:ext cx="4166939" cy="523220"/>
          </a:xfrm>
          <a:prstGeom prst="rect">
            <a:avLst/>
          </a:prstGeom>
          <a:noFill/>
        </p:spPr>
        <p:txBody>
          <a:bodyPr wrap="square" rtlCol="0">
            <a:spAutoFit/>
          </a:bodyPr>
          <a:lstStyle/>
          <a:p>
            <a:r>
              <a:rPr lang="en-CA" sz="1400" dirty="0" smtClean="0"/>
              <a:t>He actually embraced both structuralism and functionalism.</a:t>
            </a:r>
            <a:endParaRPr lang="en-CA" sz="1400" dirty="0"/>
          </a:p>
        </p:txBody>
      </p:sp>
      <p:sp>
        <p:nvSpPr>
          <p:cNvPr id="50" name="TextBox 49"/>
          <p:cNvSpPr txBox="1"/>
          <p:nvPr/>
        </p:nvSpPr>
        <p:spPr>
          <a:xfrm>
            <a:off x="2051720" y="2545854"/>
            <a:ext cx="4968552" cy="646331"/>
          </a:xfrm>
          <a:prstGeom prst="rect">
            <a:avLst/>
          </a:prstGeom>
          <a:noFill/>
        </p:spPr>
        <p:txBody>
          <a:bodyPr wrap="square" rtlCol="0">
            <a:spAutoFit/>
          </a:bodyPr>
          <a:lstStyle/>
          <a:p>
            <a:r>
              <a:rPr lang="en-CA" dirty="0" smtClean="0"/>
              <a:t>Why did John B. Watson reject the </a:t>
            </a:r>
            <a:r>
              <a:rPr lang="en-CA" dirty="0" err="1" smtClean="0"/>
              <a:t>structuralist</a:t>
            </a:r>
            <a:r>
              <a:rPr lang="en-CA" dirty="0" smtClean="0"/>
              <a:t> study of mental events?</a:t>
            </a:r>
            <a:endParaRPr lang="en-CA" dirty="0"/>
          </a:p>
        </p:txBody>
      </p:sp>
      <p:sp>
        <p:nvSpPr>
          <p:cNvPr id="23" name="TextBox 22"/>
          <p:cNvSpPr txBox="1"/>
          <p:nvPr/>
        </p:nvSpPr>
        <p:spPr>
          <a:xfrm>
            <a:off x="1957678" y="1628800"/>
            <a:ext cx="4536504" cy="461665"/>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CA" sz="2400" dirty="0" smtClean="0">
                <a:solidFill>
                  <a:srgbClr val="7030A0"/>
                </a:solidFill>
              </a:rPr>
              <a:t>Question à </a:t>
            </a:r>
            <a:r>
              <a:rPr lang="en-CA" sz="2400" dirty="0" err="1" smtClean="0">
                <a:solidFill>
                  <a:srgbClr val="7030A0"/>
                </a:solidFill>
              </a:rPr>
              <a:t>choix</a:t>
            </a:r>
            <a:r>
              <a:rPr lang="en-CA" sz="2400" dirty="0" smtClean="0">
                <a:solidFill>
                  <a:srgbClr val="7030A0"/>
                </a:solidFill>
              </a:rPr>
              <a:t> multiple</a:t>
            </a:r>
            <a:endParaRPr lang="en-CA" sz="2400" dirty="0">
              <a:solidFill>
                <a:srgbClr val="7030A0"/>
              </a:solidFill>
            </a:endParaRPr>
          </a:p>
        </p:txBody>
      </p:sp>
      <p:sp>
        <p:nvSpPr>
          <p:cNvPr id="16" name="Rectangle 15"/>
          <p:cNvSpPr/>
          <p:nvPr/>
        </p:nvSpPr>
        <p:spPr>
          <a:xfrm>
            <a:off x="2051720" y="2564904"/>
            <a:ext cx="4896544" cy="576064"/>
          </a:xfrm>
          <a:prstGeom prst="rect">
            <a:avLst/>
          </a:prstGeom>
          <a:solidFill>
            <a:srgbClr val="652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p:nvSpPr>
        <p:spPr>
          <a:xfrm>
            <a:off x="2771800" y="3356992"/>
            <a:ext cx="4176464" cy="43204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p:cNvSpPr/>
          <p:nvPr/>
        </p:nvSpPr>
        <p:spPr>
          <a:xfrm>
            <a:off x="2771800" y="3861048"/>
            <a:ext cx="4176464" cy="43204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p:cNvSpPr/>
          <p:nvPr/>
        </p:nvSpPr>
        <p:spPr>
          <a:xfrm>
            <a:off x="2771800" y="4365104"/>
            <a:ext cx="4176464" cy="43204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p:cNvSpPr/>
          <p:nvPr/>
        </p:nvSpPr>
        <p:spPr>
          <a:xfrm>
            <a:off x="2771800" y="4869160"/>
            <a:ext cx="4176464" cy="43204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p:nvPr/>
        </p:nvSpPr>
        <p:spPr>
          <a:xfrm>
            <a:off x="2195736" y="3356992"/>
            <a:ext cx="360040" cy="400110"/>
          </a:xfrm>
          <a:prstGeom prst="rect">
            <a:avLst/>
          </a:prstGeom>
          <a:noFill/>
        </p:spPr>
        <p:txBody>
          <a:bodyPr wrap="square" rtlCol="0">
            <a:spAutoFit/>
          </a:bodyPr>
          <a:lstStyle/>
          <a:p>
            <a:r>
              <a:rPr lang="en-CA" sz="2000" b="1" dirty="0" smtClean="0"/>
              <a:t>A</a:t>
            </a:r>
            <a:endParaRPr lang="en-CA" sz="2000" b="1" dirty="0"/>
          </a:p>
        </p:txBody>
      </p:sp>
      <p:sp>
        <p:nvSpPr>
          <p:cNvPr id="31" name="TextBox 30"/>
          <p:cNvSpPr txBox="1"/>
          <p:nvPr/>
        </p:nvSpPr>
        <p:spPr>
          <a:xfrm>
            <a:off x="2201287" y="3892986"/>
            <a:ext cx="360040" cy="400110"/>
          </a:xfrm>
          <a:prstGeom prst="rect">
            <a:avLst/>
          </a:prstGeom>
          <a:noFill/>
        </p:spPr>
        <p:txBody>
          <a:bodyPr wrap="square" rtlCol="0">
            <a:spAutoFit/>
          </a:bodyPr>
          <a:lstStyle/>
          <a:p>
            <a:r>
              <a:rPr lang="en-CA" sz="2000" b="1" dirty="0" smtClean="0"/>
              <a:t>B</a:t>
            </a:r>
            <a:endParaRPr lang="en-CA" sz="2000" b="1" dirty="0"/>
          </a:p>
        </p:txBody>
      </p:sp>
      <p:sp>
        <p:nvSpPr>
          <p:cNvPr id="32" name="TextBox 31"/>
          <p:cNvSpPr txBox="1"/>
          <p:nvPr/>
        </p:nvSpPr>
        <p:spPr>
          <a:xfrm>
            <a:off x="2201287" y="4397042"/>
            <a:ext cx="360040" cy="400110"/>
          </a:xfrm>
          <a:prstGeom prst="rect">
            <a:avLst/>
          </a:prstGeom>
          <a:noFill/>
        </p:spPr>
        <p:txBody>
          <a:bodyPr wrap="square" rtlCol="0">
            <a:spAutoFit/>
          </a:bodyPr>
          <a:lstStyle/>
          <a:p>
            <a:r>
              <a:rPr lang="en-CA" sz="2000" b="1" dirty="0" smtClean="0"/>
              <a:t>C</a:t>
            </a:r>
            <a:endParaRPr lang="en-CA" sz="2000" b="1" dirty="0"/>
          </a:p>
        </p:txBody>
      </p:sp>
      <p:sp>
        <p:nvSpPr>
          <p:cNvPr id="33" name="TextBox 32"/>
          <p:cNvSpPr txBox="1"/>
          <p:nvPr/>
        </p:nvSpPr>
        <p:spPr>
          <a:xfrm>
            <a:off x="2203828" y="4893006"/>
            <a:ext cx="360040" cy="400110"/>
          </a:xfrm>
          <a:prstGeom prst="rect">
            <a:avLst/>
          </a:prstGeom>
          <a:noFill/>
        </p:spPr>
        <p:txBody>
          <a:bodyPr wrap="square" rtlCol="0">
            <a:spAutoFit/>
          </a:bodyPr>
          <a:lstStyle/>
          <a:p>
            <a:r>
              <a:rPr lang="en-CA" sz="2000" b="1" dirty="0" smtClean="0"/>
              <a:t>D</a:t>
            </a:r>
            <a:endParaRPr lang="en-CA" sz="2000" b="1" dirty="0"/>
          </a:p>
        </p:txBody>
      </p:sp>
      <p:sp>
        <p:nvSpPr>
          <p:cNvPr id="34" name="Oval 33"/>
          <p:cNvSpPr/>
          <p:nvPr/>
        </p:nvSpPr>
        <p:spPr>
          <a:xfrm>
            <a:off x="2185103" y="3378258"/>
            <a:ext cx="360040" cy="360040"/>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Oval 34"/>
          <p:cNvSpPr/>
          <p:nvPr/>
        </p:nvSpPr>
        <p:spPr>
          <a:xfrm>
            <a:off x="2174470" y="3914213"/>
            <a:ext cx="360040" cy="360040"/>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Oval 35"/>
          <p:cNvSpPr/>
          <p:nvPr/>
        </p:nvSpPr>
        <p:spPr>
          <a:xfrm>
            <a:off x="2185103" y="4415846"/>
            <a:ext cx="360040" cy="360040"/>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Oval 36"/>
          <p:cNvSpPr/>
          <p:nvPr/>
        </p:nvSpPr>
        <p:spPr>
          <a:xfrm>
            <a:off x="2185103" y="4901059"/>
            <a:ext cx="360040" cy="360040"/>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TextBox 37"/>
          <p:cNvSpPr txBox="1"/>
          <p:nvPr/>
        </p:nvSpPr>
        <p:spPr>
          <a:xfrm>
            <a:off x="7020272" y="2639335"/>
            <a:ext cx="1440160" cy="369332"/>
          </a:xfrm>
          <a:prstGeom prst="rect">
            <a:avLst/>
          </a:prstGeom>
          <a:noFill/>
        </p:spPr>
        <p:txBody>
          <a:bodyPr wrap="square" rtlCol="0">
            <a:spAutoFit/>
          </a:bodyPr>
          <a:lstStyle/>
          <a:p>
            <a:r>
              <a:rPr lang="en-CA" dirty="0" smtClean="0">
                <a:sym typeface="Wingdings 3"/>
              </a:rPr>
              <a:t> </a:t>
            </a:r>
            <a:r>
              <a:rPr lang="en-CA" dirty="0" err="1" smtClean="0"/>
              <a:t>Énoncé</a:t>
            </a:r>
            <a:endParaRPr lang="en-CA" dirty="0"/>
          </a:p>
        </p:txBody>
      </p:sp>
      <p:sp>
        <p:nvSpPr>
          <p:cNvPr id="39" name="TextBox 38"/>
          <p:cNvSpPr txBox="1"/>
          <p:nvPr/>
        </p:nvSpPr>
        <p:spPr>
          <a:xfrm>
            <a:off x="7308304" y="3975588"/>
            <a:ext cx="1656184" cy="369332"/>
          </a:xfrm>
          <a:prstGeom prst="rect">
            <a:avLst/>
          </a:prstGeom>
          <a:noFill/>
        </p:spPr>
        <p:txBody>
          <a:bodyPr wrap="square" rtlCol="0">
            <a:spAutoFit/>
          </a:bodyPr>
          <a:lstStyle/>
          <a:p>
            <a:r>
              <a:rPr lang="en-CA" dirty="0" smtClean="0"/>
              <a:t>Options</a:t>
            </a:r>
            <a:endParaRPr lang="en-CA" dirty="0"/>
          </a:p>
        </p:txBody>
      </p:sp>
      <p:sp>
        <p:nvSpPr>
          <p:cNvPr id="40" name="TextBox 39"/>
          <p:cNvSpPr txBox="1"/>
          <p:nvPr/>
        </p:nvSpPr>
        <p:spPr>
          <a:xfrm>
            <a:off x="7020272" y="3429000"/>
            <a:ext cx="576064" cy="369332"/>
          </a:xfrm>
          <a:prstGeom prst="rect">
            <a:avLst/>
          </a:prstGeom>
          <a:noFill/>
        </p:spPr>
        <p:txBody>
          <a:bodyPr wrap="square" rtlCol="0">
            <a:spAutoFit/>
          </a:bodyPr>
          <a:lstStyle/>
          <a:p>
            <a:r>
              <a:rPr lang="en-CA" dirty="0" smtClean="0">
                <a:sym typeface="Wingdings 3"/>
              </a:rPr>
              <a:t></a:t>
            </a:r>
            <a:endParaRPr lang="en-CA" dirty="0"/>
          </a:p>
        </p:txBody>
      </p:sp>
      <p:sp>
        <p:nvSpPr>
          <p:cNvPr id="41" name="TextBox 40"/>
          <p:cNvSpPr txBox="1"/>
          <p:nvPr/>
        </p:nvSpPr>
        <p:spPr>
          <a:xfrm>
            <a:off x="7020272" y="4874577"/>
            <a:ext cx="576064" cy="369332"/>
          </a:xfrm>
          <a:prstGeom prst="rect">
            <a:avLst/>
          </a:prstGeom>
          <a:noFill/>
        </p:spPr>
        <p:txBody>
          <a:bodyPr wrap="square" rtlCol="0">
            <a:spAutoFit/>
          </a:bodyPr>
          <a:lstStyle/>
          <a:p>
            <a:r>
              <a:rPr lang="en-CA" dirty="0" smtClean="0">
                <a:sym typeface="Wingdings 3"/>
              </a:rPr>
              <a:t></a:t>
            </a:r>
            <a:endParaRPr lang="en-CA" dirty="0"/>
          </a:p>
        </p:txBody>
      </p:sp>
      <p:cxnSp>
        <p:nvCxnSpPr>
          <p:cNvPr id="43" name="Straight Connector 42"/>
          <p:cNvCxnSpPr/>
          <p:nvPr/>
        </p:nvCxnSpPr>
        <p:spPr>
          <a:xfrm>
            <a:off x="7308304" y="3594686"/>
            <a:ext cx="0" cy="147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020272" y="4365104"/>
            <a:ext cx="576064" cy="369332"/>
          </a:xfrm>
          <a:prstGeom prst="rect">
            <a:avLst/>
          </a:prstGeom>
          <a:noFill/>
        </p:spPr>
        <p:txBody>
          <a:bodyPr wrap="square" rtlCol="0">
            <a:spAutoFit/>
          </a:bodyPr>
          <a:lstStyle/>
          <a:p>
            <a:r>
              <a:rPr lang="en-CA" dirty="0" smtClean="0">
                <a:sym typeface="Wingdings 3"/>
              </a:rPr>
              <a:t></a:t>
            </a:r>
            <a:endParaRPr lang="en-CA" dirty="0"/>
          </a:p>
        </p:txBody>
      </p:sp>
      <p:sp>
        <p:nvSpPr>
          <p:cNvPr id="45" name="TextBox 44"/>
          <p:cNvSpPr txBox="1"/>
          <p:nvPr/>
        </p:nvSpPr>
        <p:spPr>
          <a:xfrm>
            <a:off x="7020272" y="3861048"/>
            <a:ext cx="576064" cy="369332"/>
          </a:xfrm>
          <a:prstGeom prst="rect">
            <a:avLst/>
          </a:prstGeom>
          <a:noFill/>
        </p:spPr>
        <p:txBody>
          <a:bodyPr wrap="square" rtlCol="0">
            <a:spAutoFit/>
          </a:bodyPr>
          <a:lstStyle/>
          <a:p>
            <a:r>
              <a:rPr lang="en-CA" dirty="0" smtClean="0">
                <a:sym typeface="Wingdings 3"/>
              </a:rPr>
              <a:t></a:t>
            </a:r>
            <a:endParaRPr lang="en-CA" dirty="0"/>
          </a:p>
        </p:txBody>
      </p:sp>
      <p:sp>
        <p:nvSpPr>
          <p:cNvPr id="46" name="Rectangle 45"/>
          <p:cNvSpPr/>
          <p:nvPr/>
        </p:nvSpPr>
        <p:spPr>
          <a:xfrm>
            <a:off x="2771800" y="4365104"/>
            <a:ext cx="4176464" cy="432048"/>
          </a:xfrm>
          <a:prstGeom prst="rect">
            <a:avLst/>
          </a:prstGeom>
          <a:solidFill>
            <a:schemeClr val="accent4">
              <a:lumMod val="40000"/>
              <a:lumOff val="60000"/>
            </a:schemeClr>
          </a:solidFill>
          <a:ln>
            <a:no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5" name="Oval 54"/>
          <p:cNvSpPr/>
          <p:nvPr/>
        </p:nvSpPr>
        <p:spPr>
          <a:xfrm>
            <a:off x="2223813" y="4450606"/>
            <a:ext cx="288032" cy="288032"/>
          </a:xfrm>
          <a:prstGeom prst="ellipse">
            <a:avLst/>
          </a:prstGeom>
          <a:solidFill>
            <a:schemeClr val="tx2">
              <a:lumMod val="60000"/>
              <a:lumOff val="40000"/>
            </a:schemeClr>
          </a:solidFill>
          <a:ln>
            <a:noFill/>
          </a:ln>
          <a:effectLst>
            <a:glow rad="228600">
              <a:schemeClr val="accent1">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6" name="Freeform 55"/>
          <p:cNvSpPr/>
          <p:nvPr/>
        </p:nvSpPr>
        <p:spPr>
          <a:xfrm>
            <a:off x="2232636" y="4270882"/>
            <a:ext cx="299864" cy="474762"/>
          </a:xfrm>
          <a:custGeom>
            <a:avLst/>
            <a:gdLst>
              <a:gd name="connsiteX0" fmla="*/ 0 w 885825"/>
              <a:gd name="connsiteY0" fmla="*/ 695325 h 1104900"/>
              <a:gd name="connsiteX1" fmla="*/ 257175 w 885825"/>
              <a:gd name="connsiteY1" fmla="*/ 438150 h 1104900"/>
              <a:gd name="connsiteX2" fmla="*/ 381000 w 885825"/>
              <a:gd name="connsiteY2" fmla="*/ 876300 h 1104900"/>
              <a:gd name="connsiteX3" fmla="*/ 666750 w 885825"/>
              <a:gd name="connsiteY3" fmla="*/ 0 h 1104900"/>
              <a:gd name="connsiteX4" fmla="*/ 885825 w 885825"/>
              <a:gd name="connsiteY4" fmla="*/ 381000 h 1104900"/>
              <a:gd name="connsiteX5" fmla="*/ 419100 w 885825"/>
              <a:gd name="connsiteY5" fmla="*/ 1104900 h 1104900"/>
              <a:gd name="connsiteX6" fmla="*/ 0 w 885825"/>
              <a:gd name="connsiteY6" fmla="*/ 695325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1104900">
                <a:moveTo>
                  <a:pt x="0" y="695325"/>
                </a:moveTo>
                <a:lnTo>
                  <a:pt x="257175" y="438150"/>
                </a:lnTo>
                <a:lnTo>
                  <a:pt x="381000" y="876300"/>
                </a:lnTo>
                <a:lnTo>
                  <a:pt x="666750" y="0"/>
                </a:lnTo>
                <a:lnTo>
                  <a:pt x="885825" y="381000"/>
                </a:lnTo>
                <a:lnTo>
                  <a:pt x="419100" y="1104900"/>
                </a:lnTo>
                <a:lnTo>
                  <a:pt x="0" y="695325"/>
                </a:lnTo>
                <a:close/>
              </a:path>
            </a:pathLst>
          </a:cu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7" name="TextBox 56"/>
          <p:cNvSpPr txBox="1"/>
          <p:nvPr/>
        </p:nvSpPr>
        <p:spPr>
          <a:xfrm>
            <a:off x="7020272" y="4366144"/>
            <a:ext cx="576064" cy="369332"/>
          </a:xfrm>
          <a:prstGeom prst="rect">
            <a:avLst/>
          </a:prstGeom>
          <a:noFill/>
        </p:spPr>
        <p:txBody>
          <a:bodyPr wrap="square" rtlCol="0">
            <a:spAutoFit/>
          </a:bodyPr>
          <a:lstStyle/>
          <a:p>
            <a:r>
              <a:rPr lang="en-CA" dirty="0" smtClean="0">
                <a:solidFill>
                  <a:srgbClr val="0070C0"/>
                </a:solidFill>
                <a:sym typeface="Wingdings 3"/>
              </a:rPr>
              <a:t></a:t>
            </a:r>
            <a:endParaRPr lang="en-CA" dirty="0">
              <a:solidFill>
                <a:srgbClr val="0070C0"/>
              </a:solidFill>
            </a:endParaRPr>
          </a:p>
        </p:txBody>
      </p:sp>
      <p:sp>
        <p:nvSpPr>
          <p:cNvPr id="59" name="Freeform 58"/>
          <p:cNvSpPr/>
          <p:nvPr/>
        </p:nvSpPr>
        <p:spPr>
          <a:xfrm>
            <a:off x="7294536" y="4544467"/>
            <a:ext cx="760206" cy="1075765"/>
          </a:xfrm>
          <a:custGeom>
            <a:avLst/>
            <a:gdLst>
              <a:gd name="connsiteX0" fmla="*/ 0 w 760206"/>
              <a:gd name="connsiteY0" fmla="*/ 0 h 1075765"/>
              <a:gd name="connsiteX1" fmla="*/ 656216 w 760206"/>
              <a:gd name="connsiteY1" fmla="*/ 215153 h 1075765"/>
              <a:gd name="connsiteX2" fmla="*/ 623943 w 760206"/>
              <a:gd name="connsiteY2" fmla="*/ 1075765 h 1075765"/>
            </a:gdLst>
            <a:ahLst/>
            <a:cxnLst>
              <a:cxn ang="0">
                <a:pos x="connsiteX0" y="connsiteY0"/>
              </a:cxn>
              <a:cxn ang="0">
                <a:pos x="connsiteX1" y="connsiteY1"/>
              </a:cxn>
              <a:cxn ang="0">
                <a:pos x="connsiteX2" y="connsiteY2"/>
              </a:cxn>
            </a:cxnLst>
            <a:rect l="l" t="t" r="r" b="b"/>
            <a:pathLst>
              <a:path w="760206" h="1075765">
                <a:moveTo>
                  <a:pt x="0" y="0"/>
                </a:moveTo>
                <a:cubicBezTo>
                  <a:pt x="276113" y="17929"/>
                  <a:pt x="552226" y="35859"/>
                  <a:pt x="656216" y="215153"/>
                </a:cubicBezTo>
                <a:cubicBezTo>
                  <a:pt x="760206" y="394447"/>
                  <a:pt x="692074" y="735106"/>
                  <a:pt x="623943" y="1075765"/>
                </a:cubicBezTo>
              </a:path>
            </a:pathLst>
          </a:cu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60" name="TextBox 59"/>
          <p:cNvSpPr txBox="1"/>
          <p:nvPr/>
        </p:nvSpPr>
        <p:spPr>
          <a:xfrm>
            <a:off x="7308304" y="5651956"/>
            <a:ext cx="1656184" cy="369332"/>
          </a:xfrm>
          <a:prstGeom prst="rect">
            <a:avLst/>
          </a:prstGeom>
          <a:noFill/>
        </p:spPr>
        <p:txBody>
          <a:bodyPr wrap="square" rtlCol="0">
            <a:spAutoFit/>
          </a:bodyPr>
          <a:lstStyle/>
          <a:p>
            <a:r>
              <a:rPr lang="en-CA" dirty="0" smtClean="0">
                <a:solidFill>
                  <a:srgbClr val="0070C0"/>
                </a:solidFill>
              </a:rPr>
              <a:t>Bonne </a:t>
            </a:r>
            <a:r>
              <a:rPr lang="en-CA" dirty="0" err="1" smtClean="0">
                <a:solidFill>
                  <a:srgbClr val="0070C0"/>
                </a:solidFill>
              </a:rPr>
              <a:t>réponse</a:t>
            </a:r>
            <a:endParaRPr lang="en-CA" dirty="0">
              <a:solidFill>
                <a:srgbClr val="0070C0"/>
              </a:solidFill>
            </a:endParaRPr>
          </a:p>
        </p:txBody>
      </p:sp>
      <p:sp>
        <p:nvSpPr>
          <p:cNvPr id="61" name="TextBox 60"/>
          <p:cNvSpPr txBox="1"/>
          <p:nvPr/>
        </p:nvSpPr>
        <p:spPr>
          <a:xfrm>
            <a:off x="7020272" y="3429000"/>
            <a:ext cx="576064" cy="369332"/>
          </a:xfrm>
          <a:prstGeom prst="rect">
            <a:avLst/>
          </a:prstGeom>
          <a:noFill/>
        </p:spPr>
        <p:txBody>
          <a:bodyPr wrap="square" rtlCol="0">
            <a:spAutoFit/>
          </a:bodyPr>
          <a:lstStyle/>
          <a:p>
            <a:r>
              <a:rPr lang="en-CA" dirty="0" smtClean="0">
                <a:solidFill>
                  <a:srgbClr val="FF0000"/>
                </a:solidFill>
                <a:sym typeface="Wingdings 3"/>
              </a:rPr>
              <a:t></a:t>
            </a:r>
            <a:endParaRPr lang="en-CA" dirty="0">
              <a:solidFill>
                <a:srgbClr val="FF0000"/>
              </a:solidFill>
            </a:endParaRPr>
          </a:p>
        </p:txBody>
      </p:sp>
      <p:sp>
        <p:nvSpPr>
          <p:cNvPr id="62" name="TextBox 61"/>
          <p:cNvSpPr txBox="1"/>
          <p:nvPr/>
        </p:nvSpPr>
        <p:spPr>
          <a:xfrm>
            <a:off x="7020272" y="4874577"/>
            <a:ext cx="576064" cy="369332"/>
          </a:xfrm>
          <a:prstGeom prst="rect">
            <a:avLst/>
          </a:prstGeom>
          <a:noFill/>
        </p:spPr>
        <p:txBody>
          <a:bodyPr wrap="square" rtlCol="0">
            <a:spAutoFit/>
          </a:bodyPr>
          <a:lstStyle/>
          <a:p>
            <a:r>
              <a:rPr lang="en-CA" dirty="0" smtClean="0">
                <a:solidFill>
                  <a:srgbClr val="FF0000"/>
                </a:solidFill>
                <a:sym typeface="Wingdings 3"/>
              </a:rPr>
              <a:t></a:t>
            </a:r>
            <a:endParaRPr lang="en-CA" dirty="0">
              <a:solidFill>
                <a:srgbClr val="FF0000"/>
              </a:solidFill>
            </a:endParaRPr>
          </a:p>
        </p:txBody>
      </p:sp>
      <p:sp>
        <p:nvSpPr>
          <p:cNvPr id="63" name="TextBox 62"/>
          <p:cNvSpPr txBox="1"/>
          <p:nvPr/>
        </p:nvSpPr>
        <p:spPr>
          <a:xfrm>
            <a:off x="7020272" y="3861048"/>
            <a:ext cx="576064" cy="369332"/>
          </a:xfrm>
          <a:prstGeom prst="rect">
            <a:avLst/>
          </a:prstGeom>
          <a:noFill/>
        </p:spPr>
        <p:txBody>
          <a:bodyPr wrap="square" rtlCol="0">
            <a:spAutoFit/>
          </a:bodyPr>
          <a:lstStyle/>
          <a:p>
            <a:r>
              <a:rPr lang="en-CA" dirty="0" smtClean="0">
                <a:solidFill>
                  <a:srgbClr val="FF0000"/>
                </a:solidFill>
                <a:sym typeface="Wingdings 3"/>
              </a:rPr>
              <a:t></a:t>
            </a:r>
            <a:endParaRPr lang="en-CA" dirty="0">
              <a:solidFill>
                <a:srgbClr val="FF0000"/>
              </a:solidFill>
            </a:endParaRPr>
          </a:p>
        </p:txBody>
      </p:sp>
      <p:sp>
        <p:nvSpPr>
          <p:cNvPr id="64" name="Freeform 63"/>
          <p:cNvSpPr/>
          <p:nvPr/>
        </p:nvSpPr>
        <p:spPr>
          <a:xfrm>
            <a:off x="7282079" y="3357260"/>
            <a:ext cx="694267" cy="245533"/>
          </a:xfrm>
          <a:custGeom>
            <a:avLst/>
            <a:gdLst>
              <a:gd name="connsiteX0" fmla="*/ 0 w 694267"/>
              <a:gd name="connsiteY0" fmla="*/ 245533 h 245533"/>
              <a:gd name="connsiteX1" fmla="*/ 474134 w 694267"/>
              <a:gd name="connsiteY1" fmla="*/ 194733 h 245533"/>
              <a:gd name="connsiteX2" fmla="*/ 694267 w 694267"/>
              <a:gd name="connsiteY2" fmla="*/ 0 h 245533"/>
            </a:gdLst>
            <a:ahLst/>
            <a:cxnLst>
              <a:cxn ang="0">
                <a:pos x="connsiteX0" y="connsiteY0"/>
              </a:cxn>
              <a:cxn ang="0">
                <a:pos x="connsiteX1" y="connsiteY1"/>
              </a:cxn>
              <a:cxn ang="0">
                <a:pos x="connsiteX2" y="connsiteY2"/>
              </a:cxn>
            </a:cxnLst>
            <a:rect l="l" t="t" r="r" b="b"/>
            <a:pathLst>
              <a:path w="694267" h="245533">
                <a:moveTo>
                  <a:pt x="0" y="245533"/>
                </a:moveTo>
                <a:cubicBezTo>
                  <a:pt x="179211" y="240594"/>
                  <a:pt x="358423" y="235655"/>
                  <a:pt x="474134" y="194733"/>
                </a:cubicBezTo>
                <a:cubicBezTo>
                  <a:pt x="589845" y="153811"/>
                  <a:pt x="642056" y="76905"/>
                  <a:pt x="694267" y="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66" name="Freeform 65"/>
          <p:cNvSpPr/>
          <p:nvPr/>
        </p:nvSpPr>
        <p:spPr>
          <a:xfrm rot="21129987">
            <a:off x="7252570" y="3410608"/>
            <a:ext cx="818350" cy="622064"/>
          </a:xfrm>
          <a:custGeom>
            <a:avLst/>
            <a:gdLst>
              <a:gd name="connsiteX0" fmla="*/ 0 w 702734"/>
              <a:gd name="connsiteY0" fmla="*/ 685800 h 740833"/>
              <a:gd name="connsiteX1" fmla="*/ 431800 w 702734"/>
              <a:gd name="connsiteY1" fmla="*/ 626533 h 740833"/>
              <a:gd name="connsiteX2" fmla="*/ 702734 w 702734"/>
              <a:gd name="connsiteY2" fmla="*/ 0 h 740833"/>
            </a:gdLst>
            <a:ahLst/>
            <a:cxnLst>
              <a:cxn ang="0">
                <a:pos x="connsiteX0" y="connsiteY0"/>
              </a:cxn>
              <a:cxn ang="0">
                <a:pos x="connsiteX1" y="connsiteY1"/>
              </a:cxn>
              <a:cxn ang="0">
                <a:pos x="connsiteX2" y="connsiteY2"/>
              </a:cxn>
            </a:cxnLst>
            <a:rect l="l" t="t" r="r" b="b"/>
            <a:pathLst>
              <a:path w="702734" h="740833">
                <a:moveTo>
                  <a:pt x="0" y="685800"/>
                </a:moveTo>
                <a:cubicBezTo>
                  <a:pt x="157339" y="713316"/>
                  <a:pt x="314678" y="740833"/>
                  <a:pt x="431800" y="626533"/>
                </a:cubicBezTo>
                <a:cubicBezTo>
                  <a:pt x="548922" y="512233"/>
                  <a:pt x="625828" y="256116"/>
                  <a:pt x="702734" y="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70" name="Freeform 69"/>
          <p:cNvSpPr/>
          <p:nvPr/>
        </p:nvSpPr>
        <p:spPr>
          <a:xfrm>
            <a:off x="7294553" y="3378200"/>
            <a:ext cx="982133" cy="1687689"/>
          </a:xfrm>
          <a:custGeom>
            <a:avLst/>
            <a:gdLst>
              <a:gd name="connsiteX0" fmla="*/ 0 w 982133"/>
              <a:gd name="connsiteY0" fmla="*/ 1676400 h 1687689"/>
              <a:gd name="connsiteX1" fmla="*/ 541866 w 982133"/>
              <a:gd name="connsiteY1" fmla="*/ 1507067 h 1687689"/>
              <a:gd name="connsiteX2" fmla="*/ 931333 w 982133"/>
              <a:gd name="connsiteY2" fmla="*/ 592667 h 1687689"/>
              <a:gd name="connsiteX3" fmla="*/ 846666 w 982133"/>
              <a:gd name="connsiteY3" fmla="*/ 0 h 1687689"/>
            </a:gdLst>
            <a:ahLst/>
            <a:cxnLst>
              <a:cxn ang="0">
                <a:pos x="connsiteX0" y="connsiteY0"/>
              </a:cxn>
              <a:cxn ang="0">
                <a:pos x="connsiteX1" y="connsiteY1"/>
              </a:cxn>
              <a:cxn ang="0">
                <a:pos x="connsiteX2" y="connsiteY2"/>
              </a:cxn>
              <a:cxn ang="0">
                <a:pos x="connsiteX3" y="connsiteY3"/>
              </a:cxn>
            </a:cxnLst>
            <a:rect l="l" t="t" r="r" b="b"/>
            <a:pathLst>
              <a:path w="982133" h="1687689">
                <a:moveTo>
                  <a:pt x="0" y="1676400"/>
                </a:moveTo>
                <a:cubicBezTo>
                  <a:pt x="193322" y="1682044"/>
                  <a:pt x="386644" y="1687689"/>
                  <a:pt x="541866" y="1507067"/>
                </a:cubicBezTo>
                <a:cubicBezTo>
                  <a:pt x="697088" y="1326445"/>
                  <a:pt x="880533" y="843845"/>
                  <a:pt x="931333" y="592667"/>
                </a:cubicBezTo>
                <a:cubicBezTo>
                  <a:pt x="982133" y="341489"/>
                  <a:pt x="914399" y="170744"/>
                  <a:pt x="846666" y="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71" name="TextBox 70"/>
          <p:cNvSpPr txBox="1"/>
          <p:nvPr/>
        </p:nvSpPr>
        <p:spPr>
          <a:xfrm>
            <a:off x="7308304" y="3068960"/>
            <a:ext cx="1656184" cy="369332"/>
          </a:xfrm>
          <a:prstGeom prst="rect">
            <a:avLst/>
          </a:prstGeom>
          <a:noFill/>
        </p:spPr>
        <p:txBody>
          <a:bodyPr wrap="square" rtlCol="0">
            <a:spAutoFit/>
          </a:bodyPr>
          <a:lstStyle/>
          <a:p>
            <a:r>
              <a:rPr lang="en-CA" dirty="0" err="1" smtClean="0"/>
              <a:t>Leurres</a:t>
            </a:r>
            <a:endParaRPr lang="en-CA" dirty="0"/>
          </a:p>
        </p:txBody>
      </p:sp>
      <p:sp>
        <p:nvSpPr>
          <p:cNvPr id="67" name="Rectangle 66"/>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8" name="TextBox 67"/>
          <p:cNvSpPr txBox="1"/>
          <p:nvPr/>
        </p:nvSpPr>
        <p:spPr>
          <a:xfrm>
            <a:off x="1991517" y="548680"/>
            <a:ext cx="5028755" cy="523220"/>
          </a:xfrm>
          <a:prstGeom prst="rect">
            <a:avLst/>
          </a:prstGeom>
          <a:noFill/>
        </p:spPr>
        <p:txBody>
          <a:bodyPr wrap="square" rtlCol="0">
            <a:spAutoFit/>
          </a:bodyPr>
          <a:lstStyle/>
          <a:p>
            <a:r>
              <a:rPr lang="en-CA" sz="2800" dirty="0" err="1" smtClean="0">
                <a:latin typeface="Franklin Gothic Demi Cond" pitchFamily="34" charset="0"/>
              </a:rPr>
              <a:t>Exemple</a:t>
            </a:r>
            <a:endParaRPr lang="en-CA" sz="2800" dirty="0">
              <a:latin typeface="Franklin Gothic Demi Cond" pitchFamily="34" charset="0"/>
            </a:endParaRPr>
          </a:p>
        </p:txBody>
      </p:sp>
      <p:sp>
        <p:nvSpPr>
          <p:cNvPr id="69" name="Rectangle 68"/>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7" name="TextBox 46"/>
          <p:cNvSpPr txBox="1"/>
          <p:nvPr/>
        </p:nvSpPr>
        <p:spPr>
          <a:xfrm>
            <a:off x="251520" y="2021939"/>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5</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48" name="Freeform 47"/>
          <p:cNvSpPr/>
          <p:nvPr/>
        </p:nvSpPr>
        <p:spPr>
          <a:xfrm flipH="1">
            <a:off x="395536" y="1196752"/>
            <a:ext cx="1224136" cy="1661531"/>
          </a:xfrm>
          <a:custGeom>
            <a:avLst/>
            <a:gdLst>
              <a:gd name="connsiteX0" fmla="*/ 19681 w 1507347"/>
              <a:gd name="connsiteY0" fmla="*/ 346180 h 2021571"/>
              <a:gd name="connsiteX1" fmla="*/ 7569 w 1507347"/>
              <a:gd name="connsiteY1" fmla="*/ 409765 h 2021571"/>
              <a:gd name="connsiteX2" fmla="*/ 65098 w 1507347"/>
              <a:gd name="connsiteY2" fmla="*/ 427931 h 2021571"/>
              <a:gd name="connsiteX3" fmla="*/ 77209 w 1507347"/>
              <a:gd name="connsiteY3" fmla="*/ 488488 h 2021571"/>
              <a:gd name="connsiteX4" fmla="*/ 107487 w 1507347"/>
              <a:gd name="connsiteY4" fmla="*/ 482432 h 2021571"/>
              <a:gd name="connsiteX5" fmla="*/ 270989 w 1507347"/>
              <a:gd name="connsiteY5" fmla="*/ 576294 h 2021571"/>
              <a:gd name="connsiteX6" fmla="*/ 334573 w 1507347"/>
              <a:gd name="connsiteY6" fmla="*/ 618684 h 2021571"/>
              <a:gd name="connsiteX7" fmla="*/ 376963 w 1507347"/>
              <a:gd name="connsiteY7" fmla="*/ 630795 h 2021571"/>
              <a:gd name="connsiteX8" fmla="*/ 437519 w 1507347"/>
              <a:gd name="connsiteY8" fmla="*/ 661073 h 2021571"/>
              <a:gd name="connsiteX9" fmla="*/ 437519 w 1507347"/>
              <a:gd name="connsiteY9" fmla="*/ 885131 h 2021571"/>
              <a:gd name="connsiteX10" fmla="*/ 476881 w 1507347"/>
              <a:gd name="connsiteY10" fmla="*/ 1063773 h 2021571"/>
              <a:gd name="connsiteX11" fmla="*/ 516242 w 1507347"/>
              <a:gd name="connsiteY11" fmla="*/ 1196996 h 2021571"/>
              <a:gd name="connsiteX12" fmla="*/ 525326 w 1507347"/>
              <a:gd name="connsiteY12" fmla="*/ 1363526 h 2021571"/>
              <a:gd name="connsiteX13" fmla="*/ 558632 w 1507347"/>
              <a:gd name="connsiteY13" fmla="*/ 1502806 h 2021571"/>
              <a:gd name="connsiteX14" fmla="*/ 573771 w 1507347"/>
              <a:gd name="connsiteY14" fmla="*/ 1514917 h 2021571"/>
              <a:gd name="connsiteX15" fmla="*/ 546520 w 1507347"/>
              <a:gd name="connsiteY15" fmla="*/ 1557306 h 2021571"/>
              <a:gd name="connsiteX16" fmla="*/ 528353 w 1507347"/>
              <a:gd name="connsiteY16" fmla="*/ 1617863 h 2021571"/>
              <a:gd name="connsiteX17" fmla="*/ 522298 w 1507347"/>
              <a:gd name="connsiteY17" fmla="*/ 1678419 h 2021571"/>
              <a:gd name="connsiteX18" fmla="*/ 561659 w 1507347"/>
              <a:gd name="connsiteY18" fmla="*/ 1705669 h 2021571"/>
              <a:gd name="connsiteX19" fmla="*/ 531381 w 1507347"/>
              <a:gd name="connsiteY19" fmla="*/ 1742003 h 2021571"/>
              <a:gd name="connsiteX20" fmla="*/ 534409 w 1507347"/>
              <a:gd name="connsiteY20" fmla="*/ 1811643 h 2021571"/>
              <a:gd name="connsiteX21" fmla="*/ 576798 w 1507347"/>
              <a:gd name="connsiteY21" fmla="*/ 1866143 h 2021571"/>
              <a:gd name="connsiteX22" fmla="*/ 619188 w 1507347"/>
              <a:gd name="connsiteY22" fmla="*/ 1881282 h 2021571"/>
              <a:gd name="connsiteX23" fmla="*/ 579826 w 1507347"/>
              <a:gd name="connsiteY23" fmla="*/ 1923672 h 2021571"/>
              <a:gd name="connsiteX24" fmla="*/ 582854 w 1507347"/>
              <a:gd name="connsiteY24" fmla="*/ 1966061 h 2021571"/>
              <a:gd name="connsiteX25" fmla="*/ 646438 w 1507347"/>
              <a:gd name="connsiteY25" fmla="*/ 1996339 h 2021571"/>
              <a:gd name="connsiteX26" fmla="*/ 713050 w 1507347"/>
              <a:gd name="connsiteY26" fmla="*/ 2020562 h 2021571"/>
              <a:gd name="connsiteX27" fmla="*/ 822051 w 1507347"/>
              <a:gd name="connsiteY27" fmla="*/ 2002395 h 2021571"/>
              <a:gd name="connsiteX28" fmla="*/ 852330 w 1507347"/>
              <a:gd name="connsiteY28" fmla="*/ 1990284 h 2021571"/>
              <a:gd name="connsiteX29" fmla="*/ 846274 w 1507347"/>
              <a:gd name="connsiteY29" fmla="*/ 1953950 h 2021571"/>
              <a:gd name="connsiteX30" fmla="*/ 806912 w 1507347"/>
              <a:gd name="connsiteY30" fmla="*/ 1908533 h 2021571"/>
              <a:gd name="connsiteX31" fmla="*/ 788745 w 1507347"/>
              <a:gd name="connsiteY31" fmla="*/ 1893394 h 2021571"/>
              <a:gd name="connsiteX32" fmla="*/ 809940 w 1507347"/>
              <a:gd name="connsiteY32" fmla="*/ 1841921 h 2021571"/>
              <a:gd name="connsiteX33" fmla="*/ 761495 w 1507347"/>
              <a:gd name="connsiteY33" fmla="*/ 1820726 h 2021571"/>
              <a:gd name="connsiteX34" fmla="*/ 785718 w 1507347"/>
              <a:gd name="connsiteY34" fmla="*/ 1787420 h 2021571"/>
              <a:gd name="connsiteX35" fmla="*/ 743328 w 1507347"/>
              <a:gd name="connsiteY35" fmla="*/ 1763198 h 2021571"/>
              <a:gd name="connsiteX36" fmla="*/ 749384 w 1507347"/>
              <a:gd name="connsiteY36" fmla="*/ 1702641 h 2021571"/>
              <a:gd name="connsiteX37" fmla="*/ 767551 w 1507347"/>
              <a:gd name="connsiteY37" fmla="*/ 1678419 h 2021571"/>
              <a:gd name="connsiteX38" fmla="*/ 752412 w 1507347"/>
              <a:gd name="connsiteY38" fmla="*/ 1654196 h 2021571"/>
              <a:gd name="connsiteX39" fmla="*/ 773606 w 1507347"/>
              <a:gd name="connsiteY39" fmla="*/ 1599696 h 2021571"/>
              <a:gd name="connsiteX40" fmla="*/ 800857 w 1507347"/>
              <a:gd name="connsiteY40" fmla="*/ 1572445 h 2021571"/>
              <a:gd name="connsiteX41" fmla="*/ 800857 w 1507347"/>
              <a:gd name="connsiteY41" fmla="*/ 1560334 h 2021571"/>
              <a:gd name="connsiteX42" fmla="*/ 909858 w 1507347"/>
              <a:gd name="connsiteY42" fmla="*/ 1436194 h 2021571"/>
              <a:gd name="connsiteX43" fmla="*/ 909858 w 1507347"/>
              <a:gd name="connsiteY43" fmla="*/ 1387749 h 2021571"/>
              <a:gd name="connsiteX44" fmla="*/ 943164 w 1507347"/>
              <a:gd name="connsiteY44" fmla="*/ 1324165 h 2021571"/>
              <a:gd name="connsiteX45" fmla="*/ 955275 w 1507347"/>
              <a:gd name="connsiteY45" fmla="*/ 1257553 h 2021571"/>
              <a:gd name="connsiteX46" fmla="*/ 952247 w 1507347"/>
              <a:gd name="connsiteY46" fmla="*/ 1206080 h 2021571"/>
              <a:gd name="connsiteX47" fmla="*/ 952247 w 1507347"/>
              <a:gd name="connsiteY47" fmla="*/ 1154607 h 2021571"/>
              <a:gd name="connsiteX48" fmla="*/ 943164 w 1507347"/>
              <a:gd name="connsiteY48" fmla="*/ 1130384 h 2021571"/>
              <a:gd name="connsiteX49" fmla="*/ 967386 w 1507347"/>
              <a:gd name="connsiteY49" fmla="*/ 1100106 h 2021571"/>
              <a:gd name="connsiteX50" fmla="*/ 1018859 w 1507347"/>
              <a:gd name="connsiteY50" fmla="*/ 1087995 h 2021571"/>
              <a:gd name="connsiteX51" fmla="*/ 991609 w 1507347"/>
              <a:gd name="connsiteY51" fmla="*/ 942660 h 2021571"/>
              <a:gd name="connsiteX52" fmla="*/ 958303 w 1507347"/>
              <a:gd name="connsiteY52" fmla="*/ 821547 h 2021571"/>
              <a:gd name="connsiteX53" fmla="*/ 979498 w 1507347"/>
              <a:gd name="connsiteY53" fmla="*/ 733741 h 2021571"/>
              <a:gd name="connsiteX54" fmla="*/ 1003720 w 1507347"/>
              <a:gd name="connsiteY54" fmla="*/ 667129 h 2021571"/>
              <a:gd name="connsiteX55" fmla="*/ 1040054 w 1507347"/>
              <a:gd name="connsiteY55" fmla="*/ 627767 h 2021571"/>
              <a:gd name="connsiteX56" fmla="*/ 1070332 w 1507347"/>
              <a:gd name="connsiteY56" fmla="*/ 594461 h 2021571"/>
              <a:gd name="connsiteX57" fmla="*/ 1155111 w 1507347"/>
              <a:gd name="connsiteY57" fmla="*/ 558128 h 2021571"/>
              <a:gd name="connsiteX58" fmla="*/ 1221723 w 1507347"/>
              <a:gd name="connsiteY58" fmla="*/ 515738 h 2021571"/>
              <a:gd name="connsiteX59" fmla="*/ 1239890 w 1507347"/>
              <a:gd name="connsiteY59" fmla="*/ 509682 h 2021571"/>
              <a:gd name="connsiteX60" fmla="*/ 1279251 w 1507347"/>
              <a:gd name="connsiteY60" fmla="*/ 467293 h 2021571"/>
              <a:gd name="connsiteX61" fmla="*/ 1321641 w 1507347"/>
              <a:gd name="connsiteY61" fmla="*/ 433987 h 2021571"/>
              <a:gd name="connsiteX62" fmla="*/ 1345863 w 1507347"/>
              <a:gd name="connsiteY62" fmla="*/ 349208 h 2021571"/>
              <a:gd name="connsiteX63" fmla="*/ 1364030 w 1507347"/>
              <a:gd name="connsiteY63" fmla="*/ 300763 h 2021571"/>
              <a:gd name="connsiteX64" fmla="*/ 1412475 w 1507347"/>
              <a:gd name="connsiteY64" fmla="*/ 246263 h 2021571"/>
              <a:gd name="connsiteX65" fmla="*/ 1451837 w 1507347"/>
              <a:gd name="connsiteY65" fmla="*/ 215984 h 2021571"/>
              <a:gd name="connsiteX66" fmla="*/ 1500282 w 1507347"/>
              <a:gd name="connsiteY66" fmla="*/ 176623 h 2021571"/>
              <a:gd name="connsiteX67" fmla="*/ 1494226 w 1507347"/>
              <a:gd name="connsiteY67" fmla="*/ 113039 h 2021571"/>
              <a:gd name="connsiteX68" fmla="*/ 1466976 w 1507347"/>
              <a:gd name="connsiteY68" fmla="*/ 152400 h 2021571"/>
              <a:gd name="connsiteX69" fmla="*/ 1436698 w 1507347"/>
              <a:gd name="connsiteY69" fmla="*/ 182679 h 2021571"/>
              <a:gd name="connsiteX70" fmla="*/ 1418531 w 1507347"/>
              <a:gd name="connsiteY70" fmla="*/ 164512 h 2021571"/>
              <a:gd name="connsiteX71" fmla="*/ 1406420 w 1507347"/>
              <a:gd name="connsiteY71" fmla="*/ 170567 h 2021571"/>
              <a:gd name="connsiteX72" fmla="*/ 1397336 w 1507347"/>
              <a:gd name="connsiteY72" fmla="*/ 149373 h 2021571"/>
              <a:gd name="connsiteX73" fmla="*/ 1391281 w 1507347"/>
              <a:gd name="connsiteY73" fmla="*/ 103955 h 2021571"/>
              <a:gd name="connsiteX74" fmla="*/ 1351919 w 1507347"/>
              <a:gd name="connsiteY74" fmla="*/ 164512 h 2021571"/>
              <a:gd name="connsiteX75" fmla="*/ 1312557 w 1507347"/>
              <a:gd name="connsiteY75" fmla="*/ 231124 h 2021571"/>
              <a:gd name="connsiteX76" fmla="*/ 1264112 w 1507347"/>
              <a:gd name="connsiteY76" fmla="*/ 297735 h 2021571"/>
              <a:gd name="connsiteX77" fmla="*/ 1194473 w 1507347"/>
              <a:gd name="connsiteY77" fmla="*/ 337097 h 2021571"/>
              <a:gd name="connsiteX78" fmla="*/ 1182361 w 1507347"/>
              <a:gd name="connsiteY78" fmla="*/ 379486 h 2021571"/>
              <a:gd name="connsiteX79" fmla="*/ 1158139 w 1507347"/>
              <a:gd name="connsiteY79" fmla="*/ 400681 h 2021571"/>
              <a:gd name="connsiteX80" fmla="*/ 1109694 w 1507347"/>
              <a:gd name="connsiteY80" fmla="*/ 406737 h 2021571"/>
              <a:gd name="connsiteX81" fmla="*/ 1052165 w 1507347"/>
              <a:gd name="connsiteY81" fmla="*/ 385542 h 2021571"/>
              <a:gd name="connsiteX82" fmla="*/ 1033998 w 1507347"/>
              <a:gd name="connsiteY82" fmla="*/ 391598 h 2021571"/>
              <a:gd name="connsiteX83" fmla="*/ 988581 w 1507347"/>
              <a:gd name="connsiteY83" fmla="*/ 358292 h 2021571"/>
              <a:gd name="connsiteX84" fmla="*/ 928025 w 1507347"/>
              <a:gd name="connsiteY84" fmla="*/ 358292 h 2021571"/>
              <a:gd name="connsiteX85" fmla="*/ 843246 w 1507347"/>
              <a:gd name="connsiteY85" fmla="*/ 370403 h 2021571"/>
              <a:gd name="connsiteX86" fmla="*/ 837190 w 1507347"/>
              <a:gd name="connsiteY86" fmla="*/ 391598 h 2021571"/>
              <a:gd name="connsiteX87" fmla="*/ 809940 w 1507347"/>
              <a:gd name="connsiteY87" fmla="*/ 358292 h 2021571"/>
              <a:gd name="connsiteX88" fmla="*/ 840218 w 1507347"/>
              <a:gd name="connsiteY88" fmla="*/ 324986 h 2021571"/>
              <a:gd name="connsiteX89" fmla="*/ 897747 w 1507347"/>
              <a:gd name="connsiteY89" fmla="*/ 252318 h 2021571"/>
              <a:gd name="connsiteX90" fmla="*/ 882608 w 1507347"/>
              <a:gd name="connsiteY90" fmla="*/ 228096 h 2021571"/>
              <a:gd name="connsiteX91" fmla="*/ 897747 w 1507347"/>
              <a:gd name="connsiteY91" fmla="*/ 137261 h 2021571"/>
              <a:gd name="connsiteX92" fmla="*/ 888663 w 1507347"/>
              <a:gd name="connsiteY92" fmla="*/ 73677 h 2021571"/>
              <a:gd name="connsiteX93" fmla="*/ 846274 w 1507347"/>
              <a:gd name="connsiteY93" fmla="*/ 28260 h 2021571"/>
              <a:gd name="connsiteX94" fmla="*/ 782690 w 1507347"/>
              <a:gd name="connsiteY94" fmla="*/ 4037 h 2021571"/>
              <a:gd name="connsiteX95" fmla="*/ 725161 w 1507347"/>
              <a:gd name="connsiteY95" fmla="*/ 4037 h 2021571"/>
              <a:gd name="connsiteX96" fmla="*/ 637355 w 1507347"/>
              <a:gd name="connsiteY96" fmla="*/ 22204 h 2021571"/>
              <a:gd name="connsiteX97" fmla="*/ 601021 w 1507347"/>
              <a:gd name="connsiteY97" fmla="*/ 64594 h 2021571"/>
              <a:gd name="connsiteX98" fmla="*/ 573771 w 1507347"/>
              <a:gd name="connsiteY98" fmla="*/ 131206 h 2021571"/>
              <a:gd name="connsiteX99" fmla="*/ 579826 w 1507347"/>
              <a:gd name="connsiteY99" fmla="*/ 176623 h 2021571"/>
              <a:gd name="connsiteX100" fmla="*/ 564687 w 1507347"/>
              <a:gd name="connsiteY100" fmla="*/ 240207 h 2021571"/>
              <a:gd name="connsiteX101" fmla="*/ 582854 w 1507347"/>
              <a:gd name="connsiteY101" fmla="*/ 282596 h 2021571"/>
              <a:gd name="connsiteX102" fmla="*/ 613132 w 1507347"/>
              <a:gd name="connsiteY102" fmla="*/ 328014 h 2021571"/>
              <a:gd name="connsiteX103" fmla="*/ 631299 w 1507347"/>
              <a:gd name="connsiteY103" fmla="*/ 379486 h 2021571"/>
              <a:gd name="connsiteX104" fmla="*/ 607077 w 1507347"/>
              <a:gd name="connsiteY104" fmla="*/ 415820 h 2021571"/>
              <a:gd name="connsiteX105" fmla="*/ 558632 w 1507347"/>
              <a:gd name="connsiteY105" fmla="*/ 406737 h 2021571"/>
              <a:gd name="connsiteX106" fmla="*/ 501103 w 1507347"/>
              <a:gd name="connsiteY106" fmla="*/ 421876 h 2021571"/>
              <a:gd name="connsiteX107" fmla="*/ 413296 w 1507347"/>
              <a:gd name="connsiteY107" fmla="*/ 440043 h 2021571"/>
              <a:gd name="connsiteX108" fmla="*/ 392102 w 1507347"/>
              <a:gd name="connsiteY108" fmla="*/ 449126 h 2021571"/>
              <a:gd name="connsiteX109" fmla="*/ 325490 w 1507347"/>
              <a:gd name="connsiteY109" fmla="*/ 433987 h 2021571"/>
              <a:gd name="connsiteX110" fmla="*/ 313379 w 1507347"/>
              <a:gd name="connsiteY110" fmla="*/ 449126 h 2021571"/>
              <a:gd name="connsiteX111" fmla="*/ 286128 w 1507347"/>
              <a:gd name="connsiteY111" fmla="*/ 430959 h 2021571"/>
              <a:gd name="connsiteX112" fmla="*/ 234655 w 1507347"/>
              <a:gd name="connsiteY112" fmla="*/ 400681 h 2021571"/>
              <a:gd name="connsiteX113" fmla="*/ 216488 w 1507347"/>
              <a:gd name="connsiteY113" fmla="*/ 412792 h 2021571"/>
              <a:gd name="connsiteX114" fmla="*/ 165016 w 1507347"/>
              <a:gd name="connsiteY114" fmla="*/ 373431 h 2021571"/>
              <a:gd name="connsiteX115" fmla="*/ 152904 w 1507347"/>
              <a:gd name="connsiteY115" fmla="*/ 346180 h 2021571"/>
              <a:gd name="connsiteX116" fmla="*/ 98404 w 1507347"/>
              <a:gd name="connsiteY116" fmla="*/ 328014 h 2021571"/>
              <a:gd name="connsiteX117" fmla="*/ 19681 w 1507347"/>
              <a:gd name="connsiteY117" fmla="*/ 346180 h 202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507347" h="2021571">
                <a:moveTo>
                  <a:pt x="19681" y="346180"/>
                </a:moveTo>
                <a:cubicBezTo>
                  <a:pt x="4542" y="359805"/>
                  <a:pt x="0" y="396140"/>
                  <a:pt x="7569" y="409765"/>
                </a:cubicBezTo>
                <a:cubicBezTo>
                  <a:pt x="15139" y="423390"/>
                  <a:pt x="53491" y="414810"/>
                  <a:pt x="65098" y="427931"/>
                </a:cubicBezTo>
                <a:cubicBezTo>
                  <a:pt x="76705" y="441052"/>
                  <a:pt x="70144" y="479405"/>
                  <a:pt x="77209" y="488488"/>
                </a:cubicBezTo>
                <a:cubicBezTo>
                  <a:pt x="84274" y="497571"/>
                  <a:pt x="75190" y="467798"/>
                  <a:pt x="107487" y="482432"/>
                </a:cubicBezTo>
                <a:cubicBezTo>
                  <a:pt x="139784" y="497066"/>
                  <a:pt x="233141" y="553585"/>
                  <a:pt x="270989" y="576294"/>
                </a:cubicBezTo>
                <a:cubicBezTo>
                  <a:pt x="308837" y="599003"/>
                  <a:pt x="316911" y="609601"/>
                  <a:pt x="334573" y="618684"/>
                </a:cubicBezTo>
                <a:cubicBezTo>
                  <a:pt x="352235" y="627767"/>
                  <a:pt x="359805" y="623730"/>
                  <a:pt x="376963" y="630795"/>
                </a:cubicBezTo>
                <a:cubicBezTo>
                  <a:pt x="394121" y="637860"/>
                  <a:pt x="427426" y="618684"/>
                  <a:pt x="437519" y="661073"/>
                </a:cubicBezTo>
                <a:cubicBezTo>
                  <a:pt x="447612" y="703462"/>
                  <a:pt x="430959" y="818014"/>
                  <a:pt x="437519" y="885131"/>
                </a:cubicBezTo>
                <a:cubicBezTo>
                  <a:pt x="444079" y="952248"/>
                  <a:pt x="463761" y="1011796"/>
                  <a:pt x="476881" y="1063773"/>
                </a:cubicBezTo>
                <a:cubicBezTo>
                  <a:pt x="490001" y="1115750"/>
                  <a:pt x="508168" y="1147037"/>
                  <a:pt x="516242" y="1196996"/>
                </a:cubicBezTo>
                <a:cubicBezTo>
                  <a:pt x="524316" y="1246955"/>
                  <a:pt x="518261" y="1312558"/>
                  <a:pt x="525326" y="1363526"/>
                </a:cubicBezTo>
                <a:cubicBezTo>
                  <a:pt x="532391" y="1414494"/>
                  <a:pt x="550558" y="1477574"/>
                  <a:pt x="558632" y="1502806"/>
                </a:cubicBezTo>
                <a:cubicBezTo>
                  <a:pt x="566706" y="1528038"/>
                  <a:pt x="575790" y="1505834"/>
                  <a:pt x="573771" y="1514917"/>
                </a:cubicBezTo>
                <a:cubicBezTo>
                  <a:pt x="571752" y="1524000"/>
                  <a:pt x="554090" y="1540148"/>
                  <a:pt x="546520" y="1557306"/>
                </a:cubicBezTo>
                <a:cubicBezTo>
                  <a:pt x="538950" y="1574464"/>
                  <a:pt x="532390" y="1597678"/>
                  <a:pt x="528353" y="1617863"/>
                </a:cubicBezTo>
                <a:cubicBezTo>
                  <a:pt x="524316" y="1638048"/>
                  <a:pt x="516747" y="1663785"/>
                  <a:pt x="522298" y="1678419"/>
                </a:cubicBezTo>
                <a:cubicBezTo>
                  <a:pt x="527849" y="1693053"/>
                  <a:pt x="560145" y="1695072"/>
                  <a:pt x="561659" y="1705669"/>
                </a:cubicBezTo>
                <a:cubicBezTo>
                  <a:pt x="563173" y="1716266"/>
                  <a:pt x="535923" y="1724341"/>
                  <a:pt x="531381" y="1742003"/>
                </a:cubicBezTo>
                <a:cubicBezTo>
                  <a:pt x="526839" y="1759665"/>
                  <a:pt x="526840" y="1790953"/>
                  <a:pt x="534409" y="1811643"/>
                </a:cubicBezTo>
                <a:cubicBezTo>
                  <a:pt x="541979" y="1832333"/>
                  <a:pt x="562668" y="1854537"/>
                  <a:pt x="576798" y="1866143"/>
                </a:cubicBezTo>
                <a:cubicBezTo>
                  <a:pt x="590928" y="1877749"/>
                  <a:pt x="618683" y="1871694"/>
                  <a:pt x="619188" y="1881282"/>
                </a:cubicBezTo>
                <a:cubicBezTo>
                  <a:pt x="619693" y="1890870"/>
                  <a:pt x="585882" y="1909542"/>
                  <a:pt x="579826" y="1923672"/>
                </a:cubicBezTo>
                <a:cubicBezTo>
                  <a:pt x="573770" y="1937802"/>
                  <a:pt x="571752" y="1953950"/>
                  <a:pt x="582854" y="1966061"/>
                </a:cubicBezTo>
                <a:cubicBezTo>
                  <a:pt x="593956" y="1978172"/>
                  <a:pt x="624739" y="1987256"/>
                  <a:pt x="646438" y="1996339"/>
                </a:cubicBezTo>
                <a:cubicBezTo>
                  <a:pt x="668137" y="2005422"/>
                  <a:pt x="683781" y="2019553"/>
                  <a:pt x="713050" y="2020562"/>
                </a:cubicBezTo>
                <a:cubicBezTo>
                  <a:pt x="742319" y="2021571"/>
                  <a:pt x="798838" y="2007441"/>
                  <a:pt x="822051" y="2002395"/>
                </a:cubicBezTo>
                <a:cubicBezTo>
                  <a:pt x="845264" y="1997349"/>
                  <a:pt x="848293" y="1998358"/>
                  <a:pt x="852330" y="1990284"/>
                </a:cubicBezTo>
                <a:cubicBezTo>
                  <a:pt x="856367" y="1982210"/>
                  <a:pt x="853844" y="1967575"/>
                  <a:pt x="846274" y="1953950"/>
                </a:cubicBezTo>
                <a:cubicBezTo>
                  <a:pt x="838704" y="1940325"/>
                  <a:pt x="816500" y="1918626"/>
                  <a:pt x="806912" y="1908533"/>
                </a:cubicBezTo>
                <a:cubicBezTo>
                  <a:pt x="797324" y="1898440"/>
                  <a:pt x="788240" y="1904496"/>
                  <a:pt x="788745" y="1893394"/>
                </a:cubicBezTo>
                <a:cubicBezTo>
                  <a:pt x="789250" y="1882292"/>
                  <a:pt x="814482" y="1854032"/>
                  <a:pt x="809940" y="1841921"/>
                </a:cubicBezTo>
                <a:cubicBezTo>
                  <a:pt x="805398" y="1829810"/>
                  <a:pt x="765532" y="1829810"/>
                  <a:pt x="761495" y="1820726"/>
                </a:cubicBezTo>
                <a:cubicBezTo>
                  <a:pt x="757458" y="1811642"/>
                  <a:pt x="788746" y="1797008"/>
                  <a:pt x="785718" y="1787420"/>
                </a:cubicBezTo>
                <a:cubicBezTo>
                  <a:pt x="782690" y="1777832"/>
                  <a:pt x="749384" y="1777328"/>
                  <a:pt x="743328" y="1763198"/>
                </a:cubicBezTo>
                <a:cubicBezTo>
                  <a:pt x="737272" y="1749068"/>
                  <a:pt x="745347" y="1716771"/>
                  <a:pt x="749384" y="1702641"/>
                </a:cubicBezTo>
                <a:cubicBezTo>
                  <a:pt x="753421" y="1688511"/>
                  <a:pt x="767046" y="1686493"/>
                  <a:pt x="767551" y="1678419"/>
                </a:cubicBezTo>
                <a:cubicBezTo>
                  <a:pt x="768056" y="1670345"/>
                  <a:pt x="751403" y="1667317"/>
                  <a:pt x="752412" y="1654196"/>
                </a:cubicBezTo>
                <a:cubicBezTo>
                  <a:pt x="753421" y="1641076"/>
                  <a:pt x="765532" y="1613321"/>
                  <a:pt x="773606" y="1599696"/>
                </a:cubicBezTo>
                <a:cubicBezTo>
                  <a:pt x="781680" y="1586071"/>
                  <a:pt x="796315" y="1579005"/>
                  <a:pt x="800857" y="1572445"/>
                </a:cubicBezTo>
                <a:cubicBezTo>
                  <a:pt x="805399" y="1565885"/>
                  <a:pt x="782690" y="1583043"/>
                  <a:pt x="800857" y="1560334"/>
                </a:cubicBezTo>
                <a:cubicBezTo>
                  <a:pt x="819024" y="1537626"/>
                  <a:pt x="891691" y="1464958"/>
                  <a:pt x="909858" y="1436194"/>
                </a:cubicBezTo>
                <a:cubicBezTo>
                  <a:pt x="928025" y="1407430"/>
                  <a:pt x="904307" y="1406420"/>
                  <a:pt x="909858" y="1387749"/>
                </a:cubicBezTo>
                <a:cubicBezTo>
                  <a:pt x="915409" y="1369078"/>
                  <a:pt x="935595" y="1345864"/>
                  <a:pt x="943164" y="1324165"/>
                </a:cubicBezTo>
                <a:cubicBezTo>
                  <a:pt x="950733" y="1302466"/>
                  <a:pt x="953761" y="1277234"/>
                  <a:pt x="955275" y="1257553"/>
                </a:cubicBezTo>
                <a:cubicBezTo>
                  <a:pt x="956789" y="1237872"/>
                  <a:pt x="952752" y="1223238"/>
                  <a:pt x="952247" y="1206080"/>
                </a:cubicBezTo>
                <a:cubicBezTo>
                  <a:pt x="951742" y="1188922"/>
                  <a:pt x="953761" y="1167223"/>
                  <a:pt x="952247" y="1154607"/>
                </a:cubicBezTo>
                <a:cubicBezTo>
                  <a:pt x="950733" y="1141991"/>
                  <a:pt x="940641" y="1139468"/>
                  <a:pt x="943164" y="1130384"/>
                </a:cubicBezTo>
                <a:cubicBezTo>
                  <a:pt x="945687" y="1121301"/>
                  <a:pt x="954770" y="1107171"/>
                  <a:pt x="967386" y="1100106"/>
                </a:cubicBezTo>
                <a:cubicBezTo>
                  <a:pt x="980002" y="1093041"/>
                  <a:pt x="1014822" y="1114236"/>
                  <a:pt x="1018859" y="1087995"/>
                </a:cubicBezTo>
                <a:cubicBezTo>
                  <a:pt x="1022896" y="1061754"/>
                  <a:pt x="1001702" y="987068"/>
                  <a:pt x="991609" y="942660"/>
                </a:cubicBezTo>
                <a:cubicBezTo>
                  <a:pt x="981516" y="898252"/>
                  <a:pt x="960321" y="856367"/>
                  <a:pt x="958303" y="821547"/>
                </a:cubicBezTo>
                <a:cubicBezTo>
                  <a:pt x="956285" y="786727"/>
                  <a:pt x="971929" y="759477"/>
                  <a:pt x="979498" y="733741"/>
                </a:cubicBezTo>
                <a:cubicBezTo>
                  <a:pt x="987067" y="708005"/>
                  <a:pt x="993627" y="684791"/>
                  <a:pt x="1003720" y="667129"/>
                </a:cubicBezTo>
                <a:cubicBezTo>
                  <a:pt x="1013813" y="649467"/>
                  <a:pt x="1040054" y="627767"/>
                  <a:pt x="1040054" y="627767"/>
                </a:cubicBezTo>
                <a:cubicBezTo>
                  <a:pt x="1051156" y="615656"/>
                  <a:pt x="1051156" y="606068"/>
                  <a:pt x="1070332" y="594461"/>
                </a:cubicBezTo>
                <a:cubicBezTo>
                  <a:pt x="1089508" y="582855"/>
                  <a:pt x="1129879" y="571248"/>
                  <a:pt x="1155111" y="558128"/>
                </a:cubicBezTo>
                <a:cubicBezTo>
                  <a:pt x="1180343" y="545008"/>
                  <a:pt x="1207593" y="523812"/>
                  <a:pt x="1221723" y="515738"/>
                </a:cubicBezTo>
                <a:cubicBezTo>
                  <a:pt x="1235853" y="507664"/>
                  <a:pt x="1230302" y="517756"/>
                  <a:pt x="1239890" y="509682"/>
                </a:cubicBezTo>
                <a:cubicBezTo>
                  <a:pt x="1249478" y="501608"/>
                  <a:pt x="1265626" y="479909"/>
                  <a:pt x="1279251" y="467293"/>
                </a:cubicBezTo>
                <a:cubicBezTo>
                  <a:pt x="1292876" y="454677"/>
                  <a:pt x="1310539" y="453668"/>
                  <a:pt x="1321641" y="433987"/>
                </a:cubicBezTo>
                <a:cubicBezTo>
                  <a:pt x="1332743" y="414306"/>
                  <a:pt x="1338798" y="371412"/>
                  <a:pt x="1345863" y="349208"/>
                </a:cubicBezTo>
                <a:cubicBezTo>
                  <a:pt x="1352928" y="327004"/>
                  <a:pt x="1352928" y="317920"/>
                  <a:pt x="1364030" y="300763"/>
                </a:cubicBezTo>
                <a:cubicBezTo>
                  <a:pt x="1375132" y="283606"/>
                  <a:pt x="1397841" y="260393"/>
                  <a:pt x="1412475" y="246263"/>
                </a:cubicBezTo>
                <a:cubicBezTo>
                  <a:pt x="1427109" y="232133"/>
                  <a:pt x="1437203" y="227591"/>
                  <a:pt x="1451837" y="215984"/>
                </a:cubicBezTo>
                <a:cubicBezTo>
                  <a:pt x="1466471" y="204377"/>
                  <a:pt x="1493217" y="193780"/>
                  <a:pt x="1500282" y="176623"/>
                </a:cubicBezTo>
                <a:cubicBezTo>
                  <a:pt x="1507347" y="159466"/>
                  <a:pt x="1499777" y="117076"/>
                  <a:pt x="1494226" y="113039"/>
                </a:cubicBezTo>
                <a:cubicBezTo>
                  <a:pt x="1488675" y="109002"/>
                  <a:pt x="1476564" y="140793"/>
                  <a:pt x="1466976" y="152400"/>
                </a:cubicBezTo>
                <a:cubicBezTo>
                  <a:pt x="1457388" y="164007"/>
                  <a:pt x="1444772" y="180660"/>
                  <a:pt x="1436698" y="182679"/>
                </a:cubicBezTo>
                <a:cubicBezTo>
                  <a:pt x="1428624" y="184698"/>
                  <a:pt x="1423577" y="166531"/>
                  <a:pt x="1418531" y="164512"/>
                </a:cubicBezTo>
                <a:cubicBezTo>
                  <a:pt x="1413485" y="162493"/>
                  <a:pt x="1409953" y="173090"/>
                  <a:pt x="1406420" y="170567"/>
                </a:cubicBezTo>
                <a:cubicBezTo>
                  <a:pt x="1402887" y="168044"/>
                  <a:pt x="1399859" y="160475"/>
                  <a:pt x="1397336" y="149373"/>
                </a:cubicBezTo>
                <a:cubicBezTo>
                  <a:pt x="1394813" y="138271"/>
                  <a:pt x="1398850" y="101432"/>
                  <a:pt x="1391281" y="103955"/>
                </a:cubicBezTo>
                <a:cubicBezTo>
                  <a:pt x="1383712" y="106478"/>
                  <a:pt x="1365040" y="143317"/>
                  <a:pt x="1351919" y="164512"/>
                </a:cubicBezTo>
                <a:cubicBezTo>
                  <a:pt x="1338798" y="185707"/>
                  <a:pt x="1327191" y="208920"/>
                  <a:pt x="1312557" y="231124"/>
                </a:cubicBezTo>
                <a:cubicBezTo>
                  <a:pt x="1297923" y="253328"/>
                  <a:pt x="1283793" y="280073"/>
                  <a:pt x="1264112" y="297735"/>
                </a:cubicBezTo>
                <a:cubicBezTo>
                  <a:pt x="1244431" y="315397"/>
                  <a:pt x="1208098" y="323472"/>
                  <a:pt x="1194473" y="337097"/>
                </a:cubicBezTo>
                <a:cubicBezTo>
                  <a:pt x="1180848" y="350722"/>
                  <a:pt x="1188417" y="368889"/>
                  <a:pt x="1182361" y="379486"/>
                </a:cubicBezTo>
                <a:cubicBezTo>
                  <a:pt x="1176305" y="390083"/>
                  <a:pt x="1170250" y="396139"/>
                  <a:pt x="1158139" y="400681"/>
                </a:cubicBezTo>
                <a:cubicBezTo>
                  <a:pt x="1146028" y="405223"/>
                  <a:pt x="1127356" y="409260"/>
                  <a:pt x="1109694" y="406737"/>
                </a:cubicBezTo>
                <a:cubicBezTo>
                  <a:pt x="1092032" y="404214"/>
                  <a:pt x="1064781" y="388065"/>
                  <a:pt x="1052165" y="385542"/>
                </a:cubicBezTo>
                <a:cubicBezTo>
                  <a:pt x="1039549" y="383019"/>
                  <a:pt x="1044595" y="396140"/>
                  <a:pt x="1033998" y="391598"/>
                </a:cubicBezTo>
                <a:cubicBezTo>
                  <a:pt x="1023401" y="387056"/>
                  <a:pt x="1006243" y="363843"/>
                  <a:pt x="988581" y="358292"/>
                </a:cubicBezTo>
                <a:cubicBezTo>
                  <a:pt x="970919" y="352741"/>
                  <a:pt x="952248" y="356274"/>
                  <a:pt x="928025" y="358292"/>
                </a:cubicBezTo>
                <a:cubicBezTo>
                  <a:pt x="903803" y="360311"/>
                  <a:pt x="858385" y="364852"/>
                  <a:pt x="843246" y="370403"/>
                </a:cubicBezTo>
                <a:cubicBezTo>
                  <a:pt x="828107" y="375954"/>
                  <a:pt x="842741" y="393616"/>
                  <a:pt x="837190" y="391598"/>
                </a:cubicBezTo>
                <a:cubicBezTo>
                  <a:pt x="831639" y="389580"/>
                  <a:pt x="809435" y="369394"/>
                  <a:pt x="809940" y="358292"/>
                </a:cubicBezTo>
                <a:cubicBezTo>
                  <a:pt x="810445" y="347190"/>
                  <a:pt x="825584" y="342648"/>
                  <a:pt x="840218" y="324986"/>
                </a:cubicBezTo>
                <a:cubicBezTo>
                  <a:pt x="854852" y="307324"/>
                  <a:pt x="890682" y="268466"/>
                  <a:pt x="897747" y="252318"/>
                </a:cubicBezTo>
                <a:cubicBezTo>
                  <a:pt x="904812" y="236170"/>
                  <a:pt x="882608" y="247272"/>
                  <a:pt x="882608" y="228096"/>
                </a:cubicBezTo>
                <a:cubicBezTo>
                  <a:pt x="882608" y="208920"/>
                  <a:pt x="896738" y="162997"/>
                  <a:pt x="897747" y="137261"/>
                </a:cubicBezTo>
                <a:cubicBezTo>
                  <a:pt x="898756" y="111525"/>
                  <a:pt x="897242" y="91844"/>
                  <a:pt x="888663" y="73677"/>
                </a:cubicBezTo>
                <a:cubicBezTo>
                  <a:pt x="880084" y="55510"/>
                  <a:pt x="863936" y="39867"/>
                  <a:pt x="846274" y="28260"/>
                </a:cubicBezTo>
                <a:cubicBezTo>
                  <a:pt x="828612" y="16653"/>
                  <a:pt x="802876" y="8074"/>
                  <a:pt x="782690" y="4037"/>
                </a:cubicBezTo>
                <a:cubicBezTo>
                  <a:pt x="762505" y="0"/>
                  <a:pt x="749383" y="1009"/>
                  <a:pt x="725161" y="4037"/>
                </a:cubicBezTo>
                <a:cubicBezTo>
                  <a:pt x="700939" y="7065"/>
                  <a:pt x="658045" y="12111"/>
                  <a:pt x="637355" y="22204"/>
                </a:cubicBezTo>
                <a:cubicBezTo>
                  <a:pt x="616665" y="32297"/>
                  <a:pt x="611618" y="46427"/>
                  <a:pt x="601021" y="64594"/>
                </a:cubicBezTo>
                <a:cubicBezTo>
                  <a:pt x="590424" y="82761"/>
                  <a:pt x="577303" y="112535"/>
                  <a:pt x="573771" y="131206"/>
                </a:cubicBezTo>
                <a:cubicBezTo>
                  <a:pt x="570239" y="149877"/>
                  <a:pt x="581340" y="158456"/>
                  <a:pt x="579826" y="176623"/>
                </a:cubicBezTo>
                <a:cubicBezTo>
                  <a:pt x="578312" y="194790"/>
                  <a:pt x="564182" y="222545"/>
                  <a:pt x="564687" y="240207"/>
                </a:cubicBezTo>
                <a:cubicBezTo>
                  <a:pt x="565192" y="257869"/>
                  <a:pt x="574780" y="267962"/>
                  <a:pt x="582854" y="282596"/>
                </a:cubicBezTo>
                <a:cubicBezTo>
                  <a:pt x="590928" y="297231"/>
                  <a:pt x="605058" y="311866"/>
                  <a:pt x="613132" y="328014"/>
                </a:cubicBezTo>
                <a:cubicBezTo>
                  <a:pt x="621206" y="344162"/>
                  <a:pt x="632308" y="364852"/>
                  <a:pt x="631299" y="379486"/>
                </a:cubicBezTo>
                <a:cubicBezTo>
                  <a:pt x="630290" y="394120"/>
                  <a:pt x="619188" y="411278"/>
                  <a:pt x="607077" y="415820"/>
                </a:cubicBezTo>
                <a:cubicBezTo>
                  <a:pt x="594966" y="420362"/>
                  <a:pt x="576294" y="405728"/>
                  <a:pt x="558632" y="406737"/>
                </a:cubicBezTo>
                <a:cubicBezTo>
                  <a:pt x="540970" y="407746"/>
                  <a:pt x="525326" y="416325"/>
                  <a:pt x="501103" y="421876"/>
                </a:cubicBezTo>
                <a:cubicBezTo>
                  <a:pt x="476880" y="427427"/>
                  <a:pt x="431463" y="435501"/>
                  <a:pt x="413296" y="440043"/>
                </a:cubicBezTo>
                <a:cubicBezTo>
                  <a:pt x="395129" y="444585"/>
                  <a:pt x="406736" y="450135"/>
                  <a:pt x="392102" y="449126"/>
                </a:cubicBezTo>
                <a:cubicBezTo>
                  <a:pt x="377468" y="448117"/>
                  <a:pt x="338610" y="433987"/>
                  <a:pt x="325490" y="433987"/>
                </a:cubicBezTo>
                <a:cubicBezTo>
                  <a:pt x="312370" y="433987"/>
                  <a:pt x="319939" y="449631"/>
                  <a:pt x="313379" y="449126"/>
                </a:cubicBezTo>
                <a:cubicBezTo>
                  <a:pt x="306819" y="448621"/>
                  <a:pt x="299249" y="439033"/>
                  <a:pt x="286128" y="430959"/>
                </a:cubicBezTo>
                <a:cubicBezTo>
                  <a:pt x="273007" y="422885"/>
                  <a:pt x="246262" y="403709"/>
                  <a:pt x="234655" y="400681"/>
                </a:cubicBezTo>
                <a:cubicBezTo>
                  <a:pt x="223048" y="397653"/>
                  <a:pt x="228095" y="417334"/>
                  <a:pt x="216488" y="412792"/>
                </a:cubicBezTo>
                <a:cubicBezTo>
                  <a:pt x="204882" y="408250"/>
                  <a:pt x="175613" y="384533"/>
                  <a:pt x="165016" y="373431"/>
                </a:cubicBezTo>
                <a:cubicBezTo>
                  <a:pt x="154419" y="362329"/>
                  <a:pt x="164006" y="353749"/>
                  <a:pt x="152904" y="346180"/>
                </a:cubicBezTo>
                <a:cubicBezTo>
                  <a:pt x="141802" y="338611"/>
                  <a:pt x="117075" y="331546"/>
                  <a:pt x="98404" y="328014"/>
                </a:cubicBezTo>
                <a:cubicBezTo>
                  <a:pt x="79733" y="324482"/>
                  <a:pt x="34820" y="332555"/>
                  <a:pt x="19681" y="346180"/>
                </a:cubicBezTo>
                <a:close/>
              </a:path>
            </a:pathLst>
          </a:custGeom>
          <a:solidFill>
            <a:srgbClr val="00B0F0"/>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right)">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right)">
                                      <p:cBhvr>
                                        <p:cTn id="12" dur="500"/>
                                        <p:tgtEl>
                                          <p:spTgt spid="39"/>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ipe(right)">
                                      <p:cBhvr>
                                        <p:cTn id="16" dur="1000"/>
                                        <p:tgtEl>
                                          <p:spTgt spid="40"/>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right)">
                                      <p:cBhvr>
                                        <p:cTn id="19" dur="1000"/>
                                        <p:tgtEl>
                                          <p:spTgt spid="45"/>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right)">
                                      <p:cBhvr>
                                        <p:cTn id="22" dur="1000"/>
                                        <p:tgtEl>
                                          <p:spTgt spid="44"/>
                                        </p:tgtEl>
                                      </p:cBhvr>
                                    </p:animEffect>
                                  </p:childTnLst>
                                </p:cTn>
                              </p:par>
                              <p:par>
                                <p:cTn id="23" presetID="22" presetClass="entr" presetSubtype="2"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ipe(right)">
                                      <p:cBhvr>
                                        <p:cTn id="25" dur="1000"/>
                                        <p:tgtEl>
                                          <p:spTgt spid="43"/>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right)">
                                      <p:cBhvr>
                                        <p:cTn id="28" dur="10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 calcmode="lin" valueType="num">
                                      <p:cBhvr>
                                        <p:cTn id="33" dur="1000" fill="hold"/>
                                        <p:tgtEl>
                                          <p:spTgt spid="46"/>
                                        </p:tgtEl>
                                        <p:attrNameLst>
                                          <p:attrName>ppt_w</p:attrName>
                                        </p:attrNameLst>
                                      </p:cBhvr>
                                      <p:tavLst>
                                        <p:tav tm="0">
                                          <p:val>
                                            <p:strVal val="#ppt_w*0.70"/>
                                          </p:val>
                                        </p:tav>
                                        <p:tav tm="100000">
                                          <p:val>
                                            <p:strVal val="#ppt_w"/>
                                          </p:val>
                                        </p:tav>
                                      </p:tavLst>
                                    </p:anim>
                                    <p:anim calcmode="lin" valueType="num">
                                      <p:cBhvr>
                                        <p:cTn id="34" dur="1000" fill="hold"/>
                                        <p:tgtEl>
                                          <p:spTgt spid="46"/>
                                        </p:tgtEl>
                                        <p:attrNameLst>
                                          <p:attrName>ppt_h</p:attrName>
                                        </p:attrNameLst>
                                      </p:cBhvr>
                                      <p:tavLst>
                                        <p:tav tm="0">
                                          <p:val>
                                            <p:strVal val="#ppt_h"/>
                                          </p:val>
                                        </p:tav>
                                        <p:tav tm="100000">
                                          <p:val>
                                            <p:strVal val="#ppt_h"/>
                                          </p:val>
                                        </p:tav>
                                      </p:tavLst>
                                    </p:anim>
                                    <p:animEffect transition="in" filter="fade">
                                      <p:cBhvr>
                                        <p:cTn id="35" dur="1000"/>
                                        <p:tgtEl>
                                          <p:spTgt spid="46"/>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wipe(right)">
                                      <p:cBhvr>
                                        <p:cTn id="38" dur="500"/>
                                        <p:tgtEl>
                                          <p:spTgt spid="59"/>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wipe(down)">
                                      <p:cBhvr>
                                        <p:cTn id="41" dur="500"/>
                                        <p:tgtEl>
                                          <p:spTgt spid="57"/>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wipe(right)">
                                      <p:cBhvr>
                                        <p:cTn id="44" dur="500"/>
                                        <p:tgtEl>
                                          <p:spTgt spid="60"/>
                                        </p:tgtEl>
                                      </p:cBhvr>
                                    </p:animEffect>
                                  </p:childTnLst>
                                </p:cTn>
                              </p:par>
                            </p:childTnLst>
                          </p:cTn>
                        </p:par>
                        <p:par>
                          <p:cTn id="45" fill="hold">
                            <p:stCondLst>
                              <p:cond delay="1000"/>
                            </p:stCondLst>
                            <p:childTnLst>
                              <p:par>
                                <p:cTn id="46" presetID="22" presetClass="entr" presetSubtype="2" fill="hold" grpId="0" nodeType="after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wipe(right)">
                                      <p:cBhvr>
                                        <p:cTn id="48" dur="1000"/>
                                        <p:tgtEl>
                                          <p:spTgt spid="61"/>
                                        </p:tgtEl>
                                      </p:cBhvr>
                                    </p:animEffect>
                                  </p:childTnLst>
                                </p:cTn>
                              </p:par>
                              <p:par>
                                <p:cTn id="49" presetID="22" presetClass="entr" presetSubtype="2"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wipe(right)">
                                      <p:cBhvr>
                                        <p:cTn id="51" dur="1000"/>
                                        <p:tgtEl>
                                          <p:spTgt spid="63"/>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wipe(right)">
                                      <p:cBhvr>
                                        <p:cTn id="54" dur="1000"/>
                                        <p:tgtEl>
                                          <p:spTgt spid="62"/>
                                        </p:tgtEl>
                                      </p:cBhvr>
                                    </p:animEffect>
                                  </p:childTnLst>
                                </p:cTn>
                              </p:par>
                              <p:par>
                                <p:cTn id="55" presetID="22" presetClass="entr" presetSubtype="2" fill="hold" grpId="0" nodeType="withEffect">
                                  <p:stCondLst>
                                    <p:cond delay="0"/>
                                  </p:stCondLst>
                                  <p:childTnLst>
                                    <p:set>
                                      <p:cBhvr>
                                        <p:cTn id="56" dur="1" fill="hold">
                                          <p:stCondLst>
                                            <p:cond delay="0"/>
                                          </p:stCondLst>
                                        </p:cTn>
                                        <p:tgtEl>
                                          <p:spTgt spid="71"/>
                                        </p:tgtEl>
                                        <p:attrNameLst>
                                          <p:attrName>style.visibility</p:attrName>
                                        </p:attrNameLst>
                                      </p:cBhvr>
                                      <p:to>
                                        <p:strVal val="visible"/>
                                      </p:to>
                                    </p:set>
                                    <p:animEffect transition="in" filter="wipe(right)">
                                      <p:cBhvr>
                                        <p:cTn id="57" dur="500"/>
                                        <p:tgtEl>
                                          <p:spTgt spid="71"/>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64"/>
                                        </p:tgtEl>
                                        <p:attrNameLst>
                                          <p:attrName>style.visibility</p:attrName>
                                        </p:attrNameLst>
                                      </p:cBhvr>
                                      <p:to>
                                        <p:strVal val="visible"/>
                                      </p:to>
                                    </p:set>
                                    <p:animEffect transition="in" filter="wipe(right)">
                                      <p:cBhvr>
                                        <p:cTn id="60" dur="500"/>
                                        <p:tgtEl>
                                          <p:spTgt spid="64"/>
                                        </p:tgtEl>
                                      </p:cBhvr>
                                    </p:animEffect>
                                  </p:childTnLst>
                                </p:cTn>
                              </p:par>
                              <p:par>
                                <p:cTn id="61" presetID="22" presetClass="entr" presetSubtype="2" fill="hold" grpId="0" nodeType="with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wipe(right)">
                                      <p:cBhvr>
                                        <p:cTn id="63" dur="500"/>
                                        <p:tgtEl>
                                          <p:spTgt spid="66"/>
                                        </p:tgtEl>
                                      </p:cBhvr>
                                    </p:animEffect>
                                  </p:childTnLst>
                                </p:cTn>
                              </p:par>
                              <p:par>
                                <p:cTn id="64" presetID="22" presetClass="entr" presetSubtype="2" fill="hold" grpId="0" nodeType="withEffect">
                                  <p:stCondLst>
                                    <p:cond delay="0"/>
                                  </p:stCondLst>
                                  <p:childTnLst>
                                    <p:set>
                                      <p:cBhvr>
                                        <p:cTn id="65" dur="1" fill="hold">
                                          <p:stCondLst>
                                            <p:cond delay="0"/>
                                          </p:stCondLst>
                                        </p:cTn>
                                        <p:tgtEl>
                                          <p:spTgt spid="70"/>
                                        </p:tgtEl>
                                        <p:attrNameLst>
                                          <p:attrName>style.visibility</p:attrName>
                                        </p:attrNameLst>
                                      </p:cBhvr>
                                      <p:to>
                                        <p:strVal val="visible"/>
                                      </p:to>
                                    </p:set>
                                    <p:animEffect transition="in" filter="wipe(right)">
                                      <p:cBhvr>
                                        <p:cTn id="66" dur="500"/>
                                        <p:tgtEl>
                                          <p:spTgt spid="7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2000"/>
                                        <p:tgtEl>
                                          <p:spTgt spid="27"/>
                                        </p:tgtEl>
                                      </p:cBhvr>
                                    </p:animEffect>
                                    <p:set>
                                      <p:cBhvr>
                                        <p:cTn id="71" dur="1" fill="hold">
                                          <p:stCondLst>
                                            <p:cond delay="1999"/>
                                          </p:stCondLst>
                                        </p:cTn>
                                        <p:tgtEl>
                                          <p:spTgt spid="27"/>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2000"/>
                                        <p:tgtEl>
                                          <p:spTgt spid="26"/>
                                        </p:tgtEl>
                                      </p:cBhvr>
                                    </p:animEffect>
                                    <p:set>
                                      <p:cBhvr>
                                        <p:cTn id="74" dur="1" fill="hold">
                                          <p:stCondLst>
                                            <p:cond delay="1999"/>
                                          </p:stCondLst>
                                        </p:cTn>
                                        <p:tgtEl>
                                          <p:spTgt spid="26"/>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2000"/>
                                        <p:tgtEl>
                                          <p:spTgt spid="46"/>
                                        </p:tgtEl>
                                      </p:cBhvr>
                                    </p:animEffect>
                                    <p:set>
                                      <p:cBhvr>
                                        <p:cTn id="77" dur="1" fill="hold">
                                          <p:stCondLst>
                                            <p:cond delay="1999"/>
                                          </p:stCondLst>
                                        </p:cTn>
                                        <p:tgtEl>
                                          <p:spTgt spid="46"/>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2000"/>
                                        <p:tgtEl>
                                          <p:spTgt spid="25"/>
                                        </p:tgtEl>
                                      </p:cBhvr>
                                    </p:animEffect>
                                    <p:set>
                                      <p:cBhvr>
                                        <p:cTn id="80" dur="1" fill="hold">
                                          <p:stCondLst>
                                            <p:cond delay="1999"/>
                                          </p:stCondLst>
                                        </p:cTn>
                                        <p:tgtEl>
                                          <p:spTgt spid="25"/>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2000"/>
                                        <p:tgtEl>
                                          <p:spTgt spid="24"/>
                                        </p:tgtEl>
                                      </p:cBhvr>
                                    </p:animEffect>
                                    <p:set>
                                      <p:cBhvr>
                                        <p:cTn id="83" dur="1" fill="hold">
                                          <p:stCondLst>
                                            <p:cond delay="1999"/>
                                          </p:stCondLst>
                                        </p:cTn>
                                        <p:tgtEl>
                                          <p:spTgt spid="24"/>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2000"/>
                                        <p:tgtEl>
                                          <p:spTgt spid="16"/>
                                        </p:tgtEl>
                                      </p:cBhvr>
                                    </p:animEffect>
                                    <p:set>
                                      <p:cBhvr>
                                        <p:cTn id="86" dur="1" fill="hold">
                                          <p:stCondLst>
                                            <p:cond delay="1999"/>
                                          </p:stCondLst>
                                        </p:cTn>
                                        <p:tgtEl>
                                          <p:spTgt spid="16"/>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2000"/>
                                        <p:tgtEl>
                                          <p:spTgt spid="57"/>
                                        </p:tgtEl>
                                      </p:cBhvr>
                                    </p:animEffect>
                                    <p:set>
                                      <p:cBhvr>
                                        <p:cTn id="89" dur="1" fill="hold">
                                          <p:stCondLst>
                                            <p:cond delay="1999"/>
                                          </p:stCondLst>
                                        </p:cTn>
                                        <p:tgtEl>
                                          <p:spTgt spid="57"/>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2000"/>
                                        <p:tgtEl>
                                          <p:spTgt spid="59"/>
                                        </p:tgtEl>
                                      </p:cBhvr>
                                    </p:animEffect>
                                    <p:set>
                                      <p:cBhvr>
                                        <p:cTn id="92" dur="1" fill="hold">
                                          <p:stCondLst>
                                            <p:cond delay="1999"/>
                                          </p:stCondLst>
                                        </p:cTn>
                                        <p:tgtEl>
                                          <p:spTgt spid="59"/>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2000"/>
                                        <p:tgtEl>
                                          <p:spTgt spid="60"/>
                                        </p:tgtEl>
                                      </p:cBhvr>
                                    </p:animEffect>
                                    <p:set>
                                      <p:cBhvr>
                                        <p:cTn id="95" dur="1" fill="hold">
                                          <p:stCondLst>
                                            <p:cond delay="1999"/>
                                          </p:stCondLst>
                                        </p:cTn>
                                        <p:tgtEl>
                                          <p:spTgt spid="60"/>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2000"/>
                                        <p:tgtEl>
                                          <p:spTgt spid="61"/>
                                        </p:tgtEl>
                                      </p:cBhvr>
                                    </p:animEffect>
                                    <p:set>
                                      <p:cBhvr>
                                        <p:cTn id="98" dur="1" fill="hold">
                                          <p:stCondLst>
                                            <p:cond delay="1999"/>
                                          </p:stCondLst>
                                        </p:cTn>
                                        <p:tgtEl>
                                          <p:spTgt spid="61"/>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2000"/>
                                        <p:tgtEl>
                                          <p:spTgt spid="63"/>
                                        </p:tgtEl>
                                      </p:cBhvr>
                                    </p:animEffect>
                                    <p:set>
                                      <p:cBhvr>
                                        <p:cTn id="101" dur="1" fill="hold">
                                          <p:stCondLst>
                                            <p:cond delay="1999"/>
                                          </p:stCondLst>
                                        </p:cTn>
                                        <p:tgtEl>
                                          <p:spTgt spid="63"/>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2000"/>
                                        <p:tgtEl>
                                          <p:spTgt spid="62"/>
                                        </p:tgtEl>
                                      </p:cBhvr>
                                    </p:animEffect>
                                    <p:set>
                                      <p:cBhvr>
                                        <p:cTn id="104" dur="1" fill="hold">
                                          <p:stCondLst>
                                            <p:cond delay="1999"/>
                                          </p:stCondLst>
                                        </p:cTn>
                                        <p:tgtEl>
                                          <p:spTgt spid="62"/>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2000"/>
                                        <p:tgtEl>
                                          <p:spTgt spid="70"/>
                                        </p:tgtEl>
                                      </p:cBhvr>
                                    </p:animEffect>
                                    <p:set>
                                      <p:cBhvr>
                                        <p:cTn id="107" dur="1" fill="hold">
                                          <p:stCondLst>
                                            <p:cond delay="1999"/>
                                          </p:stCondLst>
                                        </p:cTn>
                                        <p:tgtEl>
                                          <p:spTgt spid="70"/>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2000"/>
                                        <p:tgtEl>
                                          <p:spTgt spid="66"/>
                                        </p:tgtEl>
                                      </p:cBhvr>
                                    </p:animEffect>
                                    <p:set>
                                      <p:cBhvr>
                                        <p:cTn id="110" dur="1" fill="hold">
                                          <p:stCondLst>
                                            <p:cond delay="1999"/>
                                          </p:stCondLst>
                                        </p:cTn>
                                        <p:tgtEl>
                                          <p:spTgt spid="66"/>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2000"/>
                                        <p:tgtEl>
                                          <p:spTgt spid="64"/>
                                        </p:tgtEl>
                                      </p:cBhvr>
                                    </p:animEffect>
                                    <p:set>
                                      <p:cBhvr>
                                        <p:cTn id="113" dur="1" fill="hold">
                                          <p:stCondLst>
                                            <p:cond delay="1999"/>
                                          </p:stCondLst>
                                        </p:cTn>
                                        <p:tgtEl>
                                          <p:spTgt spid="64"/>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2000"/>
                                        <p:tgtEl>
                                          <p:spTgt spid="71"/>
                                        </p:tgtEl>
                                      </p:cBhvr>
                                    </p:animEffect>
                                    <p:set>
                                      <p:cBhvr>
                                        <p:cTn id="116" dur="1" fill="hold">
                                          <p:stCondLst>
                                            <p:cond delay="1999"/>
                                          </p:stCondLst>
                                        </p:cTn>
                                        <p:tgtEl>
                                          <p:spTgt spid="71"/>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2000"/>
                                        <p:tgtEl>
                                          <p:spTgt spid="45"/>
                                        </p:tgtEl>
                                      </p:cBhvr>
                                    </p:animEffect>
                                    <p:set>
                                      <p:cBhvr>
                                        <p:cTn id="119" dur="1" fill="hold">
                                          <p:stCondLst>
                                            <p:cond delay="1999"/>
                                          </p:stCondLst>
                                        </p:cTn>
                                        <p:tgtEl>
                                          <p:spTgt spid="45"/>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2000"/>
                                        <p:tgtEl>
                                          <p:spTgt spid="40"/>
                                        </p:tgtEl>
                                      </p:cBhvr>
                                    </p:animEffect>
                                    <p:set>
                                      <p:cBhvr>
                                        <p:cTn id="122" dur="1" fill="hold">
                                          <p:stCondLst>
                                            <p:cond delay="1999"/>
                                          </p:stCondLst>
                                        </p:cTn>
                                        <p:tgtEl>
                                          <p:spTgt spid="40"/>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2000"/>
                                        <p:tgtEl>
                                          <p:spTgt spid="43"/>
                                        </p:tgtEl>
                                      </p:cBhvr>
                                    </p:animEffect>
                                    <p:set>
                                      <p:cBhvr>
                                        <p:cTn id="125" dur="1" fill="hold">
                                          <p:stCondLst>
                                            <p:cond delay="1999"/>
                                          </p:stCondLst>
                                        </p:cTn>
                                        <p:tgtEl>
                                          <p:spTgt spid="43"/>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2000"/>
                                        <p:tgtEl>
                                          <p:spTgt spid="44"/>
                                        </p:tgtEl>
                                      </p:cBhvr>
                                    </p:animEffect>
                                    <p:set>
                                      <p:cBhvr>
                                        <p:cTn id="128" dur="1" fill="hold">
                                          <p:stCondLst>
                                            <p:cond delay="1999"/>
                                          </p:stCondLst>
                                        </p:cTn>
                                        <p:tgtEl>
                                          <p:spTgt spid="44"/>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2000"/>
                                        <p:tgtEl>
                                          <p:spTgt spid="41"/>
                                        </p:tgtEl>
                                      </p:cBhvr>
                                    </p:animEffect>
                                    <p:set>
                                      <p:cBhvr>
                                        <p:cTn id="131" dur="1" fill="hold">
                                          <p:stCondLst>
                                            <p:cond delay="1999"/>
                                          </p:stCondLst>
                                        </p:cTn>
                                        <p:tgtEl>
                                          <p:spTgt spid="41"/>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2000"/>
                                        <p:tgtEl>
                                          <p:spTgt spid="39"/>
                                        </p:tgtEl>
                                      </p:cBhvr>
                                    </p:animEffect>
                                    <p:set>
                                      <p:cBhvr>
                                        <p:cTn id="134" dur="1" fill="hold">
                                          <p:stCondLst>
                                            <p:cond delay="1999"/>
                                          </p:stCondLst>
                                        </p:cTn>
                                        <p:tgtEl>
                                          <p:spTgt spid="39"/>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2000"/>
                                        <p:tgtEl>
                                          <p:spTgt spid="38"/>
                                        </p:tgtEl>
                                      </p:cBhvr>
                                    </p:animEffect>
                                    <p:set>
                                      <p:cBhvr>
                                        <p:cTn id="137" dur="1" fill="hold">
                                          <p:stCondLst>
                                            <p:cond delay="1999"/>
                                          </p:stCondLst>
                                        </p:cTn>
                                        <p:tgtEl>
                                          <p:spTgt spid="38"/>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55"/>
                                        </p:tgtEl>
                                        <p:attrNameLst>
                                          <p:attrName>style.visibility</p:attrName>
                                        </p:attrNameLst>
                                      </p:cBhvr>
                                      <p:to>
                                        <p:strVal val="visible"/>
                                      </p:to>
                                    </p:set>
                                    <p:animEffect transition="in" filter="fade">
                                      <p:cBhvr>
                                        <p:cTn id="142" dur="2000"/>
                                        <p:tgtEl>
                                          <p:spTgt spid="55"/>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56"/>
                                        </p:tgtEl>
                                        <p:attrNameLst>
                                          <p:attrName>style.visibility</p:attrName>
                                        </p:attrNameLst>
                                      </p:cBhvr>
                                      <p:to>
                                        <p:strVal val="visible"/>
                                      </p:to>
                                    </p:set>
                                    <p:animEffect transition="in" filter="fade">
                                      <p:cBhvr>
                                        <p:cTn id="145"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animBg="1"/>
      <p:bldP spid="25" grpId="0" animBg="1"/>
      <p:bldP spid="26" grpId="0" animBg="1"/>
      <p:bldP spid="27" grpId="0" animBg="1"/>
      <p:bldP spid="38" grpId="0"/>
      <p:bldP spid="38" grpId="1"/>
      <p:bldP spid="39" grpId="0"/>
      <p:bldP spid="39" grpId="1"/>
      <p:bldP spid="40" grpId="0"/>
      <p:bldP spid="40" grpId="1"/>
      <p:bldP spid="41" grpId="0"/>
      <p:bldP spid="41" grpId="1"/>
      <p:bldP spid="44" grpId="0"/>
      <p:bldP spid="44" grpId="1"/>
      <p:bldP spid="45" grpId="0"/>
      <p:bldP spid="45" grpId="1"/>
      <p:bldP spid="46" grpId="0" animBg="1"/>
      <p:bldP spid="46" grpId="1" animBg="1"/>
      <p:bldP spid="55" grpId="0" animBg="1"/>
      <p:bldP spid="56" grpId="0" animBg="1"/>
      <p:bldP spid="57" grpId="0"/>
      <p:bldP spid="57" grpId="1"/>
      <p:bldP spid="59" grpId="0" animBg="1"/>
      <p:bldP spid="59" grpId="1" animBg="1"/>
      <p:bldP spid="60" grpId="0"/>
      <p:bldP spid="60" grpId="1"/>
      <p:bldP spid="61" grpId="0"/>
      <p:bldP spid="61" grpId="1"/>
      <p:bldP spid="62" grpId="0"/>
      <p:bldP spid="62" grpId="1"/>
      <p:bldP spid="63" grpId="0"/>
      <p:bldP spid="63" grpId="1"/>
      <p:bldP spid="64" grpId="0" animBg="1"/>
      <p:bldP spid="64" grpId="1" animBg="1"/>
      <p:bldP spid="66" grpId="0" animBg="1"/>
      <p:bldP spid="66" grpId="1" animBg="1"/>
      <p:bldP spid="70" grpId="0" animBg="1"/>
      <p:bldP spid="70" grpId="1" animBg="1"/>
      <p:bldP spid="71" grpId="0"/>
      <p:bldP spid="71" grpId="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35696" y="692696"/>
            <a:ext cx="4566177" cy="584775"/>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CA" sz="3200" dirty="0" err="1" smtClean="0"/>
              <a:t>Critères</a:t>
            </a:r>
            <a:r>
              <a:rPr lang="en-CA" sz="3200" dirty="0" smtClean="0"/>
              <a:t> de </a:t>
            </a:r>
            <a:r>
              <a:rPr lang="en-CA" sz="3200" dirty="0" err="1" smtClean="0"/>
              <a:t>qualité</a:t>
            </a:r>
            <a:endParaRPr lang="en-CA" sz="3200" dirty="0"/>
          </a:p>
        </p:txBody>
      </p:sp>
      <p:sp>
        <p:nvSpPr>
          <p:cNvPr id="6" name="TextBox 5"/>
          <p:cNvSpPr txBox="1"/>
          <p:nvPr/>
        </p:nvSpPr>
        <p:spPr>
          <a:xfrm>
            <a:off x="1843335" y="421842"/>
            <a:ext cx="4536504" cy="461665"/>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CA" sz="2400" dirty="0" smtClean="0"/>
              <a:t>Questions à </a:t>
            </a:r>
            <a:r>
              <a:rPr lang="en-CA" sz="2400" dirty="0" err="1" smtClean="0"/>
              <a:t>choix</a:t>
            </a:r>
            <a:r>
              <a:rPr lang="en-CA" sz="2400" dirty="0" smtClean="0"/>
              <a:t> multiple</a:t>
            </a:r>
            <a:endParaRPr lang="en-CA" sz="2400" dirty="0"/>
          </a:p>
        </p:txBody>
      </p:sp>
      <p:sp>
        <p:nvSpPr>
          <p:cNvPr id="7" name="TextBox 6"/>
          <p:cNvSpPr txBox="1"/>
          <p:nvPr/>
        </p:nvSpPr>
        <p:spPr>
          <a:xfrm>
            <a:off x="1403648" y="1934537"/>
            <a:ext cx="7416824" cy="3831818"/>
          </a:xfrm>
          <a:prstGeom prst="rect">
            <a:avLst/>
          </a:prstGeom>
          <a:noFill/>
        </p:spPr>
        <p:txBody>
          <a:bodyPr wrap="square" rtlCol="0">
            <a:spAutoFit/>
          </a:bodyPr>
          <a:lstStyle/>
          <a:p>
            <a:pPr>
              <a:lnSpc>
                <a:spcPct val="150000"/>
              </a:lnSpc>
            </a:pPr>
            <a:r>
              <a:rPr lang="en-CA" dirty="0" err="1" smtClean="0"/>
              <a:t>L’énoncé</a:t>
            </a:r>
            <a:r>
              <a:rPr lang="en-CA" dirty="0" smtClean="0"/>
              <a:t> </a:t>
            </a:r>
            <a:r>
              <a:rPr lang="en-CA" dirty="0" err="1" smtClean="0"/>
              <a:t>doit</a:t>
            </a:r>
            <a:r>
              <a:rPr lang="en-CA" dirty="0" smtClean="0"/>
              <a:t>:</a:t>
            </a:r>
          </a:p>
          <a:p>
            <a:pPr lvl="0">
              <a:lnSpc>
                <a:spcPct val="150000"/>
              </a:lnSpc>
              <a:buFont typeface="Wingdings 2" pitchFamily="18" charset="2"/>
              <a:buChar char="£"/>
            </a:pPr>
            <a:r>
              <a:rPr lang="en-US" dirty="0" smtClean="0"/>
              <a:t>  </a:t>
            </a:r>
            <a:r>
              <a:rPr lang="en-US" dirty="0" err="1" smtClean="0"/>
              <a:t>être</a:t>
            </a:r>
            <a:r>
              <a:rPr lang="en-US" dirty="0" smtClean="0"/>
              <a:t> </a:t>
            </a:r>
            <a:r>
              <a:rPr lang="en-US" dirty="0" err="1" smtClean="0"/>
              <a:t>significatif</a:t>
            </a:r>
            <a:r>
              <a:rPr lang="en-US" dirty="0" smtClean="0"/>
              <a:t> et </a:t>
            </a:r>
            <a:r>
              <a:rPr lang="en-US" dirty="0" err="1" smtClean="0"/>
              <a:t>présenter</a:t>
            </a:r>
            <a:r>
              <a:rPr lang="en-US" dirty="0" smtClean="0"/>
              <a:t> un </a:t>
            </a:r>
            <a:r>
              <a:rPr lang="en-US" dirty="0" err="1" smtClean="0"/>
              <a:t>seul</a:t>
            </a:r>
            <a:r>
              <a:rPr lang="en-US" dirty="0" smtClean="0"/>
              <a:t> </a:t>
            </a:r>
            <a:r>
              <a:rPr lang="en-US" dirty="0" err="1" smtClean="0"/>
              <a:t>problème</a:t>
            </a:r>
            <a:endParaRPr lang="en-CA" dirty="0" smtClean="0"/>
          </a:p>
          <a:p>
            <a:pPr marL="290513" lvl="0" indent="-290513">
              <a:lnSpc>
                <a:spcPct val="150000"/>
              </a:lnSpc>
              <a:buFont typeface="Wingdings 2" pitchFamily="18" charset="2"/>
              <a:buChar char="£"/>
            </a:pPr>
            <a:r>
              <a:rPr lang="en-CA" dirty="0" err="1" smtClean="0"/>
              <a:t>présenter</a:t>
            </a:r>
            <a:r>
              <a:rPr lang="en-CA" dirty="0" smtClean="0"/>
              <a:t> </a:t>
            </a:r>
            <a:r>
              <a:rPr lang="en-CA" dirty="0" err="1" smtClean="0"/>
              <a:t>toute</a:t>
            </a:r>
            <a:r>
              <a:rPr lang="en-CA" dirty="0" smtClean="0"/>
              <a:t> </a:t>
            </a:r>
            <a:r>
              <a:rPr lang="en-CA" dirty="0" err="1" smtClean="0"/>
              <a:t>l’information</a:t>
            </a:r>
            <a:r>
              <a:rPr lang="en-CA" dirty="0" smtClean="0"/>
              <a:t> </a:t>
            </a:r>
            <a:r>
              <a:rPr lang="en-CA" dirty="0" err="1" smtClean="0"/>
              <a:t>pertinente</a:t>
            </a:r>
            <a:r>
              <a:rPr lang="en-CA" dirty="0" smtClean="0"/>
              <a:t> pour assurer </a:t>
            </a:r>
            <a:r>
              <a:rPr lang="en-CA" dirty="0" err="1" smtClean="0"/>
              <a:t>une</a:t>
            </a:r>
            <a:r>
              <a:rPr lang="en-CA" dirty="0" smtClean="0"/>
              <a:t> </a:t>
            </a:r>
            <a:r>
              <a:rPr lang="en-CA" dirty="0" err="1" smtClean="0"/>
              <a:t>bonne</a:t>
            </a:r>
            <a:r>
              <a:rPr lang="en-CA" dirty="0" smtClean="0"/>
              <a:t> </a:t>
            </a:r>
            <a:r>
              <a:rPr lang="en-CA" dirty="0" err="1" smtClean="0"/>
              <a:t>compréhension</a:t>
            </a:r>
            <a:r>
              <a:rPr lang="en-CA" dirty="0" smtClean="0"/>
              <a:t> </a:t>
            </a:r>
            <a:r>
              <a:rPr lang="en-CA" dirty="0" err="1" smtClean="0"/>
              <a:t>évitant</a:t>
            </a:r>
            <a:r>
              <a:rPr lang="en-CA" dirty="0" smtClean="0"/>
              <a:t> </a:t>
            </a:r>
            <a:r>
              <a:rPr lang="en-CA" dirty="0" err="1" smtClean="0"/>
              <a:t>ainsi</a:t>
            </a:r>
            <a:r>
              <a:rPr lang="en-CA" dirty="0" smtClean="0"/>
              <a:t> </a:t>
            </a:r>
            <a:r>
              <a:rPr lang="en-CA" dirty="0" err="1" smtClean="0"/>
              <a:t>toute</a:t>
            </a:r>
            <a:r>
              <a:rPr lang="en-CA" dirty="0" smtClean="0"/>
              <a:t> confusion</a:t>
            </a:r>
          </a:p>
          <a:p>
            <a:pPr lvl="0">
              <a:lnSpc>
                <a:spcPct val="150000"/>
              </a:lnSpc>
              <a:buFont typeface="Wingdings 2" pitchFamily="18" charset="2"/>
              <a:buChar char="£"/>
            </a:pPr>
            <a:r>
              <a:rPr lang="en-US" dirty="0" smtClean="0"/>
              <a:t>  </a:t>
            </a:r>
            <a:r>
              <a:rPr lang="en-US" dirty="0" err="1" smtClean="0"/>
              <a:t>être</a:t>
            </a:r>
            <a:r>
              <a:rPr lang="en-US" dirty="0" smtClean="0"/>
              <a:t> </a:t>
            </a:r>
            <a:r>
              <a:rPr lang="en-US" dirty="0" err="1" smtClean="0"/>
              <a:t>concis</a:t>
            </a:r>
            <a:r>
              <a:rPr lang="en-US" dirty="0" smtClean="0"/>
              <a:t> sans information </a:t>
            </a:r>
            <a:r>
              <a:rPr lang="en-US" dirty="0" err="1" smtClean="0"/>
              <a:t>superflue</a:t>
            </a:r>
            <a:r>
              <a:rPr lang="en-US" dirty="0" smtClean="0"/>
              <a:t> </a:t>
            </a:r>
            <a:endParaRPr lang="en-CA" dirty="0" smtClean="0"/>
          </a:p>
          <a:p>
            <a:pPr marL="290513" lvl="0" indent="-290513">
              <a:lnSpc>
                <a:spcPct val="150000"/>
              </a:lnSpc>
              <a:buFont typeface="Wingdings 2" pitchFamily="18" charset="2"/>
              <a:buChar char="£"/>
            </a:pPr>
            <a:r>
              <a:rPr lang="en-US" dirty="0" err="1" smtClean="0"/>
              <a:t>être</a:t>
            </a:r>
            <a:r>
              <a:rPr lang="en-US" dirty="0" smtClean="0"/>
              <a:t> </a:t>
            </a:r>
            <a:r>
              <a:rPr lang="en-US" dirty="0" err="1" smtClean="0"/>
              <a:t>bien</a:t>
            </a:r>
            <a:r>
              <a:rPr lang="en-US" dirty="0" smtClean="0"/>
              <a:t> </a:t>
            </a:r>
            <a:r>
              <a:rPr lang="en-US" dirty="0" err="1" smtClean="0"/>
              <a:t>formulé</a:t>
            </a:r>
            <a:r>
              <a:rPr lang="en-US" dirty="0" smtClean="0"/>
              <a:t> du point de </a:t>
            </a:r>
            <a:r>
              <a:rPr lang="en-US" dirty="0" err="1" smtClean="0"/>
              <a:t>vue</a:t>
            </a:r>
            <a:r>
              <a:rPr lang="en-US" dirty="0" smtClean="0"/>
              <a:t> grammatical tout en </a:t>
            </a:r>
            <a:r>
              <a:rPr lang="en-US" dirty="0" err="1" smtClean="0"/>
              <a:t>s’assurant</a:t>
            </a:r>
            <a:r>
              <a:rPr lang="en-US" dirty="0" smtClean="0"/>
              <a:t> </a:t>
            </a:r>
            <a:r>
              <a:rPr lang="en-US" dirty="0" err="1" smtClean="0"/>
              <a:t>qu’il</a:t>
            </a:r>
            <a:r>
              <a:rPr lang="en-US" dirty="0" smtClean="0"/>
              <a:t> </a:t>
            </a:r>
            <a:r>
              <a:rPr lang="en-US" dirty="0" err="1" smtClean="0"/>
              <a:t>fonctionne</a:t>
            </a:r>
            <a:r>
              <a:rPr lang="en-US" dirty="0" smtClean="0"/>
              <a:t> avec les </a:t>
            </a:r>
            <a:r>
              <a:rPr lang="en-US" dirty="0" err="1" smtClean="0"/>
              <a:t>choix</a:t>
            </a:r>
            <a:r>
              <a:rPr lang="en-US" dirty="0" smtClean="0"/>
              <a:t> </a:t>
            </a:r>
            <a:r>
              <a:rPr lang="en-US" dirty="0" err="1" smtClean="0"/>
              <a:t>d’options</a:t>
            </a:r>
            <a:r>
              <a:rPr lang="en-US" dirty="0" smtClean="0"/>
              <a:t> </a:t>
            </a:r>
            <a:r>
              <a:rPr lang="en-US" dirty="0" err="1" smtClean="0"/>
              <a:t>présentés</a:t>
            </a:r>
            <a:r>
              <a:rPr lang="en-US" dirty="0" smtClean="0"/>
              <a:t> </a:t>
            </a:r>
          </a:p>
          <a:p>
            <a:pPr lvl="0">
              <a:lnSpc>
                <a:spcPct val="150000"/>
              </a:lnSpc>
              <a:buFont typeface="Wingdings 2" pitchFamily="18" charset="2"/>
              <a:buChar char="£"/>
            </a:pPr>
            <a:r>
              <a:rPr lang="en-US" dirty="0" smtClean="0"/>
              <a:t>  </a:t>
            </a:r>
            <a:r>
              <a:rPr lang="en-US" dirty="0" err="1" smtClean="0"/>
              <a:t>mesurer</a:t>
            </a:r>
            <a:r>
              <a:rPr lang="en-US" dirty="0" smtClean="0"/>
              <a:t> </a:t>
            </a:r>
            <a:r>
              <a:rPr lang="en-US" dirty="0" err="1" smtClean="0"/>
              <a:t>une</a:t>
            </a:r>
            <a:r>
              <a:rPr lang="en-US" dirty="0" smtClean="0"/>
              <a:t> </a:t>
            </a:r>
            <a:r>
              <a:rPr lang="en-US" dirty="0" err="1" smtClean="0"/>
              <a:t>tâche</a:t>
            </a:r>
            <a:r>
              <a:rPr lang="en-US" dirty="0" smtClean="0"/>
              <a:t> </a:t>
            </a:r>
            <a:r>
              <a:rPr lang="en-US" dirty="0" err="1" smtClean="0"/>
              <a:t>spécifique</a:t>
            </a:r>
            <a:r>
              <a:rPr lang="en-US" dirty="0" smtClean="0"/>
              <a:t> </a:t>
            </a:r>
            <a:r>
              <a:rPr lang="en-US" dirty="0" err="1" smtClean="0"/>
              <a:t>identifiée</a:t>
            </a:r>
            <a:r>
              <a:rPr lang="en-US" dirty="0" smtClean="0"/>
              <a:t> </a:t>
            </a:r>
            <a:r>
              <a:rPr lang="en-US" dirty="0" err="1" smtClean="0"/>
              <a:t>dans</a:t>
            </a:r>
            <a:r>
              <a:rPr lang="en-US" dirty="0" smtClean="0"/>
              <a:t> les </a:t>
            </a:r>
            <a:r>
              <a:rPr lang="en-US" dirty="0" err="1" smtClean="0"/>
              <a:t>normes</a:t>
            </a:r>
            <a:endParaRPr lang="en-US" dirty="0" smtClean="0"/>
          </a:p>
          <a:p>
            <a:pPr lvl="0">
              <a:lnSpc>
                <a:spcPct val="150000"/>
              </a:lnSpc>
              <a:buFont typeface="Wingdings 2" pitchFamily="18" charset="2"/>
              <a:buChar char="£"/>
            </a:pPr>
            <a:r>
              <a:rPr lang="en-US" dirty="0" smtClean="0"/>
              <a:t>  </a:t>
            </a:r>
            <a:r>
              <a:rPr lang="en-US" dirty="0" err="1" smtClean="0"/>
              <a:t>être</a:t>
            </a:r>
            <a:r>
              <a:rPr lang="en-US" dirty="0" smtClean="0"/>
              <a:t> </a:t>
            </a:r>
            <a:r>
              <a:rPr lang="en-US" dirty="0" err="1" smtClean="0"/>
              <a:t>formulé</a:t>
            </a:r>
            <a:r>
              <a:rPr lang="en-US" dirty="0" smtClean="0"/>
              <a:t> de </a:t>
            </a:r>
            <a:r>
              <a:rPr lang="en-US" dirty="0" err="1" smtClean="0"/>
              <a:t>manière</a:t>
            </a:r>
            <a:r>
              <a:rPr lang="en-US" dirty="0" smtClean="0"/>
              <a:t> positive</a:t>
            </a:r>
            <a:endParaRPr lang="en-CA" dirty="0"/>
          </a:p>
        </p:txBody>
      </p:sp>
      <p:sp>
        <p:nvSpPr>
          <p:cNvPr id="25" name="Rectangle 24"/>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Rectangle 25"/>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p:cNvSpPr txBox="1"/>
          <p:nvPr/>
        </p:nvSpPr>
        <p:spPr>
          <a:xfrm>
            <a:off x="251520" y="2021939"/>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5</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10" name="Freeform 9"/>
          <p:cNvSpPr/>
          <p:nvPr/>
        </p:nvSpPr>
        <p:spPr>
          <a:xfrm flipH="1">
            <a:off x="395536" y="1196752"/>
            <a:ext cx="1224136" cy="1661531"/>
          </a:xfrm>
          <a:custGeom>
            <a:avLst/>
            <a:gdLst>
              <a:gd name="connsiteX0" fmla="*/ 19681 w 1507347"/>
              <a:gd name="connsiteY0" fmla="*/ 346180 h 2021571"/>
              <a:gd name="connsiteX1" fmla="*/ 7569 w 1507347"/>
              <a:gd name="connsiteY1" fmla="*/ 409765 h 2021571"/>
              <a:gd name="connsiteX2" fmla="*/ 65098 w 1507347"/>
              <a:gd name="connsiteY2" fmla="*/ 427931 h 2021571"/>
              <a:gd name="connsiteX3" fmla="*/ 77209 w 1507347"/>
              <a:gd name="connsiteY3" fmla="*/ 488488 h 2021571"/>
              <a:gd name="connsiteX4" fmla="*/ 107487 w 1507347"/>
              <a:gd name="connsiteY4" fmla="*/ 482432 h 2021571"/>
              <a:gd name="connsiteX5" fmla="*/ 270989 w 1507347"/>
              <a:gd name="connsiteY5" fmla="*/ 576294 h 2021571"/>
              <a:gd name="connsiteX6" fmla="*/ 334573 w 1507347"/>
              <a:gd name="connsiteY6" fmla="*/ 618684 h 2021571"/>
              <a:gd name="connsiteX7" fmla="*/ 376963 w 1507347"/>
              <a:gd name="connsiteY7" fmla="*/ 630795 h 2021571"/>
              <a:gd name="connsiteX8" fmla="*/ 437519 w 1507347"/>
              <a:gd name="connsiteY8" fmla="*/ 661073 h 2021571"/>
              <a:gd name="connsiteX9" fmla="*/ 437519 w 1507347"/>
              <a:gd name="connsiteY9" fmla="*/ 885131 h 2021571"/>
              <a:gd name="connsiteX10" fmla="*/ 476881 w 1507347"/>
              <a:gd name="connsiteY10" fmla="*/ 1063773 h 2021571"/>
              <a:gd name="connsiteX11" fmla="*/ 516242 w 1507347"/>
              <a:gd name="connsiteY11" fmla="*/ 1196996 h 2021571"/>
              <a:gd name="connsiteX12" fmla="*/ 525326 w 1507347"/>
              <a:gd name="connsiteY12" fmla="*/ 1363526 h 2021571"/>
              <a:gd name="connsiteX13" fmla="*/ 558632 w 1507347"/>
              <a:gd name="connsiteY13" fmla="*/ 1502806 h 2021571"/>
              <a:gd name="connsiteX14" fmla="*/ 573771 w 1507347"/>
              <a:gd name="connsiteY14" fmla="*/ 1514917 h 2021571"/>
              <a:gd name="connsiteX15" fmla="*/ 546520 w 1507347"/>
              <a:gd name="connsiteY15" fmla="*/ 1557306 h 2021571"/>
              <a:gd name="connsiteX16" fmla="*/ 528353 w 1507347"/>
              <a:gd name="connsiteY16" fmla="*/ 1617863 h 2021571"/>
              <a:gd name="connsiteX17" fmla="*/ 522298 w 1507347"/>
              <a:gd name="connsiteY17" fmla="*/ 1678419 h 2021571"/>
              <a:gd name="connsiteX18" fmla="*/ 561659 w 1507347"/>
              <a:gd name="connsiteY18" fmla="*/ 1705669 h 2021571"/>
              <a:gd name="connsiteX19" fmla="*/ 531381 w 1507347"/>
              <a:gd name="connsiteY19" fmla="*/ 1742003 h 2021571"/>
              <a:gd name="connsiteX20" fmla="*/ 534409 w 1507347"/>
              <a:gd name="connsiteY20" fmla="*/ 1811643 h 2021571"/>
              <a:gd name="connsiteX21" fmla="*/ 576798 w 1507347"/>
              <a:gd name="connsiteY21" fmla="*/ 1866143 h 2021571"/>
              <a:gd name="connsiteX22" fmla="*/ 619188 w 1507347"/>
              <a:gd name="connsiteY22" fmla="*/ 1881282 h 2021571"/>
              <a:gd name="connsiteX23" fmla="*/ 579826 w 1507347"/>
              <a:gd name="connsiteY23" fmla="*/ 1923672 h 2021571"/>
              <a:gd name="connsiteX24" fmla="*/ 582854 w 1507347"/>
              <a:gd name="connsiteY24" fmla="*/ 1966061 h 2021571"/>
              <a:gd name="connsiteX25" fmla="*/ 646438 w 1507347"/>
              <a:gd name="connsiteY25" fmla="*/ 1996339 h 2021571"/>
              <a:gd name="connsiteX26" fmla="*/ 713050 w 1507347"/>
              <a:gd name="connsiteY26" fmla="*/ 2020562 h 2021571"/>
              <a:gd name="connsiteX27" fmla="*/ 822051 w 1507347"/>
              <a:gd name="connsiteY27" fmla="*/ 2002395 h 2021571"/>
              <a:gd name="connsiteX28" fmla="*/ 852330 w 1507347"/>
              <a:gd name="connsiteY28" fmla="*/ 1990284 h 2021571"/>
              <a:gd name="connsiteX29" fmla="*/ 846274 w 1507347"/>
              <a:gd name="connsiteY29" fmla="*/ 1953950 h 2021571"/>
              <a:gd name="connsiteX30" fmla="*/ 806912 w 1507347"/>
              <a:gd name="connsiteY30" fmla="*/ 1908533 h 2021571"/>
              <a:gd name="connsiteX31" fmla="*/ 788745 w 1507347"/>
              <a:gd name="connsiteY31" fmla="*/ 1893394 h 2021571"/>
              <a:gd name="connsiteX32" fmla="*/ 809940 w 1507347"/>
              <a:gd name="connsiteY32" fmla="*/ 1841921 h 2021571"/>
              <a:gd name="connsiteX33" fmla="*/ 761495 w 1507347"/>
              <a:gd name="connsiteY33" fmla="*/ 1820726 h 2021571"/>
              <a:gd name="connsiteX34" fmla="*/ 785718 w 1507347"/>
              <a:gd name="connsiteY34" fmla="*/ 1787420 h 2021571"/>
              <a:gd name="connsiteX35" fmla="*/ 743328 w 1507347"/>
              <a:gd name="connsiteY35" fmla="*/ 1763198 h 2021571"/>
              <a:gd name="connsiteX36" fmla="*/ 749384 w 1507347"/>
              <a:gd name="connsiteY36" fmla="*/ 1702641 h 2021571"/>
              <a:gd name="connsiteX37" fmla="*/ 767551 w 1507347"/>
              <a:gd name="connsiteY37" fmla="*/ 1678419 h 2021571"/>
              <a:gd name="connsiteX38" fmla="*/ 752412 w 1507347"/>
              <a:gd name="connsiteY38" fmla="*/ 1654196 h 2021571"/>
              <a:gd name="connsiteX39" fmla="*/ 773606 w 1507347"/>
              <a:gd name="connsiteY39" fmla="*/ 1599696 h 2021571"/>
              <a:gd name="connsiteX40" fmla="*/ 800857 w 1507347"/>
              <a:gd name="connsiteY40" fmla="*/ 1572445 h 2021571"/>
              <a:gd name="connsiteX41" fmla="*/ 800857 w 1507347"/>
              <a:gd name="connsiteY41" fmla="*/ 1560334 h 2021571"/>
              <a:gd name="connsiteX42" fmla="*/ 909858 w 1507347"/>
              <a:gd name="connsiteY42" fmla="*/ 1436194 h 2021571"/>
              <a:gd name="connsiteX43" fmla="*/ 909858 w 1507347"/>
              <a:gd name="connsiteY43" fmla="*/ 1387749 h 2021571"/>
              <a:gd name="connsiteX44" fmla="*/ 943164 w 1507347"/>
              <a:gd name="connsiteY44" fmla="*/ 1324165 h 2021571"/>
              <a:gd name="connsiteX45" fmla="*/ 955275 w 1507347"/>
              <a:gd name="connsiteY45" fmla="*/ 1257553 h 2021571"/>
              <a:gd name="connsiteX46" fmla="*/ 952247 w 1507347"/>
              <a:gd name="connsiteY46" fmla="*/ 1206080 h 2021571"/>
              <a:gd name="connsiteX47" fmla="*/ 952247 w 1507347"/>
              <a:gd name="connsiteY47" fmla="*/ 1154607 h 2021571"/>
              <a:gd name="connsiteX48" fmla="*/ 943164 w 1507347"/>
              <a:gd name="connsiteY48" fmla="*/ 1130384 h 2021571"/>
              <a:gd name="connsiteX49" fmla="*/ 967386 w 1507347"/>
              <a:gd name="connsiteY49" fmla="*/ 1100106 h 2021571"/>
              <a:gd name="connsiteX50" fmla="*/ 1018859 w 1507347"/>
              <a:gd name="connsiteY50" fmla="*/ 1087995 h 2021571"/>
              <a:gd name="connsiteX51" fmla="*/ 991609 w 1507347"/>
              <a:gd name="connsiteY51" fmla="*/ 942660 h 2021571"/>
              <a:gd name="connsiteX52" fmla="*/ 958303 w 1507347"/>
              <a:gd name="connsiteY52" fmla="*/ 821547 h 2021571"/>
              <a:gd name="connsiteX53" fmla="*/ 979498 w 1507347"/>
              <a:gd name="connsiteY53" fmla="*/ 733741 h 2021571"/>
              <a:gd name="connsiteX54" fmla="*/ 1003720 w 1507347"/>
              <a:gd name="connsiteY54" fmla="*/ 667129 h 2021571"/>
              <a:gd name="connsiteX55" fmla="*/ 1040054 w 1507347"/>
              <a:gd name="connsiteY55" fmla="*/ 627767 h 2021571"/>
              <a:gd name="connsiteX56" fmla="*/ 1070332 w 1507347"/>
              <a:gd name="connsiteY56" fmla="*/ 594461 h 2021571"/>
              <a:gd name="connsiteX57" fmla="*/ 1155111 w 1507347"/>
              <a:gd name="connsiteY57" fmla="*/ 558128 h 2021571"/>
              <a:gd name="connsiteX58" fmla="*/ 1221723 w 1507347"/>
              <a:gd name="connsiteY58" fmla="*/ 515738 h 2021571"/>
              <a:gd name="connsiteX59" fmla="*/ 1239890 w 1507347"/>
              <a:gd name="connsiteY59" fmla="*/ 509682 h 2021571"/>
              <a:gd name="connsiteX60" fmla="*/ 1279251 w 1507347"/>
              <a:gd name="connsiteY60" fmla="*/ 467293 h 2021571"/>
              <a:gd name="connsiteX61" fmla="*/ 1321641 w 1507347"/>
              <a:gd name="connsiteY61" fmla="*/ 433987 h 2021571"/>
              <a:gd name="connsiteX62" fmla="*/ 1345863 w 1507347"/>
              <a:gd name="connsiteY62" fmla="*/ 349208 h 2021571"/>
              <a:gd name="connsiteX63" fmla="*/ 1364030 w 1507347"/>
              <a:gd name="connsiteY63" fmla="*/ 300763 h 2021571"/>
              <a:gd name="connsiteX64" fmla="*/ 1412475 w 1507347"/>
              <a:gd name="connsiteY64" fmla="*/ 246263 h 2021571"/>
              <a:gd name="connsiteX65" fmla="*/ 1451837 w 1507347"/>
              <a:gd name="connsiteY65" fmla="*/ 215984 h 2021571"/>
              <a:gd name="connsiteX66" fmla="*/ 1500282 w 1507347"/>
              <a:gd name="connsiteY66" fmla="*/ 176623 h 2021571"/>
              <a:gd name="connsiteX67" fmla="*/ 1494226 w 1507347"/>
              <a:gd name="connsiteY67" fmla="*/ 113039 h 2021571"/>
              <a:gd name="connsiteX68" fmla="*/ 1466976 w 1507347"/>
              <a:gd name="connsiteY68" fmla="*/ 152400 h 2021571"/>
              <a:gd name="connsiteX69" fmla="*/ 1436698 w 1507347"/>
              <a:gd name="connsiteY69" fmla="*/ 182679 h 2021571"/>
              <a:gd name="connsiteX70" fmla="*/ 1418531 w 1507347"/>
              <a:gd name="connsiteY70" fmla="*/ 164512 h 2021571"/>
              <a:gd name="connsiteX71" fmla="*/ 1406420 w 1507347"/>
              <a:gd name="connsiteY71" fmla="*/ 170567 h 2021571"/>
              <a:gd name="connsiteX72" fmla="*/ 1397336 w 1507347"/>
              <a:gd name="connsiteY72" fmla="*/ 149373 h 2021571"/>
              <a:gd name="connsiteX73" fmla="*/ 1391281 w 1507347"/>
              <a:gd name="connsiteY73" fmla="*/ 103955 h 2021571"/>
              <a:gd name="connsiteX74" fmla="*/ 1351919 w 1507347"/>
              <a:gd name="connsiteY74" fmla="*/ 164512 h 2021571"/>
              <a:gd name="connsiteX75" fmla="*/ 1312557 w 1507347"/>
              <a:gd name="connsiteY75" fmla="*/ 231124 h 2021571"/>
              <a:gd name="connsiteX76" fmla="*/ 1264112 w 1507347"/>
              <a:gd name="connsiteY76" fmla="*/ 297735 h 2021571"/>
              <a:gd name="connsiteX77" fmla="*/ 1194473 w 1507347"/>
              <a:gd name="connsiteY77" fmla="*/ 337097 h 2021571"/>
              <a:gd name="connsiteX78" fmla="*/ 1182361 w 1507347"/>
              <a:gd name="connsiteY78" fmla="*/ 379486 h 2021571"/>
              <a:gd name="connsiteX79" fmla="*/ 1158139 w 1507347"/>
              <a:gd name="connsiteY79" fmla="*/ 400681 h 2021571"/>
              <a:gd name="connsiteX80" fmla="*/ 1109694 w 1507347"/>
              <a:gd name="connsiteY80" fmla="*/ 406737 h 2021571"/>
              <a:gd name="connsiteX81" fmla="*/ 1052165 w 1507347"/>
              <a:gd name="connsiteY81" fmla="*/ 385542 h 2021571"/>
              <a:gd name="connsiteX82" fmla="*/ 1033998 w 1507347"/>
              <a:gd name="connsiteY82" fmla="*/ 391598 h 2021571"/>
              <a:gd name="connsiteX83" fmla="*/ 988581 w 1507347"/>
              <a:gd name="connsiteY83" fmla="*/ 358292 h 2021571"/>
              <a:gd name="connsiteX84" fmla="*/ 928025 w 1507347"/>
              <a:gd name="connsiteY84" fmla="*/ 358292 h 2021571"/>
              <a:gd name="connsiteX85" fmla="*/ 843246 w 1507347"/>
              <a:gd name="connsiteY85" fmla="*/ 370403 h 2021571"/>
              <a:gd name="connsiteX86" fmla="*/ 837190 w 1507347"/>
              <a:gd name="connsiteY86" fmla="*/ 391598 h 2021571"/>
              <a:gd name="connsiteX87" fmla="*/ 809940 w 1507347"/>
              <a:gd name="connsiteY87" fmla="*/ 358292 h 2021571"/>
              <a:gd name="connsiteX88" fmla="*/ 840218 w 1507347"/>
              <a:gd name="connsiteY88" fmla="*/ 324986 h 2021571"/>
              <a:gd name="connsiteX89" fmla="*/ 897747 w 1507347"/>
              <a:gd name="connsiteY89" fmla="*/ 252318 h 2021571"/>
              <a:gd name="connsiteX90" fmla="*/ 882608 w 1507347"/>
              <a:gd name="connsiteY90" fmla="*/ 228096 h 2021571"/>
              <a:gd name="connsiteX91" fmla="*/ 897747 w 1507347"/>
              <a:gd name="connsiteY91" fmla="*/ 137261 h 2021571"/>
              <a:gd name="connsiteX92" fmla="*/ 888663 w 1507347"/>
              <a:gd name="connsiteY92" fmla="*/ 73677 h 2021571"/>
              <a:gd name="connsiteX93" fmla="*/ 846274 w 1507347"/>
              <a:gd name="connsiteY93" fmla="*/ 28260 h 2021571"/>
              <a:gd name="connsiteX94" fmla="*/ 782690 w 1507347"/>
              <a:gd name="connsiteY94" fmla="*/ 4037 h 2021571"/>
              <a:gd name="connsiteX95" fmla="*/ 725161 w 1507347"/>
              <a:gd name="connsiteY95" fmla="*/ 4037 h 2021571"/>
              <a:gd name="connsiteX96" fmla="*/ 637355 w 1507347"/>
              <a:gd name="connsiteY96" fmla="*/ 22204 h 2021571"/>
              <a:gd name="connsiteX97" fmla="*/ 601021 w 1507347"/>
              <a:gd name="connsiteY97" fmla="*/ 64594 h 2021571"/>
              <a:gd name="connsiteX98" fmla="*/ 573771 w 1507347"/>
              <a:gd name="connsiteY98" fmla="*/ 131206 h 2021571"/>
              <a:gd name="connsiteX99" fmla="*/ 579826 w 1507347"/>
              <a:gd name="connsiteY99" fmla="*/ 176623 h 2021571"/>
              <a:gd name="connsiteX100" fmla="*/ 564687 w 1507347"/>
              <a:gd name="connsiteY100" fmla="*/ 240207 h 2021571"/>
              <a:gd name="connsiteX101" fmla="*/ 582854 w 1507347"/>
              <a:gd name="connsiteY101" fmla="*/ 282596 h 2021571"/>
              <a:gd name="connsiteX102" fmla="*/ 613132 w 1507347"/>
              <a:gd name="connsiteY102" fmla="*/ 328014 h 2021571"/>
              <a:gd name="connsiteX103" fmla="*/ 631299 w 1507347"/>
              <a:gd name="connsiteY103" fmla="*/ 379486 h 2021571"/>
              <a:gd name="connsiteX104" fmla="*/ 607077 w 1507347"/>
              <a:gd name="connsiteY104" fmla="*/ 415820 h 2021571"/>
              <a:gd name="connsiteX105" fmla="*/ 558632 w 1507347"/>
              <a:gd name="connsiteY105" fmla="*/ 406737 h 2021571"/>
              <a:gd name="connsiteX106" fmla="*/ 501103 w 1507347"/>
              <a:gd name="connsiteY106" fmla="*/ 421876 h 2021571"/>
              <a:gd name="connsiteX107" fmla="*/ 413296 w 1507347"/>
              <a:gd name="connsiteY107" fmla="*/ 440043 h 2021571"/>
              <a:gd name="connsiteX108" fmla="*/ 392102 w 1507347"/>
              <a:gd name="connsiteY108" fmla="*/ 449126 h 2021571"/>
              <a:gd name="connsiteX109" fmla="*/ 325490 w 1507347"/>
              <a:gd name="connsiteY109" fmla="*/ 433987 h 2021571"/>
              <a:gd name="connsiteX110" fmla="*/ 313379 w 1507347"/>
              <a:gd name="connsiteY110" fmla="*/ 449126 h 2021571"/>
              <a:gd name="connsiteX111" fmla="*/ 286128 w 1507347"/>
              <a:gd name="connsiteY111" fmla="*/ 430959 h 2021571"/>
              <a:gd name="connsiteX112" fmla="*/ 234655 w 1507347"/>
              <a:gd name="connsiteY112" fmla="*/ 400681 h 2021571"/>
              <a:gd name="connsiteX113" fmla="*/ 216488 w 1507347"/>
              <a:gd name="connsiteY113" fmla="*/ 412792 h 2021571"/>
              <a:gd name="connsiteX114" fmla="*/ 165016 w 1507347"/>
              <a:gd name="connsiteY114" fmla="*/ 373431 h 2021571"/>
              <a:gd name="connsiteX115" fmla="*/ 152904 w 1507347"/>
              <a:gd name="connsiteY115" fmla="*/ 346180 h 2021571"/>
              <a:gd name="connsiteX116" fmla="*/ 98404 w 1507347"/>
              <a:gd name="connsiteY116" fmla="*/ 328014 h 2021571"/>
              <a:gd name="connsiteX117" fmla="*/ 19681 w 1507347"/>
              <a:gd name="connsiteY117" fmla="*/ 346180 h 202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507347" h="2021571">
                <a:moveTo>
                  <a:pt x="19681" y="346180"/>
                </a:moveTo>
                <a:cubicBezTo>
                  <a:pt x="4542" y="359805"/>
                  <a:pt x="0" y="396140"/>
                  <a:pt x="7569" y="409765"/>
                </a:cubicBezTo>
                <a:cubicBezTo>
                  <a:pt x="15139" y="423390"/>
                  <a:pt x="53491" y="414810"/>
                  <a:pt x="65098" y="427931"/>
                </a:cubicBezTo>
                <a:cubicBezTo>
                  <a:pt x="76705" y="441052"/>
                  <a:pt x="70144" y="479405"/>
                  <a:pt x="77209" y="488488"/>
                </a:cubicBezTo>
                <a:cubicBezTo>
                  <a:pt x="84274" y="497571"/>
                  <a:pt x="75190" y="467798"/>
                  <a:pt x="107487" y="482432"/>
                </a:cubicBezTo>
                <a:cubicBezTo>
                  <a:pt x="139784" y="497066"/>
                  <a:pt x="233141" y="553585"/>
                  <a:pt x="270989" y="576294"/>
                </a:cubicBezTo>
                <a:cubicBezTo>
                  <a:pt x="308837" y="599003"/>
                  <a:pt x="316911" y="609601"/>
                  <a:pt x="334573" y="618684"/>
                </a:cubicBezTo>
                <a:cubicBezTo>
                  <a:pt x="352235" y="627767"/>
                  <a:pt x="359805" y="623730"/>
                  <a:pt x="376963" y="630795"/>
                </a:cubicBezTo>
                <a:cubicBezTo>
                  <a:pt x="394121" y="637860"/>
                  <a:pt x="427426" y="618684"/>
                  <a:pt x="437519" y="661073"/>
                </a:cubicBezTo>
                <a:cubicBezTo>
                  <a:pt x="447612" y="703462"/>
                  <a:pt x="430959" y="818014"/>
                  <a:pt x="437519" y="885131"/>
                </a:cubicBezTo>
                <a:cubicBezTo>
                  <a:pt x="444079" y="952248"/>
                  <a:pt x="463761" y="1011796"/>
                  <a:pt x="476881" y="1063773"/>
                </a:cubicBezTo>
                <a:cubicBezTo>
                  <a:pt x="490001" y="1115750"/>
                  <a:pt x="508168" y="1147037"/>
                  <a:pt x="516242" y="1196996"/>
                </a:cubicBezTo>
                <a:cubicBezTo>
                  <a:pt x="524316" y="1246955"/>
                  <a:pt x="518261" y="1312558"/>
                  <a:pt x="525326" y="1363526"/>
                </a:cubicBezTo>
                <a:cubicBezTo>
                  <a:pt x="532391" y="1414494"/>
                  <a:pt x="550558" y="1477574"/>
                  <a:pt x="558632" y="1502806"/>
                </a:cubicBezTo>
                <a:cubicBezTo>
                  <a:pt x="566706" y="1528038"/>
                  <a:pt x="575790" y="1505834"/>
                  <a:pt x="573771" y="1514917"/>
                </a:cubicBezTo>
                <a:cubicBezTo>
                  <a:pt x="571752" y="1524000"/>
                  <a:pt x="554090" y="1540148"/>
                  <a:pt x="546520" y="1557306"/>
                </a:cubicBezTo>
                <a:cubicBezTo>
                  <a:pt x="538950" y="1574464"/>
                  <a:pt x="532390" y="1597678"/>
                  <a:pt x="528353" y="1617863"/>
                </a:cubicBezTo>
                <a:cubicBezTo>
                  <a:pt x="524316" y="1638048"/>
                  <a:pt x="516747" y="1663785"/>
                  <a:pt x="522298" y="1678419"/>
                </a:cubicBezTo>
                <a:cubicBezTo>
                  <a:pt x="527849" y="1693053"/>
                  <a:pt x="560145" y="1695072"/>
                  <a:pt x="561659" y="1705669"/>
                </a:cubicBezTo>
                <a:cubicBezTo>
                  <a:pt x="563173" y="1716266"/>
                  <a:pt x="535923" y="1724341"/>
                  <a:pt x="531381" y="1742003"/>
                </a:cubicBezTo>
                <a:cubicBezTo>
                  <a:pt x="526839" y="1759665"/>
                  <a:pt x="526840" y="1790953"/>
                  <a:pt x="534409" y="1811643"/>
                </a:cubicBezTo>
                <a:cubicBezTo>
                  <a:pt x="541979" y="1832333"/>
                  <a:pt x="562668" y="1854537"/>
                  <a:pt x="576798" y="1866143"/>
                </a:cubicBezTo>
                <a:cubicBezTo>
                  <a:pt x="590928" y="1877749"/>
                  <a:pt x="618683" y="1871694"/>
                  <a:pt x="619188" y="1881282"/>
                </a:cubicBezTo>
                <a:cubicBezTo>
                  <a:pt x="619693" y="1890870"/>
                  <a:pt x="585882" y="1909542"/>
                  <a:pt x="579826" y="1923672"/>
                </a:cubicBezTo>
                <a:cubicBezTo>
                  <a:pt x="573770" y="1937802"/>
                  <a:pt x="571752" y="1953950"/>
                  <a:pt x="582854" y="1966061"/>
                </a:cubicBezTo>
                <a:cubicBezTo>
                  <a:pt x="593956" y="1978172"/>
                  <a:pt x="624739" y="1987256"/>
                  <a:pt x="646438" y="1996339"/>
                </a:cubicBezTo>
                <a:cubicBezTo>
                  <a:pt x="668137" y="2005422"/>
                  <a:pt x="683781" y="2019553"/>
                  <a:pt x="713050" y="2020562"/>
                </a:cubicBezTo>
                <a:cubicBezTo>
                  <a:pt x="742319" y="2021571"/>
                  <a:pt x="798838" y="2007441"/>
                  <a:pt x="822051" y="2002395"/>
                </a:cubicBezTo>
                <a:cubicBezTo>
                  <a:pt x="845264" y="1997349"/>
                  <a:pt x="848293" y="1998358"/>
                  <a:pt x="852330" y="1990284"/>
                </a:cubicBezTo>
                <a:cubicBezTo>
                  <a:pt x="856367" y="1982210"/>
                  <a:pt x="853844" y="1967575"/>
                  <a:pt x="846274" y="1953950"/>
                </a:cubicBezTo>
                <a:cubicBezTo>
                  <a:pt x="838704" y="1940325"/>
                  <a:pt x="816500" y="1918626"/>
                  <a:pt x="806912" y="1908533"/>
                </a:cubicBezTo>
                <a:cubicBezTo>
                  <a:pt x="797324" y="1898440"/>
                  <a:pt x="788240" y="1904496"/>
                  <a:pt x="788745" y="1893394"/>
                </a:cubicBezTo>
                <a:cubicBezTo>
                  <a:pt x="789250" y="1882292"/>
                  <a:pt x="814482" y="1854032"/>
                  <a:pt x="809940" y="1841921"/>
                </a:cubicBezTo>
                <a:cubicBezTo>
                  <a:pt x="805398" y="1829810"/>
                  <a:pt x="765532" y="1829810"/>
                  <a:pt x="761495" y="1820726"/>
                </a:cubicBezTo>
                <a:cubicBezTo>
                  <a:pt x="757458" y="1811642"/>
                  <a:pt x="788746" y="1797008"/>
                  <a:pt x="785718" y="1787420"/>
                </a:cubicBezTo>
                <a:cubicBezTo>
                  <a:pt x="782690" y="1777832"/>
                  <a:pt x="749384" y="1777328"/>
                  <a:pt x="743328" y="1763198"/>
                </a:cubicBezTo>
                <a:cubicBezTo>
                  <a:pt x="737272" y="1749068"/>
                  <a:pt x="745347" y="1716771"/>
                  <a:pt x="749384" y="1702641"/>
                </a:cubicBezTo>
                <a:cubicBezTo>
                  <a:pt x="753421" y="1688511"/>
                  <a:pt x="767046" y="1686493"/>
                  <a:pt x="767551" y="1678419"/>
                </a:cubicBezTo>
                <a:cubicBezTo>
                  <a:pt x="768056" y="1670345"/>
                  <a:pt x="751403" y="1667317"/>
                  <a:pt x="752412" y="1654196"/>
                </a:cubicBezTo>
                <a:cubicBezTo>
                  <a:pt x="753421" y="1641076"/>
                  <a:pt x="765532" y="1613321"/>
                  <a:pt x="773606" y="1599696"/>
                </a:cubicBezTo>
                <a:cubicBezTo>
                  <a:pt x="781680" y="1586071"/>
                  <a:pt x="796315" y="1579005"/>
                  <a:pt x="800857" y="1572445"/>
                </a:cubicBezTo>
                <a:cubicBezTo>
                  <a:pt x="805399" y="1565885"/>
                  <a:pt x="782690" y="1583043"/>
                  <a:pt x="800857" y="1560334"/>
                </a:cubicBezTo>
                <a:cubicBezTo>
                  <a:pt x="819024" y="1537626"/>
                  <a:pt x="891691" y="1464958"/>
                  <a:pt x="909858" y="1436194"/>
                </a:cubicBezTo>
                <a:cubicBezTo>
                  <a:pt x="928025" y="1407430"/>
                  <a:pt x="904307" y="1406420"/>
                  <a:pt x="909858" y="1387749"/>
                </a:cubicBezTo>
                <a:cubicBezTo>
                  <a:pt x="915409" y="1369078"/>
                  <a:pt x="935595" y="1345864"/>
                  <a:pt x="943164" y="1324165"/>
                </a:cubicBezTo>
                <a:cubicBezTo>
                  <a:pt x="950733" y="1302466"/>
                  <a:pt x="953761" y="1277234"/>
                  <a:pt x="955275" y="1257553"/>
                </a:cubicBezTo>
                <a:cubicBezTo>
                  <a:pt x="956789" y="1237872"/>
                  <a:pt x="952752" y="1223238"/>
                  <a:pt x="952247" y="1206080"/>
                </a:cubicBezTo>
                <a:cubicBezTo>
                  <a:pt x="951742" y="1188922"/>
                  <a:pt x="953761" y="1167223"/>
                  <a:pt x="952247" y="1154607"/>
                </a:cubicBezTo>
                <a:cubicBezTo>
                  <a:pt x="950733" y="1141991"/>
                  <a:pt x="940641" y="1139468"/>
                  <a:pt x="943164" y="1130384"/>
                </a:cubicBezTo>
                <a:cubicBezTo>
                  <a:pt x="945687" y="1121301"/>
                  <a:pt x="954770" y="1107171"/>
                  <a:pt x="967386" y="1100106"/>
                </a:cubicBezTo>
                <a:cubicBezTo>
                  <a:pt x="980002" y="1093041"/>
                  <a:pt x="1014822" y="1114236"/>
                  <a:pt x="1018859" y="1087995"/>
                </a:cubicBezTo>
                <a:cubicBezTo>
                  <a:pt x="1022896" y="1061754"/>
                  <a:pt x="1001702" y="987068"/>
                  <a:pt x="991609" y="942660"/>
                </a:cubicBezTo>
                <a:cubicBezTo>
                  <a:pt x="981516" y="898252"/>
                  <a:pt x="960321" y="856367"/>
                  <a:pt x="958303" y="821547"/>
                </a:cubicBezTo>
                <a:cubicBezTo>
                  <a:pt x="956285" y="786727"/>
                  <a:pt x="971929" y="759477"/>
                  <a:pt x="979498" y="733741"/>
                </a:cubicBezTo>
                <a:cubicBezTo>
                  <a:pt x="987067" y="708005"/>
                  <a:pt x="993627" y="684791"/>
                  <a:pt x="1003720" y="667129"/>
                </a:cubicBezTo>
                <a:cubicBezTo>
                  <a:pt x="1013813" y="649467"/>
                  <a:pt x="1040054" y="627767"/>
                  <a:pt x="1040054" y="627767"/>
                </a:cubicBezTo>
                <a:cubicBezTo>
                  <a:pt x="1051156" y="615656"/>
                  <a:pt x="1051156" y="606068"/>
                  <a:pt x="1070332" y="594461"/>
                </a:cubicBezTo>
                <a:cubicBezTo>
                  <a:pt x="1089508" y="582855"/>
                  <a:pt x="1129879" y="571248"/>
                  <a:pt x="1155111" y="558128"/>
                </a:cubicBezTo>
                <a:cubicBezTo>
                  <a:pt x="1180343" y="545008"/>
                  <a:pt x="1207593" y="523812"/>
                  <a:pt x="1221723" y="515738"/>
                </a:cubicBezTo>
                <a:cubicBezTo>
                  <a:pt x="1235853" y="507664"/>
                  <a:pt x="1230302" y="517756"/>
                  <a:pt x="1239890" y="509682"/>
                </a:cubicBezTo>
                <a:cubicBezTo>
                  <a:pt x="1249478" y="501608"/>
                  <a:pt x="1265626" y="479909"/>
                  <a:pt x="1279251" y="467293"/>
                </a:cubicBezTo>
                <a:cubicBezTo>
                  <a:pt x="1292876" y="454677"/>
                  <a:pt x="1310539" y="453668"/>
                  <a:pt x="1321641" y="433987"/>
                </a:cubicBezTo>
                <a:cubicBezTo>
                  <a:pt x="1332743" y="414306"/>
                  <a:pt x="1338798" y="371412"/>
                  <a:pt x="1345863" y="349208"/>
                </a:cubicBezTo>
                <a:cubicBezTo>
                  <a:pt x="1352928" y="327004"/>
                  <a:pt x="1352928" y="317920"/>
                  <a:pt x="1364030" y="300763"/>
                </a:cubicBezTo>
                <a:cubicBezTo>
                  <a:pt x="1375132" y="283606"/>
                  <a:pt x="1397841" y="260393"/>
                  <a:pt x="1412475" y="246263"/>
                </a:cubicBezTo>
                <a:cubicBezTo>
                  <a:pt x="1427109" y="232133"/>
                  <a:pt x="1437203" y="227591"/>
                  <a:pt x="1451837" y="215984"/>
                </a:cubicBezTo>
                <a:cubicBezTo>
                  <a:pt x="1466471" y="204377"/>
                  <a:pt x="1493217" y="193780"/>
                  <a:pt x="1500282" y="176623"/>
                </a:cubicBezTo>
                <a:cubicBezTo>
                  <a:pt x="1507347" y="159466"/>
                  <a:pt x="1499777" y="117076"/>
                  <a:pt x="1494226" y="113039"/>
                </a:cubicBezTo>
                <a:cubicBezTo>
                  <a:pt x="1488675" y="109002"/>
                  <a:pt x="1476564" y="140793"/>
                  <a:pt x="1466976" y="152400"/>
                </a:cubicBezTo>
                <a:cubicBezTo>
                  <a:pt x="1457388" y="164007"/>
                  <a:pt x="1444772" y="180660"/>
                  <a:pt x="1436698" y="182679"/>
                </a:cubicBezTo>
                <a:cubicBezTo>
                  <a:pt x="1428624" y="184698"/>
                  <a:pt x="1423577" y="166531"/>
                  <a:pt x="1418531" y="164512"/>
                </a:cubicBezTo>
                <a:cubicBezTo>
                  <a:pt x="1413485" y="162493"/>
                  <a:pt x="1409953" y="173090"/>
                  <a:pt x="1406420" y="170567"/>
                </a:cubicBezTo>
                <a:cubicBezTo>
                  <a:pt x="1402887" y="168044"/>
                  <a:pt x="1399859" y="160475"/>
                  <a:pt x="1397336" y="149373"/>
                </a:cubicBezTo>
                <a:cubicBezTo>
                  <a:pt x="1394813" y="138271"/>
                  <a:pt x="1398850" y="101432"/>
                  <a:pt x="1391281" y="103955"/>
                </a:cubicBezTo>
                <a:cubicBezTo>
                  <a:pt x="1383712" y="106478"/>
                  <a:pt x="1365040" y="143317"/>
                  <a:pt x="1351919" y="164512"/>
                </a:cubicBezTo>
                <a:cubicBezTo>
                  <a:pt x="1338798" y="185707"/>
                  <a:pt x="1327191" y="208920"/>
                  <a:pt x="1312557" y="231124"/>
                </a:cubicBezTo>
                <a:cubicBezTo>
                  <a:pt x="1297923" y="253328"/>
                  <a:pt x="1283793" y="280073"/>
                  <a:pt x="1264112" y="297735"/>
                </a:cubicBezTo>
                <a:cubicBezTo>
                  <a:pt x="1244431" y="315397"/>
                  <a:pt x="1208098" y="323472"/>
                  <a:pt x="1194473" y="337097"/>
                </a:cubicBezTo>
                <a:cubicBezTo>
                  <a:pt x="1180848" y="350722"/>
                  <a:pt x="1188417" y="368889"/>
                  <a:pt x="1182361" y="379486"/>
                </a:cubicBezTo>
                <a:cubicBezTo>
                  <a:pt x="1176305" y="390083"/>
                  <a:pt x="1170250" y="396139"/>
                  <a:pt x="1158139" y="400681"/>
                </a:cubicBezTo>
                <a:cubicBezTo>
                  <a:pt x="1146028" y="405223"/>
                  <a:pt x="1127356" y="409260"/>
                  <a:pt x="1109694" y="406737"/>
                </a:cubicBezTo>
                <a:cubicBezTo>
                  <a:pt x="1092032" y="404214"/>
                  <a:pt x="1064781" y="388065"/>
                  <a:pt x="1052165" y="385542"/>
                </a:cubicBezTo>
                <a:cubicBezTo>
                  <a:pt x="1039549" y="383019"/>
                  <a:pt x="1044595" y="396140"/>
                  <a:pt x="1033998" y="391598"/>
                </a:cubicBezTo>
                <a:cubicBezTo>
                  <a:pt x="1023401" y="387056"/>
                  <a:pt x="1006243" y="363843"/>
                  <a:pt x="988581" y="358292"/>
                </a:cubicBezTo>
                <a:cubicBezTo>
                  <a:pt x="970919" y="352741"/>
                  <a:pt x="952248" y="356274"/>
                  <a:pt x="928025" y="358292"/>
                </a:cubicBezTo>
                <a:cubicBezTo>
                  <a:pt x="903803" y="360311"/>
                  <a:pt x="858385" y="364852"/>
                  <a:pt x="843246" y="370403"/>
                </a:cubicBezTo>
                <a:cubicBezTo>
                  <a:pt x="828107" y="375954"/>
                  <a:pt x="842741" y="393616"/>
                  <a:pt x="837190" y="391598"/>
                </a:cubicBezTo>
                <a:cubicBezTo>
                  <a:pt x="831639" y="389580"/>
                  <a:pt x="809435" y="369394"/>
                  <a:pt x="809940" y="358292"/>
                </a:cubicBezTo>
                <a:cubicBezTo>
                  <a:pt x="810445" y="347190"/>
                  <a:pt x="825584" y="342648"/>
                  <a:pt x="840218" y="324986"/>
                </a:cubicBezTo>
                <a:cubicBezTo>
                  <a:pt x="854852" y="307324"/>
                  <a:pt x="890682" y="268466"/>
                  <a:pt x="897747" y="252318"/>
                </a:cubicBezTo>
                <a:cubicBezTo>
                  <a:pt x="904812" y="236170"/>
                  <a:pt x="882608" y="247272"/>
                  <a:pt x="882608" y="228096"/>
                </a:cubicBezTo>
                <a:cubicBezTo>
                  <a:pt x="882608" y="208920"/>
                  <a:pt x="896738" y="162997"/>
                  <a:pt x="897747" y="137261"/>
                </a:cubicBezTo>
                <a:cubicBezTo>
                  <a:pt x="898756" y="111525"/>
                  <a:pt x="897242" y="91844"/>
                  <a:pt x="888663" y="73677"/>
                </a:cubicBezTo>
                <a:cubicBezTo>
                  <a:pt x="880084" y="55510"/>
                  <a:pt x="863936" y="39867"/>
                  <a:pt x="846274" y="28260"/>
                </a:cubicBezTo>
                <a:cubicBezTo>
                  <a:pt x="828612" y="16653"/>
                  <a:pt x="802876" y="8074"/>
                  <a:pt x="782690" y="4037"/>
                </a:cubicBezTo>
                <a:cubicBezTo>
                  <a:pt x="762505" y="0"/>
                  <a:pt x="749383" y="1009"/>
                  <a:pt x="725161" y="4037"/>
                </a:cubicBezTo>
                <a:cubicBezTo>
                  <a:pt x="700939" y="7065"/>
                  <a:pt x="658045" y="12111"/>
                  <a:pt x="637355" y="22204"/>
                </a:cubicBezTo>
                <a:cubicBezTo>
                  <a:pt x="616665" y="32297"/>
                  <a:pt x="611618" y="46427"/>
                  <a:pt x="601021" y="64594"/>
                </a:cubicBezTo>
                <a:cubicBezTo>
                  <a:pt x="590424" y="82761"/>
                  <a:pt x="577303" y="112535"/>
                  <a:pt x="573771" y="131206"/>
                </a:cubicBezTo>
                <a:cubicBezTo>
                  <a:pt x="570239" y="149877"/>
                  <a:pt x="581340" y="158456"/>
                  <a:pt x="579826" y="176623"/>
                </a:cubicBezTo>
                <a:cubicBezTo>
                  <a:pt x="578312" y="194790"/>
                  <a:pt x="564182" y="222545"/>
                  <a:pt x="564687" y="240207"/>
                </a:cubicBezTo>
                <a:cubicBezTo>
                  <a:pt x="565192" y="257869"/>
                  <a:pt x="574780" y="267962"/>
                  <a:pt x="582854" y="282596"/>
                </a:cubicBezTo>
                <a:cubicBezTo>
                  <a:pt x="590928" y="297231"/>
                  <a:pt x="605058" y="311866"/>
                  <a:pt x="613132" y="328014"/>
                </a:cubicBezTo>
                <a:cubicBezTo>
                  <a:pt x="621206" y="344162"/>
                  <a:pt x="632308" y="364852"/>
                  <a:pt x="631299" y="379486"/>
                </a:cubicBezTo>
                <a:cubicBezTo>
                  <a:pt x="630290" y="394120"/>
                  <a:pt x="619188" y="411278"/>
                  <a:pt x="607077" y="415820"/>
                </a:cubicBezTo>
                <a:cubicBezTo>
                  <a:pt x="594966" y="420362"/>
                  <a:pt x="576294" y="405728"/>
                  <a:pt x="558632" y="406737"/>
                </a:cubicBezTo>
                <a:cubicBezTo>
                  <a:pt x="540970" y="407746"/>
                  <a:pt x="525326" y="416325"/>
                  <a:pt x="501103" y="421876"/>
                </a:cubicBezTo>
                <a:cubicBezTo>
                  <a:pt x="476880" y="427427"/>
                  <a:pt x="431463" y="435501"/>
                  <a:pt x="413296" y="440043"/>
                </a:cubicBezTo>
                <a:cubicBezTo>
                  <a:pt x="395129" y="444585"/>
                  <a:pt x="406736" y="450135"/>
                  <a:pt x="392102" y="449126"/>
                </a:cubicBezTo>
                <a:cubicBezTo>
                  <a:pt x="377468" y="448117"/>
                  <a:pt x="338610" y="433987"/>
                  <a:pt x="325490" y="433987"/>
                </a:cubicBezTo>
                <a:cubicBezTo>
                  <a:pt x="312370" y="433987"/>
                  <a:pt x="319939" y="449631"/>
                  <a:pt x="313379" y="449126"/>
                </a:cubicBezTo>
                <a:cubicBezTo>
                  <a:pt x="306819" y="448621"/>
                  <a:pt x="299249" y="439033"/>
                  <a:pt x="286128" y="430959"/>
                </a:cubicBezTo>
                <a:cubicBezTo>
                  <a:pt x="273007" y="422885"/>
                  <a:pt x="246262" y="403709"/>
                  <a:pt x="234655" y="400681"/>
                </a:cubicBezTo>
                <a:cubicBezTo>
                  <a:pt x="223048" y="397653"/>
                  <a:pt x="228095" y="417334"/>
                  <a:pt x="216488" y="412792"/>
                </a:cubicBezTo>
                <a:cubicBezTo>
                  <a:pt x="204882" y="408250"/>
                  <a:pt x="175613" y="384533"/>
                  <a:pt x="165016" y="373431"/>
                </a:cubicBezTo>
                <a:cubicBezTo>
                  <a:pt x="154419" y="362329"/>
                  <a:pt x="164006" y="353749"/>
                  <a:pt x="152904" y="346180"/>
                </a:cubicBezTo>
                <a:cubicBezTo>
                  <a:pt x="141802" y="338611"/>
                  <a:pt x="117075" y="331546"/>
                  <a:pt x="98404" y="328014"/>
                </a:cubicBezTo>
                <a:cubicBezTo>
                  <a:pt x="79733" y="324482"/>
                  <a:pt x="34820" y="332555"/>
                  <a:pt x="19681" y="346180"/>
                </a:cubicBezTo>
                <a:close/>
              </a:path>
            </a:pathLst>
          </a:custGeom>
          <a:solidFill>
            <a:srgbClr val="00B0F0"/>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1475656" y="332656"/>
            <a:ext cx="6264696" cy="523220"/>
          </a:xfrm>
          <a:prstGeom prst="rect">
            <a:avLst/>
          </a:prstGeom>
          <a:noFill/>
        </p:spPr>
        <p:txBody>
          <a:bodyPr wrap="square" rtlCol="0">
            <a:spAutoFit/>
          </a:bodyPr>
          <a:lstStyle/>
          <a:p>
            <a:r>
              <a:rPr lang="en-CA" sz="2800" dirty="0" smtClean="0">
                <a:latin typeface="Franklin Gothic Medium Cond" pitchFamily="34" charset="0"/>
              </a:rPr>
              <a:t>Connaissances, </a:t>
            </a:r>
            <a:r>
              <a:rPr lang="en-CA" sz="2800" dirty="0" err="1" smtClean="0">
                <a:latin typeface="Franklin Gothic Medium Cond" pitchFamily="34" charset="0"/>
              </a:rPr>
              <a:t>compétences</a:t>
            </a:r>
            <a:r>
              <a:rPr lang="en-CA" sz="2800" dirty="0" smtClean="0">
                <a:latin typeface="Franklin Gothic Medium Cond" pitchFamily="34" charset="0"/>
              </a:rPr>
              <a:t> et </a:t>
            </a:r>
            <a:r>
              <a:rPr lang="en-CA" sz="2800" dirty="0" err="1" smtClean="0">
                <a:latin typeface="Franklin Gothic Medium Cond" pitchFamily="34" charset="0"/>
              </a:rPr>
              <a:t>habiletés</a:t>
            </a:r>
            <a:endParaRPr lang="en-CA" sz="2800" dirty="0" smtClean="0">
              <a:latin typeface="Franklin Gothic Medium Cond" pitchFamily="34" charset="0"/>
            </a:endParaRPr>
          </a:p>
        </p:txBody>
      </p:sp>
      <p:sp>
        <p:nvSpPr>
          <p:cNvPr id="5" name="Rectangle 4"/>
          <p:cNvSpPr/>
          <p:nvPr/>
        </p:nvSpPr>
        <p:spPr>
          <a:xfrm>
            <a:off x="1547664" y="1052736"/>
            <a:ext cx="3312368" cy="2664296"/>
          </a:xfrm>
          <a:prstGeom prst="rect">
            <a:avLst/>
          </a:prstGeom>
          <a:solidFill>
            <a:schemeClr val="accent5">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6" name="Rectangle 5"/>
          <p:cNvSpPr/>
          <p:nvPr/>
        </p:nvSpPr>
        <p:spPr>
          <a:xfrm>
            <a:off x="5292080" y="1052736"/>
            <a:ext cx="3312368" cy="2664296"/>
          </a:xfrm>
          <a:prstGeom prst="rect">
            <a:avLst/>
          </a:prstGeom>
          <a:solidFill>
            <a:schemeClr val="accent5">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7" name="Rectangle 6"/>
          <p:cNvSpPr/>
          <p:nvPr/>
        </p:nvSpPr>
        <p:spPr>
          <a:xfrm>
            <a:off x="1619672" y="1412776"/>
            <a:ext cx="3168352" cy="2196000"/>
          </a:xfrm>
          <a:prstGeom prst="rect">
            <a:avLst/>
          </a:prstGeom>
          <a:solidFill>
            <a:schemeClr val="bg1"/>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8" name="Rectangle 7"/>
          <p:cNvSpPr/>
          <p:nvPr/>
        </p:nvSpPr>
        <p:spPr>
          <a:xfrm>
            <a:off x="5364088" y="1412776"/>
            <a:ext cx="3168352" cy="2196000"/>
          </a:xfrm>
          <a:prstGeom prst="rect">
            <a:avLst/>
          </a:prstGeom>
          <a:solidFill>
            <a:schemeClr val="bg1"/>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9" name="TextBox 8"/>
          <p:cNvSpPr txBox="1"/>
          <p:nvPr/>
        </p:nvSpPr>
        <p:spPr>
          <a:xfrm>
            <a:off x="1835696" y="1052758"/>
            <a:ext cx="2808312" cy="369332"/>
          </a:xfrm>
          <a:prstGeom prst="rect">
            <a:avLst/>
          </a:prstGeom>
          <a:noFill/>
        </p:spPr>
        <p:txBody>
          <a:bodyPr wrap="square" rtlCol="0">
            <a:spAutoFit/>
          </a:bodyPr>
          <a:lstStyle/>
          <a:p>
            <a:pPr algn="ctr"/>
            <a:r>
              <a:rPr lang="en-CA" b="1" dirty="0" smtClean="0">
                <a:solidFill>
                  <a:schemeClr val="bg1"/>
                </a:solidFill>
                <a:latin typeface="Franklin Gothic Medium Cond" pitchFamily="34" charset="0"/>
              </a:rPr>
              <a:t>Connaissances</a:t>
            </a:r>
            <a:endParaRPr lang="en-CA" b="1" dirty="0">
              <a:solidFill>
                <a:schemeClr val="bg1"/>
              </a:solidFill>
              <a:latin typeface="Franklin Gothic Medium Cond" pitchFamily="34" charset="0"/>
            </a:endParaRPr>
          </a:p>
        </p:txBody>
      </p:sp>
      <p:sp>
        <p:nvSpPr>
          <p:cNvPr id="10" name="TextBox 9"/>
          <p:cNvSpPr txBox="1"/>
          <p:nvPr/>
        </p:nvSpPr>
        <p:spPr>
          <a:xfrm>
            <a:off x="5530139" y="1052758"/>
            <a:ext cx="2808312" cy="369332"/>
          </a:xfrm>
          <a:prstGeom prst="rect">
            <a:avLst/>
          </a:prstGeom>
          <a:noFill/>
        </p:spPr>
        <p:txBody>
          <a:bodyPr wrap="square" rtlCol="0">
            <a:spAutoFit/>
          </a:bodyPr>
          <a:lstStyle/>
          <a:p>
            <a:pPr algn="ctr"/>
            <a:r>
              <a:rPr lang="fr-CA" b="1" dirty="0" smtClean="0">
                <a:solidFill>
                  <a:schemeClr val="bg1"/>
                </a:solidFill>
                <a:latin typeface="Franklin Gothic Medium Cond" pitchFamily="34" charset="0"/>
              </a:rPr>
              <a:t>Habiletés</a:t>
            </a:r>
            <a:endParaRPr lang="en-CA" b="1" dirty="0">
              <a:solidFill>
                <a:schemeClr val="bg1"/>
              </a:solidFill>
              <a:latin typeface="Franklin Gothic Medium Cond" pitchFamily="34" charset="0"/>
            </a:endParaRPr>
          </a:p>
        </p:txBody>
      </p:sp>
      <p:sp>
        <p:nvSpPr>
          <p:cNvPr id="11" name="TextBox 10"/>
          <p:cNvSpPr txBox="1"/>
          <p:nvPr/>
        </p:nvSpPr>
        <p:spPr>
          <a:xfrm>
            <a:off x="1691680" y="1500175"/>
            <a:ext cx="3024336" cy="2169825"/>
          </a:xfrm>
          <a:prstGeom prst="rect">
            <a:avLst/>
          </a:prstGeom>
          <a:noFill/>
        </p:spPr>
        <p:txBody>
          <a:bodyPr wrap="square" rtlCol="0">
            <a:spAutoFit/>
          </a:bodyPr>
          <a:lstStyle/>
          <a:p>
            <a:pPr algn="ctr">
              <a:lnSpc>
                <a:spcPct val="150000"/>
              </a:lnSpc>
            </a:pPr>
            <a:r>
              <a:rPr lang="en-CA" dirty="0" smtClean="0">
                <a:solidFill>
                  <a:prstClr val="black"/>
                </a:solidFill>
                <a:latin typeface="Franklin Gothic Medium Cond" pitchFamily="34" charset="0"/>
              </a:rPr>
              <a:t>« </a:t>
            </a:r>
            <a:r>
              <a:rPr lang="en-CA" dirty="0" err="1" smtClean="0">
                <a:solidFill>
                  <a:prstClr val="black"/>
                </a:solidFill>
                <a:latin typeface="Franklin Gothic Medium Cond" pitchFamily="34" charset="0"/>
              </a:rPr>
              <a:t>Théories</a:t>
            </a:r>
            <a:r>
              <a:rPr lang="en-CA" dirty="0" smtClean="0">
                <a:solidFill>
                  <a:prstClr val="black"/>
                </a:solidFill>
                <a:latin typeface="Franklin Gothic Medium Cond" pitchFamily="34" charset="0"/>
              </a:rPr>
              <a:t> et concepts de base, et </a:t>
            </a:r>
            <a:r>
              <a:rPr lang="en-CA" dirty="0" err="1" smtClean="0">
                <a:solidFill>
                  <a:prstClr val="black"/>
                </a:solidFill>
                <a:latin typeface="Franklin Gothic Medium Cond" pitchFamily="34" charset="0"/>
              </a:rPr>
              <a:t>connaissances</a:t>
            </a:r>
            <a:r>
              <a:rPr lang="en-CA" dirty="0" smtClean="0">
                <a:solidFill>
                  <a:prstClr val="black"/>
                </a:solidFill>
                <a:latin typeface="Franklin Gothic Medium Cond" pitchFamily="34" charset="0"/>
              </a:rPr>
              <a:t> </a:t>
            </a:r>
            <a:r>
              <a:rPr lang="en-CA" dirty="0" err="1" smtClean="0">
                <a:solidFill>
                  <a:prstClr val="black"/>
                </a:solidFill>
                <a:latin typeface="Franklin Gothic Medium Cond" pitchFamily="34" charset="0"/>
              </a:rPr>
              <a:t>tacites</a:t>
            </a:r>
            <a:r>
              <a:rPr lang="en-CA" dirty="0" smtClean="0">
                <a:solidFill>
                  <a:prstClr val="black"/>
                </a:solidFill>
                <a:latin typeface="Franklin Gothic Medium Cond" pitchFamily="34" charset="0"/>
              </a:rPr>
              <a:t>, qui </a:t>
            </a:r>
            <a:r>
              <a:rPr lang="en-CA" dirty="0" err="1" smtClean="0">
                <a:solidFill>
                  <a:prstClr val="black"/>
                </a:solidFill>
                <a:latin typeface="Franklin Gothic Medium Cond" pitchFamily="34" charset="0"/>
              </a:rPr>
              <a:t>ont</a:t>
            </a:r>
            <a:r>
              <a:rPr lang="en-CA" dirty="0" smtClean="0">
                <a:solidFill>
                  <a:prstClr val="black"/>
                </a:solidFill>
                <a:latin typeface="Franklin Gothic Medium Cond" pitchFamily="34" charset="0"/>
              </a:rPr>
              <a:t> </a:t>
            </a:r>
            <a:r>
              <a:rPr lang="en-CA" dirty="0" err="1" smtClean="0">
                <a:solidFill>
                  <a:prstClr val="black"/>
                </a:solidFill>
                <a:latin typeface="Franklin Gothic Medium Cond" pitchFamily="34" charset="0"/>
              </a:rPr>
              <a:t>été</a:t>
            </a:r>
            <a:r>
              <a:rPr lang="en-CA" dirty="0" smtClean="0">
                <a:solidFill>
                  <a:prstClr val="black"/>
                </a:solidFill>
                <a:latin typeface="Franklin Gothic Medium Cond" pitchFamily="34" charset="0"/>
              </a:rPr>
              <a:t> </a:t>
            </a:r>
            <a:r>
              <a:rPr lang="en-CA" b="1" dirty="0" err="1" smtClean="0">
                <a:solidFill>
                  <a:prstClr val="black"/>
                </a:solidFill>
                <a:latin typeface="Franklin Gothic Medium Cond" pitchFamily="34" charset="0"/>
              </a:rPr>
              <a:t>acquis</a:t>
            </a:r>
            <a:r>
              <a:rPr lang="en-CA" b="1" dirty="0" smtClean="0">
                <a:solidFill>
                  <a:prstClr val="black"/>
                </a:solidFill>
                <a:latin typeface="Franklin Gothic Medium Cond" pitchFamily="34" charset="0"/>
              </a:rPr>
              <a:t> </a:t>
            </a:r>
            <a:r>
              <a:rPr lang="en-CA" b="1" dirty="0" err="1" smtClean="0">
                <a:solidFill>
                  <a:prstClr val="black"/>
                </a:solidFill>
                <a:latin typeface="Franklin Gothic Medium Cond" pitchFamily="34" charset="0"/>
              </a:rPr>
              <a:t>grâce</a:t>
            </a:r>
            <a:r>
              <a:rPr lang="en-CA" b="1" dirty="0" smtClean="0">
                <a:solidFill>
                  <a:prstClr val="black"/>
                </a:solidFill>
                <a:latin typeface="Franklin Gothic Medium Cond" pitchFamily="34" charset="0"/>
              </a:rPr>
              <a:t> à la </a:t>
            </a:r>
            <a:r>
              <a:rPr lang="en-CA" b="1" dirty="0" err="1" smtClean="0">
                <a:solidFill>
                  <a:prstClr val="black"/>
                </a:solidFill>
                <a:latin typeface="Franklin Gothic Medium Cond" pitchFamily="34" charset="0"/>
              </a:rPr>
              <a:t>pratique</a:t>
            </a:r>
            <a:r>
              <a:rPr lang="en-CA" b="1" dirty="0" smtClean="0">
                <a:solidFill>
                  <a:prstClr val="black"/>
                </a:solidFill>
                <a:latin typeface="Franklin Gothic Medium Cond" pitchFamily="34" charset="0"/>
              </a:rPr>
              <a:t> </a:t>
            </a:r>
            <a:r>
              <a:rPr lang="en-CA" dirty="0" smtClean="0">
                <a:solidFill>
                  <a:prstClr val="black"/>
                </a:solidFill>
                <a:latin typeface="Franklin Gothic Medium Cond" pitchFamily="34" charset="0"/>
              </a:rPr>
              <a:t>de </a:t>
            </a:r>
            <a:r>
              <a:rPr lang="en-CA" dirty="0" err="1" smtClean="0">
                <a:solidFill>
                  <a:prstClr val="black"/>
                </a:solidFill>
                <a:latin typeface="Franklin Gothic Medium Cond" pitchFamily="34" charset="0"/>
              </a:rPr>
              <a:t>certaines</a:t>
            </a:r>
            <a:r>
              <a:rPr lang="en-CA" dirty="0" smtClean="0">
                <a:solidFill>
                  <a:prstClr val="black"/>
                </a:solidFill>
                <a:latin typeface="Franklin Gothic Medium Cond" pitchFamily="34" charset="0"/>
              </a:rPr>
              <a:t> </a:t>
            </a:r>
            <a:r>
              <a:rPr lang="en-CA" dirty="0" err="1" smtClean="0">
                <a:solidFill>
                  <a:prstClr val="black"/>
                </a:solidFill>
                <a:latin typeface="Franklin Gothic Medium Cond" pitchFamily="34" charset="0"/>
              </a:rPr>
              <a:t>tâches</a:t>
            </a:r>
            <a:r>
              <a:rPr lang="en-CA" dirty="0" smtClean="0">
                <a:solidFill>
                  <a:prstClr val="black"/>
                </a:solidFill>
                <a:latin typeface="Franklin Gothic Medium Cond" pitchFamily="34" charset="0"/>
              </a:rPr>
              <a:t> </a:t>
            </a:r>
            <a:r>
              <a:rPr lang="en-CA" dirty="0" err="1" smtClean="0">
                <a:solidFill>
                  <a:prstClr val="black"/>
                </a:solidFill>
                <a:latin typeface="Franklin Gothic Medium Cond" pitchFamily="34" charset="0"/>
              </a:rPr>
              <a:t>ou</a:t>
            </a:r>
            <a:r>
              <a:rPr lang="en-CA" dirty="0" smtClean="0">
                <a:solidFill>
                  <a:prstClr val="black"/>
                </a:solidFill>
                <a:latin typeface="Franklin Gothic Medium Cond" pitchFamily="34" charset="0"/>
              </a:rPr>
              <a:t> </a:t>
            </a:r>
            <a:r>
              <a:rPr lang="en-CA" dirty="0" err="1" smtClean="0">
                <a:solidFill>
                  <a:prstClr val="black"/>
                </a:solidFill>
                <a:latin typeface="Franklin Gothic Medium Cond" pitchFamily="34" charset="0"/>
              </a:rPr>
              <a:t>compétences</a:t>
            </a:r>
            <a:r>
              <a:rPr lang="en-CA" dirty="0" smtClean="0">
                <a:solidFill>
                  <a:prstClr val="black"/>
                </a:solidFill>
                <a:latin typeface="Franklin Gothic Medium Cond" pitchFamily="34" charset="0"/>
              </a:rPr>
              <a:t> »</a:t>
            </a:r>
            <a:endParaRPr lang="en-CA" dirty="0">
              <a:solidFill>
                <a:prstClr val="black"/>
              </a:solidFill>
              <a:latin typeface="Franklin Gothic Medium Cond" pitchFamily="34" charset="0"/>
            </a:endParaRPr>
          </a:p>
        </p:txBody>
      </p:sp>
      <p:sp>
        <p:nvSpPr>
          <p:cNvPr id="12" name="TextBox 11"/>
          <p:cNvSpPr txBox="1"/>
          <p:nvPr/>
        </p:nvSpPr>
        <p:spPr>
          <a:xfrm>
            <a:off x="5364088" y="1412776"/>
            <a:ext cx="3168352" cy="2169825"/>
          </a:xfrm>
          <a:prstGeom prst="rect">
            <a:avLst/>
          </a:prstGeom>
          <a:noFill/>
        </p:spPr>
        <p:txBody>
          <a:bodyPr wrap="square" rtlCol="0">
            <a:spAutoFit/>
          </a:bodyPr>
          <a:lstStyle/>
          <a:p>
            <a:pPr algn="ctr">
              <a:lnSpc>
                <a:spcPct val="150000"/>
              </a:lnSpc>
            </a:pPr>
            <a:r>
              <a:rPr lang="en-CA" b="1" dirty="0" smtClean="0">
                <a:solidFill>
                  <a:prstClr val="black"/>
                </a:solidFill>
                <a:latin typeface="Franklin Gothic Medium Cond" pitchFamily="34" charset="0"/>
              </a:rPr>
              <a:t>= </a:t>
            </a:r>
            <a:r>
              <a:rPr lang="en-CA" b="1" dirty="0" err="1" smtClean="0">
                <a:solidFill>
                  <a:prstClr val="black"/>
                </a:solidFill>
                <a:latin typeface="Franklin Gothic Medium Cond" pitchFamily="34" charset="0"/>
              </a:rPr>
              <a:t>rendement</a:t>
            </a:r>
            <a:endParaRPr lang="en-CA" b="1" dirty="0" smtClean="0">
              <a:solidFill>
                <a:prstClr val="black"/>
              </a:solidFill>
              <a:latin typeface="Franklin Gothic Medium Cond" pitchFamily="34" charset="0"/>
            </a:endParaRPr>
          </a:p>
          <a:p>
            <a:pPr algn="ctr">
              <a:lnSpc>
                <a:spcPct val="150000"/>
              </a:lnSpc>
            </a:pPr>
            <a:r>
              <a:rPr lang="en-CA" dirty="0" smtClean="0">
                <a:solidFill>
                  <a:prstClr val="black"/>
                </a:solidFill>
                <a:latin typeface="Franklin Gothic Medium Cond" pitchFamily="34" charset="0"/>
              </a:rPr>
              <a:t>Plus </a:t>
            </a:r>
            <a:r>
              <a:rPr lang="en-CA" dirty="0" err="1" smtClean="0">
                <a:solidFill>
                  <a:prstClr val="black"/>
                </a:solidFill>
                <a:latin typeface="Franklin Gothic Medium Cond" pitchFamily="34" charset="0"/>
              </a:rPr>
              <a:t>précisément</a:t>
            </a:r>
            <a:r>
              <a:rPr lang="en-CA" dirty="0" smtClean="0">
                <a:solidFill>
                  <a:prstClr val="black"/>
                </a:solidFill>
                <a:latin typeface="Franklin Gothic Medium Cond" pitchFamily="34" charset="0"/>
              </a:rPr>
              <a:t> : </a:t>
            </a:r>
          </a:p>
          <a:p>
            <a:pPr algn="ctr">
              <a:lnSpc>
                <a:spcPct val="150000"/>
              </a:lnSpc>
            </a:pPr>
            <a:r>
              <a:rPr lang="en-CA" dirty="0" smtClean="0">
                <a:solidFill>
                  <a:prstClr val="black"/>
                </a:solidFill>
                <a:latin typeface="Franklin Gothic Medium Cond" pitchFamily="34" charset="0"/>
              </a:rPr>
              <a:t>un </a:t>
            </a:r>
            <a:r>
              <a:rPr lang="en-CA" dirty="0" err="1" smtClean="0">
                <a:solidFill>
                  <a:prstClr val="black"/>
                </a:solidFill>
                <a:latin typeface="Franklin Gothic Medium Cond" pitchFamily="34" charset="0"/>
              </a:rPr>
              <a:t>niveau</a:t>
            </a:r>
            <a:r>
              <a:rPr lang="en-CA" dirty="0" smtClean="0">
                <a:solidFill>
                  <a:prstClr val="black"/>
                </a:solidFill>
                <a:latin typeface="Franklin Gothic Medium Cond" pitchFamily="34" charset="0"/>
              </a:rPr>
              <a:t> de </a:t>
            </a:r>
            <a:r>
              <a:rPr lang="en-CA" dirty="0" err="1" smtClean="0">
                <a:solidFill>
                  <a:prstClr val="black"/>
                </a:solidFill>
                <a:latin typeface="Franklin Gothic Medium Cond" pitchFamily="34" charset="0"/>
              </a:rPr>
              <a:t>rendement</a:t>
            </a:r>
            <a:endParaRPr lang="en-CA" dirty="0" smtClean="0">
              <a:solidFill>
                <a:prstClr val="black"/>
              </a:solidFill>
              <a:latin typeface="Franklin Gothic Medium Cond" pitchFamily="34" charset="0"/>
            </a:endParaRPr>
          </a:p>
          <a:p>
            <a:pPr algn="ctr">
              <a:lnSpc>
                <a:spcPct val="150000"/>
              </a:lnSpc>
            </a:pPr>
            <a:r>
              <a:rPr lang="en-CA" dirty="0" err="1" smtClean="0">
                <a:solidFill>
                  <a:prstClr val="black"/>
                </a:solidFill>
                <a:latin typeface="Franklin Gothic Medium Cond" pitchFamily="34" charset="0"/>
              </a:rPr>
              <a:t>Comprend</a:t>
            </a:r>
            <a:r>
              <a:rPr lang="en-CA" dirty="0" smtClean="0">
                <a:solidFill>
                  <a:prstClr val="black"/>
                </a:solidFill>
                <a:latin typeface="Franklin Gothic Medium Cond" pitchFamily="34" charset="0"/>
              </a:rPr>
              <a:t> : savoir-faire, </a:t>
            </a:r>
            <a:r>
              <a:rPr lang="en-CA" dirty="0" err="1" smtClean="0">
                <a:solidFill>
                  <a:prstClr val="black"/>
                </a:solidFill>
                <a:latin typeface="Franklin Gothic Medium Cond" pitchFamily="34" charset="0"/>
              </a:rPr>
              <a:t>précision</a:t>
            </a:r>
            <a:r>
              <a:rPr lang="en-CA" dirty="0" smtClean="0">
                <a:solidFill>
                  <a:prstClr val="black"/>
                </a:solidFill>
                <a:latin typeface="Franklin Gothic Medium Cond" pitchFamily="34" charset="0"/>
              </a:rPr>
              <a:t>, </a:t>
            </a:r>
          </a:p>
          <a:p>
            <a:pPr algn="ctr">
              <a:lnSpc>
                <a:spcPct val="150000"/>
              </a:lnSpc>
            </a:pPr>
            <a:r>
              <a:rPr lang="en-CA" dirty="0" smtClean="0">
                <a:solidFill>
                  <a:prstClr val="black"/>
                </a:solidFill>
                <a:latin typeface="Franklin Gothic Medium Cond" pitchFamily="34" charset="0"/>
              </a:rPr>
              <a:t>bon </a:t>
            </a:r>
            <a:r>
              <a:rPr lang="en-CA" dirty="0" err="1" smtClean="0">
                <a:solidFill>
                  <a:prstClr val="black"/>
                </a:solidFill>
                <a:latin typeface="Franklin Gothic Medium Cond" pitchFamily="34" charset="0"/>
              </a:rPr>
              <a:t>contexte</a:t>
            </a:r>
            <a:endParaRPr lang="en-CA" dirty="0">
              <a:solidFill>
                <a:prstClr val="black"/>
              </a:solidFill>
              <a:latin typeface="Franklin Gothic Medium Cond" pitchFamily="34" charset="0"/>
            </a:endParaRPr>
          </a:p>
        </p:txBody>
      </p:sp>
      <p:sp>
        <p:nvSpPr>
          <p:cNvPr id="13" name="TextBox 12"/>
          <p:cNvSpPr txBox="1"/>
          <p:nvPr/>
        </p:nvSpPr>
        <p:spPr>
          <a:xfrm>
            <a:off x="1467189" y="5448126"/>
            <a:ext cx="7200800" cy="1077218"/>
          </a:xfrm>
          <a:prstGeom prst="rect">
            <a:avLst/>
          </a:prstGeom>
          <a:noFill/>
        </p:spPr>
        <p:txBody>
          <a:bodyPr wrap="square" rtlCol="0">
            <a:spAutoFit/>
          </a:bodyPr>
          <a:lstStyle/>
          <a:p>
            <a:pPr algn="ctr"/>
            <a:r>
              <a:rPr lang="en-CA" dirty="0" err="1" smtClean="0">
                <a:solidFill>
                  <a:schemeClr val="accent5">
                    <a:lumMod val="50000"/>
                  </a:schemeClr>
                </a:solidFill>
                <a:latin typeface="Franklin Gothic Book" pitchFamily="34" charset="0"/>
              </a:rPr>
              <a:t>Une</a:t>
            </a:r>
            <a:r>
              <a:rPr lang="en-CA" dirty="0" smtClean="0">
                <a:solidFill>
                  <a:schemeClr val="accent5">
                    <a:lumMod val="50000"/>
                  </a:schemeClr>
                </a:solidFill>
                <a:latin typeface="Franklin Gothic Book" pitchFamily="34" charset="0"/>
              </a:rPr>
              <a:t> </a:t>
            </a:r>
            <a:r>
              <a:rPr lang="en-CA" dirty="0" err="1" smtClean="0">
                <a:solidFill>
                  <a:schemeClr val="accent5">
                    <a:lumMod val="50000"/>
                  </a:schemeClr>
                </a:solidFill>
                <a:latin typeface="Franklin Gothic Book" pitchFamily="34" charset="0"/>
              </a:rPr>
              <a:t>personne</a:t>
            </a:r>
            <a:r>
              <a:rPr lang="en-CA" dirty="0" smtClean="0">
                <a:solidFill>
                  <a:schemeClr val="accent5">
                    <a:lumMod val="50000"/>
                  </a:schemeClr>
                </a:solidFill>
                <a:latin typeface="Franklin Gothic Book" pitchFamily="34" charset="0"/>
              </a:rPr>
              <a:t> </a:t>
            </a:r>
            <a:r>
              <a:rPr lang="en-CA" b="1" dirty="0" err="1" smtClean="0">
                <a:solidFill>
                  <a:schemeClr val="accent5">
                    <a:lumMod val="50000"/>
                  </a:schemeClr>
                </a:solidFill>
                <a:latin typeface="Franklin Gothic Book" pitchFamily="34" charset="0"/>
              </a:rPr>
              <a:t>compétente</a:t>
            </a:r>
            <a:r>
              <a:rPr lang="en-CA" dirty="0" smtClean="0">
                <a:solidFill>
                  <a:schemeClr val="accent5">
                    <a:lumMod val="50000"/>
                  </a:schemeClr>
                </a:solidFill>
                <a:latin typeface="Franklin Gothic Book" pitchFamily="34" charset="0"/>
              </a:rPr>
              <a:t> </a:t>
            </a:r>
            <a:r>
              <a:rPr lang="en-CA" dirty="0" err="1" smtClean="0">
                <a:solidFill>
                  <a:schemeClr val="accent5">
                    <a:lumMod val="50000"/>
                  </a:schemeClr>
                </a:solidFill>
                <a:latin typeface="Franklin Gothic Book" pitchFamily="34" charset="0"/>
              </a:rPr>
              <a:t>peut</a:t>
            </a:r>
            <a:r>
              <a:rPr lang="en-CA" dirty="0" smtClean="0">
                <a:solidFill>
                  <a:schemeClr val="accent5">
                    <a:lumMod val="50000"/>
                  </a:schemeClr>
                </a:solidFill>
                <a:latin typeface="Franklin Gothic Book" pitchFamily="34" charset="0"/>
              </a:rPr>
              <a:t> </a:t>
            </a:r>
            <a:r>
              <a:rPr lang="en-CA" dirty="0" err="1" smtClean="0">
                <a:solidFill>
                  <a:schemeClr val="accent5">
                    <a:lumMod val="50000"/>
                  </a:schemeClr>
                </a:solidFill>
                <a:latin typeface="Franklin Gothic Book" pitchFamily="34" charset="0"/>
              </a:rPr>
              <a:t>mettre</a:t>
            </a:r>
            <a:r>
              <a:rPr lang="en-CA" dirty="0" smtClean="0">
                <a:solidFill>
                  <a:schemeClr val="accent5">
                    <a:lumMod val="50000"/>
                  </a:schemeClr>
                </a:solidFill>
                <a:latin typeface="Franklin Gothic Book" pitchFamily="34" charset="0"/>
              </a:rPr>
              <a:t> en application la </a:t>
            </a:r>
            <a:r>
              <a:rPr lang="en-CA" dirty="0" err="1" smtClean="0">
                <a:solidFill>
                  <a:schemeClr val="accent5">
                    <a:lumMod val="50000"/>
                  </a:schemeClr>
                </a:solidFill>
                <a:latin typeface="Franklin Gothic Book" pitchFamily="34" charset="0"/>
              </a:rPr>
              <a:t>norme</a:t>
            </a:r>
            <a:r>
              <a:rPr lang="en-CA" dirty="0" smtClean="0">
                <a:solidFill>
                  <a:schemeClr val="accent5">
                    <a:lumMod val="50000"/>
                  </a:schemeClr>
                </a:solidFill>
                <a:latin typeface="Franklin Gothic Book" pitchFamily="34" charset="0"/>
              </a:rPr>
              <a:t>. </a:t>
            </a:r>
          </a:p>
          <a:p>
            <a:pPr algn="ctr"/>
            <a:endParaRPr lang="en-CA" sz="1000" dirty="0" smtClean="0">
              <a:solidFill>
                <a:schemeClr val="accent5">
                  <a:lumMod val="50000"/>
                </a:schemeClr>
              </a:solidFill>
              <a:latin typeface="Franklin Gothic Book" pitchFamily="34" charset="0"/>
            </a:endParaRPr>
          </a:p>
          <a:p>
            <a:pPr algn="ctr"/>
            <a:r>
              <a:rPr lang="en-CA" dirty="0" smtClean="0">
                <a:solidFill>
                  <a:schemeClr val="accent5">
                    <a:lumMod val="50000"/>
                  </a:schemeClr>
                </a:solidFill>
                <a:latin typeface="Franklin Gothic Book" pitchFamily="34" charset="0"/>
              </a:rPr>
              <a:t>Son </a:t>
            </a:r>
            <a:r>
              <a:rPr lang="en-CA" i="1" dirty="0" err="1" smtClean="0">
                <a:solidFill>
                  <a:schemeClr val="accent5">
                    <a:lumMod val="50000"/>
                  </a:schemeClr>
                </a:solidFill>
                <a:latin typeface="Franklin Gothic Book" pitchFamily="34" charset="0"/>
              </a:rPr>
              <a:t>rendement</a:t>
            </a:r>
            <a:r>
              <a:rPr lang="en-CA" i="1" dirty="0" smtClean="0">
                <a:solidFill>
                  <a:schemeClr val="accent5">
                    <a:lumMod val="50000"/>
                  </a:schemeClr>
                </a:solidFill>
                <a:latin typeface="Franklin Gothic Book" pitchFamily="34" charset="0"/>
              </a:rPr>
              <a:t> au travail </a:t>
            </a:r>
            <a:r>
              <a:rPr lang="en-CA" dirty="0" err="1" smtClean="0">
                <a:solidFill>
                  <a:schemeClr val="accent5">
                    <a:lumMod val="50000"/>
                  </a:schemeClr>
                </a:solidFill>
                <a:latin typeface="Franklin Gothic Book" pitchFamily="34" charset="0"/>
              </a:rPr>
              <a:t>est</a:t>
            </a:r>
            <a:r>
              <a:rPr lang="en-CA" dirty="0" smtClean="0">
                <a:solidFill>
                  <a:schemeClr val="accent5">
                    <a:lumMod val="50000"/>
                  </a:schemeClr>
                </a:solidFill>
                <a:latin typeface="Franklin Gothic Book" pitchFamily="34" charset="0"/>
              </a:rPr>
              <a:t> </a:t>
            </a:r>
            <a:r>
              <a:rPr lang="en-CA" i="1" dirty="0" err="1" smtClean="0">
                <a:solidFill>
                  <a:schemeClr val="accent5">
                    <a:lumMod val="50000"/>
                  </a:schemeClr>
                </a:solidFill>
                <a:latin typeface="Franklin Gothic Book" pitchFamily="34" charset="0"/>
              </a:rPr>
              <a:t>supérieur</a:t>
            </a:r>
            <a:endParaRPr lang="en-CA" i="1" dirty="0" smtClean="0">
              <a:solidFill>
                <a:schemeClr val="accent5">
                  <a:lumMod val="50000"/>
                </a:schemeClr>
              </a:solidFill>
              <a:latin typeface="Franklin Gothic Book" pitchFamily="34" charset="0"/>
            </a:endParaRPr>
          </a:p>
          <a:p>
            <a:pPr algn="ctr"/>
            <a:r>
              <a:rPr lang="en-CA" dirty="0" smtClean="0">
                <a:solidFill>
                  <a:schemeClr val="accent5">
                    <a:lumMod val="50000"/>
                  </a:schemeClr>
                </a:solidFill>
                <a:latin typeface="Franklin Gothic Book" pitchFamily="34" charset="0"/>
              </a:rPr>
              <a:t>(</a:t>
            </a:r>
            <a:r>
              <a:rPr lang="en-CA" dirty="0" err="1" smtClean="0">
                <a:solidFill>
                  <a:schemeClr val="accent5">
                    <a:lumMod val="50000"/>
                  </a:schemeClr>
                </a:solidFill>
                <a:latin typeface="Franklin Gothic Book" pitchFamily="34" charset="0"/>
              </a:rPr>
              <a:t>parce</a:t>
            </a:r>
            <a:r>
              <a:rPr lang="en-CA" dirty="0" smtClean="0">
                <a:solidFill>
                  <a:schemeClr val="accent5">
                    <a:lumMod val="50000"/>
                  </a:schemeClr>
                </a:solidFill>
                <a:latin typeface="Franklin Gothic Book" pitchFamily="34" charset="0"/>
              </a:rPr>
              <a:t> </a:t>
            </a:r>
            <a:r>
              <a:rPr lang="en-CA" dirty="0" err="1" smtClean="0">
                <a:solidFill>
                  <a:schemeClr val="accent5">
                    <a:lumMod val="50000"/>
                  </a:schemeClr>
                </a:solidFill>
                <a:latin typeface="Franklin Gothic Book" pitchFamily="34" charset="0"/>
              </a:rPr>
              <a:t>qu’elle</a:t>
            </a:r>
            <a:r>
              <a:rPr lang="en-CA" dirty="0" smtClean="0">
                <a:solidFill>
                  <a:schemeClr val="accent5">
                    <a:lumMod val="50000"/>
                  </a:schemeClr>
                </a:solidFill>
                <a:latin typeface="Franklin Gothic Book" pitchFamily="34" charset="0"/>
              </a:rPr>
              <a:t> </a:t>
            </a:r>
            <a:r>
              <a:rPr lang="en-CA" dirty="0" err="1" smtClean="0">
                <a:solidFill>
                  <a:schemeClr val="accent5">
                    <a:lumMod val="50000"/>
                  </a:schemeClr>
                </a:solidFill>
                <a:latin typeface="Franklin Gothic Book" pitchFamily="34" charset="0"/>
              </a:rPr>
              <a:t>possède</a:t>
            </a:r>
            <a:r>
              <a:rPr lang="en-CA" dirty="0" smtClean="0">
                <a:solidFill>
                  <a:schemeClr val="accent5">
                    <a:lumMod val="50000"/>
                  </a:schemeClr>
                </a:solidFill>
                <a:latin typeface="Franklin Gothic Book" pitchFamily="34" charset="0"/>
              </a:rPr>
              <a:t> les </a:t>
            </a:r>
            <a:r>
              <a:rPr lang="en-CA" dirty="0" err="1" smtClean="0">
                <a:solidFill>
                  <a:schemeClr val="accent5">
                    <a:lumMod val="50000"/>
                  </a:schemeClr>
                </a:solidFill>
                <a:latin typeface="Franklin Gothic Book" pitchFamily="34" charset="0"/>
              </a:rPr>
              <a:t>connaissances</a:t>
            </a:r>
            <a:r>
              <a:rPr lang="en-CA" dirty="0" smtClean="0">
                <a:solidFill>
                  <a:schemeClr val="accent5">
                    <a:lumMod val="50000"/>
                  </a:schemeClr>
                </a:solidFill>
                <a:latin typeface="Franklin Gothic Book" pitchFamily="34" charset="0"/>
              </a:rPr>
              <a:t>, les </a:t>
            </a:r>
            <a:r>
              <a:rPr lang="en-CA" dirty="0" err="1" smtClean="0">
                <a:solidFill>
                  <a:schemeClr val="accent5">
                    <a:lumMod val="50000"/>
                  </a:schemeClr>
                </a:solidFill>
                <a:latin typeface="Franklin Gothic Book" pitchFamily="34" charset="0"/>
              </a:rPr>
              <a:t>habiletés</a:t>
            </a:r>
            <a:r>
              <a:rPr lang="en-CA" dirty="0" smtClean="0">
                <a:solidFill>
                  <a:schemeClr val="accent5">
                    <a:lumMod val="50000"/>
                  </a:schemeClr>
                </a:solidFill>
                <a:latin typeface="Franklin Gothic Book" pitchFamily="34" charset="0"/>
              </a:rPr>
              <a:t>...)</a:t>
            </a:r>
            <a:endParaRPr lang="en-CA" dirty="0">
              <a:solidFill>
                <a:schemeClr val="accent5">
                  <a:lumMod val="50000"/>
                </a:schemeClr>
              </a:solidFill>
              <a:latin typeface="Franklin Gothic Book" pitchFamily="34" charset="0"/>
            </a:endParaRPr>
          </a:p>
        </p:txBody>
      </p:sp>
      <p:sp>
        <p:nvSpPr>
          <p:cNvPr id="14" name="Rectangle 1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Rectangle 14"/>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TextBox 15"/>
          <p:cNvSpPr txBox="1"/>
          <p:nvPr/>
        </p:nvSpPr>
        <p:spPr>
          <a:xfrm>
            <a:off x="3521553" y="4059069"/>
            <a:ext cx="3096344" cy="1015663"/>
          </a:xfrm>
          <a:prstGeom prst="rect">
            <a:avLst/>
          </a:prstGeom>
          <a:noFill/>
        </p:spPr>
        <p:txBody>
          <a:bodyPr wrap="square" rtlCol="0">
            <a:spAutoFit/>
          </a:bodyPr>
          <a:lstStyle/>
          <a:p>
            <a:pPr algn="ctr"/>
            <a:r>
              <a:rPr lang="en-CA" sz="2400" b="1" dirty="0" err="1" smtClean="0">
                <a:solidFill>
                  <a:schemeClr val="accent5">
                    <a:lumMod val="75000"/>
                  </a:schemeClr>
                </a:solidFill>
                <a:latin typeface="Franklin Gothic Medium Cond" pitchFamily="34" charset="0"/>
              </a:rPr>
              <a:t>Compétence</a:t>
            </a:r>
            <a:endParaRPr lang="en-CA" sz="2400" b="1" dirty="0" smtClean="0">
              <a:solidFill>
                <a:schemeClr val="accent5">
                  <a:lumMod val="75000"/>
                </a:schemeClr>
              </a:solidFill>
              <a:latin typeface="Franklin Gothic Medium Cond" pitchFamily="34" charset="0"/>
            </a:endParaRPr>
          </a:p>
          <a:p>
            <a:pPr algn="ctr"/>
            <a:r>
              <a:rPr lang="en-CA" dirty="0" err="1" smtClean="0">
                <a:solidFill>
                  <a:prstClr val="black"/>
                </a:solidFill>
                <a:latin typeface="Franklin Gothic Medium Cond" pitchFamily="34" charset="0"/>
              </a:rPr>
              <a:t>Mise</a:t>
            </a:r>
            <a:r>
              <a:rPr lang="en-CA" dirty="0" smtClean="0">
                <a:solidFill>
                  <a:prstClr val="black"/>
                </a:solidFill>
                <a:latin typeface="Franklin Gothic Medium Cond" pitchFamily="34" charset="0"/>
              </a:rPr>
              <a:t> en application de </a:t>
            </a:r>
            <a:r>
              <a:rPr lang="en-CA" dirty="0" err="1" smtClean="0">
                <a:solidFill>
                  <a:prstClr val="black"/>
                </a:solidFill>
                <a:latin typeface="Franklin Gothic Medium Cond" pitchFamily="34" charset="0"/>
              </a:rPr>
              <a:t>connaissances</a:t>
            </a:r>
            <a:r>
              <a:rPr lang="en-CA" dirty="0" smtClean="0">
                <a:solidFill>
                  <a:prstClr val="black"/>
                </a:solidFill>
                <a:latin typeface="Franklin Gothic Medium Cond" pitchFamily="34" charset="0"/>
              </a:rPr>
              <a:t> et </a:t>
            </a:r>
            <a:r>
              <a:rPr lang="en-CA" dirty="0" err="1" smtClean="0">
                <a:solidFill>
                  <a:prstClr val="black"/>
                </a:solidFill>
                <a:latin typeface="Franklin Gothic Medium Cond" pitchFamily="34" charset="0"/>
              </a:rPr>
              <a:t>d’habiletés</a:t>
            </a:r>
            <a:endParaRPr lang="en-CA" dirty="0">
              <a:solidFill>
                <a:prstClr val="black"/>
              </a:solidFill>
              <a:latin typeface="Franklin Gothic Medium Cond" pitchFamily="34" charset="0"/>
            </a:endParaRPr>
          </a:p>
        </p:txBody>
      </p:sp>
      <p:sp>
        <p:nvSpPr>
          <p:cNvPr id="17" name="Right Brace 16"/>
          <p:cNvSpPr/>
          <p:nvPr/>
        </p:nvSpPr>
        <p:spPr>
          <a:xfrm rot="5400000">
            <a:off x="4891841" y="1880828"/>
            <a:ext cx="360040" cy="4032448"/>
          </a:xfrm>
          <a:prstGeom prst="rightBrace">
            <a:avLst>
              <a:gd name="adj1" fmla="val 0"/>
              <a:gd name="adj2" fmla="val 50000"/>
            </a:avLst>
          </a:prstGeom>
          <a:ln w="28575">
            <a:solidFill>
              <a:schemeClr val="accent5">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cxnSp>
        <p:nvCxnSpPr>
          <p:cNvPr id="19" name="Straight Arrow Connector 18"/>
          <p:cNvCxnSpPr/>
          <p:nvPr/>
        </p:nvCxnSpPr>
        <p:spPr>
          <a:xfrm>
            <a:off x="5067589" y="5030110"/>
            <a:ext cx="0" cy="288032"/>
          </a:xfrm>
          <a:prstGeom prst="straightConnector1">
            <a:avLst/>
          </a:prstGeom>
          <a:ln w="28575">
            <a:solidFill>
              <a:schemeClr val="accent5">
                <a:lumMod val="50000"/>
              </a:schemeClr>
            </a:solidFill>
            <a:miter lim="800000"/>
            <a:headEnd type="none" w="med" len="med"/>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159224" y="620688"/>
            <a:ext cx="6984776" cy="1008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2267744" y="1916832"/>
            <a:ext cx="6377880" cy="1046440"/>
          </a:xfrm>
          <a:prstGeom prst="rect">
            <a:avLst/>
          </a:prstGeom>
          <a:noFill/>
        </p:spPr>
        <p:txBody>
          <a:bodyPr wrap="square" rtlCol="0">
            <a:spAutoFit/>
          </a:bodyPr>
          <a:lstStyle/>
          <a:p>
            <a:r>
              <a:rPr lang="en-US" sz="1400" dirty="0" smtClean="0">
                <a:solidFill>
                  <a:srgbClr val="652876"/>
                </a:solidFill>
                <a:latin typeface="Franklin Gothic Demi" pitchFamily="34" charset="0"/>
              </a:rPr>
              <a:t>COMPTE RENDU</a:t>
            </a:r>
          </a:p>
          <a:p>
            <a:endParaRPr lang="en-US" sz="1400" dirty="0" smtClean="0">
              <a:solidFill>
                <a:srgbClr val="652876"/>
              </a:solidFill>
              <a:latin typeface="Franklin Gothic Demi" pitchFamily="34" charset="0"/>
            </a:endParaRPr>
          </a:p>
          <a:p>
            <a:endParaRPr lang="en-US" sz="1400" dirty="0" smtClean="0">
              <a:solidFill>
                <a:srgbClr val="652876"/>
              </a:solidFill>
              <a:latin typeface="Franklin Gothic Demi" pitchFamily="34" charset="0"/>
            </a:endParaRPr>
          </a:p>
          <a:p>
            <a:endParaRPr lang="en-US" sz="2000" dirty="0" smtClean="0">
              <a:solidFill>
                <a:prstClr val="black"/>
              </a:solidFill>
              <a:latin typeface="Franklin Gothic Book" pitchFamily="34" charset="0"/>
            </a:endParaRPr>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p:cNvSpPr/>
          <p:nvPr/>
        </p:nvSpPr>
        <p:spPr>
          <a:xfrm>
            <a:off x="899592" y="337984"/>
            <a:ext cx="1548000" cy="1548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9" name="Oval 8"/>
          <p:cNvSpPr/>
          <p:nvPr/>
        </p:nvSpPr>
        <p:spPr>
          <a:xfrm>
            <a:off x="899592" y="332656"/>
            <a:ext cx="1548000" cy="1548000"/>
          </a:xfrm>
          <a:prstGeom prst="ellipse">
            <a:avLst/>
          </a:prstGeom>
          <a:solidFill>
            <a:schemeClr val="accent6">
              <a:lumMod val="75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13" name="Freeform 12"/>
          <p:cNvSpPr/>
          <p:nvPr/>
        </p:nvSpPr>
        <p:spPr>
          <a:xfrm>
            <a:off x="944880" y="621792"/>
            <a:ext cx="676656" cy="941832"/>
          </a:xfrm>
          <a:custGeom>
            <a:avLst/>
            <a:gdLst>
              <a:gd name="connsiteX0" fmla="*/ 94488 w 676656"/>
              <a:gd name="connsiteY0" fmla="*/ 0 h 941832"/>
              <a:gd name="connsiteX1" fmla="*/ 579120 w 676656"/>
              <a:gd name="connsiteY1" fmla="*/ 679704 h 941832"/>
              <a:gd name="connsiteX2" fmla="*/ 676656 w 676656"/>
              <a:gd name="connsiteY2" fmla="*/ 941832 h 941832"/>
              <a:gd name="connsiteX3" fmla="*/ 463296 w 676656"/>
              <a:gd name="connsiteY3" fmla="*/ 765048 h 941832"/>
              <a:gd name="connsiteX4" fmla="*/ 0 w 676656"/>
              <a:gd name="connsiteY4" fmla="*/ 27432 h 941832"/>
              <a:gd name="connsiteX5" fmla="*/ 94488 w 676656"/>
              <a:gd name="connsiteY5" fmla="*/ 0 h 94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56" h="941832">
                <a:moveTo>
                  <a:pt x="94488" y="0"/>
                </a:moveTo>
                <a:lnTo>
                  <a:pt x="579120" y="679704"/>
                </a:lnTo>
                <a:lnTo>
                  <a:pt x="676656" y="941832"/>
                </a:lnTo>
                <a:lnTo>
                  <a:pt x="463296" y="765048"/>
                </a:lnTo>
                <a:lnTo>
                  <a:pt x="0" y="27432"/>
                </a:lnTo>
                <a:lnTo>
                  <a:pt x="944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13"/>
          <p:cNvSpPr/>
          <p:nvPr/>
        </p:nvSpPr>
        <p:spPr>
          <a:xfrm>
            <a:off x="1469136" y="356616"/>
            <a:ext cx="886968" cy="923544"/>
          </a:xfrm>
          <a:custGeom>
            <a:avLst/>
            <a:gdLst>
              <a:gd name="connsiteX0" fmla="*/ 435864 w 886968"/>
              <a:gd name="connsiteY0" fmla="*/ 0 h 923544"/>
              <a:gd name="connsiteX1" fmla="*/ 256032 w 886968"/>
              <a:gd name="connsiteY1" fmla="*/ 237744 h 923544"/>
              <a:gd name="connsiteX2" fmla="*/ 76200 w 886968"/>
              <a:gd name="connsiteY2" fmla="*/ 499872 h 923544"/>
              <a:gd name="connsiteX3" fmla="*/ 0 w 886968"/>
              <a:gd name="connsiteY3" fmla="*/ 621792 h 923544"/>
              <a:gd name="connsiteX4" fmla="*/ 237744 w 886968"/>
              <a:gd name="connsiteY4" fmla="*/ 780288 h 923544"/>
              <a:gd name="connsiteX5" fmla="*/ 445008 w 886968"/>
              <a:gd name="connsiteY5" fmla="*/ 923544 h 923544"/>
              <a:gd name="connsiteX6" fmla="*/ 478536 w 886968"/>
              <a:gd name="connsiteY6" fmla="*/ 896112 h 923544"/>
              <a:gd name="connsiteX7" fmla="*/ 512064 w 886968"/>
              <a:gd name="connsiteY7" fmla="*/ 893064 h 923544"/>
              <a:gd name="connsiteX8" fmla="*/ 548640 w 886968"/>
              <a:gd name="connsiteY8" fmla="*/ 896112 h 923544"/>
              <a:gd name="connsiteX9" fmla="*/ 569976 w 886968"/>
              <a:gd name="connsiteY9" fmla="*/ 899160 h 923544"/>
              <a:gd name="connsiteX10" fmla="*/ 569976 w 886968"/>
              <a:gd name="connsiteY10" fmla="*/ 899160 h 923544"/>
              <a:gd name="connsiteX11" fmla="*/ 655320 w 886968"/>
              <a:gd name="connsiteY11" fmla="*/ 685800 h 923544"/>
              <a:gd name="connsiteX12" fmla="*/ 807720 w 886968"/>
              <a:gd name="connsiteY12" fmla="*/ 417576 h 923544"/>
              <a:gd name="connsiteX13" fmla="*/ 886968 w 886968"/>
              <a:gd name="connsiteY13" fmla="*/ 307848 h 923544"/>
              <a:gd name="connsiteX14" fmla="*/ 652272 w 886968"/>
              <a:gd name="connsiteY14" fmla="*/ 36576 h 923544"/>
              <a:gd name="connsiteX15" fmla="*/ 435864 w 886968"/>
              <a:gd name="connsiteY15" fmla="*/ 0 h 9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968" h="923544">
                <a:moveTo>
                  <a:pt x="435864" y="0"/>
                </a:moveTo>
                <a:lnTo>
                  <a:pt x="256032" y="237744"/>
                </a:lnTo>
                <a:lnTo>
                  <a:pt x="76200" y="499872"/>
                </a:lnTo>
                <a:lnTo>
                  <a:pt x="0" y="621792"/>
                </a:lnTo>
                <a:lnTo>
                  <a:pt x="237744" y="780288"/>
                </a:lnTo>
                <a:lnTo>
                  <a:pt x="445008" y="923544"/>
                </a:lnTo>
                <a:lnTo>
                  <a:pt x="478536" y="896112"/>
                </a:lnTo>
                <a:cubicBezTo>
                  <a:pt x="489712" y="895096"/>
                  <a:pt x="500842" y="893064"/>
                  <a:pt x="512064" y="893064"/>
                </a:cubicBezTo>
                <a:cubicBezTo>
                  <a:pt x="524298" y="893064"/>
                  <a:pt x="536513" y="894495"/>
                  <a:pt x="548640" y="896112"/>
                </a:cubicBezTo>
                <a:cubicBezTo>
                  <a:pt x="581139" y="900445"/>
                  <a:pt x="529906" y="899160"/>
                  <a:pt x="569976" y="899160"/>
                </a:cubicBezTo>
                <a:lnTo>
                  <a:pt x="569976" y="899160"/>
                </a:lnTo>
                <a:lnTo>
                  <a:pt x="655320" y="685800"/>
                </a:lnTo>
                <a:lnTo>
                  <a:pt x="807720" y="417576"/>
                </a:lnTo>
                <a:lnTo>
                  <a:pt x="886968" y="307848"/>
                </a:lnTo>
                <a:lnTo>
                  <a:pt x="652272" y="36576"/>
                </a:lnTo>
                <a:lnTo>
                  <a:pt x="4358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750" name="Picture 6" descr="http://www.aperfectworld.org/clipart/academic/pencil_pad.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9190" y="260648"/>
            <a:ext cx="1522570" cy="1330401"/>
          </a:xfrm>
          <a:prstGeom prst="rect">
            <a:avLst/>
          </a:prstGeom>
          <a:noFill/>
        </p:spPr>
      </p:pic>
      <p:sp>
        <p:nvSpPr>
          <p:cNvPr id="16" name="TextBox 15"/>
          <p:cNvSpPr txBox="1"/>
          <p:nvPr/>
        </p:nvSpPr>
        <p:spPr>
          <a:xfrm>
            <a:off x="3059832" y="692696"/>
            <a:ext cx="5616624" cy="830997"/>
          </a:xfrm>
          <a:prstGeom prst="rect">
            <a:avLst/>
          </a:prstGeom>
          <a:noFill/>
        </p:spPr>
        <p:txBody>
          <a:bodyPr wrap="square" rtlCol="0">
            <a:spAutoFit/>
          </a:bodyPr>
          <a:lstStyle/>
          <a:p>
            <a:pPr algn="ctr"/>
            <a:r>
              <a:rPr lang="en-US" sz="2400" dirty="0" err="1" smtClean="0">
                <a:solidFill>
                  <a:prstClr val="black"/>
                </a:solidFill>
                <a:latin typeface="Franklin Gothic Medium" pitchFamily="34" charset="0"/>
              </a:rPr>
              <a:t>Utilisation</a:t>
            </a:r>
            <a:r>
              <a:rPr lang="en-US" sz="2400" dirty="0" smtClean="0">
                <a:solidFill>
                  <a:prstClr val="black"/>
                </a:solidFill>
                <a:latin typeface="Franklin Gothic Medium" pitchFamily="34" charset="0"/>
              </a:rPr>
              <a:t> des </a:t>
            </a:r>
            <a:r>
              <a:rPr lang="en-US" sz="2400" dirty="0" err="1" smtClean="0">
                <a:solidFill>
                  <a:prstClr val="black"/>
                </a:solidFill>
                <a:latin typeface="Franklin Gothic Medium" pitchFamily="34" charset="0"/>
              </a:rPr>
              <a:t>normes</a:t>
            </a:r>
            <a:r>
              <a:rPr lang="en-US" sz="2400" dirty="0" smtClean="0">
                <a:solidFill>
                  <a:prstClr val="black"/>
                </a:solidFill>
                <a:latin typeface="Franklin Gothic Medium" pitchFamily="34" charset="0"/>
              </a:rPr>
              <a:t> pour </a:t>
            </a:r>
            <a:r>
              <a:rPr lang="en-US" sz="2400" dirty="0" err="1" smtClean="0">
                <a:solidFill>
                  <a:prstClr val="black"/>
                </a:solidFill>
                <a:latin typeface="Franklin Gothic Medium" pitchFamily="34" charset="0"/>
              </a:rPr>
              <a:t>orienter</a:t>
            </a:r>
            <a:r>
              <a:rPr lang="en-US" sz="2400" dirty="0" smtClean="0">
                <a:solidFill>
                  <a:prstClr val="black"/>
                </a:solidFill>
                <a:latin typeface="Franklin Gothic Medium" pitchFamily="34" charset="0"/>
              </a:rPr>
              <a:t> les </a:t>
            </a:r>
            <a:r>
              <a:rPr lang="en-US" sz="2400" dirty="0" err="1" smtClean="0">
                <a:solidFill>
                  <a:prstClr val="black"/>
                </a:solidFill>
                <a:latin typeface="Franklin Gothic Medium" pitchFamily="34" charset="0"/>
              </a:rPr>
              <a:t>programmes</a:t>
            </a:r>
            <a:r>
              <a:rPr lang="en-US" sz="2400" dirty="0" smtClean="0">
                <a:solidFill>
                  <a:prstClr val="black"/>
                </a:solidFill>
                <a:latin typeface="Franklin Gothic Medium" pitchFamily="34" charset="0"/>
              </a:rPr>
              <a:t> de certification</a:t>
            </a:r>
            <a:endParaRPr lang="en-US" sz="2400" dirty="0">
              <a:solidFill>
                <a:prstClr val="black"/>
              </a:solidFill>
              <a:latin typeface="Franklin Gothic Medium" pitchFamily="34" charset="0"/>
            </a:endParaRPr>
          </a:p>
        </p:txBody>
      </p:sp>
      <p:sp>
        <p:nvSpPr>
          <p:cNvPr id="18" name="TextBox 17"/>
          <p:cNvSpPr txBox="1"/>
          <p:nvPr/>
        </p:nvSpPr>
        <p:spPr>
          <a:xfrm>
            <a:off x="251520" y="2021939"/>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5</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19" name="Freeform 18"/>
          <p:cNvSpPr/>
          <p:nvPr/>
        </p:nvSpPr>
        <p:spPr>
          <a:xfrm flipH="1">
            <a:off x="395536" y="1196752"/>
            <a:ext cx="1224136" cy="1661531"/>
          </a:xfrm>
          <a:custGeom>
            <a:avLst/>
            <a:gdLst>
              <a:gd name="connsiteX0" fmla="*/ 19681 w 1507347"/>
              <a:gd name="connsiteY0" fmla="*/ 346180 h 2021571"/>
              <a:gd name="connsiteX1" fmla="*/ 7569 w 1507347"/>
              <a:gd name="connsiteY1" fmla="*/ 409765 h 2021571"/>
              <a:gd name="connsiteX2" fmla="*/ 65098 w 1507347"/>
              <a:gd name="connsiteY2" fmla="*/ 427931 h 2021571"/>
              <a:gd name="connsiteX3" fmla="*/ 77209 w 1507347"/>
              <a:gd name="connsiteY3" fmla="*/ 488488 h 2021571"/>
              <a:gd name="connsiteX4" fmla="*/ 107487 w 1507347"/>
              <a:gd name="connsiteY4" fmla="*/ 482432 h 2021571"/>
              <a:gd name="connsiteX5" fmla="*/ 270989 w 1507347"/>
              <a:gd name="connsiteY5" fmla="*/ 576294 h 2021571"/>
              <a:gd name="connsiteX6" fmla="*/ 334573 w 1507347"/>
              <a:gd name="connsiteY6" fmla="*/ 618684 h 2021571"/>
              <a:gd name="connsiteX7" fmla="*/ 376963 w 1507347"/>
              <a:gd name="connsiteY7" fmla="*/ 630795 h 2021571"/>
              <a:gd name="connsiteX8" fmla="*/ 437519 w 1507347"/>
              <a:gd name="connsiteY8" fmla="*/ 661073 h 2021571"/>
              <a:gd name="connsiteX9" fmla="*/ 437519 w 1507347"/>
              <a:gd name="connsiteY9" fmla="*/ 885131 h 2021571"/>
              <a:gd name="connsiteX10" fmla="*/ 476881 w 1507347"/>
              <a:gd name="connsiteY10" fmla="*/ 1063773 h 2021571"/>
              <a:gd name="connsiteX11" fmla="*/ 516242 w 1507347"/>
              <a:gd name="connsiteY11" fmla="*/ 1196996 h 2021571"/>
              <a:gd name="connsiteX12" fmla="*/ 525326 w 1507347"/>
              <a:gd name="connsiteY12" fmla="*/ 1363526 h 2021571"/>
              <a:gd name="connsiteX13" fmla="*/ 558632 w 1507347"/>
              <a:gd name="connsiteY13" fmla="*/ 1502806 h 2021571"/>
              <a:gd name="connsiteX14" fmla="*/ 573771 w 1507347"/>
              <a:gd name="connsiteY14" fmla="*/ 1514917 h 2021571"/>
              <a:gd name="connsiteX15" fmla="*/ 546520 w 1507347"/>
              <a:gd name="connsiteY15" fmla="*/ 1557306 h 2021571"/>
              <a:gd name="connsiteX16" fmla="*/ 528353 w 1507347"/>
              <a:gd name="connsiteY16" fmla="*/ 1617863 h 2021571"/>
              <a:gd name="connsiteX17" fmla="*/ 522298 w 1507347"/>
              <a:gd name="connsiteY17" fmla="*/ 1678419 h 2021571"/>
              <a:gd name="connsiteX18" fmla="*/ 561659 w 1507347"/>
              <a:gd name="connsiteY18" fmla="*/ 1705669 h 2021571"/>
              <a:gd name="connsiteX19" fmla="*/ 531381 w 1507347"/>
              <a:gd name="connsiteY19" fmla="*/ 1742003 h 2021571"/>
              <a:gd name="connsiteX20" fmla="*/ 534409 w 1507347"/>
              <a:gd name="connsiteY20" fmla="*/ 1811643 h 2021571"/>
              <a:gd name="connsiteX21" fmla="*/ 576798 w 1507347"/>
              <a:gd name="connsiteY21" fmla="*/ 1866143 h 2021571"/>
              <a:gd name="connsiteX22" fmla="*/ 619188 w 1507347"/>
              <a:gd name="connsiteY22" fmla="*/ 1881282 h 2021571"/>
              <a:gd name="connsiteX23" fmla="*/ 579826 w 1507347"/>
              <a:gd name="connsiteY23" fmla="*/ 1923672 h 2021571"/>
              <a:gd name="connsiteX24" fmla="*/ 582854 w 1507347"/>
              <a:gd name="connsiteY24" fmla="*/ 1966061 h 2021571"/>
              <a:gd name="connsiteX25" fmla="*/ 646438 w 1507347"/>
              <a:gd name="connsiteY25" fmla="*/ 1996339 h 2021571"/>
              <a:gd name="connsiteX26" fmla="*/ 713050 w 1507347"/>
              <a:gd name="connsiteY26" fmla="*/ 2020562 h 2021571"/>
              <a:gd name="connsiteX27" fmla="*/ 822051 w 1507347"/>
              <a:gd name="connsiteY27" fmla="*/ 2002395 h 2021571"/>
              <a:gd name="connsiteX28" fmla="*/ 852330 w 1507347"/>
              <a:gd name="connsiteY28" fmla="*/ 1990284 h 2021571"/>
              <a:gd name="connsiteX29" fmla="*/ 846274 w 1507347"/>
              <a:gd name="connsiteY29" fmla="*/ 1953950 h 2021571"/>
              <a:gd name="connsiteX30" fmla="*/ 806912 w 1507347"/>
              <a:gd name="connsiteY30" fmla="*/ 1908533 h 2021571"/>
              <a:gd name="connsiteX31" fmla="*/ 788745 w 1507347"/>
              <a:gd name="connsiteY31" fmla="*/ 1893394 h 2021571"/>
              <a:gd name="connsiteX32" fmla="*/ 809940 w 1507347"/>
              <a:gd name="connsiteY32" fmla="*/ 1841921 h 2021571"/>
              <a:gd name="connsiteX33" fmla="*/ 761495 w 1507347"/>
              <a:gd name="connsiteY33" fmla="*/ 1820726 h 2021571"/>
              <a:gd name="connsiteX34" fmla="*/ 785718 w 1507347"/>
              <a:gd name="connsiteY34" fmla="*/ 1787420 h 2021571"/>
              <a:gd name="connsiteX35" fmla="*/ 743328 w 1507347"/>
              <a:gd name="connsiteY35" fmla="*/ 1763198 h 2021571"/>
              <a:gd name="connsiteX36" fmla="*/ 749384 w 1507347"/>
              <a:gd name="connsiteY36" fmla="*/ 1702641 h 2021571"/>
              <a:gd name="connsiteX37" fmla="*/ 767551 w 1507347"/>
              <a:gd name="connsiteY37" fmla="*/ 1678419 h 2021571"/>
              <a:gd name="connsiteX38" fmla="*/ 752412 w 1507347"/>
              <a:gd name="connsiteY38" fmla="*/ 1654196 h 2021571"/>
              <a:gd name="connsiteX39" fmla="*/ 773606 w 1507347"/>
              <a:gd name="connsiteY39" fmla="*/ 1599696 h 2021571"/>
              <a:gd name="connsiteX40" fmla="*/ 800857 w 1507347"/>
              <a:gd name="connsiteY40" fmla="*/ 1572445 h 2021571"/>
              <a:gd name="connsiteX41" fmla="*/ 800857 w 1507347"/>
              <a:gd name="connsiteY41" fmla="*/ 1560334 h 2021571"/>
              <a:gd name="connsiteX42" fmla="*/ 909858 w 1507347"/>
              <a:gd name="connsiteY42" fmla="*/ 1436194 h 2021571"/>
              <a:gd name="connsiteX43" fmla="*/ 909858 w 1507347"/>
              <a:gd name="connsiteY43" fmla="*/ 1387749 h 2021571"/>
              <a:gd name="connsiteX44" fmla="*/ 943164 w 1507347"/>
              <a:gd name="connsiteY44" fmla="*/ 1324165 h 2021571"/>
              <a:gd name="connsiteX45" fmla="*/ 955275 w 1507347"/>
              <a:gd name="connsiteY45" fmla="*/ 1257553 h 2021571"/>
              <a:gd name="connsiteX46" fmla="*/ 952247 w 1507347"/>
              <a:gd name="connsiteY46" fmla="*/ 1206080 h 2021571"/>
              <a:gd name="connsiteX47" fmla="*/ 952247 w 1507347"/>
              <a:gd name="connsiteY47" fmla="*/ 1154607 h 2021571"/>
              <a:gd name="connsiteX48" fmla="*/ 943164 w 1507347"/>
              <a:gd name="connsiteY48" fmla="*/ 1130384 h 2021571"/>
              <a:gd name="connsiteX49" fmla="*/ 967386 w 1507347"/>
              <a:gd name="connsiteY49" fmla="*/ 1100106 h 2021571"/>
              <a:gd name="connsiteX50" fmla="*/ 1018859 w 1507347"/>
              <a:gd name="connsiteY50" fmla="*/ 1087995 h 2021571"/>
              <a:gd name="connsiteX51" fmla="*/ 991609 w 1507347"/>
              <a:gd name="connsiteY51" fmla="*/ 942660 h 2021571"/>
              <a:gd name="connsiteX52" fmla="*/ 958303 w 1507347"/>
              <a:gd name="connsiteY52" fmla="*/ 821547 h 2021571"/>
              <a:gd name="connsiteX53" fmla="*/ 979498 w 1507347"/>
              <a:gd name="connsiteY53" fmla="*/ 733741 h 2021571"/>
              <a:gd name="connsiteX54" fmla="*/ 1003720 w 1507347"/>
              <a:gd name="connsiteY54" fmla="*/ 667129 h 2021571"/>
              <a:gd name="connsiteX55" fmla="*/ 1040054 w 1507347"/>
              <a:gd name="connsiteY55" fmla="*/ 627767 h 2021571"/>
              <a:gd name="connsiteX56" fmla="*/ 1070332 w 1507347"/>
              <a:gd name="connsiteY56" fmla="*/ 594461 h 2021571"/>
              <a:gd name="connsiteX57" fmla="*/ 1155111 w 1507347"/>
              <a:gd name="connsiteY57" fmla="*/ 558128 h 2021571"/>
              <a:gd name="connsiteX58" fmla="*/ 1221723 w 1507347"/>
              <a:gd name="connsiteY58" fmla="*/ 515738 h 2021571"/>
              <a:gd name="connsiteX59" fmla="*/ 1239890 w 1507347"/>
              <a:gd name="connsiteY59" fmla="*/ 509682 h 2021571"/>
              <a:gd name="connsiteX60" fmla="*/ 1279251 w 1507347"/>
              <a:gd name="connsiteY60" fmla="*/ 467293 h 2021571"/>
              <a:gd name="connsiteX61" fmla="*/ 1321641 w 1507347"/>
              <a:gd name="connsiteY61" fmla="*/ 433987 h 2021571"/>
              <a:gd name="connsiteX62" fmla="*/ 1345863 w 1507347"/>
              <a:gd name="connsiteY62" fmla="*/ 349208 h 2021571"/>
              <a:gd name="connsiteX63" fmla="*/ 1364030 w 1507347"/>
              <a:gd name="connsiteY63" fmla="*/ 300763 h 2021571"/>
              <a:gd name="connsiteX64" fmla="*/ 1412475 w 1507347"/>
              <a:gd name="connsiteY64" fmla="*/ 246263 h 2021571"/>
              <a:gd name="connsiteX65" fmla="*/ 1451837 w 1507347"/>
              <a:gd name="connsiteY65" fmla="*/ 215984 h 2021571"/>
              <a:gd name="connsiteX66" fmla="*/ 1500282 w 1507347"/>
              <a:gd name="connsiteY66" fmla="*/ 176623 h 2021571"/>
              <a:gd name="connsiteX67" fmla="*/ 1494226 w 1507347"/>
              <a:gd name="connsiteY67" fmla="*/ 113039 h 2021571"/>
              <a:gd name="connsiteX68" fmla="*/ 1466976 w 1507347"/>
              <a:gd name="connsiteY68" fmla="*/ 152400 h 2021571"/>
              <a:gd name="connsiteX69" fmla="*/ 1436698 w 1507347"/>
              <a:gd name="connsiteY69" fmla="*/ 182679 h 2021571"/>
              <a:gd name="connsiteX70" fmla="*/ 1418531 w 1507347"/>
              <a:gd name="connsiteY70" fmla="*/ 164512 h 2021571"/>
              <a:gd name="connsiteX71" fmla="*/ 1406420 w 1507347"/>
              <a:gd name="connsiteY71" fmla="*/ 170567 h 2021571"/>
              <a:gd name="connsiteX72" fmla="*/ 1397336 w 1507347"/>
              <a:gd name="connsiteY72" fmla="*/ 149373 h 2021571"/>
              <a:gd name="connsiteX73" fmla="*/ 1391281 w 1507347"/>
              <a:gd name="connsiteY73" fmla="*/ 103955 h 2021571"/>
              <a:gd name="connsiteX74" fmla="*/ 1351919 w 1507347"/>
              <a:gd name="connsiteY74" fmla="*/ 164512 h 2021571"/>
              <a:gd name="connsiteX75" fmla="*/ 1312557 w 1507347"/>
              <a:gd name="connsiteY75" fmla="*/ 231124 h 2021571"/>
              <a:gd name="connsiteX76" fmla="*/ 1264112 w 1507347"/>
              <a:gd name="connsiteY76" fmla="*/ 297735 h 2021571"/>
              <a:gd name="connsiteX77" fmla="*/ 1194473 w 1507347"/>
              <a:gd name="connsiteY77" fmla="*/ 337097 h 2021571"/>
              <a:gd name="connsiteX78" fmla="*/ 1182361 w 1507347"/>
              <a:gd name="connsiteY78" fmla="*/ 379486 h 2021571"/>
              <a:gd name="connsiteX79" fmla="*/ 1158139 w 1507347"/>
              <a:gd name="connsiteY79" fmla="*/ 400681 h 2021571"/>
              <a:gd name="connsiteX80" fmla="*/ 1109694 w 1507347"/>
              <a:gd name="connsiteY80" fmla="*/ 406737 h 2021571"/>
              <a:gd name="connsiteX81" fmla="*/ 1052165 w 1507347"/>
              <a:gd name="connsiteY81" fmla="*/ 385542 h 2021571"/>
              <a:gd name="connsiteX82" fmla="*/ 1033998 w 1507347"/>
              <a:gd name="connsiteY82" fmla="*/ 391598 h 2021571"/>
              <a:gd name="connsiteX83" fmla="*/ 988581 w 1507347"/>
              <a:gd name="connsiteY83" fmla="*/ 358292 h 2021571"/>
              <a:gd name="connsiteX84" fmla="*/ 928025 w 1507347"/>
              <a:gd name="connsiteY84" fmla="*/ 358292 h 2021571"/>
              <a:gd name="connsiteX85" fmla="*/ 843246 w 1507347"/>
              <a:gd name="connsiteY85" fmla="*/ 370403 h 2021571"/>
              <a:gd name="connsiteX86" fmla="*/ 837190 w 1507347"/>
              <a:gd name="connsiteY86" fmla="*/ 391598 h 2021571"/>
              <a:gd name="connsiteX87" fmla="*/ 809940 w 1507347"/>
              <a:gd name="connsiteY87" fmla="*/ 358292 h 2021571"/>
              <a:gd name="connsiteX88" fmla="*/ 840218 w 1507347"/>
              <a:gd name="connsiteY88" fmla="*/ 324986 h 2021571"/>
              <a:gd name="connsiteX89" fmla="*/ 897747 w 1507347"/>
              <a:gd name="connsiteY89" fmla="*/ 252318 h 2021571"/>
              <a:gd name="connsiteX90" fmla="*/ 882608 w 1507347"/>
              <a:gd name="connsiteY90" fmla="*/ 228096 h 2021571"/>
              <a:gd name="connsiteX91" fmla="*/ 897747 w 1507347"/>
              <a:gd name="connsiteY91" fmla="*/ 137261 h 2021571"/>
              <a:gd name="connsiteX92" fmla="*/ 888663 w 1507347"/>
              <a:gd name="connsiteY92" fmla="*/ 73677 h 2021571"/>
              <a:gd name="connsiteX93" fmla="*/ 846274 w 1507347"/>
              <a:gd name="connsiteY93" fmla="*/ 28260 h 2021571"/>
              <a:gd name="connsiteX94" fmla="*/ 782690 w 1507347"/>
              <a:gd name="connsiteY94" fmla="*/ 4037 h 2021571"/>
              <a:gd name="connsiteX95" fmla="*/ 725161 w 1507347"/>
              <a:gd name="connsiteY95" fmla="*/ 4037 h 2021571"/>
              <a:gd name="connsiteX96" fmla="*/ 637355 w 1507347"/>
              <a:gd name="connsiteY96" fmla="*/ 22204 h 2021571"/>
              <a:gd name="connsiteX97" fmla="*/ 601021 w 1507347"/>
              <a:gd name="connsiteY97" fmla="*/ 64594 h 2021571"/>
              <a:gd name="connsiteX98" fmla="*/ 573771 w 1507347"/>
              <a:gd name="connsiteY98" fmla="*/ 131206 h 2021571"/>
              <a:gd name="connsiteX99" fmla="*/ 579826 w 1507347"/>
              <a:gd name="connsiteY99" fmla="*/ 176623 h 2021571"/>
              <a:gd name="connsiteX100" fmla="*/ 564687 w 1507347"/>
              <a:gd name="connsiteY100" fmla="*/ 240207 h 2021571"/>
              <a:gd name="connsiteX101" fmla="*/ 582854 w 1507347"/>
              <a:gd name="connsiteY101" fmla="*/ 282596 h 2021571"/>
              <a:gd name="connsiteX102" fmla="*/ 613132 w 1507347"/>
              <a:gd name="connsiteY102" fmla="*/ 328014 h 2021571"/>
              <a:gd name="connsiteX103" fmla="*/ 631299 w 1507347"/>
              <a:gd name="connsiteY103" fmla="*/ 379486 h 2021571"/>
              <a:gd name="connsiteX104" fmla="*/ 607077 w 1507347"/>
              <a:gd name="connsiteY104" fmla="*/ 415820 h 2021571"/>
              <a:gd name="connsiteX105" fmla="*/ 558632 w 1507347"/>
              <a:gd name="connsiteY105" fmla="*/ 406737 h 2021571"/>
              <a:gd name="connsiteX106" fmla="*/ 501103 w 1507347"/>
              <a:gd name="connsiteY106" fmla="*/ 421876 h 2021571"/>
              <a:gd name="connsiteX107" fmla="*/ 413296 w 1507347"/>
              <a:gd name="connsiteY107" fmla="*/ 440043 h 2021571"/>
              <a:gd name="connsiteX108" fmla="*/ 392102 w 1507347"/>
              <a:gd name="connsiteY108" fmla="*/ 449126 h 2021571"/>
              <a:gd name="connsiteX109" fmla="*/ 325490 w 1507347"/>
              <a:gd name="connsiteY109" fmla="*/ 433987 h 2021571"/>
              <a:gd name="connsiteX110" fmla="*/ 313379 w 1507347"/>
              <a:gd name="connsiteY110" fmla="*/ 449126 h 2021571"/>
              <a:gd name="connsiteX111" fmla="*/ 286128 w 1507347"/>
              <a:gd name="connsiteY111" fmla="*/ 430959 h 2021571"/>
              <a:gd name="connsiteX112" fmla="*/ 234655 w 1507347"/>
              <a:gd name="connsiteY112" fmla="*/ 400681 h 2021571"/>
              <a:gd name="connsiteX113" fmla="*/ 216488 w 1507347"/>
              <a:gd name="connsiteY113" fmla="*/ 412792 h 2021571"/>
              <a:gd name="connsiteX114" fmla="*/ 165016 w 1507347"/>
              <a:gd name="connsiteY114" fmla="*/ 373431 h 2021571"/>
              <a:gd name="connsiteX115" fmla="*/ 152904 w 1507347"/>
              <a:gd name="connsiteY115" fmla="*/ 346180 h 2021571"/>
              <a:gd name="connsiteX116" fmla="*/ 98404 w 1507347"/>
              <a:gd name="connsiteY116" fmla="*/ 328014 h 2021571"/>
              <a:gd name="connsiteX117" fmla="*/ 19681 w 1507347"/>
              <a:gd name="connsiteY117" fmla="*/ 346180 h 202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507347" h="2021571">
                <a:moveTo>
                  <a:pt x="19681" y="346180"/>
                </a:moveTo>
                <a:cubicBezTo>
                  <a:pt x="4542" y="359805"/>
                  <a:pt x="0" y="396140"/>
                  <a:pt x="7569" y="409765"/>
                </a:cubicBezTo>
                <a:cubicBezTo>
                  <a:pt x="15139" y="423390"/>
                  <a:pt x="53491" y="414810"/>
                  <a:pt x="65098" y="427931"/>
                </a:cubicBezTo>
                <a:cubicBezTo>
                  <a:pt x="76705" y="441052"/>
                  <a:pt x="70144" y="479405"/>
                  <a:pt x="77209" y="488488"/>
                </a:cubicBezTo>
                <a:cubicBezTo>
                  <a:pt x="84274" y="497571"/>
                  <a:pt x="75190" y="467798"/>
                  <a:pt x="107487" y="482432"/>
                </a:cubicBezTo>
                <a:cubicBezTo>
                  <a:pt x="139784" y="497066"/>
                  <a:pt x="233141" y="553585"/>
                  <a:pt x="270989" y="576294"/>
                </a:cubicBezTo>
                <a:cubicBezTo>
                  <a:pt x="308837" y="599003"/>
                  <a:pt x="316911" y="609601"/>
                  <a:pt x="334573" y="618684"/>
                </a:cubicBezTo>
                <a:cubicBezTo>
                  <a:pt x="352235" y="627767"/>
                  <a:pt x="359805" y="623730"/>
                  <a:pt x="376963" y="630795"/>
                </a:cubicBezTo>
                <a:cubicBezTo>
                  <a:pt x="394121" y="637860"/>
                  <a:pt x="427426" y="618684"/>
                  <a:pt x="437519" y="661073"/>
                </a:cubicBezTo>
                <a:cubicBezTo>
                  <a:pt x="447612" y="703462"/>
                  <a:pt x="430959" y="818014"/>
                  <a:pt x="437519" y="885131"/>
                </a:cubicBezTo>
                <a:cubicBezTo>
                  <a:pt x="444079" y="952248"/>
                  <a:pt x="463761" y="1011796"/>
                  <a:pt x="476881" y="1063773"/>
                </a:cubicBezTo>
                <a:cubicBezTo>
                  <a:pt x="490001" y="1115750"/>
                  <a:pt x="508168" y="1147037"/>
                  <a:pt x="516242" y="1196996"/>
                </a:cubicBezTo>
                <a:cubicBezTo>
                  <a:pt x="524316" y="1246955"/>
                  <a:pt x="518261" y="1312558"/>
                  <a:pt x="525326" y="1363526"/>
                </a:cubicBezTo>
                <a:cubicBezTo>
                  <a:pt x="532391" y="1414494"/>
                  <a:pt x="550558" y="1477574"/>
                  <a:pt x="558632" y="1502806"/>
                </a:cubicBezTo>
                <a:cubicBezTo>
                  <a:pt x="566706" y="1528038"/>
                  <a:pt x="575790" y="1505834"/>
                  <a:pt x="573771" y="1514917"/>
                </a:cubicBezTo>
                <a:cubicBezTo>
                  <a:pt x="571752" y="1524000"/>
                  <a:pt x="554090" y="1540148"/>
                  <a:pt x="546520" y="1557306"/>
                </a:cubicBezTo>
                <a:cubicBezTo>
                  <a:pt x="538950" y="1574464"/>
                  <a:pt x="532390" y="1597678"/>
                  <a:pt x="528353" y="1617863"/>
                </a:cubicBezTo>
                <a:cubicBezTo>
                  <a:pt x="524316" y="1638048"/>
                  <a:pt x="516747" y="1663785"/>
                  <a:pt x="522298" y="1678419"/>
                </a:cubicBezTo>
                <a:cubicBezTo>
                  <a:pt x="527849" y="1693053"/>
                  <a:pt x="560145" y="1695072"/>
                  <a:pt x="561659" y="1705669"/>
                </a:cubicBezTo>
                <a:cubicBezTo>
                  <a:pt x="563173" y="1716266"/>
                  <a:pt x="535923" y="1724341"/>
                  <a:pt x="531381" y="1742003"/>
                </a:cubicBezTo>
                <a:cubicBezTo>
                  <a:pt x="526839" y="1759665"/>
                  <a:pt x="526840" y="1790953"/>
                  <a:pt x="534409" y="1811643"/>
                </a:cubicBezTo>
                <a:cubicBezTo>
                  <a:pt x="541979" y="1832333"/>
                  <a:pt x="562668" y="1854537"/>
                  <a:pt x="576798" y="1866143"/>
                </a:cubicBezTo>
                <a:cubicBezTo>
                  <a:pt x="590928" y="1877749"/>
                  <a:pt x="618683" y="1871694"/>
                  <a:pt x="619188" y="1881282"/>
                </a:cubicBezTo>
                <a:cubicBezTo>
                  <a:pt x="619693" y="1890870"/>
                  <a:pt x="585882" y="1909542"/>
                  <a:pt x="579826" y="1923672"/>
                </a:cubicBezTo>
                <a:cubicBezTo>
                  <a:pt x="573770" y="1937802"/>
                  <a:pt x="571752" y="1953950"/>
                  <a:pt x="582854" y="1966061"/>
                </a:cubicBezTo>
                <a:cubicBezTo>
                  <a:pt x="593956" y="1978172"/>
                  <a:pt x="624739" y="1987256"/>
                  <a:pt x="646438" y="1996339"/>
                </a:cubicBezTo>
                <a:cubicBezTo>
                  <a:pt x="668137" y="2005422"/>
                  <a:pt x="683781" y="2019553"/>
                  <a:pt x="713050" y="2020562"/>
                </a:cubicBezTo>
                <a:cubicBezTo>
                  <a:pt x="742319" y="2021571"/>
                  <a:pt x="798838" y="2007441"/>
                  <a:pt x="822051" y="2002395"/>
                </a:cubicBezTo>
                <a:cubicBezTo>
                  <a:pt x="845264" y="1997349"/>
                  <a:pt x="848293" y="1998358"/>
                  <a:pt x="852330" y="1990284"/>
                </a:cubicBezTo>
                <a:cubicBezTo>
                  <a:pt x="856367" y="1982210"/>
                  <a:pt x="853844" y="1967575"/>
                  <a:pt x="846274" y="1953950"/>
                </a:cubicBezTo>
                <a:cubicBezTo>
                  <a:pt x="838704" y="1940325"/>
                  <a:pt x="816500" y="1918626"/>
                  <a:pt x="806912" y="1908533"/>
                </a:cubicBezTo>
                <a:cubicBezTo>
                  <a:pt x="797324" y="1898440"/>
                  <a:pt x="788240" y="1904496"/>
                  <a:pt x="788745" y="1893394"/>
                </a:cubicBezTo>
                <a:cubicBezTo>
                  <a:pt x="789250" y="1882292"/>
                  <a:pt x="814482" y="1854032"/>
                  <a:pt x="809940" y="1841921"/>
                </a:cubicBezTo>
                <a:cubicBezTo>
                  <a:pt x="805398" y="1829810"/>
                  <a:pt x="765532" y="1829810"/>
                  <a:pt x="761495" y="1820726"/>
                </a:cubicBezTo>
                <a:cubicBezTo>
                  <a:pt x="757458" y="1811642"/>
                  <a:pt x="788746" y="1797008"/>
                  <a:pt x="785718" y="1787420"/>
                </a:cubicBezTo>
                <a:cubicBezTo>
                  <a:pt x="782690" y="1777832"/>
                  <a:pt x="749384" y="1777328"/>
                  <a:pt x="743328" y="1763198"/>
                </a:cubicBezTo>
                <a:cubicBezTo>
                  <a:pt x="737272" y="1749068"/>
                  <a:pt x="745347" y="1716771"/>
                  <a:pt x="749384" y="1702641"/>
                </a:cubicBezTo>
                <a:cubicBezTo>
                  <a:pt x="753421" y="1688511"/>
                  <a:pt x="767046" y="1686493"/>
                  <a:pt x="767551" y="1678419"/>
                </a:cubicBezTo>
                <a:cubicBezTo>
                  <a:pt x="768056" y="1670345"/>
                  <a:pt x="751403" y="1667317"/>
                  <a:pt x="752412" y="1654196"/>
                </a:cubicBezTo>
                <a:cubicBezTo>
                  <a:pt x="753421" y="1641076"/>
                  <a:pt x="765532" y="1613321"/>
                  <a:pt x="773606" y="1599696"/>
                </a:cubicBezTo>
                <a:cubicBezTo>
                  <a:pt x="781680" y="1586071"/>
                  <a:pt x="796315" y="1579005"/>
                  <a:pt x="800857" y="1572445"/>
                </a:cubicBezTo>
                <a:cubicBezTo>
                  <a:pt x="805399" y="1565885"/>
                  <a:pt x="782690" y="1583043"/>
                  <a:pt x="800857" y="1560334"/>
                </a:cubicBezTo>
                <a:cubicBezTo>
                  <a:pt x="819024" y="1537626"/>
                  <a:pt x="891691" y="1464958"/>
                  <a:pt x="909858" y="1436194"/>
                </a:cubicBezTo>
                <a:cubicBezTo>
                  <a:pt x="928025" y="1407430"/>
                  <a:pt x="904307" y="1406420"/>
                  <a:pt x="909858" y="1387749"/>
                </a:cubicBezTo>
                <a:cubicBezTo>
                  <a:pt x="915409" y="1369078"/>
                  <a:pt x="935595" y="1345864"/>
                  <a:pt x="943164" y="1324165"/>
                </a:cubicBezTo>
                <a:cubicBezTo>
                  <a:pt x="950733" y="1302466"/>
                  <a:pt x="953761" y="1277234"/>
                  <a:pt x="955275" y="1257553"/>
                </a:cubicBezTo>
                <a:cubicBezTo>
                  <a:pt x="956789" y="1237872"/>
                  <a:pt x="952752" y="1223238"/>
                  <a:pt x="952247" y="1206080"/>
                </a:cubicBezTo>
                <a:cubicBezTo>
                  <a:pt x="951742" y="1188922"/>
                  <a:pt x="953761" y="1167223"/>
                  <a:pt x="952247" y="1154607"/>
                </a:cubicBezTo>
                <a:cubicBezTo>
                  <a:pt x="950733" y="1141991"/>
                  <a:pt x="940641" y="1139468"/>
                  <a:pt x="943164" y="1130384"/>
                </a:cubicBezTo>
                <a:cubicBezTo>
                  <a:pt x="945687" y="1121301"/>
                  <a:pt x="954770" y="1107171"/>
                  <a:pt x="967386" y="1100106"/>
                </a:cubicBezTo>
                <a:cubicBezTo>
                  <a:pt x="980002" y="1093041"/>
                  <a:pt x="1014822" y="1114236"/>
                  <a:pt x="1018859" y="1087995"/>
                </a:cubicBezTo>
                <a:cubicBezTo>
                  <a:pt x="1022896" y="1061754"/>
                  <a:pt x="1001702" y="987068"/>
                  <a:pt x="991609" y="942660"/>
                </a:cubicBezTo>
                <a:cubicBezTo>
                  <a:pt x="981516" y="898252"/>
                  <a:pt x="960321" y="856367"/>
                  <a:pt x="958303" y="821547"/>
                </a:cubicBezTo>
                <a:cubicBezTo>
                  <a:pt x="956285" y="786727"/>
                  <a:pt x="971929" y="759477"/>
                  <a:pt x="979498" y="733741"/>
                </a:cubicBezTo>
                <a:cubicBezTo>
                  <a:pt x="987067" y="708005"/>
                  <a:pt x="993627" y="684791"/>
                  <a:pt x="1003720" y="667129"/>
                </a:cubicBezTo>
                <a:cubicBezTo>
                  <a:pt x="1013813" y="649467"/>
                  <a:pt x="1040054" y="627767"/>
                  <a:pt x="1040054" y="627767"/>
                </a:cubicBezTo>
                <a:cubicBezTo>
                  <a:pt x="1051156" y="615656"/>
                  <a:pt x="1051156" y="606068"/>
                  <a:pt x="1070332" y="594461"/>
                </a:cubicBezTo>
                <a:cubicBezTo>
                  <a:pt x="1089508" y="582855"/>
                  <a:pt x="1129879" y="571248"/>
                  <a:pt x="1155111" y="558128"/>
                </a:cubicBezTo>
                <a:cubicBezTo>
                  <a:pt x="1180343" y="545008"/>
                  <a:pt x="1207593" y="523812"/>
                  <a:pt x="1221723" y="515738"/>
                </a:cubicBezTo>
                <a:cubicBezTo>
                  <a:pt x="1235853" y="507664"/>
                  <a:pt x="1230302" y="517756"/>
                  <a:pt x="1239890" y="509682"/>
                </a:cubicBezTo>
                <a:cubicBezTo>
                  <a:pt x="1249478" y="501608"/>
                  <a:pt x="1265626" y="479909"/>
                  <a:pt x="1279251" y="467293"/>
                </a:cubicBezTo>
                <a:cubicBezTo>
                  <a:pt x="1292876" y="454677"/>
                  <a:pt x="1310539" y="453668"/>
                  <a:pt x="1321641" y="433987"/>
                </a:cubicBezTo>
                <a:cubicBezTo>
                  <a:pt x="1332743" y="414306"/>
                  <a:pt x="1338798" y="371412"/>
                  <a:pt x="1345863" y="349208"/>
                </a:cubicBezTo>
                <a:cubicBezTo>
                  <a:pt x="1352928" y="327004"/>
                  <a:pt x="1352928" y="317920"/>
                  <a:pt x="1364030" y="300763"/>
                </a:cubicBezTo>
                <a:cubicBezTo>
                  <a:pt x="1375132" y="283606"/>
                  <a:pt x="1397841" y="260393"/>
                  <a:pt x="1412475" y="246263"/>
                </a:cubicBezTo>
                <a:cubicBezTo>
                  <a:pt x="1427109" y="232133"/>
                  <a:pt x="1437203" y="227591"/>
                  <a:pt x="1451837" y="215984"/>
                </a:cubicBezTo>
                <a:cubicBezTo>
                  <a:pt x="1466471" y="204377"/>
                  <a:pt x="1493217" y="193780"/>
                  <a:pt x="1500282" y="176623"/>
                </a:cubicBezTo>
                <a:cubicBezTo>
                  <a:pt x="1507347" y="159466"/>
                  <a:pt x="1499777" y="117076"/>
                  <a:pt x="1494226" y="113039"/>
                </a:cubicBezTo>
                <a:cubicBezTo>
                  <a:pt x="1488675" y="109002"/>
                  <a:pt x="1476564" y="140793"/>
                  <a:pt x="1466976" y="152400"/>
                </a:cubicBezTo>
                <a:cubicBezTo>
                  <a:pt x="1457388" y="164007"/>
                  <a:pt x="1444772" y="180660"/>
                  <a:pt x="1436698" y="182679"/>
                </a:cubicBezTo>
                <a:cubicBezTo>
                  <a:pt x="1428624" y="184698"/>
                  <a:pt x="1423577" y="166531"/>
                  <a:pt x="1418531" y="164512"/>
                </a:cubicBezTo>
                <a:cubicBezTo>
                  <a:pt x="1413485" y="162493"/>
                  <a:pt x="1409953" y="173090"/>
                  <a:pt x="1406420" y="170567"/>
                </a:cubicBezTo>
                <a:cubicBezTo>
                  <a:pt x="1402887" y="168044"/>
                  <a:pt x="1399859" y="160475"/>
                  <a:pt x="1397336" y="149373"/>
                </a:cubicBezTo>
                <a:cubicBezTo>
                  <a:pt x="1394813" y="138271"/>
                  <a:pt x="1398850" y="101432"/>
                  <a:pt x="1391281" y="103955"/>
                </a:cubicBezTo>
                <a:cubicBezTo>
                  <a:pt x="1383712" y="106478"/>
                  <a:pt x="1365040" y="143317"/>
                  <a:pt x="1351919" y="164512"/>
                </a:cubicBezTo>
                <a:cubicBezTo>
                  <a:pt x="1338798" y="185707"/>
                  <a:pt x="1327191" y="208920"/>
                  <a:pt x="1312557" y="231124"/>
                </a:cubicBezTo>
                <a:cubicBezTo>
                  <a:pt x="1297923" y="253328"/>
                  <a:pt x="1283793" y="280073"/>
                  <a:pt x="1264112" y="297735"/>
                </a:cubicBezTo>
                <a:cubicBezTo>
                  <a:pt x="1244431" y="315397"/>
                  <a:pt x="1208098" y="323472"/>
                  <a:pt x="1194473" y="337097"/>
                </a:cubicBezTo>
                <a:cubicBezTo>
                  <a:pt x="1180848" y="350722"/>
                  <a:pt x="1188417" y="368889"/>
                  <a:pt x="1182361" y="379486"/>
                </a:cubicBezTo>
                <a:cubicBezTo>
                  <a:pt x="1176305" y="390083"/>
                  <a:pt x="1170250" y="396139"/>
                  <a:pt x="1158139" y="400681"/>
                </a:cubicBezTo>
                <a:cubicBezTo>
                  <a:pt x="1146028" y="405223"/>
                  <a:pt x="1127356" y="409260"/>
                  <a:pt x="1109694" y="406737"/>
                </a:cubicBezTo>
                <a:cubicBezTo>
                  <a:pt x="1092032" y="404214"/>
                  <a:pt x="1064781" y="388065"/>
                  <a:pt x="1052165" y="385542"/>
                </a:cubicBezTo>
                <a:cubicBezTo>
                  <a:pt x="1039549" y="383019"/>
                  <a:pt x="1044595" y="396140"/>
                  <a:pt x="1033998" y="391598"/>
                </a:cubicBezTo>
                <a:cubicBezTo>
                  <a:pt x="1023401" y="387056"/>
                  <a:pt x="1006243" y="363843"/>
                  <a:pt x="988581" y="358292"/>
                </a:cubicBezTo>
                <a:cubicBezTo>
                  <a:pt x="970919" y="352741"/>
                  <a:pt x="952248" y="356274"/>
                  <a:pt x="928025" y="358292"/>
                </a:cubicBezTo>
                <a:cubicBezTo>
                  <a:pt x="903803" y="360311"/>
                  <a:pt x="858385" y="364852"/>
                  <a:pt x="843246" y="370403"/>
                </a:cubicBezTo>
                <a:cubicBezTo>
                  <a:pt x="828107" y="375954"/>
                  <a:pt x="842741" y="393616"/>
                  <a:pt x="837190" y="391598"/>
                </a:cubicBezTo>
                <a:cubicBezTo>
                  <a:pt x="831639" y="389580"/>
                  <a:pt x="809435" y="369394"/>
                  <a:pt x="809940" y="358292"/>
                </a:cubicBezTo>
                <a:cubicBezTo>
                  <a:pt x="810445" y="347190"/>
                  <a:pt x="825584" y="342648"/>
                  <a:pt x="840218" y="324986"/>
                </a:cubicBezTo>
                <a:cubicBezTo>
                  <a:pt x="854852" y="307324"/>
                  <a:pt x="890682" y="268466"/>
                  <a:pt x="897747" y="252318"/>
                </a:cubicBezTo>
                <a:cubicBezTo>
                  <a:pt x="904812" y="236170"/>
                  <a:pt x="882608" y="247272"/>
                  <a:pt x="882608" y="228096"/>
                </a:cubicBezTo>
                <a:cubicBezTo>
                  <a:pt x="882608" y="208920"/>
                  <a:pt x="896738" y="162997"/>
                  <a:pt x="897747" y="137261"/>
                </a:cubicBezTo>
                <a:cubicBezTo>
                  <a:pt x="898756" y="111525"/>
                  <a:pt x="897242" y="91844"/>
                  <a:pt x="888663" y="73677"/>
                </a:cubicBezTo>
                <a:cubicBezTo>
                  <a:pt x="880084" y="55510"/>
                  <a:pt x="863936" y="39867"/>
                  <a:pt x="846274" y="28260"/>
                </a:cubicBezTo>
                <a:cubicBezTo>
                  <a:pt x="828612" y="16653"/>
                  <a:pt x="802876" y="8074"/>
                  <a:pt x="782690" y="4037"/>
                </a:cubicBezTo>
                <a:cubicBezTo>
                  <a:pt x="762505" y="0"/>
                  <a:pt x="749383" y="1009"/>
                  <a:pt x="725161" y="4037"/>
                </a:cubicBezTo>
                <a:cubicBezTo>
                  <a:pt x="700939" y="7065"/>
                  <a:pt x="658045" y="12111"/>
                  <a:pt x="637355" y="22204"/>
                </a:cubicBezTo>
                <a:cubicBezTo>
                  <a:pt x="616665" y="32297"/>
                  <a:pt x="611618" y="46427"/>
                  <a:pt x="601021" y="64594"/>
                </a:cubicBezTo>
                <a:cubicBezTo>
                  <a:pt x="590424" y="82761"/>
                  <a:pt x="577303" y="112535"/>
                  <a:pt x="573771" y="131206"/>
                </a:cubicBezTo>
                <a:cubicBezTo>
                  <a:pt x="570239" y="149877"/>
                  <a:pt x="581340" y="158456"/>
                  <a:pt x="579826" y="176623"/>
                </a:cubicBezTo>
                <a:cubicBezTo>
                  <a:pt x="578312" y="194790"/>
                  <a:pt x="564182" y="222545"/>
                  <a:pt x="564687" y="240207"/>
                </a:cubicBezTo>
                <a:cubicBezTo>
                  <a:pt x="565192" y="257869"/>
                  <a:pt x="574780" y="267962"/>
                  <a:pt x="582854" y="282596"/>
                </a:cubicBezTo>
                <a:cubicBezTo>
                  <a:pt x="590928" y="297231"/>
                  <a:pt x="605058" y="311866"/>
                  <a:pt x="613132" y="328014"/>
                </a:cubicBezTo>
                <a:cubicBezTo>
                  <a:pt x="621206" y="344162"/>
                  <a:pt x="632308" y="364852"/>
                  <a:pt x="631299" y="379486"/>
                </a:cubicBezTo>
                <a:cubicBezTo>
                  <a:pt x="630290" y="394120"/>
                  <a:pt x="619188" y="411278"/>
                  <a:pt x="607077" y="415820"/>
                </a:cubicBezTo>
                <a:cubicBezTo>
                  <a:pt x="594966" y="420362"/>
                  <a:pt x="576294" y="405728"/>
                  <a:pt x="558632" y="406737"/>
                </a:cubicBezTo>
                <a:cubicBezTo>
                  <a:pt x="540970" y="407746"/>
                  <a:pt x="525326" y="416325"/>
                  <a:pt x="501103" y="421876"/>
                </a:cubicBezTo>
                <a:cubicBezTo>
                  <a:pt x="476880" y="427427"/>
                  <a:pt x="431463" y="435501"/>
                  <a:pt x="413296" y="440043"/>
                </a:cubicBezTo>
                <a:cubicBezTo>
                  <a:pt x="395129" y="444585"/>
                  <a:pt x="406736" y="450135"/>
                  <a:pt x="392102" y="449126"/>
                </a:cubicBezTo>
                <a:cubicBezTo>
                  <a:pt x="377468" y="448117"/>
                  <a:pt x="338610" y="433987"/>
                  <a:pt x="325490" y="433987"/>
                </a:cubicBezTo>
                <a:cubicBezTo>
                  <a:pt x="312370" y="433987"/>
                  <a:pt x="319939" y="449631"/>
                  <a:pt x="313379" y="449126"/>
                </a:cubicBezTo>
                <a:cubicBezTo>
                  <a:pt x="306819" y="448621"/>
                  <a:pt x="299249" y="439033"/>
                  <a:pt x="286128" y="430959"/>
                </a:cubicBezTo>
                <a:cubicBezTo>
                  <a:pt x="273007" y="422885"/>
                  <a:pt x="246262" y="403709"/>
                  <a:pt x="234655" y="400681"/>
                </a:cubicBezTo>
                <a:cubicBezTo>
                  <a:pt x="223048" y="397653"/>
                  <a:pt x="228095" y="417334"/>
                  <a:pt x="216488" y="412792"/>
                </a:cubicBezTo>
                <a:cubicBezTo>
                  <a:pt x="204882" y="408250"/>
                  <a:pt x="175613" y="384533"/>
                  <a:pt x="165016" y="373431"/>
                </a:cubicBezTo>
                <a:cubicBezTo>
                  <a:pt x="154419" y="362329"/>
                  <a:pt x="164006" y="353749"/>
                  <a:pt x="152904" y="346180"/>
                </a:cubicBezTo>
                <a:cubicBezTo>
                  <a:pt x="141802" y="338611"/>
                  <a:pt x="117075" y="331546"/>
                  <a:pt x="98404" y="328014"/>
                </a:cubicBezTo>
                <a:cubicBezTo>
                  <a:pt x="79733" y="324482"/>
                  <a:pt x="34820" y="332555"/>
                  <a:pt x="19681" y="346180"/>
                </a:cubicBezTo>
                <a:close/>
              </a:path>
            </a:pathLst>
          </a:custGeom>
          <a:solidFill>
            <a:srgbClr val="00B0F0"/>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1052008" y="1444580"/>
            <a:ext cx="1224136" cy="338554"/>
          </a:xfrm>
          <a:prstGeom prst="rect">
            <a:avLst/>
          </a:prstGeom>
          <a:noFill/>
        </p:spPr>
        <p:txBody>
          <a:bodyPr wrap="square" rtlCol="0">
            <a:spAutoFit/>
          </a:bodyPr>
          <a:lstStyle/>
          <a:p>
            <a:pPr algn="ctr"/>
            <a:r>
              <a:rPr lang="en-CA" sz="1600" dirty="0" err="1" smtClean="0">
                <a:solidFill>
                  <a:schemeClr val="bg1"/>
                </a:solidFill>
                <a:latin typeface="Franklin Gothic Demi" pitchFamily="34" charset="0"/>
              </a:rPr>
              <a:t>Exercice</a:t>
            </a:r>
            <a:endParaRPr lang="en-CA" sz="1600" dirty="0">
              <a:solidFill>
                <a:schemeClr val="bg1"/>
              </a:solidFill>
              <a:latin typeface="Franklin Gothic Demi" pitchFamily="34" charset="0"/>
            </a:endParaRPr>
          </a:p>
        </p:txBody>
      </p:sp>
      <p:sp>
        <p:nvSpPr>
          <p:cNvPr id="20" name="TextBox 19"/>
          <p:cNvSpPr txBox="1"/>
          <p:nvPr/>
        </p:nvSpPr>
        <p:spPr>
          <a:xfrm>
            <a:off x="2411760" y="2276872"/>
            <a:ext cx="5616624" cy="1754326"/>
          </a:xfrm>
          <a:prstGeom prst="rect">
            <a:avLst/>
          </a:prstGeom>
          <a:noFill/>
        </p:spPr>
        <p:txBody>
          <a:bodyPr wrap="square" rtlCol="0">
            <a:spAutoFit/>
          </a:bodyPr>
          <a:lstStyle/>
          <a:p>
            <a:pPr lvl="0"/>
            <a:r>
              <a:rPr lang="en-CA" dirty="0" err="1" smtClean="0">
                <a:latin typeface="Franklin Gothic Book" pitchFamily="34" charset="0"/>
              </a:rPr>
              <a:t>Donnez</a:t>
            </a:r>
            <a:r>
              <a:rPr lang="en-CA" dirty="0" smtClean="0">
                <a:latin typeface="Franklin Gothic Book" pitchFamily="34" charset="0"/>
              </a:rPr>
              <a:t> un résumé </a:t>
            </a:r>
            <a:r>
              <a:rPr lang="en-CA" dirty="0" err="1" smtClean="0">
                <a:latin typeface="Franklin Gothic Book" pitchFamily="34" charset="0"/>
              </a:rPr>
              <a:t>général</a:t>
            </a:r>
            <a:r>
              <a:rPr lang="en-CA" dirty="0" smtClean="0">
                <a:latin typeface="Franklin Gothic Book" pitchFamily="34" charset="0"/>
              </a:rPr>
              <a:t> des </a:t>
            </a:r>
            <a:r>
              <a:rPr lang="en-CA" dirty="0" err="1" smtClean="0">
                <a:latin typeface="Franklin Gothic Book" pitchFamily="34" charset="0"/>
              </a:rPr>
              <a:t>résultats</a:t>
            </a:r>
            <a:r>
              <a:rPr lang="en-CA" dirty="0" smtClean="0">
                <a:latin typeface="Franklin Gothic Book" pitchFamily="34" charset="0"/>
              </a:rPr>
              <a:t> de la </a:t>
            </a:r>
            <a:r>
              <a:rPr lang="en-CA" dirty="0" err="1" smtClean="0">
                <a:latin typeface="Franklin Gothic Book" pitchFamily="34" charset="0"/>
              </a:rPr>
              <a:t>pondération</a:t>
            </a:r>
            <a:r>
              <a:rPr lang="en-CA" dirty="0" smtClean="0">
                <a:latin typeface="Franklin Gothic Book" pitchFamily="34" charset="0"/>
              </a:rPr>
              <a:t> </a:t>
            </a:r>
            <a:r>
              <a:rPr lang="en-CA" dirty="0" err="1" smtClean="0">
                <a:latin typeface="Franklin Gothic Book" pitchFamily="34" charset="0"/>
              </a:rPr>
              <a:t>globale</a:t>
            </a:r>
            <a:r>
              <a:rPr lang="en-CA" dirty="0" smtClean="0">
                <a:latin typeface="Franklin Gothic Book" pitchFamily="34" charset="0"/>
              </a:rPr>
              <a:t> de </a:t>
            </a:r>
            <a:r>
              <a:rPr lang="en-CA" dirty="0" err="1" smtClean="0">
                <a:latin typeface="Franklin Gothic Book" pitchFamily="34" charset="0"/>
              </a:rPr>
              <a:t>votre</a:t>
            </a:r>
            <a:r>
              <a:rPr lang="en-CA" dirty="0" smtClean="0">
                <a:latin typeface="Franklin Gothic Book" pitchFamily="34" charset="0"/>
              </a:rPr>
              <a:t> </a:t>
            </a:r>
            <a:r>
              <a:rPr lang="en-CA" dirty="0" err="1" smtClean="0">
                <a:latin typeface="Franklin Gothic Book" pitchFamily="34" charset="0"/>
              </a:rPr>
              <a:t>groupe</a:t>
            </a:r>
            <a:r>
              <a:rPr lang="en-CA" dirty="0" smtClean="0">
                <a:latin typeface="Franklin Gothic Book" pitchFamily="34" charset="0"/>
              </a:rPr>
              <a:t>.</a:t>
            </a:r>
          </a:p>
          <a:p>
            <a:pPr lvl="0"/>
            <a:endParaRPr lang="en-CA" dirty="0" smtClean="0">
              <a:latin typeface="Franklin Gothic Book" pitchFamily="34" charset="0"/>
            </a:endParaRPr>
          </a:p>
          <a:p>
            <a:pPr lvl="0"/>
            <a:r>
              <a:rPr lang="en-CA" dirty="0" smtClean="0">
                <a:latin typeface="Franklin Gothic Book" pitchFamily="34" charset="0"/>
              </a:rPr>
              <a:t>Comment </a:t>
            </a:r>
            <a:r>
              <a:rPr lang="en-CA" dirty="0" err="1" smtClean="0">
                <a:latin typeface="Franklin Gothic Book" pitchFamily="34" charset="0"/>
              </a:rPr>
              <a:t>avez-vous</a:t>
            </a:r>
            <a:r>
              <a:rPr lang="en-CA" dirty="0" smtClean="0">
                <a:latin typeface="Franklin Gothic Book" pitchFamily="34" charset="0"/>
              </a:rPr>
              <a:t> </a:t>
            </a:r>
            <a:r>
              <a:rPr lang="en-CA" dirty="0" err="1" smtClean="0">
                <a:latin typeface="Franklin Gothic Book" pitchFamily="34" charset="0"/>
              </a:rPr>
              <a:t>décidé</a:t>
            </a:r>
            <a:r>
              <a:rPr lang="en-CA" dirty="0" smtClean="0">
                <a:latin typeface="Franklin Gothic Book" pitchFamily="34" charset="0"/>
              </a:rPr>
              <a:t> </a:t>
            </a:r>
            <a:r>
              <a:rPr lang="en-CA" dirty="0" err="1" smtClean="0">
                <a:latin typeface="Franklin Gothic Book" pitchFamily="34" charset="0"/>
              </a:rPr>
              <a:t>d’attribuer</a:t>
            </a:r>
            <a:r>
              <a:rPr lang="en-CA" dirty="0" smtClean="0">
                <a:latin typeface="Franklin Gothic Book" pitchFamily="34" charset="0"/>
              </a:rPr>
              <a:t> à </a:t>
            </a:r>
            <a:r>
              <a:rPr lang="en-CA" dirty="0" err="1" smtClean="0">
                <a:latin typeface="Franklin Gothic Book" pitchFamily="34" charset="0"/>
              </a:rPr>
              <a:t>certaines</a:t>
            </a:r>
            <a:r>
              <a:rPr lang="en-CA" dirty="0" smtClean="0">
                <a:latin typeface="Franklin Gothic Book" pitchFamily="34" charset="0"/>
              </a:rPr>
              <a:t> </a:t>
            </a:r>
            <a:r>
              <a:rPr lang="en-CA" dirty="0" err="1" smtClean="0">
                <a:latin typeface="Franklin Gothic Book" pitchFamily="34" charset="0"/>
              </a:rPr>
              <a:t>catégories</a:t>
            </a:r>
            <a:r>
              <a:rPr lang="en-CA" dirty="0" smtClean="0">
                <a:latin typeface="Franklin Gothic Book" pitchFamily="34" charset="0"/>
              </a:rPr>
              <a:t> </a:t>
            </a:r>
            <a:r>
              <a:rPr lang="en-CA" dirty="0" err="1" smtClean="0">
                <a:latin typeface="Franklin Gothic Book" pitchFamily="34" charset="0"/>
              </a:rPr>
              <a:t>une</a:t>
            </a:r>
            <a:r>
              <a:rPr lang="en-CA" dirty="0" smtClean="0">
                <a:latin typeface="Franklin Gothic Book" pitchFamily="34" charset="0"/>
              </a:rPr>
              <a:t> </a:t>
            </a:r>
            <a:r>
              <a:rPr lang="en-CA" dirty="0" err="1" smtClean="0">
                <a:latin typeface="Franklin Gothic Book" pitchFamily="34" charset="0"/>
              </a:rPr>
              <a:t>pondération</a:t>
            </a:r>
            <a:r>
              <a:rPr lang="en-CA" dirty="0" smtClean="0">
                <a:latin typeface="Franklin Gothic Book" pitchFamily="34" charset="0"/>
              </a:rPr>
              <a:t> plus </a:t>
            </a:r>
            <a:r>
              <a:rPr lang="en-CA" dirty="0" err="1" smtClean="0">
                <a:latin typeface="Franklin Gothic Book" pitchFamily="34" charset="0"/>
              </a:rPr>
              <a:t>élevée</a:t>
            </a:r>
            <a:r>
              <a:rPr lang="en-CA" dirty="0" smtClean="0">
                <a:latin typeface="Franklin Gothic Book" pitchFamily="34" charset="0"/>
              </a:rPr>
              <a:t> </a:t>
            </a:r>
            <a:r>
              <a:rPr lang="en-CA" dirty="0" err="1" smtClean="0">
                <a:latin typeface="Franklin Gothic Book" pitchFamily="34" charset="0"/>
              </a:rPr>
              <a:t>ou</a:t>
            </a:r>
            <a:r>
              <a:rPr lang="en-CA" dirty="0" smtClean="0">
                <a:latin typeface="Franklin Gothic Book" pitchFamily="34" charset="0"/>
              </a:rPr>
              <a:t> plus </a:t>
            </a:r>
            <a:r>
              <a:rPr lang="en-CA" dirty="0" err="1" smtClean="0">
                <a:latin typeface="Franklin Gothic Book" pitchFamily="34" charset="0"/>
              </a:rPr>
              <a:t>faible</a:t>
            </a:r>
            <a:r>
              <a:rPr lang="en-CA" dirty="0" smtClean="0">
                <a:latin typeface="Franklin Gothic Book" pitchFamily="34" charset="0"/>
              </a:rPr>
              <a:t>? </a:t>
            </a:r>
            <a:r>
              <a:rPr lang="en-CA" dirty="0" err="1" smtClean="0">
                <a:latin typeface="Franklin Gothic Book" pitchFamily="34" charset="0"/>
              </a:rPr>
              <a:t>Purquoi</a:t>
            </a:r>
            <a:r>
              <a:rPr lang="en-CA" dirty="0" smtClean="0">
                <a:latin typeface="Franklin Gothic Book" pitchFamily="34" charset="0"/>
              </a:rPr>
              <a:t>? </a:t>
            </a:r>
            <a:endParaRPr lang="en-CA" dirty="0"/>
          </a:p>
        </p:txBody>
      </p:sp>
      <p:sp>
        <p:nvSpPr>
          <p:cNvPr id="23" name="TextBox 22"/>
          <p:cNvSpPr txBox="1"/>
          <p:nvPr/>
        </p:nvSpPr>
        <p:spPr>
          <a:xfrm>
            <a:off x="5292080" y="6093296"/>
            <a:ext cx="1368152" cy="369332"/>
          </a:xfrm>
          <a:prstGeom prst="rect">
            <a:avLst/>
          </a:prstGeom>
          <a:noFill/>
        </p:spPr>
        <p:txBody>
          <a:bodyPr wrap="square" rtlCol="0">
            <a:spAutoFit/>
          </a:bodyPr>
          <a:lstStyle/>
          <a:p>
            <a:r>
              <a:rPr lang="en-CA" dirty="0" smtClean="0">
                <a:hlinkClick r:id="rId4" action="ppaction://hlinksldjump"/>
              </a:rPr>
              <a:t>retour</a:t>
            </a:r>
            <a:endParaRPr lang="en-CA" dirty="0"/>
          </a:p>
        </p:txBody>
      </p:sp>
      <p:sp>
        <p:nvSpPr>
          <p:cNvPr id="24" name="TextBox 23"/>
          <p:cNvSpPr txBox="1"/>
          <p:nvPr/>
        </p:nvSpPr>
        <p:spPr>
          <a:xfrm>
            <a:off x="6588224" y="6093296"/>
            <a:ext cx="1152128" cy="369332"/>
          </a:xfrm>
          <a:prstGeom prst="rect">
            <a:avLst/>
          </a:prstGeom>
          <a:noFill/>
        </p:spPr>
        <p:txBody>
          <a:bodyPr wrap="square" rtlCol="0">
            <a:spAutoFit/>
          </a:bodyPr>
          <a:lstStyle/>
          <a:p>
            <a:r>
              <a:rPr lang="en-CA" dirty="0" smtClean="0">
                <a:hlinkClick r:id="rId5" action="ppaction://hlinksldjump"/>
              </a:rPr>
              <a:t>résumé</a:t>
            </a:r>
            <a:endParaRPr lang="en-CA" dirty="0"/>
          </a:p>
        </p:txBody>
      </p:sp>
    </p:spTree>
    <p:extLst>
      <p:ext uri="{BB962C8B-B14F-4D97-AF65-F5344CB8AC3E}">
        <p14:creationId xmlns:p14="http://schemas.microsoft.com/office/powerpoint/2010/main" xmlns="" val="32011726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TextBox 3"/>
          <p:cNvSpPr txBox="1"/>
          <p:nvPr/>
        </p:nvSpPr>
        <p:spPr>
          <a:xfrm>
            <a:off x="1640938" y="548680"/>
            <a:ext cx="6728616" cy="584775"/>
          </a:xfrm>
          <a:prstGeom prst="rect">
            <a:avLst/>
          </a:prstGeom>
          <a:noFill/>
        </p:spPr>
        <p:txBody>
          <a:bodyPr wrap="square" rtlCol="0">
            <a:spAutoFit/>
          </a:bodyPr>
          <a:lstStyle/>
          <a:p>
            <a:r>
              <a:rPr lang="en-CA" sz="3200" dirty="0" err="1" smtClean="0">
                <a:latin typeface="Franklin Gothic Demi Cond" pitchFamily="34" charset="0"/>
              </a:rPr>
              <a:t>Normes</a:t>
            </a:r>
            <a:r>
              <a:rPr lang="en-CA" sz="3200" dirty="0" smtClean="0">
                <a:latin typeface="Franklin Gothic Demi Cond" pitchFamily="34" charset="0"/>
              </a:rPr>
              <a:t> </a:t>
            </a:r>
            <a:r>
              <a:rPr lang="en-CA" sz="3200" dirty="0" err="1" smtClean="0">
                <a:latin typeface="Franklin Gothic Demi Cond" pitchFamily="34" charset="0"/>
              </a:rPr>
              <a:t>professionnelles</a:t>
            </a:r>
            <a:r>
              <a:rPr lang="en-CA" sz="3200" dirty="0" smtClean="0">
                <a:latin typeface="Franklin Gothic Demi Cond" pitchFamily="34" charset="0"/>
              </a:rPr>
              <a:t>...</a:t>
            </a:r>
            <a:endParaRPr lang="en-CA" sz="3200" dirty="0">
              <a:latin typeface="Franklin Gothic Demi Cond" pitchFamily="34" charset="0"/>
            </a:endParaRPr>
          </a:p>
        </p:txBody>
      </p:sp>
      <p:sp>
        <p:nvSpPr>
          <p:cNvPr id="5" name="TextBox 4"/>
          <p:cNvSpPr txBox="1"/>
          <p:nvPr/>
        </p:nvSpPr>
        <p:spPr>
          <a:xfrm>
            <a:off x="2051720" y="1628800"/>
            <a:ext cx="6408712" cy="4739759"/>
          </a:xfrm>
          <a:prstGeom prst="rect">
            <a:avLst/>
          </a:prstGeom>
          <a:noFill/>
        </p:spPr>
        <p:txBody>
          <a:bodyPr wrap="square" rtlCol="0">
            <a:spAutoFit/>
          </a:bodyPr>
          <a:lstStyle/>
          <a:p>
            <a:r>
              <a:rPr lang="en-CA" sz="2000" b="1" dirty="0" smtClean="0"/>
              <a:t>Description des </a:t>
            </a:r>
            <a:r>
              <a:rPr lang="en-CA" sz="2000" b="1" dirty="0" err="1" smtClean="0"/>
              <a:t>attentes</a:t>
            </a:r>
            <a:r>
              <a:rPr lang="en-CA" sz="2000" b="1" dirty="0" smtClean="0"/>
              <a:t> à </a:t>
            </a:r>
            <a:r>
              <a:rPr lang="en-CA" sz="2000" b="1" dirty="0" err="1" smtClean="0"/>
              <a:t>l’endroit</a:t>
            </a:r>
            <a:r>
              <a:rPr lang="en-CA" sz="2000" b="1" dirty="0" smtClean="0"/>
              <a:t> d’un </a:t>
            </a:r>
            <a:r>
              <a:rPr lang="en-CA" sz="2000" b="1" dirty="0" err="1" smtClean="0"/>
              <a:t>travailleur</a:t>
            </a:r>
            <a:r>
              <a:rPr lang="en-CA" sz="2000" b="1" dirty="0" smtClean="0"/>
              <a:t> </a:t>
            </a:r>
            <a:r>
              <a:rPr lang="en-CA" sz="2000" b="1" dirty="0" err="1" smtClean="0"/>
              <a:t>qualifié</a:t>
            </a:r>
            <a:endParaRPr lang="en-CA" sz="2000" b="1" dirty="0" smtClean="0"/>
          </a:p>
          <a:p>
            <a:pPr>
              <a:buFont typeface="Arial" pitchFamily="34" charset="0"/>
              <a:buChar char="•"/>
            </a:pPr>
            <a:r>
              <a:rPr lang="en-CA" dirty="0" smtClean="0"/>
              <a:t>  </a:t>
            </a:r>
            <a:r>
              <a:rPr lang="en-CA" dirty="0" err="1" smtClean="0"/>
              <a:t>Élaboration</a:t>
            </a:r>
            <a:r>
              <a:rPr lang="en-CA" dirty="0" smtClean="0"/>
              <a:t> et validation par des </a:t>
            </a:r>
            <a:r>
              <a:rPr lang="en-CA" dirty="0" err="1" smtClean="0"/>
              <a:t>personnes</a:t>
            </a:r>
            <a:r>
              <a:rPr lang="en-CA" dirty="0" smtClean="0"/>
              <a:t> </a:t>
            </a:r>
            <a:r>
              <a:rPr lang="en-CA" dirty="0" err="1" smtClean="0"/>
              <a:t>expertes</a:t>
            </a:r>
            <a:r>
              <a:rPr lang="en-CA" dirty="0" smtClean="0"/>
              <a:t> </a:t>
            </a:r>
            <a:r>
              <a:rPr lang="en-CA" dirty="0" err="1" smtClean="0"/>
              <a:t>dans</a:t>
            </a:r>
            <a:r>
              <a:rPr lang="en-CA" dirty="0" smtClean="0"/>
              <a:t> le </a:t>
            </a:r>
            <a:r>
              <a:rPr lang="en-CA" dirty="0" err="1" smtClean="0"/>
              <a:t>domaine</a:t>
            </a:r>
            <a:endParaRPr lang="en-CA" dirty="0" smtClean="0"/>
          </a:p>
          <a:p>
            <a:pPr>
              <a:buFont typeface="Arial" pitchFamily="34" charset="0"/>
              <a:buChar char="•"/>
            </a:pPr>
            <a:r>
              <a:rPr lang="en-CA" dirty="0" smtClean="0"/>
              <a:t>  </a:t>
            </a:r>
            <a:r>
              <a:rPr lang="en-CA" dirty="0" err="1" smtClean="0"/>
              <a:t>Portée</a:t>
            </a:r>
            <a:r>
              <a:rPr lang="en-CA" dirty="0" smtClean="0"/>
              <a:t> </a:t>
            </a:r>
            <a:r>
              <a:rPr lang="en-CA" dirty="0" err="1" smtClean="0"/>
              <a:t>pancanadienne</a:t>
            </a:r>
            <a:endParaRPr lang="en-CA" dirty="0" smtClean="0"/>
          </a:p>
          <a:p>
            <a:endParaRPr lang="en-CA" sz="2400" dirty="0" smtClean="0"/>
          </a:p>
          <a:p>
            <a:r>
              <a:rPr lang="en-CA" sz="2000" b="1" dirty="0" smtClean="0"/>
              <a:t>Orientation de la </a:t>
            </a:r>
            <a:r>
              <a:rPr lang="en-CA" sz="2000" b="1" dirty="0" err="1" smtClean="0"/>
              <a:t>pratique</a:t>
            </a:r>
            <a:endParaRPr lang="en-CA" sz="2000" b="1" dirty="0" smtClean="0"/>
          </a:p>
          <a:p>
            <a:pPr>
              <a:buFont typeface="Arial" pitchFamily="34" charset="0"/>
              <a:buChar char="•"/>
            </a:pPr>
            <a:r>
              <a:rPr lang="en-CA" dirty="0" smtClean="0"/>
              <a:t>  </a:t>
            </a:r>
            <a:r>
              <a:rPr lang="en-CA" dirty="0" err="1" smtClean="0"/>
              <a:t>Renseignements</a:t>
            </a:r>
            <a:r>
              <a:rPr lang="en-CA" dirty="0" smtClean="0"/>
              <a:t> </a:t>
            </a:r>
            <a:r>
              <a:rPr lang="en-CA" dirty="0" err="1" smtClean="0"/>
              <a:t>variés</a:t>
            </a:r>
            <a:r>
              <a:rPr lang="en-CA" dirty="0" smtClean="0"/>
              <a:t> : </a:t>
            </a:r>
            <a:r>
              <a:rPr lang="en-CA" dirty="0" err="1" smtClean="0"/>
              <a:t>carrière</a:t>
            </a:r>
            <a:r>
              <a:rPr lang="en-CA" dirty="0" smtClean="0"/>
              <a:t> (information </a:t>
            </a:r>
            <a:r>
              <a:rPr lang="en-CA" dirty="0" err="1" smtClean="0"/>
              <a:t>ou</a:t>
            </a:r>
            <a:r>
              <a:rPr lang="en-CA" dirty="0" smtClean="0"/>
              <a:t> </a:t>
            </a:r>
            <a:r>
              <a:rPr lang="en-CA" dirty="0" err="1" smtClean="0"/>
              <a:t>planification</a:t>
            </a:r>
            <a:r>
              <a:rPr lang="en-CA" dirty="0" smtClean="0"/>
              <a:t>), </a:t>
            </a:r>
            <a:r>
              <a:rPr lang="en-CA" dirty="0" err="1" smtClean="0"/>
              <a:t>pratiques</a:t>
            </a:r>
            <a:r>
              <a:rPr lang="en-CA" dirty="0" smtClean="0"/>
              <a:t> RH, programmes </a:t>
            </a:r>
            <a:r>
              <a:rPr lang="en-CA" dirty="0" err="1" smtClean="0"/>
              <a:t>d’agrément</a:t>
            </a:r>
            <a:r>
              <a:rPr lang="en-CA" dirty="0" smtClean="0"/>
              <a:t> </a:t>
            </a:r>
            <a:r>
              <a:rPr lang="en-CA" dirty="0" err="1" smtClean="0"/>
              <a:t>ou</a:t>
            </a:r>
            <a:r>
              <a:rPr lang="en-CA" dirty="0" smtClean="0"/>
              <a:t> de reconnaissance, etc.</a:t>
            </a:r>
          </a:p>
          <a:p>
            <a:endParaRPr lang="en-CA" b="1" dirty="0" smtClean="0"/>
          </a:p>
          <a:p>
            <a:endParaRPr lang="en-CA" b="1" dirty="0" smtClean="0"/>
          </a:p>
          <a:p>
            <a:r>
              <a:rPr lang="en-CA" sz="2000" b="1" dirty="0" err="1" smtClean="0"/>
              <a:t>Soutien</a:t>
            </a:r>
            <a:r>
              <a:rPr lang="en-CA" sz="2000" b="1" dirty="0" smtClean="0"/>
              <a:t> et promotion de la </a:t>
            </a:r>
            <a:r>
              <a:rPr lang="en-CA" sz="2000" b="1" dirty="0" err="1" smtClean="0"/>
              <a:t>mobilité</a:t>
            </a:r>
            <a:r>
              <a:rPr lang="en-CA" sz="2000" b="1" dirty="0" smtClean="0"/>
              <a:t> et du </a:t>
            </a:r>
            <a:r>
              <a:rPr lang="en-CA" sz="2000" b="1" dirty="0" err="1" smtClean="0"/>
              <a:t>perfectionnement</a:t>
            </a:r>
            <a:endParaRPr lang="en-CA" sz="2000" b="1" dirty="0" smtClean="0"/>
          </a:p>
          <a:p>
            <a:pPr>
              <a:buFont typeface="Arial" pitchFamily="34" charset="0"/>
              <a:buChar char="•"/>
            </a:pPr>
            <a:r>
              <a:rPr lang="en-CA" dirty="0" smtClean="0"/>
              <a:t>  À </a:t>
            </a:r>
            <a:r>
              <a:rPr lang="en-CA" dirty="0" err="1" smtClean="0"/>
              <a:t>l’échelle</a:t>
            </a:r>
            <a:r>
              <a:rPr lang="en-CA" dirty="0" smtClean="0"/>
              <a:t> </a:t>
            </a:r>
            <a:r>
              <a:rPr lang="en-CA" dirty="0" err="1" smtClean="0"/>
              <a:t>canadienne</a:t>
            </a:r>
            <a:endParaRPr lang="en-CA" dirty="0" smtClean="0"/>
          </a:p>
          <a:p>
            <a:pPr>
              <a:buFont typeface="Arial" pitchFamily="34" charset="0"/>
              <a:buChar char="•"/>
            </a:pPr>
            <a:r>
              <a:rPr lang="en-CA" dirty="0" smtClean="0"/>
              <a:t>  Reconnaissance des </a:t>
            </a:r>
            <a:r>
              <a:rPr lang="en-CA" dirty="0" err="1" smtClean="0"/>
              <a:t>diplômes</a:t>
            </a:r>
            <a:r>
              <a:rPr lang="en-CA" dirty="0" smtClean="0"/>
              <a:t> </a:t>
            </a:r>
            <a:r>
              <a:rPr lang="en-CA" dirty="0" err="1" smtClean="0"/>
              <a:t>étrangers</a:t>
            </a:r>
            <a:r>
              <a:rPr lang="en-CA" dirty="0" smtClean="0"/>
              <a:t>, </a:t>
            </a:r>
            <a:r>
              <a:rPr lang="en-CA" dirty="0" err="1" smtClean="0"/>
              <a:t>ou</a:t>
            </a:r>
            <a:r>
              <a:rPr lang="en-CA" dirty="0" smtClean="0"/>
              <a:t> de la formation </a:t>
            </a:r>
            <a:r>
              <a:rPr lang="en-CA" dirty="0" err="1" smtClean="0"/>
              <a:t>ou</a:t>
            </a:r>
            <a:r>
              <a:rPr lang="en-CA" dirty="0" smtClean="0"/>
              <a:t> de </a:t>
            </a:r>
            <a:r>
              <a:rPr lang="en-CA" dirty="0" err="1" smtClean="0"/>
              <a:t>l’expérience</a:t>
            </a:r>
            <a:r>
              <a:rPr lang="en-CA" dirty="0" smtClean="0"/>
              <a:t> </a:t>
            </a:r>
            <a:r>
              <a:rPr lang="en-CA" dirty="0" err="1" smtClean="0"/>
              <a:t>acquises</a:t>
            </a:r>
            <a:r>
              <a:rPr lang="en-CA" dirty="0" smtClean="0"/>
              <a:t> à </a:t>
            </a:r>
            <a:r>
              <a:rPr lang="en-CA" dirty="0" err="1" smtClean="0"/>
              <a:t>l’étranger</a:t>
            </a:r>
            <a:endParaRPr lang="en-CA" dirty="0" smtClean="0"/>
          </a:p>
          <a:p>
            <a:pPr>
              <a:buFont typeface="Arial" pitchFamily="34" charset="0"/>
              <a:buChar char="•"/>
            </a:pPr>
            <a:r>
              <a:rPr lang="en-CA" dirty="0" smtClean="0"/>
              <a:t>  Entre les </a:t>
            </a:r>
            <a:r>
              <a:rPr lang="en-CA" dirty="0" err="1" smtClean="0"/>
              <a:t>entreprises</a:t>
            </a:r>
            <a:r>
              <a:rPr lang="en-CA" dirty="0" smtClean="0"/>
              <a:t>, les </a:t>
            </a:r>
            <a:r>
              <a:rPr lang="en-CA" dirty="0" err="1" smtClean="0"/>
              <a:t>écoles</a:t>
            </a:r>
            <a:endParaRPr lang="en-CA" dirty="0" smtClean="0"/>
          </a:p>
        </p:txBody>
      </p:sp>
      <p:sp>
        <p:nvSpPr>
          <p:cNvPr id="6" name="Rectangle 5"/>
          <p:cNvSpPr/>
          <p:nvPr/>
        </p:nvSpPr>
        <p:spPr>
          <a:xfrm>
            <a:off x="8886500"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p:cNvSpPr txBox="1"/>
          <p:nvPr/>
        </p:nvSpPr>
        <p:spPr>
          <a:xfrm>
            <a:off x="1691680" y="345136"/>
            <a:ext cx="4536504" cy="369332"/>
          </a:xfrm>
          <a:prstGeom prst="rect">
            <a:avLst/>
          </a:prstGeom>
          <a:noFill/>
        </p:spPr>
        <p:txBody>
          <a:bodyPr wrap="square" rtlCol="0">
            <a:spAutoFit/>
          </a:bodyPr>
          <a:lstStyle/>
          <a:p>
            <a:r>
              <a:rPr lang="en-CA" dirty="0" smtClean="0">
                <a:solidFill>
                  <a:schemeClr val="accent5">
                    <a:lumMod val="75000"/>
                  </a:schemeClr>
                </a:solidFill>
                <a:latin typeface="Franklin Gothic Demi Cond" pitchFamily="34" charset="0"/>
              </a:rPr>
              <a:t>QUELQUES POINTS RÉCAPITULATIFS</a:t>
            </a:r>
            <a:endParaRPr lang="en-CA" dirty="0">
              <a:solidFill>
                <a:schemeClr val="accent5">
                  <a:lumMod val="75000"/>
                </a:schemeClr>
              </a:solidFill>
              <a:latin typeface="Franklin Gothic Demi Cond" pitchFamily="34" charset="0"/>
            </a:endParaRPr>
          </a:p>
        </p:txBody>
      </p:sp>
      <p:sp>
        <p:nvSpPr>
          <p:cNvPr id="9" name="Oval 8"/>
          <p:cNvSpPr/>
          <p:nvPr/>
        </p:nvSpPr>
        <p:spPr>
          <a:xfrm>
            <a:off x="755576" y="1556936"/>
            <a:ext cx="1296144" cy="1296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1" name="Oval 10"/>
          <p:cNvSpPr/>
          <p:nvPr/>
        </p:nvSpPr>
        <p:spPr>
          <a:xfrm>
            <a:off x="755576" y="2946716"/>
            <a:ext cx="1296144" cy="1296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2" name="Oval 11"/>
          <p:cNvSpPr/>
          <p:nvPr/>
        </p:nvSpPr>
        <p:spPr>
          <a:xfrm>
            <a:off x="755576" y="4365104"/>
            <a:ext cx="1296144" cy="1296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3" name="Oval 12"/>
          <p:cNvSpPr/>
          <p:nvPr/>
        </p:nvSpPr>
        <p:spPr>
          <a:xfrm>
            <a:off x="755576" y="1556792"/>
            <a:ext cx="1296144" cy="1296000"/>
          </a:xfrm>
          <a:prstGeom prst="ellipse">
            <a:avLst/>
          </a:prstGeom>
          <a:solidFill>
            <a:schemeClr val="bg2"/>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4" name="Oval 13"/>
          <p:cNvSpPr/>
          <p:nvPr/>
        </p:nvSpPr>
        <p:spPr>
          <a:xfrm>
            <a:off x="755576" y="2946572"/>
            <a:ext cx="1296144" cy="1296000"/>
          </a:xfrm>
          <a:prstGeom prst="ellipse">
            <a:avLst/>
          </a:prstGeom>
          <a:solidFill>
            <a:schemeClr val="bg2"/>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5" name="Oval 14"/>
          <p:cNvSpPr/>
          <p:nvPr/>
        </p:nvSpPr>
        <p:spPr>
          <a:xfrm>
            <a:off x="755576" y="4364960"/>
            <a:ext cx="1296144" cy="1296000"/>
          </a:xfrm>
          <a:prstGeom prst="ellipse">
            <a:avLst/>
          </a:prstGeom>
          <a:solidFill>
            <a:schemeClr val="bg2"/>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pic>
        <p:nvPicPr>
          <p:cNvPr id="89092" name="Picture 4" descr="http://www.gabrielcode.com/assets/images/product/trans-icon06.png"/>
          <p:cNvPicPr>
            <a:picLocks noChangeAspect="1" noChangeArrowheads="1"/>
          </p:cNvPicPr>
          <p:nvPr/>
        </p:nvPicPr>
        <p:blipFill>
          <a:blip r:embed="rId3" cstate="print"/>
          <a:srcRect/>
          <a:stretch>
            <a:fillRect/>
          </a:stretch>
        </p:blipFill>
        <p:spPr bwMode="auto">
          <a:xfrm>
            <a:off x="683568" y="1628800"/>
            <a:ext cx="1437626" cy="1090613"/>
          </a:xfrm>
          <a:prstGeom prst="rect">
            <a:avLst/>
          </a:prstGeom>
          <a:noFill/>
        </p:spPr>
      </p:pic>
      <p:pic>
        <p:nvPicPr>
          <p:cNvPr id="89094" name="Picture 6" descr="http://corrupteddevelopment.com/wp-content/uploads/2012/03/graduation-icon-design-e1331474907356.jpg"/>
          <p:cNvPicPr>
            <a:picLocks noChangeAspect="1" noChangeArrowheads="1"/>
          </p:cNvPicPr>
          <p:nvPr/>
        </p:nvPicPr>
        <p:blipFill>
          <a:blip r:embed="rId4" cstate="print">
            <a:clrChange>
              <a:clrFrom>
                <a:srgbClr val="FEFEFE"/>
              </a:clrFrom>
              <a:clrTo>
                <a:srgbClr val="FEFEFE">
                  <a:alpha val="0"/>
                </a:srgbClr>
              </a:clrTo>
            </a:clrChange>
          </a:blip>
          <a:srcRect/>
          <a:stretch>
            <a:fillRect/>
          </a:stretch>
        </p:blipFill>
        <p:spPr bwMode="auto">
          <a:xfrm>
            <a:off x="849356" y="3212976"/>
            <a:ext cx="1080120" cy="804090"/>
          </a:xfrm>
          <a:prstGeom prst="rect">
            <a:avLst/>
          </a:prstGeom>
          <a:noFill/>
        </p:spPr>
      </p:pic>
      <p:sp>
        <p:nvSpPr>
          <p:cNvPr id="19" name="Oval 18"/>
          <p:cNvSpPr/>
          <p:nvPr/>
        </p:nvSpPr>
        <p:spPr>
          <a:xfrm>
            <a:off x="953128" y="4567274"/>
            <a:ext cx="900000" cy="9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9096" name="Picture 8" descr="http://www.timeclockexpress.com/media/ecom/prodlg/mobility_pack.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16226" y="4509120"/>
            <a:ext cx="1391477" cy="1043608"/>
          </a:xfrm>
          <a:prstGeom prst="rect">
            <a:avLst/>
          </a:prstGeom>
          <a:noFill/>
        </p:spPr>
      </p:pic>
    </p:spTree>
  </p:cSld>
  <p:clrMapOvr>
    <a:masterClrMapping/>
  </p:clrMapOvr>
  <p:transition spd="med">
    <p:push/>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1" name="Freeform 40"/>
          <p:cNvSpPr/>
          <p:nvPr/>
        </p:nvSpPr>
        <p:spPr>
          <a:xfrm>
            <a:off x="233013" y="4632019"/>
            <a:ext cx="939114" cy="1408670"/>
          </a:xfrm>
          <a:custGeom>
            <a:avLst/>
            <a:gdLst>
              <a:gd name="connsiteX0" fmla="*/ 77671 w 939114"/>
              <a:gd name="connsiteY0" fmla="*/ 88262 h 1408670"/>
              <a:gd name="connsiteX1" fmla="*/ 77671 w 939114"/>
              <a:gd name="connsiteY1" fmla="*/ 88262 h 1408670"/>
              <a:gd name="connsiteX2" fmla="*/ 45897 w 939114"/>
              <a:gd name="connsiteY2" fmla="*/ 91793 h 1408670"/>
              <a:gd name="connsiteX3" fmla="*/ 24714 w 939114"/>
              <a:gd name="connsiteY3" fmla="*/ 112976 h 1408670"/>
              <a:gd name="connsiteX4" fmla="*/ 10592 w 939114"/>
              <a:gd name="connsiteY4" fmla="*/ 123567 h 1408670"/>
              <a:gd name="connsiteX5" fmla="*/ 3531 w 939114"/>
              <a:gd name="connsiteY5" fmla="*/ 144750 h 1408670"/>
              <a:gd name="connsiteX6" fmla="*/ 0 w 939114"/>
              <a:gd name="connsiteY6" fmla="*/ 155342 h 1408670"/>
              <a:gd name="connsiteX7" fmla="*/ 3531 w 939114"/>
              <a:gd name="connsiteY7" fmla="*/ 310684 h 1408670"/>
              <a:gd name="connsiteX8" fmla="*/ 10592 w 939114"/>
              <a:gd name="connsiteY8" fmla="*/ 331867 h 1408670"/>
              <a:gd name="connsiteX9" fmla="*/ 14122 w 939114"/>
              <a:gd name="connsiteY9" fmla="*/ 342458 h 1408670"/>
              <a:gd name="connsiteX10" fmla="*/ 21183 w 939114"/>
              <a:gd name="connsiteY10" fmla="*/ 353050 h 1408670"/>
              <a:gd name="connsiteX11" fmla="*/ 28244 w 939114"/>
              <a:gd name="connsiteY11" fmla="*/ 374233 h 1408670"/>
              <a:gd name="connsiteX12" fmla="*/ 31775 w 939114"/>
              <a:gd name="connsiteY12" fmla="*/ 384824 h 1408670"/>
              <a:gd name="connsiteX13" fmla="*/ 38836 w 939114"/>
              <a:gd name="connsiteY13" fmla="*/ 406007 h 1408670"/>
              <a:gd name="connsiteX14" fmla="*/ 42366 w 939114"/>
              <a:gd name="connsiteY14" fmla="*/ 420129 h 1408670"/>
              <a:gd name="connsiteX15" fmla="*/ 49427 w 939114"/>
              <a:gd name="connsiteY15" fmla="*/ 430721 h 1408670"/>
              <a:gd name="connsiteX16" fmla="*/ 52958 w 939114"/>
              <a:gd name="connsiteY16" fmla="*/ 441312 h 1408670"/>
              <a:gd name="connsiteX17" fmla="*/ 63549 w 939114"/>
              <a:gd name="connsiteY17" fmla="*/ 448373 h 1408670"/>
              <a:gd name="connsiteX18" fmla="*/ 148281 w 939114"/>
              <a:gd name="connsiteY18" fmla="*/ 458965 h 1408670"/>
              <a:gd name="connsiteX19" fmla="*/ 162403 w 939114"/>
              <a:gd name="connsiteY19" fmla="*/ 480148 h 1408670"/>
              <a:gd name="connsiteX20" fmla="*/ 169464 w 939114"/>
              <a:gd name="connsiteY20" fmla="*/ 490739 h 1408670"/>
              <a:gd name="connsiteX21" fmla="*/ 190647 w 939114"/>
              <a:gd name="connsiteY21" fmla="*/ 522514 h 1408670"/>
              <a:gd name="connsiteX22" fmla="*/ 208300 w 939114"/>
              <a:gd name="connsiteY22" fmla="*/ 536636 h 1408670"/>
              <a:gd name="connsiteX23" fmla="*/ 211830 w 939114"/>
              <a:gd name="connsiteY23" fmla="*/ 547227 h 1408670"/>
              <a:gd name="connsiteX24" fmla="*/ 225952 w 939114"/>
              <a:gd name="connsiteY24" fmla="*/ 561349 h 1408670"/>
              <a:gd name="connsiteX25" fmla="*/ 236544 w 939114"/>
              <a:gd name="connsiteY25" fmla="*/ 564880 h 1408670"/>
              <a:gd name="connsiteX26" fmla="*/ 282440 w 939114"/>
              <a:gd name="connsiteY26" fmla="*/ 568410 h 1408670"/>
              <a:gd name="connsiteX27" fmla="*/ 293032 w 939114"/>
              <a:gd name="connsiteY27" fmla="*/ 571941 h 1408670"/>
              <a:gd name="connsiteX28" fmla="*/ 321276 w 939114"/>
              <a:gd name="connsiteY28" fmla="*/ 575471 h 1408670"/>
              <a:gd name="connsiteX29" fmla="*/ 345989 w 939114"/>
              <a:gd name="connsiteY29" fmla="*/ 586063 h 1408670"/>
              <a:gd name="connsiteX30" fmla="*/ 363642 w 939114"/>
              <a:gd name="connsiteY30" fmla="*/ 589593 h 1408670"/>
              <a:gd name="connsiteX31" fmla="*/ 377764 w 939114"/>
              <a:gd name="connsiteY31" fmla="*/ 596654 h 1408670"/>
              <a:gd name="connsiteX32" fmla="*/ 388355 w 939114"/>
              <a:gd name="connsiteY32" fmla="*/ 607246 h 1408670"/>
              <a:gd name="connsiteX33" fmla="*/ 444843 w 939114"/>
              <a:gd name="connsiteY33" fmla="*/ 617837 h 1408670"/>
              <a:gd name="connsiteX34" fmla="*/ 469557 w 939114"/>
              <a:gd name="connsiteY34" fmla="*/ 624898 h 1408670"/>
              <a:gd name="connsiteX35" fmla="*/ 564880 w 939114"/>
              <a:gd name="connsiteY35" fmla="*/ 624898 h 1408670"/>
              <a:gd name="connsiteX36" fmla="*/ 568411 w 939114"/>
              <a:gd name="connsiteY36" fmla="*/ 635490 h 1408670"/>
              <a:gd name="connsiteX37" fmla="*/ 571941 w 939114"/>
              <a:gd name="connsiteY37" fmla="*/ 663734 h 1408670"/>
              <a:gd name="connsiteX38" fmla="*/ 582533 w 939114"/>
              <a:gd name="connsiteY38" fmla="*/ 667264 h 1408670"/>
              <a:gd name="connsiteX39" fmla="*/ 582533 w 939114"/>
              <a:gd name="connsiteY39" fmla="*/ 748466 h 1408670"/>
              <a:gd name="connsiteX40" fmla="*/ 586063 w 939114"/>
              <a:gd name="connsiteY40" fmla="*/ 766118 h 1408670"/>
              <a:gd name="connsiteX41" fmla="*/ 596655 w 939114"/>
              <a:gd name="connsiteY41" fmla="*/ 776710 h 1408670"/>
              <a:gd name="connsiteX42" fmla="*/ 600185 w 939114"/>
              <a:gd name="connsiteY42" fmla="*/ 787301 h 1408670"/>
              <a:gd name="connsiteX43" fmla="*/ 631960 w 939114"/>
              <a:gd name="connsiteY43" fmla="*/ 826137 h 1408670"/>
              <a:gd name="connsiteX44" fmla="*/ 656673 w 939114"/>
              <a:gd name="connsiteY44" fmla="*/ 861442 h 1408670"/>
              <a:gd name="connsiteX45" fmla="*/ 670795 w 939114"/>
              <a:gd name="connsiteY45" fmla="*/ 882625 h 1408670"/>
              <a:gd name="connsiteX46" fmla="*/ 677856 w 939114"/>
              <a:gd name="connsiteY46" fmla="*/ 893217 h 1408670"/>
              <a:gd name="connsiteX47" fmla="*/ 681387 w 939114"/>
              <a:gd name="connsiteY47" fmla="*/ 907339 h 1408670"/>
              <a:gd name="connsiteX48" fmla="*/ 695509 w 939114"/>
              <a:gd name="connsiteY48" fmla="*/ 932052 h 1408670"/>
              <a:gd name="connsiteX49" fmla="*/ 709631 w 939114"/>
              <a:gd name="connsiteY49" fmla="*/ 960296 h 1408670"/>
              <a:gd name="connsiteX50" fmla="*/ 727284 w 939114"/>
              <a:gd name="connsiteY50" fmla="*/ 995601 h 1408670"/>
              <a:gd name="connsiteX51" fmla="*/ 737875 w 939114"/>
              <a:gd name="connsiteY51" fmla="*/ 1023845 h 1408670"/>
              <a:gd name="connsiteX52" fmla="*/ 744936 w 939114"/>
              <a:gd name="connsiteY52" fmla="*/ 1045028 h 1408670"/>
              <a:gd name="connsiteX53" fmla="*/ 759058 w 939114"/>
              <a:gd name="connsiteY53" fmla="*/ 1066211 h 1408670"/>
              <a:gd name="connsiteX54" fmla="*/ 769650 w 939114"/>
              <a:gd name="connsiteY54" fmla="*/ 1090925 h 1408670"/>
              <a:gd name="connsiteX55" fmla="*/ 773180 w 939114"/>
              <a:gd name="connsiteY55" fmla="*/ 1115638 h 1408670"/>
              <a:gd name="connsiteX56" fmla="*/ 780241 w 939114"/>
              <a:gd name="connsiteY56" fmla="*/ 1129760 h 1408670"/>
              <a:gd name="connsiteX57" fmla="*/ 794363 w 939114"/>
              <a:gd name="connsiteY57" fmla="*/ 1158004 h 1408670"/>
              <a:gd name="connsiteX58" fmla="*/ 801424 w 939114"/>
              <a:gd name="connsiteY58" fmla="*/ 1179187 h 1408670"/>
              <a:gd name="connsiteX59" fmla="*/ 804955 w 939114"/>
              <a:gd name="connsiteY59" fmla="*/ 1196840 h 1408670"/>
              <a:gd name="connsiteX60" fmla="*/ 808485 w 939114"/>
              <a:gd name="connsiteY60" fmla="*/ 1207431 h 1408670"/>
              <a:gd name="connsiteX61" fmla="*/ 812016 w 939114"/>
              <a:gd name="connsiteY61" fmla="*/ 1221553 h 1408670"/>
              <a:gd name="connsiteX62" fmla="*/ 822607 w 939114"/>
              <a:gd name="connsiteY62" fmla="*/ 1249797 h 1408670"/>
              <a:gd name="connsiteX63" fmla="*/ 826138 w 939114"/>
              <a:gd name="connsiteY63" fmla="*/ 1263919 h 1408670"/>
              <a:gd name="connsiteX64" fmla="*/ 833199 w 939114"/>
              <a:gd name="connsiteY64" fmla="*/ 1278041 h 1408670"/>
              <a:gd name="connsiteX65" fmla="*/ 840260 w 939114"/>
              <a:gd name="connsiteY65" fmla="*/ 1299224 h 1408670"/>
              <a:gd name="connsiteX66" fmla="*/ 861443 w 939114"/>
              <a:gd name="connsiteY66" fmla="*/ 1327468 h 1408670"/>
              <a:gd name="connsiteX67" fmla="*/ 872034 w 939114"/>
              <a:gd name="connsiteY67" fmla="*/ 1348651 h 1408670"/>
              <a:gd name="connsiteX68" fmla="*/ 879095 w 939114"/>
              <a:gd name="connsiteY68" fmla="*/ 1362773 h 1408670"/>
              <a:gd name="connsiteX69" fmla="*/ 889687 w 939114"/>
              <a:gd name="connsiteY69" fmla="*/ 1366304 h 1408670"/>
              <a:gd name="connsiteX70" fmla="*/ 903809 w 939114"/>
              <a:gd name="connsiteY70" fmla="*/ 1383956 h 1408670"/>
              <a:gd name="connsiteX71" fmla="*/ 924992 w 939114"/>
              <a:gd name="connsiteY71" fmla="*/ 1398078 h 1408670"/>
              <a:gd name="connsiteX72" fmla="*/ 932053 w 939114"/>
              <a:gd name="connsiteY72" fmla="*/ 1408670 h 1408670"/>
              <a:gd name="connsiteX73" fmla="*/ 939114 w 939114"/>
              <a:gd name="connsiteY73" fmla="*/ 285970 h 1408670"/>
              <a:gd name="connsiteX74" fmla="*/ 932053 w 939114"/>
              <a:gd name="connsiteY74" fmla="*/ 225952 h 1408670"/>
              <a:gd name="connsiteX75" fmla="*/ 928522 w 939114"/>
              <a:gd name="connsiteY75" fmla="*/ 215360 h 1408670"/>
              <a:gd name="connsiteX76" fmla="*/ 921461 w 939114"/>
              <a:gd name="connsiteY76" fmla="*/ 190647 h 1408670"/>
              <a:gd name="connsiteX77" fmla="*/ 914400 w 939114"/>
              <a:gd name="connsiteY77" fmla="*/ 180055 h 1408670"/>
              <a:gd name="connsiteX78" fmla="*/ 907339 w 939114"/>
              <a:gd name="connsiteY78" fmla="*/ 158872 h 1408670"/>
              <a:gd name="connsiteX79" fmla="*/ 893217 w 939114"/>
              <a:gd name="connsiteY79" fmla="*/ 102384 h 1408670"/>
              <a:gd name="connsiteX80" fmla="*/ 886156 w 939114"/>
              <a:gd name="connsiteY80" fmla="*/ 88262 h 1408670"/>
              <a:gd name="connsiteX81" fmla="*/ 875565 w 939114"/>
              <a:gd name="connsiteY81" fmla="*/ 81201 h 1408670"/>
              <a:gd name="connsiteX82" fmla="*/ 872034 w 939114"/>
              <a:gd name="connsiteY82" fmla="*/ 70610 h 1408670"/>
              <a:gd name="connsiteX83" fmla="*/ 861443 w 939114"/>
              <a:gd name="connsiteY83" fmla="*/ 63549 h 1408670"/>
              <a:gd name="connsiteX84" fmla="*/ 840260 w 939114"/>
              <a:gd name="connsiteY84" fmla="*/ 49427 h 1408670"/>
              <a:gd name="connsiteX85" fmla="*/ 826138 w 939114"/>
              <a:gd name="connsiteY85" fmla="*/ 42366 h 1408670"/>
              <a:gd name="connsiteX86" fmla="*/ 812016 w 939114"/>
              <a:gd name="connsiteY86" fmla="*/ 38835 h 1408670"/>
              <a:gd name="connsiteX87" fmla="*/ 787302 w 939114"/>
              <a:gd name="connsiteY87" fmla="*/ 31774 h 1408670"/>
              <a:gd name="connsiteX88" fmla="*/ 766119 w 939114"/>
              <a:gd name="connsiteY88" fmla="*/ 28244 h 1408670"/>
              <a:gd name="connsiteX89" fmla="*/ 723753 w 939114"/>
              <a:gd name="connsiteY89" fmla="*/ 21183 h 1408670"/>
              <a:gd name="connsiteX90" fmla="*/ 709631 w 939114"/>
              <a:gd name="connsiteY90" fmla="*/ 24713 h 1408670"/>
              <a:gd name="connsiteX91" fmla="*/ 695509 w 939114"/>
              <a:gd name="connsiteY91" fmla="*/ 35305 h 1408670"/>
              <a:gd name="connsiteX92" fmla="*/ 677856 w 939114"/>
              <a:gd name="connsiteY92" fmla="*/ 17652 h 1408670"/>
              <a:gd name="connsiteX93" fmla="*/ 656673 w 939114"/>
              <a:gd name="connsiteY93" fmla="*/ 0 h 1408670"/>
              <a:gd name="connsiteX94" fmla="*/ 575472 w 939114"/>
              <a:gd name="connsiteY94" fmla="*/ 3530 h 1408670"/>
              <a:gd name="connsiteX95" fmla="*/ 561350 w 939114"/>
              <a:gd name="connsiteY95" fmla="*/ 7061 h 1408670"/>
              <a:gd name="connsiteX96" fmla="*/ 540167 w 939114"/>
              <a:gd name="connsiteY96" fmla="*/ 28244 h 1408670"/>
              <a:gd name="connsiteX97" fmla="*/ 511923 w 939114"/>
              <a:gd name="connsiteY97" fmla="*/ 35305 h 1408670"/>
              <a:gd name="connsiteX98" fmla="*/ 490740 w 939114"/>
              <a:gd name="connsiteY98" fmla="*/ 49427 h 1408670"/>
              <a:gd name="connsiteX99" fmla="*/ 448374 w 939114"/>
              <a:gd name="connsiteY99" fmla="*/ 63549 h 1408670"/>
              <a:gd name="connsiteX100" fmla="*/ 437782 w 939114"/>
              <a:gd name="connsiteY100" fmla="*/ 70610 h 1408670"/>
              <a:gd name="connsiteX101" fmla="*/ 420130 w 939114"/>
              <a:gd name="connsiteY101" fmla="*/ 77671 h 1408670"/>
              <a:gd name="connsiteX102" fmla="*/ 388355 w 939114"/>
              <a:gd name="connsiteY102" fmla="*/ 91793 h 1408670"/>
              <a:gd name="connsiteX103" fmla="*/ 377764 w 939114"/>
              <a:gd name="connsiteY103" fmla="*/ 98854 h 1408670"/>
              <a:gd name="connsiteX104" fmla="*/ 367172 w 939114"/>
              <a:gd name="connsiteY104" fmla="*/ 102384 h 1408670"/>
              <a:gd name="connsiteX105" fmla="*/ 360111 w 939114"/>
              <a:gd name="connsiteY105" fmla="*/ 123567 h 1408670"/>
              <a:gd name="connsiteX106" fmla="*/ 356581 w 939114"/>
              <a:gd name="connsiteY106" fmla="*/ 158872 h 1408670"/>
              <a:gd name="connsiteX107" fmla="*/ 349520 w 939114"/>
              <a:gd name="connsiteY107" fmla="*/ 169464 h 1408670"/>
              <a:gd name="connsiteX108" fmla="*/ 342459 w 939114"/>
              <a:gd name="connsiteY108" fmla="*/ 183586 h 1408670"/>
              <a:gd name="connsiteX109" fmla="*/ 321276 w 939114"/>
              <a:gd name="connsiteY109" fmla="*/ 190647 h 1408670"/>
              <a:gd name="connsiteX110" fmla="*/ 310684 w 939114"/>
              <a:gd name="connsiteY110" fmla="*/ 197708 h 1408670"/>
              <a:gd name="connsiteX111" fmla="*/ 300093 w 939114"/>
              <a:gd name="connsiteY111" fmla="*/ 201238 h 1408670"/>
              <a:gd name="connsiteX112" fmla="*/ 289501 w 939114"/>
              <a:gd name="connsiteY112" fmla="*/ 208299 h 1408670"/>
              <a:gd name="connsiteX113" fmla="*/ 257727 w 939114"/>
              <a:gd name="connsiteY113" fmla="*/ 144750 h 1408670"/>
              <a:gd name="connsiteX114" fmla="*/ 247135 w 939114"/>
              <a:gd name="connsiteY114" fmla="*/ 134159 h 1408670"/>
              <a:gd name="connsiteX115" fmla="*/ 211830 w 939114"/>
              <a:gd name="connsiteY115" fmla="*/ 127098 h 1408670"/>
              <a:gd name="connsiteX116" fmla="*/ 201239 w 939114"/>
              <a:gd name="connsiteY116" fmla="*/ 123567 h 1408670"/>
              <a:gd name="connsiteX117" fmla="*/ 165934 w 939114"/>
              <a:gd name="connsiteY117" fmla="*/ 130628 h 1408670"/>
              <a:gd name="connsiteX118" fmla="*/ 134159 w 939114"/>
              <a:gd name="connsiteY118" fmla="*/ 155342 h 1408670"/>
              <a:gd name="connsiteX119" fmla="*/ 105915 w 939114"/>
              <a:gd name="connsiteY119" fmla="*/ 144750 h 1408670"/>
              <a:gd name="connsiteX120" fmla="*/ 98854 w 939114"/>
              <a:gd name="connsiteY120" fmla="*/ 130628 h 1408670"/>
              <a:gd name="connsiteX121" fmla="*/ 77671 w 939114"/>
              <a:gd name="connsiteY121" fmla="*/ 120037 h 1408670"/>
              <a:gd name="connsiteX122" fmla="*/ 49427 w 939114"/>
              <a:gd name="connsiteY122" fmla="*/ 102384 h 1408670"/>
              <a:gd name="connsiteX123" fmla="*/ 21183 w 939114"/>
              <a:gd name="connsiteY123" fmla="*/ 105915 h 1408670"/>
              <a:gd name="connsiteX124" fmla="*/ 7061 w 939114"/>
              <a:gd name="connsiteY124" fmla="*/ 116506 h 1408670"/>
              <a:gd name="connsiteX125" fmla="*/ 0 w 939114"/>
              <a:gd name="connsiteY125" fmla="*/ 137689 h 140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939114" h="1408670">
                <a:moveTo>
                  <a:pt x="77671" y="88262"/>
                </a:moveTo>
                <a:lnTo>
                  <a:pt x="77671" y="88262"/>
                </a:lnTo>
                <a:cubicBezTo>
                  <a:pt x="67080" y="89439"/>
                  <a:pt x="55554" y="87286"/>
                  <a:pt x="45897" y="91793"/>
                </a:cubicBezTo>
                <a:cubicBezTo>
                  <a:pt x="36848" y="96016"/>
                  <a:pt x="31775" y="105915"/>
                  <a:pt x="24714" y="112976"/>
                </a:cubicBezTo>
                <a:cubicBezTo>
                  <a:pt x="20553" y="117137"/>
                  <a:pt x="15299" y="120037"/>
                  <a:pt x="10592" y="123567"/>
                </a:cubicBezTo>
                <a:lnTo>
                  <a:pt x="3531" y="144750"/>
                </a:lnTo>
                <a:lnTo>
                  <a:pt x="0" y="155342"/>
                </a:lnTo>
                <a:cubicBezTo>
                  <a:pt x="1177" y="207123"/>
                  <a:pt x="429" y="258983"/>
                  <a:pt x="3531" y="310684"/>
                </a:cubicBezTo>
                <a:cubicBezTo>
                  <a:pt x="3977" y="318114"/>
                  <a:pt x="8238" y="324806"/>
                  <a:pt x="10592" y="331867"/>
                </a:cubicBezTo>
                <a:cubicBezTo>
                  <a:pt x="11769" y="335397"/>
                  <a:pt x="12058" y="339362"/>
                  <a:pt x="14122" y="342458"/>
                </a:cubicBezTo>
                <a:cubicBezTo>
                  <a:pt x="16476" y="345989"/>
                  <a:pt x="19460" y="349172"/>
                  <a:pt x="21183" y="353050"/>
                </a:cubicBezTo>
                <a:cubicBezTo>
                  <a:pt x="24206" y="359851"/>
                  <a:pt x="25890" y="367172"/>
                  <a:pt x="28244" y="374233"/>
                </a:cubicBezTo>
                <a:lnTo>
                  <a:pt x="31775" y="384824"/>
                </a:lnTo>
                <a:lnTo>
                  <a:pt x="38836" y="406007"/>
                </a:lnTo>
                <a:cubicBezTo>
                  <a:pt x="40371" y="410610"/>
                  <a:pt x="40455" y="415669"/>
                  <a:pt x="42366" y="420129"/>
                </a:cubicBezTo>
                <a:cubicBezTo>
                  <a:pt x="44037" y="424029"/>
                  <a:pt x="47529" y="426926"/>
                  <a:pt x="49427" y="430721"/>
                </a:cubicBezTo>
                <a:cubicBezTo>
                  <a:pt x="51091" y="434049"/>
                  <a:pt x="50633" y="438406"/>
                  <a:pt x="52958" y="441312"/>
                </a:cubicBezTo>
                <a:cubicBezTo>
                  <a:pt x="55609" y="444625"/>
                  <a:pt x="59672" y="446650"/>
                  <a:pt x="63549" y="448373"/>
                </a:cubicBezTo>
                <a:cubicBezTo>
                  <a:pt x="93055" y="461487"/>
                  <a:pt x="110946" y="456891"/>
                  <a:pt x="148281" y="458965"/>
                </a:cubicBezTo>
                <a:lnTo>
                  <a:pt x="162403" y="480148"/>
                </a:lnTo>
                <a:cubicBezTo>
                  <a:pt x="164757" y="483678"/>
                  <a:pt x="167281" y="487101"/>
                  <a:pt x="169464" y="490739"/>
                </a:cubicBezTo>
                <a:cubicBezTo>
                  <a:pt x="174505" y="499140"/>
                  <a:pt x="183295" y="515162"/>
                  <a:pt x="190647" y="522514"/>
                </a:cubicBezTo>
                <a:cubicBezTo>
                  <a:pt x="195975" y="527842"/>
                  <a:pt x="202416" y="531929"/>
                  <a:pt x="208300" y="536636"/>
                </a:cubicBezTo>
                <a:cubicBezTo>
                  <a:pt x="209477" y="540166"/>
                  <a:pt x="209667" y="544199"/>
                  <a:pt x="211830" y="547227"/>
                </a:cubicBezTo>
                <a:cubicBezTo>
                  <a:pt x="215699" y="552644"/>
                  <a:pt x="220535" y="557480"/>
                  <a:pt x="225952" y="561349"/>
                </a:cubicBezTo>
                <a:cubicBezTo>
                  <a:pt x="228980" y="563512"/>
                  <a:pt x="232851" y="564418"/>
                  <a:pt x="236544" y="564880"/>
                </a:cubicBezTo>
                <a:cubicBezTo>
                  <a:pt x="251769" y="566783"/>
                  <a:pt x="267141" y="567233"/>
                  <a:pt x="282440" y="568410"/>
                </a:cubicBezTo>
                <a:cubicBezTo>
                  <a:pt x="285971" y="569587"/>
                  <a:pt x="289370" y="571275"/>
                  <a:pt x="293032" y="571941"/>
                </a:cubicBezTo>
                <a:cubicBezTo>
                  <a:pt x="302367" y="573638"/>
                  <a:pt x="312108" y="573026"/>
                  <a:pt x="321276" y="575471"/>
                </a:cubicBezTo>
                <a:cubicBezTo>
                  <a:pt x="329936" y="577780"/>
                  <a:pt x="337487" y="583229"/>
                  <a:pt x="345989" y="586063"/>
                </a:cubicBezTo>
                <a:cubicBezTo>
                  <a:pt x="351682" y="587961"/>
                  <a:pt x="357758" y="588416"/>
                  <a:pt x="363642" y="589593"/>
                </a:cubicBezTo>
                <a:cubicBezTo>
                  <a:pt x="368349" y="591947"/>
                  <a:pt x="373481" y="593595"/>
                  <a:pt x="377764" y="596654"/>
                </a:cubicBezTo>
                <a:cubicBezTo>
                  <a:pt x="381827" y="599556"/>
                  <a:pt x="383889" y="605013"/>
                  <a:pt x="388355" y="607246"/>
                </a:cubicBezTo>
                <a:cubicBezTo>
                  <a:pt x="404051" y="615094"/>
                  <a:pt x="428515" y="616023"/>
                  <a:pt x="444843" y="617837"/>
                </a:cubicBezTo>
                <a:cubicBezTo>
                  <a:pt x="453081" y="620191"/>
                  <a:pt x="460995" y="624581"/>
                  <a:pt x="469557" y="624898"/>
                </a:cubicBezTo>
                <a:cubicBezTo>
                  <a:pt x="613403" y="630226"/>
                  <a:pt x="493913" y="614761"/>
                  <a:pt x="564880" y="624898"/>
                </a:cubicBezTo>
                <a:cubicBezTo>
                  <a:pt x="566057" y="628429"/>
                  <a:pt x="567745" y="631828"/>
                  <a:pt x="568411" y="635490"/>
                </a:cubicBezTo>
                <a:cubicBezTo>
                  <a:pt x="570108" y="644825"/>
                  <a:pt x="568088" y="655064"/>
                  <a:pt x="571941" y="663734"/>
                </a:cubicBezTo>
                <a:cubicBezTo>
                  <a:pt x="573452" y="667135"/>
                  <a:pt x="579002" y="666087"/>
                  <a:pt x="582533" y="667264"/>
                </a:cubicBezTo>
                <a:cubicBezTo>
                  <a:pt x="577427" y="708105"/>
                  <a:pt x="577215" y="695286"/>
                  <a:pt x="582533" y="748466"/>
                </a:cubicBezTo>
                <a:cubicBezTo>
                  <a:pt x="583130" y="754437"/>
                  <a:pt x="583379" y="760751"/>
                  <a:pt x="586063" y="766118"/>
                </a:cubicBezTo>
                <a:cubicBezTo>
                  <a:pt x="588296" y="770584"/>
                  <a:pt x="593124" y="773179"/>
                  <a:pt x="596655" y="776710"/>
                </a:cubicBezTo>
                <a:cubicBezTo>
                  <a:pt x="597832" y="780240"/>
                  <a:pt x="598187" y="784162"/>
                  <a:pt x="600185" y="787301"/>
                </a:cubicBezTo>
                <a:cubicBezTo>
                  <a:pt x="628498" y="831794"/>
                  <a:pt x="611292" y="802024"/>
                  <a:pt x="631960" y="826137"/>
                </a:cubicBezTo>
                <a:cubicBezTo>
                  <a:pt x="639799" y="835282"/>
                  <a:pt x="650600" y="852332"/>
                  <a:pt x="656673" y="861442"/>
                </a:cubicBezTo>
                <a:lnTo>
                  <a:pt x="670795" y="882625"/>
                </a:lnTo>
                <a:lnTo>
                  <a:pt x="677856" y="893217"/>
                </a:lnTo>
                <a:cubicBezTo>
                  <a:pt x="679033" y="897924"/>
                  <a:pt x="679683" y="902796"/>
                  <a:pt x="681387" y="907339"/>
                </a:cubicBezTo>
                <a:cubicBezTo>
                  <a:pt x="688132" y="925326"/>
                  <a:pt x="687313" y="917026"/>
                  <a:pt x="695509" y="932052"/>
                </a:cubicBezTo>
                <a:cubicBezTo>
                  <a:pt x="700549" y="941293"/>
                  <a:pt x="704924" y="950881"/>
                  <a:pt x="709631" y="960296"/>
                </a:cubicBezTo>
                <a:cubicBezTo>
                  <a:pt x="731934" y="1004902"/>
                  <a:pt x="701647" y="961420"/>
                  <a:pt x="727284" y="995601"/>
                </a:cubicBezTo>
                <a:cubicBezTo>
                  <a:pt x="737765" y="1027049"/>
                  <a:pt x="721008" y="977461"/>
                  <a:pt x="737875" y="1023845"/>
                </a:cubicBezTo>
                <a:cubicBezTo>
                  <a:pt x="740419" y="1030840"/>
                  <a:pt x="740807" y="1038835"/>
                  <a:pt x="744936" y="1045028"/>
                </a:cubicBezTo>
                <a:cubicBezTo>
                  <a:pt x="749643" y="1052089"/>
                  <a:pt x="756374" y="1058160"/>
                  <a:pt x="759058" y="1066211"/>
                </a:cubicBezTo>
                <a:cubicBezTo>
                  <a:pt x="764253" y="1081796"/>
                  <a:pt x="760925" y="1073474"/>
                  <a:pt x="769650" y="1090925"/>
                </a:cubicBezTo>
                <a:cubicBezTo>
                  <a:pt x="770827" y="1099163"/>
                  <a:pt x="770991" y="1107610"/>
                  <a:pt x="773180" y="1115638"/>
                </a:cubicBezTo>
                <a:cubicBezTo>
                  <a:pt x="774565" y="1120716"/>
                  <a:pt x="778104" y="1124951"/>
                  <a:pt x="780241" y="1129760"/>
                </a:cubicBezTo>
                <a:cubicBezTo>
                  <a:pt x="791757" y="1155671"/>
                  <a:pt x="781859" y="1139249"/>
                  <a:pt x="794363" y="1158004"/>
                </a:cubicBezTo>
                <a:cubicBezTo>
                  <a:pt x="796717" y="1165065"/>
                  <a:pt x="799466" y="1172006"/>
                  <a:pt x="801424" y="1179187"/>
                </a:cubicBezTo>
                <a:cubicBezTo>
                  <a:pt x="803003" y="1184976"/>
                  <a:pt x="803500" y="1191018"/>
                  <a:pt x="804955" y="1196840"/>
                </a:cubicBezTo>
                <a:cubicBezTo>
                  <a:pt x="805858" y="1200450"/>
                  <a:pt x="807463" y="1203853"/>
                  <a:pt x="808485" y="1207431"/>
                </a:cubicBezTo>
                <a:cubicBezTo>
                  <a:pt x="809818" y="1212097"/>
                  <a:pt x="810683" y="1216887"/>
                  <a:pt x="812016" y="1221553"/>
                </a:cubicBezTo>
                <a:cubicBezTo>
                  <a:pt x="816979" y="1238923"/>
                  <a:pt x="815136" y="1227385"/>
                  <a:pt x="822607" y="1249797"/>
                </a:cubicBezTo>
                <a:cubicBezTo>
                  <a:pt x="824142" y="1254400"/>
                  <a:pt x="824434" y="1259376"/>
                  <a:pt x="826138" y="1263919"/>
                </a:cubicBezTo>
                <a:cubicBezTo>
                  <a:pt x="827986" y="1268847"/>
                  <a:pt x="831244" y="1273154"/>
                  <a:pt x="833199" y="1278041"/>
                </a:cubicBezTo>
                <a:cubicBezTo>
                  <a:pt x="835963" y="1284952"/>
                  <a:pt x="835794" y="1293270"/>
                  <a:pt x="840260" y="1299224"/>
                </a:cubicBezTo>
                <a:lnTo>
                  <a:pt x="861443" y="1327468"/>
                </a:lnTo>
                <a:cubicBezTo>
                  <a:pt x="867915" y="1346887"/>
                  <a:pt x="861084" y="1329489"/>
                  <a:pt x="872034" y="1348651"/>
                </a:cubicBezTo>
                <a:cubicBezTo>
                  <a:pt x="874645" y="1353221"/>
                  <a:pt x="875374" y="1359052"/>
                  <a:pt x="879095" y="1362773"/>
                </a:cubicBezTo>
                <a:cubicBezTo>
                  <a:pt x="881727" y="1365405"/>
                  <a:pt x="886156" y="1365127"/>
                  <a:pt x="889687" y="1366304"/>
                </a:cubicBezTo>
                <a:cubicBezTo>
                  <a:pt x="894394" y="1372188"/>
                  <a:pt x="898208" y="1378915"/>
                  <a:pt x="903809" y="1383956"/>
                </a:cubicBezTo>
                <a:cubicBezTo>
                  <a:pt x="910117" y="1389633"/>
                  <a:pt x="924992" y="1398078"/>
                  <a:pt x="924992" y="1398078"/>
                </a:cubicBezTo>
                <a:lnTo>
                  <a:pt x="932053" y="1408670"/>
                </a:lnTo>
                <a:cubicBezTo>
                  <a:pt x="934407" y="1034437"/>
                  <a:pt x="936760" y="660203"/>
                  <a:pt x="939114" y="285970"/>
                </a:cubicBezTo>
                <a:cubicBezTo>
                  <a:pt x="938431" y="279821"/>
                  <a:pt x="933436" y="233560"/>
                  <a:pt x="932053" y="225952"/>
                </a:cubicBezTo>
                <a:cubicBezTo>
                  <a:pt x="931387" y="222290"/>
                  <a:pt x="929544" y="218938"/>
                  <a:pt x="928522" y="215360"/>
                </a:cubicBezTo>
                <a:cubicBezTo>
                  <a:pt x="927011" y="210073"/>
                  <a:pt x="924286" y="196296"/>
                  <a:pt x="921461" y="190647"/>
                </a:cubicBezTo>
                <a:cubicBezTo>
                  <a:pt x="919563" y="186852"/>
                  <a:pt x="916754" y="183586"/>
                  <a:pt x="914400" y="180055"/>
                </a:cubicBezTo>
                <a:cubicBezTo>
                  <a:pt x="912046" y="172994"/>
                  <a:pt x="908799" y="166170"/>
                  <a:pt x="907339" y="158872"/>
                </a:cubicBezTo>
                <a:cubicBezTo>
                  <a:pt x="898818" y="116269"/>
                  <a:pt x="904073" y="134953"/>
                  <a:pt x="893217" y="102384"/>
                </a:cubicBezTo>
                <a:cubicBezTo>
                  <a:pt x="891553" y="97391"/>
                  <a:pt x="889525" y="92305"/>
                  <a:pt x="886156" y="88262"/>
                </a:cubicBezTo>
                <a:cubicBezTo>
                  <a:pt x="883440" y="85002"/>
                  <a:pt x="879095" y="83555"/>
                  <a:pt x="875565" y="81201"/>
                </a:cubicBezTo>
                <a:cubicBezTo>
                  <a:pt x="874388" y="77671"/>
                  <a:pt x="874359" y="73516"/>
                  <a:pt x="872034" y="70610"/>
                </a:cubicBezTo>
                <a:cubicBezTo>
                  <a:pt x="869383" y="67297"/>
                  <a:pt x="864703" y="66265"/>
                  <a:pt x="861443" y="63549"/>
                </a:cubicBezTo>
                <a:cubicBezTo>
                  <a:pt x="837936" y="43959"/>
                  <a:pt x="863252" y="59280"/>
                  <a:pt x="840260" y="49427"/>
                </a:cubicBezTo>
                <a:cubicBezTo>
                  <a:pt x="835423" y="47354"/>
                  <a:pt x="831066" y="44214"/>
                  <a:pt x="826138" y="42366"/>
                </a:cubicBezTo>
                <a:cubicBezTo>
                  <a:pt x="821595" y="40662"/>
                  <a:pt x="816682" y="40168"/>
                  <a:pt x="812016" y="38835"/>
                </a:cubicBezTo>
                <a:cubicBezTo>
                  <a:pt x="796328" y="34353"/>
                  <a:pt x="805677" y="35449"/>
                  <a:pt x="787302" y="31774"/>
                </a:cubicBezTo>
                <a:cubicBezTo>
                  <a:pt x="780283" y="30370"/>
                  <a:pt x="773162" y="29525"/>
                  <a:pt x="766119" y="28244"/>
                </a:cubicBezTo>
                <a:cubicBezTo>
                  <a:pt x="728248" y="21358"/>
                  <a:pt x="771130" y="27950"/>
                  <a:pt x="723753" y="21183"/>
                </a:cubicBezTo>
                <a:cubicBezTo>
                  <a:pt x="719046" y="22360"/>
                  <a:pt x="713971" y="22543"/>
                  <a:pt x="709631" y="24713"/>
                </a:cubicBezTo>
                <a:cubicBezTo>
                  <a:pt x="704368" y="27345"/>
                  <a:pt x="701253" y="36581"/>
                  <a:pt x="695509" y="35305"/>
                </a:cubicBezTo>
                <a:cubicBezTo>
                  <a:pt x="687385" y="33500"/>
                  <a:pt x="683740" y="23536"/>
                  <a:pt x="677856" y="17652"/>
                </a:cubicBezTo>
                <a:cubicBezTo>
                  <a:pt x="664265" y="4061"/>
                  <a:pt x="671419" y="9830"/>
                  <a:pt x="656673" y="0"/>
                </a:cubicBezTo>
                <a:cubicBezTo>
                  <a:pt x="629606" y="1177"/>
                  <a:pt x="602491" y="1529"/>
                  <a:pt x="575472" y="3530"/>
                </a:cubicBezTo>
                <a:cubicBezTo>
                  <a:pt x="570633" y="3888"/>
                  <a:pt x="565325" y="4278"/>
                  <a:pt x="561350" y="7061"/>
                </a:cubicBezTo>
                <a:cubicBezTo>
                  <a:pt x="553169" y="12788"/>
                  <a:pt x="549855" y="25822"/>
                  <a:pt x="540167" y="28244"/>
                </a:cubicBezTo>
                <a:lnTo>
                  <a:pt x="511923" y="35305"/>
                </a:lnTo>
                <a:cubicBezTo>
                  <a:pt x="504862" y="40012"/>
                  <a:pt x="498791" y="46743"/>
                  <a:pt x="490740" y="49427"/>
                </a:cubicBezTo>
                <a:lnTo>
                  <a:pt x="448374" y="63549"/>
                </a:lnTo>
                <a:cubicBezTo>
                  <a:pt x="444349" y="64891"/>
                  <a:pt x="441577" y="68712"/>
                  <a:pt x="437782" y="70610"/>
                </a:cubicBezTo>
                <a:cubicBezTo>
                  <a:pt x="432114" y="73444"/>
                  <a:pt x="425798" y="74837"/>
                  <a:pt x="420130" y="77671"/>
                </a:cubicBezTo>
                <a:cubicBezTo>
                  <a:pt x="386563" y="94454"/>
                  <a:pt x="443000" y="73578"/>
                  <a:pt x="388355" y="91793"/>
                </a:cubicBezTo>
                <a:cubicBezTo>
                  <a:pt x="384330" y="93135"/>
                  <a:pt x="381559" y="96957"/>
                  <a:pt x="377764" y="98854"/>
                </a:cubicBezTo>
                <a:cubicBezTo>
                  <a:pt x="374435" y="100518"/>
                  <a:pt x="370703" y="101207"/>
                  <a:pt x="367172" y="102384"/>
                </a:cubicBezTo>
                <a:cubicBezTo>
                  <a:pt x="364818" y="109445"/>
                  <a:pt x="360851" y="116161"/>
                  <a:pt x="360111" y="123567"/>
                </a:cubicBezTo>
                <a:cubicBezTo>
                  <a:pt x="358934" y="135335"/>
                  <a:pt x="359240" y="147348"/>
                  <a:pt x="356581" y="158872"/>
                </a:cubicBezTo>
                <a:cubicBezTo>
                  <a:pt x="355627" y="163007"/>
                  <a:pt x="351625" y="165780"/>
                  <a:pt x="349520" y="169464"/>
                </a:cubicBezTo>
                <a:cubicBezTo>
                  <a:pt x="346909" y="174034"/>
                  <a:pt x="346669" y="180428"/>
                  <a:pt x="342459" y="183586"/>
                </a:cubicBezTo>
                <a:cubicBezTo>
                  <a:pt x="336505" y="188052"/>
                  <a:pt x="328337" y="188293"/>
                  <a:pt x="321276" y="190647"/>
                </a:cubicBezTo>
                <a:cubicBezTo>
                  <a:pt x="317250" y="191989"/>
                  <a:pt x="314479" y="195810"/>
                  <a:pt x="310684" y="197708"/>
                </a:cubicBezTo>
                <a:cubicBezTo>
                  <a:pt x="307356" y="199372"/>
                  <a:pt x="303623" y="200061"/>
                  <a:pt x="300093" y="201238"/>
                </a:cubicBezTo>
                <a:cubicBezTo>
                  <a:pt x="296562" y="203592"/>
                  <a:pt x="293489" y="206849"/>
                  <a:pt x="289501" y="208299"/>
                </a:cubicBezTo>
                <a:cubicBezTo>
                  <a:pt x="235490" y="227939"/>
                  <a:pt x="268794" y="208385"/>
                  <a:pt x="257727" y="144750"/>
                </a:cubicBezTo>
                <a:cubicBezTo>
                  <a:pt x="256872" y="139831"/>
                  <a:pt x="251289" y="136929"/>
                  <a:pt x="247135" y="134159"/>
                </a:cubicBezTo>
                <a:cubicBezTo>
                  <a:pt x="240410" y="129676"/>
                  <a:pt x="213929" y="127398"/>
                  <a:pt x="211830" y="127098"/>
                </a:cubicBezTo>
                <a:cubicBezTo>
                  <a:pt x="208300" y="125921"/>
                  <a:pt x="204960" y="123567"/>
                  <a:pt x="201239" y="123567"/>
                </a:cubicBezTo>
                <a:cubicBezTo>
                  <a:pt x="185014" y="123567"/>
                  <a:pt x="178976" y="126281"/>
                  <a:pt x="165934" y="130628"/>
                </a:cubicBezTo>
                <a:cubicBezTo>
                  <a:pt x="140596" y="147520"/>
                  <a:pt x="150752" y="138749"/>
                  <a:pt x="134159" y="155342"/>
                </a:cubicBezTo>
                <a:cubicBezTo>
                  <a:pt x="124101" y="153330"/>
                  <a:pt x="113187" y="153477"/>
                  <a:pt x="105915" y="144750"/>
                </a:cubicBezTo>
                <a:cubicBezTo>
                  <a:pt x="102546" y="140707"/>
                  <a:pt x="102223" y="134671"/>
                  <a:pt x="98854" y="130628"/>
                </a:cubicBezTo>
                <a:cubicBezTo>
                  <a:pt x="93589" y="124309"/>
                  <a:pt x="84901" y="122447"/>
                  <a:pt x="77671" y="120037"/>
                </a:cubicBezTo>
                <a:cubicBezTo>
                  <a:pt x="72884" y="116447"/>
                  <a:pt x="56697" y="102990"/>
                  <a:pt x="49427" y="102384"/>
                </a:cubicBezTo>
                <a:cubicBezTo>
                  <a:pt x="39972" y="101596"/>
                  <a:pt x="30598" y="104738"/>
                  <a:pt x="21183" y="105915"/>
                </a:cubicBezTo>
                <a:lnTo>
                  <a:pt x="7061" y="116506"/>
                </a:lnTo>
                <a:lnTo>
                  <a:pt x="0" y="137689"/>
                </a:lnTo>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Title 3"/>
          <p:cNvSpPr>
            <a:spLocks noGrp="1"/>
          </p:cNvSpPr>
          <p:nvPr>
            <p:ph type="ctrTitle"/>
          </p:nvPr>
        </p:nvSpPr>
        <p:spPr>
          <a:xfrm>
            <a:off x="2123728" y="-27384"/>
            <a:ext cx="5758408" cy="1251593"/>
          </a:xfrm>
        </p:spPr>
        <p:txBody>
          <a:bodyPr>
            <a:noAutofit/>
          </a:bodyPr>
          <a:lstStyle/>
          <a:p>
            <a:r>
              <a:rPr lang="en-CA" sz="3200" dirty="0" err="1" smtClean="0">
                <a:latin typeface="Franklin Gothic Demi Cond" pitchFamily="34" charset="0"/>
              </a:rPr>
              <a:t>Rappelez-vous</a:t>
            </a:r>
            <a:r>
              <a:rPr lang="en-CA" sz="3200" dirty="0" smtClean="0">
                <a:latin typeface="Franklin Gothic Demi Cond" pitchFamily="34" charset="0"/>
              </a:rPr>
              <a:t> </a:t>
            </a:r>
            <a:br>
              <a:rPr lang="en-CA" sz="3200" dirty="0" smtClean="0">
                <a:latin typeface="Franklin Gothic Demi Cond" pitchFamily="34" charset="0"/>
              </a:rPr>
            </a:br>
            <a:r>
              <a:rPr lang="en-CA" sz="3200" dirty="0" err="1" smtClean="0">
                <a:solidFill>
                  <a:schemeClr val="accent6">
                    <a:lumMod val="75000"/>
                  </a:schemeClr>
                </a:solidFill>
                <a:latin typeface="Franklin Gothic Medium" pitchFamily="34" charset="0"/>
              </a:rPr>
              <a:t>Ce</a:t>
            </a:r>
            <a:r>
              <a:rPr lang="en-CA" sz="3200" dirty="0" smtClean="0">
                <a:solidFill>
                  <a:schemeClr val="accent6">
                    <a:lumMod val="75000"/>
                  </a:schemeClr>
                </a:solidFill>
                <a:latin typeface="Franklin Gothic Medium" pitchFamily="34" charset="0"/>
              </a:rPr>
              <a:t> </a:t>
            </a:r>
            <a:r>
              <a:rPr lang="en-CA" sz="3200" dirty="0" err="1" smtClean="0">
                <a:solidFill>
                  <a:schemeClr val="accent6">
                    <a:lumMod val="75000"/>
                  </a:schemeClr>
                </a:solidFill>
                <a:latin typeface="Franklin Gothic Medium" pitchFamily="34" charset="0"/>
              </a:rPr>
              <a:t>sont</a:t>
            </a:r>
            <a:r>
              <a:rPr lang="en-CA" sz="3200" dirty="0" smtClean="0">
                <a:solidFill>
                  <a:schemeClr val="accent6">
                    <a:lumMod val="75000"/>
                  </a:schemeClr>
                </a:solidFill>
                <a:latin typeface="Franklin Gothic Medium" pitchFamily="34" charset="0"/>
              </a:rPr>
              <a:t> </a:t>
            </a:r>
            <a:r>
              <a:rPr lang="en-CA" sz="3200" dirty="0" err="1" smtClean="0">
                <a:solidFill>
                  <a:schemeClr val="accent6">
                    <a:lumMod val="75000"/>
                  </a:schemeClr>
                </a:solidFill>
                <a:latin typeface="Franklin Gothic Medium" pitchFamily="34" charset="0"/>
              </a:rPr>
              <a:t>vos</a:t>
            </a:r>
            <a:r>
              <a:rPr lang="en-CA" sz="3200" dirty="0" smtClean="0">
                <a:solidFill>
                  <a:schemeClr val="accent6">
                    <a:lumMod val="75000"/>
                  </a:schemeClr>
                </a:solidFill>
                <a:latin typeface="Franklin Gothic Medium" pitchFamily="34" charset="0"/>
              </a:rPr>
              <a:t> </a:t>
            </a:r>
            <a:r>
              <a:rPr lang="en-CA" sz="3200" dirty="0" err="1" smtClean="0">
                <a:solidFill>
                  <a:schemeClr val="accent6">
                    <a:lumMod val="75000"/>
                  </a:schemeClr>
                </a:solidFill>
                <a:latin typeface="Franklin Gothic Medium" pitchFamily="34" charset="0"/>
              </a:rPr>
              <a:t>normes</a:t>
            </a:r>
            <a:endParaRPr lang="en-CA" sz="3200" dirty="0">
              <a:solidFill>
                <a:schemeClr val="accent6">
                  <a:lumMod val="75000"/>
                </a:schemeClr>
              </a:solidFill>
              <a:latin typeface="Franklin Gothic Medium" pitchFamily="34" charset="0"/>
            </a:endParaRPr>
          </a:p>
        </p:txBody>
      </p:sp>
      <p:pic>
        <p:nvPicPr>
          <p:cNvPr id="147458" name="Picture 2" descr="http://collegehow2.com/wp-content/uploads/2011/10/untitled.bmp"/>
          <p:cNvPicPr>
            <a:picLocks noChangeAspect="1" noChangeArrowheads="1"/>
          </p:cNvPicPr>
          <p:nvPr/>
        </p:nvPicPr>
        <p:blipFill>
          <a:blip r:embed="rId3" cstate="print">
            <a:clrChange>
              <a:clrFrom>
                <a:srgbClr val="FCFEFC"/>
              </a:clrFrom>
              <a:clrTo>
                <a:srgbClr val="FCFEFC">
                  <a:alpha val="0"/>
                </a:srgbClr>
              </a:clrTo>
            </a:clrChange>
          </a:blip>
          <a:srcRect/>
          <a:stretch>
            <a:fillRect/>
          </a:stretch>
        </p:blipFill>
        <p:spPr bwMode="auto">
          <a:xfrm>
            <a:off x="9124428" y="2780928"/>
            <a:ext cx="3924260" cy="2736303"/>
          </a:xfrm>
          <a:prstGeom prst="rect">
            <a:avLst/>
          </a:prstGeom>
          <a:noFill/>
        </p:spPr>
      </p:pic>
      <p:pic>
        <p:nvPicPr>
          <p:cNvPr id="14338" name="Picture 2" descr="http://meadfamilydental.com/wp-content/uploads/2012/08/Who-me.jpg"/>
          <p:cNvPicPr>
            <a:picLocks noChangeAspect="1" noChangeArrowheads="1"/>
          </p:cNvPicPr>
          <p:nvPr/>
        </p:nvPicPr>
        <p:blipFill>
          <a:blip r:embed="rId4" cstate="print">
            <a:clrChange>
              <a:clrFrom>
                <a:srgbClr val="FFFFFF"/>
              </a:clrFrom>
              <a:clrTo>
                <a:srgbClr val="FFFFFF">
                  <a:alpha val="0"/>
                </a:srgbClr>
              </a:clrTo>
            </a:clrChange>
          </a:blip>
          <a:srcRect t="49539" b="4727"/>
          <a:stretch>
            <a:fillRect/>
          </a:stretch>
        </p:blipFill>
        <p:spPr bwMode="auto">
          <a:xfrm>
            <a:off x="-108520" y="3933056"/>
            <a:ext cx="5524500" cy="2924945"/>
          </a:xfrm>
          <a:prstGeom prst="rect">
            <a:avLst/>
          </a:prstGeom>
          <a:noFill/>
        </p:spPr>
      </p:pic>
      <p:sp>
        <p:nvSpPr>
          <p:cNvPr id="26" name="Freeform 25"/>
          <p:cNvSpPr/>
          <p:nvPr/>
        </p:nvSpPr>
        <p:spPr>
          <a:xfrm>
            <a:off x="1835696" y="3195087"/>
            <a:ext cx="1546281" cy="2322145"/>
          </a:xfrm>
          <a:custGeom>
            <a:avLst/>
            <a:gdLst>
              <a:gd name="connsiteX0" fmla="*/ 640934 w 1546281"/>
              <a:gd name="connsiteY0" fmla="*/ 45267 h 2322145"/>
              <a:gd name="connsiteX1" fmla="*/ 640934 w 1546281"/>
              <a:gd name="connsiteY1" fmla="*/ 45267 h 2322145"/>
              <a:gd name="connsiteX2" fmla="*/ 514185 w 1546281"/>
              <a:gd name="connsiteY2" fmla="*/ 81481 h 2322145"/>
              <a:gd name="connsiteX3" fmla="*/ 477972 w 1546281"/>
              <a:gd name="connsiteY3" fmla="*/ 108642 h 2322145"/>
              <a:gd name="connsiteX4" fmla="*/ 432704 w 1546281"/>
              <a:gd name="connsiteY4" fmla="*/ 126749 h 2322145"/>
              <a:gd name="connsiteX5" fmla="*/ 360277 w 1546281"/>
              <a:gd name="connsiteY5" fmla="*/ 144855 h 2322145"/>
              <a:gd name="connsiteX6" fmla="*/ 333116 w 1546281"/>
              <a:gd name="connsiteY6" fmla="*/ 162962 h 2322145"/>
              <a:gd name="connsiteX7" fmla="*/ 296902 w 1546281"/>
              <a:gd name="connsiteY7" fmla="*/ 217283 h 2322145"/>
              <a:gd name="connsiteX8" fmla="*/ 269742 w 1546281"/>
              <a:gd name="connsiteY8" fmla="*/ 253497 h 2322145"/>
              <a:gd name="connsiteX9" fmla="*/ 251635 w 1546281"/>
              <a:gd name="connsiteY9" fmla="*/ 289711 h 2322145"/>
              <a:gd name="connsiteX10" fmla="*/ 224475 w 1546281"/>
              <a:gd name="connsiteY10" fmla="*/ 307818 h 2322145"/>
              <a:gd name="connsiteX11" fmla="*/ 206368 w 1546281"/>
              <a:gd name="connsiteY11" fmla="*/ 344032 h 2322145"/>
              <a:gd name="connsiteX12" fmla="*/ 197314 w 1546281"/>
              <a:gd name="connsiteY12" fmla="*/ 371192 h 2322145"/>
              <a:gd name="connsiteX13" fmla="*/ 179207 w 1546281"/>
              <a:gd name="connsiteY13" fmla="*/ 398353 h 2322145"/>
              <a:gd name="connsiteX14" fmla="*/ 170154 w 1546281"/>
              <a:gd name="connsiteY14" fmla="*/ 434566 h 2322145"/>
              <a:gd name="connsiteX15" fmla="*/ 124886 w 1546281"/>
              <a:gd name="connsiteY15" fmla="*/ 516048 h 2322145"/>
              <a:gd name="connsiteX16" fmla="*/ 97726 w 1546281"/>
              <a:gd name="connsiteY16" fmla="*/ 588475 h 2322145"/>
              <a:gd name="connsiteX17" fmla="*/ 79619 w 1546281"/>
              <a:gd name="connsiteY17" fmla="*/ 615636 h 2322145"/>
              <a:gd name="connsiteX18" fmla="*/ 61512 w 1546281"/>
              <a:gd name="connsiteY18" fmla="*/ 669956 h 2322145"/>
              <a:gd name="connsiteX19" fmla="*/ 34352 w 1546281"/>
              <a:gd name="connsiteY19" fmla="*/ 760491 h 2322145"/>
              <a:gd name="connsiteX20" fmla="*/ 25298 w 1546281"/>
              <a:gd name="connsiteY20" fmla="*/ 1276539 h 2322145"/>
              <a:gd name="connsiteX21" fmla="*/ 34352 w 1546281"/>
              <a:gd name="connsiteY21" fmla="*/ 1312753 h 2322145"/>
              <a:gd name="connsiteX22" fmla="*/ 43405 w 1546281"/>
              <a:gd name="connsiteY22" fmla="*/ 1376127 h 2322145"/>
              <a:gd name="connsiteX23" fmla="*/ 52459 w 1546281"/>
              <a:gd name="connsiteY23" fmla="*/ 1412341 h 2322145"/>
              <a:gd name="connsiteX24" fmla="*/ 61512 w 1546281"/>
              <a:gd name="connsiteY24" fmla="*/ 1466661 h 2322145"/>
              <a:gd name="connsiteX25" fmla="*/ 70566 w 1546281"/>
              <a:gd name="connsiteY25" fmla="*/ 1502875 h 2322145"/>
              <a:gd name="connsiteX26" fmla="*/ 88673 w 1546281"/>
              <a:gd name="connsiteY26" fmla="*/ 1629624 h 2322145"/>
              <a:gd name="connsiteX27" fmla="*/ 97726 w 1546281"/>
              <a:gd name="connsiteY27" fmla="*/ 1665838 h 2322145"/>
              <a:gd name="connsiteX28" fmla="*/ 133940 w 1546281"/>
              <a:gd name="connsiteY28" fmla="*/ 1738265 h 2322145"/>
              <a:gd name="connsiteX29" fmla="*/ 161100 w 1546281"/>
              <a:gd name="connsiteY29" fmla="*/ 1801640 h 2322145"/>
              <a:gd name="connsiteX30" fmla="*/ 188261 w 1546281"/>
              <a:gd name="connsiteY30" fmla="*/ 1837853 h 2322145"/>
              <a:gd name="connsiteX31" fmla="*/ 206368 w 1546281"/>
              <a:gd name="connsiteY31" fmla="*/ 1865014 h 2322145"/>
              <a:gd name="connsiteX32" fmla="*/ 251635 w 1546281"/>
              <a:gd name="connsiteY32" fmla="*/ 1946495 h 2322145"/>
              <a:gd name="connsiteX33" fmla="*/ 269742 w 1546281"/>
              <a:gd name="connsiteY33" fmla="*/ 1973655 h 2322145"/>
              <a:gd name="connsiteX34" fmla="*/ 287849 w 1546281"/>
              <a:gd name="connsiteY34" fmla="*/ 2000816 h 2322145"/>
              <a:gd name="connsiteX35" fmla="*/ 296902 w 1546281"/>
              <a:gd name="connsiteY35" fmla="*/ 2027976 h 2322145"/>
              <a:gd name="connsiteX36" fmla="*/ 351223 w 1546281"/>
              <a:gd name="connsiteY36" fmla="*/ 2064190 h 2322145"/>
              <a:gd name="connsiteX37" fmla="*/ 396490 w 1546281"/>
              <a:gd name="connsiteY37" fmla="*/ 2109457 h 2322145"/>
              <a:gd name="connsiteX38" fmla="*/ 423651 w 1546281"/>
              <a:gd name="connsiteY38" fmla="*/ 2172832 h 2322145"/>
              <a:gd name="connsiteX39" fmla="*/ 441758 w 1546281"/>
              <a:gd name="connsiteY39" fmla="*/ 2209046 h 2322145"/>
              <a:gd name="connsiteX40" fmla="*/ 468918 w 1546281"/>
              <a:gd name="connsiteY40" fmla="*/ 2245259 h 2322145"/>
              <a:gd name="connsiteX41" fmla="*/ 496079 w 1546281"/>
              <a:gd name="connsiteY41" fmla="*/ 2254313 h 2322145"/>
              <a:gd name="connsiteX42" fmla="*/ 541346 w 1546281"/>
              <a:gd name="connsiteY42" fmla="*/ 2272420 h 2322145"/>
              <a:gd name="connsiteX43" fmla="*/ 577560 w 1546281"/>
              <a:gd name="connsiteY43" fmla="*/ 2290527 h 2322145"/>
              <a:gd name="connsiteX44" fmla="*/ 731469 w 1546281"/>
              <a:gd name="connsiteY44" fmla="*/ 2299580 h 2322145"/>
              <a:gd name="connsiteX45" fmla="*/ 930645 w 1546281"/>
              <a:gd name="connsiteY45" fmla="*/ 2299580 h 2322145"/>
              <a:gd name="connsiteX46" fmla="*/ 966859 w 1546281"/>
              <a:gd name="connsiteY46" fmla="*/ 2272420 h 2322145"/>
              <a:gd name="connsiteX47" fmla="*/ 1021180 w 1546281"/>
              <a:gd name="connsiteY47" fmla="*/ 2254313 h 2322145"/>
              <a:gd name="connsiteX48" fmla="*/ 1084554 w 1546281"/>
              <a:gd name="connsiteY48" fmla="*/ 2218099 h 2322145"/>
              <a:gd name="connsiteX49" fmla="*/ 1111714 w 1546281"/>
              <a:gd name="connsiteY49" fmla="*/ 2209046 h 2322145"/>
              <a:gd name="connsiteX50" fmla="*/ 1138875 w 1546281"/>
              <a:gd name="connsiteY50" fmla="*/ 2172832 h 2322145"/>
              <a:gd name="connsiteX51" fmla="*/ 1193195 w 1546281"/>
              <a:gd name="connsiteY51" fmla="*/ 2127564 h 2322145"/>
              <a:gd name="connsiteX52" fmla="*/ 1256570 w 1546281"/>
              <a:gd name="connsiteY52" fmla="*/ 2046083 h 2322145"/>
              <a:gd name="connsiteX53" fmla="*/ 1274677 w 1546281"/>
              <a:gd name="connsiteY53" fmla="*/ 1982709 h 2322145"/>
              <a:gd name="connsiteX54" fmla="*/ 1283730 w 1546281"/>
              <a:gd name="connsiteY54" fmla="*/ 1901228 h 2322145"/>
              <a:gd name="connsiteX55" fmla="*/ 1301837 w 1546281"/>
              <a:gd name="connsiteY55" fmla="*/ 1819747 h 2322145"/>
              <a:gd name="connsiteX56" fmla="*/ 1328997 w 1546281"/>
              <a:gd name="connsiteY56" fmla="*/ 1692998 h 2322145"/>
              <a:gd name="connsiteX57" fmla="*/ 1347104 w 1546281"/>
              <a:gd name="connsiteY57" fmla="*/ 1656784 h 2322145"/>
              <a:gd name="connsiteX58" fmla="*/ 1365211 w 1546281"/>
              <a:gd name="connsiteY58" fmla="*/ 1593410 h 2322145"/>
              <a:gd name="connsiteX59" fmla="*/ 1374265 w 1546281"/>
              <a:gd name="connsiteY59" fmla="*/ 1566250 h 2322145"/>
              <a:gd name="connsiteX60" fmla="*/ 1410479 w 1546281"/>
              <a:gd name="connsiteY60" fmla="*/ 1511929 h 2322145"/>
              <a:gd name="connsiteX61" fmla="*/ 1446692 w 1546281"/>
              <a:gd name="connsiteY61" fmla="*/ 1439501 h 2322145"/>
              <a:gd name="connsiteX62" fmla="*/ 1482906 w 1546281"/>
              <a:gd name="connsiteY62" fmla="*/ 1367073 h 2322145"/>
              <a:gd name="connsiteX63" fmla="*/ 1491960 w 1546281"/>
              <a:gd name="connsiteY63" fmla="*/ 1339913 h 2322145"/>
              <a:gd name="connsiteX64" fmla="*/ 1501013 w 1546281"/>
              <a:gd name="connsiteY64" fmla="*/ 1303699 h 2322145"/>
              <a:gd name="connsiteX65" fmla="*/ 1519120 w 1546281"/>
              <a:gd name="connsiteY65" fmla="*/ 1267485 h 2322145"/>
              <a:gd name="connsiteX66" fmla="*/ 1546281 w 1546281"/>
              <a:gd name="connsiteY66" fmla="*/ 1131683 h 2322145"/>
              <a:gd name="connsiteX67" fmla="*/ 1537227 w 1546281"/>
              <a:gd name="connsiteY67" fmla="*/ 905347 h 2322145"/>
              <a:gd name="connsiteX68" fmla="*/ 1519120 w 1546281"/>
              <a:gd name="connsiteY68" fmla="*/ 851026 h 2322145"/>
              <a:gd name="connsiteX69" fmla="*/ 1491960 w 1546281"/>
              <a:gd name="connsiteY69" fmla="*/ 796705 h 2322145"/>
              <a:gd name="connsiteX70" fmla="*/ 1446692 w 1546281"/>
              <a:gd name="connsiteY70" fmla="*/ 724277 h 2322145"/>
              <a:gd name="connsiteX71" fmla="*/ 1419532 w 1546281"/>
              <a:gd name="connsiteY71" fmla="*/ 706170 h 2322145"/>
              <a:gd name="connsiteX72" fmla="*/ 1365211 w 1546281"/>
              <a:gd name="connsiteY72" fmla="*/ 642796 h 2322145"/>
              <a:gd name="connsiteX73" fmla="*/ 1319944 w 1546281"/>
              <a:gd name="connsiteY73" fmla="*/ 597529 h 2322145"/>
              <a:gd name="connsiteX74" fmla="*/ 1292783 w 1546281"/>
              <a:gd name="connsiteY74" fmla="*/ 534154 h 2322145"/>
              <a:gd name="connsiteX75" fmla="*/ 1247516 w 1546281"/>
              <a:gd name="connsiteY75" fmla="*/ 479834 h 2322145"/>
              <a:gd name="connsiteX76" fmla="*/ 1193195 w 1546281"/>
              <a:gd name="connsiteY76" fmla="*/ 389299 h 2322145"/>
              <a:gd name="connsiteX77" fmla="*/ 1175088 w 1546281"/>
              <a:gd name="connsiteY77" fmla="*/ 362139 h 2322145"/>
              <a:gd name="connsiteX78" fmla="*/ 1147928 w 1546281"/>
              <a:gd name="connsiteY78" fmla="*/ 344032 h 2322145"/>
              <a:gd name="connsiteX79" fmla="*/ 1093607 w 1546281"/>
              <a:gd name="connsiteY79" fmla="*/ 244444 h 2322145"/>
              <a:gd name="connsiteX80" fmla="*/ 1030233 w 1546281"/>
              <a:gd name="connsiteY80" fmla="*/ 181069 h 2322145"/>
              <a:gd name="connsiteX81" fmla="*/ 966859 w 1546281"/>
              <a:gd name="connsiteY81" fmla="*/ 135802 h 2322145"/>
              <a:gd name="connsiteX82" fmla="*/ 948752 w 1546281"/>
              <a:gd name="connsiteY82" fmla="*/ 108642 h 2322145"/>
              <a:gd name="connsiteX83" fmla="*/ 894431 w 1546281"/>
              <a:gd name="connsiteY83" fmla="*/ 81481 h 2322145"/>
              <a:gd name="connsiteX84" fmla="*/ 867271 w 1546281"/>
              <a:gd name="connsiteY84" fmla="*/ 63374 h 2322145"/>
              <a:gd name="connsiteX85" fmla="*/ 767682 w 1546281"/>
              <a:gd name="connsiteY85" fmla="*/ 18107 h 2322145"/>
              <a:gd name="connsiteX86" fmla="*/ 704308 w 1546281"/>
              <a:gd name="connsiteY86" fmla="*/ 9053 h 2322145"/>
              <a:gd name="connsiteX87" fmla="*/ 649987 w 1546281"/>
              <a:gd name="connsiteY87" fmla="*/ 0 h 2322145"/>
              <a:gd name="connsiteX88" fmla="*/ 640934 w 1546281"/>
              <a:gd name="connsiteY88" fmla="*/ 45267 h 232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546281" h="2322145">
                <a:moveTo>
                  <a:pt x="640934" y="45267"/>
                </a:moveTo>
                <a:lnTo>
                  <a:pt x="640934" y="45267"/>
                </a:lnTo>
                <a:cubicBezTo>
                  <a:pt x="598684" y="57338"/>
                  <a:pt x="555138" y="65555"/>
                  <a:pt x="514185" y="81481"/>
                </a:cubicBezTo>
                <a:cubicBezTo>
                  <a:pt x="500122" y="86950"/>
                  <a:pt x="491162" y="101314"/>
                  <a:pt x="477972" y="108642"/>
                </a:cubicBezTo>
                <a:cubicBezTo>
                  <a:pt x="463766" y="116535"/>
                  <a:pt x="448237" y="121970"/>
                  <a:pt x="432704" y="126749"/>
                </a:cubicBezTo>
                <a:cubicBezTo>
                  <a:pt x="408919" y="134067"/>
                  <a:pt x="360277" y="144855"/>
                  <a:pt x="360277" y="144855"/>
                </a:cubicBezTo>
                <a:cubicBezTo>
                  <a:pt x="351223" y="150891"/>
                  <a:pt x="339152" y="153908"/>
                  <a:pt x="333116" y="162962"/>
                </a:cubicBezTo>
                <a:cubicBezTo>
                  <a:pt x="286346" y="233117"/>
                  <a:pt x="365092" y="171824"/>
                  <a:pt x="296902" y="217283"/>
                </a:cubicBezTo>
                <a:cubicBezTo>
                  <a:pt x="287849" y="229354"/>
                  <a:pt x="277739" y="240701"/>
                  <a:pt x="269742" y="253497"/>
                </a:cubicBezTo>
                <a:cubicBezTo>
                  <a:pt x="262589" y="264942"/>
                  <a:pt x="260275" y="279343"/>
                  <a:pt x="251635" y="289711"/>
                </a:cubicBezTo>
                <a:cubicBezTo>
                  <a:pt x="244669" y="298070"/>
                  <a:pt x="233528" y="301782"/>
                  <a:pt x="224475" y="307818"/>
                </a:cubicBezTo>
                <a:cubicBezTo>
                  <a:pt x="218439" y="319889"/>
                  <a:pt x="211685" y="331627"/>
                  <a:pt x="206368" y="344032"/>
                </a:cubicBezTo>
                <a:cubicBezTo>
                  <a:pt x="202609" y="352803"/>
                  <a:pt x="201582" y="362656"/>
                  <a:pt x="197314" y="371192"/>
                </a:cubicBezTo>
                <a:cubicBezTo>
                  <a:pt x="192448" y="380924"/>
                  <a:pt x="185243" y="389299"/>
                  <a:pt x="179207" y="398353"/>
                </a:cubicBezTo>
                <a:cubicBezTo>
                  <a:pt x="176189" y="410424"/>
                  <a:pt x="174523" y="422916"/>
                  <a:pt x="170154" y="434566"/>
                </a:cubicBezTo>
                <a:cubicBezTo>
                  <a:pt x="160135" y="461284"/>
                  <a:pt x="138184" y="492111"/>
                  <a:pt x="124886" y="516048"/>
                </a:cubicBezTo>
                <a:cubicBezTo>
                  <a:pt x="68314" y="617878"/>
                  <a:pt x="140388" y="488932"/>
                  <a:pt x="97726" y="588475"/>
                </a:cubicBezTo>
                <a:cubicBezTo>
                  <a:pt x="93440" y="598476"/>
                  <a:pt x="85655" y="606582"/>
                  <a:pt x="79619" y="615636"/>
                </a:cubicBezTo>
                <a:cubicBezTo>
                  <a:pt x="73583" y="633743"/>
                  <a:pt x="66755" y="651604"/>
                  <a:pt x="61512" y="669956"/>
                </a:cubicBezTo>
                <a:cubicBezTo>
                  <a:pt x="40783" y="742507"/>
                  <a:pt x="50352" y="712488"/>
                  <a:pt x="34352" y="760491"/>
                </a:cubicBezTo>
                <a:cubicBezTo>
                  <a:pt x="0" y="1000953"/>
                  <a:pt x="8830" y="889535"/>
                  <a:pt x="25298" y="1276539"/>
                </a:cubicBezTo>
                <a:cubicBezTo>
                  <a:pt x="25827" y="1288971"/>
                  <a:pt x="32126" y="1300511"/>
                  <a:pt x="34352" y="1312753"/>
                </a:cubicBezTo>
                <a:cubicBezTo>
                  <a:pt x="38169" y="1333748"/>
                  <a:pt x="39588" y="1355132"/>
                  <a:pt x="43405" y="1376127"/>
                </a:cubicBezTo>
                <a:cubicBezTo>
                  <a:pt x="45631" y="1388369"/>
                  <a:pt x="50019" y="1400140"/>
                  <a:pt x="52459" y="1412341"/>
                </a:cubicBezTo>
                <a:cubicBezTo>
                  <a:pt x="56059" y="1430341"/>
                  <a:pt x="57912" y="1448661"/>
                  <a:pt x="61512" y="1466661"/>
                </a:cubicBezTo>
                <a:cubicBezTo>
                  <a:pt x="63952" y="1478862"/>
                  <a:pt x="68520" y="1490601"/>
                  <a:pt x="70566" y="1502875"/>
                </a:cubicBezTo>
                <a:cubicBezTo>
                  <a:pt x="77582" y="1544973"/>
                  <a:pt x="82637" y="1587374"/>
                  <a:pt x="88673" y="1629624"/>
                </a:cubicBezTo>
                <a:cubicBezTo>
                  <a:pt x="90433" y="1641942"/>
                  <a:pt x="92940" y="1654352"/>
                  <a:pt x="97726" y="1665838"/>
                </a:cubicBezTo>
                <a:cubicBezTo>
                  <a:pt x="108108" y="1690754"/>
                  <a:pt x="121869" y="1714123"/>
                  <a:pt x="133940" y="1738265"/>
                </a:cubicBezTo>
                <a:cubicBezTo>
                  <a:pt x="164747" y="1799877"/>
                  <a:pt x="113996" y="1726276"/>
                  <a:pt x="161100" y="1801640"/>
                </a:cubicBezTo>
                <a:cubicBezTo>
                  <a:pt x="169097" y="1814435"/>
                  <a:pt x="179491" y="1825575"/>
                  <a:pt x="188261" y="1837853"/>
                </a:cubicBezTo>
                <a:cubicBezTo>
                  <a:pt x="194586" y="1846707"/>
                  <a:pt x="200332" y="1855960"/>
                  <a:pt x="206368" y="1865014"/>
                </a:cubicBezTo>
                <a:cubicBezTo>
                  <a:pt x="222302" y="1912819"/>
                  <a:pt x="210128" y="1884234"/>
                  <a:pt x="251635" y="1946495"/>
                </a:cubicBezTo>
                <a:lnTo>
                  <a:pt x="269742" y="1973655"/>
                </a:lnTo>
                <a:lnTo>
                  <a:pt x="287849" y="2000816"/>
                </a:lnTo>
                <a:cubicBezTo>
                  <a:pt x="290867" y="2009869"/>
                  <a:pt x="290154" y="2021228"/>
                  <a:pt x="296902" y="2027976"/>
                </a:cubicBezTo>
                <a:cubicBezTo>
                  <a:pt x="312290" y="2043364"/>
                  <a:pt x="351223" y="2064190"/>
                  <a:pt x="351223" y="2064190"/>
                </a:cubicBezTo>
                <a:cubicBezTo>
                  <a:pt x="439742" y="2196971"/>
                  <a:pt x="295902" y="1988753"/>
                  <a:pt x="396490" y="2109457"/>
                </a:cubicBezTo>
                <a:cubicBezTo>
                  <a:pt x="414151" y="2130651"/>
                  <a:pt x="413662" y="2149525"/>
                  <a:pt x="423651" y="2172832"/>
                </a:cubicBezTo>
                <a:cubicBezTo>
                  <a:pt x="428967" y="2185237"/>
                  <a:pt x="434605" y="2197601"/>
                  <a:pt x="441758" y="2209046"/>
                </a:cubicBezTo>
                <a:cubicBezTo>
                  <a:pt x="449755" y="2221841"/>
                  <a:pt x="457326" y="2235599"/>
                  <a:pt x="468918" y="2245259"/>
                </a:cubicBezTo>
                <a:cubicBezTo>
                  <a:pt x="476250" y="2251369"/>
                  <a:pt x="487143" y="2250962"/>
                  <a:pt x="496079" y="2254313"/>
                </a:cubicBezTo>
                <a:cubicBezTo>
                  <a:pt x="511296" y="2260019"/>
                  <a:pt x="526495" y="2265820"/>
                  <a:pt x="541346" y="2272420"/>
                </a:cubicBezTo>
                <a:cubicBezTo>
                  <a:pt x="553679" y="2277901"/>
                  <a:pt x="564199" y="2288618"/>
                  <a:pt x="577560" y="2290527"/>
                </a:cubicBezTo>
                <a:cubicBezTo>
                  <a:pt x="628435" y="2297795"/>
                  <a:pt x="680166" y="2296562"/>
                  <a:pt x="731469" y="2299580"/>
                </a:cubicBezTo>
                <a:cubicBezTo>
                  <a:pt x="808734" y="2318898"/>
                  <a:pt x="806537" y="2322145"/>
                  <a:pt x="930645" y="2299580"/>
                </a:cubicBezTo>
                <a:cubicBezTo>
                  <a:pt x="945491" y="2296881"/>
                  <a:pt x="953363" y="2279168"/>
                  <a:pt x="966859" y="2272420"/>
                </a:cubicBezTo>
                <a:cubicBezTo>
                  <a:pt x="983930" y="2263884"/>
                  <a:pt x="1021180" y="2254313"/>
                  <a:pt x="1021180" y="2254313"/>
                </a:cubicBezTo>
                <a:cubicBezTo>
                  <a:pt x="1048457" y="2236128"/>
                  <a:pt x="1052392" y="2231883"/>
                  <a:pt x="1084554" y="2218099"/>
                </a:cubicBezTo>
                <a:cubicBezTo>
                  <a:pt x="1093325" y="2214340"/>
                  <a:pt x="1102661" y="2212064"/>
                  <a:pt x="1111714" y="2209046"/>
                </a:cubicBezTo>
                <a:cubicBezTo>
                  <a:pt x="1120768" y="2196975"/>
                  <a:pt x="1128205" y="2183502"/>
                  <a:pt x="1138875" y="2172832"/>
                </a:cubicBezTo>
                <a:cubicBezTo>
                  <a:pt x="1191186" y="2120521"/>
                  <a:pt x="1141282" y="2194310"/>
                  <a:pt x="1193195" y="2127564"/>
                </a:cubicBezTo>
                <a:cubicBezTo>
                  <a:pt x="1268994" y="2030108"/>
                  <a:pt x="1194910" y="2107743"/>
                  <a:pt x="1256570" y="2046083"/>
                </a:cubicBezTo>
                <a:cubicBezTo>
                  <a:pt x="1263329" y="2025805"/>
                  <a:pt x="1271430" y="2003816"/>
                  <a:pt x="1274677" y="1982709"/>
                </a:cubicBezTo>
                <a:cubicBezTo>
                  <a:pt x="1278832" y="1955699"/>
                  <a:pt x="1279866" y="1928281"/>
                  <a:pt x="1283730" y="1901228"/>
                </a:cubicBezTo>
                <a:cubicBezTo>
                  <a:pt x="1291639" y="1845859"/>
                  <a:pt x="1291948" y="1869190"/>
                  <a:pt x="1301837" y="1819747"/>
                </a:cubicBezTo>
                <a:cubicBezTo>
                  <a:pt x="1328131" y="1688280"/>
                  <a:pt x="1288611" y="1854542"/>
                  <a:pt x="1328997" y="1692998"/>
                </a:cubicBezTo>
                <a:cubicBezTo>
                  <a:pt x="1332270" y="1679905"/>
                  <a:pt x="1341787" y="1669189"/>
                  <a:pt x="1347104" y="1656784"/>
                </a:cubicBezTo>
                <a:cubicBezTo>
                  <a:pt x="1356411" y="1635068"/>
                  <a:pt x="1358645" y="1616393"/>
                  <a:pt x="1365211" y="1593410"/>
                </a:cubicBezTo>
                <a:cubicBezTo>
                  <a:pt x="1367833" y="1584234"/>
                  <a:pt x="1369630" y="1574592"/>
                  <a:pt x="1374265" y="1566250"/>
                </a:cubicBezTo>
                <a:cubicBezTo>
                  <a:pt x="1384834" y="1547227"/>
                  <a:pt x="1402397" y="1532135"/>
                  <a:pt x="1410479" y="1511929"/>
                </a:cubicBezTo>
                <a:cubicBezTo>
                  <a:pt x="1452876" y="1405929"/>
                  <a:pt x="1406012" y="1514081"/>
                  <a:pt x="1446692" y="1439501"/>
                </a:cubicBezTo>
                <a:cubicBezTo>
                  <a:pt x="1459617" y="1415805"/>
                  <a:pt x="1474370" y="1392680"/>
                  <a:pt x="1482906" y="1367073"/>
                </a:cubicBezTo>
                <a:cubicBezTo>
                  <a:pt x="1485924" y="1358020"/>
                  <a:pt x="1489338" y="1349089"/>
                  <a:pt x="1491960" y="1339913"/>
                </a:cubicBezTo>
                <a:cubicBezTo>
                  <a:pt x="1495378" y="1327949"/>
                  <a:pt x="1496644" y="1315350"/>
                  <a:pt x="1501013" y="1303699"/>
                </a:cubicBezTo>
                <a:cubicBezTo>
                  <a:pt x="1505752" y="1291062"/>
                  <a:pt x="1513084" y="1279556"/>
                  <a:pt x="1519120" y="1267485"/>
                </a:cubicBezTo>
                <a:cubicBezTo>
                  <a:pt x="1538796" y="1149430"/>
                  <a:pt x="1525617" y="1193673"/>
                  <a:pt x="1546281" y="1131683"/>
                </a:cubicBezTo>
                <a:cubicBezTo>
                  <a:pt x="1543263" y="1056238"/>
                  <a:pt x="1544500" y="980502"/>
                  <a:pt x="1537227" y="905347"/>
                </a:cubicBezTo>
                <a:cubicBezTo>
                  <a:pt x="1535388" y="886349"/>
                  <a:pt x="1525156" y="869133"/>
                  <a:pt x="1519120" y="851026"/>
                </a:cubicBezTo>
                <a:cubicBezTo>
                  <a:pt x="1502520" y="801225"/>
                  <a:pt x="1520043" y="845849"/>
                  <a:pt x="1491960" y="796705"/>
                </a:cubicBezTo>
                <a:cubicBezTo>
                  <a:pt x="1472835" y="763236"/>
                  <a:pt x="1475545" y="753130"/>
                  <a:pt x="1446692" y="724277"/>
                </a:cubicBezTo>
                <a:cubicBezTo>
                  <a:pt x="1438998" y="716583"/>
                  <a:pt x="1428585" y="712206"/>
                  <a:pt x="1419532" y="706170"/>
                </a:cubicBezTo>
                <a:cubicBezTo>
                  <a:pt x="1352976" y="595242"/>
                  <a:pt x="1427913" y="705496"/>
                  <a:pt x="1365211" y="642796"/>
                </a:cubicBezTo>
                <a:cubicBezTo>
                  <a:pt x="1304851" y="582437"/>
                  <a:pt x="1392375" y="645817"/>
                  <a:pt x="1319944" y="597529"/>
                </a:cubicBezTo>
                <a:cubicBezTo>
                  <a:pt x="1274487" y="529342"/>
                  <a:pt x="1327859" y="615999"/>
                  <a:pt x="1292783" y="534154"/>
                </a:cubicBezTo>
                <a:cubicBezTo>
                  <a:pt x="1283329" y="512094"/>
                  <a:pt x="1263833" y="496150"/>
                  <a:pt x="1247516" y="479834"/>
                </a:cubicBezTo>
                <a:cubicBezTo>
                  <a:pt x="1219677" y="424157"/>
                  <a:pt x="1236895" y="454848"/>
                  <a:pt x="1193195" y="389299"/>
                </a:cubicBezTo>
                <a:cubicBezTo>
                  <a:pt x="1187159" y="380246"/>
                  <a:pt x="1184141" y="368175"/>
                  <a:pt x="1175088" y="362139"/>
                </a:cubicBezTo>
                <a:lnTo>
                  <a:pt x="1147928" y="344032"/>
                </a:lnTo>
                <a:cubicBezTo>
                  <a:pt x="1142747" y="333670"/>
                  <a:pt x="1112216" y="265120"/>
                  <a:pt x="1093607" y="244444"/>
                </a:cubicBezTo>
                <a:cubicBezTo>
                  <a:pt x="1073622" y="222238"/>
                  <a:pt x="1051358" y="202194"/>
                  <a:pt x="1030233" y="181069"/>
                </a:cubicBezTo>
                <a:cubicBezTo>
                  <a:pt x="987272" y="138107"/>
                  <a:pt x="1010214" y="150253"/>
                  <a:pt x="966859" y="135802"/>
                </a:cubicBezTo>
                <a:cubicBezTo>
                  <a:pt x="960823" y="126749"/>
                  <a:pt x="956446" y="116336"/>
                  <a:pt x="948752" y="108642"/>
                </a:cubicBezTo>
                <a:cubicBezTo>
                  <a:pt x="922806" y="82697"/>
                  <a:pt x="923884" y="96208"/>
                  <a:pt x="894431" y="81481"/>
                </a:cubicBezTo>
                <a:cubicBezTo>
                  <a:pt x="884699" y="76615"/>
                  <a:pt x="876783" y="68658"/>
                  <a:pt x="867271" y="63374"/>
                </a:cubicBezTo>
                <a:cubicBezTo>
                  <a:pt x="850110" y="53840"/>
                  <a:pt x="790246" y="23748"/>
                  <a:pt x="767682" y="18107"/>
                </a:cubicBezTo>
                <a:cubicBezTo>
                  <a:pt x="746980" y="12931"/>
                  <a:pt x="725399" y="12298"/>
                  <a:pt x="704308" y="9053"/>
                </a:cubicBezTo>
                <a:cubicBezTo>
                  <a:pt x="686165" y="6262"/>
                  <a:pt x="668094" y="3018"/>
                  <a:pt x="649987" y="0"/>
                </a:cubicBezTo>
                <a:lnTo>
                  <a:pt x="640934" y="452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Freeform 37"/>
          <p:cNvSpPr/>
          <p:nvPr/>
        </p:nvSpPr>
        <p:spPr>
          <a:xfrm>
            <a:off x="1195415" y="1742469"/>
            <a:ext cx="2553801" cy="3447940"/>
          </a:xfrm>
          <a:custGeom>
            <a:avLst/>
            <a:gdLst>
              <a:gd name="connsiteX0" fmla="*/ 834236 w 2553801"/>
              <a:gd name="connsiteY0" fmla="*/ 3432084 h 3447940"/>
              <a:gd name="connsiteX1" fmla="*/ 1114370 w 2553801"/>
              <a:gd name="connsiteY1" fmla="*/ 3331658 h 3447940"/>
              <a:gd name="connsiteX2" fmla="*/ 1336363 w 2553801"/>
              <a:gd name="connsiteY2" fmla="*/ 3199519 h 3447940"/>
              <a:gd name="connsiteX3" fmla="*/ 1278222 w 2553801"/>
              <a:gd name="connsiteY3" fmla="*/ 3120236 h 3447940"/>
              <a:gd name="connsiteX4" fmla="*/ 1304650 w 2553801"/>
              <a:gd name="connsiteY4" fmla="*/ 2998669 h 3447940"/>
              <a:gd name="connsiteX5" fmla="*/ 1272936 w 2553801"/>
              <a:gd name="connsiteY5" fmla="*/ 2919385 h 3447940"/>
              <a:gd name="connsiteX6" fmla="*/ 1230652 w 2553801"/>
              <a:gd name="connsiteY6" fmla="*/ 2824245 h 3447940"/>
              <a:gd name="connsiteX7" fmla="*/ 1378647 w 2553801"/>
              <a:gd name="connsiteY7" fmla="*/ 2787247 h 3447940"/>
              <a:gd name="connsiteX8" fmla="*/ 1484358 w 2553801"/>
              <a:gd name="connsiteY8" fmla="*/ 2818960 h 3447940"/>
              <a:gd name="connsiteX9" fmla="*/ 1373362 w 2553801"/>
              <a:gd name="connsiteY9" fmla="*/ 2507113 h 3447940"/>
              <a:gd name="connsiteX10" fmla="*/ 1304650 w 2553801"/>
              <a:gd name="connsiteY10" fmla="*/ 2533540 h 3447940"/>
              <a:gd name="connsiteX11" fmla="*/ 1193653 w 2553801"/>
              <a:gd name="connsiteY11" fmla="*/ 2586396 h 3447940"/>
              <a:gd name="connsiteX12" fmla="*/ 998088 w 2553801"/>
              <a:gd name="connsiteY12" fmla="*/ 2549397 h 3447940"/>
              <a:gd name="connsiteX13" fmla="*/ 791951 w 2553801"/>
              <a:gd name="connsiteY13" fmla="*/ 2348546 h 3447940"/>
              <a:gd name="connsiteX14" fmla="*/ 733810 w 2553801"/>
              <a:gd name="connsiteY14" fmla="*/ 2263977 h 3447940"/>
              <a:gd name="connsiteX15" fmla="*/ 739096 w 2553801"/>
              <a:gd name="connsiteY15" fmla="*/ 2359117 h 3447940"/>
              <a:gd name="connsiteX16" fmla="*/ 897662 w 2553801"/>
              <a:gd name="connsiteY16" fmla="*/ 2607538 h 3447940"/>
              <a:gd name="connsiteX17" fmla="*/ 807808 w 2553801"/>
              <a:gd name="connsiteY17" fmla="*/ 2612823 h 3447940"/>
              <a:gd name="connsiteX18" fmla="*/ 617528 w 2553801"/>
              <a:gd name="connsiteY18" fmla="*/ 2538826 h 3447940"/>
              <a:gd name="connsiteX19" fmla="*/ 554102 w 2553801"/>
              <a:gd name="connsiteY19" fmla="*/ 2422544 h 3447940"/>
              <a:gd name="connsiteX20" fmla="*/ 342680 w 2553801"/>
              <a:gd name="connsiteY20" fmla="*/ 2401402 h 3447940"/>
              <a:gd name="connsiteX21" fmla="*/ 258111 w 2553801"/>
              <a:gd name="connsiteY21" fmla="*/ 2332689 h 3447940"/>
              <a:gd name="connsiteX22" fmla="*/ 104830 w 2553801"/>
              <a:gd name="connsiteY22" fmla="*/ 1925702 h 3447940"/>
              <a:gd name="connsiteX23" fmla="*/ 20261 w 2553801"/>
              <a:gd name="connsiteY23" fmla="*/ 1233295 h 3447940"/>
              <a:gd name="connsiteX24" fmla="*/ 14976 w 2553801"/>
              <a:gd name="connsiteY24" fmla="*/ 699455 h 3447940"/>
              <a:gd name="connsiteX25" fmla="*/ 110116 w 2553801"/>
              <a:gd name="connsiteY25" fmla="*/ 572602 h 3447940"/>
              <a:gd name="connsiteX26" fmla="*/ 279253 w 2553801"/>
              <a:gd name="connsiteY26" fmla="*/ 562030 h 3447940"/>
              <a:gd name="connsiteX27" fmla="*/ 289824 w 2553801"/>
              <a:gd name="connsiteY27" fmla="*/ 546174 h 3447940"/>
              <a:gd name="connsiteX28" fmla="*/ 157686 w 2553801"/>
              <a:gd name="connsiteY28" fmla="*/ 255469 h 3447940"/>
              <a:gd name="connsiteX29" fmla="*/ 279253 w 2553801"/>
              <a:gd name="connsiteY29" fmla="*/ 91617 h 3447940"/>
              <a:gd name="connsiteX30" fmla="*/ 839521 w 2553801"/>
              <a:gd name="connsiteY30" fmla="*/ 1762 h 3447940"/>
              <a:gd name="connsiteX31" fmla="*/ 1336363 w 2553801"/>
              <a:gd name="connsiteY31" fmla="*/ 102188 h 3447940"/>
              <a:gd name="connsiteX32" fmla="*/ 1632354 w 2553801"/>
              <a:gd name="connsiteY32" fmla="*/ 250183 h 3447940"/>
              <a:gd name="connsiteX33" fmla="*/ 1796206 w 2553801"/>
              <a:gd name="connsiteY33" fmla="*/ 419321 h 3447940"/>
              <a:gd name="connsiteX34" fmla="*/ 1827919 w 2553801"/>
              <a:gd name="connsiteY34" fmla="*/ 540888 h 3447940"/>
              <a:gd name="connsiteX35" fmla="*/ 2007628 w 2553801"/>
              <a:gd name="connsiteY35" fmla="*/ 636028 h 3447940"/>
              <a:gd name="connsiteX36" fmla="*/ 2134481 w 2553801"/>
              <a:gd name="connsiteY36" fmla="*/ 794595 h 3447940"/>
              <a:gd name="connsiteX37" fmla="*/ 2071054 w 2553801"/>
              <a:gd name="connsiteY37" fmla="*/ 784023 h 3447940"/>
              <a:gd name="connsiteX38" fmla="*/ 1674638 w 2553801"/>
              <a:gd name="connsiteY38" fmla="*/ 646599 h 3447940"/>
              <a:gd name="connsiteX39" fmla="*/ 1399790 w 2553801"/>
              <a:gd name="connsiteY39" fmla="*/ 614886 h 3447940"/>
              <a:gd name="connsiteX40" fmla="*/ 1516072 w 2553801"/>
              <a:gd name="connsiteY40" fmla="*/ 699455 h 3447940"/>
              <a:gd name="connsiteX41" fmla="*/ 1590069 w 2553801"/>
              <a:gd name="connsiteY41" fmla="*/ 799880 h 3447940"/>
              <a:gd name="connsiteX42" fmla="*/ 1595355 w 2553801"/>
              <a:gd name="connsiteY42" fmla="*/ 831593 h 3447940"/>
              <a:gd name="connsiteX43" fmla="*/ 1457931 w 2553801"/>
              <a:gd name="connsiteY43" fmla="*/ 789309 h 3447940"/>
              <a:gd name="connsiteX44" fmla="*/ 1251794 w 2553801"/>
              <a:gd name="connsiteY44" fmla="*/ 731168 h 3447940"/>
              <a:gd name="connsiteX45" fmla="*/ 1146083 w 2553801"/>
              <a:gd name="connsiteY45" fmla="*/ 905591 h 3447940"/>
              <a:gd name="connsiteX46" fmla="*/ 1204224 w 2553801"/>
              <a:gd name="connsiteY46" fmla="*/ 1021873 h 3447940"/>
              <a:gd name="connsiteX47" fmla="*/ 1320506 w 2553801"/>
              <a:gd name="connsiteY47" fmla="*/ 990160 h 3447940"/>
              <a:gd name="connsiteX48" fmla="*/ 1468502 w 2553801"/>
              <a:gd name="connsiteY48" fmla="*/ 990160 h 3447940"/>
              <a:gd name="connsiteX49" fmla="*/ 1574213 w 2553801"/>
              <a:gd name="connsiteY49" fmla="*/ 1080014 h 3447940"/>
              <a:gd name="connsiteX50" fmla="*/ 1590069 w 2553801"/>
              <a:gd name="connsiteY50" fmla="*/ 1032444 h 3447940"/>
              <a:gd name="connsiteX51" fmla="*/ 1743350 w 2553801"/>
              <a:gd name="connsiteY51" fmla="*/ 942590 h 3447940"/>
              <a:gd name="connsiteX52" fmla="*/ 1886060 w 2553801"/>
              <a:gd name="connsiteY52" fmla="*/ 958447 h 3447940"/>
              <a:gd name="connsiteX53" fmla="*/ 1975914 w 2553801"/>
              <a:gd name="connsiteY53" fmla="*/ 1111728 h 3447940"/>
              <a:gd name="connsiteX54" fmla="*/ 1917773 w 2553801"/>
              <a:gd name="connsiteY54" fmla="*/ 1317864 h 3447940"/>
              <a:gd name="connsiteX55" fmla="*/ 1748636 w 2553801"/>
              <a:gd name="connsiteY55" fmla="*/ 1349577 h 3447940"/>
              <a:gd name="connsiteX56" fmla="*/ 1605926 w 2553801"/>
              <a:gd name="connsiteY56" fmla="*/ 1275580 h 3447940"/>
              <a:gd name="connsiteX57" fmla="*/ 1743350 w 2553801"/>
              <a:gd name="connsiteY57" fmla="*/ 1391862 h 3447940"/>
              <a:gd name="connsiteX58" fmla="*/ 2028770 w 2553801"/>
              <a:gd name="connsiteY58" fmla="*/ 1455288 h 3447940"/>
              <a:gd name="connsiteX59" fmla="*/ 2314190 w 2553801"/>
              <a:gd name="connsiteY59" fmla="*/ 1492287 h 3447940"/>
              <a:gd name="connsiteX60" fmla="*/ 2504469 w 2553801"/>
              <a:gd name="connsiteY60" fmla="*/ 1534571 h 3447940"/>
              <a:gd name="connsiteX61" fmla="*/ 2546754 w 2553801"/>
              <a:gd name="connsiteY61" fmla="*/ 1566285 h 3447940"/>
              <a:gd name="connsiteX62" fmla="*/ 2520326 w 2553801"/>
              <a:gd name="connsiteY62" fmla="*/ 1687852 h 3447940"/>
              <a:gd name="connsiteX63" fmla="*/ 2345903 w 2553801"/>
              <a:gd name="connsiteY63" fmla="*/ 1809420 h 3447940"/>
              <a:gd name="connsiteX64" fmla="*/ 2108053 w 2553801"/>
              <a:gd name="connsiteY64" fmla="*/ 1835848 h 3447940"/>
              <a:gd name="connsiteX65" fmla="*/ 1938916 w 2553801"/>
              <a:gd name="connsiteY65" fmla="*/ 1798849 h 3447940"/>
              <a:gd name="connsiteX66" fmla="*/ 1801491 w 2553801"/>
              <a:gd name="connsiteY66" fmla="*/ 1735422 h 3447940"/>
              <a:gd name="connsiteX67" fmla="*/ 1870203 w 2553801"/>
              <a:gd name="connsiteY67" fmla="*/ 1920417 h 3447940"/>
              <a:gd name="connsiteX68" fmla="*/ 1901917 w 2553801"/>
              <a:gd name="connsiteY68" fmla="*/ 2041984 h 3447940"/>
              <a:gd name="connsiteX69" fmla="*/ 1949487 w 2553801"/>
              <a:gd name="connsiteY69" fmla="*/ 2068412 h 3447940"/>
              <a:gd name="connsiteX70" fmla="*/ 1960058 w 2553801"/>
              <a:gd name="connsiteY70" fmla="*/ 2163552 h 3447940"/>
              <a:gd name="connsiteX71" fmla="*/ 1912488 w 2553801"/>
              <a:gd name="connsiteY71" fmla="*/ 2216407 h 3447940"/>
              <a:gd name="connsiteX72" fmla="*/ 1880775 w 2553801"/>
              <a:gd name="connsiteY72" fmla="*/ 2417258 h 3447940"/>
              <a:gd name="connsiteX73" fmla="*/ 1801491 w 2553801"/>
              <a:gd name="connsiteY73" fmla="*/ 2686821 h 3447940"/>
              <a:gd name="connsiteX74" fmla="*/ 1706351 w 2553801"/>
              <a:gd name="connsiteY74" fmla="*/ 2935242 h 3447940"/>
              <a:gd name="connsiteX75" fmla="*/ 1901917 w 2553801"/>
              <a:gd name="connsiteY75" fmla="*/ 3030382 h 3447940"/>
              <a:gd name="connsiteX76" fmla="*/ 2018199 w 2553801"/>
              <a:gd name="connsiteY76" fmla="*/ 3220662 h 3447940"/>
              <a:gd name="connsiteX77" fmla="*/ 1965343 w 2553801"/>
              <a:gd name="connsiteY77" fmla="*/ 3289374 h 3447940"/>
              <a:gd name="connsiteX78" fmla="*/ 1849061 w 2553801"/>
              <a:gd name="connsiteY78" fmla="*/ 3289374 h 3447940"/>
              <a:gd name="connsiteX79" fmla="*/ 1801491 w 2553801"/>
              <a:gd name="connsiteY79" fmla="*/ 3289374 h 3447940"/>
              <a:gd name="connsiteX80" fmla="*/ 1801491 w 2553801"/>
              <a:gd name="connsiteY80" fmla="*/ 3326373 h 3447940"/>
              <a:gd name="connsiteX81" fmla="*/ 1870203 w 2553801"/>
              <a:gd name="connsiteY81" fmla="*/ 3363371 h 3447940"/>
              <a:gd name="connsiteX82" fmla="*/ 2012913 w 2553801"/>
              <a:gd name="connsiteY82" fmla="*/ 3368657 h 3447940"/>
              <a:gd name="connsiteX83" fmla="*/ 2108053 w 2553801"/>
              <a:gd name="connsiteY83" fmla="*/ 3447940 h 344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553801" h="3447940">
                <a:moveTo>
                  <a:pt x="834236" y="3432084"/>
                </a:moveTo>
                <a:cubicBezTo>
                  <a:pt x="932459" y="3401251"/>
                  <a:pt x="1030682" y="3370419"/>
                  <a:pt x="1114370" y="3331658"/>
                </a:cubicBezTo>
                <a:cubicBezTo>
                  <a:pt x="1198058" y="3292897"/>
                  <a:pt x="1309054" y="3234756"/>
                  <a:pt x="1336363" y="3199519"/>
                </a:cubicBezTo>
                <a:cubicBezTo>
                  <a:pt x="1363672" y="3164282"/>
                  <a:pt x="1283508" y="3153711"/>
                  <a:pt x="1278222" y="3120236"/>
                </a:cubicBezTo>
                <a:cubicBezTo>
                  <a:pt x="1272936" y="3086761"/>
                  <a:pt x="1305531" y="3032144"/>
                  <a:pt x="1304650" y="2998669"/>
                </a:cubicBezTo>
                <a:cubicBezTo>
                  <a:pt x="1303769" y="2965194"/>
                  <a:pt x="1285269" y="2948456"/>
                  <a:pt x="1272936" y="2919385"/>
                </a:cubicBezTo>
                <a:cubicBezTo>
                  <a:pt x="1260603" y="2890314"/>
                  <a:pt x="1213033" y="2846268"/>
                  <a:pt x="1230652" y="2824245"/>
                </a:cubicBezTo>
                <a:cubicBezTo>
                  <a:pt x="1248271" y="2802222"/>
                  <a:pt x="1336363" y="2788128"/>
                  <a:pt x="1378647" y="2787247"/>
                </a:cubicBezTo>
                <a:cubicBezTo>
                  <a:pt x="1420931" y="2786366"/>
                  <a:pt x="1485239" y="2865649"/>
                  <a:pt x="1484358" y="2818960"/>
                </a:cubicBezTo>
                <a:cubicBezTo>
                  <a:pt x="1483477" y="2772271"/>
                  <a:pt x="1403313" y="2554683"/>
                  <a:pt x="1373362" y="2507113"/>
                </a:cubicBezTo>
                <a:cubicBezTo>
                  <a:pt x="1343411" y="2459543"/>
                  <a:pt x="1334602" y="2520326"/>
                  <a:pt x="1304650" y="2533540"/>
                </a:cubicBezTo>
                <a:cubicBezTo>
                  <a:pt x="1274698" y="2546754"/>
                  <a:pt x="1244747" y="2583753"/>
                  <a:pt x="1193653" y="2586396"/>
                </a:cubicBezTo>
                <a:cubicBezTo>
                  <a:pt x="1142559" y="2589039"/>
                  <a:pt x="1065038" y="2589039"/>
                  <a:pt x="998088" y="2549397"/>
                </a:cubicBezTo>
                <a:cubicBezTo>
                  <a:pt x="931138" y="2509755"/>
                  <a:pt x="835997" y="2396116"/>
                  <a:pt x="791951" y="2348546"/>
                </a:cubicBezTo>
                <a:cubicBezTo>
                  <a:pt x="747905" y="2300976"/>
                  <a:pt x="742619" y="2262215"/>
                  <a:pt x="733810" y="2263977"/>
                </a:cubicBezTo>
                <a:cubicBezTo>
                  <a:pt x="725001" y="2265739"/>
                  <a:pt x="711787" y="2301857"/>
                  <a:pt x="739096" y="2359117"/>
                </a:cubicBezTo>
                <a:cubicBezTo>
                  <a:pt x="766405" y="2416377"/>
                  <a:pt x="886210" y="2565254"/>
                  <a:pt x="897662" y="2607538"/>
                </a:cubicBezTo>
                <a:cubicBezTo>
                  <a:pt x="909114" y="2649822"/>
                  <a:pt x="854497" y="2624275"/>
                  <a:pt x="807808" y="2612823"/>
                </a:cubicBezTo>
                <a:cubicBezTo>
                  <a:pt x="761119" y="2601371"/>
                  <a:pt x="659812" y="2570539"/>
                  <a:pt x="617528" y="2538826"/>
                </a:cubicBezTo>
                <a:cubicBezTo>
                  <a:pt x="575244" y="2507113"/>
                  <a:pt x="599910" y="2445448"/>
                  <a:pt x="554102" y="2422544"/>
                </a:cubicBezTo>
                <a:cubicBezTo>
                  <a:pt x="508294" y="2399640"/>
                  <a:pt x="392012" y="2416378"/>
                  <a:pt x="342680" y="2401402"/>
                </a:cubicBezTo>
                <a:cubicBezTo>
                  <a:pt x="293348" y="2386426"/>
                  <a:pt x="297753" y="2411972"/>
                  <a:pt x="258111" y="2332689"/>
                </a:cubicBezTo>
                <a:cubicBezTo>
                  <a:pt x="218469" y="2253406"/>
                  <a:pt x="144472" y="2108934"/>
                  <a:pt x="104830" y="1925702"/>
                </a:cubicBezTo>
                <a:cubicBezTo>
                  <a:pt x="65188" y="1742470"/>
                  <a:pt x="35237" y="1437669"/>
                  <a:pt x="20261" y="1233295"/>
                </a:cubicBezTo>
                <a:cubicBezTo>
                  <a:pt x="5285" y="1028921"/>
                  <a:pt x="0" y="809571"/>
                  <a:pt x="14976" y="699455"/>
                </a:cubicBezTo>
                <a:cubicBezTo>
                  <a:pt x="29952" y="589340"/>
                  <a:pt x="66070" y="595506"/>
                  <a:pt x="110116" y="572602"/>
                </a:cubicBezTo>
                <a:cubicBezTo>
                  <a:pt x="154162" y="549698"/>
                  <a:pt x="249302" y="566435"/>
                  <a:pt x="279253" y="562030"/>
                </a:cubicBezTo>
                <a:cubicBezTo>
                  <a:pt x="309204" y="557625"/>
                  <a:pt x="310085" y="597268"/>
                  <a:pt x="289824" y="546174"/>
                </a:cubicBezTo>
                <a:cubicBezTo>
                  <a:pt x="269563" y="495080"/>
                  <a:pt x="159448" y="331228"/>
                  <a:pt x="157686" y="255469"/>
                </a:cubicBezTo>
                <a:cubicBezTo>
                  <a:pt x="155924" y="179710"/>
                  <a:pt x="165614" y="133901"/>
                  <a:pt x="279253" y="91617"/>
                </a:cubicBezTo>
                <a:cubicBezTo>
                  <a:pt x="392892" y="49333"/>
                  <a:pt x="663336" y="0"/>
                  <a:pt x="839521" y="1762"/>
                </a:cubicBezTo>
                <a:cubicBezTo>
                  <a:pt x="1015706" y="3524"/>
                  <a:pt x="1204224" y="60785"/>
                  <a:pt x="1336363" y="102188"/>
                </a:cubicBezTo>
                <a:cubicBezTo>
                  <a:pt x="1468502" y="143591"/>
                  <a:pt x="1555714" y="197328"/>
                  <a:pt x="1632354" y="250183"/>
                </a:cubicBezTo>
                <a:cubicBezTo>
                  <a:pt x="1708994" y="303038"/>
                  <a:pt x="1763612" y="370870"/>
                  <a:pt x="1796206" y="419321"/>
                </a:cubicBezTo>
                <a:cubicBezTo>
                  <a:pt x="1828800" y="467772"/>
                  <a:pt x="1792682" y="504770"/>
                  <a:pt x="1827919" y="540888"/>
                </a:cubicBezTo>
                <a:cubicBezTo>
                  <a:pt x="1863156" y="577006"/>
                  <a:pt x="1956534" y="593744"/>
                  <a:pt x="2007628" y="636028"/>
                </a:cubicBezTo>
                <a:cubicBezTo>
                  <a:pt x="2058722" y="678313"/>
                  <a:pt x="2123910" y="769929"/>
                  <a:pt x="2134481" y="794595"/>
                </a:cubicBezTo>
                <a:cubicBezTo>
                  <a:pt x="2145052" y="819261"/>
                  <a:pt x="2147695" y="808689"/>
                  <a:pt x="2071054" y="784023"/>
                </a:cubicBezTo>
                <a:cubicBezTo>
                  <a:pt x="1994413" y="759357"/>
                  <a:pt x="1786515" y="674789"/>
                  <a:pt x="1674638" y="646599"/>
                </a:cubicBezTo>
                <a:cubicBezTo>
                  <a:pt x="1562761" y="618409"/>
                  <a:pt x="1426218" y="606077"/>
                  <a:pt x="1399790" y="614886"/>
                </a:cubicBezTo>
                <a:cubicBezTo>
                  <a:pt x="1373362" y="623695"/>
                  <a:pt x="1484359" y="668623"/>
                  <a:pt x="1516072" y="699455"/>
                </a:cubicBezTo>
                <a:cubicBezTo>
                  <a:pt x="1547785" y="730287"/>
                  <a:pt x="1576855" y="777857"/>
                  <a:pt x="1590069" y="799880"/>
                </a:cubicBezTo>
                <a:cubicBezTo>
                  <a:pt x="1603283" y="821903"/>
                  <a:pt x="1617378" y="833355"/>
                  <a:pt x="1595355" y="831593"/>
                </a:cubicBezTo>
                <a:cubicBezTo>
                  <a:pt x="1573332" y="829831"/>
                  <a:pt x="1515191" y="806046"/>
                  <a:pt x="1457931" y="789309"/>
                </a:cubicBezTo>
                <a:cubicBezTo>
                  <a:pt x="1400671" y="772572"/>
                  <a:pt x="1303769" y="711788"/>
                  <a:pt x="1251794" y="731168"/>
                </a:cubicBezTo>
                <a:cubicBezTo>
                  <a:pt x="1199819" y="750548"/>
                  <a:pt x="1154011" y="857140"/>
                  <a:pt x="1146083" y="905591"/>
                </a:cubicBezTo>
                <a:cubicBezTo>
                  <a:pt x="1138155" y="954042"/>
                  <a:pt x="1175154" y="1007778"/>
                  <a:pt x="1204224" y="1021873"/>
                </a:cubicBezTo>
                <a:cubicBezTo>
                  <a:pt x="1233294" y="1035968"/>
                  <a:pt x="1276460" y="995445"/>
                  <a:pt x="1320506" y="990160"/>
                </a:cubicBezTo>
                <a:cubicBezTo>
                  <a:pt x="1364552" y="984875"/>
                  <a:pt x="1426218" y="975184"/>
                  <a:pt x="1468502" y="990160"/>
                </a:cubicBezTo>
                <a:cubicBezTo>
                  <a:pt x="1510786" y="1005136"/>
                  <a:pt x="1553952" y="1072967"/>
                  <a:pt x="1574213" y="1080014"/>
                </a:cubicBezTo>
                <a:cubicBezTo>
                  <a:pt x="1594474" y="1087061"/>
                  <a:pt x="1561880" y="1055348"/>
                  <a:pt x="1590069" y="1032444"/>
                </a:cubicBezTo>
                <a:cubicBezTo>
                  <a:pt x="1618259" y="1009540"/>
                  <a:pt x="1694018" y="954923"/>
                  <a:pt x="1743350" y="942590"/>
                </a:cubicBezTo>
                <a:cubicBezTo>
                  <a:pt x="1792682" y="930257"/>
                  <a:pt x="1847299" y="930257"/>
                  <a:pt x="1886060" y="958447"/>
                </a:cubicBezTo>
                <a:cubicBezTo>
                  <a:pt x="1924821" y="986637"/>
                  <a:pt x="1970629" y="1051825"/>
                  <a:pt x="1975914" y="1111728"/>
                </a:cubicBezTo>
                <a:cubicBezTo>
                  <a:pt x="1981199" y="1171631"/>
                  <a:pt x="1955653" y="1278223"/>
                  <a:pt x="1917773" y="1317864"/>
                </a:cubicBezTo>
                <a:cubicBezTo>
                  <a:pt x="1879893" y="1357506"/>
                  <a:pt x="1800611" y="1356624"/>
                  <a:pt x="1748636" y="1349577"/>
                </a:cubicBezTo>
                <a:cubicBezTo>
                  <a:pt x="1696662" y="1342530"/>
                  <a:pt x="1606807" y="1268532"/>
                  <a:pt x="1605926" y="1275580"/>
                </a:cubicBezTo>
                <a:cubicBezTo>
                  <a:pt x="1605045" y="1282628"/>
                  <a:pt x="1672876" y="1361911"/>
                  <a:pt x="1743350" y="1391862"/>
                </a:cubicBezTo>
                <a:cubicBezTo>
                  <a:pt x="1813824" y="1421813"/>
                  <a:pt x="1933630" y="1438551"/>
                  <a:pt x="2028770" y="1455288"/>
                </a:cubicBezTo>
                <a:cubicBezTo>
                  <a:pt x="2123910" y="1472026"/>
                  <a:pt x="2234907" y="1479073"/>
                  <a:pt x="2314190" y="1492287"/>
                </a:cubicBezTo>
                <a:cubicBezTo>
                  <a:pt x="2393473" y="1505501"/>
                  <a:pt x="2465708" y="1522238"/>
                  <a:pt x="2504469" y="1534571"/>
                </a:cubicBezTo>
                <a:cubicBezTo>
                  <a:pt x="2543230" y="1546904"/>
                  <a:pt x="2544111" y="1540738"/>
                  <a:pt x="2546754" y="1566285"/>
                </a:cubicBezTo>
                <a:cubicBezTo>
                  <a:pt x="2549397" y="1591832"/>
                  <a:pt x="2553801" y="1647330"/>
                  <a:pt x="2520326" y="1687852"/>
                </a:cubicBezTo>
                <a:cubicBezTo>
                  <a:pt x="2486851" y="1728375"/>
                  <a:pt x="2414615" y="1784754"/>
                  <a:pt x="2345903" y="1809420"/>
                </a:cubicBezTo>
                <a:cubicBezTo>
                  <a:pt x="2277191" y="1834086"/>
                  <a:pt x="2175884" y="1837610"/>
                  <a:pt x="2108053" y="1835848"/>
                </a:cubicBezTo>
                <a:cubicBezTo>
                  <a:pt x="2040222" y="1834086"/>
                  <a:pt x="1990010" y="1815587"/>
                  <a:pt x="1938916" y="1798849"/>
                </a:cubicBezTo>
                <a:cubicBezTo>
                  <a:pt x="1887822" y="1782111"/>
                  <a:pt x="1812943" y="1715161"/>
                  <a:pt x="1801491" y="1735422"/>
                </a:cubicBezTo>
                <a:cubicBezTo>
                  <a:pt x="1790039" y="1755683"/>
                  <a:pt x="1853465" y="1869323"/>
                  <a:pt x="1870203" y="1920417"/>
                </a:cubicBezTo>
                <a:cubicBezTo>
                  <a:pt x="1886941" y="1971511"/>
                  <a:pt x="1888703" y="2017318"/>
                  <a:pt x="1901917" y="2041984"/>
                </a:cubicBezTo>
                <a:cubicBezTo>
                  <a:pt x="1915131" y="2066650"/>
                  <a:pt x="1939797" y="2048151"/>
                  <a:pt x="1949487" y="2068412"/>
                </a:cubicBezTo>
                <a:cubicBezTo>
                  <a:pt x="1959177" y="2088673"/>
                  <a:pt x="1966224" y="2138886"/>
                  <a:pt x="1960058" y="2163552"/>
                </a:cubicBezTo>
                <a:cubicBezTo>
                  <a:pt x="1953892" y="2188218"/>
                  <a:pt x="1925702" y="2174123"/>
                  <a:pt x="1912488" y="2216407"/>
                </a:cubicBezTo>
                <a:cubicBezTo>
                  <a:pt x="1899274" y="2258691"/>
                  <a:pt x="1899274" y="2338856"/>
                  <a:pt x="1880775" y="2417258"/>
                </a:cubicBezTo>
                <a:cubicBezTo>
                  <a:pt x="1862276" y="2495660"/>
                  <a:pt x="1830562" y="2600490"/>
                  <a:pt x="1801491" y="2686821"/>
                </a:cubicBezTo>
                <a:cubicBezTo>
                  <a:pt x="1772420" y="2773152"/>
                  <a:pt x="1689613" y="2877982"/>
                  <a:pt x="1706351" y="2935242"/>
                </a:cubicBezTo>
                <a:cubicBezTo>
                  <a:pt x="1723089" y="2992502"/>
                  <a:pt x="1849942" y="2982812"/>
                  <a:pt x="1901917" y="3030382"/>
                </a:cubicBezTo>
                <a:cubicBezTo>
                  <a:pt x="1953892" y="3077952"/>
                  <a:pt x="2007628" y="3177497"/>
                  <a:pt x="2018199" y="3220662"/>
                </a:cubicBezTo>
                <a:cubicBezTo>
                  <a:pt x="2028770" y="3263827"/>
                  <a:pt x="1993533" y="3277922"/>
                  <a:pt x="1965343" y="3289374"/>
                </a:cubicBezTo>
                <a:cubicBezTo>
                  <a:pt x="1937153" y="3300826"/>
                  <a:pt x="1849061" y="3289374"/>
                  <a:pt x="1849061" y="3289374"/>
                </a:cubicBezTo>
                <a:cubicBezTo>
                  <a:pt x="1821752" y="3289374"/>
                  <a:pt x="1809419" y="3283208"/>
                  <a:pt x="1801491" y="3289374"/>
                </a:cubicBezTo>
                <a:cubicBezTo>
                  <a:pt x="1793563" y="3295540"/>
                  <a:pt x="1790039" y="3314040"/>
                  <a:pt x="1801491" y="3326373"/>
                </a:cubicBezTo>
                <a:cubicBezTo>
                  <a:pt x="1812943" y="3338706"/>
                  <a:pt x="1834966" y="3356324"/>
                  <a:pt x="1870203" y="3363371"/>
                </a:cubicBezTo>
                <a:cubicBezTo>
                  <a:pt x="1905440" y="3370418"/>
                  <a:pt x="1973271" y="3354562"/>
                  <a:pt x="2012913" y="3368657"/>
                </a:cubicBezTo>
                <a:cubicBezTo>
                  <a:pt x="2052555" y="3382752"/>
                  <a:pt x="2080304" y="3415346"/>
                  <a:pt x="2108053" y="344794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9" name="Freeform 38"/>
          <p:cNvSpPr/>
          <p:nvPr/>
        </p:nvSpPr>
        <p:spPr>
          <a:xfrm>
            <a:off x="2156504" y="2779318"/>
            <a:ext cx="649242" cy="460724"/>
          </a:xfrm>
          <a:custGeom>
            <a:avLst/>
            <a:gdLst>
              <a:gd name="connsiteX0" fmla="*/ 581410 w 649242"/>
              <a:gd name="connsiteY0" fmla="*/ 881 h 460724"/>
              <a:gd name="connsiteX1" fmla="*/ 644837 w 649242"/>
              <a:gd name="connsiteY1" fmla="*/ 175304 h 460724"/>
              <a:gd name="connsiteX2" fmla="*/ 607838 w 649242"/>
              <a:gd name="connsiteY2" fmla="*/ 365584 h 460724"/>
              <a:gd name="connsiteX3" fmla="*/ 475699 w 649242"/>
              <a:gd name="connsiteY3" fmla="*/ 450153 h 460724"/>
              <a:gd name="connsiteX4" fmla="*/ 290705 w 649242"/>
              <a:gd name="connsiteY4" fmla="*/ 429010 h 460724"/>
              <a:gd name="connsiteX5" fmla="*/ 142710 w 649242"/>
              <a:gd name="connsiteY5" fmla="*/ 296872 h 460724"/>
              <a:gd name="connsiteX6" fmla="*/ 142710 w 649242"/>
              <a:gd name="connsiteY6" fmla="*/ 122448 h 460724"/>
              <a:gd name="connsiteX7" fmla="*/ 206136 w 649242"/>
              <a:gd name="connsiteY7" fmla="*/ 11452 h 460724"/>
              <a:gd name="connsiteX8" fmla="*/ 158567 w 649242"/>
              <a:gd name="connsiteY8" fmla="*/ 191161 h 460724"/>
              <a:gd name="connsiteX9" fmla="*/ 174423 w 649242"/>
              <a:gd name="connsiteY9" fmla="*/ 328585 h 460724"/>
              <a:gd name="connsiteX10" fmla="*/ 0 w 649242"/>
              <a:gd name="connsiteY10" fmla="*/ 355013 h 46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9242" h="460724">
                <a:moveTo>
                  <a:pt x="581410" y="881"/>
                </a:moveTo>
                <a:cubicBezTo>
                  <a:pt x="610921" y="57700"/>
                  <a:pt x="640432" y="114520"/>
                  <a:pt x="644837" y="175304"/>
                </a:cubicBezTo>
                <a:cubicBezTo>
                  <a:pt x="649242" y="236088"/>
                  <a:pt x="636028" y="319776"/>
                  <a:pt x="607838" y="365584"/>
                </a:cubicBezTo>
                <a:cubicBezTo>
                  <a:pt x="579648" y="411392"/>
                  <a:pt x="528555" y="439582"/>
                  <a:pt x="475699" y="450153"/>
                </a:cubicBezTo>
                <a:cubicBezTo>
                  <a:pt x="422844" y="460724"/>
                  <a:pt x="346203" y="454557"/>
                  <a:pt x="290705" y="429010"/>
                </a:cubicBezTo>
                <a:cubicBezTo>
                  <a:pt x="235207" y="403463"/>
                  <a:pt x="167376" y="347966"/>
                  <a:pt x="142710" y="296872"/>
                </a:cubicBezTo>
                <a:cubicBezTo>
                  <a:pt x="118044" y="245778"/>
                  <a:pt x="132139" y="170018"/>
                  <a:pt x="142710" y="122448"/>
                </a:cubicBezTo>
                <a:cubicBezTo>
                  <a:pt x="153281" y="74878"/>
                  <a:pt x="203493" y="0"/>
                  <a:pt x="206136" y="11452"/>
                </a:cubicBezTo>
                <a:cubicBezTo>
                  <a:pt x="208779" y="22904"/>
                  <a:pt x="163853" y="138306"/>
                  <a:pt x="158567" y="191161"/>
                </a:cubicBezTo>
                <a:cubicBezTo>
                  <a:pt x="153282" y="244017"/>
                  <a:pt x="200851" y="301276"/>
                  <a:pt x="174423" y="328585"/>
                </a:cubicBezTo>
                <a:cubicBezTo>
                  <a:pt x="147995" y="355894"/>
                  <a:pt x="27308" y="349728"/>
                  <a:pt x="0" y="355013"/>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0" name="Freeform 39"/>
          <p:cNvSpPr/>
          <p:nvPr/>
        </p:nvSpPr>
        <p:spPr>
          <a:xfrm>
            <a:off x="1942365" y="4942703"/>
            <a:ext cx="1461039" cy="575472"/>
          </a:xfrm>
          <a:custGeom>
            <a:avLst/>
            <a:gdLst>
              <a:gd name="connsiteX0" fmla="*/ 10003 w 1461039"/>
              <a:gd name="connsiteY0" fmla="*/ 345989 h 575472"/>
              <a:gd name="connsiteX1" fmla="*/ 119448 w 1461039"/>
              <a:gd name="connsiteY1" fmla="*/ 250665 h 575472"/>
              <a:gd name="connsiteX2" fmla="*/ 246546 w 1461039"/>
              <a:gd name="connsiteY2" fmla="*/ 201238 h 575472"/>
              <a:gd name="connsiteX3" fmla="*/ 380705 w 1461039"/>
              <a:gd name="connsiteY3" fmla="*/ 180055 h 575472"/>
              <a:gd name="connsiteX4" fmla="*/ 885567 w 1461039"/>
              <a:gd name="connsiteY4" fmla="*/ 3530 h 575472"/>
              <a:gd name="connsiteX5" fmla="*/ 1016196 w 1461039"/>
              <a:gd name="connsiteY5" fmla="*/ 158872 h 575472"/>
              <a:gd name="connsiteX6" fmla="*/ 1097397 w 1461039"/>
              <a:gd name="connsiteY6" fmla="*/ 190647 h 575472"/>
              <a:gd name="connsiteX7" fmla="*/ 1249209 w 1461039"/>
              <a:gd name="connsiteY7" fmla="*/ 197708 h 575472"/>
              <a:gd name="connsiteX8" fmla="*/ 1341002 w 1461039"/>
              <a:gd name="connsiteY8" fmla="*/ 293031 h 575472"/>
              <a:gd name="connsiteX9" fmla="*/ 1425734 w 1461039"/>
              <a:gd name="connsiteY9" fmla="*/ 476617 h 575472"/>
              <a:gd name="connsiteX10" fmla="*/ 1129172 w 1461039"/>
              <a:gd name="connsiteY10" fmla="*/ 575472 h 575472"/>
              <a:gd name="connsiteX11" fmla="*/ 334809 w 1461039"/>
              <a:gd name="connsiteY11" fmla="*/ 536636 h 575472"/>
              <a:gd name="connsiteX12" fmla="*/ 59430 w 1461039"/>
              <a:gd name="connsiteY12" fmla="*/ 529575 h 575472"/>
              <a:gd name="connsiteX13" fmla="*/ 10003 w 1461039"/>
              <a:gd name="connsiteY13" fmla="*/ 345989 h 57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1039" h="575472">
                <a:moveTo>
                  <a:pt x="10003" y="345989"/>
                </a:moveTo>
                <a:cubicBezTo>
                  <a:pt x="20006" y="299504"/>
                  <a:pt x="80024" y="274790"/>
                  <a:pt x="119448" y="250665"/>
                </a:cubicBezTo>
                <a:cubicBezTo>
                  <a:pt x="158872" y="226540"/>
                  <a:pt x="203003" y="213006"/>
                  <a:pt x="246546" y="201238"/>
                </a:cubicBezTo>
                <a:cubicBezTo>
                  <a:pt x="290089" y="189470"/>
                  <a:pt x="274202" y="213006"/>
                  <a:pt x="380705" y="180055"/>
                </a:cubicBezTo>
                <a:cubicBezTo>
                  <a:pt x="487208" y="147104"/>
                  <a:pt x="779652" y="7060"/>
                  <a:pt x="885567" y="3530"/>
                </a:cubicBezTo>
                <a:cubicBezTo>
                  <a:pt x="991482" y="0"/>
                  <a:pt x="980891" y="127686"/>
                  <a:pt x="1016196" y="158872"/>
                </a:cubicBezTo>
                <a:cubicBezTo>
                  <a:pt x="1051501" y="190058"/>
                  <a:pt x="1058562" y="184174"/>
                  <a:pt x="1097397" y="190647"/>
                </a:cubicBezTo>
                <a:cubicBezTo>
                  <a:pt x="1136233" y="197120"/>
                  <a:pt x="1208608" y="180644"/>
                  <a:pt x="1249209" y="197708"/>
                </a:cubicBezTo>
                <a:cubicBezTo>
                  <a:pt x="1289810" y="214772"/>
                  <a:pt x="1311581" y="246546"/>
                  <a:pt x="1341002" y="293031"/>
                </a:cubicBezTo>
                <a:cubicBezTo>
                  <a:pt x="1370423" y="339516"/>
                  <a:pt x="1461039" y="429544"/>
                  <a:pt x="1425734" y="476617"/>
                </a:cubicBezTo>
                <a:cubicBezTo>
                  <a:pt x="1390429" y="523690"/>
                  <a:pt x="1310993" y="565469"/>
                  <a:pt x="1129172" y="575472"/>
                </a:cubicBezTo>
                <a:lnTo>
                  <a:pt x="334809" y="536636"/>
                </a:lnTo>
                <a:cubicBezTo>
                  <a:pt x="156519" y="528987"/>
                  <a:pt x="115918" y="560761"/>
                  <a:pt x="59430" y="529575"/>
                </a:cubicBezTo>
                <a:cubicBezTo>
                  <a:pt x="2942" y="498389"/>
                  <a:pt x="0" y="392474"/>
                  <a:pt x="10003" y="3459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Oval Callout 41"/>
          <p:cNvSpPr/>
          <p:nvPr/>
        </p:nvSpPr>
        <p:spPr>
          <a:xfrm>
            <a:off x="4067944" y="1484784"/>
            <a:ext cx="2232248" cy="1440160"/>
          </a:xfrm>
          <a:prstGeom prst="wedgeEllipseCallout">
            <a:avLst>
              <a:gd name="adj1" fmla="val -54444"/>
              <a:gd name="adj2" fmla="val 96689"/>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TextBox 42"/>
          <p:cNvSpPr txBox="1"/>
          <p:nvPr/>
        </p:nvSpPr>
        <p:spPr>
          <a:xfrm>
            <a:off x="4355976" y="1628800"/>
            <a:ext cx="1656184" cy="1077218"/>
          </a:xfrm>
          <a:prstGeom prst="rect">
            <a:avLst/>
          </a:prstGeom>
          <a:noFill/>
        </p:spPr>
        <p:txBody>
          <a:bodyPr wrap="square" rtlCol="0">
            <a:spAutoFit/>
          </a:bodyPr>
          <a:lstStyle/>
          <a:p>
            <a:pPr algn="ctr"/>
            <a:r>
              <a:rPr lang="en-CA" sz="3200" b="1" dirty="0" smtClean="0">
                <a:latin typeface="Comic Sans MS" pitchFamily="66" charset="0"/>
              </a:rPr>
              <a:t>Qui, </a:t>
            </a:r>
            <a:r>
              <a:rPr lang="en-CA" sz="3200" b="1" dirty="0" err="1" smtClean="0">
                <a:latin typeface="Comic Sans MS" pitchFamily="66" charset="0"/>
              </a:rPr>
              <a:t>moi</a:t>
            </a:r>
            <a:r>
              <a:rPr lang="en-CA" sz="3200" b="1" dirty="0" smtClean="0">
                <a:latin typeface="Comic Sans MS" pitchFamily="66" charset="0"/>
              </a:rPr>
              <a:t>?</a:t>
            </a:r>
            <a:endParaRPr lang="en-CA" sz="3200" b="1" dirty="0">
              <a:latin typeface="Comic Sans MS" pitchFamily="66" charset="0"/>
            </a:endParaRPr>
          </a:p>
        </p:txBody>
      </p:sp>
    </p:spTree>
    <p:extLst>
      <p:ext uri="{BB962C8B-B14F-4D97-AF65-F5344CB8AC3E}">
        <p14:creationId xmlns="" xmlns:p14="http://schemas.microsoft.com/office/powerpoint/2010/main" val="320117266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0.06615 2.17391E-6 L -0.48993 -0.00833 " pathEditMode="relative" rAng="0" ptsTypes="AA">
                                      <p:cBhvr>
                                        <p:cTn id="6" dur="2000" fill="hold"/>
                                        <p:tgtEl>
                                          <p:spTgt spid="147458"/>
                                        </p:tgtEl>
                                        <p:attrNameLst>
                                          <p:attrName>ppt_x</p:attrName>
                                          <p:attrName>ppt_y</p:attrName>
                                        </p:attrNameLst>
                                      </p:cBhvr>
                                      <p:rCtr x="-278" y="-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Freeform 15"/>
          <p:cNvSpPr/>
          <p:nvPr/>
        </p:nvSpPr>
        <p:spPr>
          <a:xfrm>
            <a:off x="631371" y="261257"/>
            <a:ext cx="5856515" cy="6596743"/>
          </a:xfrm>
          <a:custGeom>
            <a:avLst/>
            <a:gdLst>
              <a:gd name="connsiteX0" fmla="*/ 5856515 w 5856515"/>
              <a:gd name="connsiteY0" fmla="*/ 5050972 h 6596743"/>
              <a:gd name="connsiteX1" fmla="*/ 5725886 w 5856515"/>
              <a:gd name="connsiteY1" fmla="*/ 892629 h 6596743"/>
              <a:gd name="connsiteX2" fmla="*/ 0 w 5856515"/>
              <a:gd name="connsiteY2" fmla="*/ 0 h 6596743"/>
              <a:gd name="connsiteX3" fmla="*/ 653143 w 5856515"/>
              <a:gd name="connsiteY3" fmla="*/ 6596743 h 6596743"/>
              <a:gd name="connsiteX4" fmla="*/ 2166258 w 5856515"/>
              <a:gd name="connsiteY4" fmla="*/ 6585857 h 6596743"/>
              <a:gd name="connsiteX5" fmla="*/ 5845629 w 5856515"/>
              <a:gd name="connsiteY5" fmla="*/ 5584372 h 6596743"/>
              <a:gd name="connsiteX6" fmla="*/ 5856515 w 5856515"/>
              <a:gd name="connsiteY6" fmla="*/ 5050972 h 659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6515" h="6596743">
                <a:moveTo>
                  <a:pt x="5856515" y="5050972"/>
                </a:moveTo>
                <a:lnTo>
                  <a:pt x="5725886" y="892629"/>
                </a:lnTo>
                <a:lnTo>
                  <a:pt x="0" y="0"/>
                </a:lnTo>
                <a:lnTo>
                  <a:pt x="653143" y="6596743"/>
                </a:lnTo>
                <a:lnTo>
                  <a:pt x="2166258" y="6585857"/>
                </a:lnTo>
                <a:lnTo>
                  <a:pt x="5845629" y="5584372"/>
                </a:lnTo>
                <a:lnTo>
                  <a:pt x="5856515" y="5050972"/>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Freeform 11"/>
          <p:cNvSpPr/>
          <p:nvPr/>
        </p:nvSpPr>
        <p:spPr>
          <a:xfrm>
            <a:off x="6534807" y="759372"/>
            <a:ext cx="740979" cy="1179787"/>
          </a:xfrm>
          <a:custGeom>
            <a:avLst/>
            <a:gdLst>
              <a:gd name="connsiteX0" fmla="*/ 55179 w 740979"/>
              <a:gd name="connsiteY0" fmla="*/ 0 h 1179787"/>
              <a:gd name="connsiteX1" fmla="*/ 36786 w 740979"/>
              <a:gd name="connsiteY1" fmla="*/ 60435 h 1179787"/>
              <a:gd name="connsiteX2" fmla="*/ 0 w 740979"/>
              <a:gd name="connsiteY2" fmla="*/ 859221 h 1179787"/>
              <a:gd name="connsiteX3" fmla="*/ 236483 w 740979"/>
              <a:gd name="connsiteY3" fmla="*/ 746235 h 1179787"/>
              <a:gd name="connsiteX4" fmla="*/ 430924 w 740979"/>
              <a:gd name="connsiteY4" fmla="*/ 1179787 h 1179787"/>
              <a:gd name="connsiteX5" fmla="*/ 646386 w 740979"/>
              <a:gd name="connsiteY5" fmla="*/ 1127235 h 1179787"/>
              <a:gd name="connsiteX6" fmla="*/ 664779 w 740979"/>
              <a:gd name="connsiteY6" fmla="*/ 1061545 h 1179787"/>
              <a:gd name="connsiteX7" fmla="*/ 496614 w 740979"/>
              <a:gd name="connsiteY7" fmla="*/ 685800 h 1179787"/>
              <a:gd name="connsiteX8" fmla="*/ 719959 w 740979"/>
              <a:gd name="connsiteY8" fmla="*/ 675290 h 1179787"/>
              <a:gd name="connsiteX9" fmla="*/ 740979 w 740979"/>
              <a:gd name="connsiteY9" fmla="*/ 614856 h 1179787"/>
              <a:gd name="connsiteX10" fmla="*/ 55179 w 740979"/>
              <a:gd name="connsiteY10" fmla="*/ 0 h 1179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0979" h="1179787">
                <a:moveTo>
                  <a:pt x="55179" y="0"/>
                </a:moveTo>
                <a:lnTo>
                  <a:pt x="36786" y="60435"/>
                </a:lnTo>
                <a:lnTo>
                  <a:pt x="0" y="859221"/>
                </a:lnTo>
                <a:lnTo>
                  <a:pt x="236483" y="746235"/>
                </a:lnTo>
                <a:lnTo>
                  <a:pt x="430924" y="1179787"/>
                </a:lnTo>
                <a:lnTo>
                  <a:pt x="646386" y="1127235"/>
                </a:lnTo>
                <a:lnTo>
                  <a:pt x="664779" y="1061545"/>
                </a:lnTo>
                <a:lnTo>
                  <a:pt x="496614" y="685800"/>
                </a:lnTo>
                <a:lnTo>
                  <a:pt x="719959" y="675290"/>
                </a:lnTo>
                <a:lnTo>
                  <a:pt x="740979" y="614856"/>
                </a:lnTo>
                <a:lnTo>
                  <a:pt x="55179" y="0"/>
                </a:lnTo>
                <a:close/>
              </a:path>
            </a:pathLst>
          </a:custGeom>
          <a:solidFill>
            <a:srgbClr val="341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6" name="Picture 5">
            <a:hlinkClick r:id="rId3"/>
          </p:cNvPr>
          <p:cNvPicPr/>
          <p:nvPr/>
        </p:nvPicPr>
        <p:blipFill>
          <a:blip r:embed="rId4" cstate="print"/>
          <a:srcRect t="2434" r="62022" b="33460"/>
          <a:stretch>
            <a:fillRect/>
          </a:stretch>
        </p:blipFill>
        <p:spPr bwMode="auto">
          <a:xfrm>
            <a:off x="683568" y="1052736"/>
            <a:ext cx="7056784" cy="5373216"/>
          </a:xfrm>
          <a:prstGeom prst="rect">
            <a:avLst/>
          </a:prstGeom>
          <a:noFill/>
          <a:ln w="9525">
            <a:solidFill>
              <a:schemeClr val="accent5">
                <a:lumMod val="75000"/>
              </a:schemeClr>
            </a:solidFill>
            <a:miter lim="800000"/>
            <a:headEnd/>
            <a:tailEnd/>
          </a:ln>
          <a:effectLst>
            <a:reflection blurRad="6350" stA="52000" endA="300" endPos="35000" dir="5400000" sy="-100000" algn="bl" rotWithShape="0"/>
          </a:effectLst>
          <a:scene3d>
            <a:camera prst="perspectiveContrastingRightFacing"/>
            <a:lightRig rig="threePt" dir="t"/>
          </a:scene3d>
        </p:spPr>
      </p:pic>
      <p:sp>
        <p:nvSpPr>
          <p:cNvPr id="7" name="TextBox 6"/>
          <p:cNvSpPr txBox="1"/>
          <p:nvPr/>
        </p:nvSpPr>
        <p:spPr>
          <a:xfrm>
            <a:off x="3923928" y="260648"/>
            <a:ext cx="4032448" cy="584775"/>
          </a:xfrm>
          <a:prstGeom prst="rect">
            <a:avLst/>
          </a:prstGeom>
          <a:noFill/>
        </p:spPr>
        <p:txBody>
          <a:bodyPr wrap="square" rtlCol="0">
            <a:spAutoFit/>
          </a:bodyPr>
          <a:lstStyle/>
          <a:p>
            <a:pPr algn="ctr"/>
            <a:r>
              <a:rPr lang="en-US" sz="3200" b="1" dirty="0" smtClean="0">
                <a:solidFill>
                  <a:schemeClr val="accent5">
                    <a:lumMod val="50000"/>
                  </a:schemeClr>
                </a:solidFill>
                <a:latin typeface="Franklin Gothic Medium Cond" pitchFamily="34" charset="0"/>
              </a:rPr>
              <a:t>ccsc-cssge.ca</a:t>
            </a:r>
            <a:endParaRPr lang="en-US" sz="3200" b="1" dirty="0">
              <a:solidFill>
                <a:schemeClr val="accent5">
                  <a:lumMod val="50000"/>
                </a:schemeClr>
              </a:solidFill>
              <a:latin typeface="Franklin Gothic Medium Cond" pitchFamily="34" charset="0"/>
            </a:endParaRPr>
          </a:p>
        </p:txBody>
      </p:sp>
      <p:sp>
        <p:nvSpPr>
          <p:cNvPr id="8" name="TextBox 7"/>
          <p:cNvSpPr txBox="1"/>
          <p:nvPr/>
        </p:nvSpPr>
        <p:spPr>
          <a:xfrm>
            <a:off x="6300192" y="1988840"/>
            <a:ext cx="2592288" cy="1569660"/>
          </a:xfrm>
          <a:prstGeom prst="rect">
            <a:avLst/>
          </a:prstGeom>
          <a:noFill/>
        </p:spPr>
        <p:txBody>
          <a:bodyPr wrap="square" rtlCol="0">
            <a:spAutoFit/>
          </a:bodyPr>
          <a:lstStyle/>
          <a:p>
            <a:pPr algn="ctr"/>
            <a:r>
              <a:rPr lang="en-CA" sz="2400" b="1" dirty="0" smtClean="0">
                <a:solidFill>
                  <a:srgbClr val="652876"/>
                </a:solidFill>
              </a:rPr>
              <a:t>CSRHSGE : </a:t>
            </a:r>
          </a:p>
          <a:p>
            <a:pPr algn="ctr"/>
            <a:r>
              <a:rPr lang="en-CA" sz="2400" b="1" dirty="0" err="1" smtClean="0">
                <a:solidFill>
                  <a:srgbClr val="652876"/>
                </a:solidFill>
              </a:rPr>
              <a:t>Votre</a:t>
            </a:r>
            <a:r>
              <a:rPr lang="en-CA" sz="2400" b="1" dirty="0" smtClean="0">
                <a:solidFill>
                  <a:srgbClr val="652876"/>
                </a:solidFill>
              </a:rPr>
              <a:t> source de </a:t>
            </a:r>
            <a:r>
              <a:rPr lang="en-CA" sz="2400" b="1" dirty="0" err="1" smtClean="0">
                <a:solidFill>
                  <a:srgbClr val="652876"/>
                </a:solidFill>
              </a:rPr>
              <a:t>normes</a:t>
            </a:r>
            <a:r>
              <a:rPr lang="en-CA" sz="2400" b="1" dirty="0" smtClean="0">
                <a:solidFill>
                  <a:srgbClr val="652876"/>
                </a:solidFill>
              </a:rPr>
              <a:t> </a:t>
            </a:r>
            <a:r>
              <a:rPr lang="en-CA" sz="2400" b="1" dirty="0" err="1" smtClean="0">
                <a:solidFill>
                  <a:srgbClr val="652876"/>
                </a:solidFill>
              </a:rPr>
              <a:t>professionnelles</a:t>
            </a:r>
            <a:endParaRPr lang="en-CA" sz="2400" dirty="0">
              <a:solidFill>
                <a:srgbClr val="652876"/>
              </a:solidFill>
            </a:endParaRPr>
          </a:p>
        </p:txBody>
      </p:sp>
      <p:sp>
        <p:nvSpPr>
          <p:cNvPr id="11" name="Freeform 10"/>
          <p:cNvSpPr/>
          <p:nvPr/>
        </p:nvSpPr>
        <p:spPr>
          <a:xfrm>
            <a:off x="6611007" y="851337"/>
            <a:ext cx="564931" cy="972207"/>
          </a:xfrm>
          <a:custGeom>
            <a:avLst/>
            <a:gdLst>
              <a:gd name="connsiteX0" fmla="*/ 21021 w 564931"/>
              <a:gd name="connsiteY0" fmla="*/ 0 h 972207"/>
              <a:gd name="connsiteX1" fmla="*/ 0 w 564931"/>
              <a:gd name="connsiteY1" fmla="*/ 625366 h 972207"/>
              <a:gd name="connsiteX2" fmla="*/ 197069 w 564931"/>
              <a:gd name="connsiteY2" fmla="*/ 536028 h 972207"/>
              <a:gd name="connsiteX3" fmla="*/ 402021 w 564931"/>
              <a:gd name="connsiteY3" fmla="*/ 972207 h 972207"/>
              <a:gd name="connsiteX4" fmla="*/ 530772 w 564931"/>
              <a:gd name="connsiteY4" fmla="*/ 938048 h 972207"/>
              <a:gd name="connsiteX5" fmla="*/ 331076 w 564931"/>
              <a:gd name="connsiteY5" fmla="*/ 499241 h 972207"/>
              <a:gd name="connsiteX6" fmla="*/ 564931 w 564931"/>
              <a:gd name="connsiteY6" fmla="*/ 483476 h 972207"/>
              <a:gd name="connsiteX7" fmla="*/ 21021 w 564931"/>
              <a:gd name="connsiteY7" fmla="*/ 0 h 97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931" h="972207">
                <a:moveTo>
                  <a:pt x="21021" y="0"/>
                </a:moveTo>
                <a:lnTo>
                  <a:pt x="0" y="625366"/>
                </a:lnTo>
                <a:lnTo>
                  <a:pt x="197069" y="536028"/>
                </a:lnTo>
                <a:lnTo>
                  <a:pt x="402021" y="972207"/>
                </a:lnTo>
                <a:lnTo>
                  <a:pt x="530772" y="938048"/>
                </a:lnTo>
                <a:lnTo>
                  <a:pt x="331076" y="499241"/>
                </a:lnTo>
                <a:lnTo>
                  <a:pt x="564931" y="483476"/>
                </a:lnTo>
                <a:lnTo>
                  <a:pt x="21021" y="0"/>
                </a:lnTo>
                <a:close/>
              </a:path>
            </a:pathLst>
          </a:cu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054" name="Picture 6" descr="C:\Users\pmondor\Pictures\Picture111.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499992" y="4114565"/>
            <a:ext cx="4644008" cy="2743435"/>
          </a:xfrm>
          <a:prstGeom prst="rect">
            <a:avLst/>
          </a:prstGeom>
          <a:noFill/>
        </p:spPr>
      </p:pic>
      <p:sp>
        <p:nvSpPr>
          <p:cNvPr id="5" name="Rectangle 4"/>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2"/>
          <p:cNvPicPr>
            <a:picLocks noChangeAspect="1" noChangeArrowheads="1"/>
          </p:cNvPicPr>
          <p:nvPr/>
        </p:nvPicPr>
        <p:blipFill>
          <a:blip r:embed="rId6" cstate="print"/>
          <a:srcRect/>
          <a:stretch>
            <a:fillRect/>
          </a:stretch>
        </p:blipFill>
        <p:spPr bwMode="auto">
          <a:xfrm>
            <a:off x="8892480" y="1844824"/>
            <a:ext cx="260398" cy="5013176"/>
          </a:xfrm>
          <a:prstGeom prst="rect">
            <a:avLst/>
          </a:prstGeom>
          <a:noFill/>
          <a:ln w="9525">
            <a:noFill/>
            <a:miter lim="800000"/>
            <a:headEnd/>
            <a:tailEnd/>
          </a:ln>
        </p:spPr>
      </p:pic>
    </p:spTree>
  </p:cSld>
  <p:clrMapOvr>
    <a:masterClrMapping/>
  </p:clrMapOvr>
  <p:transition>
    <p:pull/>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7" name="Picture 3"/>
          <p:cNvPicPr>
            <a:picLocks noChangeAspect="1" noChangeArrowheads="1"/>
          </p:cNvPicPr>
          <p:nvPr/>
        </p:nvPicPr>
        <p:blipFill>
          <a:blip r:embed="rId3" cstate="print">
            <a:clrChange>
              <a:clrFrom>
                <a:srgbClr val="000000"/>
              </a:clrFrom>
              <a:clrTo>
                <a:srgbClr val="000000">
                  <a:alpha val="0"/>
                </a:srgbClr>
              </a:clrTo>
            </a:clrChange>
            <a:duotone>
              <a:schemeClr val="accent4">
                <a:shade val="45000"/>
                <a:satMod val="135000"/>
              </a:schemeClr>
              <a:prstClr val="white"/>
            </a:duotone>
          </a:blip>
          <a:srcRect/>
          <a:stretch>
            <a:fillRect/>
          </a:stretch>
        </p:blipFill>
        <p:spPr bwMode="auto">
          <a:xfrm rot="16200000">
            <a:off x="-1410956" y="-1944041"/>
            <a:ext cx="3982230" cy="5985869"/>
          </a:xfrm>
          <a:prstGeom prst="rect">
            <a:avLst/>
          </a:prstGeom>
          <a:noFill/>
          <a:ln w="9525">
            <a:noFill/>
            <a:miter lim="800000"/>
            <a:headEnd/>
            <a:tailEnd/>
          </a:ln>
          <a:effectLst>
            <a:innerShdw blurRad="63500" dist="50800" dir="2700000">
              <a:prstClr val="black">
                <a:alpha val="50000"/>
              </a:prstClr>
            </a:innerShdw>
            <a:reflection blurRad="6350" stA="50000" endA="295" endPos="92000" dist="101600" dir="5400000" sy="-100000" algn="bl" rotWithShape="0"/>
          </a:effectLst>
          <a:scene3d>
            <a:camera prst="perspectiveHeroicExtremeRightFacing"/>
            <a:lightRig rig="threePt" dir="t"/>
          </a:scene3d>
        </p:spPr>
      </p:pic>
      <p:pic>
        <p:nvPicPr>
          <p:cNvPr id="4" name="Picture 6"/>
          <p:cNvPicPr>
            <a:picLocks noChangeAspect="1" noChangeArrowheads="1"/>
          </p:cNvPicPr>
          <p:nvPr/>
        </p:nvPicPr>
        <p:blipFill>
          <a:blip r:embed="rId4" cstate="print"/>
          <a:srcRect l="6458" t="3062" r="79228" b="10665"/>
          <a:stretch>
            <a:fillRect/>
          </a:stretch>
        </p:blipFill>
        <p:spPr bwMode="auto">
          <a:xfrm>
            <a:off x="1115616" y="0"/>
            <a:ext cx="2592288" cy="6858000"/>
          </a:xfrm>
          <a:prstGeom prst="rect">
            <a:avLst/>
          </a:prstGeom>
          <a:noFill/>
          <a:ln w="9525">
            <a:noFill/>
            <a:miter lim="800000"/>
            <a:headEnd/>
            <a:tailEnd/>
          </a:ln>
          <a:effectLst>
            <a:outerShdw blurRad="50800" dist="38100" dir="10800000" algn="r" rotWithShape="0">
              <a:prstClr val="black">
                <a:alpha val="40000"/>
              </a:prstClr>
            </a:outerShdw>
          </a:effectLst>
        </p:spPr>
      </p:pic>
      <p:sp>
        <p:nvSpPr>
          <p:cNvPr id="8" name="TextBox 7"/>
          <p:cNvSpPr txBox="1"/>
          <p:nvPr/>
        </p:nvSpPr>
        <p:spPr>
          <a:xfrm>
            <a:off x="3801178" y="908720"/>
            <a:ext cx="4320480" cy="923330"/>
          </a:xfrm>
          <a:prstGeom prst="rect">
            <a:avLst/>
          </a:prstGeom>
          <a:noFill/>
        </p:spPr>
        <p:txBody>
          <a:bodyPr wrap="square" rtlCol="0">
            <a:spAutoFit/>
          </a:bodyPr>
          <a:lstStyle/>
          <a:p>
            <a:r>
              <a:rPr lang="en-CA" sz="5400" dirty="0" smtClean="0">
                <a:solidFill>
                  <a:schemeClr val="bg1"/>
                </a:solidFill>
                <a:latin typeface="Franklin Gothic Demi Cond" pitchFamily="34" charset="0"/>
              </a:rPr>
              <a:t>Des questions?</a:t>
            </a:r>
            <a:endParaRPr lang="en-CA" sz="5400" dirty="0">
              <a:solidFill>
                <a:schemeClr val="bg1"/>
              </a:solidFill>
              <a:latin typeface="Franklin Gothic Demi Cond" pitchFamily="34" charset="0"/>
            </a:endParaRPr>
          </a:p>
        </p:txBody>
      </p:sp>
      <p:sp>
        <p:nvSpPr>
          <p:cNvPr id="9" name="Rectangle 8"/>
          <p:cNvSpPr/>
          <p:nvPr/>
        </p:nvSpPr>
        <p:spPr>
          <a:xfrm>
            <a:off x="9057762" y="0"/>
            <a:ext cx="72008"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p:cNvSpPr/>
          <p:nvPr/>
        </p:nvSpPr>
        <p:spPr>
          <a:xfrm>
            <a:off x="8889628" y="1844824"/>
            <a:ext cx="256133" cy="5013176"/>
          </a:xfrm>
          <a:prstGeom prst="rect">
            <a:avLst/>
          </a:prstGeom>
          <a:blipFill>
            <a:blip r:embed="rId5"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ectangle 11"/>
          <p:cNvSpPr/>
          <p:nvPr/>
        </p:nvSpPr>
        <p:spPr>
          <a:xfrm>
            <a:off x="8887867" y="0"/>
            <a:ext cx="256133" cy="184482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026" name="Picture 2"/>
          <p:cNvPicPr>
            <a:picLocks noChangeAspect="1" noChangeArrowheads="1"/>
          </p:cNvPicPr>
          <p:nvPr/>
        </p:nvPicPr>
        <p:blipFill>
          <a:blip r:embed="rId6" cstate="print"/>
          <a:srcRect/>
          <a:stretch>
            <a:fillRect/>
          </a:stretch>
        </p:blipFill>
        <p:spPr bwMode="auto">
          <a:xfrm>
            <a:off x="8883602" y="1844824"/>
            <a:ext cx="260398" cy="5013176"/>
          </a:xfrm>
          <a:prstGeom prst="rect">
            <a:avLst/>
          </a:prstGeom>
          <a:noFill/>
          <a:ln w="9525">
            <a:noFill/>
            <a:miter lim="800000"/>
            <a:headEnd/>
            <a:tailEnd/>
          </a:ln>
        </p:spPr>
      </p:pic>
      <p:sp>
        <p:nvSpPr>
          <p:cNvPr id="15" name="TextBox 14"/>
          <p:cNvSpPr txBox="1"/>
          <p:nvPr/>
        </p:nvSpPr>
        <p:spPr>
          <a:xfrm>
            <a:off x="5508104" y="1857364"/>
            <a:ext cx="3600400" cy="1569660"/>
          </a:xfrm>
          <a:prstGeom prst="rect">
            <a:avLst/>
          </a:prstGeom>
          <a:noFill/>
        </p:spPr>
        <p:txBody>
          <a:bodyPr wrap="square" rtlCol="0">
            <a:spAutoFit/>
          </a:bodyPr>
          <a:lstStyle/>
          <a:p>
            <a:r>
              <a:rPr lang="en-CA" sz="9600" dirty="0" err="1" smtClean="0">
                <a:solidFill>
                  <a:schemeClr val="accent6">
                    <a:lumMod val="75000"/>
                  </a:schemeClr>
                </a:solidFill>
                <a:latin typeface="Amienne" pitchFamily="82" charset="0"/>
              </a:rPr>
              <a:t>Merci</a:t>
            </a:r>
            <a:r>
              <a:rPr lang="en-CA" sz="9600" dirty="0" smtClean="0">
                <a:solidFill>
                  <a:schemeClr val="accent6">
                    <a:lumMod val="75000"/>
                  </a:schemeClr>
                </a:solidFill>
                <a:latin typeface="Amienne" pitchFamily="82" charset="0"/>
              </a:rPr>
              <a:t>!</a:t>
            </a:r>
            <a:endParaRPr lang="en-CA" sz="9600" dirty="0">
              <a:solidFill>
                <a:schemeClr val="accent6">
                  <a:lumMod val="75000"/>
                </a:schemeClr>
              </a:solidFill>
              <a:latin typeface="Amienne"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Freeform 88"/>
          <p:cNvSpPr/>
          <p:nvPr/>
        </p:nvSpPr>
        <p:spPr>
          <a:xfrm rot="2094063" flipH="1">
            <a:off x="1515201" y="3290497"/>
            <a:ext cx="1617072" cy="1653377"/>
          </a:xfrm>
          <a:custGeom>
            <a:avLst/>
            <a:gdLst>
              <a:gd name="connsiteX0" fmla="*/ 887506 w 945777"/>
              <a:gd name="connsiteY0" fmla="*/ 0 h 1649506"/>
              <a:gd name="connsiteX1" fmla="*/ 797859 w 945777"/>
              <a:gd name="connsiteY1" fmla="*/ 753035 h 1649506"/>
              <a:gd name="connsiteX2" fmla="*/ 0 w 945777"/>
              <a:gd name="connsiteY2" fmla="*/ 1649506 h 1649506"/>
              <a:gd name="connsiteX0" fmla="*/ 887506 w 916641"/>
              <a:gd name="connsiteY0" fmla="*/ 0 h 1824651"/>
              <a:gd name="connsiteX1" fmla="*/ 750723 w 916641"/>
              <a:gd name="connsiteY1" fmla="*/ 1549733 h 1824651"/>
              <a:gd name="connsiteX2" fmla="*/ 0 w 916641"/>
              <a:gd name="connsiteY2" fmla="*/ 1649506 h 1824651"/>
              <a:gd name="connsiteX0" fmla="*/ 887506 w 916641"/>
              <a:gd name="connsiteY0" fmla="*/ 0 h 1806809"/>
              <a:gd name="connsiteX1" fmla="*/ 750723 w 916641"/>
              <a:gd name="connsiteY1" fmla="*/ 1549733 h 1806809"/>
              <a:gd name="connsiteX2" fmla="*/ 285346 w 916641"/>
              <a:gd name="connsiteY2" fmla="*/ 1293712 h 1806809"/>
              <a:gd name="connsiteX3" fmla="*/ 0 w 916641"/>
              <a:gd name="connsiteY3" fmla="*/ 1649506 h 1806809"/>
              <a:gd name="connsiteX0" fmla="*/ 796162 w 825297"/>
              <a:gd name="connsiteY0" fmla="*/ 0 h 1806809"/>
              <a:gd name="connsiteX1" fmla="*/ 659379 w 825297"/>
              <a:gd name="connsiteY1" fmla="*/ 1549733 h 1806809"/>
              <a:gd name="connsiteX2" fmla="*/ 194002 w 825297"/>
              <a:gd name="connsiteY2" fmla="*/ 1293712 h 1806809"/>
              <a:gd name="connsiteX3" fmla="*/ 0 w 825297"/>
              <a:gd name="connsiteY3" fmla="*/ 1742608 h 1806809"/>
              <a:gd name="connsiteX0" fmla="*/ 863495 w 892630"/>
              <a:gd name="connsiteY0" fmla="*/ 0 h 889319"/>
              <a:gd name="connsiteX1" fmla="*/ 659379 w 892630"/>
              <a:gd name="connsiteY1" fmla="*/ 632243 h 889319"/>
              <a:gd name="connsiteX2" fmla="*/ 194002 w 892630"/>
              <a:gd name="connsiteY2" fmla="*/ 376222 h 889319"/>
              <a:gd name="connsiteX3" fmla="*/ 0 w 892630"/>
              <a:gd name="connsiteY3" fmla="*/ 825118 h 889319"/>
              <a:gd name="connsiteX0" fmla="*/ 863495 w 892630"/>
              <a:gd name="connsiteY0" fmla="*/ 0 h 1052115"/>
              <a:gd name="connsiteX1" fmla="*/ 692707 w 892630"/>
              <a:gd name="connsiteY1" fmla="*/ 795039 h 1052115"/>
              <a:gd name="connsiteX2" fmla="*/ 194002 w 892630"/>
              <a:gd name="connsiteY2" fmla="*/ 376222 h 1052115"/>
              <a:gd name="connsiteX3" fmla="*/ 0 w 892630"/>
              <a:gd name="connsiteY3" fmla="*/ 825118 h 1052115"/>
              <a:gd name="connsiteX0" fmla="*/ 863495 w 905763"/>
              <a:gd name="connsiteY0" fmla="*/ 0 h 1587171"/>
              <a:gd name="connsiteX1" fmla="*/ 692707 w 905763"/>
              <a:gd name="connsiteY1" fmla="*/ 795039 h 1587171"/>
              <a:gd name="connsiteX2" fmla="*/ 790312 w 905763"/>
              <a:gd name="connsiteY2" fmla="*/ 1582158 h 1587171"/>
              <a:gd name="connsiteX3" fmla="*/ 0 w 905763"/>
              <a:gd name="connsiteY3" fmla="*/ 825118 h 1587171"/>
              <a:gd name="connsiteX0" fmla="*/ 863495 w 1091166"/>
              <a:gd name="connsiteY0" fmla="*/ 0 h 1587153"/>
              <a:gd name="connsiteX1" fmla="*/ 943248 w 1091166"/>
              <a:gd name="connsiteY1" fmla="*/ 855085 h 1587153"/>
              <a:gd name="connsiteX2" fmla="*/ 790312 w 1091166"/>
              <a:gd name="connsiteY2" fmla="*/ 1582158 h 1587153"/>
              <a:gd name="connsiteX3" fmla="*/ 0 w 1091166"/>
              <a:gd name="connsiteY3" fmla="*/ 825118 h 1587153"/>
              <a:gd name="connsiteX0" fmla="*/ 863495 w 1091166"/>
              <a:gd name="connsiteY0" fmla="*/ 0 h 1350077"/>
              <a:gd name="connsiteX1" fmla="*/ 943248 w 1091166"/>
              <a:gd name="connsiteY1" fmla="*/ 855085 h 1350077"/>
              <a:gd name="connsiteX2" fmla="*/ 662361 w 1091166"/>
              <a:gd name="connsiteY2" fmla="*/ 1345082 h 1350077"/>
              <a:gd name="connsiteX3" fmla="*/ 0 w 1091166"/>
              <a:gd name="connsiteY3" fmla="*/ 825118 h 1350077"/>
              <a:gd name="connsiteX0" fmla="*/ 863495 w 1054856"/>
              <a:gd name="connsiteY0" fmla="*/ 295470 h 1781497"/>
              <a:gd name="connsiteX1" fmla="*/ 906938 w 1054856"/>
              <a:gd name="connsiteY1" fmla="*/ 274918 h 1781497"/>
              <a:gd name="connsiteX2" fmla="*/ 662361 w 1054856"/>
              <a:gd name="connsiteY2" fmla="*/ 1640552 h 1781497"/>
              <a:gd name="connsiteX3" fmla="*/ 0 w 1054856"/>
              <a:gd name="connsiteY3" fmla="*/ 1120588 h 1781497"/>
              <a:gd name="connsiteX0" fmla="*/ 863495 w 1054856"/>
              <a:gd name="connsiteY0" fmla="*/ 295470 h 1536499"/>
              <a:gd name="connsiteX1" fmla="*/ 906938 w 1054856"/>
              <a:gd name="connsiteY1" fmla="*/ 274918 h 1536499"/>
              <a:gd name="connsiteX2" fmla="*/ 802805 w 1054856"/>
              <a:gd name="connsiteY2" fmla="*/ 1395554 h 1536499"/>
              <a:gd name="connsiteX3" fmla="*/ 0 w 1054856"/>
              <a:gd name="connsiteY3" fmla="*/ 1120588 h 1536499"/>
              <a:gd name="connsiteX0" fmla="*/ 436200 w 627561"/>
              <a:gd name="connsiteY0" fmla="*/ 295470 h 1811271"/>
              <a:gd name="connsiteX1" fmla="*/ 479643 w 627561"/>
              <a:gd name="connsiteY1" fmla="*/ 274918 h 1811271"/>
              <a:gd name="connsiteX2" fmla="*/ 375510 w 627561"/>
              <a:gd name="connsiteY2" fmla="*/ 1395554 h 1811271"/>
              <a:gd name="connsiteX3" fmla="*/ 0 w 627561"/>
              <a:gd name="connsiteY3" fmla="*/ 1811271 h 1811271"/>
            </a:gdLst>
            <a:ahLst/>
            <a:cxnLst>
              <a:cxn ang="0">
                <a:pos x="connsiteX0" y="connsiteY0"/>
              </a:cxn>
              <a:cxn ang="0">
                <a:pos x="connsiteX1" y="connsiteY1"/>
              </a:cxn>
              <a:cxn ang="0">
                <a:pos x="connsiteX2" y="connsiteY2"/>
              </a:cxn>
              <a:cxn ang="0">
                <a:pos x="connsiteX3" y="connsiteY3"/>
              </a:cxn>
            </a:cxnLst>
            <a:rect l="l" t="t" r="r" b="b"/>
            <a:pathLst>
              <a:path w="627561" h="1811271">
                <a:moveTo>
                  <a:pt x="436200" y="295470"/>
                </a:moveTo>
                <a:cubicBezTo>
                  <a:pt x="465335" y="534528"/>
                  <a:pt x="627561" y="0"/>
                  <a:pt x="479643" y="274918"/>
                </a:cubicBezTo>
                <a:cubicBezTo>
                  <a:pt x="381341" y="531994"/>
                  <a:pt x="455450" y="1139495"/>
                  <a:pt x="375510" y="1395554"/>
                </a:cubicBezTo>
                <a:cubicBezTo>
                  <a:pt x="295570" y="1651613"/>
                  <a:pt x="49616" y="1793430"/>
                  <a:pt x="0" y="1811271"/>
                </a:cubicBezTo>
              </a:path>
            </a:pathLst>
          </a:custGeom>
          <a:ln w="38100" cap="rnd">
            <a:solidFill>
              <a:srgbClr val="7030A0"/>
            </a:solidFill>
            <a:prstDash val="sysDot"/>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ln w="76200">
                <a:solidFill>
                  <a:sysClr val="windowText" lastClr="000000"/>
                </a:solidFill>
              </a:ln>
            </a:endParaRPr>
          </a:p>
        </p:txBody>
      </p:sp>
      <p:cxnSp>
        <p:nvCxnSpPr>
          <p:cNvPr id="50" name="Straight Connector 49"/>
          <p:cNvCxnSpPr/>
          <p:nvPr/>
        </p:nvCxnSpPr>
        <p:spPr>
          <a:xfrm rot="5400000">
            <a:off x="3584625" y="4337100"/>
            <a:ext cx="1656000" cy="0"/>
          </a:xfrm>
          <a:prstGeom prst="line">
            <a:avLst/>
          </a:prstGeom>
          <a:ln w="19050" cap="rnd">
            <a:solidFill>
              <a:schemeClr val="accent4">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4583887" y="3894728"/>
            <a:ext cx="2304256" cy="1415772"/>
          </a:xfrm>
          <a:prstGeom prst="rect">
            <a:avLst/>
          </a:prstGeom>
          <a:noFill/>
        </p:spPr>
        <p:txBody>
          <a:bodyPr wrap="square" rtlCol="0">
            <a:spAutoFit/>
          </a:bodyPr>
          <a:lstStyle/>
          <a:p>
            <a:pPr>
              <a:spcAft>
                <a:spcPts val="1200"/>
              </a:spcAft>
            </a:pPr>
            <a:r>
              <a:rPr lang="en-CA" sz="1600" b="1" dirty="0" err="1" smtClean="0">
                <a:latin typeface="Calibri" pitchFamily="34" charset="0"/>
                <a:cs typeface="Calibri" pitchFamily="34" charset="0"/>
              </a:rPr>
              <a:t>Connaissance</a:t>
            </a:r>
            <a:r>
              <a:rPr lang="en-CA" sz="1600" b="1" dirty="0" smtClean="0">
                <a:latin typeface="Calibri" pitchFamily="34" charset="0"/>
                <a:cs typeface="Calibri" pitchFamily="34" charset="0"/>
              </a:rPr>
              <a:t> de...</a:t>
            </a:r>
          </a:p>
          <a:p>
            <a:pPr>
              <a:spcAft>
                <a:spcPts val="1200"/>
              </a:spcAft>
            </a:pPr>
            <a:endParaRPr lang="en-CA" sz="1200" b="1" dirty="0" smtClean="0">
              <a:latin typeface="Calibri" pitchFamily="34" charset="0"/>
              <a:cs typeface="Calibri" pitchFamily="34" charset="0"/>
            </a:endParaRPr>
          </a:p>
          <a:p>
            <a:pPr>
              <a:spcAft>
                <a:spcPts val="1200"/>
              </a:spcAft>
            </a:pPr>
            <a:endParaRPr lang="en-CA" sz="1200" b="1" dirty="0" smtClean="0">
              <a:latin typeface="Calibri" pitchFamily="34" charset="0"/>
              <a:cs typeface="Calibri" pitchFamily="34" charset="0"/>
            </a:endParaRPr>
          </a:p>
          <a:p>
            <a:pPr>
              <a:spcAft>
                <a:spcPts val="1200"/>
              </a:spcAft>
            </a:pPr>
            <a:r>
              <a:rPr lang="en-CA" sz="1600" b="1" dirty="0" err="1" smtClean="0">
                <a:latin typeface="Calibri" pitchFamily="34" charset="0"/>
                <a:cs typeface="Calibri" pitchFamily="34" charset="0"/>
              </a:rPr>
              <a:t>Capacité</a:t>
            </a:r>
            <a:r>
              <a:rPr lang="en-CA" sz="1600" b="1" dirty="0" smtClean="0">
                <a:latin typeface="Calibri" pitchFamily="34" charset="0"/>
                <a:cs typeface="Calibri" pitchFamily="34" charset="0"/>
              </a:rPr>
              <a:t> à...</a:t>
            </a:r>
          </a:p>
        </p:txBody>
      </p:sp>
      <p:cxnSp>
        <p:nvCxnSpPr>
          <p:cNvPr id="55" name="Straight Connector 54"/>
          <p:cNvCxnSpPr/>
          <p:nvPr/>
        </p:nvCxnSpPr>
        <p:spPr>
          <a:xfrm>
            <a:off x="4412625" y="4054683"/>
            <a:ext cx="216024" cy="0"/>
          </a:xfrm>
          <a:prstGeom prst="line">
            <a:avLst/>
          </a:prstGeom>
          <a:ln w="19050" cap="rnd">
            <a:solidFill>
              <a:schemeClr val="accent4">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412625" y="5165283"/>
            <a:ext cx="216024" cy="0"/>
          </a:xfrm>
          <a:prstGeom prst="line">
            <a:avLst/>
          </a:prstGeom>
          <a:ln w="19050" cap="rnd">
            <a:solidFill>
              <a:schemeClr val="accent4">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a:off x="4603807" y="4529226"/>
            <a:ext cx="576000" cy="0"/>
          </a:xfrm>
          <a:prstGeom prst="line">
            <a:avLst/>
          </a:prstGeom>
          <a:ln w="19050" cap="rnd">
            <a:solidFill>
              <a:schemeClr val="accent5">
                <a:lumMod val="50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5030682" y="4293096"/>
            <a:ext cx="2304256" cy="677108"/>
          </a:xfrm>
          <a:prstGeom prst="rect">
            <a:avLst/>
          </a:prstGeom>
          <a:noFill/>
          <a:ln>
            <a:noFill/>
          </a:ln>
        </p:spPr>
        <p:txBody>
          <a:bodyPr wrap="square" rtlCol="0">
            <a:spAutoFit/>
          </a:bodyPr>
          <a:lstStyle/>
          <a:p>
            <a:pPr>
              <a:spcAft>
                <a:spcPts val="1200"/>
              </a:spcAft>
            </a:pPr>
            <a:r>
              <a:rPr lang="en-CA" sz="1400" i="1" dirty="0" err="1" smtClean="0">
                <a:latin typeface="Calibri" pitchFamily="34" charset="0"/>
                <a:cs typeface="Calibri" pitchFamily="34" charset="0"/>
              </a:rPr>
              <a:t>Énoncé</a:t>
            </a:r>
            <a:endParaRPr lang="en-CA" sz="1400" i="1" dirty="0" smtClean="0">
              <a:latin typeface="Calibri" pitchFamily="34" charset="0"/>
              <a:cs typeface="Calibri" pitchFamily="34" charset="0"/>
            </a:endParaRPr>
          </a:p>
          <a:p>
            <a:pPr>
              <a:spcAft>
                <a:spcPts val="1200"/>
              </a:spcAft>
            </a:pPr>
            <a:r>
              <a:rPr lang="en-CA" sz="1400" i="1" dirty="0" err="1" smtClean="0">
                <a:latin typeface="Calibri" pitchFamily="34" charset="0"/>
                <a:cs typeface="Calibri" pitchFamily="34" charset="0"/>
              </a:rPr>
              <a:t>Énoncé</a:t>
            </a:r>
            <a:endParaRPr lang="en-CA" sz="1400" i="1" dirty="0" smtClean="0">
              <a:latin typeface="Calibri" pitchFamily="34" charset="0"/>
              <a:cs typeface="Calibri" pitchFamily="34" charset="0"/>
            </a:endParaRPr>
          </a:p>
        </p:txBody>
      </p:sp>
      <p:cxnSp>
        <p:nvCxnSpPr>
          <p:cNvPr id="69" name="Straight Connector 68"/>
          <p:cNvCxnSpPr/>
          <p:nvPr/>
        </p:nvCxnSpPr>
        <p:spPr>
          <a:xfrm>
            <a:off x="4892334" y="4475440"/>
            <a:ext cx="216024" cy="0"/>
          </a:xfrm>
          <a:prstGeom prst="line">
            <a:avLst/>
          </a:prstGeom>
          <a:ln w="19050" cap="rnd">
            <a:solidFill>
              <a:schemeClr val="accent5">
                <a:lumMod val="50000"/>
              </a:schemeClr>
            </a:solidFill>
            <a:prstDash val="lgDashDot"/>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892334" y="4808297"/>
            <a:ext cx="216024" cy="0"/>
          </a:xfrm>
          <a:prstGeom prst="line">
            <a:avLst/>
          </a:prstGeom>
          <a:ln w="19050" cap="rnd">
            <a:solidFill>
              <a:schemeClr val="accent5">
                <a:lumMod val="50000"/>
              </a:schemeClr>
            </a:solidFill>
            <a:prstDash val="lgDashDot"/>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a:off x="4600529" y="5604544"/>
            <a:ext cx="576000" cy="0"/>
          </a:xfrm>
          <a:prstGeom prst="line">
            <a:avLst/>
          </a:prstGeom>
          <a:ln w="19050" cap="rnd">
            <a:solidFill>
              <a:schemeClr val="accent5">
                <a:lumMod val="50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5051002" y="5370306"/>
            <a:ext cx="2304256" cy="677108"/>
          </a:xfrm>
          <a:prstGeom prst="rect">
            <a:avLst/>
          </a:prstGeom>
          <a:noFill/>
          <a:ln>
            <a:noFill/>
          </a:ln>
        </p:spPr>
        <p:txBody>
          <a:bodyPr wrap="square" rtlCol="0">
            <a:spAutoFit/>
          </a:bodyPr>
          <a:lstStyle/>
          <a:p>
            <a:pPr>
              <a:spcAft>
                <a:spcPts val="1200"/>
              </a:spcAft>
            </a:pPr>
            <a:r>
              <a:rPr lang="en-CA" sz="1400" i="1" dirty="0" err="1" smtClean="0">
                <a:latin typeface="Calibri" pitchFamily="34" charset="0"/>
                <a:cs typeface="Calibri" pitchFamily="34" charset="0"/>
              </a:rPr>
              <a:t>Énoncé</a:t>
            </a:r>
            <a:endParaRPr lang="en-CA" sz="1400" i="1" dirty="0" smtClean="0">
              <a:latin typeface="Calibri" pitchFamily="34" charset="0"/>
              <a:cs typeface="Calibri" pitchFamily="34" charset="0"/>
            </a:endParaRPr>
          </a:p>
          <a:p>
            <a:pPr>
              <a:spcAft>
                <a:spcPts val="1200"/>
              </a:spcAft>
            </a:pPr>
            <a:r>
              <a:rPr lang="en-CA" sz="1400" i="1" dirty="0" err="1" smtClean="0">
                <a:latin typeface="Calibri" pitchFamily="34" charset="0"/>
                <a:cs typeface="Calibri" pitchFamily="34" charset="0"/>
              </a:rPr>
              <a:t>Énoncé</a:t>
            </a:r>
            <a:endParaRPr lang="en-CA" sz="1400" i="1" dirty="0" smtClean="0">
              <a:latin typeface="Calibri" pitchFamily="34" charset="0"/>
              <a:cs typeface="Calibri" pitchFamily="34" charset="0"/>
            </a:endParaRPr>
          </a:p>
        </p:txBody>
      </p:sp>
      <p:cxnSp>
        <p:nvCxnSpPr>
          <p:cNvPr id="74" name="Straight Connector 73"/>
          <p:cNvCxnSpPr/>
          <p:nvPr/>
        </p:nvCxnSpPr>
        <p:spPr>
          <a:xfrm>
            <a:off x="4889056" y="5552650"/>
            <a:ext cx="216024" cy="0"/>
          </a:xfrm>
          <a:prstGeom prst="line">
            <a:avLst/>
          </a:prstGeom>
          <a:ln w="19050" cap="rnd">
            <a:solidFill>
              <a:schemeClr val="accent5">
                <a:lumMod val="50000"/>
              </a:schemeClr>
            </a:solidFill>
            <a:prstDash val="lgDashDot"/>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889056" y="5885507"/>
            <a:ext cx="216024" cy="0"/>
          </a:xfrm>
          <a:prstGeom prst="line">
            <a:avLst/>
          </a:prstGeom>
          <a:ln w="19050" cap="rnd">
            <a:solidFill>
              <a:schemeClr val="accent5">
                <a:lumMod val="50000"/>
              </a:schemeClr>
            </a:solidFill>
            <a:prstDash val="lgDashDot"/>
            <a:headEnd type="none" w="med" len="med"/>
            <a:tailEnd type="stealth" w="med" len="med"/>
          </a:ln>
        </p:spPr>
        <p:style>
          <a:lnRef idx="1">
            <a:schemeClr val="accent1"/>
          </a:lnRef>
          <a:fillRef idx="0">
            <a:schemeClr val="accent1"/>
          </a:fillRef>
          <a:effectRef idx="0">
            <a:schemeClr val="accent1"/>
          </a:effectRef>
          <a:fontRef idx="minor">
            <a:schemeClr val="tx1"/>
          </a:fontRef>
        </p:style>
      </p:cxnSp>
      <p:sp>
        <p:nvSpPr>
          <p:cNvPr id="77" name="Oval 76"/>
          <p:cNvSpPr/>
          <p:nvPr/>
        </p:nvSpPr>
        <p:spPr>
          <a:xfrm>
            <a:off x="3352053" y="5604520"/>
            <a:ext cx="720080" cy="720080"/>
          </a:xfrm>
          <a:prstGeom prst="ellipse">
            <a:avLst/>
          </a:prstGeom>
          <a:solidFill>
            <a:schemeClr val="accent4">
              <a:lumMod val="75000"/>
            </a:scheme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85" name="Straight Arrow Connector 84"/>
          <p:cNvCxnSpPr/>
          <p:nvPr/>
        </p:nvCxnSpPr>
        <p:spPr>
          <a:xfrm rot="5400000" flipH="1" flipV="1">
            <a:off x="3607979" y="5739345"/>
            <a:ext cx="324000" cy="144000"/>
          </a:xfrm>
          <a:prstGeom prst="straightConnector1">
            <a:avLst/>
          </a:prstGeom>
          <a:ln w="38100">
            <a:solidFill>
              <a:schemeClr val="bg1"/>
            </a:solidFill>
            <a:headEnd type="none"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rot="16200000" flipH="1">
            <a:off x="3653248" y="6027409"/>
            <a:ext cx="252000" cy="144000"/>
          </a:xfrm>
          <a:prstGeom prst="straightConnector1">
            <a:avLst/>
          </a:prstGeom>
          <a:ln w="38100">
            <a:solidFill>
              <a:schemeClr val="bg1"/>
            </a:solidFill>
            <a:headEnd type="none"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745429" y="2276872"/>
            <a:ext cx="576064" cy="576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2393501" y="2276872"/>
            <a:ext cx="576064" cy="576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Rectangle 8"/>
          <p:cNvSpPr/>
          <p:nvPr/>
        </p:nvSpPr>
        <p:spPr>
          <a:xfrm>
            <a:off x="3041573" y="2276872"/>
            <a:ext cx="576064" cy="576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ectangle 9"/>
          <p:cNvSpPr/>
          <p:nvPr/>
        </p:nvSpPr>
        <p:spPr>
          <a:xfrm>
            <a:off x="3689645" y="2276872"/>
            <a:ext cx="576064" cy="576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p:cNvSpPr/>
          <p:nvPr/>
        </p:nvSpPr>
        <p:spPr>
          <a:xfrm>
            <a:off x="4337717" y="2276872"/>
            <a:ext cx="576064" cy="576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ectangle 11"/>
          <p:cNvSpPr/>
          <p:nvPr/>
        </p:nvSpPr>
        <p:spPr>
          <a:xfrm>
            <a:off x="4985789" y="2276872"/>
            <a:ext cx="576064" cy="576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ectangle 12"/>
          <p:cNvSpPr/>
          <p:nvPr/>
        </p:nvSpPr>
        <p:spPr>
          <a:xfrm>
            <a:off x="5633861" y="2276872"/>
            <a:ext cx="576064" cy="576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15" name="Straight Connector 14"/>
          <p:cNvCxnSpPr>
            <a:endCxn id="13" idx="0"/>
          </p:cNvCxnSpPr>
          <p:nvPr/>
        </p:nvCxnSpPr>
        <p:spPr>
          <a:xfrm rot="5400000">
            <a:off x="5849893" y="2204856"/>
            <a:ext cx="144000" cy="0"/>
          </a:xfrm>
          <a:prstGeom prst="line">
            <a:avLst/>
          </a:prstGeom>
          <a:ln w="1905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2" idx="0"/>
          </p:cNvCxnSpPr>
          <p:nvPr/>
        </p:nvCxnSpPr>
        <p:spPr>
          <a:xfrm rot="5400000">
            <a:off x="5201821" y="2204856"/>
            <a:ext cx="144000" cy="0"/>
          </a:xfrm>
          <a:prstGeom prst="line">
            <a:avLst/>
          </a:prstGeom>
          <a:ln w="1905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4553749" y="2204856"/>
            <a:ext cx="144000" cy="0"/>
          </a:xfrm>
          <a:prstGeom prst="line">
            <a:avLst/>
          </a:prstGeom>
          <a:ln w="1905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0" idx="0"/>
          </p:cNvCxnSpPr>
          <p:nvPr/>
        </p:nvCxnSpPr>
        <p:spPr>
          <a:xfrm rot="5400000">
            <a:off x="3905677" y="2204856"/>
            <a:ext cx="144000" cy="0"/>
          </a:xfrm>
          <a:prstGeom prst="line">
            <a:avLst/>
          </a:prstGeom>
          <a:ln w="1905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3257605" y="2204856"/>
            <a:ext cx="144000" cy="0"/>
          </a:xfrm>
          <a:prstGeom prst="line">
            <a:avLst/>
          </a:prstGeom>
          <a:ln w="1905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2609533" y="2204856"/>
            <a:ext cx="144000" cy="0"/>
          </a:xfrm>
          <a:prstGeom prst="line">
            <a:avLst/>
          </a:prstGeom>
          <a:ln w="1905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1965675" y="2204856"/>
            <a:ext cx="144000" cy="0"/>
          </a:xfrm>
          <a:prstGeom prst="line">
            <a:avLst/>
          </a:prstGeom>
          <a:ln w="1905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029247" y="2132856"/>
            <a:ext cx="38988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3869665" y="2024844"/>
            <a:ext cx="216024"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195736" y="1474922"/>
            <a:ext cx="3573720" cy="461665"/>
          </a:xfrm>
          <a:prstGeom prst="rect">
            <a:avLst/>
          </a:prstGeom>
          <a:noFill/>
        </p:spPr>
        <p:txBody>
          <a:bodyPr wrap="square" rtlCol="0">
            <a:spAutoFit/>
          </a:bodyPr>
          <a:lstStyle/>
          <a:p>
            <a:pPr algn="ctr"/>
            <a:r>
              <a:rPr lang="en-CA" sz="2400" dirty="0" err="1" smtClean="0">
                <a:solidFill>
                  <a:schemeClr val="accent4">
                    <a:lumMod val="50000"/>
                  </a:schemeClr>
                </a:solidFill>
                <a:latin typeface="Franklin Gothic Medium Cond" pitchFamily="34" charset="0"/>
                <a:cs typeface="Calibri" pitchFamily="34" charset="0"/>
              </a:rPr>
              <a:t>Domaine</a:t>
            </a:r>
            <a:r>
              <a:rPr lang="en-CA" sz="2400" dirty="0" smtClean="0">
                <a:solidFill>
                  <a:schemeClr val="accent4">
                    <a:lumMod val="50000"/>
                  </a:schemeClr>
                </a:solidFill>
                <a:latin typeface="Franklin Gothic Medium Cond" pitchFamily="34" charset="0"/>
                <a:cs typeface="Calibri" pitchFamily="34" charset="0"/>
              </a:rPr>
              <a:t> </a:t>
            </a:r>
            <a:r>
              <a:rPr lang="en-CA" sz="2400" dirty="0" err="1" smtClean="0">
                <a:solidFill>
                  <a:schemeClr val="accent4">
                    <a:lumMod val="50000"/>
                  </a:schemeClr>
                </a:solidFill>
                <a:latin typeface="Franklin Gothic Medium Cond" pitchFamily="34" charset="0"/>
                <a:cs typeface="Calibri" pitchFamily="34" charset="0"/>
              </a:rPr>
              <a:t>professionnel</a:t>
            </a:r>
            <a:endParaRPr lang="en-CA" sz="2400" dirty="0">
              <a:solidFill>
                <a:schemeClr val="accent4">
                  <a:lumMod val="50000"/>
                </a:schemeClr>
              </a:solidFill>
              <a:latin typeface="Franklin Gothic Medium Cond" pitchFamily="34" charset="0"/>
              <a:cs typeface="Calibri" pitchFamily="34" charset="0"/>
            </a:endParaRPr>
          </a:p>
        </p:txBody>
      </p:sp>
      <p:sp>
        <p:nvSpPr>
          <p:cNvPr id="33" name="Rectangle 32"/>
          <p:cNvSpPr/>
          <p:nvPr/>
        </p:nvSpPr>
        <p:spPr>
          <a:xfrm>
            <a:off x="1745932" y="3212976"/>
            <a:ext cx="1008112" cy="288032"/>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4" name="Rectangle 33"/>
          <p:cNvSpPr/>
          <p:nvPr/>
        </p:nvSpPr>
        <p:spPr>
          <a:xfrm>
            <a:off x="2825549" y="3212976"/>
            <a:ext cx="1008112" cy="288032"/>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5" name="Rectangle 34"/>
          <p:cNvSpPr/>
          <p:nvPr/>
        </p:nvSpPr>
        <p:spPr>
          <a:xfrm>
            <a:off x="3905669" y="3212976"/>
            <a:ext cx="1008112" cy="288032"/>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6" name="Rectangle 35"/>
          <p:cNvSpPr/>
          <p:nvPr/>
        </p:nvSpPr>
        <p:spPr>
          <a:xfrm>
            <a:off x="4985789" y="3212976"/>
            <a:ext cx="1008112" cy="288032"/>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6" name="Oval 75"/>
          <p:cNvSpPr/>
          <p:nvPr/>
        </p:nvSpPr>
        <p:spPr>
          <a:xfrm>
            <a:off x="2509991" y="5604520"/>
            <a:ext cx="720080" cy="720080"/>
          </a:xfrm>
          <a:prstGeom prst="ellipse">
            <a:avLst/>
          </a:prstGeom>
          <a:solidFill>
            <a:schemeClr val="accent4">
              <a:lumMod val="75000"/>
            </a:scheme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5" name="Oval 74"/>
          <p:cNvSpPr/>
          <p:nvPr/>
        </p:nvSpPr>
        <p:spPr>
          <a:xfrm>
            <a:off x="1619672" y="5604520"/>
            <a:ext cx="720080" cy="720080"/>
          </a:xfrm>
          <a:prstGeom prst="ellipse">
            <a:avLst/>
          </a:prstGeom>
          <a:solidFill>
            <a:schemeClr val="accent4">
              <a:lumMod val="75000"/>
            </a:scheme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8" name="TextBox 77"/>
          <p:cNvSpPr txBox="1"/>
          <p:nvPr/>
        </p:nvSpPr>
        <p:spPr>
          <a:xfrm>
            <a:off x="1747414" y="5586876"/>
            <a:ext cx="457200" cy="707886"/>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CA" sz="4000" dirty="0" smtClean="0">
                <a:solidFill>
                  <a:schemeClr val="bg1"/>
                </a:solidFill>
                <a:latin typeface="Berlin Sans FB" pitchFamily="34" charset="0"/>
              </a:rPr>
              <a:t>!</a:t>
            </a:r>
            <a:endParaRPr lang="en-CA" sz="4000" dirty="0">
              <a:solidFill>
                <a:schemeClr val="bg1"/>
              </a:solidFill>
              <a:latin typeface="Berlin Sans FB" pitchFamily="34" charset="0"/>
            </a:endParaRPr>
          </a:p>
        </p:txBody>
      </p:sp>
      <p:sp>
        <p:nvSpPr>
          <p:cNvPr id="80" name="Circular Arrow 79"/>
          <p:cNvSpPr/>
          <p:nvPr/>
        </p:nvSpPr>
        <p:spPr>
          <a:xfrm rot="15919646">
            <a:off x="2621698" y="5696874"/>
            <a:ext cx="504056" cy="502382"/>
          </a:xfrm>
          <a:prstGeom prst="circularArrow">
            <a:avLst>
              <a:gd name="adj1" fmla="val 12500"/>
              <a:gd name="adj2" fmla="val 1142319"/>
              <a:gd name="adj3" fmla="val 20457681"/>
              <a:gd name="adj4" fmla="val 2539047"/>
              <a:gd name="adj5" fmla="val 12500"/>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83" name="Oval 82"/>
          <p:cNvSpPr/>
          <p:nvPr/>
        </p:nvSpPr>
        <p:spPr>
          <a:xfrm>
            <a:off x="3673993" y="5922762"/>
            <a:ext cx="72008" cy="72008"/>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9" name="TextBox 58"/>
          <p:cNvSpPr txBox="1"/>
          <p:nvPr/>
        </p:nvSpPr>
        <p:spPr>
          <a:xfrm>
            <a:off x="1357290" y="5305921"/>
            <a:ext cx="3482523" cy="307777"/>
          </a:xfrm>
          <a:prstGeom prst="rect">
            <a:avLst/>
          </a:prstGeom>
          <a:noFill/>
        </p:spPr>
        <p:txBody>
          <a:bodyPr wrap="square" rtlCol="0">
            <a:spAutoFit/>
          </a:bodyPr>
          <a:lstStyle/>
          <a:p>
            <a:r>
              <a:rPr lang="en-CA" sz="1400" dirty="0" smtClean="0">
                <a:solidFill>
                  <a:srgbClr val="652876"/>
                </a:solidFill>
                <a:latin typeface="Franklin Gothic Heavy" pitchFamily="34" charset="0"/>
              </a:rPr>
              <a:t>COTES ATTRIBUÉES POUR LE CONTEXTE</a:t>
            </a:r>
            <a:endParaRPr lang="en-CA" sz="1400" dirty="0">
              <a:solidFill>
                <a:srgbClr val="652876"/>
              </a:solidFill>
              <a:latin typeface="Franklin Gothic Heavy" pitchFamily="34" charset="0"/>
            </a:endParaRPr>
          </a:p>
        </p:txBody>
      </p:sp>
      <p:cxnSp>
        <p:nvCxnSpPr>
          <p:cNvPr id="38" name="Straight Connector 37"/>
          <p:cNvCxnSpPr/>
          <p:nvPr/>
        </p:nvCxnSpPr>
        <p:spPr>
          <a:xfrm rot="5400000">
            <a:off x="2141473" y="3104964"/>
            <a:ext cx="216024" cy="0"/>
          </a:xfrm>
          <a:prstGeom prst="line">
            <a:avLst/>
          </a:prstGeom>
          <a:ln w="1905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34" idx="0"/>
          </p:cNvCxnSpPr>
          <p:nvPr/>
        </p:nvCxnSpPr>
        <p:spPr>
          <a:xfrm rot="5400000">
            <a:off x="3221593" y="3104964"/>
            <a:ext cx="216024" cy="0"/>
          </a:xfrm>
          <a:prstGeom prst="line">
            <a:avLst/>
          </a:prstGeom>
          <a:ln w="1905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endCxn id="35" idx="0"/>
          </p:cNvCxnSpPr>
          <p:nvPr/>
        </p:nvCxnSpPr>
        <p:spPr>
          <a:xfrm rot="5400000">
            <a:off x="4301713" y="3104964"/>
            <a:ext cx="216024" cy="0"/>
          </a:xfrm>
          <a:prstGeom prst="line">
            <a:avLst/>
          </a:prstGeom>
          <a:ln w="1905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36" idx="0"/>
          </p:cNvCxnSpPr>
          <p:nvPr/>
        </p:nvCxnSpPr>
        <p:spPr>
          <a:xfrm rot="5400000">
            <a:off x="5381833" y="3104964"/>
            <a:ext cx="216024" cy="0"/>
          </a:xfrm>
          <a:prstGeom prst="line">
            <a:avLst/>
          </a:prstGeom>
          <a:ln w="1905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endCxn id="5" idx="2"/>
          </p:cNvCxnSpPr>
          <p:nvPr/>
        </p:nvCxnSpPr>
        <p:spPr>
          <a:xfrm rot="5400000" flipH="1" flipV="1">
            <a:off x="1961421" y="2924912"/>
            <a:ext cx="14408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025148" y="2996952"/>
            <a:ext cx="34740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a:off x="1754566" y="3200400"/>
            <a:ext cx="990600" cy="304800"/>
          </a:xfrm>
          <a:prstGeom prst="rect">
            <a:avLst/>
          </a:prstGeom>
          <a:solidFill>
            <a:srgbClr val="7030A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7" name="Rectangle 86"/>
          <p:cNvSpPr/>
          <p:nvPr/>
        </p:nvSpPr>
        <p:spPr>
          <a:xfrm>
            <a:off x="1745932" y="3200400"/>
            <a:ext cx="1008112" cy="288032"/>
          </a:xfrm>
          <a:prstGeom prst="rect">
            <a:avLst/>
          </a:prstGeom>
          <a:noFill/>
          <a:ln>
            <a:solidFill>
              <a:srgbClr val="7030A0"/>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8" name="TextBox 57"/>
          <p:cNvSpPr txBox="1"/>
          <p:nvPr/>
        </p:nvSpPr>
        <p:spPr>
          <a:xfrm>
            <a:off x="6228184" y="2060848"/>
            <a:ext cx="2520280" cy="307777"/>
          </a:xfrm>
          <a:prstGeom prst="rect">
            <a:avLst/>
          </a:prstGeom>
          <a:noFill/>
        </p:spPr>
        <p:txBody>
          <a:bodyPr wrap="square" rtlCol="0">
            <a:spAutoFit/>
          </a:bodyPr>
          <a:lstStyle/>
          <a:p>
            <a:r>
              <a:rPr lang="en-CA" sz="1400" dirty="0" smtClean="0">
                <a:solidFill>
                  <a:srgbClr val="652876"/>
                </a:solidFill>
                <a:latin typeface="Franklin Gothic Heavy" pitchFamily="34" charset="0"/>
              </a:rPr>
              <a:t>SPHÈRES D’ACTIVITÉ</a:t>
            </a:r>
            <a:endParaRPr lang="en-CA" sz="1400" dirty="0">
              <a:solidFill>
                <a:srgbClr val="652876"/>
              </a:solidFill>
              <a:latin typeface="Franklin Gothic Heavy" pitchFamily="34" charset="0"/>
            </a:endParaRPr>
          </a:p>
        </p:txBody>
      </p:sp>
      <p:sp>
        <p:nvSpPr>
          <p:cNvPr id="61" name="TextBox 60"/>
          <p:cNvSpPr txBox="1"/>
          <p:nvPr/>
        </p:nvSpPr>
        <p:spPr>
          <a:xfrm>
            <a:off x="6228184" y="3067145"/>
            <a:ext cx="2664296" cy="307777"/>
          </a:xfrm>
          <a:prstGeom prst="rect">
            <a:avLst/>
          </a:prstGeom>
          <a:noFill/>
        </p:spPr>
        <p:txBody>
          <a:bodyPr wrap="square" rtlCol="0">
            <a:spAutoFit/>
          </a:bodyPr>
          <a:lstStyle/>
          <a:p>
            <a:r>
              <a:rPr lang="en-CA" sz="1400" dirty="0" smtClean="0">
                <a:solidFill>
                  <a:srgbClr val="652876"/>
                </a:solidFill>
                <a:latin typeface="Franklin Gothic Heavy" pitchFamily="34" charset="0"/>
              </a:rPr>
              <a:t>TÂCHES CONNEXES</a:t>
            </a:r>
            <a:endParaRPr lang="en-CA" sz="1400" dirty="0">
              <a:solidFill>
                <a:srgbClr val="652876"/>
              </a:solidFill>
              <a:latin typeface="Franklin Gothic Heavy" pitchFamily="34" charset="0"/>
            </a:endParaRPr>
          </a:p>
        </p:txBody>
      </p:sp>
      <p:sp>
        <p:nvSpPr>
          <p:cNvPr id="63" name="TextBox 62"/>
          <p:cNvSpPr txBox="1"/>
          <p:nvPr/>
        </p:nvSpPr>
        <p:spPr>
          <a:xfrm>
            <a:off x="6225654" y="4633391"/>
            <a:ext cx="2891728" cy="307777"/>
          </a:xfrm>
          <a:prstGeom prst="rect">
            <a:avLst/>
          </a:prstGeom>
          <a:noFill/>
        </p:spPr>
        <p:txBody>
          <a:bodyPr wrap="square" rtlCol="0">
            <a:spAutoFit/>
          </a:bodyPr>
          <a:lstStyle/>
          <a:p>
            <a:r>
              <a:rPr lang="en-CA" sz="1400" dirty="0" smtClean="0">
                <a:solidFill>
                  <a:srgbClr val="652876"/>
                </a:solidFill>
                <a:latin typeface="Franklin Gothic Heavy" pitchFamily="34" charset="0"/>
              </a:rPr>
              <a:t>SOUS-TÂCHES</a:t>
            </a:r>
            <a:endParaRPr lang="en-CA" sz="1400" dirty="0">
              <a:solidFill>
                <a:srgbClr val="652876"/>
              </a:solidFill>
              <a:latin typeface="Franklin Gothic Heavy" pitchFamily="34" charset="0"/>
            </a:endParaRPr>
          </a:p>
        </p:txBody>
      </p:sp>
      <p:sp>
        <p:nvSpPr>
          <p:cNvPr id="64" name="TextBox 63"/>
          <p:cNvSpPr txBox="1"/>
          <p:nvPr/>
        </p:nvSpPr>
        <p:spPr>
          <a:xfrm>
            <a:off x="6228184" y="2345100"/>
            <a:ext cx="2160240" cy="307777"/>
          </a:xfrm>
          <a:prstGeom prst="rect">
            <a:avLst/>
          </a:prstGeom>
          <a:noFill/>
        </p:spPr>
        <p:txBody>
          <a:bodyPr wrap="square" rtlCol="0">
            <a:spAutoFit/>
          </a:bodyPr>
          <a:lstStyle/>
          <a:p>
            <a:r>
              <a:rPr lang="en-CA" sz="1400" dirty="0" smtClean="0">
                <a:latin typeface="Franklin Gothic Book" pitchFamily="34" charset="0"/>
                <a:cs typeface="Calibri" pitchFamily="34" charset="0"/>
              </a:rPr>
              <a:t>(</a:t>
            </a:r>
            <a:r>
              <a:rPr lang="en-CA" sz="1400" dirty="0" err="1" smtClean="0">
                <a:latin typeface="Franklin Gothic Book" pitchFamily="34" charset="0"/>
                <a:cs typeface="Calibri" pitchFamily="34" charset="0"/>
              </a:rPr>
              <a:t>Compétences</a:t>
            </a:r>
            <a:r>
              <a:rPr lang="en-CA" sz="1400" dirty="0" smtClean="0">
                <a:latin typeface="Franklin Gothic Book" pitchFamily="34" charset="0"/>
                <a:cs typeface="Calibri" pitchFamily="34" charset="0"/>
              </a:rPr>
              <a:t> </a:t>
            </a:r>
            <a:r>
              <a:rPr lang="en-CA" sz="1400" dirty="0" err="1" smtClean="0">
                <a:latin typeface="Franklin Gothic Book" pitchFamily="34" charset="0"/>
                <a:cs typeface="Calibri" pitchFamily="34" charset="0"/>
              </a:rPr>
              <a:t>clés</a:t>
            </a:r>
            <a:r>
              <a:rPr lang="en-CA" sz="1400" dirty="0" smtClean="0">
                <a:latin typeface="Franklin Gothic Book" pitchFamily="34" charset="0"/>
                <a:cs typeface="Calibri" pitchFamily="34" charset="0"/>
              </a:rPr>
              <a:t>)</a:t>
            </a:r>
            <a:endParaRPr lang="en-CA" sz="1400" dirty="0">
              <a:latin typeface="Franklin Gothic Book" pitchFamily="34" charset="0"/>
              <a:cs typeface="Calibri" pitchFamily="34" charset="0"/>
            </a:endParaRPr>
          </a:p>
        </p:txBody>
      </p:sp>
      <p:sp>
        <p:nvSpPr>
          <p:cNvPr id="66" name="TextBox 65"/>
          <p:cNvSpPr txBox="1"/>
          <p:nvPr/>
        </p:nvSpPr>
        <p:spPr>
          <a:xfrm>
            <a:off x="6236975" y="4851404"/>
            <a:ext cx="2529245" cy="523220"/>
          </a:xfrm>
          <a:prstGeom prst="rect">
            <a:avLst/>
          </a:prstGeom>
          <a:noFill/>
        </p:spPr>
        <p:txBody>
          <a:bodyPr wrap="square" rtlCol="0">
            <a:spAutoFit/>
          </a:bodyPr>
          <a:lstStyle/>
          <a:p>
            <a:r>
              <a:rPr lang="en-CA" sz="1400" dirty="0" err="1" smtClean="0">
                <a:latin typeface="Franklin Gothic Book" pitchFamily="34" charset="0"/>
                <a:cs typeface="Calibri" pitchFamily="34" charset="0"/>
              </a:rPr>
              <a:t>Détails</a:t>
            </a:r>
            <a:r>
              <a:rPr lang="en-CA" sz="1400" dirty="0" smtClean="0">
                <a:latin typeface="Franklin Gothic Book" pitchFamily="34" charset="0"/>
                <a:cs typeface="Calibri" pitchFamily="34" charset="0"/>
              </a:rPr>
              <a:t> </a:t>
            </a:r>
            <a:r>
              <a:rPr lang="en-CA" sz="1400" dirty="0" err="1" smtClean="0">
                <a:latin typeface="Franklin Gothic Book" pitchFamily="34" charset="0"/>
                <a:cs typeface="Calibri" pitchFamily="34" charset="0"/>
              </a:rPr>
              <a:t>explicites</a:t>
            </a:r>
            <a:r>
              <a:rPr lang="en-CA" sz="1400" dirty="0" smtClean="0">
                <a:latin typeface="Franklin Gothic Book" pitchFamily="34" charset="0"/>
                <a:cs typeface="Calibri" pitchFamily="34" charset="0"/>
              </a:rPr>
              <a:t> </a:t>
            </a:r>
            <a:r>
              <a:rPr lang="en-CA" sz="1400" dirty="0" err="1" smtClean="0">
                <a:latin typeface="Franklin Gothic Book" pitchFamily="34" charset="0"/>
                <a:cs typeface="Calibri" pitchFamily="34" charset="0"/>
              </a:rPr>
              <a:t>sur</a:t>
            </a:r>
            <a:r>
              <a:rPr lang="en-CA" sz="1400" dirty="0" smtClean="0">
                <a:latin typeface="Franklin Gothic Book" pitchFamily="34" charset="0"/>
                <a:cs typeface="Calibri" pitchFamily="34" charset="0"/>
              </a:rPr>
              <a:t> les </a:t>
            </a:r>
            <a:r>
              <a:rPr lang="en-CA" sz="1400" dirty="0" err="1" smtClean="0">
                <a:latin typeface="Franklin Gothic Book" pitchFamily="34" charset="0"/>
                <a:cs typeface="Calibri" pitchFamily="34" charset="0"/>
              </a:rPr>
              <a:t>compétences</a:t>
            </a:r>
            <a:endParaRPr lang="en-CA" sz="1400" dirty="0">
              <a:latin typeface="Franklin Gothic Book" pitchFamily="34" charset="0"/>
              <a:cs typeface="Calibri" pitchFamily="34" charset="0"/>
            </a:endParaRPr>
          </a:p>
        </p:txBody>
      </p:sp>
      <p:sp>
        <p:nvSpPr>
          <p:cNvPr id="67" name="TextBox 66"/>
          <p:cNvSpPr txBox="1"/>
          <p:nvPr/>
        </p:nvSpPr>
        <p:spPr>
          <a:xfrm>
            <a:off x="6228184" y="3291226"/>
            <a:ext cx="2592288" cy="738664"/>
          </a:xfrm>
          <a:prstGeom prst="rect">
            <a:avLst/>
          </a:prstGeom>
          <a:noFill/>
        </p:spPr>
        <p:txBody>
          <a:bodyPr wrap="square" rtlCol="0">
            <a:spAutoFit/>
          </a:bodyPr>
          <a:lstStyle/>
          <a:p>
            <a:r>
              <a:rPr lang="en-CA" sz="1400" dirty="0" smtClean="0">
                <a:latin typeface="Franklin Gothic Book" pitchFamily="34" charset="0"/>
                <a:cs typeface="Calibri" pitchFamily="34" charset="0"/>
              </a:rPr>
              <a:t>Connaissances </a:t>
            </a:r>
            <a:r>
              <a:rPr lang="en-CA" sz="1400" dirty="0" err="1" smtClean="0">
                <a:latin typeface="Franklin Gothic Book" pitchFamily="34" charset="0"/>
                <a:cs typeface="Calibri" pitchFamily="34" charset="0"/>
              </a:rPr>
              <a:t>générales</a:t>
            </a:r>
            <a:r>
              <a:rPr lang="en-CA" sz="1400" dirty="0" smtClean="0">
                <a:latin typeface="Franklin Gothic Book" pitchFamily="34" charset="0"/>
                <a:cs typeface="Calibri" pitchFamily="34" charset="0"/>
              </a:rPr>
              <a:t> et </a:t>
            </a:r>
            <a:r>
              <a:rPr lang="en-CA" sz="1400" dirty="0" err="1" smtClean="0">
                <a:latin typeface="Franklin Gothic Book" pitchFamily="34" charset="0"/>
                <a:cs typeface="Calibri" pitchFamily="34" charset="0"/>
              </a:rPr>
              <a:t>exigences</a:t>
            </a:r>
            <a:r>
              <a:rPr lang="en-CA" sz="1400" dirty="0" smtClean="0">
                <a:latin typeface="Franklin Gothic Book" pitchFamily="34" charset="0"/>
                <a:cs typeface="Calibri" pitchFamily="34" charset="0"/>
              </a:rPr>
              <a:t> en </a:t>
            </a:r>
            <a:r>
              <a:rPr lang="en-CA" sz="1400" dirty="0" err="1" smtClean="0">
                <a:latin typeface="Franklin Gothic Book" pitchFamily="34" charset="0"/>
                <a:cs typeface="Calibri" pitchFamily="34" charset="0"/>
              </a:rPr>
              <a:t>matière</a:t>
            </a:r>
            <a:r>
              <a:rPr lang="en-CA" sz="1400" dirty="0" smtClean="0">
                <a:latin typeface="Franklin Gothic Book" pitchFamily="34" charset="0"/>
                <a:cs typeface="Calibri" pitchFamily="34" charset="0"/>
              </a:rPr>
              <a:t> de </a:t>
            </a:r>
            <a:r>
              <a:rPr lang="en-CA" sz="1400" dirty="0" err="1" smtClean="0">
                <a:latin typeface="Franklin Gothic Book" pitchFamily="34" charset="0"/>
                <a:cs typeface="Calibri" pitchFamily="34" charset="0"/>
              </a:rPr>
              <a:t>rendement</a:t>
            </a:r>
            <a:endParaRPr lang="en-CA" sz="1400" dirty="0">
              <a:latin typeface="Franklin Gothic Book" pitchFamily="34" charset="0"/>
              <a:cs typeface="Calibri" pitchFamily="34" charset="0"/>
            </a:endParaRPr>
          </a:p>
        </p:txBody>
      </p:sp>
      <p:sp>
        <p:nvSpPr>
          <p:cNvPr id="68" name="TextBox 67"/>
          <p:cNvSpPr txBox="1"/>
          <p:nvPr/>
        </p:nvSpPr>
        <p:spPr>
          <a:xfrm>
            <a:off x="6228184" y="2597272"/>
            <a:ext cx="2592288" cy="307777"/>
          </a:xfrm>
          <a:prstGeom prst="rect">
            <a:avLst/>
          </a:prstGeom>
          <a:noFill/>
        </p:spPr>
        <p:txBody>
          <a:bodyPr wrap="square" rtlCol="0">
            <a:spAutoFit/>
          </a:bodyPr>
          <a:lstStyle/>
          <a:p>
            <a:r>
              <a:rPr lang="en-CA" sz="1400" dirty="0" err="1" smtClean="0">
                <a:latin typeface="Franklin Gothic Book" pitchFamily="34" charset="0"/>
                <a:cs typeface="Calibri" pitchFamily="34" charset="0"/>
              </a:rPr>
              <a:t>Principaux</a:t>
            </a:r>
            <a:r>
              <a:rPr lang="en-CA" sz="1400" dirty="0" smtClean="0">
                <a:latin typeface="Franklin Gothic Book" pitchFamily="34" charset="0"/>
                <a:cs typeface="Calibri" pitchFamily="34" charset="0"/>
              </a:rPr>
              <a:t> </a:t>
            </a:r>
            <a:r>
              <a:rPr lang="en-CA" sz="1400" dirty="0" err="1" smtClean="0">
                <a:latin typeface="Franklin Gothic Book" pitchFamily="34" charset="0"/>
                <a:cs typeface="Calibri" pitchFamily="34" charset="0"/>
              </a:rPr>
              <a:t>secteurs</a:t>
            </a:r>
            <a:r>
              <a:rPr lang="en-CA" sz="1400" dirty="0" smtClean="0">
                <a:latin typeface="Franklin Gothic Book" pitchFamily="34" charset="0"/>
                <a:cs typeface="Calibri" pitchFamily="34" charset="0"/>
              </a:rPr>
              <a:t> </a:t>
            </a:r>
            <a:r>
              <a:rPr lang="en-CA" sz="1400" dirty="0" err="1" smtClean="0">
                <a:latin typeface="Franklin Gothic Book" pitchFamily="34" charset="0"/>
                <a:cs typeface="Calibri" pitchFamily="34" charset="0"/>
              </a:rPr>
              <a:t>d’activité</a:t>
            </a:r>
            <a:endParaRPr lang="en-CA" sz="1400" dirty="0">
              <a:latin typeface="Franklin Gothic Book" pitchFamily="34" charset="0"/>
              <a:cs typeface="Calibri" pitchFamily="34" charset="0"/>
            </a:endParaRPr>
          </a:p>
        </p:txBody>
      </p:sp>
      <p:sp>
        <p:nvSpPr>
          <p:cNvPr id="71" name="TextBox 70"/>
          <p:cNvSpPr txBox="1"/>
          <p:nvPr/>
        </p:nvSpPr>
        <p:spPr>
          <a:xfrm>
            <a:off x="1589856" y="332656"/>
            <a:ext cx="7086600" cy="954107"/>
          </a:xfrm>
          <a:prstGeom prst="rect">
            <a:avLst/>
          </a:prstGeom>
          <a:noFill/>
        </p:spPr>
        <p:txBody>
          <a:bodyPr wrap="square" rtlCol="0">
            <a:spAutoFit/>
          </a:bodyPr>
          <a:lstStyle/>
          <a:p>
            <a:r>
              <a:rPr lang="en-US" sz="2800" dirty="0" smtClean="0">
                <a:latin typeface="Franklin Gothic Medium Cond" pitchFamily="34" charset="0"/>
              </a:rPr>
              <a:t>Format des </a:t>
            </a:r>
            <a:r>
              <a:rPr lang="en-US" sz="2800" dirty="0" err="1" smtClean="0">
                <a:latin typeface="Franklin Gothic Medium Cond" pitchFamily="34" charset="0"/>
              </a:rPr>
              <a:t>normes</a:t>
            </a:r>
            <a:r>
              <a:rPr lang="en-US" sz="2800" dirty="0" smtClean="0">
                <a:latin typeface="Franklin Gothic Medium Cond" pitchFamily="34" charset="0"/>
              </a:rPr>
              <a:t> </a:t>
            </a:r>
            <a:r>
              <a:rPr lang="en-US" sz="2800" dirty="0" err="1" smtClean="0">
                <a:latin typeface="Franklin Gothic Medium Cond" pitchFamily="34" charset="0"/>
              </a:rPr>
              <a:t>professionnelles</a:t>
            </a:r>
            <a:r>
              <a:rPr lang="en-US" sz="2800" dirty="0" smtClean="0">
                <a:latin typeface="Franklin Gothic Medium Cond" pitchFamily="34" charset="0"/>
              </a:rPr>
              <a:t> </a:t>
            </a:r>
            <a:r>
              <a:rPr lang="en-US" sz="2800" dirty="0" err="1" smtClean="0">
                <a:latin typeface="Franklin Gothic Medium Cond" pitchFamily="34" charset="0"/>
              </a:rPr>
              <a:t>nationales</a:t>
            </a:r>
            <a:r>
              <a:rPr lang="en-US" sz="2800" dirty="0" smtClean="0">
                <a:latin typeface="Franklin Gothic Medium Cond" pitchFamily="34" charset="0"/>
              </a:rPr>
              <a:t> (NPN) </a:t>
            </a:r>
            <a:r>
              <a:rPr lang="en-US" sz="2800" dirty="0" err="1" smtClean="0">
                <a:latin typeface="Franklin Gothic Medium Cond" pitchFamily="34" charset="0"/>
              </a:rPr>
              <a:t>ou</a:t>
            </a:r>
            <a:r>
              <a:rPr lang="en-US" sz="2800" dirty="0" smtClean="0">
                <a:latin typeface="Franklin Gothic Medium Cond" pitchFamily="34" charset="0"/>
              </a:rPr>
              <a:t> des </a:t>
            </a:r>
            <a:r>
              <a:rPr lang="en-US" sz="2800" dirty="0" err="1" smtClean="0">
                <a:latin typeface="Franklin Gothic Medium Cond" pitchFamily="34" charset="0"/>
              </a:rPr>
              <a:t>profils</a:t>
            </a:r>
            <a:endParaRPr lang="en-US" sz="2800" dirty="0" smtClean="0">
              <a:latin typeface="Franklin Gothic Medium Cond" pitchFamily="34" charset="0"/>
            </a:endParaRPr>
          </a:p>
        </p:txBody>
      </p:sp>
      <p:sp>
        <p:nvSpPr>
          <p:cNvPr id="81" name="Rectangle 80"/>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8" name="Rectangle 87"/>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1000"/>
                                        <p:tgtEl>
                                          <p:spTgt spid="31"/>
                                        </p:tgtEl>
                                      </p:cBhvr>
                                    </p:animEffect>
                                  </p:childTnLst>
                                </p:cTn>
                              </p:par>
                            </p:childTnLst>
                          </p:cTn>
                        </p:par>
                        <p:par>
                          <p:cTn id="12" fill="hold">
                            <p:stCondLst>
                              <p:cond delay="2000"/>
                            </p:stCondLst>
                            <p:childTnLst>
                              <p:par>
                                <p:cTn id="13" presetID="55"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1000" fill="hold"/>
                                        <p:tgtEl>
                                          <p:spTgt spid="29"/>
                                        </p:tgtEl>
                                        <p:attrNameLst>
                                          <p:attrName>ppt_w</p:attrName>
                                        </p:attrNameLst>
                                      </p:cBhvr>
                                      <p:tavLst>
                                        <p:tav tm="0">
                                          <p:val>
                                            <p:strVal val="#ppt_w*0.70"/>
                                          </p:val>
                                        </p:tav>
                                        <p:tav tm="100000">
                                          <p:val>
                                            <p:strVal val="#ppt_w"/>
                                          </p:val>
                                        </p:tav>
                                      </p:tavLst>
                                    </p:anim>
                                    <p:anim calcmode="lin" valueType="num">
                                      <p:cBhvr>
                                        <p:cTn id="16" dur="1000" fill="hold"/>
                                        <p:tgtEl>
                                          <p:spTgt spid="29"/>
                                        </p:tgtEl>
                                        <p:attrNameLst>
                                          <p:attrName>ppt_h</p:attrName>
                                        </p:attrNameLst>
                                      </p:cBhvr>
                                      <p:tavLst>
                                        <p:tav tm="0">
                                          <p:val>
                                            <p:strVal val="#ppt_h"/>
                                          </p:val>
                                        </p:tav>
                                        <p:tav tm="100000">
                                          <p:val>
                                            <p:strVal val="#ppt_h"/>
                                          </p:val>
                                        </p:tav>
                                      </p:tavLst>
                                    </p:anim>
                                    <p:animEffect transition="in" filter="fade">
                                      <p:cBhvr>
                                        <p:cTn id="17" dur="1000"/>
                                        <p:tgtEl>
                                          <p:spTgt spid="29"/>
                                        </p:tgtEl>
                                      </p:cBhvr>
                                    </p:animEffect>
                                  </p:childTnLst>
                                </p:cTn>
                              </p:par>
                            </p:childTnLst>
                          </p:cTn>
                        </p:par>
                        <p:par>
                          <p:cTn id="18" fill="hold">
                            <p:stCondLst>
                              <p:cond delay="3000"/>
                            </p:stCondLst>
                            <p:childTnLst>
                              <p:par>
                                <p:cTn id="19" presetID="22" presetClass="entr" presetSubtype="1"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1000"/>
                                        <p:tgtEl>
                                          <p:spTgt spid="25"/>
                                        </p:tgtEl>
                                      </p:cBhvr>
                                    </p:animEffect>
                                  </p:childTnLst>
                                </p:cTn>
                              </p:par>
                              <p:par>
                                <p:cTn id="22" presetID="22" presetClass="entr" presetSubtype="1"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up)">
                                      <p:cBhvr>
                                        <p:cTn id="24" dur="1000"/>
                                        <p:tgtEl>
                                          <p:spTgt spid="27"/>
                                        </p:tgtEl>
                                      </p:cBhvr>
                                    </p:animEffect>
                                  </p:childTnLst>
                                </p:cTn>
                              </p:par>
                              <p:par>
                                <p:cTn id="25" presetID="22" presetClass="entr" presetSubtype="1"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1000"/>
                                        <p:tgtEl>
                                          <p:spTgt spid="23"/>
                                        </p:tgtEl>
                                      </p:cBhvr>
                                    </p:animEffect>
                                  </p:childTnLst>
                                </p:cTn>
                              </p:par>
                              <p:par>
                                <p:cTn id="28" presetID="22" presetClass="entr" presetSubtype="1"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1000"/>
                                        <p:tgtEl>
                                          <p:spTgt spid="21"/>
                                        </p:tgtEl>
                                      </p:cBhvr>
                                    </p:animEffect>
                                  </p:childTnLst>
                                </p:cTn>
                              </p:par>
                              <p:par>
                                <p:cTn id="31" presetID="22" presetClass="entr" presetSubtype="1"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1000"/>
                                        <p:tgtEl>
                                          <p:spTgt spid="19"/>
                                        </p:tgtEl>
                                      </p:cBhvr>
                                    </p:animEffect>
                                  </p:childTnLst>
                                </p:cTn>
                              </p:par>
                              <p:par>
                                <p:cTn id="34" presetID="22" presetClass="entr" presetSubtype="1"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up)">
                                      <p:cBhvr>
                                        <p:cTn id="36" dur="1000"/>
                                        <p:tgtEl>
                                          <p:spTgt spid="17"/>
                                        </p:tgtEl>
                                      </p:cBhvr>
                                    </p:animEffect>
                                  </p:childTnLst>
                                </p:cTn>
                              </p:par>
                              <p:par>
                                <p:cTn id="37" presetID="22" presetClass="entr" presetSubtype="1"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up)">
                                      <p:cBhvr>
                                        <p:cTn id="39" dur="10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childTnLst>
                                </p:cTn>
                              </p:par>
                            </p:childTnLst>
                          </p:cTn>
                        </p:par>
                        <p:par>
                          <p:cTn id="61" fill="hold">
                            <p:stCondLst>
                              <p:cond delay="4000"/>
                            </p:stCondLst>
                            <p:childTnLst>
                              <p:par>
                                <p:cTn id="62" presetID="10" presetClass="entr" presetSubtype="0" fill="hold" grpId="0" nodeType="after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fade">
                                      <p:cBhvr>
                                        <p:cTn id="64" dur="1000"/>
                                        <p:tgtEl>
                                          <p:spTgt spid="5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fade">
                                      <p:cBhvr>
                                        <p:cTn id="67" dur="1000"/>
                                        <p:tgtEl>
                                          <p:spTgt spid="6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fade">
                                      <p:cBhvr>
                                        <p:cTn id="70" dur="1000"/>
                                        <p:tgtEl>
                                          <p:spTgt spid="6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46"/>
                                        </p:tgtEl>
                                        <p:attrNameLst>
                                          <p:attrName>style.visibility</p:attrName>
                                        </p:attrNameLst>
                                      </p:cBhvr>
                                      <p:to>
                                        <p:strVal val="visible"/>
                                      </p:to>
                                    </p:set>
                                    <p:animEffect transition="in" filter="wipe(up)">
                                      <p:cBhvr>
                                        <p:cTn id="75" dur="1000"/>
                                        <p:tgtEl>
                                          <p:spTgt spid="46"/>
                                        </p:tgtEl>
                                      </p:cBhvr>
                                    </p:animEffect>
                                  </p:childTnLst>
                                </p:cTn>
                              </p:par>
                            </p:childTnLst>
                          </p:cTn>
                        </p:par>
                        <p:par>
                          <p:cTn id="76" fill="hold">
                            <p:stCondLst>
                              <p:cond delay="1000"/>
                            </p:stCondLst>
                            <p:childTnLst>
                              <p:par>
                                <p:cTn id="77" presetID="22" presetClass="entr" presetSubtype="8" fill="hold" nodeType="after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wipe(left)">
                                      <p:cBhvr>
                                        <p:cTn id="79" dur="1000"/>
                                        <p:tgtEl>
                                          <p:spTgt spid="48"/>
                                        </p:tgtEl>
                                      </p:cBhvr>
                                    </p:animEffect>
                                  </p:childTnLst>
                                </p:cTn>
                              </p:par>
                            </p:childTnLst>
                          </p:cTn>
                        </p:par>
                        <p:par>
                          <p:cTn id="80" fill="hold">
                            <p:stCondLst>
                              <p:cond delay="2000"/>
                            </p:stCondLst>
                            <p:childTnLst>
                              <p:par>
                                <p:cTn id="81" presetID="22" presetClass="entr" presetSubtype="1" fill="hold" nodeType="after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wipe(up)">
                                      <p:cBhvr>
                                        <p:cTn id="83" dur="1000"/>
                                        <p:tgtEl>
                                          <p:spTgt spid="38"/>
                                        </p:tgtEl>
                                      </p:cBhvr>
                                    </p:animEffect>
                                  </p:childTnLst>
                                </p:cTn>
                              </p:par>
                              <p:par>
                                <p:cTn id="84" presetID="22" presetClass="entr" presetSubtype="1" fill="hold" nodeType="with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wipe(up)">
                                      <p:cBhvr>
                                        <p:cTn id="86" dur="1000"/>
                                        <p:tgtEl>
                                          <p:spTgt spid="40"/>
                                        </p:tgtEl>
                                      </p:cBhvr>
                                    </p:animEffect>
                                  </p:childTnLst>
                                </p:cTn>
                              </p:par>
                              <p:par>
                                <p:cTn id="87" presetID="22" presetClass="entr" presetSubtype="1" fill="hold" nodeType="with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wipe(up)">
                                      <p:cBhvr>
                                        <p:cTn id="89" dur="1000"/>
                                        <p:tgtEl>
                                          <p:spTgt spid="42"/>
                                        </p:tgtEl>
                                      </p:cBhvr>
                                    </p:animEffect>
                                  </p:childTnLst>
                                </p:cTn>
                              </p:par>
                              <p:par>
                                <p:cTn id="90" presetID="22" presetClass="entr" presetSubtype="1" fill="hold" nodeType="withEffect">
                                  <p:stCondLst>
                                    <p:cond delay="0"/>
                                  </p:stCondLst>
                                  <p:childTnLst>
                                    <p:set>
                                      <p:cBhvr>
                                        <p:cTn id="91" dur="1" fill="hold">
                                          <p:stCondLst>
                                            <p:cond delay="0"/>
                                          </p:stCondLst>
                                        </p:cTn>
                                        <p:tgtEl>
                                          <p:spTgt spid="44"/>
                                        </p:tgtEl>
                                        <p:attrNameLst>
                                          <p:attrName>style.visibility</p:attrName>
                                        </p:attrNameLst>
                                      </p:cBhvr>
                                      <p:to>
                                        <p:strVal val="visible"/>
                                      </p:to>
                                    </p:set>
                                    <p:animEffect transition="in" filter="wipe(up)">
                                      <p:cBhvr>
                                        <p:cTn id="92" dur="1000"/>
                                        <p:tgtEl>
                                          <p:spTgt spid="4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fade">
                                      <p:cBhvr>
                                        <p:cTn id="95" dur="1000"/>
                                        <p:tgtEl>
                                          <p:spTgt spid="35"/>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fade">
                                      <p:cBhvr>
                                        <p:cTn id="98" dur="1000"/>
                                        <p:tgtEl>
                                          <p:spTgt spid="36"/>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4"/>
                                        </p:tgtEl>
                                        <p:attrNameLst>
                                          <p:attrName>style.visibility</p:attrName>
                                        </p:attrNameLst>
                                      </p:cBhvr>
                                      <p:to>
                                        <p:strVal val="visible"/>
                                      </p:to>
                                    </p:set>
                                    <p:animEffect transition="in" filter="fade">
                                      <p:cBhvr>
                                        <p:cTn id="101" dur="1000"/>
                                        <p:tgtEl>
                                          <p:spTgt spid="34"/>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1000"/>
                                        <p:tgtEl>
                                          <p:spTgt spid="33"/>
                                        </p:tgtEl>
                                      </p:cBhvr>
                                    </p:animEffect>
                                  </p:childTnLst>
                                </p:cTn>
                              </p:par>
                            </p:childTnLst>
                          </p:cTn>
                        </p:par>
                        <p:par>
                          <p:cTn id="105" fill="hold">
                            <p:stCondLst>
                              <p:cond delay="3000"/>
                            </p:stCondLst>
                            <p:childTnLst>
                              <p:par>
                                <p:cTn id="106" presetID="10" presetClass="entr" presetSubtype="0" fill="hold" grpId="0" nodeType="afterEffect">
                                  <p:stCondLst>
                                    <p:cond delay="0"/>
                                  </p:stCondLst>
                                  <p:childTnLst>
                                    <p:set>
                                      <p:cBhvr>
                                        <p:cTn id="107" dur="1" fill="hold">
                                          <p:stCondLst>
                                            <p:cond delay="0"/>
                                          </p:stCondLst>
                                        </p:cTn>
                                        <p:tgtEl>
                                          <p:spTgt spid="61"/>
                                        </p:tgtEl>
                                        <p:attrNameLst>
                                          <p:attrName>style.visibility</p:attrName>
                                        </p:attrNameLst>
                                      </p:cBhvr>
                                      <p:to>
                                        <p:strVal val="visible"/>
                                      </p:to>
                                    </p:set>
                                    <p:animEffect transition="in" filter="fade">
                                      <p:cBhvr>
                                        <p:cTn id="108" dur="1000"/>
                                        <p:tgtEl>
                                          <p:spTgt spid="61"/>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67"/>
                                        </p:tgtEl>
                                        <p:attrNameLst>
                                          <p:attrName>style.visibility</p:attrName>
                                        </p:attrNameLst>
                                      </p:cBhvr>
                                      <p:to>
                                        <p:strVal val="visible"/>
                                      </p:to>
                                    </p:set>
                                    <p:animEffect transition="in" filter="fade">
                                      <p:cBhvr>
                                        <p:cTn id="111" dur="1000"/>
                                        <p:tgtEl>
                                          <p:spTgt spid="67"/>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1" fill="hold" nodeType="clickEffect">
                                  <p:stCondLst>
                                    <p:cond delay="0"/>
                                  </p:stCondLst>
                                  <p:childTnLst>
                                    <p:set>
                                      <p:cBhvr>
                                        <p:cTn id="115" dur="1" fill="hold">
                                          <p:stCondLst>
                                            <p:cond delay="0"/>
                                          </p:stCondLst>
                                        </p:cTn>
                                        <p:tgtEl>
                                          <p:spTgt spid="50"/>
                                        </p:tgtEl>
                                        <p:attrNameLst>
                                          <p:attrName>style.visibility</p:attrName>
                                        </p:attrNameLst>
                                      </p:cBhvr>
                                      <p:to>
                                        <p:strVal val="visible"/>
                                      </p:to>
                                    </p:set>
                                    <p:animEffect transition="in" filter="wipe(up)">
                                      <p:cBhvr>
                                        <p:cTn id="116" dur="500"/>
                                        <p:tgtEl>
                                          <p:spTgt spid="50"/>
                                        </p:tgtEl>
                                      </p:cBhvr>
                                    </p:animEffect>
                                  </p:childTnLst>
                                </p:cTn>
                              </p:par>
                            </p:childTnLst>
                          </p:cTn>
                        </p:par>
                        <p:par>
                          <p:cTn id="117" fill="hold">
                            <p:stCondLst>
                              <p:cond delay="500"/>
                            </p:stCondLst>
                            <p:childTnLst>
                              <p:par>
                                <p:cTn id="118" presetID="22" presetClass="entr" presetSubtype="8" fill="hold" nodeType="afterEffect">
                                  <p:stCondLst>
                                    <p:cond delay="0"/>
                                  </p:stCondLst>
                                  <p:childTnLst>
                                    <p:set>
                                      <p:cBhvr>
                                        <p:cTn id="119" dur="1" fill="hold">
                                          <p:stCondLst>
                                            <p:cond delay="0"/>
                                          </p:stCondLst>
                                        </p:cTn>
                                        <p:tgtEl>
                                          <p:spTgt spid="55"/>
                                        </p:tgtEl>
                                        <p:attrNameLst>
                                          <p:attrName>style.visibility</p:attrName>
                                        </p:attrNameLst>
                                      </p:cBhvr>
                                      <p:to>
                                        <p:strVal val="visible"/>
                                      </p:to>
                                    </p:set>
                                    <p:animEffect transition="in" filter="wipe(left)">
                                      <p:cBhvr>
                                        <p:cTn id="120" dur="500"/>
                                        <p:tgtEl>
                                          <p:spTgt spid="55"/>
                                        </p:tgtEl>
                                      </p:cBhvr>
                                    </p:animEffect>
                                  </p:childTnLst>
                                </p:cTn>
                              </p:par>
                              <p:par>
                                <p:cTn id="121" presetID="22" presetClass="entr" presetSubtype="8" fill="hold" nodeType="withEffect">
                                  <p:stCondLst>
                                    <p:cond delay="0"/>
                                  </p:stCondLst>
                                  <p:childTnLst>
                                    <p:set>
                                      <p:cBhvr>
                                        <p:cTn id="122" dur="1" fill="hold">
                                          <p:stCondLst>
                                            <p:cond delay="0"/>
                                          </p:stCondLst>
                                        </p:cTn>
                                        <p:tgtEl>
                                          <p:spTgt spid="56"/>
                                        </p:tgtEl>
                                        <p:attrNameLst>
                                          <p:attrName>style.visibility</p:attrName>
                                        </p:attrNameLst>
                                      </p:cBhvr>
                                      <p:to>
                                        <p:strVal val="visible"/>
                                      </p:to>
                                    </p:set>
                                    <p:animEffect transition="in" filter="wipe(left)">
                                      <p:cBhvr>
                                        <p:cTn id="123" dur="500"/>
                                        <p:tgtEl>
                                          <p:spTgt spid="56"/>
                                        </p:tgtEl>
                                      </p:cBhvr>
                                    </p:animEffect>
                                  </p:childTnLst>
                                </p:cTn>
                              </p:par>
                            </p:childTnLst>
                          </p:cTn>
                        </p:par>
                        <p:par>
                          <p:cTn id="124" fill="hold">
                            <p:stCondLst>
                              <p:cond delay="1000"/>
                            </p:stCondLst>
                            <p:childTnLst>
                              <p:par>
                                <p:cTn id="125" presetID="10" presetClass="entr" presetSubtype="0" fill="hold" grpId="0" nodeType="afterEffect">
                                  <p:stCondLst>
                                    <p:cond delay="0"/>
                                  </p:stCondLst>
                                  <p:childTnLst>
                                    <p:set>
                                      <p:cBhvr>
                                        <p:cTn id="126" dur="1" fill="hold">
                                          <p:stCondLst>
                                            <p:cond delay="0"/>
                                          </p:stCondLst>
                                        </p:cTn>
                                        <p:tgtEl>
                                          <p:spTgt spid="51"/>
                                        </p:tgtEl>
                                        <p:attrNameLst>
                                          <p:attrName>style.visibility</p:attrName>
                                        </p:attrNameLst>
                                      </p:cBhvr>
                                      <p:to>
                                        <p:strVal val="visible"/>
                                      </p:to>
                                    </p:set>
                                    <p:animEffect transition="in" filter="fade">
                                      <p:cBhvr>
                                        <p:cTn id="127" dur="1000"/>
                                        <p:tgtEl>
                                          <p:spTgt spid="51"/>
                                        </p:tgtEl>
                                      </p:cBhvr>
                                    </p:animEffect>
                                  </p:childTnLst>
                                </p:cTn>
                              </p:par>
                            </p:childTnLst>
                          </p:cTn>
                        </p:par>
                        <p:par>
                          <p:cTn id="128" fill="hold">
                            <p:stCondLst>
                              <p:cond delay="2000"/>
                            </p:stCondLst>
                            <p:childTnLst>
                              <p:par>
                                <p:cTn id="129" presetID="10" presetClass="entr" presetSubtype="0" fill="hold" grpId="0" nodeType="afterEffect">
                                  <p:stCondLst>
                                    <p:cond delay="0"/>
                                  </p:stCondLst>
                                  <p:childTnLst>
                                    <p:set>
                                      <p:cBhvr>
                                        <p:cTn id="130" dur="1" fill="hold">
                                          <p:stCondLst>
                                            <p:cond delay="0"/>
                                          </p:stCondLst>
                                        </p:cTn>
                                        <p:tgtEl>
                                          <p:spTgt spid="63"/>
                                        </p:tgtEl>
                                        <p:attrNameLst>
                                          <p:attrName>style.visibility</p:attrName>
                                        </p:attrNameLst>
                                      </p:cBhvr>
                                      <p:to>
                                        <p:strVal val="visible"/>
                                      </p:to>
                                    </p:set>
                                    <p:animEffect transition="in" filter="fade">
                                      <p:cBhvr>
                                        <p:cTn id="131" dur="1000"/>
                                        <p:tgtEl>
                                          <p:spTgt spid="63"/>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66"/>
                                        </p:tgtEl>
                                        <p:attrNameLst>
                                          <p:attrName>style.visibility</p:attrName>
                                        </p:attrNameLst>
                                      </p:cBhvr>
                                      <p:to>
                                        <p:strVal val="visible"/>
                                      </p:to>
                                    </p:set>
                                    <p:animEffect transition="in" filter="fade">
                                      <p:cBhvr>
                                        <p:cTn id="134" dur="1000"/>
                                        <p:tgtEl>
                                          <p:spTgt spid="66"/>
                                        </p:tgtEl>
                                      </p:cBhvr>
                                    </p:animEffect>
                                  </p:childTnLst>
                                </p:cTn>
                              </p:par>
                            </p:childTnLst>
                          </p:cTn>
                        </p:par>
                        <p:par>
                          <p:cTn id="135" fill="hold">
                            <p:stCondLst>
                              <p:cond delay="3000"/>
                            </p:stCondLst>
                            <p:childTnLst>
                              <p:par>
                                <p:cTn id="136" presetID="22" presetClass="entr" presetSubtype="1" fill="hold" nodeType="afterEffect">
                                  <p:stCondLst>
                                    <p:cond delay="0"/>
                                  </p:stCondLst>
                                  <p:childTnLst>
                                    <p:set>
                                      <p:cBhvr>
                                        <p:cTn id="137" dur="1" fill="hold">
                                          <p:stCondLst>
                                            <p:cond delay="0"/>
                                          </p:stCondLst>
                                        </p:cTn>
                                        <p:tgtEl>
                                          <p:spTgt spid="60"/>
                                        </p:tgtEl>
                                        <p:attrNameLst>
                                          <p:attrName>style.visibility</p:attrName>
                                        </p:attrNameLst>
                                      </p:cBhvr>
                                      <p:to>
                                        <p:strVal val="visible"/>
                                      </p:to>
                                    </p:set>
                                    <p:animEffect transition="in" filter="wipe(up)">
                                      <p:cBhvr>
                                        <p:cTn id="138" dur="500"/>
                                        <p:tgtEl>
                                          <p:spTgt spid="60"/>
                                        </p:tgtEl>
                                      </p:cBhvr>
                                    </p:animEffect>
                                  </p:childTnLst>
                                </p:cTn>
                              </p:par>
                              <p:par>
                                <p:cTn id="139" presetID="22" presetClass="entr" presetSubtype="8" fill="hold" nodeType="withEffect">
                                  <p:stCondLst>
                                    <p:cond delay="0"/>
                                  </p:stCondLst>
                                  <p:childTnLst>
                                    <p:set>
                                      <p:cBhvr>
                                        <p:cTn id="140" dur="1" fill="hold">
                                          <p:stCondLst>
                                            <p:cond delay="0"/>
                                          </p:stCondLst>
                                        </p:cTn>
                                        <p:tgtEl>
                                          <p:spTgt spid="69"/>
                                        </p:tgtEl>
                                        <p:attrNameLst>
                                          <p:attrName>style.visibility</p:attrName>
                                        </p:attrNameLst>
                                      </p:cBhvr>
                                      <p:to>
                                        <p:strVal val="visible"/>
                                      </p:to>
                                    </p:set>
                                    <p:animEffect transition="in" filter="wipe(left)">
                                      <p:cBhvr>
                                        <p:cTn id="141" dur="500"/>
                                        <p:tgtEl>
                                          <p:spTgt spid="69"/>
                                        </p:tgtEl>
                                      </p:cBhvr>
                                    </p:animEffect>
                                  </p:childTnLst>
                                </p:cTn>
                              </p:par>
                              <p:par>
                                <p:cTn id="142" presetID="22" presetClass="entr" presetSubtype="8" fill="hold" nodeType="withEffect">
                                  <p:stCondLst>
                                    <p:cond delay="0"/>
                                  </p:stCondLst>
                                  <p:childTnLst>
                                    <p:set>
                                      <p:cBhvr>
                                        <p:cTn id="143" dur="1" fill="hold">
                                          <p:stCondLst>
                                            <p:cond delay="0"/>
                                          </p:stCondLst>
                                        </p:cTn>
                                        <p:tgtEl>
                                          <p:spTgt spid="70"/>
                                        </p:tgtEl>
                                        <p:attrNameLst>
                                          <p:attrName>style.visibility</p:attrName>
                                        </p:attrNameLst>
                                      </p:cBhvr>
                                      <p:to>
                                        <p:strVal val="visible"/>
                                      </p:to>
                                    </p:set>
                                    <p:animEffect transition="in" filter="wipe(left)">
                                      <p:cBhvr>
                                        <p:cTn id="144" dur="500"/>
                                        <p:tgtEl>
                                          <p:spTgt spid="70"/>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62"/>
                                        </p:tgtEl>
                                        <p:attrNameLst>
                                          <p:attrName>style.visibility</p:attrName>
                                        </p:attrNameLst>
                                      </p:cBhvr>
                                      <p:to>
                                        <p:strVal val="visible"/>
                                      </p:to>
                                    </p:set>
                                    <p:animEffect transition="in" filter="fade">
                                      <p:cBhvr>
                                        <p:cTn id="147" dur="500"/>
                                        <p:tgtEl>
                                          <p:spTgt spid="62"/>
                                        </p:tgtEl>
                                      </p:cBhvr>
                                    </p:animEffect>
                                  </p:childTnLst>
                                </p:cTn>
                              </p:par>
                              <p:par>
                                <p:cTn id="148" presetID="22" presetClass="entr" presetSubtype="1" fill="hold" nodeType="withEffect">
                                  <p:stCondLst>
                                    <p:cond delay="0"/>
                                  </p:stCondLst>
                                  <p:childTnLst>
                                    <p:set>
                                      <p:cBhvr>
                                        <p:cTn id="149" dur="1" fill="hold">
                                          <p:stCondLst>
                                            <p:cond delay="0"/>
                                          </p:stCondLst>
                                        </p:cTn>
                                        <p:tgtEl>
                                          <p:spTgt spid="72"/>
                                        </p:tgtEl>
                                        <p:attrNameLst>
                                          <p:attrName>style.visibility</p:attrName>
                                        </p:attrNameLst>
                                      </p:cBhvr>
                                      <p:to>
                                        <p:strVal val="visible"/>
                                      </p:to>
                                    </p:set>
                                    <p:animEffect transition="in" filter="wipe(up)">
                                      <p:cBhvr>
                                        <p:cTn id="150" dur="500"/>
                                        <p:tgtEl>
                                          <p:spTgt spid="72"/>
                                        </p:tgtEl>
                                      </p:cBhvr>
                                    </p:animEffect>
                                  </p:childTnLst>
                                </p:cTn>
                              </p:par>
                              <p:par>
                                <p:cTn id="151" presetID="22" presetClass="entr" presetSubtype="8" fill="hold" nodeType="withEffect">
                                  <p:stCondLst>
                                    <p:cond delay="0"/>
                                  </p:stCondLst>
                                  <p:childTnLst>
                                    <p:set>
                                      <p:cBhvr>
                                        <p:cTn id="152" dur="1" fill="hold">
                                          <p:stCondLst>
                                            <p:cond delay="0"/>
                                          </p:stCondLst>
                                        </p:cTn>
                                        <p:tgtEl>
                                          <p:spTgt spid="74"/>
                                        </p:tgtEl>
                                        <p:attrNameLst>
                                          <p:attrName>style.visibility</p:attrName>
                                        </p:attrNameLst>
                                      </p:cBhvr>
                                      <p:to>
                                        <p:strVal val="visible"/>
                                      </p:to>
                                    </p:set>
                                    <p:animEffect transition="in" filter="wipe(left)">
                                      <p:cBhvr>
                                        <p:cTn id="153" dur="500"/>
                                        <p:tgtEl>
                                          <p:spTgt spid="74"/>
                                        </p:tgtEl>
                                      </p:cBhvr>
                                    </p:animEffect>
                                  </p:childTnLst>
                                </p:cTn>
                              </p:par>
                              <p:par>
                                <p:cTn id="154" presetID="22" presetClass="entr" presetSubtype="8" fill="hold" nodeType="withEffect">
                                  <p:stCondLst>
                                    <p:cond delay="0"/>
                                  </p:stCondLst>
                                  <p:childTnLst>
                                    <p:set>
                                      <p:cBhvr>
                                        <p:cTn id="155" dur="1" fill="hold">
                                          <p:stCondLst>
                                            <p:cond delay="0"/>
                                          </p:stCondLst>
                                        </p:cTn>
                                        <p:tgtEl>
                                          <p:spTgt spid="79"/>
                                        </p:tgtEl>
                                        <p:attrNameLst>
                                          <p:attrName>style.visibility</p:attrName>
                                        </p:attrNameLst>
                                      </p:cBhvr>
                                      <p:to>
                                        <p:strVal val="visible"/>
                                      </p:to>
                                    </p:set>
                                    <p:animEffect transition="in" filter="wipe(left)">
                                      <p:cBhvr>
                                        <p:cTn id="156" dur="500"/>
                                        <p:tgtEl>
                                          <p:spTgt spid="79"/>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73"/>
                                        </p:tgtEl>
                                        <p:attrNameLst>
                                          <p:attrName>style.visibility</p:attrName>
                                        </p:attrNameLst>
                                      </p:cBhvr>
                                      <p:to>
                                        <p:strVal val="visible"/>
                                      </p:to>
                                    </p:set>
                                    <p:animEffect transition="in" filter="fade">
                                      <p:cBhvr>
                                        <p:cTn id="159" dur="500"/>
                                        <p:tgtEl>
                                          <p:spTgt spid="73"/>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grpId="0" nodeType="clickEffect">
                                  <p:stCondLst>
                                    <p:cond delay="0"/>
                                  </p:stCondLst>
                                  <p:childTnLst>
                                    <p:set>
                                      <p:cBhvr>
                                        <p:cTn id="163" dur="1" fill="hold">
                                          <p:stCondLst>
                                            <p:cond delay="0"/>
                                          </p:stCondLst>
                                        </p:cTn>
                                        <p:tgtEl>
                                          <p:spTgt spid="87"/>
                                        </p:tgtEl>
                                        <p:attrNameLst>
                                          <p:attrName>style.visibility</p:attrName>
                                        </p:attrNameLst>
                                      </p:cBhvr>
                                      <p:to>
                                        <p:strVal val="visible"/>
                                      </p:to>
                                    </p:set>
                                    <p:animEffect transition="in" filter="fade">
                                      <p:cBhvr>
                                        <p:cTn id="164" dur="1000"/>
                                        <p:tgtEl>
                                          <p:spTgt spid="87"/>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90"/>
                                        </p:tgtEl>
                                        <p:attrNameLst>
                                          <p:attrName>style.visibility</p:attrName>
                                        </p:attrNameLst>
                                      </p:cBhvr>
                                      <p:to>
                                        <p:strVal val="visible"/>
                                      </p:to>
                                    </p:set>
                                    <p:animEffect transition="in" filter="fade">
                                      <p:cBhvr>
                                        <p:cTn id="167" dur="2000"/>
                                        <p:tgtEl>
                                          <p:spTgt spid="90"/>
                                        </p:tgtEl>
                                      </p:cBhvr>
                                    </p:animEffect>
                                  </p:childTnLst>
                                </p:cTn>
                              </p:par>
                            </p:childTnLst>
                          </p:cTn>
                        </p:par>
                        <p:par>
                          <p:cTn id="168" fill="hold">
                            <p:stCondLst>
                              <p:cond delay="2000"/>
                            </p:stCondLst>
                            <p:childTnLst>
                              <p:par>
                                <p:cTn id="169" presetID="22" presetClass="entr" presetSubtype="1" fill="hold" grpId="0" nodeType="afterEffect">
                                  <p:stCondLst>
                                    <p:cond delay="0"/>
                                  </p:stCondLst>
                                  <p:childTnLst>
                                    <p:set>
                                      <p:cBhvr>
                                        <p:cTn id="170" dur="1" fill="hold">
                                          <p:stCondLst>
                                            <p:cond delay="0"/>
                                          </p:stCondLst>
                                        </p:cTn>
                                        <p:tgtEl>
                                          <p:spTgt spid="89"/>
                                        </p:tgtEl>
                                        <p:attrNameLst>
                                          <p:attrName>style.visibility</p:attrName>
                                        </p:attrNameLst>
                                      </p:cBhvr>
                                      <p:to>
                                        <p:strVal val="visible"/>
                                      </p:to>
                                    </p:set>
                                    <p:animEffect transition="in" filter="wipe(up)">
                                      <p:cBhvr>
                                        <p:cTn id="171" dur="1000"/>
                                        <p:tgtEl>
                                          <p:spTgt spid="89"/>
                                        </p:tgtEl>
                                      </p:cBhvr>
                                    </p:animEffect>
                                  </p:childTnLst>
                                </p:cTn>
                              </p:par>
                            </p:childTnLst>
                          </p:cTn>
                        </p:par>
                        <p:par>
                          <p:cTn id="172" fill="hold">
                            <p:stCondLst>
                              <p:cond delay="3000"/>
                            </p:stCondLst>
                            <p:childTnLst>
                              <p:par>
                                <p:cTn id="173" presetID="49" presetClass="entr" presetSubtype="0" decel="100000" fill="hold" grpId="0" nodeType="afterEffect">
                                  <p:stCondLst>
                                    <p:cond delay="0"/>
                                  </p:stCondLst>
                                  <p:childTnLst>
                                    <p:set>
                                      <p:cBhvr>
                                        <p:cTn id="174" dur="1" fill="hold">
                                          <p:stCondLst>
                                            <p:cond delay="0"/>
                                          </p:stCondLst>
                                        </p:cTn>
                                        <p:tgtEl>
                                          <p:spTgt spid="78"/>
                                        </p:tgtEl>
                                        <p:attrNameLst>
                                          <p:attrName>style.visibility</p:attrName>
                                        </p:attrNameLst>
                                      </p:cBhvr>
                                      <p:to>
                                        <p:strVal val="visible"/>
                                      </p:to>
                                    </p:set>
                                    <p:anim calcmode="lin" valueType="num">
                                      <p:cBhvr>
                                        <p:cTn id="175" dur="1000" fill="hold"/>
                                        <p:tgtEl>
                                          <p:spTgt spid="78"/>
                                        </p:tgtEl>
                                        <p:attrNameLst>
                                          <p:attrName>ppt_w</p:attrName>
                                        </p:attrNameLst>
                                      </p:cBhvr>
                                      <p:tavLst>
                                        <p:tav tm="0">
                                          <p:val>
                                            <p:fltVal val="0"/>
                                          </p:val>
                                        </p:tav>
                                        <p:tav tm="100000">
                                          <p:val>
                                            <p:strVal val="#ppt_w"/>
                                          </p:val>
                                        </p:tav>
                                      </p:tavLst>
                                    </p:anim>
                                    <p:anim calcmode="lin" valueType="num">
                                      <p:cBhvr>
                                        <p:cTn id="176" dur="1000" fill="hold"/>
                                        <p:tgtEl>
                                          <p:spTgt spid="78"/>
                                        </p:tgtEl>
                                        <p:attrNameLst>
                                          <p:attrName>ppt_h</p:attrName>
                                        </p:attrNameLst>
                                      </p:cBhvr>
                                      <p:tavLst>
                                        <p:tav tm="0">
                                          <p:val>
                                            <p:fltVal val="0"/>
                                          </p:val>
                                        </p:tav>
                                        <p:tav tm="100000">
                                          <p:val>
                                            <p:strVal val="#ppt_h"/>
                                          </p:val>
                                        </p:tav>
                                      </p:tavLst>
                                    </p:anim>
                                    <p:anim calcmode="lin" valueType="num">
                                      <p:cBhvr>
                                        <p:cTn id="177" dur="1000" fill="hold"/>
                                        <p:tgtEl>
                                          <p:spTgt spid="78"/>
                                        </p:tgtEl>
                                        <p:attrNameLst>
                                          <p:attrName>style.rotation</p:attrName>
                                        </p:attrNameLst>
                                      </p:cBhvr>
                                      <p:tavLst>
                                        <p:tav tm="0">
                                          <p:val>
                                            <p:fltVal val="360"/>
                                          </p:val>
                                        </p:tav>
                                        <p:tav tm="100000">
                                          <p:val>
                                            <p:fltVal val="0"/>
                                          </p:val>
                                        </p:tav>
                                      </p:tavLst>
                                    </p:anim>
                                    <p:animEffect transition="in" filter="fade">
                                      <p:cBhvr>
                                        <p:cTn id="178" dur="1000"/>
                                        <p:tgtEl>
                                          <p:spTgt spid="78"/>
                                        </p:tgtEl>
                                      </p:cBhvr>
                                    </p:animEffect>
                                  </p:childTnLst>
                                </p:cTn>
                              </p:par>
                              <p:par>
                                <p:cTn id="179" presetID="49" presetClass="entr" presetSubtype="0" decel="100000" fill="hold" grpId="0" nodeType="withEffect">
                                  <p:stCondLst>
                                    <p:cond delay="0"/>
                                  </p:stCondLst>
                                  <p:childTnLst>
                                    <p:set>
                                      <p:cBhvr>
                                        <p:cTn id="180" dur="1" fill="hold">
                                          <p:stCondLst>
                                            <p:cond delay="0"/>
                                          </p:stCondLst>
                                        </p:cTn>
                                        <p:tgtEl>
                                          <p:spTgt spid="75"/>
                                        </p:tgtEl>
                                        <p:attrNameLst>
                                          <p:attrName>style.visibility</p:attrName>
                                        </p:attrNameLst>
                                      </p:cBhvr>
                                      <p:to>
                                        <p:strVal val="visible"/>
                                      </p:to>
                                    </p:set>
                                    <p:anim calcmode="lin" valueType="num">
                                      <p:cBhvr>
                                        <p:cTn id="181" dur="1000" fill="hold"/>
                                        <p:tgtEl>
                                          <p:spTgt spid="75"/>
                                        </p:tgtEl>
                                        <p:attrNameLst>
                                          <p:attrName>ppt_w</p:attrName>
                                        </p:attrNameLst>
                                      </p:cBhvr>
                                      <p:tavLst>
                                        <p:tav tm="0">
                                          <p:val>
                                            <p:fltVal val="0"/>
                                          </p:val>
                                        </p:tav>
                                        <p:tav tm="100000">
                                          <p:val>
                                            <p:strVal val="#ppt_w"/>
                                          </p:val>
                                        </p:tav>
                                      </p:tavLst>
                                    </p:anim>
                                    <p:anim calcmode="lin" valueType="num">
                                      <p:cBhvr>
                                        <p:cTn id="182" dur="1000" fill="hold"/>
                                        <p:tgtEl>
                                          <p:spTgt spid="75"/>
                                        </p:tgtEl>
                                        <p:attrNameLst>
                                          <p:attrName>ppt_h</p:attrName>
                                        </p:attrNameLst>
                                      </p:cBhvr>
                                      <p:tavLst>
                                        <p:tav tm="0">
                                          <p:val>
                                            <p:fltVal val="0"/>
                                          </p:val>
                                        </p:tav>
                                        <p:tav tm="100000">
                                          <p:val>
                                            <p:strVal val="#ppt_h"/>
                                          </p:val>
                                        </p:tav>
                                      </p:tavLst>
                                    </p:anim>
                                    <p:anim calcmode="lin" valueType="num">
                                      <p:cBhvr>
                                        <p:cTn id="183" dur="1000" fill="hold"/>
                                        <p:tgtEl>
                                          <p:spTgt spid="75"/>
                                        </p:tgtEl>
                                        <p:attrNameLst>
                                          <p:attrName>style.rotation</p:attrName>
                                        </p:attrNameLst>
                                      </p:cBhvr>
                                      <p:tavLst>
                                        <p:tav tm="0">
                                          <p:val>
                                            <p:fltVal val="360"/>
                                          </p:val>
                                        </p:tav>
                                        <p:tav tm="100000">
                                          <p:val>
                                            <p:fltVal val="0"/>
                                          </p:val>
                                        </p:tav>
                                      </p:tavLst>
                                    </p:anim>
                                    <p:animEffect transition="in" filter="fade">
                                      <p:cBhvr>
                                        <p:cTn id="184" dur="1000"/>
                                        <p:tgtEl>
                                          <p:spTgt spid="75"/>
                                        </p:tgtEl>
                                      </p:cBhvr>
                                    </p:animEffect>
                                  </p:childTnLst>
                                </p:cTn>
                              </p:par>
                              <p:par>
                                <p:cTn id="185" presetID="49" presetClass="entr" presetSubtype="0" decel="100000" fill="hold" grpId="0" nodeType="withEffect">
                                  <p:stCondLst>
                                    <p:cond delay="0"/>
                                  </p:stCondLst>
                                  <p:childTnLst>
                                    <p:set>
                                      <p:cBhvr>
                                        <p:cTn id="186" dur="1" fill="hold">
                                          <p:stCondLst>
                                            <p:cond delay="0"/>
                                          </p:stCondLst>
                                        </p:cTn>
                                        <p:tgtEl>
                                          <p:spTgt spid="76"/>
                                        </p:tgtEl>
                                        <p:attrNameLst>
                                          <p:attrName>style.visibility</p:attrName>
                                        </p:attrNameLst>
                                      </p:cBhvr>
                                      <p:to>
                                        <p:strVal val="visible"/>
                                      </p:to>
                                    </p:set>
                                    <p:anim calcmode="lin" valueType="num">
                                      <p:cBhvr>
                                        <p:cTn id="187" dur="1000" fill="hold"/>
                                        <p:tgtEl>
                                          <p:spTgt spid="76"/>
                                        </p:tgtEl>
                                        <p:attrNameLst>
                                          <p:attrName>ppt_w</p:attrName>
                                        </p:attrNameLst>
                                      </p:cBhvr>
                                      <p:tavLst>
                                        <p:tav tm="0">
                                          <p:val>
                                            <p:fltVal val="0"/>
                                          </p:val>
                                        </p:tav>
                                        <p:tav tm="100000">
                                          <p:val>
                                            <p:strVal val="#ppt_w"/>
                                          </p:val>
                                        </p:tav>
                                      </p:tavLst>
                                    </p:anim>
                                    <p:anim calcmode="lin" valueType="num">
                                      <p:cBhvr>
                                        <p:cTn id="188" dur="1000" fill="hold"/>
                                        <p:tgtEl>
                                          <p:spTgt spid="76"/>
                                        </p:tgtEl>
                                        <p:attrNameLst>
                                          <p:attrName>ppt_h</p:attrName>
                                        </p:attrNameLst>
                                      </p:cBhvr>
                                      <p:tavLst>
                                        <p:tav tm="0">
                                          <p:val>
                                            <p:fltVal val="0"/>
                                          </p:val>
                                        </p:tav>
                                        <p:tav tm="100000">
                                          <p:val>
                                            <p:strVal val="#ppt_h"/>
                                          </p:val>
                                        </p:tav>
                                      </p:tavLst>
                                    </p:anim>
                                    <p:anim calcmode="lin" valueType="num">
                                      <p:cBhvr>
                                        <p:cTn id="189" dur="1000" fill="hold"/>
                                        <p:tgtEl>
                                          <p:spTgt spid="76"/>
                                        </p:tgtEl>
                                        <p:attrNameLst>
                                          <p:attrName>style.rotation</p:attrName>
                                        </p:attrNameLst>
                                      </p:cBhvr>
                                      <p:tavLst>
                                        <p:tav tm="0">
                                          <p:val>
                                            <p:fltVal val="360"/>
                                          </p:val>
                                        </p:tav>
                                        <p:tav tm="100000">
                                          <p:val>
                                            <p:fltVal val="0"/>
                                          </p:val>
                                        </p:tav>
                                      </p:tavLst>
                                    </p:anim>
                                    <p:animEffect transition="in" filter="fade">
                                      <p:cBhvr>
                                        <p:cTn id="190" dur="1000"/>
                                        <p:tgtEl>
                                          <p:spTgt spid="76"/>
                                        </p:tgtEl>
                                      </p:cBhvr>
                                    </p:animEffect>
                                  </p:childTnLst>
                                </p:cTn>
                              </p:par>
                              <p:par>
                                <p:cTn id="191" presetID="49" presetClass="entr" presetSubtype="0" decel="100000" fill="hold" grpId="0" nodeType="withEffect">
                                  <p:stCondLst>
                                    <p:cond delay="0"/>
                                  </p:stCondLst>
                                  <p:childTnLst>
                                    <p:set>
                                      <p:cBhvr>
                                        <p:cTn id="192" dur="1" fill="hold">
                                          <p:stCondLst>
                                            <p:cond delay="0"/>
                                          </p:stCondLst>
                                        </p:cTn>
                                        <p:tgtEl>
                                          <p:spTgt spid="80"/>
                                        </p:tgtEl>
                                        <p:attrNameLst>
                                          <p:attrName>style.visibility</p:attrName>
                                        </p:attrNameLst>
                                      </p:cBhvr>
                                      <p:to>
                                        <p:strVal val="visible"/>
                                      </p:to>
                                    </p:set>
                                    <p:anim calcmode="lin" valueType="num">
                                      <p:cBhvr>
                                        <p:cTn id="193" dur="1000" fill="hold"/>
                                        <p:tgtEl>
                                          <p:spTgt spid="80"/>
                                        </p:tgtEl>
                                        <p:attrNameLst>
                                          <p:attrName>ppt_w</p:attrName>
                                        </p:attrNameLst>
                                      </p:cBhvr>
                                      <p:tavLst>
                                        <p:tav tm="0">
                                          <p:val>
                                            <p:fltVal val="0"/>
                                          </p:val>
                                        </p:tav>
                                        <p:tav tm="100000">
                                          <p:val>
                                            <p:strVal val="#ppt_w"/>
                                          </p:val>
                                        </p:tav>
                                      </p:tavLst>
                                    </p:anim>
                                    <p:anim calcmode="lin" valueType="num">
                                      <p:cBhvr>
                                        <p:cTn id="194" dur="1000" fill="hold"/>
                                        <p:tgtEl>
                                          <p:spTgt spid="80"/>
                                        </p:tgtEl>
                                        <p:attrNameLst>
                                          <p:attrName>ppt_h</p:attrName>
                                        </p:attrNameLst>
                                      </p:cBhvr>
                                      <p:tavLst>
                                        <p:tav tm="0">
                                          <p:val>
                                            <p:fltVal val="0"/>
                                          </p:val>
                                        </p:tav>
                                        <p:tav tm="100000">
                                          <p:val>
                                            <p:strVal val="#ppt_h"/>
                                          </p:val>
                                        </p:tav>
                                      </p:tavLst>
                                    </p:anim>
                                    <p:anim calcmode="lin" valueType="num">
                                      <p:cBhvr>
                                        <p:cTn id="195" dur="1000" fill="hold"/>
                                        <p:tgtEl>
                                          <p:spTgt spid="80"/>
                                        </p:tgtEl>
                                        <p:attrNameLst>
                                          <p:attrName>style.rotation</p:attrName>
                                        </p:attrNameLst>
                                      </p:cBhvr>
                                      <p:tavLst>
                                        <p:tav tm="0">
                                          <p:val>
                                            <p:fltVal val="360"/>
                                          </p:val>
                                        </p:tav>
                                        <p:tav tm="100000">
                                          <p:val>
                                            <p:fltVal val="0"/>
                                          </p:val>
                                        </p:tav>
                                      </p:tavLst>
                                    </p:anim>
                                    <p:animEffect transition="in" filter="fade">
                                      <p:cBhvr>
                                        <p:cTn id="196" dur="1000"/>
                                        <p:tgtEl>
                                          <p:spTgt spid="80"/>
                                        </p:tgtEl>
                                      </p:cBhvr>
                                    </p:animEffect>
                                  </p:childTnLst>
                                </p:cTn>
                              </p:par>
                              <p:par>
                                <p:cTn id="197" presetID="49" presetClass="entr" presetSubtype="0" decel="100000" fill="hold" grpId="0" nodeType="withEffect">
                                  <p:stCondLst>
                                    <p:cond delay="0"/>
                                  </p:stCondLst>
                                  <p:childTnLst>
                                    <p:set>
                                      <p:cBhvr>
                                        <p:cTn id="198" dur="1" fill="hold">
                                          <p:stCondLst>
                                            <p:cond delay="0"/>
                                          </p:stCondLst>
                                        </p:cTn>
                                        <p:tgtEl>
                                          <p:spTgt spid="77"/>
                                        </p:tgtEl>
                                        <p:attrNameLst>
                                          <p:attrName>style.visibility</p:attrName>
                                        </p:attrNameLst>
                                      </p:cBhvr>
                                      <p:to>
                                        <p:strVal val="visible"/>
                                      </p:to>
                                    </p:set>
                                    <p:anim calcmode="lin" valueType="num">
                                      <p:cBhvr>
                                        <p:cTn id="199" dur="1000" fill="hold"/>
                                        <p:tgtEl>
                                          <p:spTgt spid="77"/>
                                        </p:tgtEl>
                                        <p:attrNameLst>
                                          <p:attrName>ppt_w</p:attrName>
                                        </p:attrNameLst>
                                      </p:cBhvr>
                                      <p:tavLst>
                                        <p:tav tm="0">
                                          <p:val>
                                            <p:fltVal val="0"/>
                                          </p:val>
                                        </p:tav>
                                        <p:tav tm="100000">
                                          <p:val>
                                            <p:strVal val="#ppt_w"/>
                                          </p:val>
                                        </p:tav>
                                      </p:tavLst>
                                    </p:anim>
                                    <p:anim calcmode="lin" valueType="num">
                                      <p:cBhvr>
                                        <p:cTn id="200" dur="1000" fill="hold"/>
                                        <p:tgtEl>
                                          <p:spTgt spid="77"/>
                                        </p:tgtEl>
                                        <p:attrNameLst>
                                          <p:attrName>ppt_h</p:attrName>
                                        </p:attrNameLst>
                                      </p:cBhvr>
                                      <p:tavLst>
                                        <p:tav tm="0">
                                          <p:val>
                                            <p:fltVal val="0"/>
                                          </p:val>
                                        </p:tav>
                                        <p:tav tm="100000">
                                          <p:val>
                                            <p:strVal val="#ppt_h"/>
                                          </p:val>
                                        </p:tav>
                                      </p:tavLst>
                                    </p:anim>
                                    <p:anim calcmode="lin" valueType="num">
                                      <p:cBhvr>
                                        <p:cTn id="201" dur="1000" fill="hold"/>
                                        <p:tgtEl>
                                          <p:spTgt spid="77"/>
                                        </p:tgtEl>
                                        <p:attrNameLst>
                                          <p:attrName>style.rotation</p:attrName>
                                        </p:attrNameLst>
                                      </p:cBhvr>
                                      <p:tavLst>
                                        <p:tav tm="0">
                                          <p:val>
                                            <p:fltVal val="360"/>
                                          </p:val>
                                        </p:tav>
                                        <p:tav tm="100000">
                                          <p:val>
                                            <p:fltVal val="0"/>
                                          </p:val>
                                        </p:tav>
                                      </p:tavLst>
                                    </p:anim>
                                    <p:animEffect transition="in" filter="fade">
                                      <p:cBhvr>
                                        <p:cTn id="202" dur="1000"/>
                                        <p:tgtEl>
                                          <p:spTgt spid="77"/>
                                        </p:tgtEl>
                                      </p:cBhvr>
                                    </p:animEffect>
                                  </p:childTnLst>
                                </p:cTn>
                              </p:par>
                              <p:par>
                                <p:cTn id="203" presetID="49" presetClass="entr" presetSubtype="0" decel="100000" fill="hold" grpId="0" nodeType="withEffect">
                                  <p:stCondLst>
                                    <p:cond delay="0"/>
                                  </p:stCondLst>
                                  <p:childTnLst>
                                    <p:set>
                                      <p:cBhvr>
                                        <p:cTn id="204" dur="1" fill="hold">
                                          <p:stCondLst>
                                            <p:cond delay="0"/>
                                          </p:stCondLst>
                                        </p:cTn>
                                        <p:tgtEl>
                                          <p:spTgt spid="83"/>
                                        </p:tgtEl>
                                        <p:attrNameLst>
                                          <p:attrName>style.visibility</p:attrName>
                                        </p:attrNameLst>
                                      </p:cBhvr>
                                      <p:to>
                                        <p:strVal val="visible"/>
                                      </p:to>
                                    </p:set>
                                    <p:anim calcmode="lin" valueType="num">
                                      <p:cBhvr>
                                        <p:cTn id="205" dur="1000" fill="hold"/>
                                        <p:tgtEl>
                                          <p:spTgt spid="83"/>
                                        </p:tgtEl>
                                        <p:attrNameLst>
                                          <p:attrName>ppt_w</p:attrName>
                                        </p:attrNameLst>
                                      </p:cBhvr>
                                      <p:tavLst>
                                        <p:tav tm="0">
                                          <p:val>
                                            <p:fltVal val="0"/>
                                          </p:val>
                                        </p:tav>
                                        <p:tav tm="100000">
                                          <p:val>
                                            <p:strVal val="#ppt_w"/>
                                          </p:val>
                                        </p:tav>
                                      </p:tavLst>
                                    </p:anim>
                                    <p:anim calcmode="lin" valueType="num">
                                      <p:cBhvr>
                                        <p:cTn id="206" dur="1000" fill="hold"/>
                                        <p:tgtEl>
                                          <p:spTgt spid="83"/>
                                        </p:tgtEl>
                                        <p:attrNameLst>
                                          <p:attrName>ppt_h</p:attrName>
                                        </p:attrNameLst>
                                      </p:cBhvr>
                                      <p:tavLst>
                                        <p:tav tm="0">
                                          <p:val>
                                            <p:fltVal val="0"/>
                                          </p:val>
                                        </p:tav>
                                        <p:tav tm="100000">
                                          <p:val>
                                            <p:strVal val="#ppt_h"/>
                                          </p:val>
                                        </p:tav>
                                      </p:tavLst>
                                    </p:anim>
                                    <p:anim calcmode="lin" valueType="num">
                                      <p:cBhvr>
                                        <p:cTn id="207" dur="1000" fill="hold"/>
                                        <p:tgtEl>
                                          <p:spTgt spid="83"/>
                                        </p:tgtEl>
                                        <p:attrNameLst>
                                          <p:attrName>style.rotation</p:attrName>
                                        </p:attrNameLst>
                                      </p:cBhvr>
                                      <p:tavLst>
                                        <p:tav tm="0">
                                          <p:val>
                                            <p:fltVal val="360"/>
                                          </p:val>
                                        </p:tav>
                                        <p:tav tm="100000">
                                          <p:val>
                                            <p:fltVal val="0"/>
                                          </p:val>
                                        </p:tav>
                                      </p:tavLst>
                                    </p:anim>
                                    <p:animEffect transition="in" filter="fade">
                                      <p:cBhvr>
                                        <p:cTn id="208" dur="1000"/>
                                        <p:tgtEl>
                                          <p:spTgt spid="83"/>
                                        </p:tgtEl>
                                      </p:cBhvr>
                                    </p:animEffect>
                                  </p:childTnLst>
                                </p:cTn>
                              </p:par>
                              <p:par>
                                <p:cTn id="209" presetID="49" presetClass="entr" presetSubtype="0" decel="100000" fill="hold" nodeType="withEffect">
                                  <p:stCondLst>
                                    <p:cond delay="0"/>
                                  </p:stCondLst>
                                  <p:childTnLst>
                                    <p:set>
                                      <p:cBhvr>
                                        <p:cTn id="210" dur="1" fill="hold">
                                          <p:stCondLst>
                                            <p:cond delay="0"/>
                                          </p:stCondLst>
                                        </p:cTn>
                                        <p:tgtEl>
                                          <p:spTgt spid="85"/>
                                        </p:tgtEl>
                                        <p:attrNameLst>
                                          <p:attrName>style.visibility</p:attrName>
                                        </p:attrNameLst>
                                      </p:cBhvr>
                                      <p:to>
                                        <p:strVal val="visible"/>
                                      </p:to>
                                    </p:set>
                                    <p:anim calcmode="lin" valueType="num">
                                      <p:cBhvr>
                                        <p:cTn id="211" dur="1000" fill="hold"/>
                                        <p:tgtEl>
                                          <p:spTgt spid="85"/>
                                        </p:tgtEl>
                                        <p:attrNameLst>
                                          <p:attrName>ppt_w</p:attrName>
                                        </p:attrNameLst>
                                      </p:cBhvr>
                                      <p:tavLst>
                                        <p:tav tm="0">
                                          <p:val>
                                            <p:fltVal val="0"/>
                                          </p:val>
                                        </p:tav>
                                        <p:tav tm="100000">
                                          <p:val>
                                            <p:strVal val="#ppt_w"/>
                                          </p:val>
                                        </p:tav>
                                      </p:tavLst>
                                    </p:anim>
                                    <p:anim calcmode="lin" valueType="num">
                                      <p:cBhvr>
                                        <p:cTn id="212" dur="1000" fill="hold"/>
                                        <p:tgtEl>
                                          <p:spTgt spid="85"/>
                                        </p:tgtEl>
                                        <p:attrNameLst>
                                          <p:attrName>ppt_h</p:attrName>
                                        </p:attrNameLst>
                                      </p:cBhvr>
                                      <p:tavLst>
                                        <p:tav tm="0">
                                          <p:val>
                                            <p:fltVal val="0"/>
                                          </p:val>
                                        </p:tav>
                                        <p:tav tm="100000">
                                          <p:val>
                                            <p:strVal val="#ppt_h"/>
                                          </p:val>
                                        </p:tav>
                                      </p:tavLst>
                                    </p:anim>
                                    <p:anim calcmode="lin" valueType="num">
                                      <p:cBhvr>
                                        <p:cTn id="213" dur="1000" fill="hold"/>
                                        <p:tgtEl>
                                          <p:spTgt spid="85"/>
                                        </p:tgtEl>
                                        <p:attrNameLst>
                                          <p:attrName>style.rotation</p:attrName>
                                        </p:attrNameLst>
                                      </p:cBhvr>
                                      <p:tavLst>
                                        <p:tav tm="0">
                                          <p:val>
                                            <p:fltVal val="360"/>
                                          </p:val>
                                        </p:tav>
                                        <p:tav tm="100000">
                                          <p:val>
                                            <p:fltVal val="0"/>
                                          </p:val>
                                        </p:tav>
                                      </p:tavLst>
                                    </p:anim>
                                    <p:animEffect transition="in" filter="fade">
                                      <p:cBhvr>
                                        <p:cTn id="214" dur="1000"/>
                                        <p:tgtEl>
                                          <p:spTgt spid="85"/>
                                        </p:tgtEl>
                                      </p:cBhvr>
                                    </p:animEffect>
                                  </p:childTnLst>
                                </p:cTn>
                              </p:par>
                              <p:par>
                                <p:cTn id="215" presetID="49" presetClass="entr" presetSubtype="0" decel="100000" fill="hold" nodeType="withEffect">
                                  <p:stCondLst>
                                    <p:cond delay="0"/>
                                  </p:stCondLst>
                                  <p:childTnLst>
                                    <p:set>
                                      <p:cBhvr>
                                        <p:cTn id="216" dur="1" fill="hold">
                                          <p:stCondLst>
                                            <p:cond delay="0"/>
                                          </p:stCondLst>
                                        </p:cTn>
                                        <p:tgtEl>
                                          <p:spTgt spid="86"/>
                                        </p:tgtEl>
                                        <p:attrNameLst>
                                          <p:attrName>style.visibility</p:attrName>
                                        </p:attrNameLst>
                                      </p:cBhvr>
                                      <p:to>
                                        <p:strVal val="visible"/>
                                      </p:to>
                                    </p:set>
                                    <p:anim calcmode="lin" valueType="num">
                                      <p:cBhvr>
                                        <p:cTn id="217" dur="1000" fill="hold"/>
                                        <p:tgtEl>
                                          <p:spTgt spid="86"/>
                                        </p:tgtEl>
                                        <p:attrNameLst>
                                          <p:attrName>ppt_w</p:attrName>
                                        </p:attrNameLst>
                                      </p:cBhvr>
                                      <p:tavLst>
                                        <p:tav tm="0">
                                          <p:val>
                                            <p:fltVal val="0"/>
                                          </p:val>
                                        </p:tav>
                                        <p:tav tm="100000">
                                          <p:val>
                                            <p:strVal val="#ppt_w"/>
                                          </p:val>
                                        </p:tav>
                                      </p:tavLst>
                                    </p:anim>
                                    <p:anim calcmode="lin" valueType="num">
                                      <p:cBhvr>
                                        <p:cTn id="218" dur="1000" fill="hold"/>
                                        <p:tgtEl>
                                          <p:spTgt spid="86"/>
                                        </p:tgtEl>
                                        <p:attrNameLst>
                                          <p:attrName>ppt_h</p:attrName>
                                        </p:attrNameLst>
                                      </p:cBhvr>
                                      <p:tavLst>
                                        <p:tav tm="0">
                                          <p:val>
                                            <p:fltVal val="0"/>
                                          </p:val>
                                        </p:tav>
                                        <p:tav tm="100000">
                                          <p:val>
                                            <p:strVal val="#ppt_h"/>
                                          </p:val>
                                        </p:tav>
                                      </p:tavLst>
                                    </p:anim>
                                    <p:anim calcmode="lin" valueType="num">
                                      <p:cBhvr>
                                        <p:cTn id="219" dur="1000" fill="hold"/>
                                        <p:tgtEl>
                                          <p:spTgt spid="86"/>
                                        </p:tgtEl>
                                        <p:attrNameLst>
                                          <p:attrName>style.rotation</p:attrName>
                                        </p:attrNameLst>
                                      </p:cBhvr>
                                      <p:tavLst>
                                        <p:tav tm="0">
                                          <p:val>
                                            <p:fltVal val="360"/>
                                          </p:val>
                                        </p:tav>
                                        <p:tav tm="100000">
                                          <p:val>
                                            <p:fltVal val="0"/>
                                          </p:val>
                                        </p:tav>
                                      </p:tavLst>
                                    </p:anim>
                                    <p:animEffect transition="in" filter="fade">
                                      <p:cBhvr>
                                        <p:cTn id="220" dur="1000"/>
                                        <p:tgtEl>
                                          <p:spTgt spid="86"/>
                                        </p:tgtEl>
                                      </p:cBhvr>
                                    </p:animEffect>
                                  </p:childTnLst>
                                </p:cTn>
                              </p:par>
                            </p:childTnLst>
                          </p:cTn>
                        </p:par>
                        <p:par>
                          <p:cTn id="221" fill="hold">
                            <p:stCondLst>
                              <p:cond delay="4000"/>
                            </p:stCondLst>
                            <p:childTnLst>
                              <p:par>
                                <p:cTn id="222" presetID="10" presetClass="entr" presetSubtype="0" fill="hold" grpId="0" nodeType="afterEffect">
                                  <p:stCondLst>
                                    <p:cond delay="0"/>
                                  </p:stCondLst>
                                  <p:childTnLst>
                                    <p:set>
                                      <p:cBhvr>
                                        <p:cTn id="223" dur="1" fill="hold">
                                          <p:stCondLst>
                                            <p:cond delay="0"/>
                                          </p:stCondLst>
                                        </p:cTn>
                                        <p:tgtEl>
                                          <p:spTgt spid="59"/>
                                        </p:tgtEl>
                                        <p:attrNameLst>
                                          <p:attrName>style.visibility</p:attrName>
                                        </p:attrNameLst>
                                      </p:cBhvr>
                                      <p:to>
                                        <p:strVal val="visible"/>
                                      </p:to>
                                    </p:set>
                                    <p:animEffect transition="in" filter="fade">
                                      <p:cBhvr>
                                        <p:cTn id="224"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51" grpId="0"/>
      <p:bldP spid="62" grpId="0"/>
      <p:bldP spid="73" grpId="0"/>
      <p:bldP spid="77" grpId="0" animBg="1"/>
      <p:bldP spid="5" grpId="0" animBg="1"/>
      <p:bldP spid="6" grpId="0" animBg="1"/>
      <p:bldP spid="9" grpId="0" animBg="1"/>
      <p:bldP spid="10" grpId="0" animBg="1"/>
      <p:bldP spid="11" grpId="0" animBg="1"/>
      <p:bldP spid="12" grpId="0" animBg="1"/>
      <p:bldP spid="13" grpId="0" animBg="1"/>
      <p:bldP spid="32" grpId="0"/>
      <p:bldP spid="33" grpId="0" animBg="1"/>
      <p:bldP spid="34" grpId="0" animBg="1"/>
      <p:bldP spid="35" grpId="0" animBg="1"/>
      <p:bldP spid="36" grpId="0" animBg="1"/>
      <p:bldP spid="76" grpId="0" animBg="1"/>
      <p:bldP spid="75" grpId="0" animBg="1"/>
      <p:bldP spid="78" grpId="0"/>
      <p:bldP spid="80" grpId="0" animBg="1"/>
      <p:bldP spid="83" grpId="0" animBg="1"/>
      <p:bldP spid="59" grpId="0"/>
      <p:bldP spid="90" grpId="0" animBg="1"/>
      <p:bldP spid="87" grpId="0" animBg="1"/>
      <p:bldP spid="58" grpId="0"/>
      <p:bldP spid="61" grpId="0"/>
      <p:bldP spid="63" grpId="0"/>
      <p:bldP spid="64" grpId="0"/>
      <p:bldP spid="66" grpId="0"/>
      <p:bldP spid="67" grpId="0"/>
      <p:bldP spid="6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1640938" y="476672"/>
            <a:ext cx="6728616" cy="523220"/>
          </a:xfrm>
          <a:prstGeom prst="rect">
            <a:avLst/>
          </a:prstGeom>
          <a:noFill/>
        </p:spPr>
        <p:txBody>
          <a:bodyPr wrap="square" rtlCol="0">
            <a:spAutoFit/>
          </a:bodyPr>
          <a:lstStyle/>
          <a:p>
            <a:r>
              <a:rPr lang="en-CA" sz="2800" dirty="0" err="1" smtClean="0">
                <a:latin typeface="Franklin Gothic Demi Cond" pitchFamily="34" charset="0"/>
              </a:rPr>
              <a:t>Gestionnaires</a:t>
            </a:r>
            <a:r>
              <a:rPr lang="en-CA" sz="2800" dirty="0" smtClean="0">
                <a:latin typeface="Franklin Gothic Demi Cond" pitchFamily="34" charset="0"/>
              </a:rPr>
              <a:t> de services de </a:t>
            </a:r>
            <a:r>
              <a:rPr lang="en-CA" sz="2800" dirty="0" err="1" smtClean="0">
                <a:latin typeface="Franklin Gothic Demi Cond" pitchFamily="34" charset="0"/>
              </a:rPr>
              <a:t>garde</a:t>
            </a:r>
            <a:endParaRPr lang="en-CA" sz="2800" dirty="0">
              <a:latin typeface="Franklin Gothic Demi Cond" pitchFamily="34" charset="0"/>
            </a:endParaRPr>
          </a:p>
        </p:txBody>
      </p:sp>
      <p:sp>
        <p:nvSpPr>
          <p:cNvPr id="9" name="TextBox 8"/>
          <p:cNvSpPr txBox="1"/>
          <p:nvPr/>
        </p:nvSpPr>
        <p:spPr>
          <a:xfrm>
            <a:off x="1656168" y="871800"/>
            <a:ext cx="6728616" cy="400110"/>
          </a:xfrm>
          <a:prstGeom prst="rect">
            <a:avLst/>
          </a:prstGeom>
          <a:noFill/>
        </p:spPr>
        <p:txBody>
          <a:bodyPr wrap="square" rtlCol="0">
            <a:spAutoFit/>
          </a:bodyPr>
          <a:lstStyle/>
          <a:p>
            <a:r>
              <a:rPr lang="en-CA" sz="2000" dirty="0" err="1" smtClean="0">
                <a:latin typeface="Franklin Gothic Medium Cond" pitchFamily="34" charset="0"/>
              </a:rPr>
              <a:t>Normes</a:t>
            </a:r>
            <a:r>
              <a:rPr lang="en-CA" sz="2000" dirty="0" smtClean="0">
                <a:latin typeface="Franklin Gothic Medium Cond" pitchFamily="34" charset="0"/>
              </a:rPr>
              <a:t> </a:t>
            </a:r>
            <a:r>
              <a:rPr lang="en-CA" sz="2000" dirty="0" err="1" smtClean="0">
                <a:latin typeface="Franklin Gothic Medium Cond" pitchFamily="34" charset="0"/>
              </a:rPr>
              <a:t>professionnelles</a:t>
            </a:r>
            <a:r>
              <a:rPr lang="en-CA" sz="2000" dirty="0" smtClean="0">
                <a:latin typeface="Franklin Gothic Medium Cond" pitchFamily="34" charset="0"/>
              </a:rPr>
              <a:t> </a:t>
            </a:r>
            <a:r>
              <a:rPr lang="en-CA" sz="2000" dirty="0" err="1" smtClean="0">
                <a:latin typeface="Franklin Gothic Medium Cond" pitchFamily="34" charset="0"/>
              </a:rPr>
              <a:t>nationales</a:t>
            </a:r>
            <a:endParaRPr lang="en-CA" sz="2000" dirty="0">
              <a:latin typeface="Franklin Gothic Medium Cond" pitchFamily="34" charset="0"/>
            </a:endParaRPr>
          </a:p>
        </p:txBody>
      </p:sp>
      <p:sp>
        <p:nvSpPr>
          <p:cNvPr id="12" name="Oval 11"/>
          <p:cNvSpPr/>
          <p:nvPr/>
        </p:nvSpPr>
        <p:spPr>
          <a:xfrm>
            <a:off x="899592" y="2276872"/>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4" name="Oval 13"/>
          <p:cNvSpPr/>
          <p:nvPr/>
        </p:nvSpPr>
        <p:spPr>
          <a:xfrm>
            <a:off x="2771800" y="2276872"/>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6" name="Oval 15"/>
          <p:cNvSpPr/>
          <p:nvPr/>
        </p:nvSpPr>
        <p:spPr>
          <a:xfrm>
            <a:off x="4644008" y="2286397"/>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0" name="Oval 19"/>
          <p:cNvSpPr/>
          <p:nvPr/>
        </p:nvSpPr>
        <p:spPr>
          <a:xfrm>
            <a:off x="899592" y="2276872"/>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22" name="Oval 21"/>
          <p:cNvSpPr/>
          <p:nvPr/>
        </p:nvSpPr>
        <p:spPr>
          <a:xfrm>
            <a:off x="2771800" y="2276872"/>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4" name="Oval 23"/>
          <p:cNvSpPr/>
          <p:nvPr/>
        </p:nvSpPr>
        <p:spPr>
          <a:xfrm>
            <a:off x="4644008" y="2286397"/>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31" name="TextBox 30"/>
          <p:cNvSpPr txBox="1"/>
          <p:nvPr/>
        </p:nvSpPr>
        <p:spPr>
          <a:xfrm>
            <a:off x="1636000" y="1537628"/>
            <a:ext cx="6728616" cy="523220"/>
          </a:xfrm>
          <a:prstGeom prst="rect">
            <a:avLst/>
          </a:prstGeom>
          <a:noFill/>
        </p:spPr>
        <p:txBody>
          <a:bodyPr wrap="square" rtlCol="0">
            <a:spAutoFit/>
          </a:bodyPr>
          <a:lstStyle/>
          <a:p>
            <a:r>
              <a:rPr lang="en-CA" sz="2800" dirty="0" smtClean="0">
                <a:solidFill>
                  <a:schemeClr val="accent6">
                    <a:lumMod val="75000"/>
                  </a:schemeClr>
                </a:solidFill>
                <a:latin typeface="Franklin Gothic Demi Cond" pitchFamily="34" charset="0"/>
              </a:rPr>
              <a:t>Information </a:t>
            </a:r>
            <a:r>
              <a:rPr lang="en-CA" sz="2800" dirty="0" err="1" smtClean="0">
                <a:solidFill>
                  <a:schemeClr val="accent6">
                    <a:lumMod val="75000"/>
                  </a:schemeClr>
                </a:solidFill>
                <a:latin typeface="Franklin Gothic Demi Cond" pitchFamily="34" charset="0"/>
              </a:rPr>
              <a:t>contextuelle</a:t>
            </a:r>
            <a:endParaRPr lang="en-CA" sz="2800" dirty="0">
              <a:solidFill>
                <a:schemeClr val="accent6">
                  <a:lumMod val="75000"/>
                </a:schemeClr>
              </a:solidFill>
              <a:latin typeface="Franklin Gothic Demi Cond" pitchFamily="34" charset="0"/>
            </a:endParaRPr>
          </a:p>
        </p:txBody>
      </p:sp>
      <p:sp>
        <p:nvSpPr>
          <p:cNvPr id="38" name="Circular Arrow 37"/>
          <p:cNvSpPr/>
          <p:nvPr/>
        </p:nvSpPr>
        <p:spPr>
          <a:xfrm>
            <a:off x="3012476" y="2517548"/>
            <a:ext cx="1332000" cy="1332000"/>
          </a:xfrm>
          <a:prstGeom prst="circularArrow">
            <a:avLst>
              <a:gd name="adj1" fmla="val 12500"/>
              <a:gd name="adj2" fmla="val 1142319"/>
              <a:gd name="adj3" fmla="val 20457681"/>
              <a:gd name="adj4" fmla="val 2051118"/>
              <a:gd name="adj5" fmla="val 12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9" name="Flowchart: Manual Operation 38"/>
          <p:cNvSpPr/>
          <p:nvPr/>
        </p:nvSpPr>
        <p:spPr>
          <a:xfrm>
            <a:off x="1675352" y="2597560"/>
            <a:ext cx="248680" cy="792088"/>
          </a:xfrm>
          <a:prstGeom prst="flowChartManualOperati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Flowchart: Connector 39"/>
          <p:cNvSpPr/>
          <p:nvPr/>
        </p:nvSpPr>
        <p:spPr>
          <a:xfrm>
            <a:off x="1683516" y="3501008"/>
            <a:ext cx="216024" cy="21602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Flowchart: Connector 40"/>
          <p:cNvSpPr/>
          <p:nvPr/>
        </p:nvSpPr>
        <p:spPr>
          <a:xfrm>
            <a:off x="4891220" y="2548576"/>
            <a:ext cx="1296144" cy="1296144"/>
          </a:xfrm>
          <a:prstGeom prst="flowChartConnector">
            <a:avLst/>
          </a:prstGeom>
          <a:solidFill>
            <a:schemeClr val="accent4">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43" name="Straight Connector 42"/>
          <p:cNvCxnSpPr/>
          <p:nvPr/>
        </p:nvCxnSpPr>
        <p:spPr>
          <a:xfrm flipV="1">
            <a:off x="5524432" y="2779212"/>
            <a:ext cx="505772" cy="40257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Donut 43"/>
          <p:cNvSpPr/>
          <p:nvPr/>
        </p:nvSpPr>
        <p:spPr>
          <a:xfrm>
            <a:off x="4907548" y="2548576"/>
            <a:ext cx="1296144" cy="1296144"/>
          </a:xfrm>
          <a:prstGeom prst="donut">
            <a:avLst>
              <a:gd name="adj" fmla="val 748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45" name="TextBox 44"/>
          <p:cNvSpPr txBox="1"/>
          <p:nvPr/>
        </p:nvSpPr>
        <p:spPr>
          <a:xfrm>
            <a:off x="1027280" y="4173572"/>
            <a:ext cx="1584176" cy="523220"/>
          </a:xfrm>
          <a:prstGeom prst="rect">
            <a:avLst/>
          </a:prstGeom>
          <a:noFill/>
        </p:spPr>
        <p:txBody>
          <a:bodyPr wrap="square" rtlCol="0">
            <a:spAutoFit/>
          </a:bodyPr>
          <a:lstStyle/>
          <a:p>
            <a:pPr algn="ctr"/>
            <a:r>
              <a:rPr lang="en-CA" sz="1400" dirty="0" smtClean="0">
                <a:latin typeface="Franklin Gothic Demi" pitchFamily="34" charset="0"/>
              </a:rPr>
              <a:t>DEGRÉ D’IMPORTANCE</a:t>
            </a:r>
            <a:endParaRPr lang="en-CA" sz="1400" dirty="0">
              <a:latin typeface="Franklin Gothic Demi" pitchFamily="34" charset="0"/>
            </a:endParaRPr>
          </a:p>
        </p:txBody>
      </p:sp>
      <p:sp>
        <p:nvSpPr>
          <p:cNvPr id="46" name="TextBox 45"/>
          <p:cNvSpPr txBox="1"/>
          <p:nvPr/>
        </p:nvSpPr>
        <p:spPr>
          <a:xfrm>
            <a:off x="2899488" y="4173572"/>
            <a:ext cx="1584176" cy="307777"/>
          </a:xfrm>
          <a:prstGeom prst="rect">
            <a:avLst/>
          </a:prstGeom>
          <a:noFill/>
        </p:spPr>
        <p:txBody>
          <a:bodyPr wrap="square" rtlCol="0">
            <a:spAutoFit/>
          </a:bodyPr>
          <a:lstStyle/>
          <a:p>
            <a:pPr algn="ctr"/>
            <a:r>
              <a:rPr lang="en-CA" sz="1400" dirty="0" smtClean="0">
                <a:latin typeface="Franklin Gothic Demi" pitchFamily="34" charset="0"/>
              </a:rPr>
              <a:t>FRÉQUENCE</a:t>
            </a:r>
            <a:endParaRPr lang="en-CA" sz="1400" dirty="0">
              <a:latin typeface="Franklin Gothic Demi" pitchFamily="34" charset="0"/>
            </a:endParaRPr>
          </a:p>
        </p:txBody>
      </p:sp>
      <p:sp>
        <p:nvSpPr>
          <p:cNvPr id="47" name="TextBox 46"/>
          <p:cNvSpPr txBox="1"/>
          <p:nvPr/>
        </p:nvSpPr>
        <p:spPr>
          <a:xfrm>
            <a:off x="4788024" y="4173572"/>
            <a:ext cx="1584176" cy="1384995"/>
          </a:xfrm>
          <a:prstGeom prst="rect">
            <a:avLst/>
          </a:prstGeom>
          <a:noFill/>
        </p:spPr>
        <p:txBody>
          <a:bodyPr wrap="square" rtlCol="0">
            <a:spAutoFit/>
          </a:bodyPr>
          <a:lstStyle/>
          <a:p>
            <a:pPr algn="ctr"/>
            <a:r>
              <a:rPr lang="en-CA" sz="1400" dirty="0" smtClean="0">
                <a:latin typeface="Franklin Gothic Demi" pitchFamily="34" charset="0"/>
              </a:rPr>
              <a:t>TEMPS NÉCESSAIRE POUR S’EXÉCUTER AVEC COMPÉTENCE</a:t>
            </a:r>
            <a:endParaRPr lang="en-CA" sz="1400" dirty="0">
              <a:latin typeface="Franklin Gothic Demi" pitchFamily="34" charset="0"/>
            </a:endParaRPr>
          </a:p>
        </p:txBody>
      </p:sp>
    </p:spTree>
  </p:cSld>
  <p:clrMapOvr>
    <a:masterClrMapping/>
  </p:clrMapOvr>
  <p:transition>
    <p:wip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3197</TotalTime>
  <Words>6404</Words>
  <Application>Microsoft Office PowerPoint</Application>
  <PresentationFormat>On-screen Show (4:3)</PresentationFormat>
  <Paragraphs>1821</Paragraphs>
  <Slides>74</Slides>
  <Notes>74</Notes>
  <HiddenSlides>2</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Rappelez-vous  Ce sont vos normes</vt:lpstr>
      <vt:lpstr>Slide 73</vt:lpstr>
      <vt:lpstr>Slide 74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Philip Mondor</dc:creator>
  <cp:lastModifiedBy>lmarcil</cp:lastModifiedBy>
  <cp:revision>388</cp:revision>
  <dcterms:created xsi:type="dcterms:W3CDTF">2013-01-03T16:52:14Z</dcterms:created>
  <dcterms:modified xsi:type="dcterms:W3CDTF">2013-01-18T15:55:40Z</dcterms:modified>
</cp:coreProperties>
</file>