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9.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20.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37.xml" ContentType="application/vnd.openxmlformats-officedocument.presentationml.notesSlide+xml"/>
  <Override PartName="/ppt/charts/chart21.xml" ContentType="application/vnd.openxmlformats-officedocument.drawingml.chart+xml"/>
  <Override PartName="/ppt/notesSlides/notesSlide38.xml" ContentType="application/vnd.openxmlformats-officedocument.presentationml.notesSlide+xml"/>
  <Override PartName="/ppt/charts/chart22.xml" ContentType="application/vnd.openxmlformats-officedocument.drawingml.chart+xml"/>
  <Override PartName="/ppt/notesSlides/notesSlide39.xml" ContentType="application/vnd.openxmlformats-officedocument.presentationml.notesSlide+xml"/>
  <Override PartName="/ppt/charts/chart2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8" r:id="rId2"/>
    <p:sldMasterId id="2147483810" r:id="rId3"/>
  </p:sldMasterIdLst>
  <p:notesMasterIdLst>
    <p:notesMasterId r:id="rId49"/>
  </p:notesMasterIdLst>
  <p:handoutMasterIdLst>
    <p:handoutMasterId r:id="rId50"/>
  </p:handoutMasterIdLst>
  <p:sldIdLst>
    <p:sldId id="257" r:id="rId4"/>
    <p:sldId id="407" r:id="rId5"/>
    <p:sldId id="432" r:id="rId6"/>
    <p:sldId id="410" r:id="rId7"/>
    <p:sldId id="414" r:id="rId8"/>
    <p:sldId id="415" r:id="rId9"/>
    <p:sldId id="417" r:id="rId10"/>
    <p:sldId id="416" r:id="rId11"/>
    <p:sldId id="403" r:id="rId12"/>
    <p:sldId id="425" r:id="rId13"/>
    <p:sldId id="385" r:id="rId14"/>
    <p:sldId id="372" r:id="rId15"/>
    <p:sldId id="400" r:id="rId16"/>
    <p:sldId id="436" r:id="rId17"/>
    <p:sldId id="437" r:id="rId18"/>
    <p:sldId id="435" r:id="rId19"/>
    <p:sldId id="430" r:id="rId20"/>
    <p:sldId id="429" r:id="rId21"/>
    <p:sldId id="365" r:id="rId22"/>
    <p:sldId id="420" r:id="rId23"/>
    <p:sldId id="424" r:id="rId24"/>
    <p:sldId id="442" r:id="rId25"/>
    <p:sldId id="390" r:id="rId26"/>
    <p:sldId id="421" r:id="rId27"/>
    <p:sldId id="422" r:id="rId28"/>
    <p:sldId id="423" r:id="rId29"/>
    <p:sldId id="426" r:id="rId30"/>
    <p:sldId id="367" r:id="rId31"/>
    <p:sldId id="368" r:id="rId32"/>
    <p:sldId id="438" r:id="rId33"/>
    <p:sldId id="433" r:id="rId34"/>
    <p:sldId id="382" r:id="rId35"/>
    <p:sldId id="383" r:id="rId36"/>
    <p:sldId id="434" r:id="rId37"/>
    <p:sldId id="375" r:id="rId38"/>
    <p:sldId id="376" r:id="rId39"/>
    <p:sldId id="378" r:id="rId40"/>
    <p:sldId id="380" r:id="rId41"/>
    <p:sldId id="379" r:id="rId42"/>
    <p:sldId id="393" r:id="rId43"/>
    <p:sldId id="440" r:id="rId44"/>
    <p:sldId id="395" r:id="rId45"/>
    <p:sldId id="317" r:id="rId46"/>
    <p:sldId id="441" r:id="rId47"/>
    <p:sldId id="444"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f9zlbx9XuCO4jaVw/3DDFw==" hashData="XYjGx8hy++E2vIsCIpRFDSxa+6o="/>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86"/>
    <a:srgbClr val="3B1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2" autoAdjust="0"/>
    <p:restoredTop sz="63947" autoAdjust="0"/>
  </p:normalViewPr>
  <p:slideViewPr>
    <p:cSldViewPr>
      <p:cViewPr>
        <p:scale>
          <a:sx n="42" d="100"/>
          <a:sy n="42" d="100"/>
        </p:scale>
        <p:origin x="-372" y="-366"/>
      </p:cViewPr>
      <p:guideLst>
        <p:guide orient="horz" pos="2160"/>
        <p:guide pos="2880"/>
      </p:guideLst>
    </p:cSldViewPr>
  </p:slideViewPr>
  <p:outlineViewPr>
    <p:cViewPr>
      <p:scale>
        <a:sx n="33" d="100"/>
        <a:sy n="33" d="100"/>
      </p:scale>
      <p:origin x="0" y="31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brodiefraser:Desktop:YBWSC%20Survey:Charts.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brodiefraser:Desktop:YBWSC%20Survey: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Sheet1!$C$2</c:f>
              <c:strCache>
                <c:ptCount val="1"/>
                <c:pt idx="0">
                  <c:v>Centre director</c:v>
                </c:pt>
              </c:strCache>
            </c:strRef>
          </c:tx>
          <c:spPr>
            <a:solidFill>
              <a:schemeClr val="accent6">
                <a:lumMod val="50000"/>
              </a:schemeClr>
            </a:solidFill>
            <a:ln>
              <a:solidFill>
                <a:schemeClr val="tx1"/>
              </a:solidFill>
            </a:ln>
          </c:spPr>
          <c:invertIfNegative val="0"/>
          <c:dLbls>
            <c:delete val="1"/>
          </c:dLbls>
          <c:cat>
            <c:strRef>
              <c:f>Sheet1!$B$3:$B$15</c:f>
              <c:strCache>
                <c:ptCount val="12"/>
                <c:pt idx="0">
                  <c:v>Nfld. &amp; Labrador</c:v>
                </c:pt>
                <c:pt idx="1">
                  <c:v>P.E.I</c:v>
                </c:pt>
                <c:pt idx="2">
                  <c:v>N.S.</c:v>
                </c:pt>
                <c:pt idx="3">
                  <c:v>N.B.</c:v>
                </c:pt>
                <c:pt idx="4">
                  <c:v>Que.</c:v>
                </c:pt>
                <c:pt idx="5">
                  <c:v>Ont.</c:v>
                </c:pt>
                <c:pt idx="6">
                  <c:v>Man.</c:v>
                </c:pt>
                <c:pt idx="7">
                  <c:v>Sask.</c:v>
                </c:pt>
                <c:pt idx="8">
                  <c:v>Alta.</c:v>
                </c:pt>
                <c:pt idx="9">
                  <c:v>B.C.</c:v>
                </c:pt>
                <c:pt idx="10">
                  <c:v>Y.T.</c:v>
                </c:pt>
                <c:pt idx="11">
                  <c:v>N.W.T., Nvt.</c:v>
                </c:pt>
              </c:strCache>
            </c:strRef>
          </c:cat>
          <c:val>
            <c:numRef>
              <c:f>Sheet1!$C$3:$C$15</c:f>
              <c:numCache>
                <c:formatCode>0.0%</c:formatCode>
                <c:ptCount val="13"/>
                <c:pt idx="0">
                  <c:v>1.4E-2</c:v>
                </c:pt>
                <c:pt idx="1">
                  <c:v>2.5000000000000001E-2</c:v>
                </c:pt>
                <c:pt idx="2">
                  <c:v>3.6999999999999998E-2</c:v>
                </c:pt>
                <c:pt idx="3">
                  <c:v>7.2999999999999995E-2</c:v>
                </c:pt>
                <c:pt idx="4">
                  <c:v>0.158</c:v>
                </c:pt>
                <c:pt idx="5">
                  <c:v>0.26600000000000001</c:v>
                </c:pt>
                <c:pt idx="6">
                  <c:v>8.8999999999999996E-2</c:v>
                </c:pt>
                <c:pt idx="7">
                  <c:v>9.4E-2</c:v>
                </c:pt>
                <c:pt idx="8">
                  <c:v>0.10100000000000001</c:v>
                </c:pt>
                <c:pt idx="9">
                  <c:v>0.128</c:v>
                </c:pt>
                <c:pt idx="10">
                  <c:v>5.0000000000000001E-3</c:v>
                </c:pt>
                <c:pt idx="11">
                  <c:v>8.9999999999999993E-3</c:v>
                </c:pt>
              </c:numCache>
            </c:numRef>
          </c:val>
        </c:ser>
        <c:ser>
          <c:idx val="1"/>
          <c:order val="1"/>
          <c:tx>
            <c:strRef>
              <c:f>Sheet1!$D$2</c:f>
              <c:strCache>
                <c:ptCount val="1"/>
                <c:pt idx="0">
                  <c:v>Program staff</c:v>
                </c:pt>
              </c:strCache>
            </c:strRef>
          </c:tx>
          <c:spPr>
            <a:solidFill>
              <a:schemeClr val="accent6">
                <a:lumMod val="60000"/>
                <a:lumOff val="40000"/>
              </a:schemeClr>
            </a:solidFill>
          </c:spPr>
          <c:invertIfNegative val="0"/>
          <c:dLbls>
            <c:delete val="1"/>
          </c:dLbls>
          <c:cat>
            <c:strRef>
              <c:f>Sheet1!$B$3:$B$15</c:f>
              <c:strCache>
                <c:ptCount val="12"/>
                <c:pt idx="0">
                  <c:v>Nfld. &amp; Labrador</c:v>
                </c:pt>
                <c:pt idx="1">
                  <c:v>P.E.I</c:v>
                </c:pt>
                <c:pt idx="2">
                  <c:v>N.S.</c:v>
                </c:pt>
                <c:pt idx="3">
                  <c:v>N.B.</c:v>
                </c:pt>
                <c:pt idx="4">
                  <c:v>Que.</c:v>
                </c:pt>
                <c:pt idx="5">
                  <c:v>Ont.</c:v>
                </c:pt>
                <c:pt idx="6">
                  <c:v>Man.</c:v>
                </c:pt>
                <c:pt idx="7">
                  <c:v>Sask.</c:v>
                </c:pt>
                <c:pt idx="8">
                  <c:v>Alta.</c:v>
                </c:pt>
                <c:pt idx="9">
                  <c:v>B.C.</c:v>
                </c:pt>
                <c:pt idx="10">
                  <c:v>Y.T.</c:v>
                </c:pt>
                <c:pt idx="11">
                  <c:v>N.W.T., Nvt.</c:v>
                </c:pt>
              </c:strCache>
            </c:strRef>
          </c:cat>
          <c:val>
            <c:numRef>
              <c:f>Sheet1!$D$3:$D$15</c:f>
              <c:numCache>
                <c:formatCode>0.0%</c:formatCode>
                <c:ptCount val="13"/>
                <c:pt idx="0">
                  <c:v>0.02</c:v>
                </c:pt>
                <c:pt idx="1">
                  <c:v>1.6E-2</c:v>
                </c:pt>
                <c:pt idx="2">
                  <c:v>2.7E-2</c:v>
                </c:pt>
                <c:pt idx="3">
                  <c:v>0.03</c:v>
                </c:pt>
                <c:pt idx="4">
                  <c:v>0.03</c:v>
                </c:pt>
                <c:pt idx="5">
                  <c:v>0.52600000000000002</c:v>
                </c:pt>
                <c:pt idx="6">
                  <c:v>0.05</c:v>
                </c:pt>
                <c:pt idx="7">
                  <c:v>3.9E-2</c:v>
                </c:pt>
                <c:pt idx="8">
                  <c:v>4.7E-2</c:v>
                </c:pt>
                <c:pt idx="9">
                  <c:v>0.21</c:v>
                </c:pt>
                <c:pt idx="10">
                  <c:v>3.0000000000000001E-3</c:v>
                </c:pt>
                <c:pt idx="11">
                  <c:v>2E-3</c:v>
                </c:pt>
              </c:numCache>
            </c:numRef>
          </c:val>
        </c:ser>
        <c:dLbls>
          <c:showLegendKey val="0"/>
          <c:showVal val="1"/>
          <c:showCatName val="0"/>
          <c:showSerName val="0"/>
          <c:showPercent val="0"/>
          <c:showBubbleSize val="0"/>
        </c:dLbls>
        <c:gapWidth val="150"/>
        <c:axId val="52715904"/>
        <c:axId val="52717440"/>
      </c:barChart>
      <c:catAx>
        <c:axId val="52715904"/>
        <c:scaling>
          <c:orientation val="minMax"/>
        </c:scaling>
        <c:delete val="0"/>
        <c:axPos val="b"/>
        <c:majorTickMark val="out"/>
        <c:minorTickMark val="none"/>
        <c:tickLblPos val="nextTo"/>
        <c:txPr>
          <a:bodyPr/>
          <a:lstStyle/>
          <a:p>
            <a:pPr>
              <a:defRPr sz="1200"/>
            </a:pPr>
            <a:endParaRPr lang="en-US"/>
          </a:p>
        </c:txPr>
        <c:crossAx val="52717440"/>
        <c:crosses val="autoZero"/>
        <c:auto val="1"/>
        <c:lblAlgn val="ctr"/>
        <c:lblOffset val="100"/>
        <c:noMultiLvlLbl val="0"/>
      </c:catAx>
      <c:valAx>
        <c:axId val="52717440"/>
        <c:scaling>
          <c:orientation val="minMax"/>
        </c:scaling>
        <c:delete val="0"/>
        <c:axPos val="l"/>
        <c:majorGridlines/>
        <c:numFmt formatCode="0%" sourceLinked="0"/>
        <c:majorTickMark val="out"/>
        <c:minorTickMark val="none"/>
        <c:tickLblPos val="nextTo"/>
        <c:crossAx val="52715904"/>
        <c:crosses val="autoZero"/>
        <c:crossBetween val="between"/>
      </c:valAx>
    </c:plotArea>
    <c:legend>
      <c:legendPos val="t"/>
      <c:layout/>
      <c:overlay val="0"/>
      <c:txPr>
        <a:bodyPr/>
        <a:lstStyle/>
        <a:p>
          <a:pPr>
            <a:defRPr sz="1800"/>
          </a:pPr>
          <a:endParaRPr lang="en-US"/>
        </a:p>
      </c:txPr>
    </c:legend>
    <c:plotVisOnly val="1"/>
    <c:dispBlanksAs val="gap"/>
    <c:showDLblsOverMax val="0"/>
  </c:chart>
  <c:txPr>
    <a:bodyPr/>
    <a:lstStyle/>
    <a:p>
      <a:pPr>
        <a:defRPr sz="1400" b="1">
          <a:latin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Age!$B$13</c:f>
              <c:strCache>
                <c:ptCount val="1"/>
                <c:pt idx="0">
                  <c:v>2012</c:v>
                </c:pt>
              </c:strCache>
            </c:strRef>
          </c:tx>
          <c:spPr>
            <a:solidFill>
              <a:schemeClr val="accent6">
                <a:lumMod val="60000"/>
                <a:lumOff val="40000"/>
              </a:schemeClr>
            </a:solidFill>
            <a:ln>
              <a:solidFill>
                <a:schemeClr val="tx1"/>
              </a:solidFill>
            </a:ln>
          </c:spPr>
          <c:dPt>
            <c:idx val="0"/>
            <c:bubble3D val="0"/>
            <c:spPr>
              <a:solidFill>
                <a:schemeClr val="accent6">
                  <a:lumMod val="50000"/>
                </a:schemeClr>
              </a:solidFill>
              <a:ln>
                <a:solidFill>
                  <a:schemeClr val="tx1"/>
                </a:solidFill>
              </a:ln>
            </c:spPr>
          </c:dPt>
          <c:dPt>
            <c:idx val="2"/>
            <c:bubble3D val="0"/>
            <c:spPr>
              <a:solidFill>
                <a:schemeClr val="accent6">
                  <a:lumMod val="20000"/>
                  <a:lumOff val="80000"/>
                </a:schemeClr>
              </a:solidFill>
              <a:ln>
                <a:solidFill>
                  <a:schemeClr val="tx1"/>
                </a:solidFill>
              </a:ln>
            </c:spPr>
          </c:dPt>
          <c:dLbls>
            <c:delete val="1"/>
          </c:dLbls>
          <c:cat>
            <c:strRef>
              <c:f>Age!$A$14:$A$16</c:f>
              <c:strCache>
                <c:ptCount val="3"/>
                <c:pt idx="0">
                  <c:v>Younger than 30</c:v>
                </c:pt>
                <c:pt idx="1">
                  <c:v>31 to 44 years</c:v>
                </c:pt>
                <c:pt idx="2">
                  <c:v>Older than 45</c:v>
                </c:pt>
              </c:strCache>
            </c:strRef>
          </c:cat>
          <c:val>
            <c:numRef>
              <c:f>Age!$B$14:$B$16</c:f>
              <c:numCache>
                <c:formatCode>0.0%</c:formatCode>
                <c:ptCount val="3"/>
                <c:pt idx="0">
                  <c:v>0.25</c:v>
                </c:pt>
                <c:pt idx="1">
                  <c:v>0.45400000000000001</c:v>
                </c:pt>
                <c:pt idx="2">
                  <c:v>0.29599999999999999</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400" b="1">
          <a:latin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'Language - Staff'!$C$7</c:f>
              <c:strCache>
                <c:ptCount val="1"/>
                <c:pt idx="0">
                  <c:v>Centre directors</c:v>
                </c:pt>
              </c:strCache>
            </c:strRef>
          </c:tx>
          <c:spPr>
            <a:solidFill>
              <a:schemeClr val="accent6">
                <a:lumMod val="50000"/>
              </a:schemeClr>
            </a:solidFill>
            <a:ln>
              <a:solidFill>
                <a:schemeClr val="tx1"/>
              </a:solidFill>
            </a:ln>
          </c:spPr>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'Language - Staff'!$B$8:$B$10</c:f>
              <c:strCache>
                <c:ptCount val="3"/>
                <c:pt idx="0">
                  <c:v>English</c:v>
                </c:pt>
                <c:pt idx="1">
                  <c:v>French</c:v>
                </c:pt>
                <c:pt idx="2">
                  <c:v>Other</c:v>
                </c:pt>
              </c:strCache>
            </c:strRef>
          </c:cat>
          <c:val>
            <c:numRef>
              <c:f>'Language - Staff'!$C$8:$C$10</c:f>
              <c:numCache>
                <c:formatCode>0.0%</c:formatCode>
                <c:ptCount val="3"/>
                <c:pt idx="0">
                  <c:v>0.78</c:v>
                </c:pt>
                <c:pt idx="1">
                  <c:v>0.13200000000000001</c:v>
                </c:pt>
                <c:pt idx="2">
                  <c:v>8.8999999999999996E-2</c:v>
                </c:pt>
              </c:numCache>
            </c:numRef>
          </c:val>
        </c:ser>
        <c:ser>
          <c:idx val="1"/>
          <c:order val="1"/>
          <c:tx>
            <c:strRef>
              <c:f>'Language - Staff'!$D$7</c:f>
              <c:strCache>
                <c:ptCount val="1"/>
                <c:pt idx="0">
                  <c:v>Program staff</c:v>
                </c:pt>
              </c:strCache>
            </c:strRef>
          </c:tx>
          <c:spPr>
            <a:solidFill>
              <a:schemeClr val="accent6">
                <a:lumMod val="60000"/>
                <a:lumOff val="40000"/>
              </a:schemeClr>
            </a:solidFill>
            <a:ln>
              <a:solidFill>
                <a:schemeClr val="tx1"/>
              </a:solidFill>
            </a:ln>
          </c:spPr>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'Language - Staff'!$B$8:$B$10</c:f>
              <c:strCache>
                <c:ptCount val="3"/>
                <c:pt idx="0">
                  <c:v>English</c:v>
                </c:pt>
                <c:pt idx="1">
                  <c:v>French</c:v>
                </c:pt>
                <c:pt idx="2">
                  <c:v>Other</c:v>
                </c:pt>
              </c:strCache>
            </c:strRef>
          </c:cat>
          <c:val>
            <c:numRef>
              <c:f>'Language - Staff'!$D$8:$D$10</c:f>
              <c:numCache>
                <c:formatCode>0.0%</c:formatCode>
                <c:ptCount val="3"/>
                <c:pt idx="0">
                  <c:v>0.82</c:v>
                </c:pt>
                <c:pt idx="1">
                  <c:v>0.06</c:v>
                </c:pt>
                <c:pt idx="2">
                  <c:v>0.12</c:v>
                </c:pt>
              </c:numCache>
            </c:numRef>
          </c:val>
        </c:ser>
        <c:dLbls>
          <c:showLegendKey val="0"/>
          <c:showVal val="1"/>
          <c:showCatName val="0"/>
          <c:showSerName val="0"/>
          <c:showPercent val="0"/>
          <c:showBubbleSize val="0"/>
        </c:dLbls>
        <c:gapWidth val="150"/>
        <c:axId val="64643840"/>
        <c:axId val="64645376"/>
      </c:barChart>
      <c:catAx>
        <c:axId val="64643840"/>
        <c:scaling>
          <c:orientation val="minMax"/>
        </c:scaling>
        <c:delete val="0"/>
        <c:axPos val="b"/>
        <c:majorTickMark val="out"/>
        <c:minorTickMark val="none"/>
        <c:tickLblPos val="nextTo"/>
        <c:crossAx val="64645376"/>
        <c:crosses val="autoZero"/>
        <c:auto val="1"/>
        <c:lblAlgn val="ctr"/>
        <c:lblOffset val="100"/>
        <c:noMultiLvlLbl val="0"/>
      </c:catAx>
      <c:valAx>
        <c:axId val="64645376"/>
        <c:scaling>
          <c:orientation val="minMax"/>
        </c:scaling>
        <c:delete val="0"/>
        <c:axPos val="l"/>
        <c:majorGridlines/>
        <c:numFmt formatCode="0%" sourceLinked="0"/>
        <c:majorTickMark val="out"/>
        <c:minorTickMark val="none"/>
        <c:tickLblPos val="nextTo"/>
        <c:crossAx val="64643840"/>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sz="1400" b="1">
          <a:latin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Employement!$L$4</c:f>
              <c:strCache>
                <c:ptCount val="1"/>
                <c:pt idx="0">
                  <c:v>Centre directors</c:v>
                </c:pt>
              </c:strCache>
            </c:strRef>
          </c:tx>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Employement!$M$3:$N$3</c:f>
              <c:strCache>
                <c:ptCount val="2"/>
                <c:pt idx="0">
                  <c:v>Median years in current position</c:v>
                </c:pt>
                <c:pt idx="1">
                  <c:v>Median hours of work / week</c:v>
                </c:pt>
              </c:strCache>
            </c:strRef>
          </c:cat>
          <c:val>
            <c:numRef>
              <c:f>Employement!$M$4:$N$4</c:f>
              <c:numCache>
                <c:formatCode>General</c:formatCode>
                <c:ptCount val="2"/>
                <c:pt idx="0">
                  <c:v>6</c:v>
                </c:pt>
                <c:pt idx="1">
                  <c:v>40</c:v>
                </c:pt>
              </c:numCache>
            </c:numRef>
          </c:val>
        </c:ser>
        <c:ser>
          <c:idx val="1"/>
          <c:order val="1"/>
          <c:tx>
            <c:strRef>
              <c:f>Employement!$L$5</c:f>
              <c:strCache>
                <c:ptCount val="1"/>
                <c:pt idx="0">
                  <c:v>Program staff</c:v>
                </c:pt>
              </c:strCache>
            </c:strRef>
          </c:tx>
          <c:spPr>
            <a:solidFill>
              <a:schemeClr val="accent6">
                <a:lumMod val="60000"/>
                <a:lumOff val="4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Employement!$M$3:$N$3</c:f>
              <c:strCache>
                <c:ptCount val="2"/>
                <c:pt idx="0">
                  <c:v>Median years in current position</c:v>
                </c:pt>
                <c:pt idx="1">
                  <c:v>Median hours of work / week</c:v>
                </c:pt>
              </c:strCache>
            </c:strRef>
          </c:cat>
          <c:val>
            <c:numRef>
              <c:f>Employement!$M$5:$N$5</c:f>
              <c:numCache>
                <c:formatCode>0</c:formatCode>
                <c:ptCount val="2"/>
                <c:pt idx="0">
                  <c:v>3</c:v>
                </c:pt>
                <c:pt idx="1">
                  <c:v>37</c:v>
                </c:pt>
              </c:numCache>
            </c:numRef>
          </c:val>
        </c:ser>
        <c:dLbls>
          <c:showLegendKey val="0"/>
          <c:showVal val="0"/>
          <c:showCatName val="0"/>
          <c:showSerName val="0"/>
          <c:showPercent val="0"/>
          <c:showBubbleSize val="0"/>
        </c:dLbls>
        <c:gapWidth val="150"/>
        <c:axId val="64449152"/>
        <c:axId val="64459136"/>
      </c:barChart>
      <c:catAx>
        <c:axId val="64449152"/>
        <c:scaling>
          <c:orientation val="minMax"/>
        </c:scaling>
        <c:delete val="0"/>
        <c:axPos val="b"/>
        <c:majorTickMark val="out"/>
        <c:minorTickMark val="none"/>
        <c:tickLblPos val="nextTo"/>
        <c:crossAx val="64459136"/>
        <c:crosses val="autoZero"/>
        <c:auto val="1"/>
        <c:lblAlgn val="ctr"/>
        <c:lblOffset val="100"/>
        <c:noMultiLvlLbl val="0"/>
      </c:catAx>
      <c:valAx>
        <c:axId val="64459136"/>
        <c:scaling>
          <c:orientation val="minMax"/>
        </c:scaling>
        <c:delete val="0"/>
        <c:axPos val="l"/>
        <c:majorGridlines/>
        <c:numFmt formatCode="General" sourceLinked="1"/>
        <c:majorTickMark val="out"/>
        <c:minorTickMark val="none"/>
        <c:tickLblPos val="nextTo"/>
        <c:crossAx val="64449152"/>
        <c:crosses val="autoZero"/>
        <c:crossBetween val="between"/>
      </c:valAx>
    </c:plotArea>
    <c:plotVisOnly val="1"/>
    <c:dispBlanksAs val="gap"/>
    <c:showDLblsOverMax val="0"/>
  </c:chart>
  <c:txPr>
    <a:bodyPr/>
    <a:lstStyle/>
    <a:p>
      <a:pPr>
        <a:defRPr sz="1400" b="1" i="0">
          <a:latin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Employement!$M$24</c:f>
              <c:strCache>
                <c:ptCount val="1"/>
                <c:pt idx="0">
                  <c:v>Centre directors</c:v>
                </c:pt>
              </c:strCache>
            </c:strRef>
          </c:tx>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Employement!$L$25:$L$27</c:f>
              <c:strCache>
                <c:ptCount val="3"/>
                <c:pt idx="0">
                  <c:v>Work at a second job</c:v>
                </c:pt>
                <c:pt idx="1">
                  <c:v>Belong to a child are organization</c:v>
                </c:pt>
                <c:pt idx="2">
                  <c:v>Participated in professional development in the past 12 months</c:v>
                </c:pt>
              </c:strCache>
            </c:strRef>
          </c:cat>
          <c:val>
            <c:numRef>
              <c:f>Employement!$M$25:$M$27</c:f>
              <c:numCache>
                <c:formatCode>0.0%</c:formatCode>
                <c:ptCount val="3"/>
                <c:pt idx="0">
                  <c:v>0.185</c:v>
                </c:pt>
                <c:pt idx="1">
                  <c:v>0.73</c:v>
                </c:pt>
                <c:pt idx="2">
                  <c:v>0.90600000000000003</c:v>
                </c:pt>
              </c:numCache>
            </c:numRef>
          </c:val>
        </c:ser>
        <c:ser>
          <c:idx val="1"/>
          <c:order val="1"/>
          <c:tx>
            <c:strRef>
              <c:f>Employement!$N$24</c:f>
              <c:strCache>
                <c:ptCount val="1"/>
                <c:pt idx="0">
                  <c:v>Program staff</c:v>
                </c:pt>
              </c:strCache>
            </c:strRef>
          </c:tx>
          <c:spPr>
            <a:solidFill>
              <a:schemeClr val="accent6">
                <a:lumMod val="60000"/>
                <a:lumOff val="4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Employement!$L$25:$L$27</c:f>
              <c:strCache>
                <c:ptCount val="3"/>
                <c:pt idx="0">
                  <c:v>Work at a second job</c:v>
                </c:pt>
                <c:pt idx="1">
                  <c:v>Belong to a child are organization</c:v>
                </c:pt>
                <c:pt idx="2">
                  <c:v>Participated in professional development in the past 12 months</c:v>
                </c:pt>
              </c:strCache>
            </c:strRef>
          </c:cat>
          <c:val>
            <c:numRef>
              <c:f>Employement!$N$25:$N$27</c:f>
              <c:numCache>
                <c:formatCode>0.0%</c:formatCode>
                <c:ptCount val="3"/>
                <c:pt idx="0">
                  <c:v>0.25</c:v>
                </c:pt>
                <c:pt idx="1">
                  <c:v>0.52500000000000002</c:v>
                </c:pt>
                <c:pt idx="2">
                  <c:v>0.88500000000000001</c:v>
                </c:pt>
              </c:numCache>
            </c:numRef>
          </c:val>
        </c:ser>
        <c:dLbls>
          <c:showLegendKey val="0"/>
          <c:showVal val="0"/>
          <c:showCatName val="0"/>
          <c:showSerName val="0"/>
          <c:showPercent val="0"/>
          <c:showBubbleSize val="0"/>
        </c:dLbls>
        <c:gapWidth val="150"/>
        <c:axId val="64476288"/>
        <c:axId val="64477824"/>
      </c:barChart>
      <c:catAx>
        <c:axId val="64476288"/>
        <c:scaling>
          <c:orientation val="minMax"/>
        </c:scaling>
        <c:delete val="0"/>
        <c:axPos val="b"/>
        <c:majorTickMark val="out"/>
        <c:minorTickMark val="none"/>
        <c:tickLblPos val="nextTo"/>
        <c:crossAx val="64477824"/>
        <c:crosses val="autoZero"/>
        <c:auto val="1"/>
        <c:lblAlgn val="ctr"/>
        <c:lblOffset val="100"/>
        <c:noMultiLvlLbl val="0"/>
      </c:catAx>
      <c:valAx>
        <c:axId val="64477824"/>
        <c:scaling>
          <c:orientation val="minMax"/>
        </c:scaling>
        <c:delete val="0"/>
        <c:axPos val="l"/>
        <c:majorGridlines/>
        <c:numFmt formatCode="0%" sourceLinked="0"/>
        <c:majorTickMark val="out"/>
        <c:minorTickMark val="none"/>
        <c:tickLblPos val="nextTo"/>
        <c:crossAx val="64476288"/>
        <c:crosses val="autoZero"/>
        <c:crossBetween val="between"/>
      </c:valAx>
    </c:plotArea>
    <c:plotVisOnly val="1"/>
    <c:dispBlanksAs val="gap"/>
    <c:showDLblsOverMax val="0"/>
  </c:chart>
  <c:txPr>
    <a:bodyPr/>
    <a:lstStyle/>
    <a:p>
      <a:pPr>
        <a:defRPr sz="1400" b="1" i="0">
          <a:latin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Education!$M$5</c:f>
              <c:strCache>
                <c:ptCount val="1"/>
                <c:pt idx="0">
                  <c:v>Centre director</c:v>
                </c:pt>
              </c:strCache>
            </c:strRef>
          </c:tx>
          <c:spPr>
            <a:solidFill>
              <a:schemeClr val="accent6">
                <a:lumMod val="50000"/>
              </a:schemeClr>
            </a:solidFill>
            <a:ln>
              <a:solidFill>
                <a:schemeClr val="tx1"/>
              </a:solidFill>
            </a:ln>
          </c:spPr>
          <c:invertIfNegative val="0"/>
          <c:dLbls>
            <c:txPr>
              <a:bodyPr/>
              <a:lstStyle/>
              <a:p>
                <a:pPr>
                  <a:defRPr sz="1200">
                    <a:latin typeface="Calibri"/>
                  </a:defRPr>
                </a:pPr>
                <a:endParaRPr lang="en-US"/>
              </a:p>
            </c:txPr>
            <c:dLblPos val="outEnd"/>
            <c:showLegendKey val="0"/>
            <c:showVal val="1"/>
            <c:showCatName val="0"/>
            <c:showSerName val="0"/>
            <c:showPercent val="0"/>
            <c:showBubbleSize val="0"/>
            <c:showLeaderLines val="0"/>
          </c:dLbls>
          <c:cat>
            <c:strRef>
              <c:f>Education!$L$6:$L$10</c:f>
              <c:strCache>
                <c:ptCount val="5"/>
                <c:pt idx="0">
                  <c:v>Some post-secondary ECE</c:v>
                </c:pt>
                <c:pt idx="1">
                  <c:v>University degree</c:v>
                </c:pt>
                <c:pt idx="2">
                  <c:v>Two-year diploma or higher</c:v>
                </c:pt>
                <c:pt idx="3">
                  <c:v>One-year certificate</c:v>
                </c:pt>
                <c:pt idx="4">
                  <c:v>Other form of ECE credential</c:v>
                </c:pt>
              </c:strCache>
            </c:strRef>
          </c:cat>
          <c:val>
            <c:numRef>
              <c:f>Education!$M$6:$M$10</c:f>
              <c:numCache>
                <c:formatCode>0%</c:formatCode>
                <c:ptCount val="5"/>
                <c:pt idx="0">
                  <c:v>0.9</c:v>
                </c:pt>
                <c:pt idx="1">
                  <c:v>0.2</c:v>
                </c:pt>
                <c:pt idx="2">
                  <c:v>0.55000000000000004</c:v>
                </c:pt>
                <c:pt idx="3">
                  <c:v>0.11</c:v>
                </c:pt>
                <c:pt idx="4">
                  <c:v>0.04</c:v>
                </c:pt>
              </c:numCache>
            </c:numRef>
          </c:val>
        </c:ser>
        <c:ser>
          <c:idx val="1"/>
          <c:order val="1"/>
          <c:tx>
            <c:strRef>
              <c:f>Education!$N$5</c:f>
              <c:strCache>
                <c:ptCount val="1"/>
                <c:pt idx="0">
                  <c:v>Program staff</c:v>
                </c:pt>
              </c:strCache>
            </c:strRef>
          </c:tx>
          <c:spPr>
            <a:solidFill>
              <a:schemeClr val="accent6">
                <a:lumMod val="60000"/>
                <a:lumOff val="40000"/>
              </a:schemeClr>
            </a:solidFill>
            <a:ln>
              <a:solidFill>
                <a:schemeClr val="tx1"/>
              </a:solidFill>
            </a:ln>
          </c:spPr>
          <c:invertIfNegative val="0"/>
          <c:dLbls>
            <c:txPr>
              <a:bodyPr/>
              <a:lstStyle/>
              <a:p>
                <a:pPr>
                  <a:defRPr sz="1200">
                    <a:latin typeface="Calibri"/>
                  </a:defRPr>
                </a:pPr>
                <a:endParaRPr lang="en-US"/>
              </a:p>
            </c:txPr>
            <c:dLblPos val="outEnd"/>
            <c:showLegendKey val="0"/>
            <c:showVal val="1"/>
            <c:showCatName val="0"/>
            <c:showSerName val="0"/>
            <c:showPercent val="0"/>
            <c:showBubbleSize val="0"/>
            <c:showLeaderLines val="0"/>
          </c:dLbls>
          <c:cat>
            <c:strRef>
              <c:f>Education!$L$6:$L$10</c:f>
              <c:strCache>
                <c:ptCount val="5"/>
                <c:pt idx="0">
                  <c:v>Some post-secondary ECE</c:v>
                </c:pt>
                <c:pt idx="1">
                  <c:v>University degree</c:v>
                </c:pt>
                <c:pt idx="2">
                  <c:v>Two-year diploma or higher</c:v>
                </c:pt>
                <c:pt idx="3">
                  <c:v>One-year certificate</c:v>
                </c:pt>
                <c:pt idx="4">
                  <c:v>Other form of ECE credential</c:v>
                </c:pt>
              </c:strCache>
            </c:strRef>
          </c:cat>
          <c:val>
            <c:numRef>
              <c:f>Education!$N$6:$N$10</c:f>
              <c:numCache>
                <c:formatCode>0%</c:formatCode>
                <c:ptCount val="5"/>
                <c:pt idx="0">
                  <c:v>0.9</c:v>
                </c:pt>
                <c:pt idx="1">
                  <c:v>0.11</c:v>
                </c:pt>
                <c:pt idx="2">
                  <c:v>0.65</c:v>
                </c:pt>
                <c:pt idx="3">
                  <c:v>0.1</c:v>
                </c:pt>
                <c:pt idx="4">
                  <c:v>0.04</c:v>
                </c:pt>
              </c:numCache>
            </c:numRef>
          </c:val>
        </c:ser>
        <c:dLbls>
          <c:showLegendKey val="0"/>
          <c:showVal val="1"/>
          <c:showCatName val="0"/>
          <c:showSerName val="0"/>
          <c:showPercent val="0"/>
          <c:showBubbleSize val="0"/>
        </c:dLbls>
        <c:gapWidth val="150"/>
        <c:axId val="64576512"/>
        <c:axId val="64594688"/>
      </c:barChart>
      <c:catAx>
        <c:axId val="64576512"/>
        <c:scaling>
          <c:orientation val="minMax"/>
        </c:scaling>
        <c:delete val="0"/>
        <c:axPos val="b"/>
        <c:majorTickMark val="out"/>
        <c:minorTickMark val="none"/>
        <c:tickLblPos val="nextTo"/>
        <c:txPr>
          <a:bodyPr/>
          <a:lstStyle/>
          <a:p>
            <a:pPr>
              <a:defRPr sz="1400">
                <a:latin typeface="Calibri"/>
              </a:defRPr>
            </a:pPr>
            <a:endParaRPr lang="en-US"/>
          </a:p>
        </c:txPr>
        <c:crossAx val="64594688"/>
        <c:crosses val="autoZero"/>
        <c:auto val="1"/>
        <c:lblAlgn val="ctr"/>
        <c:lblOffset val="100"/>
        <c:noMultiLvlLbl val="0"/>
      </c:catAx>
      <c:valAx>
        <c:axId val="64594688"/>
        <c:scaling>
          <c:orientation val="minMax"/>
        </c:scaling>
        <c:delete val="0"/>
        <c:axPos val="l"/>
        <c:majorGridlines/>
        <c:numFmt formatCode="0%" sourceLinked="1"/>
        <c:majorTickMark val="out"/>
        <c:minorTickMark val="none"/>
        <c:tickLblPos val="nextTo"/>
        <c:txPr>
          <a:bodyPr/>
          <a:lstStyle/>
          <a:p>
            <a:pPr>
              <a:defRPr sz="1400">
                <a:latin typeface="Calibri"/>
              </a:defRPr>
            </a:pPr>
            <a:endParaRPr lang="en-US"/>
          </a:p>
        </c:txPr>
        <c:crossAx val="64576512"/>
        <c:crosses val="autoZero"/>
        <c:crossBetween val="between"/>
      </c:valAx>
    </c:plotArea>
    <c:legend>
      <c:legendPos val="t"/>
      <c:overlay val="0"/>
      <c:txPr>
        <a:bodyPr/>
        <a:lstStyle/>
        <a:p>
          <a:pPr>
            <a:defRPr sz="1800">
              <a:latin typeface="Calibri"/>
            </a:defRPr>
          </a:pPr>
          <a:endParaRPr lang="en-US"/>
        </a:p>
      </c:txPr>
    </c:legend>
    <c:plotVisOnly val="1"/>
    <c:dispBlanksAs val="gap"/>
    <c:showDLblsOverMax val="0"/>
  </c:chart>
  <c:txPr>
    <a:bodyPr/>
    <a:lstStyle/>
    <a:p>
      <a:pPr>
        <a:defRPr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Benefits!$B$2:$B$3</c:f>
              <c:strCache>
                <c:ptCount val="1"/>
                <c:pt idx="0">
                  <c:v>Non-union</c:v>
                </c:pt>
              </c:strCache>
            </c:strRef>
          </c:tx>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Benefits!$A$4:$A$8</c:f>
              <c:strCache>
                <c:ptCount val="5"/>
                <c:pt idx="0">
                  <c:v>Additional medical coverage</c:v>
                </c:pt>
                <c:pt idx="1">
                  <c:v>Paid sick and/or personal leave days</c:v>
                </c:pt>
                <c:pt idx="2">
                  <c:v>Life and/or disability insurance</c:v>
                </c:pt>
                <c:pt idx="3">
                  <c:v>Top up maternity benefits</c:v>
                </c:pt>
                <c:pt idx="4">
                  <c:v>Pension plan or RRSP contribution </c:v>
                </c:pt>
              </c:strCache>
            </c:strRef>
          </c:cat>
          <c:val>
            <c:numRef>
              <c:f>Benefits!$B$4:$B$8</c:f>
              <c:numCache>
                <c:formatCode>0.0%</c:formatCode>
                <c:ptCount val="5"/>
                <c:pt idx="0">
                  <c:v>0.39600000000000002</c:v>
                </c:pt>
                <c:pt idx="1">
                  <c:v>0.55300000000000005</c:v>
                </c:pt>
                <c:pt idx="2">
                  <c:v>0.35</c:v>
                </c:pt>
                <c:pt idx="3">
                  <c:v>0.109</c:v>
                </c:pt>
                <c:pt idx="4">
                  <c:v>0.27200000000000002</c:v>
                </c:pt>
              </c:numCache>
            </c:numRef>
          </c:val>
        </c:ser>
        <c:ser>
          <c:idx val="1"/>
          <c:order val="1"/>
          <c:tx>
            <c:strRef>
              <c:f>Benefits!$C$2:$C$3</c:f>
              <c:strCache>
                <c:ptCount val="1"/>
                <c:pt idx="0">
                  <c:v>Union</c:v>
                </c:pt>
              </c:strCache>
            </c:strRef>
          </c:tx>
          <c:spPr>
            <a:solidFill>
              <a:schemeClr val="accent6">
                <a:lumMod val="60000"/>
                <a:lumOff val="4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Benefits!$A$4:$A$8</c:f>
              <c:strCache>
                <c:ptCount val="5"/>
                <c:pt idx="0">
                  <c:v>Additional medical coverage</c:v>
                </c:pt>
                <c:pt idx="1">
                  <c:v>Paid sick and/or personal leave days</c:v>
                </c:pt>
                <c:pt idx="2">
                  <c:v>Life and/or disability insurance</c:v>
                </c:pt>
                <c:pt idx="3">
                  <c:v>Top up maternity benefits</c:v>
                </c:pt>
                <c:pt idx="4">
                  <c:v>Pension plan or RRSP contribution </c:v>
                </c:pt>
              </c:strCache>
            </c:strRef>
          </c:cat>
          <c:val>
            <c:numRef>
              <c:f>Benefits!$C$4:$C$8</c:f>
              <c:numCache>
                <c:formatCode>0.0%</c:formatCode>
                <c:ptCount val="5"/>
                <c:pt idx="0">
                  <c:v>0.78400000000000003</c:v>
                </c:pt>
                <c:pt idx="1">
                  <c:v>0.88600000000000001</c:v>
                </c:pt>
                <c:pt idx="2">
                  <c:v>0.72099999999999997</c:v>
                </c:pt>
                <c:pt idx="3">
                  <c:v>0.35199999999999998</c:v>
                </c:pt>
                <c:pt idx="4">
                  <c:v>0.76</c:v>
                </c:pt>
              </c:numCache>
            </c:numRef>
          </c:val>
        </c:ser>
        <c:dLbls>
          <c:showLegendKey val="0"/>
          <c:showVal val="1"/>
          <c:showCatName val="0"/>
          <c:showSerName val="0"/>
          <c:showPercent val="0"/>
          <c:showBubbleSize val="0"/>
        </c:dLbls>
        <c:gapWidth val="150"/>
        <c:axId val="64713472"/>
        <c:axId val="64715008"/>
      </c:barChart>
      <c:catAx>
        <c:axId val="64713472"/>
        <c:scaling>
          <c:orientation val="minMax"/>
        </c:scaling>
        <c:delete val="0"/>
        <c:axPos val="b"/>
        <c:majorTickMark val="out"/>
        <c:minorTickMark val="none"/>
        <c:tickLblPos val="nextTo"/>
        <c:txPr>
          <a:bodyPr/>
          <a:lstStyle/>
          <a:p>
            <a:pPr>
              <a:defRPr sz="1400"/>
            </a:pPr>
            <a:endParaRPr lang="en-US"/>
          </a:p>
        </c:txPr>
        <c:crossAx val="64715008"/>
        <c:crosses val="autoZero"/>
        <c:auto val="1"/>
        <c:lblAlgn val="ctr"/>
        <c:lblOffset val="100"/>
        <c:noMultiLvlLbl val="0"/>
      </c:catAx>
      <c:valAx>
        <c:axId val="64715008"/>
        <c:scaling>
          <c:orientation val="minMax"/>
        </c:scaling>
        <c:delete val="0"/>
        <c:axPos val="l"/>
        <c:majorGridlines/>
        <c:numFmt formatCode="0%" sourceLinked="0"/>
        <c:majorTickMark val="out"/>
        <c:minorTickMark val="none"/>
        <c:tickLblPos val="nextTo"/>
        <c:txPr>
          <a:bodyPr/>
          <a:lstStyle/>
          <a:p>
            <a:pPr>
              <a:defRPr sz="1400"/>
            </a:pPr>
            <a:endParaRPr lang="en-US"/>
          </a:p>
        </c:txPr>
        <c:crossAx val="64713472"/>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Wages!$B$1</c:f>
              <c:strCache>
                <c:ptCount val="1"/>
                <c:pt idx="0">
                  <c:v>Centre directors </c:v>
                </c:pt>
              </c:strCache>
            </c:strRef>
          </c:tx>
          <c:spPr>
            <a:solidFill>
              <a:schemeClr val="accent6">
                <a:lumMod val="50000"/>
              </a:schemeClr>
            </a:solidFill>
            <a:ln>
              <a:solidFill>
                <a:schemeClr val="tx1"/>
              </a:solidFill>
            </a:ln>
          </c:spPr>
          <c:invertIfNegative val="0"/>
          <c:dLbls>
            <c:txPr>
              <a:bodyPr/>
              <a:lstStyle/>
              <a:p>
                <a:pPr>
                  <a:defRPr sz="800"/>
                </a:pPr>
                <a:endParaRPr lang="en-US"/>
              </a:p>
            </c:txPr>
            <c:dLblPos val="outEnd"/>
            <c:showLegendKey val="0"/>
            <c:showVal val="1"/>
            <c:showCatName val="0"/>
            <c:showSerName val="0"/>
            <c:showPercent val="0"/>
            <c:showBubbleSize val="0"/>
            <c:showLeaderLines val="0"/>
          </c:dLbls>
          <c:cat>
            <c:strRef>
              <c:f>Wages!$A$2:$A$12</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Wages!$B$2:$B$12</c:f>
              <c:numCache>
                <c:formatCode>"$"#,##0.00_);[Red]\("$"#,##0.00\)</c:formatCode>
                <c:ptCount val="11"/>
                <c:pt idx="0">
                  <c:v>22</c:v>
                </c:pt>
                <c:pt idx="1">
                  <c:v>16</c:v>
                </c:pt>
                <c:pt idx="2">
                  <c:v>21</c:v>
                </c:pt>
                <c:pt idx="3">
                  <c:v>17.559999999999999</c:v>
                </c:pt>
                <c:pt idx="4">
                  <c:v>15</c:v>
                </c:pt>
                <c:pt idx="5">
                  <c:v>32.64</c:v>
                </c:pt>
                <c:pt idx="6">
                  <c:v>22.5</c:v>
                </c:pt>
                <c:pt idx="7">
                  <c:v>24.7</c:v>
                </c:pt>
                <c:pt idx="8">
                  <c:v>22.14</c:v>
                </c:pt>
                <c:pt idx="9">
                  <c:v>20</c:v>
                </c:pt>
                <c:pt idx="10">
                  <c:v>20.83</c:v>
                </c:pt>
              </c:numCache>
            </c:numRef>
          </c:val>
        </c:ser>
        <c:ser>
          <c:idx val="1"/>
          <c:order val="1"/>
          <c:tx>
            <c:strRef>
              <c:f>Wages!$C$1</c:f>
              <c:strCache>
                <c:ptCount val="1"/>
                <c:pt idx="0">
                  <c:v>Program staff</c:v>
                </c:pt>
              </c:strCache>
            </c:strRef>
          </c:tx>
          <c:spPr>
            <a:solidFill>
              <a:schemeClr val="accent6">
                <a:lumMod val="60000"/>
                <a:lumOff val="40000"/>
              </a:schemeClr>
            </a:solidFill>
            <a:ln>
              <a:solidFill>
                <a:schemeClr val="tx1"/>
              </a:solidFill>
            </a:ln>
          </c:spPr>
          <c:invertIfNegative val="0"/>
          <c:dLbls>
            <c:txPr>
              <a:bodyPr/>
              <a:lstStyle/>
              <a:p>
                <a:pPr>
                  <a:defRPr sz="800"/>
                </a:pPr>
                <a:endParaRPr lang="en-US"/>
              </a:p>
            </c:txPr>
            <c:dLblPos val="outEnd"/>
            <c:showLegendKey val="0"/>
            <c:showVal val="1"/>
            <c:showCatName val="0"/>
            <c:showSerName val="0"/>
            <c:showPercent val="0"/>
            <c:showBubbleSize val="0"/>
            <c:showLeaderLines val="0"/>
          </c:dLbls>
          <c:cat>
            <c:strRef>
              <c:f>Wages!$A$2:$A$12</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Wages!$C$2:$C$12</c:f>
              <c:numCache>
                <c:formatCode>"$"#,##0.00_);[Red]\("$"#,##0.00\)</c:formatCode>
                <c:ptCount val="11"/>
                <c:pt idx="0">
                  <c:v>16.5</c:v>
                </c:pt>
                <c:pt idx="1">
                  <c:v>14</c:v>
                </c:pt>
                <c:pt idx="2">
                  <c:v>15</c:v>
                </c:pt>
                <c:pt idx="3">
                  <c:v>12.84</c:v>
                </c:pt>
                <c:pt idx="4">
                  <c:v>13.5</c:v>
                </c:pt>
                <c:pt idx="5">
                  <c:v>19.13</c:v>
                </c:pt>
                <c:pt idx="6">
                  <c:v>17.29</c:v>
                </c:pt>
                <c:pt idx="7">
                  <c:v>16</c:v>
                </c:pt>
                <c:pt idx="8">
                  <c:v>14.92</c:v>
                </c:pt>
                <c:pt idx="9">
                  <c:v>15.33</c:v>
                </c:pt>
                <c:pt idx="10">
                  <c:v>17</c:v>
                </c:pt>
              </c:numCache>
            </c:numRef>
          </c:val>
        </c:ser>
        <c:dLbls>
          <c:showLegendKey val="0"/>
          <c:showVal val="1"/>
          <c:showCatName val="0"/>
          <c:showSerName val="0"/>
          <c:showPercent val="0"/>
          <c:showBubbleSize val="0"/>
        </c:dLbls>
        <c:gapWidth val="150"/>
        <c:axId val="64780160"/>
        <c:axId val="64781696"/>
      </c:barChart>
      <c:catAx>
        <c:axId val="64780160"/>
        <c:scaling>
          <c:orientation val="minMax"/>
        </c:scaling>
        <c:delete val="0"/>
        <c:axPos val="b"/>
        <c:majorTickMark val="out"/>
        <c:minorTickMark val="none"/>
        <c:tickLblPos val="nextTo"/>
        <c:crossAx val="64781696"/>
        <c:crosses val="autoZero"/>
        <c:auto val="1"/>
        <c:lblAlgn val="ctr"/>
        <c:lblOffset val="100"/>
        <c:noMultiLvlLbl val="0"/>
      </c:catAx>
      <c:valAx>
        <c:axId val="64781696"/>
        <c:scaling>
          <c:orientation val="minMax"/>
        </c:scaling>
        <c:delete val="0"/>
        <c:axPos val="l"/>
        <c:majorGridlines/>
        <c:numFmt formatCode="&quot;$&quot;#,##0_);[Red]\(&quot;$&quot;#,##0\)" sourceLinked="0"/>
        <c:majorTickMark val="out"/>
        <c:minorTickMark val="none"/>
        <c:tickLblPos val="nextTo"/>
        <c:crossAx val="64780160"/>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sz="1400" b="1">
          <a:latin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'Wages - Education'!$B$1</c:f>
              <c:strCache>
                <c:ptCount val="1"/>
                <c:pt idx="0">
                  <c:v>Median hourly wage</c:v>
                </c:pt>
              </c:strCache>
            </c:strRef>
          </c:tx>
          <c:spPr>
            <a:solidFill>
              <a:schemeClr val="accent6">
                <a:lumMod val="50000"/>
              </a:schemeClr>
            </a:solidFill>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'Wages - Education'!$A$2:$A$4</c:f>
              <c:strCache>
                <c:ptCount val="3"/>
                <c:pt idx="0">
                  <c:v>With no post-secondary ECE</c:v>
                </c:pt>
                <c:pt idx="1">
                  <c:v>With an ECE certificate or diploma</c:v>
                </c:pt>
                <c:pt idx="2">
                  <c:v>With an ECE-related university degree</c:v>
                </c:pt>
              </c:strCache>
            </c:strRef>
          </c:cat>
          <c:val>
            <c:numRef>
              <c:f>'Wages - Education'!$B$2:$B$4</c:f>
              <c:numCache>
                <c:formatCode>"$"#,##0.00</c:formatCode>
                <c:ptCount val="3"/>
                <c:pt idx="0">
                  <c:v>13</c:v>
                </c:pt>
                <c:pt idx="1">
                  <c:v>16.88</c:v>
                </c:pt>
                <c:pt idx="2">
                  <c:v>17.2</c:v>
                </c:pt>
              </c:numCache>
            </c:numRef>
          </c:val>
        </c:ser>
        <c:dLbls>
          <c:showLegendKey val="0"/>
          <c:showVal val="1"/>
          <c:showCatName val="0"/>
          <c:showSerName val="0"/>
          <c:showPercent val="0"/>
          <c:showBubbleSize val="0"/>
        </c:dLbls>
        <c:gapWidth val="150"/>
        <c:axId val="64907520"/>
        <c:axId val="64917504"/>
      </c:barChart>
      <c:catAx>
        <c:axId val="64907520"/>
        <c:scaling>
          <c:orientation val="minMax"/>
        </c:scaling>
        <c:delete val="0"/>
        <c:axPos val="b"/>
        <c:majorTickMark val="out"/>
        <c:minorTickMark val="none"/>
        <c:tickLblPos val="nextTo"/>
        <c:crossAx val="64917504"/>
        <c:crosses val="autoZero"/>
        <c:auto val="1"/>
        <c:lblAlgn val="ctr"/>
        <c:lblOffset val="100"/>
        <c:noMultiLvlLbl val="0"/>
      </c:catAx>
      <c:valAx>
        <c:axId val="64917504"/>
        <c:scaling>
          <c:orientation val="minMax"/>
        </c:scaling>
        <c:delete val="0"/>
        <c:axPos val="l"/>
        <c:majorGridlines/>
        <c:numFmt formatCode="&quot;$&quot;#,##0" sourceLinked="0"/>
        <c:majorTickMark val="out"/>
        <c:minorTickMark val="none"/>
        <c:tickLblPos val="nextTo"/>
        <c:crossAx val="64907520"/>
        <c:crosses val="autoZero"/>
        <c:crossBetween val="between"/>
      </c:valAx>
    </c:plotArea>
    <c:plotVisOnly val="1"/>
    <c:dispBlanksAs val="gap"/>
    <c:showDLblsOverMax val="0"/>
  </c:chart>
  <c:txPr>
    <a:bodyPr/>
    <a:lstStyle/>
    <a:p>
      <a:pPr>
        <a:defRPr sz="1400" b="1">
          <a:latin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'Adjusted hourly wages'!$C$3</c:f>
              <c:strCache>
                <c:ptCount val="1"/>
                <c:pt idx="0">
                  <c:v>1998</c:v>
                </c:pt>
              </c:strCache>
            </c:strRef>
          </c:tx>
          <c:spPr>
            <a:solidFill>
              <a:schemeClr val="accent6">
                <a:lumMod val="50000"/>
              </a:schemeClr>
            </a:solidFill>
            <a:ln>
              <a:solidFill>
                <a:schemeClr val="tx1"/>
              </a:solidFill>
            </a:ln>
          </c:spPr>
          <c:invertIfNegative val="0"/>
          <c:dLbls>
            <c:txPr>
              <a:bodyPr/>
              <a:lstStyle/>
              <a:p>
                <a:pPr>
                  <a:defRPr sz="800"/>
                </a:pPr>
                <a:endParaRPr lang="en-US"/>
              </a:p>
            </c:txPr>
            <c:dLblPos val="outEnd"/>
            <c:showLegendKey val="0"/>
            <c:showVal val="1"/>
            <c:showCatName val="0"/>
            <c:showSerName val="0"/>
            <c:showPercent val="0"/>
            <c:showBubbleSize val="0"/>
            <c:showLeaderLines val="0"/>
          </c:dLbls>
          <c:cat>
            <c:strRef>
              <c:f>'Adjusted hourly wages'!$B$4:$B$14</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'Adjusted hourly wages'!$C$4:$C$14</c:f>
              <c:numCache>
                <c:formatCode>"$"#,##0.00_);[Red]\("$"#,##0.00\)</c:formatCode>
                <c:ptCount val="11"/>
                <c:pt idx="0">
                  <c:v>15.36</c:v>
                </c:pt>
                <c:pt idx="1">
                  <c:v>9.39</c:v>
                </c:pt>
                <c:pt idx="2">
                  <c:v>10.42</c:v>
                </c:pt>
                <c:pt idx="3">
                  <c:v>11.62</c:v>
                </c:pt>
                <c:pt idx="4">
                  <c:v>9.42</c:v>
                </c:pt>
                <c:pt idx="5">
                  <c:v>13.89</c:v>
                </c:pt>
                <c:pt idx="6">
                  <c:v>17.760000000000002</c:v>
                </c:pt>
                <c:pt idx="7">
                  <c:v>13.28</c:v>
                </c:pt>
                <c:pt idx="8">
                  <c:v>14.03</c:v>
                </c:pt>
                <c:pt idx="9">
                  <c:v>11.18</c:v>
                </c:pt>
                <c:pt idx="10">
                  <c:v>16.2</c:v>
                </c:pt>
              </c:numCache>
            </c:numRef>
          </c:val>
        </c:ser>
        <c:ser>
          <c:idx val="1"/>
          <c:order val="1"/>
          <c:tx>
            <c:strRef>
              <c:f>'Adjusted hourly wages'!$D$3</c:f>
              <c:strCache>
                <c:ptCount val="1"/>
                <c:pt idx="0">
                  <c:v>2012</c:v>
                </c:pt>
              </c:strCache>
            </c:strRef>
          </c:tx>
          <c:spPr>
            <a:solidFill>
              <a:schemeClr val="accent6">
                <a:lumMod val="60000"/>
                <a:lumOff val="40000"/>
              </a:schemeClr>
            </a:solidFill>
            <a:ln>
              <a:solidFill>
                <a:schemeClr val="tx1"/>
              </a:solidFill>
            </a:ln>
          </c:spPr>
          <c:invertIfNegative val="0"/>
          <c:dLbls>
            <c:txPr>
              <a:bodyPr/>
              <a:lstStyle/>
              <a:p>
                <a:pPr>
                  <a:defRPr sz="800"/>
                </a:pPr>
                <a:endParaRPr lang="en-US"/>
              </a:p>
            </c:txPr>
            <c:dLblPos val="outEnd"/>
            <c:showLegendKey val="0"/>
            <c:showVal val="1"/>
            <c:showCatName val="0"/>
            <c:showSerName val="0"/>
            <c:showPercent val="0"/>
            <c:showBubbleSize val="0"/>
            <c:showLeaderLines val="0"/>
          </c:dLbls>
          <c:cat>
            <c:strRef>
              <c:f>'Adjusted hourly wages'!$B$4:$B$14</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'Adjusted hourly wages'!$D$4:$D$14</c:f>
              <c:numCache>
                <c:formatCode>"$"#,##0.00_);[Red]\("$"#,##0.00\)</c:formatCode>
                <c:ptCount val="11"/>
                <c:pt idx="0">
                  <c:v>16.5</c:v>
                </c:pt>
                <c:pt idx="1">
                  <c:v>14</c:v>
                </c:pt>
                <c:pt idx="2">
                  <c:v>15</c:v>
                </c:pt>
                <c:pt idx="3">
                  <c:v>12.84</c:v>
                </c:pt>
                <c:pt idx="4">
                  <c:v>13.5</c:v>
                </c:pt>
                <c:pt idx="5">
                  <c:v>19.13</c:v>
                </c:pt>
                <c:pt idx="6">
                  <c:v>17.29</c:v>
                </c:pt>
                <c:pt idx="7">
                  <c:v>16</c:v>
                </c:pt>
                <c:pt idx="8">
                  <c:v>14.92</c:v>
                </c:pt>
                <c:pt idx="9">
                  <c:v>15.33</c:v>
                </c:pt>
                <c:pt idx="10">
                  <c:v>17</c:v>
                </c:pt>
              </c:numCache>
            </c:numRef>
          </c:val>
        </c:ser>
        <c:dLbls>
          <c:showLegendKey val="0"/>
          <c:showVal val="1"/>
          <c:showCatName val="0"/>
          <c:showSerName val="0"/>
          <c:showPercent val="0"/>
          <c:showBubbleSize val="0"/>
        </c:dLbls>
        <c:gapWidth val="150"/>
        <c:axId val="64974208"/>
        <c:axId val="64980096"/>
      </c:barChart>
      <c:catAx>
        <c:axId val="64974208"/>
        <c:scaling>
          <c:orientation val="minMax"/>
        </c:scaling>
        <c:delete val="0"/>
        <c:axPos val="b"/>
        <c:majorTickMark val="out"/>
        <c:minorTickMark val="none"/>
        <c:tickLblPos val="nextTo"/>
        <c:crossAx val="64980096"/>
        <c:crosses val="autoZero"/>
        <c:auto val="1"/>
        <c:lblAlgn val="ctr"/>
        <c:lblOffset val="100"/>
        <c:noMultiLvlLbl val="0"/>
      </c:catAx>
      <c:valAx>
        <c:axId val="64980096"/>
        <c:scaling>
          <c:orientation val="minMax"/>
        </c:scaling>
        <c:delete val="0"/>
        <c:axPos val="l"/>
        <c:majorGridlines/>
        <c:numFmt formatCode="&quot;$&quot;#,##0_);[Red]\(&quot;$&quot;#,##0\)" sourceLinked="0"/>
        <c:majorTickMark val="out"/>
        <c:minorTickMark val="none"/>
        <c:tickLblPos val="nextTo"/>
        <c:crossAx val="64974208"/>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sz="1400" b="1">
          <a:latin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'overall satisfaction'!$B$23</c:f>
              <c:strCache>
                <c:ptCount val="1"/>
                <c:pt idx="0">
                  <c:v>Very satsfied  </c:v>
                </c:pt>
              </c:strCache>
            </c:strRef>
          </c:tx>
          <c:spPr>
            <a:solidFill>
              <a:srgbClr val="553876">
                <a:lumMod val="75000"/>
              </a:srgbClr>
            </a:solidFill>
          </c:spPr>
          <c:invertIfNegative val="0"/>
          <c:cat>
            <c:strRef>
              <c:f>'overall satisfaction'!$A$24:$A$34</c:f>
              <c:strCache>
                <c:ptCount val="11"/>
                <c:pt idx="0">
                  <c:v>Newfoundland and Labrador</c:v>
                </c:pt>
                <c:pt idx="1">
                  <c:v>Prince Edward Island</c:v>
                </c:pt>
                <c:pt idx="2">
                  <c:v>Nova Scotia</c:v>
                </c:pt>
                <c:pt idx="3">
                  <c:v>New Brunswick</c:v>
                </c:pt>
                <c:pt idx="4">
                  <c:v>Quebec</c:v>
                </c:pt>
                <c:pt idx="5">
                  <c:v>Ontario</c:v>
                </c:pt>
                <c:pt idx="6">
                  <c:v>Manitoba</c:v>
                </c:pt>
                <c:pt idx="7">
                  <c:v>Saskatchewan</c:v>
                </c:pt>
                <c:pt idx="8">
                  <c:v>Alberta</c:v>
                </c:pt>
                <c:pt idx="9">
                  <c:v>British Columbia</c:v>
                </c:pt>
                <c:pt idx="10">
                  <c:v>CANADA</c:v>
                </c:pt>
              </c:strCache>
            </c:strRef>
          </c:cat>
          <c:val>
            <c:numRef>
              <c:f>'overall satisfaction'!$B$24:$B$34</c:f>
              <c:numCache>
                <c:formatCode>_-* #,##0.0_-;\-* #,##0.0_-;_-* "-"??_-;_-@_-</c:formatCode>
                <c:ptCount val="11"/>
                <c:pt idx="0">
                  <c:v>23.08</c:v>
                </c:pt>
                <c:pt idx="1">
                  <c:v>78.95</c:v>
                </c:pt>
                <c:pt idx="2">
                  <c:v>47.06</c:v>
                </c:pt>
                <c:pt idx="3">
                  <c:v>59.49</c:v>
                </c:pt>
                <c:pt idx="4">
                  <c:v>50</c:v>
                </c:pt>
                <c:pt idx="5">
                  <c:v>46.75</c:v>
                </c:pt>
                <c:pt idx="6">
                  <c:v>42.45</c:v>
                </c:pt>
                <c:pt idx="7">
                  <c:v>35.96</c:v>
                </c:pt>
                <c:pt idx="8">
                  <c:v>47.71</c:v>
                </c:pt>
                <c:pt idx="9">
                  <c:v>47.1</c:v>
                </c:pt>
                <c:pt idx="10">
                  <c:v>47.29</c:v>
                </c:pt>
              </c:numCache>
            </c:numRef>
          </c:val>
        </c:ser>
        <c:ser>
          <c:idx val="1"/>
          <c:order val="1"/>
          <c:tx>
            <c:strRef>
              <c:f>'overall satisfaction'!$C$23</c:f>
              <c:strCache>
                <c:ptCount val="1"/>
                <c:pt idx="0">
                  <c:v>Somewhat satisfied</c:v>
                </c:pt>
              </c:strCache>
            </c:strRef>
          </c:tx>
          <c:spPr>
            <a:solidFill>
              <a:srgbClr val="553876">
                <a:lumMod val="40000"/>
                <a:lumOff val="60000"/>
              </a:srgbClr>
            </a:solidFill>
          </c:spPr>
          <c:invertIfNegative val="0"/>
          <c:cat>
            <c:strRef>
              <c:f>'overall satisfaction'!$A$24:$A$34</c:f>
              <c:strCache>
                <c:ptCount val="11"/>
                <c:pt idx="0">
                  <c:v>Newfoundland and Labrador</c:v>
                </c:pt>
                <c:pt idx="1">
                  <c:v>Prince Edward Island</c:v>
                </c:pt>
                <c:pt idx="2">
                  <c:v>Nova Scotia</c:v>
                </c:pt>
                <c:pt idx="3">
                  <c:v>New Brunswick</c:v>
                </c:pt>
                <c:pt idx="4">
                  <c:v>Quebec</c:v>
                </c:pt>
                <c:pt idx="5">
                  <c:v>Ontario</c:v>
                </c:pt>
                <c:pt idx="6">
                  <c:v>Manitoba</c:v>
                </c:pt>
                <c:pt idx="7">
                  <c:v>Saskatchewan</c:v>
                </c:pt>
                <c:pt idx="8">
                  <c:v>Alberta</c:v>
                </c:pt>
                <c:pt idx="9">
                  <c:v>British Columbia</c:v>
                </c:pt>
                <c:pt idx="10">
                  <c:v>CANADA</c:v>
                </c:pt>
              </c:strCache>
            </c:strRef>
          </c:cat>
          <c:val>
            <c:numRef>
              <c:f>'overall satisfaction'!$C$24:$C$34</c:f>
              <c:numCache>
                <c:formatCode>_-* #,##0.0_-;\-* #,##0.0_-;_-* "-"??_-;_-@_-</c:formatCode>
                <c:ptCount val="11"/>
                <c:pt idx="0">
                  <c:v>69.23</c:v>
                </c:pt>
                <c:pt idx="1">
                  <c:v>21.05</c:v>
                </c:pt>
                <c:pt idx="2">
                  <c:v>47.06</c:v>
                </c:pt>
                <c:pt idx="3">
                  <c:v>29.11</c:v>
                </c:pt>
                <c:pt idx="4">
                  <c:v>45.16</c:v>
                </c:pt>
                <c:pt idx="5">
                  <c:v>42.41</c:v>
                </c:pt>
                <c:pt idx="6">
                  <c:v>47.17</c:v>
                </c:pt>
                <c:pt idx="7">
                  <c:v>55.06</c:v>
                </c:pt>
                <c:pt idx="8">
                  <c:v>35.78</c:v>
                </c:pt>
                <c:pt idx="9">
                  <c:v>45.29</c:v>
                </c:pt>
                <c:pt idx="10">
                  <c:v>43.21</c:v>
                </c:pt>
              </c:numCache>
            </c:numRef>
          </c:val>
        </c:ser>
        <c:dLbls>
          <c:showLegendKey val="0"/>
          <c:showVal val="0"/>
          <c:showCatName val="0"/>
          <c:showSerName val="0"/>
          <c:showPercent val="0"/>
          <c:showBubbleSize val="0"/>
        </c:dLbls>
        <c:gapWidth val="75"/>
        <c:overlap val="100"/>
        <c:axId val="65259776"/>
        <c:axId val="65261568"/>
      </c:barChart>
      <c:catAx>
        <c:axId val="65259776"/>
        <c:scaling>
          <c:orientation val="minMax"/>
        </c:scaling>
        <c:delete val="0"/>
        <c:axPos val="l"/>
        <c:majorTickMark val="none"/>
        <c:minorTickMark val="none"/>
        <c:tickLblPos val="nextTo"/>
        <c:txPr>
          <a:bodyPr/>
          <a:lstStyle/>
          <a:p>
            <a:pPr>
              <a:defRPr sz="2000"/>
            </a:pPr>
            <a:endParaRPr lang="en-US"/>
          </a:p>
        </c:txPr>
        <c:crossAx val="65261568"/>
        <c:crosses val="autoZero"/>
        <c:auto val="1"/>
        <c:lblAlgn val="ctr"/>
        <c:lblOffset val="100"/>
        <c:noMultiLvlLbl val="0"/>
      </c:catAx>
      <c:valAx>
        <c:axId val="65261568"/>
        <c:scaling>
          <c:orientation val="minMax"/>
        </c:scaling>
        <c:delete val="0"/>
        <c:axPos val="b"/>
        <c:majorGridlines/>
        <c:numFmt formatCode="General" sourceLinked="0"/>
        <c:majorTickMark val="none"/>
        <c:minorTickMark val="none"/>
        <c:tickLblPos val="nextTo"/>
        <c:spPr>
          <a:ln w="9525">
            <a:noFill/>
          </a:ln>
        </c:spPr>
        <c:txPr>
          <a:bodyPr/>
          <a:lstStyle/>
          <a:p>
            <a:pPr>
              <a:defRPr sz="1800"/>
            </a:pPr>
            <a:endParaRPr lang="en-US"/>
          </a:p>
        </c:txPr>
        <c:crossAx val="65259776"/>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'Governance model'!$A$5:$A$8</c:f>
              <c:strCache>
                <c:ptCount val="4"/>
                <c:pt idx="0">
                  <c:v>Non-profit or public</c:v>
                </c:pt>
                <c:pt idx="1">
                  <c:v>Commercial business</c:v>
                </c:pt>
                <c:pt idx="2">
                  <c:v>First Nations, Metis or Inuit governing body</c:v>
                </c:pt>
                <c:pt idx="3">
                  <c:v>Municipality</c:v>
                </c:pt>
              </c:strCache>
            </c:strRef>
          </c:cat>
          <c:val>
            <c:numRef>
              <c:f>'Governance model'!$B$5:$B$8</c:f>
              <c:numCache>
                <c:formatCode>0.0%</c:formatCode>
                <c:ptCount val="4"/>
                <c:pt idx="0">
                  <c:v>0.73</c:v>
                </c:pt>
                <c:pt idx="1">
                  <c:v>0.26</c:v>
                </c:pt>
                <c:pt idx="2">
                  <c:v>2.7E-2</c:v>
                </c:pt>
                <c:pt idx="3">
                  <c:v>2.1000000000000001E-2</c:v>
                </c:pt>
              </c:numCache>
            </c:numRef>
          </c:val>
        </c:ser>
        <c:dLbls>
          <c:showLegendKey val="0"/>
          <c:showVal val="1"/>
          <c:showCatName val="0"/>
          <c:showSerName val="0"/>
          <c:showPercent val="0"/>
          <c:showBubbleSize val="0"/>
        </c:dLbls>
        <c:gapWidth val="150"/>
        <c:axId val="59264384"/>
        <c:axId val="59274368"/>
      </c:barChart>
      <c:catAx>
        <c:axId val="59264384"/>
        <c:scaling>
          <c:orientation val="minMax"/>
        </c:scaling>
        <c:delete val="0"/>
        <c:axPos val="b"/>
        <c:majorTickMark val="out"/>
        <c:minorTickMark val="none"/>
        <c:tickLblPos val="nextTo"/>
        <c:txPr>
          <a:bodyPr/>
          <a:lstStyle/>
          <a:p>
            <a:pPr>
              <a:defRPr sz="1400"/>
            </a:pPr>
            <a:endParaRPr lang="en-US"/>
          </a:p>
        </c:txPr>
        <c:crossAx val="59274368"/>
        <c:crosses val="autoZero"/>
        <c:auto val="1"/>
        <c:lblAlgn val="ctr"/>
        <c:lblOffset val="100"/>
        <c:noMultiLvlLbl val="0"/>
      </c:catAx>
      <c:valAx>
        <c:axId val="59274368"/>
        <c:scaling>
          <c:orientation val="minMax"/>
        </c:scaling>
        <c:delete val="0"/>
        <c:axPos val="l"/>
        <c:majorGridlines/>
        <c:numFmt formatCode="0%" sourceLinked="0"/>
        <c:majorTickMark val="out"/>
        <c:minorTickMark val="none"/>
        <c:tickLblPos val="nextTo"/>
        <c:crossAx val="59264384"/>
        <c:crosses val="autoZero"/>
        <c:crossBetween val="between"/>
      </c:valAx>
    </c:plotArea>
    <c:plotVisOnly val="1"/>
    <c:dispBlanksAs val="gap"/>
    <c:showDLblsOverMax val="0"/>
  </c:chart>
  <c:txPr>
    <a:bodyPr/>
    <a:lstStyle/>
    <a:p>
      <a:pPr>
        <a:defRPr sz="1400" b="1">
          <a:latin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'overall satisfaction'!$F$24</c:f>
              <c:strCache>
                <c:ptCount val="1"/>
                <c:pt idx="0">
                  <c:v>Very satsfied  </c:v>
                </c:pt>
              </c:strCache>
            </c:strRef>
          </c:tx>
          <c:spPr>
            <a:solidFill>
              <a:srgbClr val="553876">
                <a:lumMod val="75000"/>
              </a:srgbClr>
            </a:solidFill>
          </c:spPr>
          <c:invertIfNegative val="0"/>
          <c:cat>
            <c:strRef>
              <c:f>'overall satisfaction'!$E$25:$E$35</c:f>
              <c:strCache>
                <c:ptCount val="11"/>
                <c:pt idx="0">
                  <c:v>Newfoundland and Labrador</c:v>
                </c:pt>
                <c:pt idx="1">
                  <c:v>Prince Edward Island</c:v>
                </c:pt>
                <c:pt idx="2">
                  <c:v>Nova Scotia</c:v>
                </c:pt>
                <c:pt idx="3">
                  <c:v>New Brunswick</c:v>
                </c:pt>
                <c:pt idx="4">
                  <c:v>Quebec</c:v>
                </c:pt>
                <c:pt idx="5">
                  <c:v>Ontario</c:v>
                </c:pt>
                <c:pt idx="6">
                  <c:v>Manitoba</c:v>
                </c:pt>
                <c:pt idx="7">
                  <c:v>Saskatchewan</c:v>
                </c:pt>
                <c:pt idx="8">
                  <c:v>Alberta</c:v>
                </c:pt>
                <c:pt idx="9">
                  <c:v>British Columbia</c:v>
                </c:pt>
                <c:pt idx="10">
                  <c:v>CANADA</c:v>
                </c:pt>
              </c:strCache>
            </c:strRef>
          </c:cat>
          <c:val>
            <c:numRef>
              <c:f>'overall satisfaction'!$F$25:$F$35</c:f>
              <c:numCache>
                <c:formatCode>_-* #,##0.0_-;\-* #,##0.0_-;_-* "-"??_-;_-@_-</c:formatCode>
                <c:ptCount val="11"/>
                <c:pt idx="0">
                  <c:v>34.619999999999997</c:v>
                </c:pt>
                <c:pt idx="1">
                  <c:v>52.94</c:v>
                </c:pt>
                <c:pt idx="2">
                  <c:v>44.78</c:v>
                </c:pt>
                <c:pt idx="3">
                  <c:v>44.07</c:v>
                </c:pt>
                <c:pt idx="4">
                  <c:v>20.93</c:v>
                </c:pt>
                <c:pt idx="5">
                  <c:v>35.299999999999997</c:v>
                </c:pt>
                <c:pt idx="6">
                  <c:v>32</c:v>
                </c:pt>
                <c:pt idx="7">
                  <c:v>37.630000000000003</c:v>
                </c:pt>
                <c:pt idx="8">
                  <c:v>28.57</c:v>
                </c:pt>
                <c:pt idx="9">
                  <c:v>40.65</c:v>
                </c:pt>
                <c:pt idx="10">
                  <c:v>36.67</c:v>
                </c:pt>
              </c:numCache>
            </c:numRef>
          </c:val>
        </c:ser>
        <c:ser>
          <c:idx val="1"/>
          <c:order val="1"/>
          <c:tx>
            <c:strRef>
              <c:f>'overall satisfaction'!$G$24</c:f>
              <c:strCache>
                <c:ptCount val="1"/>
                <c:pt idx="0">
                  <c:v>Somewhat satisfied</c:v>
                </c:pt>
              </c:strCache>
            </c:strRef>
          </c:tx>
          <c:spPr>
            <a:solidFill>
              <a:srgbClr val="553876">
                <a:lumMod val="60000"/>
                <a:lumOff val="40000"/>
              </a:srgbClr>
            </a:solidFill>
          </c:spPr>
          <c:invertIfNegative val="0"/>
          <c:cat>
            <c:strRef>
              <c:f>'overall satisfaction'!$E$25:$E$35</c:f>
              <c:strCache>
                <c:ptCount val="11"/>
                <c:pt idx="0">
                  <c:v>Newfoundland and Labrador</c:v>
                </c:pt>
                <c:pt idx="1">
                  <c:v>Prince Edward Island</c:v>
                </c:pt>
                <c:pt idx="2">
                  <c:v>Nova Scotia</c:v>
                </c:pt>
                <c:pt idx="3">
                  <c:v>New Brunswick</c:v>
                </c:pt>
                <c:pt idx="4">
                  <c:v>Quebec</c:v>
                </c:pt>
                <c:pt idx="5">
                  <c:v>Ontario</c:v>
                </c:pt>
                <c:pt idx="6">
                  <c:v>Manitoba</c:v>
                </c:pt>
                <c:pt idx="7">
                  <c:v>Saskatchewan</c:v>
                </c:pt>
                <c:pt idx="8">
                  <c:v>Alberta</c:v>
                </c:pt>
                <c:pt idx="9">
                  <c:v>British Columbia</c:v>
                </c:pt>
                <c:pt idx="10">
                  <c:v>CANADA</c:v>
                </c:pt>
              </c:strCache>
            </c:strRef>
          </c:cat>
          <c:val>
            <c:numRef>
              <c:f>'overall satisfaction'!$G$25:$G$35</c:f>
              <c:numCache>
                <c:formatCode>_-* #,##0.0_-;\-* #,##0.0_-;_-* "-"??_-;_-@_-</c:formatCode>
                <c:ptCount val="11"/>
                <c:pt idx="0">
                  <c:v>38.46</c:v>
                </c:pt>
                <c:pt idx="1">
                  <c:v>43.14</c:v>
                </c:pt>
                <c:pt idx="2">
                  <c:v>43.28</c:v>
                </c:pt>
                <c:pt idx="3">
                  <c:v>35.590000000000003</c:v>
                </c:pt>
                <c:pt idx="4">
                  <c:v>67.44</c:v>
                </c:pt>
                <c:pt idx="5">
                  <c:v>41.46</c:v>
                </c:pt>
                <c:pt idx="6">
                  <c:v>45</c:v>
                </c:pt>
                <c:pt idx="7">
                  <c:v>46.24</c:v>
                </c:pt>
                <c:pt idx="8">
                  <c:v>45.92</c:v>
                </c:pt>
                <c:pt idx="9">
                  <c:v>37.39</c:v>
                </c:pt>
                <c:pt idx="10">
                  <c:v>41.66</c:v>
                </c:pt>
              </c:numCache>
            </c:numRef>
          </c:val>
        </c:ser>
        <c:dLbls>
          <c:showLegendKey val="0"/>
          <c:showVal val="0"/>
          <c:showCatName val="0"/>
          <c:showSerName val="0"/>
          <c:showPercent val="0"/>
          <c:showBubbleSize val="0"/>
        </c:dLbls>
        <c:gapWidth val="75"/>
        <c:overlap val="100"/>
        <c:axId val="78134656"/>
        <c:axId val="78140544"/>
      </c:barChart>
      <c:catAx>
        <c:axId val="78134656"/>
        <c:scaling>
          <c:orientation val="minMax"/>
        </c:scaling>
        <c:delete val="0"/>
        <c:axPos val="l"/>
        <c:majorTickMark val="none"/>
        <c:minorTickMark val="none"/>
        <c:tickLblPos val="nextTo"/>
        <c:txPr>
          <a:bodyPr/>
          <a:lstStyle/>
          <a:p>
            <a:pPr>
              <a:defRPr sz="2000"/>
            </a:pPr>
            <a:endParaRPr lang="en-US"/>
          </a:p>
        </c:txPr>
        <c:crossAx val="78140544"/>
        <c:crosses val="autoZero"/>
        <c:auto val="1"/>
        <c:lblAlgn val="ctr"/>
        <c:lblOffset val="100"/>
        <c:noMultiLvlLbl val="0"/>
      </c:catAx>
      <c:valAx>
        <c:axId val="78140544"/>
        <c:scaling>
          <c:orientation val="minMax"/>
        </c:scaling>
        <c:delete val="0"/>
        <c:axPos val="b"/>
        <c:majorGridlines/>
        <c:numFmt formatCode="General" sourceLinked="0"/>
        <c:majorTickMark val="none"/>
        <c:minorTickMark val="none"/>
        <c:tickLblPos val="nextTo"/>
        <c:spPr>
          <a:ln w="9525">
            <a:noFill/>
          </a:ln>
        </c:spPr>
        <c:txPr>
          <a:bodyPr/>
          <a:lstStyle/>
          <a:p>
            <a:pPr>
              <a:defRPr sz="2000"/>
            </a:pPr>
            <a:endParaRPr lang="en-US"/>
          </a:p>
        </c:txPr>
        <c:crossAx val="78134656"/>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6">
                <a:lumMod val="50000"/>
              </a:schemeClr>
            </a:solidFill>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'Plans to stay'!$A$2:$A$8</c:f>
              <c:strCache>
                <c:ptCount val="7"/>
                <c:pt idx="0">
                  <c:v>Same job</c:v>
                </c:pt>
                <c:pt idx="1">
                  <c:v>Similar job in different child care centre</c:v>
                </c:pt>
                <c:pt idx="2">
                  <c:v>More senior position in same child care</c:v>
                </c:pt>
                <c:pt idx="3">
                  <c:v>More senior position in different child care centre</c:v>
                </c:pt>
                <c:pt idx="4">
                  <c:v>Open own centre</c:v>
                </c:pt>
                <c:pt idx="5">
                  <c:v>Other plans</c:v>
                </c:pt>
                <c:pt idx="6">
                  <c:v>Not sure</c:v>
                </c:pt>
              </c:strCache>
            </c:strRef>
          </c:cat>
          <c:val>
            <c:numRef>
              <c:f>'Plans to stay'!$B$2:$B$8</c:f>
              <c:numCache>
                <c:formatCode>0.0%</c:formatCode>
                <c:ptCount val="7"/>
                <c:pt idx="0">
                  <c:v>0.48299999999999998</c:v>
                </c:pt>
                <c:pt idx="1">
                  <c:v>6.9000000000000006E-2</c:v>
                </c:pt>
                <c:pt idx="2">
                  <c:v>0.14499999999999999</c:v>
                </c:pt>
                <c:pt idx="3">
                  <c:v>6.3E-2</c:v>
                </c:pt>
                <c:pt idx="4">
                  <c:v>0.04</c:v>
                </c:pt>
                <c:pt idx="5">
                  <c:v>3.6999999999999998E-2</c:v>
                </c:pt>
                <c:pt idx="6">
                  <c:v>0.16300000000000001</c:v>
                </c:pt>
              </c:numCache>
            </c:numRef>
          </c:val>
        </c:ser>
        <c:dLbls>
          <c:showLegendKey val="0"/>
          <c:showVal val="1"/>
          <c:showCatName val="0"/>
          <c:showSerName val="0"/>
          <c:showPercent val="0"/>
          <c:showBubbleSize val="0"/>
        </c:dLbls>
        <c:gapWidth val="150"/>
        <c:axId val="78282752"/>
        <c:axId val="78284288"/>
      </c:barChart>
      <c:catAx>
        <c:axId val="78282752"/>
        <c:scaling>
          <c:orientation val="minMax"/>
        </c:scaling>
        <c:delete val="0"/>
        <c:axPos val="b"/>
        <c:majorTickMark val="out"/>
        <c:minorTickMark val="none"/>
        <c:tickLblPos val="nextTo"/>
        <c:crossAx val="78284288"/>
        <c:crosses val="autoZero"/>
        <c:auto val="1"/>
        <c:lblAlgn val="ctr"/>
        <c:lblOffset val="100"/>
        <c:noMultiLvlLbl val="0"/>
      </c:catAx>
      <c:valAx>
        <c:axId val="78284288"/>
        <c:scaling>
          <c:orientation val="minMax"/>
        </c:scaling>
        <c:delete val="0"/>
        <c:axPos val="l"/>
        <c:majorGridlines/>
        <c:numFmt formatCode="0%" sourceLinked="0"/>
        <c:majorTickMark val="out"/>
        <c:minorTickMark val="none"/>
        <c:tickLblPos val="nextTo"/>
        <c:crossAx val="78282752"/>
        <c:crosses val="autoZero"/>
        <c:crossBetween val="between"/>
      </c:valAx>
    </c:plotArea>
    <c:plotVisOnly val="1"/>
    <c:dispBlanksAs val="gap"/>
    <c:showDLblsOverMax val="0"/>
  </c:chart>
  <c:txPr>
    <a:bodyPr/>
    <a:lstStyle/>
    <a:p>
      <a:pPr>
        <a:defRPr sz="1400" b="1">
          <a:latin typeface="Calibri"/>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'Plans to leave'!$A$3:$A$10</c:f>
              <c:strCache>
                <c:ptCount val="8"/>
                <c:pt idx="0">
                  <c:v>Working in the school system</c:v>
                </c:pt>
                <c:pt idx="1">
                  <c:v>Working in ECE, but not in regulated child care</c:v>
                </c:pt>
                <c:pt idx="2">
                  <c:v>Working in a job unrelated to ECEC</c:v>
                </c:pt>
                <c:pt idx="3">
                  <c:v>Being at home with their children</c:v>
                </c:pt>
                <c:pt idx="4">
                  <c:v>Going back to school</c:v>
                </c:pt>
                <c:pt idx="5">
                  <c:v>Retiring</c:v>
                </c:pt>
                <c:pt idx="6">
                  <c:v>Other plans</c:v>
                </c:pt>
                <c:pt idx="7">
                  <c:v>Not sure</c:v>
                </c:pt>
              </c:strCache>
            </c:strRef>
          </c:cat>
          <c:val>
            <c:numRef>
              <c:f>'Plans to leave'!$B$3:$B$10</c:f>
              <c:numCache>
                <c:formatCode>0.0%</c:formatCode>
                <c:ptCount val="8"/>
                <c:pt idx="0">
                  <c:v>0.40600000000000003</c:v>
                </c:pt>
                <c:pt idx="1">
                  <c:v>0.104</c:v>
                </c:pt>
                <c:pt idx="2">
                  <c:v>0.104</c:v>
                </c:pt>
                <c:pt idx="3">
                  <c:v>4.8000000000000001E-2</c:v>
                </c:pt>
                <c:pt idx="4">
                  <c:v>5.6000000000000001E-2</c:v>
                </c:pt>
                <c:pt idx="5">
                  <c:v>9.4E-2</c:v>
                </c:pt>
                <c:pt idx="6">
                  <c:v>5.8000000000000003E-2</c:v>
                </c:pt>
                <c:pt idx="7">
                  <c:v>0.13</c:v>
                </c:pt>
              </c:numCache>
            </c:numRef>
          </c:val>
        </c:ser>
        <c:dLbls>
          <c:showLegendKey val="0"/>
          <c:showVal val="1"/>
          <c:showCatName val="0"/>
          <c:showSerName val="0"/>
          <c:showPercent val="0"/>
          <c:showBubbleSize val="0"/>
        </c:dLbls>
        <c:gapWidth val="150"/>
        <c:axId val="78536704"/>
        <c:axId val="78538240"/>
      </c:barChart>
      <c:catAx>
        <c:axId val="78536704"/>
        <c:scaling>
          <c:orientation val="minMax"/>
        </c:scaling>
        <c:delete val="0"/>
        <c:axPos val="b"/>
        <c:majorTickMark val="out"/>
        <c:minorTickMark val="none"/>
        <c:tickLblPos val="nextTo"/>
        <c:crossAx val="78538240"/>
        <c:crosses val="autoZero"/>
        <c:auto val="1"/>
        <c:lblAlgn val="ctr"/>
        <c:lblOffset val="100"/>
        <c:noMultiLvlLbl val="0"/>
      </c:catAx>
      <c:valAx>
        <c:axId val="78538240"/>
        <c:scaling>
          <c:orientation val="minMax"/>
        </c:scaling>
        <c:delete val="0"/>
        <c:axPos val="l"/>
        <c:majorGridlines/>
        <c:numFmt formatCode="0%" sourceLinked="0"/>
        <c:majorTickMark val="out"/>
        <c:minorTickMark val="none"/>
        <c:tickLblPos val="nextTo"/>
        <c:crossAx val="78536704"/>
        <c:crosses val="autoZero"/>
        <c:crossBetween val="between"/>
      </c:valAx>
    </c:plotArea>
    <c:plotVisOnly val="1"/>
    <c:dispBlanksAs val="gap"/>
    <c:showDLblsOverMax val="0"/>
  </c:chart>
  <c:txPr>
    <a:bodyPr/>
    <a:lstStyle/>
    <a:p>
      <a:pPr>
        <a:defRPr sz="1400" b="1">
          <a:latin typeface="Calibri"/>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'Looking for a new job'!$C$3</c:f>
              <c:strCache>
                <c:ptCount val="1"/>
                <c:pt idx="0">
                  <c:v>Centre directors</c:v>
                </c:pt>
              </c:strCache>
            </c:strRef>
          </c:tx>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'Looking for a new job'!$B$4:$B$13</c:f>
              <c:strCache>
                <c:ptCount val="10"/>
                <c:pt idx="0">
                  <c:v>Canada</c:v>
                </c:pt>
                <c:pt idx="1">
                  <c:v>Nfld. &amp; Labrador</c:v>
                </c:pt>
                <c:pt idx="2">
                  <c:v>N.S.</c:v>
                </c:pt>
                <c:pt idx="3">
                  <c:v>N.B.</c:v>
                </c:pt>
                <c:pt idx="4">
                  <c:v>Que.</c:v>
                </c:pt>
                <c:pt idx="5">
                  <c:v>Ont.</c:v>
                </c:pt>
                <c:pt idx="6">
                  <c:v>Man.</c:v>
                </c:pt>
                <c:pt idx="7">
                  <c:v>Sask.</c:v>
                </c:pt>
                <c:pt idx="8">
                  <c:v>Alta.</c:v>
                </c:pt>
                <c:pt idx="9">
                  <c:v>B.C.</c:v>
                </c:pt>
              </c:strCache>
            </c:strRef>
          </c:cat>
          <c:val>
            <c:numRef>
              <c:f>'Looking for a new job'!$C$4:$C$13</c:f>
              <c:numCache>
                <c:formatCode>0.0%</c:formatCode>
                <c:ptCount val="10"/>
                <c:pt idx="0">
                  <c:v>0.09</c:v>
                </c:pt>
                <c:pt idx="1">
                  <c:v>0</c:v>
                </c:pt>
                <c:pt idx="2">
                  <c:v>2.8000000000000001E-2</c:v>
                </c:pt>
                <c:pt idx="3">
                  <c:v>5.0999999999999997E-2</c:v>
                </c:pt>
                <c:pt idx="4">
                  <c:v>5.6000000000000001E-2</c:v>
                </c:pt>
                <c:pt idx="5">
                  <c:v>0.11700000000000001</c:v>
                </c:pt>
                <c:pt idx="6">
                  <c:v>0.124</c:v>
                </c:pt>
                <c:pt idx="7">
                  <c:v>6.6000000000000003E-2</c:v>
                </c:pt>
                <c:pt idx="8">
                  <c:v>0.152</c:v>
                </c:pt>
                <c:pt idx="9">
                  <c:v>6.6000000000000003E-2</c:v>
                </c:pt>
              </c:numCache>
            </c:numRef>
          </c:val>
        </c:ser>
        <c:ser>
          <c:idx val="1"/>
          <c:order val="1"/>
          <c:tx>
            <c:strRef>
              <c:f>'Looking for a new job'!$D$3</c:f>
              <c:strCache>
                <c:ptCount val="1"/>
                <c:pt idx="0">
                  <c:v>Program staff</c:v>
                </c:pt>
              </c:strCache>
            </c:strRef>
          </c:tx>
          <c:spPr>
            <a:solidFill>
              <a:schemeClr val="accent6">
                <a:lumMod val="60000"/>
                <a:lumOff val="4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'Looking for a new job'!$B$4:$B$13</c:f>
              <c:strCache>
                <c:ptCount val="10"/>
                <c:pt idx="0">
                  <c:v>Canada</c:v>
                </c:pt>
                <c:pt idx="1">
                  <c:v>Nfld. &amp; Labrador</c:v>
                </c:pt>
                <c:pt idx="2">
                  <c:v>N.S.</c:v>
                </c:pt>
                <c:pt idx="3">
                  <c:v>N.B.</c:v>
                </c:pt>
                <c:pt idx="4">
                  <c:v>Que.</c:v>
                </c:pt>
                <c:pt idx="5">
                  <c:v>Ont.</c:v>
                </c:pt>
                <c:pt idx="6">
                  <c:v>Man.</c:v>
                </c:pt>
                <c:pt idx="7">
                  <c:v>Sask.</c:v>
                </c:pt>
                <c:pt idx="8">
                  <c:v>Alta.</c:v>
                </c:pt>
                <c:pt idx="9">
                  <c:v>B.C.</c:v>
                </c:pt>
              </c:strCache>
            </c:strRef>
          </c:cat>
          <c:val>
            <c:numRef>
              <c:f>'Looking for a new job'!$D$4:$D$13</c:f>
              <c:numCache>
                <c:formatCode>0.0%</c:formatCode>
                <c:ptCount val="10"/>
                <c:pt idx="0">
                  <c:v>0.23100000000000001</c:v>
                </c:pt>
                <c:pt idx="1">
                  <c:v>0.12</c:v>
                </c:pt>
                <c:pt idx="2">
                  <c:v>0.10100000000000001</c:v>
                </c:pt>
                <c:pt idx="3">
                  <c:v>0.153</c:v>
                </c:pt>
                <c:pt idx="4">
                  <c:v>0.20499999999999999</c:v>
                </c:pt>
                <c:pt idx="5">
                  <c:v>0.27900000000000003</c:v>
                </c:pt>
                <c:pt idx="6">
                  <c:v>0.21199999999999999</c:v>
                </c:pt>
                <c:pt idx="7">
                  <c:v>0.12</c:v>
                </c:pt>
                <c:pt idx="8">
                  <c:v>0.23200000000000001</c:v>
                </c:pt>
                <c:pt idx="9">
                  <c:v>0.19900000000000001</c:v>
                </c:pt>
              </c:numCache>
            </c:numRef>
          </c:val>
        </c:ser>
        <c:dLbls>
          <c:showLegendKey val="0"/>
          <c:showVal val="1"/>
          <c:showCatName val="0"/>
          <c:showSerName val="0"/>
          <c:showPercent val="0"/>
          <c:showBubbleSize val="0"/>
        </c:dLbls>
        <c:gapWidth val="150"/>
        <c:axId val="78460032"/>
        <c:axId val="78461568"/>
      </c:barChart>
      <c:catAx>
        <c:axId val="78460032"/>
        <c:scaling>
          <c:orientation val="minMax"/>
        </c:scaling>
        <c:delete val="0"/>
        <c:axPos val="b"/>
        <c:majorTickMark val="out"/>
        <c:minorTickMark val="none"/>
        <c:tickLblPos val="nextTo"/>
        <c:crossAx val="78461568"/>
        <c:crosses val="autoZero"/>
        <c:auto val="1"/>
        <c:lblAlgn val="ctr"/>
        <c:lblOffset val="100"/>
        <c:noMultiLvlLbl val="0"/>
      </c:catAx>
      <c:valAx>
        <c:axId val="78461568"/>
        <c:scaling>
          <c:orientation val="minMax"/>
        </c:scaling>
        <c:delete val="0"/>
        <c:axPos val="l"/>
        <c:majorGridlines/>
        <c:numFmt formatCode="0%" sourceLinked="0"/>
        <c:majorTickMark val="out"/>
        <c:minorTickMark val="none"/>
        <c:tickLblPos val="nextTo"/>
        <c:crossAx val="78460032"/>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sz="1400" b="1">
          <a:latin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6">
                <a:lumMod val="50000"/>
              </a:schemeClr>
            </a:solidFill>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'Type of child care'!$A$6:$A$10</c:f>
              <c:strCache>
                <c:ptCount val="5"/>
                <c:pt idx="0">
                  <c:v>School-age care</c:v>
                </c:pt>
                <c:pt idx="1">
                  <c:v>Part-time care</c:v>
                </c:pt>
                <c:pt idx="2">
                  <c:v>Family child care</c:v>
                </c:pt>
                <c:pt idx="3">
                  <c:v>Parent/child drop-in</c:v>
                </c:pt>
                <c:pt idx="4">
                  <c:v>Other health / social services</c:v>
                </c:pt>
              </c:strCache>
            </c:strRef>
          </c:cat>
          <c:val>
            <c:numRef>
              <c:f>'Type of child care'!$B$6:$B$10</c:f>
              <c:numCache>
                <c:formatCode>0.0%</c:formatCode>
                <c:ptCount val="5"/>
                <c:pt idx="0">
                  <c:v>0.46899999999999997</c:v>
                </c:pt>
                <c:pt idx="1">
                  <c:v>0.307</c:v>
                </c:pt>
                <c:pt idx="2">
                  <c:v>7.0999999999999994E-2</c:v>
                </c:pt>
                <c:pt idx="3">
                  <c:v>7.0000000000000007E-2</c:v>
                </c:pt>
                <c:pt idx="4">
                  <c:v>5.8999999999999997E-2</c:v>
                </c:pt>
              </c:numCache>
            </c:numRef>
          </c:val>
        </c:ser>
        <c:dLbls>
          <c:showLegendKey val="0"/>
          <c:showVal val="1"/>
          <c:showCatName val="0"/>
          <c:showSerName val="0"/>
          <c:showPercent val="0"/>
          <c:showBubbleSize val="0"/>
        </c:dLbls>
        <c:gapWidth val="150"/>
        <c:axId val="59329920"/>
        <c:axId val="59339904"/>
      </c:barChart>
      <c:catAx>
        <c:axId val="59329920"/>
        <c:scaling>
          <c:orientation val="minMax"/>
        </c:scaling>
        <c:delete val="0"/>
        <c:axPos val="b"/>
        <c:majorTickMark val="out"/>
        <c:minorTickMark val="none"/>
        <c:tickLblPos val="nextTo"/>
        <c:txPr>
          <a:bodyPr/>
          <a:lstStyle/>
          <a:p>
            <a:pPr>
              <a:defRPr sz="1400"/>
            </a:pPr>
            <a:endParaRPr lang="en-US"/>
          </a:p>
        </c:txPr>
        <c:crossAx val="59339904"/>
        <c:crosses val="autoZero"/>
        <c:auto val="1"/>
        <c:lblAlgn val="ctr"/>
        <c:lblOffset val="100"/>
        <c:noMultiLvlLbl val="0"/>
      </c:catAx>
      <c:valAx>
        <c:axId val="59339904"/>
        <c:scaling>
          <c:orientation val="minMax"/>
        </c:scaling>
        <c:delete val="0"/>
        <c:axPos val="l"/>
        <c:majorGridlines/>
        <c:numFmt formatCode="0%" sourceLinked="0"/>
        <c:majorTickMark val="out"/>
        <c:minorTickMark val="none"/>
        <c:tickLblPos val="nextTo"/>
        <c:txPr>
          <a:bodyPr/>
          <a:lstStyle/>
          <a:p>
            <a:pPr>
              <a:defRPr sz="1400"/>
            </a:pPr>
            <a:endParaRPr lang="en-US"/>
          </a:p>
        </c:txPr>
        <c:crossAx val="59329920"/>
        <c:crosses val="autoZero"/>
        <c:crossBetween val="between"/>
      </c:valAx>
    </c:plotArea>
    <c:plotVisOnly val="1"/>
    <c:dispBlanksAs val="gap"/>
    <c:showDLblsOverMax val="0"/>
  </c:chart>
  <c:txPr>
    <a:bodyPr/>
    <a:lstStyle/>
    <a:p>
      <a:pPr>
        <a:defRPr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'Language - Centres'!$A$5:$A$9</c:f>
              <c:strCache>
                <c:ptCount val="5"/>
                <c:pt idx="0">
                  <c:v>English only</c:v>
                </c:pt>
                <c:pt idx="1">
                  <c:v>French only</c:v>
                </c:pt>
                <c:pt idx="2">
                  <c:v>Bilingual workplace</c:v>
                </c:pt>
                <c:pt idx="3">
                  <c:v>First Nations language</c:v>
                </c:pt>
                <c:pt idx="4">
                  <c:v>Other</c:v>
                </c:pt>
              </c:strCache>
            </c:strRef>
          </c:cat>
          <c:val>
            <c:numRef>
              <c:f>'Language - Centres'!$B$5:$B$9</c:f>
              <c:numCache>
                <c:formatCode>0.0%</c:formatCode>
                <c:ptCount val="5"/>
                <c:pt idx="0">
                  <c:v>0.73399999999999999</c:v>
                </c:pt>
                <c:pt idx="1">
                  <c:v>0.14399999999999999</c:v>
                </c:pt>
                <c:pt idx="2">
                  <c:v>0.08</c:v>
                </c:pt>
                <c:pt idx="3">
                  <c:v>3.1E-2</c:v>
                </c:pt>
                <c:pt idx="4">
                  <c:v>0.01</c:v>
                </c:pt>
              </c:numCache>
            </c:numRef>
          </c:val>
        </c:ser>
        <c:dLbls>
          <c:showLegendKey val="0"/>
          <c:showVal val="1"/>
          <c:showCatName val="0"/>
          <c:showSerName val="0"/>
          <c:showPercent val="0"/>
          <c:showBubbleSize val="0"/>
        </c:dLbls>
        <c:gapWidth val="150"/>
        <c:axId val="60374016"/>
        <c:axId val="60384000"/>
      </c:barChart>
      <c:catAx>
        <c:axId val="60374016"/>
        <c:scaling>
          <c:orientation val="minMax"/>
        </c:scaling>
        <c:delete val="0"/>
        <c:axPos val="b"/>
        <c:majorTickMark val="out"/>
        <c:minorTickMark val="none"/>
        <c:tickLblPos val="nextTo"/>
        <c:crossAx val="60384000"/>
        <c:crosses val="autoZero"/>
        <c:auto val="1"/>
        <c:lblAlgn val="ctr"/>
        <c:lblOffset val="100"/>
        <c:noMultiLvlLbl val="0"/>
      </c:catAx>
      <c:valAx>
        <c:axId val="60384000"/>
        <c:scaling>
          <c:orientation val="minMax"/>
        </c:scaling>
        <c:delete val="0"/>
        <c:axPos val="l"/>
        <c:majorGridlines/>
        <c:numFmt formatCode="0%" sourceLinked="0"/>
        <c:majorTickMark val="out"/>
        <c:minorTickMark val="none"/>
        <c:tickLblPos val="nextTo"/>
        <c:crossAx val="60374016"/>
        <c:crosses val="autoZero"/>
        <c:crossBetween val="between"/>
      </c:valAx>
    </c:plotArea>
    <c:plotVisOnly val="1"/>
    <c:dispBlanksAs val="gap"/>
    <c:showDLblsOverMax val="0"/>
  </c:chart>
  <c:txPr>
    <a:bodyPr/>
    <a:lstStyle/>
    <a:p>
      <a:pPr>
        <a:defRPr sz="1400" b="1">
          <a:latin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'Parent fees'!$B$3</c:f>
              <c:strCache>
                <c:ptCount val="1"/>
                <c:pt idx="0">
                  <c:v>Infant</c:v>
                </c:pt>
              </c:strCache>
            </c:strRef>
          </c:tx>
          <c:spPr>
            <a:solidFill>
              <a:schemeClr val="accent6">
                <a:lumMod val="50000"/>
              </a:schemeClr>
            </a:solidFill>
            <a:ln>
              <a:solidFill>
                <a:schemeClr val="tx1"/>
              </a:solidFill>
            </a:ln>
          </c:spPr>
          <c:invertIfNegative val="0"/>
          <c:cat>
            <c:strRef>
              <c:f>'Parent fees'!$A$4:$A$14</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'Parent fees'!$B$4:$B$14</c:f>
              <c:numCache>
                <c:formatCode>"$"#,##0</c:formatCode>
                <c:ptCount val="11"/>
                <c:pt idx="0">
                  <c:v>761</c:v>
                </c:pt>
                <c:pt idx="1">
                  <c:v>0</c:v>
                </c:pt>
                <c:pt idx="2">
                  <c:v>696</c:v>
                </c:pt>
                <c:pt idx="3">
                  <c:v>826</c:v>
                </c:pt>
                <c:pt idx="4">
                  <c:v>740</c:v>
                </c:pt>
                <c:pt idx="5">
                  <c:v>152</c:v>
                </c:pt>
                <c:pt idx="6">
                  <c:v>1150</c:v>
                </c:pt>
                <c:pt idx="7">
                  <c:v>631</c:v>
                </c:pt>
                <c:pt idx="8">
                  <c:v>650</c:v>
                </c:pt>
                <c:pt idx="9">
                  <c:v>900</c:v>
                </c:pt>
                <c:pt idx="10">
                  <c:v>1047</c:v>
                </c:pt>
              </c:numCache>
            </c:numRef>
          </c:val>
        </c:ser>
        <c:ser>
          <c:idx val="1"/>
          <c:order val="1"/>
          <c:tx>
            <c:strRef>
              <c:f>'Parent fees'!$C$3</c:f>
              <c:strCache>
                <c:ptCount val="1"/>
                <c:pt idx="0">
                  <c:v>Toddler</c:v>
                </c:pt>
              </c:strCache>
            </c:strRef>
          </c:tx>
          <c:spPr>
            <a:solidFill>
              <a:schemeClr val="accent6">
                <a:lumMod val="60000"/>
                <a:lumOff val="40000"/>
              </a:schemeClr>
            </a:solidFill>
            <a:ln>
              <a:solidFill>
                <a:schemeClr val="tx1"/>
              </a:solidFill>
            </a:ln>
          </c:spPr>
          <c:invertIfNegative val="0"/>
          <c:cat>
            <c:strRef>
              <c:f>'Parent fees'!$A$4:$A$14</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'Parent fees'!$C$4:$C$14</c:f>
              <c:numCache>
                <c:formatCode>"$"#,##0</c:formatCode>
                <c:ptCount val="11"/>
                <c:pt idx="0">
                  <c:v>696</c:v>
                </c:pt>
                <c:pt idx="1">
                  <c:v>740</c:v>
                </c:pt>
                <c:pt idx="2">
                  <c:v>566</c:v>
                </c:pt>
                <c:pt idx="3">
                  <c:v>696</c:v>
                </c:pt>
                <c:pt idx="4">
                  <c:v>653</c:v>
                </c:pt>
                <c:pt idx="5">
                  <c:v>152</c:v>
                </c:pt>
                <c:pt idx="6">
                  <c:v>924</c:v>
                </c:pt>
                <c:pt idx="7">
                  <c:v>432</c:v>
                </c:pt>
                <c:pt idx="8">
                  <c:v>561</c:v>
                </c:pt>
                <c:pt idx="9">
                  <c:v>830</c:v>
                </c:pt>
                <c:pt idx="10">
                  <c:v>907</c:v>
                </c:pt>
              </c:numCache>
            </c:numRef>
          </c:val>
        </c:ser>
        <c:ser>
          <c:idx val="2"/>
          <c:order val="2"/>
          <c:tx>
            <c:strRef>
              <c:f>'Parent fees'!$D$3</c:f>
              <c:strCache>
                <c:ptCount val="1"/>
                <c:pt idx="0">
                  <c:v>Pre-school</c:v>
                </c:pt>
              </c:strCache>
            </c:strRef>
          </c:tx>
          <c:spPr>
            <a:solidFill>
              <a:schemeClr val="accent6">
                <a:lumMod val="20000"/>
                <a:lumOff val="80000"/>
              </a:schemeClr>
            </a:solidFill>
            <a:ln>
              <a:solidFill>
                <a:schemeClr val="tx1"/>
              </a:solidFill>
            </a:ln>
          </c:spPr>
          <c:invertIfNegative val="0"/>
          <c:cat>
            <c:strRef>
              <c:f>'Parent fees'!$A$4:$A$14</c:f>
              <c:strCache>
                <c:ptCount val="11"/>
                <c:pt idx="0">
                  <c:v>Canada</c:v>
                </c:pt>
                <c:pt idx="1">
                  <c:v>Nfld. &amp; Labrador</c:v>
                </c:pt>
                <c:pt idx="2">
                  <c:v>P.E.I.</c:v>
                </c:pt>
                <c:pt idx="3">
                  <c:v>N.S.</c:v>
                </c:pt>
                <c:pt idx="4">
                  <c:v>N.B.</c:v>
                </c:pt>
                <c:pt idx="5">
                  <c:v>Que.</c:v>
                </c:pt>
                <c:pt idx="6">
                  <c:v>Ont.</c:v>
                </c:pt>
                <c:pt idx="7">
                  <c:v>Man.</c:v>
                </c:pt>
                <c:pt idx="8">
                  <c:v>Sask.</c:v>
                </c:pt>
                <c:pt idx="9">
                  <c:v>Alta.</c:v>
                </c:pt>
                <c:pt idx="10">
                  <c:v>B.C.</c:v>
                </c:pt>
              </c:strCache>
            </c:strRef>
          </c:cat>
          <c:val>
            <c:numRef>
              <c:f>'Parent fees'!$D$4:$D$14</c:f>
              <c:numCache>
                <c:formatCode>"$"#,##0</c:formatCode>
                <c:ptCount val="11"/>
                <c:pt idx="0">
                  <c:v>674</c:v>
                </c:pt>
                <c:pt idx="1">
                  <c:v>762</c:v>
                </c:pt>
                <c:pt idx="2">
                  <c:v>544</c:v>
                </c:pt>
                <c:pt idx="3">
                  <c:v>691</c:v>
                </c:pt>
                <c:pt idx="4">
                  <c:v>615</c:v>
                </c:pt>
                <c:pt idx="5">
                  <c:v>152</c:v>
                </c:pt>
                <c:pt idx="6">
                  <c:v>830</c:v>
                </c:pt>
                <c:pt idx="7">
                  <c:v>431</c:v>
                </c:pt>
                <c:pt idx="8">
                  <c:v>535</c:v>
                </c:pt>
                <c:pt idx="9">
                  <c:v>793</c:v>
                </c:pt>
                <c:pt idx="10">
                  <c:v>761</c:v>
                </c:pt>
              </c:numCache>
            </c:numRef>
          </c:val>
        </c:ser>
        <c:dLbls>
          <c:showLegendKey val="0"/>
          <c:showVal val="0"/>
          <c:showCatName val="0"/>
          <c:showSerName val="0"/>
          <c:showPercent val="0"/>
          <c:showBubbleSize val="0"/>
        </c:dLbls>
        <c:gapWidth val="150"/>
        <c:axId val="60706816"/>
        <c:axId val="60708352"/>
      </c:barChart>
      <c:catAx>
        <c:axId val="60706816"/>
        <c:scaling>
          <c:orientation val="minMax"/>
        </c:scaling>
        <c:delete val="0"/>
        <c:axPos val="b"/>
        <c:majorTickMark val="out"/>
        <c:minorTickMark val="none"/>
        <c:tickLblPos val="nextTo"/>
        <c:txPr>
          <a:bodyPr/>
          <a:lstStyle/>
          <a:p>
            <a:pPr>
              <a:defRPr sz="1400"/>
            </a:pPr>
            <a:endParaRPr lang="en-US"/>
          </a:p>
        </c:txPr>
        <c:crossAx val="60708352"/>
        <c:crosses val="autoZero"/>
        <c:auto val="1"/>
        <c:lblAlgn val="ctr"/>
        <c:lblOffset val="100"/>
        <c:noMultiLvlLbl val="0"/>
      </c:catAx>
      <c:valAx>
        <c:axId val="60708352"/>
        <c:scaling>
          <c:orientation val="minMax"/>
        </c:scaling>
        <c:delete val="0"/>
        <c:axPos val="l"/>
        <c:majorGridlines/>
        <c:numFmt formatCode="&quot;$&quot;#,##0" sourceLinked="1"/>
        <c:majorTickMark val="out"/>
        <c:minorTickMark val="none"/>
        <c:tickLblPos val="nextTo"/>
        <c:txPr>
          <a:bodyPr/>
          <a:lstStyle/>
          <a:p>
            <a:pPr>
              <a:defRPr sz="1400"/>
            </a:pPr>
            <a:endParaRPr lang="en-US"/>
          </a:p>
        </c:txPr>
        <c:crossAx val="60706816"/>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6">
                <a:lumMod val="50000"/>
              </a:schemeClr>
            </a:solidFill>
            <a:ln>
              <a:solidFill>
                <a:schemeClr val="tx1"/>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Ratio!$B$11:$B$13</c:f>
              <c:strCache>
                <c:ptCount val="3"/>
                <c:pt idx="0">
                  <c:v>Always included</c:v>
                </c:pt>
                <c:pt idx="1">
                  <c:v>Sometimes included</c:v>
                </c:pt>
                <c:pt idx="2">
                  <c:v>Never included</c:v>
                </c:pt>
              </c:strCache>
            </c:strRef>
          </c:cat>
          <c:val>
            <c:numRef>
              <c:f>Ratio!$C$11:$C$13</c:f>
              <c:numCache>
                <c:formatCode>"$"#,##0.00_);[Red]\("$"#,##0.00\)</c:formatCode>
                <c:ptCount val="3"/>
                <c:pt idx="0">
                  <c:v>19.489999999999998</c:v>
                </c:pt>
                <c:pt idx="1">
                  <c:v>22</c:v>
                </c:pt>
                <c:pt idx="2">
                  <c:v>25.86</c:v>
                </c:pt>
              </c:numCache>
            </c:numRef>
          </c:val>
        </c:ser>
        <c:dLbls>
          <c:showLegendKey val="0"/>
          <c:showVal val="1"/>
          <c:showCatName val="0"/>
          <c:showSerName val="0"/>
          <c:showPercent val="0"/>
          <c:showBubbleSize val="0"/>
        </c:dLbls>
        <c:gapWidth val="150"/>
        <c:axId val="60435456"/>
        <c:axId val="60470016"/>
      </c:barChart>
      <c:catAx>
        <c:axId val="60435456"/>
        <c:scaling>
          <c:orientation val="minMax"/>
        </c:scaling>
        <c:delete val="0"/>
        <c:axPos val="b"/>
        <c:majorTickMark val="out"/>
        <c:minorTickMark val="none"/>
        <c:tickLblPos val="nextTo"/>
        <c:txPr>
          <a:bodyPr/>
          <a:lstStyle/>
          <a:p>
            <a:pPr>
              <a:defRPr sz="1400"/>
            </a:pPr>
            <a:endParaRPr lang="en-US"/>
          </a:p>
        </c:txPr>
        <c:crossAx val="60470016"/>
        <c:crosses val="autoZero"/>
        <c:auto val="1"/>
        <c:lblAlgn val="ctr"/>
        <c:lblOffset val="100"/>
        <c:noMultiLvlLbl val="0"/>
      </c:catAx>
      <c:valAx>
        <c:axId val="60470016"/>
        <c:scaling>
          <c:orientation val="minMax"/>
        </c:scaling>
        <c:delete val="0"/>
        <c:axPos val="l"/>
        <c:majorGridlines/>
        <c:numFmt formatCode="&quot;$&quot;#,##0_);[Red]\(&quot;$&quot;#,##0\)" sourceLinked="0"/>
        <c:majorTickMark val="out"/>
        <c:minorTickMark val="none"/>
        <c:tickLblPos val="nextTo"/>
        <c:txPr>
          <a:bodyPr/>
          <a:lstStyle/>
          <a:p>
            <a:pPr>
              <a:defRPr sz="1400"/>
            </a:pPr>
            <a:endParaRPr lang="en-US"/>
          </a:p>
        </c:txPr>
        <c:crossAx val="60435456"/>
        <c:crosses val="autoZero"/>
        <c:crossBetween val="between"/>
      </c:valAx>
    </c:plotArea>
    <c:plotVisOnly val="1"/>
    <c:dispBlanksAs val="gap"/>
    <c:showDLblsOverMax val="0"/>
  </c:chart>
  <c:txPr>
    <a:bodyPr/>
    <a:lstStyle/>
    <a:p>
      <a:pPr>
        <a:defRPr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Gender!$B$6</c:f>
              <c:strCache>
                <c:ptCount val="1"/>
                <c:pt idx="0">
                  <c:v>Female</c:v>
                </c:pt>
              </c:strCache>
            </c:strRef>
          </c:tx>
          <c:spPr>
            <a:solidFill>
              <a:schemeClr val="accent6">
                <a:lumMod val="5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Gender!$C$5:$D$5</c:f>
              <c:strCache>
                <c:ptCount val="2"/>
                <c:pt idx="0">
                  <c:v>Centre directors</c:v>
                </c:pt>
                <c:pt idx="1">
                  <c:v>Program staff</c:v>
                </c:pt>
              </c:strCache>
            </c:strRef>
          </c:cat>
          <c:val>
            <c:numRef>
              <c:f>Gender!$C$6:$D$6</c:f>
              <c:numCache>
                <c:formatCode>0.0%</c:formatCode>
                <c:ptCount val="2"/>
                <c:pt idx="0">
                  <c:v>0.97799999999999998</c:v>
                </c:pt>
                <c:pt idx="1">
                  <c:v>0.98</c:v>
                </c:pt>
              </c:numCache>
            </c:numRef>
          </c:val>
        </c:ser>
        <c:ser>
          <c:idx val="1"/>
          <c:order val="1"/>
          <c:tx>
            <c:strRef>
              <c:f>Gender!$B$7</c:f>
              <c:strCache>
                <c:ptCount val="1"/>
                <c:pt idx="0">
                  <c:v>Male</c:v>
                </c:pt>
              </c:strCache>
            </c:strRef>
          </c:tx>
          <c:spPr>
            <a:solidFill>
              <a:schemeClr val="accent6">
                <a:lumMod val="60000"/>
                <a:lumOff val="40000"/>
              </a:schemeClr>
            </a:solidFill>
            <a:ln>
              <a:solidFill>
                <a:schemeClr val="tx1"/>
              </a:solid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Gender!$C$5:$D$5</c:f>
              <c:strCache>
                <c:ptCount val="2"/>
                <c:pt idx="0">
                  <c:v>Centre directors</c:v>
                </c:pt>
                <c:pt idx="1">
                  <c:v>Program staff</c:v>
                </c:pt>
              </c:strCache>
            </c:strRef>
          </c:cat>
          <c:val>
            <c:numRef>
              <c:f>Gender!$C$7:$D$7</c:f>
              <c:numCache>
                <c:formatCode>0.0%</c:formatCode>
                <c:ptCount val="2"/>
                <c:pt idx="0">
                  <c:v>2.1999999999999999E-2</c:v>
                </c:pt>
                <c:pt idx="1">
                  <c:v>0.02</c:v>
                </c:pt>
              </c:numCache>
            </c:numRef>
          </c:val>
        </c:ser>
        <c:dLbls>
          <c:showLegendKey val="0"/>
          <c:showVal val="1"/>
          <c:showCatName val="0"/>
          <c:showSerName val="0"/>
          <c:showPercent val="0"/>
          <c:showBubbleSize val="0"/>
        </c:dLbls>
        <c:gapWidth val="150"/>
        <c:axId val="60615680"/>
        <c:axId val="62132992"/>
      </c:barChart>
      <c:catAx>
        <c:axId val="60615680"/>
        <c:scaling>
          <c:orientation val="minMax"/>
        </c:scaling>
        <c:delete val="0"/>
        <c:axPos val="b"/>
        <c:majorTickMark val="out"/>
        <c:minorTickMark val="none"/>
        <c:tickLblPos val="nextTo"/>
        <c:crossAx val="62132992"/>
        <c:crossesAt val="0"/>
        <c:auto val="1"/>
        <c:lblAlgn val="ctr"/>
        <c:lblOffset val="100"/>
        <c:noMultiLvlLbl val="0"/>
      </c:catAx>
      <c:valAx>
        <c:axId val="62132992"/>
        <c:scaling>
          <c:orientation val="minMax"/>
          <c:max val="1"/>
        </c:scaling>
        <c:delete val="0"/>
        <c:axPos val="l"/>
        <c:majorGridlines/>
        <c:numFmt formatCode="0%" sourceLinked="0"/>
        <c:majorTickMark val="out"/>
        <c:minorTickMark val="none"/>
        <c:tickLblPos val="nextTo"/>
        <c:crossAx val="60615680"/>
        <c:crosses val="autoZero"/>
        <c:crossBetween val="between"/>
      </c:valAx>
    </c:plotArea>
    <c:legend>
      <c:legendPos val="t"/>
      <c:overlay val="0"/>
      <c:txPr>
        <a:bodyPr/>
        <a:lstStyle/>
        <a:p>
          <a:pPr>
            <a:defRPr sz="1800"/>
          </a:pPr>
          <a:endParaRPr lang="en-US"/>
        </a:p>
      </c:txPr>
    </c:legend>
    <c:plotVisOnly val="1"/>
    <c:dispBlanksAs val="gap"/>
    <c:showDLblsOverMax val="0"/>
  </c:chart>
  <c:txPr>
    <a:bodyPr/>
    <a:lstStyle/>
    <a:p>
      <a:pPr>
        <a:defRPr sz="1400" b="1" i="0">
          <a:latin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7530238407698999"/>
          <c:y val="0.17600882510638899"/>
        </c:manualLayout>
      </c:layout>
      <c:overlay val="0"/>
    </c:title>
    <c:autoTitleDeleted val="0"/>
    <c:plotArea>
      <c:layout/>
      <c:pieChart>
        <c:varyColors val="1"/>
        <c:ser>
          <c:idx val="0"/>
          <c:order val="0"/>
          <c:tx>
            <c:strRef>
              <c:f>Age!$B$8</c:f>
              <c:strCache>
                <c:ptCount val="1"/>
                <c:pt idx="0">
                  <c:v>1998</c:v>
                </c:pt>
              </c:strCache>
            </c:strRef>
          </c:tx>
          <c:spPr>
            <a:solidFill>
              <a:schemeClr val="accent6">
                <a:lumMod val="50000"/>
              </a:schemeClr>
            </a:solidFill>
            <a:ln>
              <a:solidFill>
                <a:schemeClr val="tx1"/>
              </a:solidFill>
            </a:ln>
          </c:spPr>
          <c:dPt>
            <c:idx val="1"/>
            <c:bubble3D val="0"/>
            <c:spPr>
              <a:solidFill>
                <a:schemeClr val="accent6">
                  <a:lumMod val="60000"/>
                  <a:lumOff val="40000"/>
                </a:schemeClr>
              </a:solidFill>
              <a:ln>
                <a:solidFill>
                  <a:schemeClr val="tx1"/>
                </a:solidFill>
              </a:ln>
            </c:spPr>
          </c:dPt>
          <c:dPt>
            <c:idx val="2"/>
            <c:bubble3D val="0"/>
            <c:spPr>
              <a:solidFill>
                <a:schemeClr val="accent6">
                  <a:lumMod val="20000"/>
                  <a:lumOff val="80000"/>
                </a:schemeClr>
              </a:solidFill>
              <a:ln>
                <a:solidFill>
                  <a:schemeClr val="tx1"/>
                </a:solidFill>
              </a:ln>
            </c:spPr>
          </c:dPt>
          <c:dLbls>
            <c:delete val="1"/>
          </c:dLbls>
          <c:cat>
            <c:strRef>
              <c:f>Age!$A$9:$A$11</c:f>
              <c:strCache>
                <c:ptCount val="3"/>
                <c:pt idx="0">
                  <c:v>Younger than 30</c:v>
                </c:pt>
                <c:pt idx="1">
                  <c:v>31 to 44 years</c:v>
                </c:pt>
                <c:pt idx="2">
                  <c:v>Older than 45</c:v>
                </c:pt>
              </c:strCache>
            </c:strRef>
          </c:cat>
          <c:val>
            <c:numRef>
              <c:f>Age!$B$9:$B$11</c:f>
              <c:numCache>
                <c:formatCode>0.0%</c:formatCode>
                <c:ptCount val="3"/>
                <c:pt idx="0">
                  <c:v>0.44500000000000001</c:v>
                </c:pt>
                <c:pt idx="1">
                  <c:v>0.40899999999999997</c:v>
                </c:pt>
                <c:pt idx="2">
                  <c:v>0.14599999999999999</c:v>
                </c:pt>
              </c:numCache>
            </c:numRef>
          </c:val>
        </c:ser>
        <c:dLbls>
          <c:showLegendKey val="0"/>
          <c:showVal val="1"/>
          <c:showCatName val="0"/>
          <c:showSerName val="0"/>
          <c:showPercent val="0"/>
          <c:showBubbleSize val="0"/>
          <c:showLeaderLines val="1"/>
        </c:dLbls>
        <c:firstSliceAng val="0"/>
      </c:pieChart>
    </c:plotArea>
    <c:legend>
      <c:legendPos val="t"/>
      <c:layout>
        <c:manualLayout>
          <c:xMode val="edge"/>
          <c:yMode val="edge"/>
          <c:x val="0.17638888888888901"/>
          <c:y val="2.1788943740550602E-2"/>
          <c:w val="0.64947714348206498"/>
          <c:h val="0.10929514776136"/>
        </c:manualLayout>
      </c:layout>
      <c:overlay val="0"/>
      <c:txPr>
        <a:bodyPr/>
        <a:lstStyle/>
        <a:p>
          <a:pPr>
            <a:defRPr sz="1800"/>
          </a:pPr>
          <a:endParaRPr lang="en-US"/>
        </a:p>
      </c:txPr>
    </c:legend>
    <c:plotVisOnly val="1"/>
    <c:dispBlanksAs val="zero"/>
    <c:showDLblsOverMax val="0"/>
  </c:chart>
  <c:txPr>
    <a:bodyPr/>
    <a:lstStyle/>
    <a:p>
      <a:pPr>
        <a:defRPr sz="1400" b="1">
          <a:latin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Age!$B$3</c:f>
              <c:strCache>
                <c:ptCount val="1"/>
                <c:pt idx="0">
                  <c:v>1991</c:v>
                </c:pt>
              </c:strCache>
            </c:strRef>
          </c:tx>
          <c:dPt>
            <c:idx val="0"/>
            <c:bubble3D val="0"/>
            <c:spPr>
              <a:solidFill>
                <a:schemeClr val="accent6">
                  <a:lumMod val="50000"/>
                </a:schemeClr>
              </a:solidFill>
              <a:ln>
                <a:solidFill>
                  <a:schemeClr val="tx1"/>
                </a:solidFill>
              </a:ln>
            </c:spPr>
          </c:dPt>
          <c:dPt>
            <c:idx val="1"/>
            <c:bubble3D val="0"/>
            <c:spPr>
              <a:solidFill>
                <a:schemeClr val="accent6">
                  <a:lumMod val="60000"/>
                  <a:lumOff val="40000"/>
                </a:schemeClr>
              </a:solidFill>
              <a:ln>
                <a:solidFill>
                  <a:schemeClr val="tx1"/>
                </a:solidFill>
              </a:ln>
            </c:spPr>
          </c:dPt>
          <c:dPt>
            <c:idx val="2"/>
            <c:bubble3D val="0"/>
            <c:spPr>
              <a:solidFill>
                <a:schemeClr val="accent6">
                  <a:lumMod val="20000"/>
                  <a:lumOff val="80000"/>
                </a:schemeClr>
              </a:solidFill>
              <a:ln>
                <a:solidFill>
                  <a:schemeClr val="tx1"/>
                </a:solidFill>
              </a:ln>
            </c:spPr>
          </c:dPt>
          <c:cat>
            <c:strRef>
              <c:f>Age!$A$4:$A$6</c:f>
              <c:strCache>
                <c:ptCount val="3"/>
                <c:pt idx="0">
                  <c:v>Younger than 30 years</c:v>
                </c:pt>
                <c:pt idx="1">
                  <c:v>31 to 44 years</c:v>
                </c:pt>
                <c:pt idx="2">
                  <c:v>Older than 45 years</c:v>
                </c:pt>
              </c:strCache>
            </c:strRef>
          </c:cat>
          <c:val>
            <c:numRef>
              <c:f>Age!$B$4:$B$6</c:f>
              <c:numCache>
                <c:formatCode>0.0%</c:formatCode>
                <c:ptCount val="3"/>
                <c:pt idx="0">
                  <c:v>0.58099999999999996</c:v>
                </c:pt>
                <c:pt idx="1">
                  <c:v>0.32800000000000001</c:v>
                </c:pt>
                <c:pt idx="2">
                  <c:v>9.0999999999999998E-2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400" b="1">
          <a:latin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0.2201</cdr:x>
      <cdr:y>0.91008</cdr:y>
    </cdr:from>
    <cdr:to>
      <cdr:x>0.42159</cdr:x>
      <cdr:y>0.96442</cdr:y>
    </cdr:to>
    <cdr:sp macro="" textlink="">
      <cdr:nvSpPr>
        <cdr:cNvPr id="2" name="TextBox 1"/>
        <cdr:cNvSpPr txBox="1"/>
      </cdr:nvSpPr>
      <cdr:spPr>
        <a:xfrm xmlns:a="http://schemas.openxmlformats.org/drawingml/2006/main">
          <a:off x="2123728" y="4824536"/>
          <a:ext cx="194421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2000" dirty="0" smtClean="0"/>
            <a:t>Percent:</a:t>
          </a:r>
          <a:endParaRPr lang="en-CA"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0.21185</cdr:x>
      <cdr:y>0.91667</cdr:y>
    </cdr:from>
    <cdr:to>
      <cdr:x>0.3903</cdr:x>
      <cdr:y>0.98611</cdr:y>
    </cdr:to>
    <cdr:sp macro="" textlink="">
      <cdr:nvSpPr>
        <cdr:cNvPr id="2" name="TextBox 1"/>
        <cdr:cNvSpPr txBox="1"/>
      </cdr:nvSpPr>
      <cdr:spPr>
        <a:xfrm xmlns:a="http://schemas.openxmlformats.org/drawingml/2006/main">
          <a:off x="2051720" y="4752528"/>
          <a:ext cx="172819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2000" dirty="0" smtClean="0"/>
            <a:t>Percent:</a:t>
          </a:r>
          <a:endParaRPr lang="en-CA"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E5C9423-68FF-224E-96D2-60CAAB945AB9}" type="datetime1">
              <a:rPr lang="en-CA" smtClean="0"/>
              <a:pPr/>
              <a:t>12/02/2013</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CA" smtClean="0"/>
              <a:t>You Bet We Still Care! - Survey Results</a:t>
            </a: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206BB43-855C-4991-935B-8859FBDEEBEB}" type="slidenum">
              <a:rPr lang="en-CA" smtClean="0"/>
              <a:pPr/>
              <a:t>‹#›</a:t>
            </a:fld>
            <a:endParaRPr lang="en-CA"/>
          </a:p>
        </p:txBody>
      </p:sp>
    </p:spTree>
    <p:extLst>
      <p:ext uri="{BB962C8B-B14F-4D97-AF65-F5344CB8AC3E}">
        <p14:creationId xmlns:p14="http://schemas.microsoft.com/office/powerpoint/2010/main" val="147045265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5E9AEE2-3FD3-084B-AF00-657F5C2D3122}" type="datetime1">
              <a:rPr lang="en-CA" smtClean="0"/>
              <a:pPr/>
              <a:t>12/02/2013</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You Bet We Still Care! - Survey Results</a:t>
            </a:r>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693E685-5260-46E0-9AB1-9634C807AD44}" type="slidenum">
              <a:rPr lang="en-CA" smtClean="0"/>
              <a:pPr/>
              <a:t>‹#›</a:t>
            </a:fld>
            <a:endParaRPr lang="en-CA"/>
          </a:p>
        </p:txBody>
      </p:sp>
    </p:spTree>
    <p:extLst>
      <p:ext uri="{BB962C8B-B14F-4D97-AF65-F5344CB8AC3E}">
        <p14:creationId xmlns:p14="http://schemas.microsoft.com/office/powerpoint/2010/main" val="48928122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isr.yorku.ca/contact/index.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flanaganbeach@gmail.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71450" indent="-171450">
              <a:buFont typeface="Arial"/>
              <a:buChar char="•"/>
            </a:pPr>
            <a:r>
              <a:rPr lang="en-CA" sz="1050" dirty="0" smtClean="0">
                <a:latin typeface="Calibri"/>
                <a:cs typeface="Calibri"/>
              </a:rPr>
              <a:t>This</a:t>
            </a:r>
            <a:r>
              <a:rPr lang="en-CA" sz="1050" baseline="0" dirty="0" smtClean="0">
                <a:latin typeface="Calibri"/>
                <a:cs typeface="Calibri"/>
              </a:rPr>
              <a:t> presentation is intended to present some of the findings of </a:t>
            </a:r>
            <a:r>
              <a:rPr lang="en-CA" sz="1050" i="1" baseline="0" dirty="0" smtClean="0">
                <a:latin typeface="Calibri"/>
                <a:cs typeface="Calibri"/>
              </a:rPr>
              <a:t>You Bet We Still Care!</a:t>
            </a:r>
            <a:r>
              <a:rPr lang="en-CA" sz="1050" baseline="0" dirty="0" smtClean="0">
                <a:latin typeface="Calibri"/>
                <a:cs typeface="Calibri"/>
              </a:rPr>
              <a:t>: a survey of Canada’s licensed, full-day, centre-based child care sector, which was conducted from July 16 to September 30, 2012.</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mn-lt"/>
                <a:cs typeface="Calibri"/>
              </a:rPr>
              <a:t>The</a:t>
            </a:r>
            <a:r>
              <a:rPr lang="en-CA" sz="1050" baseline="0" dirty="0" smtClean="0">
                <a:latin typeface="+mn-lt"/>
                <a:cs typeface="Calibri"/>
              </a:rPr>
              <a:t> findings from this survey have the potential to contribute to a better understanding of the child care sector in Canada, and help to develop an action plan for the strategic direction of the sector; however, more analysis of the data is first required.</a:t>
            </a:r>
            <a:endParaRPr lang="en-CA" sz="1050" baseline="0" dirty="0" smtClean="0">
              <a:latin typeface="Calibri"/>
              <a:cs typeface="Calibri"/>
            </a:endParaRPr>
          </a:p>
          <a:p>
            <a:pPr marL="171450" indent="-171450">
              <a:buFont typeface="Arial"/>
              <a:buChar char="•"/>
            </a:pPr>
            <a:r>
              <a:rPr lang="en-CA" sz="1050" baseline="0" dirty="0" smtClean="0">
                <a:latin typeface="Calibri"/>
                <a:cs typeface="Calibri"/>
              </a:rPr>
              <a:t>Because </a:t>
            </a:r>
            <a:r>
              <a:rPr lang="en-CA" sz="1050" baseline="0" smtClean="0">
                <a:latin typeface="Calibri"/>
                <a:cs typeface="Calibri"/>
              </a:rPr>
              <a:t>of </a:t>
            </a:r>
            <a:r>
              <a:rPr lang="en-CA" sz="1050" baseline="0" smtClean="0">
                <a:latin typeface="Calibri"/>
                <a:cs typeface="Calibri"/>
              </a:rPr>
              <a:t>resources </a:t>
            </a:r>
            <a:r>
              <a:rPr lang="en-CA" sz="1050" baseline="0" dirty="0" smtClean="0">
                <a:latin typeface="Calibri"/>
                <a:cs typeface="Calibri"/>
              </a:rPr>
              <a:t>restrictions, limited analysis has been done with the data. What is presented here are, in large part, the facts and figures collected by the survey.</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45446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smtClean="0">
                <a:solidFill>
                  <a:schemeClr val="tx1"/>
                </a:solidFill>
                <a:effectLst/>
                <a:latin typeface="Calibri"/>
                <a:ea typeface="+mn-ea"/>
                <a:cs typeface="Calibri"/>
              </a:rPr>
              <a:t>Child Care Centre Characteristics</a:t>
            </a:r>
          </a:p>
          <a:p>
            <a:pPr marL="171450" lvl="0" indent="-171450">
              <a:buFont typeface="Arial"/>
              <a:buChar char="•"/>
            </a:pPr>
            <a:r>
              <a:rPr lang="en-US" sz="1050" kern="1200" dirty="0" smtClean="0">
                <a:solidFill>
                  <a:schemeClr val="tx1"/>
                </a:solidFill>
                <a:effectLst/>
                <a:latin typeface="Calibri"/>
                <a:ea typeface="+mn-ea"/>
                <a:cs typeface="Calibri"/>
              </a:rPr>
              <a:t>Quick facts</a:t>
            </a:r>
          </a:p>
          <a:p>
            <a:pPr marL="171450" lvl="0" indent="-171450">
              <a:buFont typeface="Arial"/>
              <a:buChar char="•"/>
            </a:pPr>
            <a:r>
              <a:rPr lang="en-US" sz="1050" kern="1200" dirty="0" smtClean="0">
                <a:solidFill>
                  <a:schemeClr val="tx1"/>
                </a:solidFill>
                <a:effectLst/>
                <a:latin typeface="Calibri"/>
                <a:ea typeface="+mn-ea"/>
                <a:cs typeface="Calibri"/>
              </a:rPr>
              <a:t>Child care centre policies</a:t>
            </a:r>
          </a:p>
          <a:p>
            <a:pPr marL="171450" lvl="0" indent="-171450">
              <a:buFont typeface="Arial"/>
              <a:buChar char="•"/>
            </a:pPr>
            <a:r>
              <a:rPr lang="en-US" sz="1050" kern="1200" dirty="0" smtClean="0">
                <a:solidFill>
                  <a:schemeClr val="tx1"/>
                </a:solidFill>
                <a:effectLst/>
                <a:latin typeface="Calibri"/>
                <a:ea typeface="+mn-ea"/>
                <a:cs typeface="Calibri"/>
              </a:rPr>
              <a:t>Quality improvement activities</a:t>
            </a:r>
          </a:p>
          <a:p>
            <a:pPr marL="171450" lvl="0" indent="-171450">
              <a:buFont typeface="Arial"/>
              <a:buChar char="•"/>
            </a:pPr>
            <a:r>
              <a:rPr lang="en-US" sz="1050" kern="1200" dirty="0" smtClean="0">
                <a:solidFill>
                  <a:schemeClr val="tx1"/>
                </a:solidFill>
                <a:effectLst/>
                <a:latin typeface="Calibri"/>
                <a:ea typeface="+mn-ea"/>
                <a:cs typeface="Calibri"/>
              </a:rPr>
              <a:t>Governance / business models</a:t>
            </a:r>
          </a:p>
          <a:p>
            <a:pPr marL="171450" lvl="0" indent="-171450">
              <a:buFont typeface="Arial"/>
              <a:buChar char="•"/>
            </a:pPr>
            <a:r>
              <a:rPr lang="en-US" sz="1050" kern="1200" dirty="0" smtClean="0">
                <a:solidFill>
                  <a:schemeClr val="tx1"/>
                </a:solidFill>
                <a:effectLst/>
                <a:latin typeface="Calibri"/>
                <a:ea typeface="+mn-ea"/>
                <a:cs typeface="Calibri"/>
              </a:rPr>
              <a:t>Types of child care offered in addition to full-day child care</a:t>
            </a:r>
          </a:p>
          <a:p>
            <a:pPr marL="171450" lvl="0" indent="-171450">
              <a:buFont typeface="Arial"/>
              <a:buChar char="•"/>
            </a:pPr>
            <a:r>
              <a:rPr lang="en-US" sz="1050" kern="1200" dirty="0" smtClean="0">
                <a:solidFill>
                  <a:schemeClr val="tx1"/>
                </a:solidFill>
                <a:effectLst/>
                <a:latin typeface="Calibri"/>
                <a:ea typeface="+mn-ea"/>
                <a:cs typeface="Calibri"/>
              </a:rPr>
              <a:t>Languages of operation</a:t>
            </a:r>
          </a:p>
          <a:p>
            <a:pPr marL="171450" lvl="0" indent="-171450">
              <a:buFont typeface="Arial"/>
              <a:buChar char="•"/>
            </a:pPr>
            <a:r>
              <a:rPr lang="en-US" sz="1050" kern="1200" dirty="0" smtClean="0">
                <a:solidFill>
                  <a:schemeClr val="tx1"/>
                </a:solidFill>
                <a:effectLst/>
                <a:latin typeface="Calibri"/>
                <a:ea typeface="+mn-ea"/>
                <a:cs typeface="Calibri"/>
              </a:rPr>
              <a:t>Parent fees</a:t>
            </a:r>
          </a:p>
          <a:p>
            <a:pPr marL="171450" lvl="0" indent="-171450">
              <a:buFont typeface="Arial"/>
              <a:buChar char="•"/>
            </a:pPr>
            <a:r>
              <a:rPr lang="en-US" sz="1050" kern="1200" dirty="0" smtClean="0">
                <a:solidFill>
                  <a:schemeClr val="tx1"/>
                </a:solidFill>
                <a:effectLst/>
                <a:latin typeface="Calibri"/>
                <a:ea typeface="+mn-ea"/>
                <a:cs typeface="Calibri"/>
              </a:rPr>
              <a:t>Spaces</a:t>
            </a:r>
          </a:p>
          <a:p>
            <a:pPr marL="171450" lvl="0" indent="-171450">
              <a:buFont typeface="Arial"/>
              <a:buChar char="•"/>
            </a:pPr>
            <a:r>
              <a:rPr lang="en-US" sz="1050" kern="1200" dirty="0" smtClean="0">
                <a:solidFill>
                  <a:schemeClr val="tx1"/>
                </a:solidFill>
                <a:effectLst/>
                <a:latin typeface="Calibri"/>
                <a:ea typeface="+mn-ea"/>
                <a:cs typeface="Calibri"/>
              </a:rPr>
              <a:t>Staff-to-child ratio</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75841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Clr>
                <a:schemeClr val="accent6"/>
              </a:buClr>
              <a:buFont typeface="Arial"/>
              <a:buNone/>
              <a:defRPr/>
            </a:pPr>
            <a:r>
              <a:rPr lang="en-US" sz="1050" b="1" dirty="0" smtClean="0">
                <a:solidFill>
                  <a:srgbClr val="000000"/>
                </a:solidFill>
                <a:latin typeface="Calibri"/>
                <a:cs typeface="Calibri"/>
              </a:rPr>
              <a:t>Quick facts</a:t>
            </a:r>
          </a:p>
          <a:p>
            <a:pPr marL="171450" lvl="0" indent="-171450">
              <a:spcAft>
                <a:spcPts val="1200"/>
              </a:spcAft>
              <a:buClr>
                <a:schemeClr val="accent6"/>
              </a:buClr>
              <a:buFont typeface="Arial"/>
              <a:buChar char="•"/>
              <a:defRPr/>
            </a:pPr>
            <a:r>
              <a:rPr lang="en-US" sz="1050" dirty="0" smtClean="0">
                <a:solidFill>
                  <a:srgbClr val="000000"/>
                </a:solidFill>
                <a:latin typeface="Calibri"/>
                <a:cs typeface="Calibri"/>
              </a:rPr>
              <a:t>Median years in operation of all respondent centres is 20 years</a:t>
            </a:r>
          </a:p>
          <a:p>
            <a:pPr marL="171450" lvl="0" indent="-171450">
              <a:spcAft>
                <a:spcPts val="1200"/>
              </a:spcAft>
              <a:buClr>
                <a:schemeClr val="accent6"/>
              </a:buClr>
              <a:buFont typeface="Arial"/>
              <a:buChar char="•"/>
              <a:defRPr/>
            </a:pPr>
            <a:r>
              <a:rPr lang="en-CA" sz="1050" kern="0" dirty="0" smtClean="0">
                <a:solidFill>
                  <a:srgbClr val="000000"/>
                </a:solidFill>
                <a:latin typeface="Calibri"/>
                <a:cs typeface="Calibri"/>
              </a:rPr>
              <a:t>55% operated programs in addition to full-day child care</a:t>
            </a:r>
          </a:p>
          <a:p>
            <a:pPr marL="171450" lvl="0" indent="-171450">
              <a:buClr>
                <a:schemeClr val="accent6"/>
              </a:buClr>
              <a:buFont typeface="Arial"/>
              <a:buChar char="•"/>
              <a:defRPr/>
            </a:pPr>
            <a:r>
              <a:rPr lang="en-US" sz="1050" dirty="0" smtClean="0">
                <a:solidFill>
                  <a:srgbClr val="000000"/>
                </a:solidFill>
                <a:latin typeface="Calibri"/>
                <a:cs typeface="Calibri"/>
              </a:rPr>
              <a:t>50% of centres have one or more child with identified special need</a:t>
            </a:r>
          </a:p>
          <a:p>
            <a:pPr marL="171450" lvl="0" indent="-171450">
              <a:buClr>
                <a:schemeClr val="accent6"/>
              </a:buClr>
              <a:buFont typeface="Arial"/>
              <a:buChar char="•"/>
              <a:defRPr/>
            </a:pPr>
            <a:r>
              <a:rPr lang="en-US" sz="1050" dirty="0" smtClean="0">
                <a:solidFill>
                  <a:srgbClr val="000000"/>
                </a:solidFill>
                <a:latin typeface="Calibri"/>
                <a:cs typeface="Calibri"/>
              </a:rPr>
              <a:t>40% of centres have staff whose primary job is to support inclusion</a:t>
            </a:r>
          </a:p>
          <a:p>
            <a:pPr marL="171450" lvl="0" indent="-171450">
              <a:buClr>
                <a:schemeClr val="accent6"/>
              </a:buClr>
              <a:buFont typeface="Arial"/>
              <a:buChar char="•"/>
              <a:defRPr/>
            </a:pPr>
            <a:r>
              <a:rPr lang="en-US" sz="1050" b="0" i="0" u="none" strike="noStrike" kern="1200" dirty="0" smtClean="0">
                <a:solidFill>
                  <a:srgbClr val="000000"/>
                </a:solidFill>
                <a:effectLst/>
                <a:latin typeface="Calibri"/>
                <a:ea typeface="+mn-ea"/>
                <a:cs typeface="Calibri"/>
              </a:rPr>
              <a:t>77.4% of centres are located in urban areas</a:t>
            </a:r>
          </a:p>
          <a:p>
            <a:pPr marL="171450" lvl="0" indent="-171450">
              <a:buClr>
                <a:schemeClr val="accent6"/>
              </a:buClr>
              <a:buFont typeface="Arial"/>
              <a:buChar char="•"/>
              <a:defRPr/>
            </a:pPr>
            <a:r>
              <a:rPr lang="en-US" sz="1050" b="0" i="0" u="none" strike="noStrike" kern="1200" dirty="0" smtClean="0">
                <a:solidFill>
                  <a:srgbClr val="000000"/>
                </a:solidFill>
                <a:effectLst/>
                <a:latin typeface="Calibri"/>
                <a:ea typeface="+mn-ea"/>
                <a:cs typeface="Calibri"/>
              </a:rPr>
              <a:t>19.3 % of centres are located in rural areas</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1" dirty="0" smtClean="0">
                <a:solidFill>
                  <a:srgbClr val="000000"/>
                </a:solidFill>
                <a:latin typeface="Calibri"/>
                <a:cs typeface="Calibri"/>
              </a:rPr>
              <a:t>Quic</a:t>
            </a:r>
            <a:r>
              <a:rPr lang="en-US" sz="1050" b="1" baseline="0" dirty="0" smtClean="0">
                <a:solidFill>
                  <a:srgbClr val="000000"/>
                </a:solidFill>
                <a:latin typeface="Calibri"/>
                <a:cs typeface="Calibri"/>
              </a:rPr>
              <a:t>k facts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solidFill>
                  <a:srgbClr val="000000"/>
                </a:solidFill>
                <a:latin typeface="Calibri"/>
                <a:cs typeface="Calibri"/>
              </a:rPr>
              <a:t>83%</a:t>
            </a:r>
            <a:r>
              <a:rPr lang="en-CA" sz="1050" baseline="0" dirty="0" smtClean="0">
                <a:solidFill>
                  <a:srgbClr val="000000"/>
                </a:solidFill>
                <a:latin typeface="Calibri"/>
                <a:cs typeface="Calibri"/>
              </a:rPr>
              <a:t> of child care centres have a policy and/or procedures manual</a:t>
            </a:r>
            <a:endParaRPr lang="en-CA"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71% of child care centres have written job descriptions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solidFill>
                  <a:srgbClr val="000000"/>
                </a:solidFill>
                <a:latin typeface="Calibri"/>
                <a:cs typeface="Calibri"/>
              </a:rPr>
              <a:t>51% of child care centres conduct regular,</a:t>
            </a:r>
            <a:r>
              <a:rPr lang="en-CA" sz="1050" baseline="0" dirty="0" smtClean="0">
                <a:solidFill>
                  <a:srgbClr val="000000"/>
                </a:solidFill>
                <a:latin typeface="Calibri"/>
                <a:cs typeface="Calibri"/>
              </a:rPr>
              <a:t> written performance appraisals</a:t>
            </a:r>
            <a:endParaRPr lang="en-CA"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solidFill>
                  <a:srgbClr val="000000"/>
                </a:solidFill>
                <a:latin typeface="Calibri"/>
                <a:cs typeface="Calibri"/>
              </a:rPr>
              <a:t>4% of child care centres do none of the above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Most centres have at least one of these practices</a:t>
            </a:r>
            <a:endParaRPr lang="en-CA" sz="1050" dirty="0" smtClean="0">
              <a:solidFill>
                <a:srgbClr val="000000"/>
              </a:solidFill>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CA" sz="1050" b="1" dirty="0" smtClean="0">
                <a:solidFill>
                  <a:srgbClr val="000000"/>
                </a:solidFill>
                <a:latin typeface="Calibri"/>
                <a:cs typeface="Calibri"/>
              </a:rPr>
              <a:t>Quick facts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mn-lt"/>
                <a:cs typeface="Calibri"/>
              </a:rPr>
              <a:t>Some measures were mandatory (provincial/territorial regulation or policy) and some were voluntary</a:t>
            </a:r>
            <a:endParaRPr lang="en-CA" sz="1050" dirty="0" smtClean="0">
              <a:solidFill>
                <a:srgbClr val="000000"/>
              </a:solidFill>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solidFill>
                  <a:srgbClr val="000000"/>
                </a:solidFill>
                <a:latin typeface="Calibri"/>
                <a:cs typeface="Calibri"/>
              </a:rPr>
              <a:t>57.3%</a:t>
            </a:r>
            <a:r>
              <a:rPr lang="en-CA" sz="1050" baseline="0" dirty="0" smtClean="0">
                <a:solidFill>
                  <a:srgbClr val="000000"/>
                </a:solidFill>
                <a:latin typeface="Calibri"/>
                <a:cs typeface="Calibri"/>
              </a:rPr>
              <a:t> </a:t>
            </a:r>
            <a:r>
              <a:rPr lang="en-CA" sz="1050" kern="1200" baseline="0" dirty="0" smtClean="0">
                <a:solidFill>
                  <a:srgbClr val="000000"/>
                </a:solidFill>
                <a:effectLst/>
                <a:latin typeface="Calibri"/>
                <a:ea typeface="+mn-ea"/>
                <a:cs typeface="Calibri"/>
              </a:rPr>
              <a:t>i</a:t>
            </a:r>
            <a:r>
              <a:rPr lang="en-CA" sz="1050" kern="1200" dirty="0" smtClean="0">
                <a:solidFill>
                  <a:srgbClr val="000000"/>
                </a:solidFill>
                <a:effectLst/>
                <a:latin typeface="Calibri"/>
                <a:ea typeface="+mn-ea"/>
                <a:cs typeface="Calibri"/>
              </a:rPr>
              <a:t>ntroduction of a new curriculum / early learning framework </a:t>
            </a:r>
            <a:endParaRPr lang="en-CA" sz="1050" baseline="0" dirty="0" smtClean="0">
              <a:solidFill>
                <a:srgbClr val="000000"/>
              </a:solidFill>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050" baseline="0" dirty="0" smtClean="0">
                <a:solidFill>
                  <a:srgbClr val="000000"/>
                </a:solidFill>
                <a:latin typeface="Calibri"/>
                <a:cs typeface="Calibri"/>
              </a:rPr>
              <a:t>43.7% conduct an </a:t>
            </a:r>
            <a:r>
              <a:rPr lang="en-CA" sz="1050" kern="1200" baseline="0" dirty="0" smtClean="0">
                <a:solidFill>
                  <a:srgbClr val="000000"/>
                </a:solidFill>
                <a:effectLst/>
                <a:latin typeface="Calibri"/>
                <a:ea typeface="+mn-ea"/>
                <a:cs typeface="Calibri"/>
              </a:rPr>
              <a:t>e</a:t>
            </a:r>
            <a:r>
              <a:rPr lang="en-CA" sz="1050" kern="1200" dirty="0" smtClean="0">
                <a:solidFill>
                  <a:srgbClr val="000000"/>
                </a:solidFill>
                <a:effectLst/>
                <a:latin typeface="Calibri"/>
                <a:ea typeface="+mn-ea"/>
                <a:cs typeface="Calibri"/>
              </a:rPr>
              <a:t>xternal assessment of quality that provided results and suggestions for improvement</a:t>
            </a:r>
            <a:endParaRPr lang="en-CA" sz="1050" baseline="0" dirty="0" smtClean="0">
              <a:solidFill>
                <a:srgbClr val="000000"/>
              </a:solidFill>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CA" sz="1050" baseline="0" dirty="0" smtClean="0">
                <a:solidFill>
                  <a:srgbClr val="000000"/>
                </a:solidFill>
                <a:latin typeface="Calibri"/>
                <a:cs typeface="Calibri"/>
              </a:rPr>
              <a:t>45.9% conduct a </a:t>
            </a:r>
            <a:r>
              <a:rPr lang="en-CA" sz="1050" kern="1200" baseline="0" dirty="0" smtClean="0">
                <a:solidFill>
                  <a:srgbClr val="000000"/>
                </a:solidFill>
                <a:effectLst/>
                <a:latin typeface="Calibri"/>
                <a:ea typeface="+mn-ea"/>
                <a:cs typeface="Calibri"/>
              </a:rPr>
              <a:t>s</a:t>
            </a:r>
            <a:r>
              <a:rPr lang="en-CA" sz="1050" kern="1200" dirty="0" smtClean="0">
                <a:solidFill>
                  <a:srgbClr val="000000"/>
                </a:solidFill>
                <a:effectLst/>
                <a:latin typeface="Calibri"/>
                <a:ea typeface="+mn-ea"/>
                <a:cs typeface="Calibri"/>
              </a:rPr>
              <a:t>elf-assessment of quality using a standardized measure </a:t>
            </a:r>
            <a:endParaRPr lang="en-CA" sz="1050" baseline="0" dirty="0" smtClean="0">
              <a:solidFill>
                <a:srgbClr val="000000"/>
              </a:solidFill>
              <a:latin typeface="Calibri"/>
              <a:cs typeface="Calibri"/>
            </a:endParaRPr>
          </a:p>
          <a:p>
            <a:pPr marL="171450" indent="-171450">
              <a:buFont typeface="Arial"/>
              <a:buChar char="•"/>
            </a:pPr>
            <a:r>
              <a:rPr lang="en-CA" sz="1050" baseline="0" dirty="0" smtClean="0">
                <a:solidFill>
                  <a:srgbClr val="000000"/>
                </a:solidFill>
                <a:latin typeface="Calibri"/>
                <a:cs typeface="Calibri"/>
              </a:rPr>
              <a:t>44.8% conduct staff training on inclusion</a:t>
            </a:r>
          </a:p>
          <a:p>
            <a:pPr marL="171450" indent="-171450">
              <a:buFont typeface="Arial"/>
              <a:buChar char="•"/>
            </a:pPr>
            <a:r>
              <a:rPr lang="en-CA" sz="1050" baseline="0" dirty="0" smtClean="0">
                <a:solidFill>
                  <a:srgbClr val="000000"/>
                </a:solidFill>
                <a:latin typeface="Calibri"/>
                <a:cs typeface="Calibri"/>
              </a:rPr>
              <a:t>26.1% provide a mentorship program for staff</a:t>
            </a:r>
          </a:p>
          <a:p>
            <a:pPr marL="171450" indent="-171450">
              <a:buFont typeface="Arial"/>
              <a:buChar char="•"/>
            </a:pPr>
            <a:r>
              <a:rPr lang="en-CA" sz="1050" baseline="0" dirty="0" smtClean="0">
                <a:solidFill>
                  <a:srgbClr val="000000"/>
                </a:solidFill>
                <a:latin typeface="Calibri"/>
                <a:cs typeface="Calibri"/>
              </a:rPr>
              <a:t>14.5% do none of the above</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124180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FFFF"/>
                </a:solidFill>
                <a:latin typeface="Calibri"/>
                <a:cs typeface="Calibri"/>
              </a:rPr>
              <a:t>Quick facts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FFFFFF"/>
                </a:solidFill>
                <a:latin typeface="Calibri"/>
                <a:cs typeface="Calibri"/>
              </a:rPr>
              <a:t>Most centres are run as non-profit or public entities</a:t>
            </a:r>
          </a:p>
          <a:p>
            <a:pPr marL="171450" indent="-171450">
              <a:buFont typeface="Arial"/>
              <a:buChar char="•"/>
            </a:pPr>
            <a:r>
              <a:rPr lang="en-US" sz="1050" dirty="0" smtClean="0">
                <a:latin typeface="Calibri"/>
                <a:cs typeface="Calibri"/>
              </a:rPr>
              <a:t>73.0% operate</a:t>
            </a:r>
            <a:r>
              <a:rPr lang="en-US" sz="1050" baseline="0" dirty="0" smtClean="0">
                <a:latin typeface="Calibri"/>
                <a:cs typeface="Calibri"/>
              </a:rPr>
              <a:t> under a non-profit or public model;</a:t>
            </a:r>
          </a:p>
          <a:p>
            <a:pPr marL="171450" indent="-171450">
              <a:buFont typeface="Arial"/>
              <a:buChar char="•"/>
            </a:pPr>
            <a:r>
              <a:rPr lang="en-US" sz="1050" baseline="0" dirty="0" smtClean="0">
                <a:latin typeface="Calibri"/>
                <a:cs typeface="Calibri"/>
              </a:rPr>
              <a:t>26.0% operate as a commercial business;</a:t>
            </a:r>
          </a:p>
          <a:p>
            <a:pPr marL="171450" indent="-171450">
              <a:buFont typeface="Arial"/>
              <a:buChar char="•"/>
            </a:pPr>
            <a:r>
              <a:rPr lang="en-US" sz="1050" dirty="0" smtClean="0">
                <a:latin typeface="Calibri"/>
                <a:cs typeface="Calibri"/>
              </a:rPr>
              <a:t>2.7% are governed by a First Nations,</a:t>
            </a:r>
            <a:r>
              <a:rPr lang="en-US" sz="1050" baseline="0" dirty="0" smtClean="0">
                <a:latin typeface="Calibri"/>
                <a:cs typeface="Calibri"/>
              </a:rPr>
              <a:t> Metis or Inuit governing body; and</a:t>
            </a:r>
          </a:p>
          <a:p>
            <a:pPr marL="171450" indent="-171450">
              <a:buFont typeface="Arial"/>
              <a:buChar char="•"/>
            </a:pPr>
            <a:r>
              <a:rPr lang="en-US" sz="1050" baseline="0" dirty="0" smtClean="0">
                <a:latin typeface="Calibri"/>
                <a:cs typeface="Calibri"/>
              </a:rPr>
              <a:t>2.1% are governed by a municipality.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FFFFFF"/>
                </a:solidFill>
                <a:latin typeface="+mn-lt"/>
                <a:cs typeface="Calibri"/>
              </a:rPr>
              <a:t>Non-profit organizations were more likely to hold multiple licenses than commercial operators (33% compared to 21%, respectively)</a:t>
            </a:r>
            <a:endParaRPr lang="en-US" sz="1050" baseline="0" dirty="0" smtClean="0">
              <a:latin typeface="Calibri"/>
              <a:cs typeface="Calibri"/>
            </a:endParaRPr>
          </a:p>
          <a:p>
            <a:pPr marL="171450" indent="-171450">
              <a:buFont typeface="Arial"/>
              <a:buChar char="•"/>
            </a:pPr>
            <a:endParaRPr lang="en-US" sz="1050" baseline="0" dirty="0" smtClean="0">
              <a:latin typeface="Calibri"/>
              <a:cs typeface="Calibri"/>
            </a:endParaRPr>
          </a:p>
          <a:p>
            <a:r>
              <a:rPr lang="en-US" sz="1050" b="1" kern="1200" dirty="0" smtClean="0">
                <a:solidFill>
                  <a:schemeClr val="tx1"/>
                </a:solidFill>
                <a:effectLst/>
                <a:latin typeface="Calibri"/>
                <a:ea typeface="+mn-ea"/>
                <a:cs typeface="Calibri"/>
              </a:rPr>
              <a:t>Single and Multiple Centres </a:t>
            </a:r>
            <a:endParaRPr lang="en-US" sz="1050" b="0" kern="1200" dirty="0" smtClean="0">
              <a:solidFill>
                <a:schemeClr val="tx1"/>
              </a:solidFill>
              <a:effectLst/>
              <a:latin typeface="Calibri"/>
              <a:ea typeface="+mn-ea"/>
              <a:cs typeface="Calibri"/>
            </a:endParaRPr>
          </a:p>
          <a:p>
            <a:pPr marL="171450" indent="-171450">
              <a:buFont typeface="Arial"/>
              <a:buChar char="•"/>
            </a:pPr>
            <a:r>
              <a:rPr lang="en-US" sz="1050" b="0" kern="1200" dirty="0" smtClean="0">
                <a:solidFill>
                  <a:schemeClr val="tx1"/>
                </a:solidFill>
                <a:effectLst/>
                <a:latin typeface="Calibri"/>
                <a:ea typeface="+mn-ea"/>
                <a:cs typeface="Calibri"/>
              </a:rPr>
              <a:t>58% of centres were run by an organization that operated one child care centre serving children 0-6</a:t>
            </a:r>
          </a:p>
          <a:p>
            <a:pPr marL="171450" indent="-171450">
              <a:buClr>
                <a:schemeClr val="accent6"/>
              </a:buClr>
              <a:buFont typeface="Arial"/>
              <a:buChar char="•"/>
              <a:defRPr/>
            </a:pPr>
            <a:r>
              <a:rPr lang="en-CA" sz="1050" kern="0" dirty="0" smtClean="0">
                <a:solidFill>
                  <a:srgbClr val="000000"/>
                </a:solidFill>
                <a:latin typeface="Calibri"/>
                <a:cs typeface="Calibri"/>
              </a:rPr>
              <a:t>42% of centres are run by an organization that operated</a:t>
            </a:r>
            <a:r>
              <a:rPr lang="en-CA" sz="1050" kern="0" baseline="0" dirty="0" smtClean="0">
                <a:solidFill>
                  <a:srgbClr val="000000"/>
                </a:solidFill>
                <a:latin typeface="Calibri"/>
                <a:cs typeface="Calibri"/>
              </a:rPr>
              <a:t> more than one centre</a:t>
            </a:r>
            <a:endParaRPr lang="en-US" sz="1050" dirty="0" smtClean="0">
              <a:solidFill>
                <a:srgbClr val="000000"/>
              </a:solidFill>
              <a:latin typeface="Calibri"/>
              <a:cs typeface="Calibri"/>
            </a:endParaRPr>
          </a:p>
          <a:p>
            <a:pPr marL="628650" lvl="1" indent="-171450">
              <a:buClr>
                <a:schemeClr val="accent6"/>
              </a:buClr>
              <a:buFont typeface="Arial"/>
              <a:buChar char="•"/>
              <a:defRPr/>
            </a:pPr>
            <a:r>
              <a:rPr lang="en-US" sz="1050" dirty="0" smtClean="0">
                <a:solidFill>
                  <a:srgbClr val="000000"/>
                </a:solidFill>
                <a:latin typeface="Calibri"/>
                <a:cs typeface="Calibri"/>
              </a:rPr>
              <a:t>339 centre directors who are responsible for 963 centres</a:t>
            </a:r>
          </a:p>
          <a:p>
            <a:pPr marL="628650" lvl="1" indent="-171450">
              <a:buClr>
                <a:schemeClr val="accent6"/>
              </a:buClr>
              <a:buFont typeface="Arial"/>
              <a:buChar char="•"/>
              <a:defRPr/>
            </a:pPr>
            <a:r>
              <a:rPr lang="en-US" sz="1050" dirty="0" smtClean="0">
                <a:solidFill>
                  <a:srgbClr val="000000"/>
                </a:solidFill>
                <a:latin typeface="Calibri"/>
                <a:cs typeface="Calibri"/>
              </a:rPr>
              <a:t>Most multi-site centre directors only run two centres</a:t>
            </a:r>
          </a:p>
          <a:p>
            <a:pPr marL="628650" lvl="1" indent="-171450">
              <a:buClr>
                <a:schemeClr val="accent6"/>
              </a:buClr>
              <a:buFont typeface="Arial"/>
              <a:buChar char="•"/>
              <a:defRPr/>
            </a:pPr>
            <a:r>
              <a:rPr lang="en-US" sz="1050" dirty="0" smtClean="0">
                <a:solidFill>
                  <a:srgbClr val="000000"/>
                </a:solidFill>
                <a:latin typeface="Calibri"/>
                <a:cs typeface="Calibri"/>
              </a:rPr>
              <a:t>The largest multi-site centre runs 91 centres</a:t>
            </a:r>
          </a:p>
          <a:p>
            <a:pPr marL="628650" lvl="1" indent="-171450">
              <a:buClr>
                <a:schemeClr val="accent6"/>
              </a:buClr>
              <a:buFont typeface="Arial"/>
              <a:buChar char="•"/>
              <a:defRPr/>
            </a:pPr>
            <a:r>
              <a:rPr lang="en-US" sz="1050" dirty="0" smtClean="0">
                <a:solidFill>
                  <a:srgbClr val="000000"/>
                </a:solidFill>
                <a:latin typeface="Calibri"/>
                <a:cs typeface="Calibri"/>
              </a:rPr>
              <a:t>29% of multi-site centre directors plan to expand their operations in the next three year</a:t>
            </a:r>
          </a:p>
          <a:p>
            <a:pPr marL="171450" indent="-171450">
              <a:buFont typeface="Arial"/>
              <a:buChar char="•"/>
            </a:pPr>
            <a:endParaRPr lang="en-US" sz="1050" dirty="0" smtClean="0">
              <a:effectLst/>
              <a:latin typeface="Calibri"/>
              <a:cs typeface="Calibri"/>
            </a:endParaRPr>
          </a:p>
          <a:p>
            <a:pPr marL="171450" indent="-171450">
              <a:buFont typeface="Arial"/>
              <a:buChar char="•"/>
            </a:pPr>
            <a:r>
              <a:rPr lang="en-US" sz="1050" b="0" kern="1200" dirty="0" smtClean="0">
                <a:solidFill>
                  <a:schemeClr val="tx1"/>
                </a:solidFill>
                <a:effectLst/>
                <a:latin typeface="Calibri"/>
                <a:ea typeface="+mn-ea"/>
                <a:cs typeface="Calibri"/>
              </a:rPr>
              <a:t>73% of employers operated one or more public or non-profit centres, including those run by parent and community boards, cooperatives, municipalities and First Nations governing bodies. </a:t>
            </a:r>
            <a:endParaRPr lang="en-US" sz="1050" dirty="0" smtClean="0">
              <a:effectLst/>
              <a:latin typeface="Calibri"/>
              <a:cs typeface="Calibri"/>
            </a:endParaRPr>
          </a:p>
          <a:p>
            <a:pPr marL="171450" indent="-171450">
              <a:buFont typeface="Arial"/>
              <a:buChar char="•"/>
            </a:pPr>
            <a:r>
              <a:rPr lang="en-US" sz="1050" b="0" kern="1200" dirty="0" smtClean="0">
                <a:solidFill>
                  <a:schemeClr val="tx1"/>
                </a:solidFill>
                <a:effectLst/>
                <a:latin typeface="Calibri"/>
                <a:ea typeface="+mn-ea"/>
                <a:cs typeface="Calibri"/>
              </a:rPr>
              <a:t>25.8% of employers operated one or more centres as a business, including as sole proprietors, partnerships, corporations and franchises.</a:t>
            </a:r>
            <a:endParaRPr lang="en-US" sz="1050" dirty="0" smtClean="0">
              <a:effectLst/>
              <a:latin typeface="Calibri"/>
              <a:cs typeface="Calibri"/>
            </a:endParaRPr>
          </a:p>
          <a:p>
            <a:pPr marL="171450" indent="-171450">
              <a:buFont typeface="Arial"/>
              <a:buChar char="•"/>
            </a:pPr>
            <a:r>
              <a:rPr lang="en-US" sz="1050" b="0" kern="1200" dirty="0" smtClean="0">
                <a:solidFill>
                  <a:schemeClr val="tx1"/>
                </a:solidFill>
                <a:effectLst/>
                <a:latin typeface="Calibri"/>
                <a:ea typeface="+mn-ea"/>
                <a:cs typeface="Calibri"/>
              </a:rPr>
              <a:t>31% of non-profit organizations and 20.9% of commercial operators held a </a:t>
            </a:r>
            <a:r>
              <a:rPr lang="en-US" sz="1050" b="0" kern="1200" dirty="0" err="1" smtClean="0">
                <a:solidFill>
                  <a:schemeClr val="tx1"/>
                </a:solidFill>
                <a:effectLst/>
                <a:latin typeface="Calibri"/>
                <a:ea typeface="+mn-ea"/>
                <a:cs typeface="Calibri"/>
              </a:rPr>
              <a:t>licence</a:t>
            </a:r>
            <a:r>
              <a:rPr lang="en-US" sz="1050" b="0" kern="1200" dirty="0" smtClean="0">
                <a:solidFill>
                  <a:schemeClr val="tx1"/>
                </a:solidFill>
                <a:effectLst/>
                <a:latin typeface="Calibri"/>
                <a:ea typeface="+mn-ea"/>
                <a:cs typeface="Calibri"/>
              </a:rPr>
              <a:t> for more than one centre for children 0-6</a:t>
            </a:r>
            <a:endParaRPr lang="en-US" sz="1050" dirty="0" smtClean="0">
              <a:effectLst/>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47760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Calibri"/>
                <a:cs typeface="Calibri"/>
              </a:rPr>
              <a:t>Quick facts</a:t>
            </a:r>
          </a:p>
          <a:p>
            <a:r>
              <a:rPr lang="en-US" sz="1050" b="0" kern="1200" dirty="0" smtClean="0">
                <a:solidFill>
                  <a:schemeClr val="tx1"/>
                </a:solidFill>
                <a:effectLst/>
                <a:latin typeface="Calibri"/>
                <a:ea typeface="+mn-ea"/>
                <a:cs typeface="Calibri"/>
              </a:rPr>
              <a:t>More than half the employers (54.5%) operated at least one program in addition to full-day child care for children 0-6.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46.9% provided school age care.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30.7% provided part-time child care.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7% offered parent/caregiver and child drop in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programs.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5.9% operated regulated family child care.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7.1% offered a range of other health and social </a:t>
            </a:r>
            <a:endParaRPr lang="en-US" sz="1050" dirty="0" smtClean="0">
              <a:effectLst/>
              <a:latin typeface="Calibri"/>
              <a:cs typeface="Calibri"/>
            </a:endParaRPr>
          </a:p>
          <a:p>
            <a:pPr marL="628650" lvl="1" indent="-171450">
              <a:buFont typeface="Arial"/>
              <a:buChar char="•"/>
            </a:pPr>
            <a:r>
              <a:rPr lang="en-US" sz="1050" b="0" kern="1200" dirty="0" smtClean="0">
                <a:solidFill>
                  <a:schemeClr val="tx1"/>
                </a:solidFill>
                <a:effectLst/>
                <a:latin typeface="Calibri"/>
                <a:ea typeface="+mn-ea"/>
                <a:cs typeface="Calibri"/>
              </a:rPr>
              <a:t>service programs </a:t>
            </a:r>
          </a:p>
          <a:p>
            <a:pPr marL="171450" lvl="0" indent="-171450">
              <a:buFont typeface="Arial"/>
              <a:buChar char="•"/>
            </a:pPr>
            <a:r>
              <a:rPr lang="en-US" sz="1050" b="0" kern="1200" dirty="0" smtClean="0">
                <a:solidFill>
                  <a:schemeClr val="tx1"/>
                </a:solidFill>
                <a:effectLst/>
                <a:latin typeface="Calibri"/>
                <a:ea typeface="+mn-ea"/>
                <a:cs typeface="Calibri"/>
              </a:rPr>
              <a:t>6.3% of centre directors who operate one centre offered three or more additional services; compared with 15.9% of centre directors with with more than one centre.</a:t>
            </a:r>
            <a:endParaRPr lang="en-US" sz="1050" dirty="0" smtClean="0">
              <a:effectLst/>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36071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Calibri"/>
                <a:cs typeface="Calibri"/>
              </a:rPr>
              <a:t>Quick facts</a:t>
            </a:r>
          </a:p>
          <a:p>
            <a:r>
              <a:rPr lang="en-US" sz="1050" b="0" dirty="0" smtClean="0">
                <a:latin typeface="Calibri"/>
                <a:cs typeface="Calibri"/>
              </a:rPr>
              <a:t>When</a:t>
            </a:r>
            <a:r>
              <a:rPr lang="en-US" sz="1050" b="0" baseline="0" dirty="0" smtClean="0">
                <a:latin typeface="Calibri"/>
                <a:cs typeface="Calibri"/>
              </a:rPr>
              <a:t> asked which language is usually spoken in their centre employers replied that</a:t>
            </a:r>
            <a:endParaRPr lang="en-US" sz="1050" b="0" dirty="0" smtClean="0">
              <a:latin typeface="Calibri"/>
              <a:cs typeface="Calibri"/>
            </a:endParaRPr>
          </a:p>
          <a:p>
            <a:pPr marL="171450" indent="-171450">
              <a:buFont typeface="Arial"/>
              <a:buChar char="•"/>
            </a:pPr>
            <a:r>
              <a:rPr lang="en-US" sz="1050" dirty="0" smtClean="0">
                <a:latin typeface="Calibri"/>
                <a:cs typeface="Calibri"/>
              </a:rPr>
              <a:t>73.4% of centres operate</a:t>
            </a:r>
            <a:r>
              <a:rPr lang="en-US" sz="1050" baseline="0" dirty="0" smtClean="0">
                <a:latin typeface="Calibri"/>
                <a:cs typeface="Calibri"/>
              </a:rPr>
              <a:t> in English only;</a:t>
            </a:r>
          </a:p>
          <a:p>
            <a:pPr marL="171450" indent="-171450">
              <a:buFont typeface="Arial"/>
              <a:buChar char="•"/>
            </a:pPr>
            <a:r>
              <a:rPr lang="en-US" sz="1050" baseline="0" dirty="0" smtClean="0">
                <a:latin typeface="Calibri"/>
                <a:cs typeface="Calibri"/>
              </a:rPr>
              <a:t>14.4% of centres operate in French only;</a:t>
            </a:r>
          </a:p>
          <a:p>
            <a:pPr marL="171450" indent="-171450">
              <a:buFont typeface="Arial"/>
              <a:buChar char="•"/>
            </a:pPr>
            <a:r>
              <a:rPr lang="en-US" sz="1050" baseline="0" dirty="0" smtClean="0">
                <a:latin typeface="Calibri"/>
                <a:cs typeface="Calibri"/>
              </a:rPr>
              <a:t>8.0% of centres have a bilingual workplace;</a:t>
            </a:r>
          </a:p>
          <a:p>
            <a:pPr marL="171450" indent="-171450">
              <a:buFont typeface="Arial"/>
              <a:buChar char="•"/>
            </a:pPr>
            <a:r>
              <a:rPr lang="en-US" sz="1050" baseline="0" dirty="0" smtClean="0">
                <a:latin typeface="Calibri"/>
                <a:cs typeface="Calibri"/>
              </a:rPr>
              <a:t>3.1% of centres operate in a First Nations language; and</a:t>
            </a:r>
          </a:p>
          <a:p>
            <a:pPr marL="171450" indent="-171450">
              <a:buFont typeface="Arial"/>
              <a:buChar char="•"/>
            </a:pPr>
            <a:r>
              <a:rPr lang="en-US" sz="1050" baseline="0" dirty="0" smtClean="0">
                <a:latin typeface="Calibri"/>
                <a:cs typeface="Calibri"/>
              </a:rPr>
              <a:t>1.0% of centres said that they operate in an “Other” language.</a:t>
            </a:r>
            <a:endParaRPr lang="en-US" sz="1050" dirty="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85579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0" u="none" strike="noStrike" kern="1200" dirty="0" smtClean="0">
                <a:solidFill>
                  <a:schemeClr val="tx1"/>
                </a:solidFill>
                <a:effectLst/>
                <a:latin typeface="Calibri"/>
                <a:ea typeface="+mn-ea"/>
                <a:cs typeface="Calibri"/>
              </a:rPr>
              <a:t>Quick</a:t>
            </a:r>
            <a:r>
              <a:rPr lang="en-US" sz="1050" b="1" i="0" u="none" strike="noStrike" kern="1200" baseline="0" dirty="0" smtClean="0">
                <a:solidFill>
                  <a:schemeClr val="tx1"/>
                </a:solidFill>
                <a:effectLst/>
                <a:latin typeface="Calibri"/>
                <a:ea typeface="+mn-ea"/>
                <a:cs typeface="Calibri"/>
              </a:rPr>
              <a:t> facts</a:t>
            </a:r>
          </a:p>
          <a:p>
            <a:pPr marL="171450" indent="-171450">
              <a:buFont typeface="Arial"/>
              <a:buChar char="•"/>
            </a:pPr>
            <a:r>
              <a:rPr lang="en-US" sz="1050" b="0" i="0" u="none" strike="noStrike" kern="1200" dirty="0" smtClean="0">
                <a:solidFill>
                  <a:schemeClr val="tx1"/>
                </a:solidFill>
                <a:effectLst/>
                <a:latin typeface="Calibri"/>
                <a:ea typeface="+mn-ea"/>
                <a:cs typeface="Calibri"/>
              </a:rPr>
              <a:t>The</a:t>
            </a:r>
            <a:r>
              <a:rPr lang="en-US" sz="1050" b="0" i="0" u="none" strike="noStrike" kern="1200" baseline="0" dirty="0" smtClean="0">
                <a:solidFill>
                  <a:schemeClr val="tx1"/>
                </a:solidFill>
                <a:effectLst/>
                <a:latin typeface="Calibri"/>
                <a:ea typeface="+mn-ea"/>
                <a:cs typeface="Calibri"/>
              </a:rPr>
              <a:t> h</a:t>
            </a:r>
            <a:r>
              <a:rPr lang="en-US" sz="1050" b="0" i="0" u="none" strike="noStrike" kern="1200" dirty="0" smtClean="0">
                <a:solidFill>
                  <a:schemeClr val="tx1"/>
                </a:solidFill>
                <a:effectLst/>
                <a:latin typeface="Calibri"/>
                <a:ea typeface="+mn-ea"/>
                <a:cs typeface="Calibri"/>
              </a:rPr>
              <a:t>ighest</a:t>
            </a:r>
            <a:r>
              <a:rPr lang="en-US" sz="1050" b="0" i="0" u="none" strike="noStrike" kern="1200" baseline="0" dirty="0" smtClean="0">
                <a:solidFill>
                  <a:schemeClr val="tx1"/>
                </a:solidFill>
                <a:effectLst/>
                <a:latin typeface="Calibri"/>
                <a:ea typeface="+mn-ea"/>
                <a:cs typeface="Calibri"/>
              </a:rPr>
              <a:t> fees are in</a:t>
            </a:r>
            <a:r>
              <a:rPr lang="en-US" sz="1050" b="0" i="0" u="none" strike="noStrike" kern="1200" dirty="0" smtClean="0">
                <a:solidFill>
                  <a:schemeClr val="tx1"/>
                </a:solidFill>
                <a:effectLst/>
                <a:latin typeface="Calibri"/>
                <a:ea typeface="+mn-ea"/>
                <a:cs typeface="Calibri"/>
              </a:rPr>
              <a:t> Ontario;</a:t>
            </a:r>
            <a:r>
              <a:rPr lang="en-US" sz="1050" b="0" i="0" u="none" strike="noStrike" kern="1200" baseline="0" dirty="0" smtClean="0">
                <a:solidFill>
                  <a:schemeClr val="tx1"/>
                </a:solidFill>
                <a:effectLst/>
                <a:latin typeface="Calibri"/>
                <a:ea typeface="+mn-ea"/>
                <a:cs typeface="Calibri"/>
              </a:rPr>
              <a:t> the lowest are in Quebec</a:t>
            </a:r>
            <a:endParaRPr lang="en-US" sz="1050" b="0" i="0" u="none" strike="noStrike" kern="1200" dirty="0" smtClean="0">
              <a:solidFill>
                <a:schemeClr val="tx1"/>
              </a:solidFill>
              <a:effectLst/>
              <a:latin typeface="Calibri"/>
              <a:ea typeface="+mn-ea"/>
              <a:cs typeface="Calibri"/>
            </a:endParaRPr>
          </a:p>
          <a:p>
            <a:pPr marL="171450" indent="-171450">
              <a:buFont typeface="Arial"/>
              <a:buChar char="•"/>
            </a:pPr>
            <a:r>
              <a:rPr lang="en-US" sz="1050" b="0" i="0" u="none" strike="noStrike" kern="1200" dirty="0" smtClean="0">
                <a:solidFill>
                  <a:schemeClr val="tx1"/>
                </a:solidFill>
                <a:effectLst/>
                <a:latin typeface="Calibri"/>
                <a:ea typeface="+mn-ea"/>
                <a:cs typeface="Calibri"/>
              </a:rPr>
              <a:t>After</a:t>
            </a:r>
            <a:r>
              <a:rPr lang="en-US" sz="1050" b="0" i="0" u="none" strike="noStrike" kern="1200" baseline="0" dirty="0" smtClean="0">
                <a:solidFill>
                  <a:schemeClr val="tx1"/>
                </a:solidFill>
                <a:effectLst/>
                <a:latin typeface="Calibri"/>
                <a:ea typeface="+mn-ea"/>
                <a:cs typeface="Calibri"/>
              </a:rPr>
              <a:t> adjusting for inflation, fees were higher than they were in 1998 in all provinces except Quebec and Manitoba, where they decreased for all age groups.</a:t>
            </a:r>
          </a:p>
          <a:p>
            <a:pPr marL="628650" lvl="1" indent="-171450">
              <a:buFont typeface="Arial"/>
              <a:buChar char="•"/>
            </a:pPr>
            <a:r>
              <a:rPr lang="en-US" sz="1050" b="0" i="0" u="none" strike="noStrike" kern="1200" baseline="0" dirty="0" smtClean="0">
                <a:solidFill>
                  <a:schemeClr val="tx1"/>
                </a:solidFill>
                <a:effectLst/>
                <a:latin typeface="Calibri"/>
                <a:ea typeface="+mn-ea"/>
                <a:cs typeface="Calibri"/>
              </a:rPr>
              <a:t>Fees in Quebec were approximately 75% lower in 2012 than in 1998 </a:t>
            </a:r>
          </a:p>
          <a:p>
            <a:pPr marL="628650" lvl="1" indent="-171450">
              <a:buFont typeface="Arial"/>
              <a:buChar char="•"/>
            </a:pPr>
            <a:r>
              <a:rPr lang="en-US" sz="1050" b="0" i="0" u="none" strike="noStrike" kern="1200" baseline="0" dirty="0" smtClean="0">
                <a:solidFill>
                  <a:schemeClr val="tx1"/>
                </a:solidFill>
                <a:effectLst/>
                <a:latin typeface="Calibri"/>
                <a:ea typeface="+mn-ea"/>
                <a:cs typeface="Calibri"/>
              </a:rPr>
              <a:t>Fees in Manitoba were between 12% and 18% lower, depending on the age group</a:t>
            </a:r>
            <a:endParaRPr lang="en-US" sz="1050" b="0" i="0" u="none" strike="noStrike" kern="1200" dirty="0" smtClean="0">
              <a:solidFill>
                <a:schemeClr val="tx1"/>
              </a:solidFill>
              <a:effectLst/>
              <a:latin typeface="Calibri"/>
              <a:ea typeface="+mn-ea"/>
              <a:cs typeface="Calibri"/>
            </a:endParaRPr>
          </a:p>
          <a:p>
            <a:pPr marL="171450" indent="-171450">
              <a:buFont typeface="Arial"/>
              <a:buChar char="•"/>
            </a:pPr>
            <a:r>
              <a:rPr lang="en-US" sz="1050" b="0" i="0" u="none" strike="noStrike" kern="1200" dirty="0" smtClean="0">
                <a:solidFill>
                  <a:schemeClr val="tx1"/>
                </a:solidFill>
                <a:effectLst/>
                <a:latin typeface="Calibri"/>
                <a:ea typeface="+mn-ea"/>
                <a:cs typeface="Calibri"/>
              </a:rPr>
              <a:t>The greatest fee increases between 1998 and 2012 in both percentage and dollar increases for toddlers and preschool age care were in Newfoundland and Labrador,</a:t>
            </a:r>
            <a:r>
              <a:rPr lang="en-US" sz="1050" b="0" i="0" u="none" strike="noStrike" kern="1200" baseline="0" dirty="0" smtClean="0">
                <a:solidFill>
                  <a:schemeClr val="tx1"/>
                </a:solidFill>
                <a:effectLst/>
                <a:latin typeface="Calibri"/>
                <a:ea typeface="+mn-ea"/>
                <a:cs typeface="Calibri"/>
              </a:rPr>
              <a:t> </a:t>
            </a:r>
            <a:r>
              <a:rPr lang="en-US" sz="1050" b="0" i="0" u="none" strike="noStrike" kern="1200" dirty="0" smtClean="0">
                <a:solidFill>
                  <a:schemeClr val="tx1"/>
                </a:solidFill>
                <a:effectLst/>
                <a:latin typeface="Calibri"/>
                <a:ea typeface="+mn-ea"/>
                <a:cs typeface="Calibri"/>
              </a:rPr>
              <a:t>and Alberta.</a:t>
            </a:r>
          </a:p>
          <a:p>
            <a:pPr marL="628650" lvl="1" indent="-171450">
              <a:buFont typeface="Arial"/>
              <a:buChar char="•"/>
            </a:pPr>
            <a:r>
              <a:rPr lang="en-US" sz="1050" b="0" i="0" u="none" strike="noStrike" kern="1200" dirty="0" smtClean="0">
                <a:solidFill>
                  <a:schemeClr val="tx1"/>
                </a:solidFill>
                <a:effectLst/>
                <a:latin typeface="Calibri"/>
                <a:ea typeface="+mn-ea"/>
                <a:cs typeface="Calibri"/>
              </a:rPr>
              <a:t>Preschool</a:t>
            </a:r>
            <a:r>
              <a:rPr lang="en-US" sz="1050" b="0" i="0" u="none" strike="noStrike" kern="1200" baseline="0" dirty="0" smtClean="0">
                <a:solidFill>
                  <a:schemeClr val="tx1"/>
                </a:solidFill>
                <a:effectLst/>
                <a:latin typeface="Calibri"/>
                <a:ea typeface="+mn-ea"/>
                <a:cs typeface="Calibri"/>
              </a:rPr>
              <a:t>-age fees increased by 58% and $230/month in Alberta (in adjusted dollars).</a:t>
            </a:r>
          </a:p>
          <a:p>
            <a:pPr marL="171450" indent="-171450">
              <a:buFont typeface="Arial"/>
              <a:buChar char="•"/>
            </a:pPr>
            <a:r>
              <a:rPr lang="en-US" sz="1050" b="0" i="0" u="none" strike="noStrike" kern="1200" baseline="0" dirty="0" smtClean="0">
                <a:solidFill>
                  <a:schemeClr val="tx1"/>
                </a:solidFill>
                <a:effectLst/>
                <a:latin typeface="Calibri"/>
                <a:ea typeface="+mn-ea"/>
                <a:cs typeface="Calibri"/>
              </a:rPr>
              <a:t>Fees have increased significantly beyond the cost of living (except in Manitoba and Quebec)</a:t>
            </a:r>
            <a:endParaRPr lang="en-US" sz="1050" b="0" i="0" u="none" strike="noStrike" kern="1200" dirty="0" smtClean="0">
              <a:solidFill>
                <a:schemeClr val="tx1"/>
              </a:solidFill>
              <a:effectLst/>
              <a:latin typeface="Calibri"/>
              <a:ea typeface="+mn-ea"/>
              <a:cs typeface="Calibri"/>
            </a:endParaRPr>
          </a:p>
          <a:p>
            <a:endParaRPr lang="en-US" sz="1050" b="0" i="0" u="none" strike="noStrike" kern="1200" dirty="0" smtClean="0">
              <a:solidFill>
                <a:schemeClr val="tx1"/>
              </a:solidFill>
              <a:effectLst/>
              <a:latin typeface="Calibri"/>
              <a:ea typeface="+mn-ea"/>
              <a:cs typeface="Calibri"/>
            </a:endParaRPr>
          </a:p>
          <a:p>
            <a:r>
              <a:rPr lang="en-US" sz="1050" b="1" i="0" u="none" strike="noStrike" kern="1200" dirty="0" smtClean="0">
                <a:solidFill>
                  <a:schemeClr val="tx1"/>
                </a:solidFill>
                <a:effectLst/>
                <a:latin typeface="Calibri"/>
                <a:ea typeface="+mn-ea"/>
                <a:cs typeface="Calibri"/>
              </a:rPr>
              <a:t>Breakdown: Median</a:t>
            </a:r>
            <a:r>
              <a:rPr lang="en-US" sz="1050" b="1" i="0" u="none" strike="noStrike" kern="1200" baseline="0" dirty="0" smtClean="0">
                <a:solidFill>
                  <a:schemeClr val="tx1"/>
                </a:solidFill>
                <a:effectLst/>
                <a:latin typeface="Calibri"/>
                <a:ea typeface="+mn-ea"/>
                <a:cs typeface="Calibri"/>
              </a:rPr>
              <a:t> monthly p</a:t>
            </a:r>
            <a:r>
              <a:rPr lang="en-US" sz="1050" b="1" i="0" u="none" strike="noStrike" kern="1200" dirty="0" smtClean="0">
                <a:solidFill>
                  <a:schemeClr val="tx1"/>
                </a:solidFill>
                <a:effectLst/>
                <a:latin typeface="Calibri"/>
                <a:ea typeface="+mn-ea"/>
                <a:cs typeface="Calibri"/>
              </a:rPr>
              <a:t>arent fees</a:t>
            </a:r>
          </a:p>
          <a:p>
            <a:r>
              <a:rPr lang="en-US" sz="1050" b="0" i="0" u="none" strike="noStrike" kern="1200" dirty="0" smtClean="0">
                <a:solidFill>
                  <a:schemeClr val="tx1"/>
                </a:solidFill>
                <a:effectLst/>
                <a:latin typeface="Calibri"/>
                <a:ea typeface="+mn-ea"/>
                <a:cs typeface="Calibri"/>
              </a:rPr>
              <a:t>			</a:t>
            </a:r>
            <a:r>
              <a:rPr lang="en-US" sz="1050" b="1" i="0" u="none" strike="noStrike" kern="1200" dirty="0" smtClean="0">
                <a:solidFill>
                  <a:schemeClr val="tx1"/>
                </a:solidFill>
                <a:effectLst/>
                <a:latin typeface="Calibri"/>
                <a:ea typeface="+mn-ea"/>
                <a:cs typeface="Calibri"/>
              </a:rPr>
              <a:t>Infant	Toddler	Pre-school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mn-lt"/>
                <a:ea typeface="+mn-ea"/>
                <a:cs typeface="Calibri"/>
              </a:rPr>
              <a:t>Canada</a:t>
            </a:r>
            <a:r>
              <a:rPr lang="en-US" sz="1050" dirty="0" smtClean="0">
                <a:latin typeface="+mn-lt"/>
                <a:cs typeface="Calibri"/>
              </a:rPr>
              <a:t>			$</a:t>
            </a:r>
            <a:r>
              <a:rPr lang="en-US" sz="1050" b="0" i="0" u="none" strike="noStrike" kern="1200" dirty="0" smtClean="0">
                <a:solidFill>
                  <a:schemeClr val="tx1"/>
                </a:solidFill>
                <a:effectLst/>
                <a:latin typeface="+mn-lt"/>
                <a:ea typeface="+mn-ea"/>
                <a:cs typeface="Calibri"/>
              </a:rPr>
              <a:t>761</a:t>
            </a:r>
            <a:r>
              <a:rPr lang="en-US" sz="1050" dirty="0" smtClean="0">
                <a:latin typeface="+mn-lt"/>
                <a:cs typeface="Calibri"/>
              </a:rPr>
              <a:t> 	$</a:t>
            </a:r>
            <a:r>
              <a:rPr lang="en-US" sz="1050" b="0" i="0" u="none" strike="noStrike" kern="1200" dirty="0" smtClean="0">
                <a:solidFill>
                  <a:schemeClr val="tx1"/>
                </a:solidFill>
                <a:effectLst/>
                <a:latin typeface="+mn-lt"/>
                <a:ea typeface="+mn-ea"/>
                <a:cs typeface="Calibri"/>
              </a:rPr>
              <a:t>696</a:t>
            </a:r>
            <a:r>
              <a:rPr lang="en-US" sz="1050" dirty="0" smtClean="0">
                <a:latin typeface="+mn-lt"/>
                <a:cs typeface="Calibri"/>
              </a:rPr>
              <a:t> 	$</a:t>
            </a:r>
            <a:r>
              <a:rPr lang="en-US" sz="1050" b="0" i="0" u="none" strike="noStrike" kern="1200" dirty="0" smtClean="0">
                <a:solidFill>
                  <a:schemeClr val="tx1"/>
                </a:solidFill>
                <a:effectLst/>
                <a:latin typeface="+mn-lt"/>
                <a:ea typeface="+mn-ea"/>
                <a:cs typeface="Calibri"/>
              </a:rPr>
              <a:t>674</a:t>
            </a:r>
            <a:r>
              <a:rPr lang="en-US" sz="1050" dirty="0" smtClean="0">
                <a:latin typeface="+mn-lt"/>
                <a:cs typeface="Calibri"/>
              </a:rPr>
              <a:t> </a:t>
            </a:r>
          </a:p>
          <a:p>
            <a:r>
              <a:rPr lang="en-US" sz="1050" b="0" i="0" u="none" strike="noStrike" kern="1200" dirty="0" smtClean="0">
                <a:solidFill>
                  <a:schemeClr val="tx1"/>
                </a:solidFill>
                <a:effectLst/>
                <a:latin typeface="Calibri"/>
                <a:ea typeface="+mn-ea"/>
                <a:cs typeface="Calibri"/>
              </a:rPr>
              <a:t>Nfld.</a:t>
            </a:r>
            <a:r>
              <a:rPr lang="en-US" sz="1050" b="0" i="0" u="none" strike="noStrike" kern="1200" baseline="0" dirty="0" smtClean="0">
                <a:solidFill>
                  <a:schemeClr val="tx1"/>
                </a:solidFill>
                <a:effectLst/>
                <a:latin typeface="Calibri"/>
                <a:ea typeface="+mn-ea"/>
                <a:cs typeface="Calibri"/>
              </a:rPr>
              <a:t> &amp; Lab.</a:t>
            </a:r>
            <a:r>
              <a:rPr lang="en-US" sz="1050" b="0" i="0" u="none" strike="noStrike" kern="1200" dirty="0" smtClean="0">
                <a:solidFill>
                  <a:schemeClr val="tx1"/>
                </a:solidFill>
                <a:effectLst/>
                <a:latin typeface="Calibri"/>
                <a:ea typeface="+mn-ea"/>
                <a:cs typeface="Calibri"/>
              </a:rPr>
              <a:t>			-</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740</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762</a:t>
            </a:r>
          </a:p>
          <a:p>
            <a:r>
              <a:rPr lang="en-US" sz="1050" b="0" i="0" u="none" strike="noStrike" kern="1200" dirty="0" smtClean="0">
                <a:solidFill>
                  <a:schemeClr val="tx1"/>
                </a:solidFill>
                <a:effectLst/>
                <a:latin typeface="Calibri"/>
                <a:ea typeface="+mn-ea"/>
                <a:cs typeface="Calibri"/>
              </a:rPr>
              <a:t>P.E.I.	</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696</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566</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544</a:t>
            </a:r>
          </a:p>
          <a:p>
            <a:r>
              <a:rPr lang="en-US" sz="1050" b="0" i="0" u="none" strike="noStrike" kern="1200" dirty="0" smtClean="0">
                <a:solidFill>
                  <a:schemeClr val="tx1"/>
                </a:solidFill>
                <a:effectLst/>
                <a:latin typeface="Calibri"/>
                <a:ea typeface="+mn-ea"/>
                <a:cs typeface="Calibri"/>
              </a:rPr>
              <a:t>N.S.</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826</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696</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691</a:t>
            </a:r>
          </a:p>
          <a:p>
            <a:r>
              <a:rPr lang="en-US" sz="1050" b="0" i="0" u="none" strike="noStrike" kern="1200" dirty="0" smtClean="0">
                <a:solidFill>
                  <a:schemeClr val="tx1"/>
                </a:solidFill>
                <a:effectLst/>
                <a:latin typeface="Calibri"/>
                <a:ea typeface="+mn-ea"/>
                <a:cs typeface="Calibri"/>
              </a:rPr>
              <a:t>N.B.	</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740</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653</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615</a:t>
            </a:r>
          </a:p>
          <a:p>
            <a:r>
              <a:rPr lang="en-US" sz="1050" b="0" i="0" u="none" strike="noStrike" kern="1200" dirty="0" smtClean="0">
                <a:solidFill>
                  <a:schemeClr val="tx1"/>
                </a:solidFill>
                <a:effectLst/>
                <a:latin typeface="Calibri"/>
                <a:ea typeface="+mn-ea"/>
                <a:cs typeface="Calibri"/>
              </a:rPr>
              <a:t>Que.</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152</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152</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152</a:t>
            </a:r>
          </a:p>
          <a:p>
            <a:r>
              <a:rPr lang="en-US" sz="1050" b="0" i="0" u="none" strike="noStrike" kern="1200" dirty="0" smtClean="0">
                <a:solidFill>
                  <a:schemeClr val="tx1"/>
                </a:solidFill>
                <a:effectLst/>
                <a:latin typeface="Calibri"/>
                <a:ea typeface="+mn-ea"/>
                <a:cs typeface="Calibri"/>
              </a:rPr>
              <a:t>Ont.</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1,150</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924</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830</a:t>
            </a:r>
          </a:p>
          <a:p>
            <a:r>
              <a:rPr lang="en-US" sz="1050" b="0" i="0" u="none" strike="noStrike" kern="1200" dirty="0" smtClean="0">
                <a:solidFill>
                  <a:schemeClr val="tx1"/>
                </a:solidFill>
                <a:effectLst/>
                <a:latin typeface="Calibri"/>
                <a:ea typeface="+mn-ea"/>
                <a:cs typeface="Calibri"/>
              </a:rPr>
              <a:t>Man.</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631</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432</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431</a:t>
            </a:r>
          </a:p>
          <a:p>
            <a:r>
              <a:rPr lang="en-US" sz="1050" b="0" i="0" u="none" strike="noStrike" kern="1200" dirty="0" smtClean="0">
                <a:solidFill>
                  <a:schemeClr val="tx1"/>
                </a:solidFill>
                <a:effectLst/>
                <a:latin typeface="Calibri"/>
                <a:ea typeface="+mn-ea"/>
                <a:cs typeface="Calibri"/>
              </a:rPr>
              <a:t>Sask.	</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650</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561</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535</a:t>
            </a:r>
          </a:p>
          <a:p>
            <a:r>
              <a:rPr lang="en-US" sz="1050" b="0" i="0" u="none" strike="noStrike" kern="1200" dirty="0" smtClean="0">
                <a:solidFill>
                  <a:schemeClr val="tx1"/>
                </a:solidFill>
                <a:effectLst/>
                <a:latin typeface="Calibri"/>
                <a:ea typeface="+mn-ea"/>
                <a:cs typeface="Calibri"/>
              </a:rPr>
              <a:t>Alta.</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900</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830</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793</a:t>
            </a:r>
          </a:p>
          <a:p>
            <a:r>
              <a:rPr lang="en-US" sz="1050" b="0" i="0" u="none" strike="noStrike" kern="1200" dirty="0" smtClean="0">
                <a:solidFill>
                  <a:schemeClr val="tx1"/>
                </a:solidFill>
                <a:effectLst/>
                <a:latin typeface="Calibri"/>
                <a:ea typeface="+mn-ea"/>
                <a:cs typeface="Calibri"/>
              </a:rPr>
              <a:t>B.C.	</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1,047</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907</a:t>
            </a:r>
            <a:r>
              <a:rPr lang="en-US" sz="1050" dirty="0" smtClean="0">
                <a:latin typeface="Calibri"/>
                <a:cs typeface="Calibri"/>
              </a:rPr>
              <a:t> 	</a:t>
            </a:r>
            <a:r>
              <a:rPr lang="en-US" sz="1050" dirty="0" smtClean="0">
                <a:latin typeface="+mn-lt"/>
                <a:cs typeface="Calibri"/>
              </a:rPr>
              <a:t>$</a:t>
            </a:r>
            <a:r>
              <a:rPr lang="en-US" sz="1050" b="0" i="0" u="none" strike="noStrike" kern="1200" dirty="0" smtClean="0">
                <a:solidFill>
                  <a:schemeClr val="tx1"/>
                </a:solidFill>
                <a:effectLst/>
                <a:latin typeface="Calibri"/>
                <a:ea typeface="+mn-ea"/>
                <a:cs typeface="Calibri"/>
              </a:rPr>
              <a:t>761</a:t>
            </a:r>
          </a:p>
          <a:p>
            <a:endParaRPr lang="en-US" sz="105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latin typeface="Calibri"/>
                <a:cs typeface="Calibri"/>
              </a:rPr>
              <a:t>Notes: To ensure confidentiality,</a:t>
            </a:r>
            <a:r>
              <a:rPr lang="en-US" sz="1050" baseline="0" dirty="0" smtClean="0">
                <a:latin typeface="Calibri"/>
                <a:cs typeface="Calibri"/>
              </a:rPr>
              <a:t> </a:t>
            </a:r>
            <a:r>
              <a:rPr lang="en-CA" sz="1050" dirty="0" smtClean="0">
                <a:latin typeface="Calibri"/>
                <a:cs typeface="Calibri"/>
              </a:rPr>
              <a:t>infant fees for Nfld. &amp; Labrador</a:t>
            </a:r>
            <a:r>
              <a:rPr lang="en-CA" sz="1050" baseline="0" dirty="0" smtClean="0">
                <a:latin typeface="Calibri"/>
                <a:cs typeface="Calibri"/>
              </a:rPr>
              <a:t> </a:t>
            </a:r>
            <a:r>
              <a:rPr lang="en-CA" sz="1050" dirty="0" smtClean="0">
                <a:latin typeface="Calibri"/>
                <a:cs typeface="Calibri"/>
              </a:rPr>
              <a:t>are excluded due to the small number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latin typeface="Calibri"/>
                <a:cs typeface="Calibri"/>
              </a:rPr>
              <a:t>Due to the low number of responses from the each</a:t>
            </a:r>
            <a:r>
              <a:rPr lang="en-CA" sz="1050" baseline="0" dirty="0" smtClean="0">
                <a:latin typeface="Calibri"/>
                <a:cs typeface="Calibri"/>
              </a:rPr>
              <a:t> of the territories, territorial-specific data is not include. However, the data from the territories is included in the total for Canada.</a:t>
            </a:r>
            <a:endParaRPr lang="en-CA" sz="105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75841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50" b="1" kern="0" dirty="0" smtClean="0">
                <a:solidFill>
                  <a:srgbClr val="000000"/>
                </a:solidFill>
                <a:latin typeface="Calibri"/>
                <a:cs typeface="Calibri"/>
              </a:rPr>
              <a:t>Quick facts</a:t>
            </a:r>
          </a:p>
          <a:p>
            <a:pPr marL="171450" indent="-171450">
              <a:buFont typeface="Arial"/>
              <a:buChar char="•"/>
              <a:defRPr/>
            </a:pPr>
            <a:r>
              <a:rPr lang="en-US" sz="1050" kern="0" dirty="0" smtClean="0">
                <a:solidFill>
                  <a:srgbClr val="000000"/>
                </a:solidFill>
                <a:latin typeface="Calibri"/>
                <a:cs typeface="Calibri"/>
              </a:rPr>
              <a:t>Median centre size: 50 spaces</a:t>
            </a:r>
          </a:p>
          <a:p>
            <a:pPr marL="628650" lvl="1" indent="-171450">
              <a:buFont typeface="Arial"/>
              <a:buChar char="•"/>
              <a:defRPr/>
            </a:pPr>
            <a:r>
              <a:rPr lang="en-US" sz="1050" kern="0" dirty="0" smtClean="0">
                <a:solidFill>
                  <a:srgbClr val="000000"/>
                </a:solidFill>
                <a:latin typeface="Calibri"/>
                <a:cs typeface="Calibri"/>
              </a:rPr>
              <a:t>Smallest is located in BC (median of 25 spaces);</a:t>
            </a:r>
            <a:r>
              <a:rPr lang="en-US" sz="1050" kern="0" baseline="0" dirty="0" smtClean="0">
                <a:solidFill>
                  <a:srgbClr val="000000"/>
                </a:solidFill>
                <a:latin typeface="Calibri"/>
                <a:cs typeface="Calibri"/>
              </a:rPr>
              <a:t> the l</a:t>
            </a:r>
            <a:r>
              <a:rPr lang="en-US" sz="1050" kern="0" dirty="0" smtClean="0">
                <a:solidFill>
                  <a:srgbClr val="000000"/>
                </a:solidFill>
                <a:latin typeface="Calibri"/>
                <a:cs typeface="Calibri"/>
              </a:rPr>
              <a:t>argest is located in Ontario (median of 62)</a:t>
            </a:r>
          </a:p>
          <a:p>
            <a:pPr marL="628650" lvl="1" indent="-171450">
              <a:buFont typeface="Arial"/>
              <a:buChar char="•"/>
              <a:defRPr/>
            </a:pPr>
            <a:r>
              <a:rPr lang="en-US" sz="1050" kern="0" dirty="0" smtClean="0">
                <a:solidFill>
                  <a:srgbClr val="000000"/>
                </a:solidFill>
                <a:latin typeface="Calibri"/>
                <a:cs typeface="Calibri"/>
              </a:rPr>
              <a:t>Largest centre in the sample was licensed</a:t>
            </a:r>
            <a:r>
              <a:rPr lang="en-US" sz="1050" kern="0" baseline="0" dirty="0" smtClean="0">
                <a:solidFill>
                  <a:srgbClr val="000000"/>
                </a:solidFill>
                <a:latin typeface="Calibri"/>
                <a:cs typeface="Calibri"/>
              </a:rPr>
              <a:t> for 180 spaces)</a:t>
            </a:r>
            <a:endParaRPr lang="en-US" sz="1050" kern="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b="0" dirty="0" smtClean="0">
                <a:latin typeface="Calibri"/>
                <a:cs typeface="Calibri"/>
              </a:rPr>
              <a:t>In the past three years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27% increased spaces (by</a:t>
            </a:r>
            <a:r>
              <a:rPr lang="en-CA" sz="1050" baseline="0" dirty="0" smtClean="0">
                <a:latin typeface="Calibri"/>
                <a:cs typeface="Calibri"/>
              </a:rPr>
              <a:t> a </a:t>
            </a:r>
            <a:r>
              <a:rPr lang="en-CA" sz="1050" dirty="0" smtClean="0">
                <a:latin typeface="Calibri"/>
                <a:cs typeface="Calibri"/>
              </a:rPr>
              <a:t>median 19 spaces)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Fewer than 1% decreased spaces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b="0" dirty="0" smtClean="0">
                <a:latin typeface="Calibri"/>
                <a:cs typeface="Calibri"/>
              </a:rPr>
              <a:t>In the next three years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20% plan to increase spaces,</a:t>
            </a:r>
            <a:r>
              <a:rPr lang="en-CA" sz="1050" baseline="0" dirty="0" smtClean="0">
                <a:latin typeface="Calibri"/>
                <a:cs typeface="Calibri"/>
              </a:rPr>
              <a:t> </a:t>
            </a:r>
            <a:r>
              <a:rPr lang="en-CA" sz="1050" dirty="0" smtClean="0">
                <a:latin typeface="Calibri"/>
                <a:cs typeface="Calibri"/>
              </a:rPr>
              <a:t>ranging from an increase</a:t>
            </a:r>
            <a:r>
              <a:rPr lang="en-CA" sz="1050" baseline="0" dirty="0" smtClean="0">
                <a:latin typeface="Calibri"/>
                <a:cs typeface="Calibri"/>
              </a:rPr>
              <a:t> of </a:t>
            </a:r>
            <a:r>
              <a:rPr lang="en-CA" sz="1050" dirty="0" smtClean="0">
                <a:latin typeface="Calibri"/>
                <a:cs typeface="Calibri"/>
              </a:rPr>
              <a:t>3</a:t>
            </a:r>
            <a:r>
              <a:rPr lang="en-CA" sz="1050" baseline="0" dirty="0" smtClean="0">
                <a:latin typeface="Calibri"/>
                <a:cs typeface="Calibri"/>
              </a:rPr>
              <a:t> spaces to </a:t>
            </a:r>
            <a:r>
              <a:rPr lang="en-CA" sz="1050" dirty="0" smtClean="0">
                <a:latin typeface="Calibri"/>
                <a:cs typeface="Calibri"/>
              </a:rPr>
              <a:t>75 spaces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Fewer than 1% expect to decrease number of spaces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16% plan to open one or more centres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19% plan to change age groups</a:t>
            </a:r>
            <a:r>
              <a:rPr lang="en-CA" sz="1050" baseline="0" dirty="0" smtClean="0">
                <a:latin typeface="Calibri"/>
                <a:cs typeface="Calibri"/>
              </a:rPr>
              <a:t> to which they provide their services</a:t>
            </a:r>
            <a:endParaRPr lang="en-CA" sz="105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758412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Calibri"/>
                <a:cs typeface="Calibri"/>
              </a:rPr>
              <a:t>Quick facts</a:t>
            </a:r>
          </a:p>
          <a:p>
            <a:r>
              <a:rPr lang="en-US" sz="1050" dirty="0" smtClean="0">
                <a:latin typeface="Calibri"/>
                <a:cs typeface="Calibri"/>
              </a:rPr>
              <a:t>Ratios vary from province to province and territory to territory</a:t>
            </a:r>
          </a:p>
          <a:p>
            <a:endParaRPr lang="en-US" sz="105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Calibri"/>
                <a:cs typeface="Calibri"/>
              </a:rPr>
              <a:t>When</a:t>
            </a:r>
            <a:r>
              <a:rPr lang="en-US" sz="1050" b="1" baseline="0" dirty="0" smtClean="0">
                <a:latin typeface="Calibri"/>
                <a:cs typeface="Calibri"/>
              </a:rPr>
              <a:t> are c</a:t>
            </a:r>
            <a:r>
              <a:rPr lang="en-US" sz="1050" b="1" dirty="0" smtClean="0">
                <a:latin typeface="Calibri"/>
                <a:cs typeface="Calibri"/>
              </a:rPr>
              <a:t>entre directors counted in the staff-to-child</a:t>
            </a:r>
            <a:r>
              <a:rPr lang="en-US" sz="1050" b="1" baseline="0" dirty="0" smtClean="0">
                <a:latin typeface="Calibri"/>
                <a:cs typeface="Calibri"/>
              </a:rPr>
              <a:t> ratio?</a:t>
            </a:r>
            <a:endParaRPr lang="en-US" sz="1050" b="1" dirty="0" smtClean="0">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latin typeface="Calibri"/>
                <a:cs typeface="Calibri"/>
              </a:rPr>
              <a:t>27.2% are counted in ratio all of the time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latin typeface="Calibri"/>
                <a:cs typeface="Calibri"/>
              </a:rPr>
              <a:t>47.6% are counted in ratio part of the time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latin typeface="Calibri"/>
                <a:cs typeface="Calibri"/>
              </a:rPr>
              <a:t>25.1% are never included in the ratio </a:t>
            </a:r>
          </a:p>
          <a:p>
            <a:endParaRPr lang="en-US" sz="1050" dirty="0" smtClean="0">
              <a:latin typeface="Calibri"/>
              <a:cs typeface="Calibri"/>
            </a:endParaRPr>
          </a:p>
          <a:p>
            <a:r>
              <a:rPr lang="en-US" sz="1050" b="1" dirty="0" smtClean="0">
                <a:latin typeface="Calibri"/>
                <a:cs typeface="Calibri"/>
              </a:rPr>
              <a:t>How</a:t>
            </a:r>
            <a:r>
              <a:rPr lang="en-US" sz="1050" b="1" baseline="0" dirty="0" smtClean="0">
                <a:latin typeface="Calibri"/>
                <a:cs typeface="Calibri"/>
              </a:rPr>
              <a:t> does working in the ratio affect centre directors’ wages?</a:t>
            </a:r>
          </a:p>
          <a:p>
            <a:r>
              <a:rPr lang="en-US" sz="1050" baseline="0" dirty="0" smtClean="0">
                <a:latin typeface="Calibri"/>
                <a:cs typeface="Calibri"/>
              </a:rPr>
              <a:t>Where centre directors are always included in the ratio, the median hourly wage is $19.49</a:t>
            </a:r>
          </a:p>
          <a:p>
            <a:r>
              <a:rPr lang="en-US" sz="1050" baseline="0" dirty="0" smtClean="0">
                <a:latin typeface="Calibri"/>
                <a:cs typeface="Calibri"/>
              </a:rPr>
              <a:t>Where centre directors are sometimes included in the ratio, the median hourly wage is $22.00</a:t>
            </a:r>
          </a:p>
          <a:p>
            <a:r>
              <a:rPr lang="en-US" sz="1050" baseline="0" dirty="0" smtClean="0">
                <a:latin typeface="Calibri"/>
                <a:cs typeface="Calibri"/>
              </a:rPr>
              <a:t>Where centre directors are never included in the ratio, the median hourly wage is $25.86</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43873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b="1" kern="1200" dirty="0" smtClean="0">
                <a:solidFill>
                  <a:srgbClr val="000000"/>
                </a:solidFill>
                <a:effectLst/>
                <a:latin typeface="Calibri"/>
                <a:ea typeface="+mn-ea"/>
                <a:cs typeface="Calibri"/>
              </a:rPr>
              <a:t>A note about terminology</a:t>
            </a:r>
            <a:endParaRPr lang="en-US" sz="1050" kern="1200" dirty="0" smtClean="0">
              <a:solidFill>
                <a:srgbClr val="000000"/>
              </a:solidFill>
              <a:effectLst/>
              <a:latin typeface="Calibri"/>
              <a:ea typeface="+mn-ea"/>
              <a:cs typeface="Calibri"/>
            </a:endParaRPr>
          </a:p>
          <a:p>
            <a:r>
              <a:rPr lang="en-CA" sz="1050" kern="1200" dirty="0" smtClean="0">
                <a:solidFill>
                  <a:srgbClr val="000000"/>
                </a:solidFill>
                <a:effectLst/>
                <a:latin typeface="Calibri"/>
                <a:ea typeface="+mn-ea"/>
                <a:cs typeface="Calibri"/>
              </a:rPr>
              <a:t>Provinces and territories use a variety of terms to describe programs that serve young children and their families. In order to be consistent throughout the survey</a:t>
            </a:r>
            <a:r>
              <a:rPr lang="en-CA" sz="1050" kern="1200" baseline="0" dirty="0" smtClean="0">
                <a:solidFill>
                  <a:srgbClr val="000000"/>
                </a:solidFill>
                <a:effectLst/>
                <a:latin typeface="Calibri"/>
                <a:ea typeface="+mn-ea"/>
                <a:cs typeface="Calibri"/>
              </a:rPr>
              <a:t>, w</a:t>
            </a:r>
            <a:r>
              <a:rPr lang="en-CA" sz="1050" kern="1200" dirty="0" smtClean="0">
                <a:solidFill>
                  <a:srgbClr val="000000"/>
                </a:solidFill>
                <a:effectLst/>
                <a:latin typeface="Calibri"/>
                <a:ea typeface="+mn-ea"/>
                <a:cs typeface="Calibri"/>
              </a:rPr>
              <a:t>e used the term "early childhood education and care (ECEC)" to refer to the broad range of programs</a:t>
            </a:r>
            <a:r>
              <a:rPr lang="en-CA" sz="1050" kern="1200" baseline="0" dirty="0" smtClean="0">
                <a:solidFill>
                  <a:srgbClr val="000000"/>
                </a:solidFill>
                <a:effectLst/>
                <a:latin typeface="Calibri"/>
                <a:ea typeface="+mn-ea"/>
                <a:cs typeface="Calibri"/>
              </a:rPr>
              <a:t> offered</a:t>
            </a:r>
            <a:r>
              <a:rPr lang="en-CA" sz="1050" kern="1200" dirty="0" smtClean="0">
                <a:solidFill>
                  <a:srgbClr val="000000"/>
                </a:solidFill>
                <a:effectLst/>
                <a:latin typeface="Calibri"/>
                <a:ea typeface="+mn-ea"/>
                <a:cs typeface="Calibri"/>
              </a:rPr>
              <a:t>. These include child care centres, early learning centres, early years centres, early childhood education programs, nursery schools, parent/child drop-ins, early intervention, family resource, kindergarten and other related programs.</a:t>
            </a:r>
            <a:r>
              <a:rPr lang="en-CA" sz="1050" kern="1200" baseline="0" dirty="0" smtClean="0">
                <a:solidFill>
                  <a:srgbClr val="000000"/>
                </a:solidFill>
                <a:effectLst/>
                <a:latin typeface="Calibri"/>
                <a:ea typeface="+mn-ea"/>
                <a:cs typeface="Calibri"/>
              </a:rPr>
              <a:t> </a:t>
            </a:r>
            <a:r>
              <a:rPr lang="en-CA" sz="1050" kern="1200" dirty="0" smtClean="0">
                <a:solidFill>
                  <a:srgbClr val="000000"/>
                </a:solidFill>
                <a:effectLst/>
                <a:latin typeface="Calibri"/>
                <a:ea typeface="+mn-ea"/>
                <a:cs typeface="Calibri"/>
              </a:rPr>
              <a:t>We recognize the variety of terms that are used to describe full-day programs for young children. For simplicity and consistency, this survey uses the term “child care” to refer to licensed, full-day (operating for at least 6 consecutive hours/day) centre-based programs for infants, toddlers, and/or preschool-age children, which may also include school-age children.</a:t>
            </a:r>
          </a:p>
          <a:p>
            <a:endParaRPr lang="en-CA" sz="1050" kern="1200" dirty="0" smtClean="0">
              <a:solidFill>
                <a:srgbClr val="000000"/>
              </a:solidFill>
              <a:effectLst/>
              <a:latin typeface="Calibri"/>
              <a:ea typeface="+mn-ea"/>
              <a:cs typeface="Calibri"/>
            </a:endParaRPr>
          </a:p>
          <a:p>
            <a:r>
              <a:rPr lang="en-CA" sz="1200" b="1" kern="1200" dirty="0" smtClean="0">
                <a:solidFill>
                  <a:schemeClr val="tx1"/>
                </a:solidFill>
                <a:effectLst/>
                <a:latin typeface="+mn-lt"/>
                <a:ea typeface="+mn-ea"/>
                <a:cs typeface="+mn-cs"/>
              </a:rPr>
              <a:t>Data reporting</a:t>
            </a:r>
          </a:p>
          <a:p>
            <a:r>
              <a:rPr lang="en-CA" sz="1200" b="0" kern="1200" dirty="0" smtClean="0">
                <a:solidFill>
                  <a:schemeClr val="tx1"/>
                </a:solidFill>
                <a:effectLst/>
                <a:latin typeface="+mn-lt"/>
                <a:ea typeface="+mn-ea"/>
                <a:cs typeface="+mn-cs"/>
              </a:rPr>
              <a:t>Most data has been reported using the </a:t>
            </a:r>
            <a:r>
              <a:rPr lang="en-CA" sz="1200" b="1" kern="1200" dirty="0" smtClean="0">
                <a:solidFill>
                  <a:schemeClr val="tx1"/>
                </a:solidFill>
                <a:effectLst/>
                <a:latin typeface="+mn-lt"/>
                <a:ea typeface="+mn-ea"/>
                <a:cs typeface="+mn-cs"/>
              </a:rPr>
              <a:t>median</a:t>
            </a:r>
            <a:r>
              <a:rPr lang="en-CA" sz="1200" b="0" kern="1200" dirty="0" smtClean="0">
                <a:solidFill>
                  <a:schemeClr val="tx1"/>
                </a:solidFill>
                <a:effectLst/>
                <a:latin typeface="+mn-lt"/>
                <a:ea typeface="+mn-ea"/>
                <a:cs typeface="+mn-cs"/>
              </a:rPr>
              <a:t>.</a:t>
            </a:r>
            <a:r>
              <a:rPr lang="en-CA" sz="1200" b="0"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Median figures represent the numeric point that divides one half of the population from the other.</a:t>
            </a:r>
            <a:r>
              <a:rPr lang="en-CA" sz="1200" b="0"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The median is better suited to wide distributions of data in order to report a central tendency. It is considered to be a more reliable and robust measure</a:t>
            </a:r>
            <a:r>
              <a:rPr lang="en-CA" sz="1200" b="0" kern="1200" baseline="0" dirty="0" smtClean="0">
                <a:solidFill>
                  <a:schemeClr val="tx1"/>
                </a:solidFill>
                <a:effectLst/>
                <a:latin typeface="+mn-lt"/>
                <a:ea typeface="+mn-ea"/>
                <a:cs typeface="+mn-cs"/>
              </a:rPr>
              <a:t> than the average or the mean.</a:t>
            </a:r>
            <a:endParaRPr lang="en-CA" dirty="0" smtClean="0">
              <a:effectLst/>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77859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smtClean="0">
                <a:solidFill>
                  <a:schemeClr val="tx1"/>
                </a:solidFill>
                <a:effectLst/>
                <a:latin typeface="Calibri"/>
                <a:ea typeface="+mn-ea"/>
                <a:cs typeface="Calibri"/>
              </a:rPr>
              <a:t>Child Care Staff Characteristics</a:t>
            </a:r>
          </a:p>
          <a:p>
            <a:pPr marL="171450" lvl="0" indent="-171450">
              <a:buFont typeface="Arial"/>
              <a:buChar char="•"/>
            </a:pPr>
            <a:r>
              <a:rPr lang="en-US" sz="1050" kern="1200" dirty="0" smtClean="0">
                <a:solidFill>
                  <a:schemeClr val="tx1"/>
                </a:solidFill>
                <a:effectLst/>
                <a:latin typeface="Calibri"/>
                <a:ea typeface="+mn-ea"/>
                <a:cs typeface="Calibri"/>
              </a:rPr>
              <a:t>Quick</a:t>
            </a:r>
            <a:r>
              <a:rPr lang="en-US" sz="1050" kern="1200" baseline="0" dirty="0" smtClean="0">
                <a:solidFill>
                  <a:schemeClr val="tx1"/>
                </a:solidFill>
                <a:effectLst/>
                <a:latin typeface="Calibri"/>
                <a:ea typeface="+mn-ea"/>
                <a:cs typeface="Calibri"/>
              </a:rPr>
              <a:t> facts</a:t>
            </a:r>
            <a:endParaRPr lang="en-US" sz="1050" kern="1200" dirty="0" smtClean="0">
              <a:solidFill>
                <a:schemeClr val="tx1"/>
              </a:solidFill>
              <a:effectLst/>
              <a:latin typeface="Calibri"/>
              <a:ea typeface="+mn-ea"/>
              <a:cs typeface="Calibri"/>
            </a:endParaRPr>
          </a:p>
          <a:p>
            <a:pPr marL="171450" lvl="0" indent="-171450">
              <a:buFont typeface="Arial"/>
              <a:buChar char="•"/>
            </a:pPr>
            <a:r>
              <a:rPr lang="en-US" sz="1050" kern="1200" dirty="0" smtClean="0">
                <a:solidFill>
                  <a:schemeClr val="tx1"/>
                </a:solidFill>
                <a:effectLst/>
                <a:latin typeface="Calibri"/>
                <a:ea typeface="+mn-ea"/>
                <a:cs typeface="Calibri"/>
              </a:rPr>
              <a:t>Sex</a:t>
            </a:r>
          </a:p>
          <a:p>
            <a:pPr marL="171450" lvl="0" indent="-171450">
              <a:buFont typeface="Arial"/>
              <a:buChar char="•"/>
            </a:pPr>
            <a:r>
              <a:rPr lang="en-US" sz="1050" kern="1200" dirty="0" smtClean="0">
                <a:solidFill>
                  <a:schemeClr val="tx1"/>
                </a:solidFill>
                <a:effectLst/>
                <a:latin typeface="Calibri"/>
                <a:ea typeface="+mn-ea"/>
                <a:cs typeface="Calibri"/>
              </a:rPr>
              <a:t>Age</a:t>
            </a:r>
          </a:p>
          <a:p>
            <a:pPr marL="171450" lvl="0" indent="-171450">
              <a:buFont typeface="Arial"/>
              <a:buChar char="•"/>
            </a:pPr>
            <a:r>
              <a:rPr lang="en-US" sz="1050" kern="1200" dirty="0" smtClean="0">
                <a:solidFill>
                  <a:schemeClr val="tx1"/>
                </a:solidFill>
                <a:effectLst/>
                <a:latin typeface="Calibri"/>
                <a:ea typeface="+mn-ea"/>
                <a:cs typeface="Calibri"/>
              </a:rPr>
              <a:t>Mother tongue</a:t>
            </a:r>
          </a:p>
          <a:p>
            <a:pPr marL="171450" lvl="0" indent="-171450">
              <a:buFont typeface="Arial"/>
              <a:buChar char="•"/>
            </a:pPr>
            <a:r>
              <a:rPr lang="en-US" sz="1050" kern="1200" dirty="0" smtClean="0">
                <a:solidFill>
                  <a:schemeClr val="tx1"/>
                </a:solidFill>
                <a:effectLst/>
                <a:latin typeface="Calibri"/>
                <a:ea typeface="+mn-ea"/>
                <a:cs typeface="Calibri"/>
              </a:rPr>
              <a:t>Employment patterns</a:t>
            </a:r>
          </a:p>
          <a:p>
            <a:pPr marL="171450" lvl="0" indent="-171450">
              <a:buFont typeface="Arial"/>
              <a:buChar char="•"/>
            </a:pPr>
            <a:r>
              <a:rPr lang="en-US" sz="1050" kern="1200" dirty="0" smtClean="0">
                <a:solidFill>
                  <a:schemeClr val="tx1"/>
                </a:solidFill>
                <a:effectLst/>
                <a:latin typeface="Calibri"/>
                <a:ea typeface="+mn-ea"/>
                <a:cs typeface="Calibri"/>
              </a:rPr>
              <a:t>Post-secondary ECE education</a:t>
            </a:r>
          </a:p>
          <a:p>
            <a:pPr marL="171450" lvl="0" indent="-171450">
              <a:buFont typeface="Arial"/>
              <a:buChar char="•"/>
            </a:pPr>
            <a:r>
              <a:rPr lang="en-US" sz="1050" kern="1200" dirty="0" smtClean="0">
                <a:solidFill>
                  <a:schemeClr val="tx1"/>
                </a:solidFill>
                <a:effectLst/>
                <a:latin typeface="Calibri"/>
                <a:ea typeface="+mn-ea"/>
                <a:cs typeface="Calibri"/>
              </a:rPr>
              <a:t>Benefits</a:t>
            </a:r>
          </a:p>
          <a:p>
            <a:pPr marL="171450" lvl="0" indent="-171450">
              <a:buFont typeface="Arial"/>
              <a:buChar char="•"/>
            </a:pPr>
            <a:r>
              <a:rPr lang="en-US" sz="1050" kern="1200" dirty="0" smtClean="0">
                <a:solidFill>
                  <a:schemeClr val="tx1"/>
                </a:solidFill>
                <a:effectLst/>
                <a:latin typeface="Calibri"/>
                <a:ea typeface="+mn-ea"/>
                <a:cs typeface="Calibri"/>
              </a:rPr>
              <a:t>Wages</a:t>
            </a:r>
          </a:p>
          <a:p>
            <a:pPr marL="171450" lvl="0" indent="-171450">
              <a:buFont typeface="Arial"/>
              <a:buChar char="•"/>
            </a:pPr>
            <a:r>
              <a:rPr lang="en-US" sz="1050" kern="1200" dirty="0" smtClean="0">
                <a:solidFill>
                  <a:schemeClr val="tx1"/>
                </a:solidFill>
                <a:effectLst/>
                <a:latin typeface="Calibri"/>
                <a:ea typeface="+mn-ea"/>
                <a:cs typeface="Calibri"/>
              </a:rPr>
              <a:t>Wages of program staff, by level of education</a:t>
            </a:r>
          </a:p>
          <a:p>
            <a:pPr marL="171450" lvl="0" indent="-171450">
              <a:buFont typeface="Arial"/>
              <a:buChar char="•"/>
            </a:pPr>
            <a:r>
              <a:rPr lang="en-US" sz="1050" kern="1200" dirty="0" smtClean="0">
                <a:solidFill>
                  <a:schemeClr val="tx1"/>
                </a:solidFill>
                <a:effectLst/>
                <a:latin typeface="Calibri"/>
                <a:ea typeface="+mn-ea"/>
                <a:cs typeface="Calibri"/>
              </a:rPr>
              <a:t>Wages of program staff, 1998 and 2012</a:t>
            </a:r>
          </a:p>
          <a:p>
            <a:pPr marL="171450" lvl="0" indent="-171450">
              <a:buFont typeface="Arial"/>
              <a:buChar char="•"/>
            </a:pPr>
            <a:endParaRPr lang="en-US" sz="1050" kern="1200" dirty="0" smtClean="0">
              <a:solidFill>
                <a:schemeClr val="tx1"/>
              </a:solidFill>
              <a:effectLst/>
              <a:latin typeface="Calibri"/>
              <a:ea typeface="+mn-ea"/>
              <a:cs typeface="Calibri"/>
            </a:endParaRPr>
          </a:p>
          <a:p>
            <a:pPr marL="0" lvl="0" indent="0">
              <a:buFont typeface="Arial"/>
              <a:buNone/>
            </a:pPr>
            <a:r>
              <a:rPr lang="en-US" sz="1050" kern="1200" dirty="0" smtClean="0">
                <a:solidFill>
                  <a:schemeClr val="tx1"/>
                </a:solidFill>
                <a:effectLst/>
                <a:latin typeface="Calibri"/>
                <a:ea typeface="+mn-ea"/>
                <a:cs typeface="Calibri"/>
              </a:rPr>
              <a:t>Note: The following section includes information on both program staff and centre directors (some of whom</a:t>
            </a:r>
            <a:r>
              <a:rPr lang="en-US" sz="1050" kern="1200" baseline="0" dirty="0" smtClean="0">
                <a:solidFill>
                  <a:schemeClr val="tx1"/>
                </a:solidFill>
                <a:effectLst/>
                <a:latin typeface="Calibri"/>
                <a:ea typeface="+mn-ea"/>
                <a:cs typeface="Calibri"/>
              </a:rPr>
              <a:t> may also be centre owners).</a:t>
            </a:r>
            <a:endParaRPr lang="en-US" sz="1050" kern="1200" dirty="0" smtClean="0">
              <a:solidFill>
                <a:schemeClr val="tx1"/>
              </a:solidFill>
              <a:effectLst/>
              <a:latin typeface="Calibri"/>
              <a:ea typeface="+mn-ea"/>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b="0" kern="1200" dirty="0" smtClean="0">
                <a:solidFill>
                  <a:schemeClr val="tx1"/>
                </a:solidFill>
                <a:effectLst/>
                <a:latin typeface="+mn-lt"/>
                <a:ea typeface="+mn-ea"/>
                <a:cs typeface="Calibri"/>
              </a:rPr>
              <a:t>The majority of program staff were born in Canada. Another 12.8% were born in other countries, but are now Canadian citizens; less than 5% were permanent residents, on work visas, or other types of arrangements.</a:t>
            </a:r>
          </a:p>
          <a:p>
            <a:pPr marL="171450" indent="-171450">
              <a:buFont typeface="Arial"/>
              <a:buChar char="•"/>
            </a:pPr>
            <a:r>
              <a:rPr lang="en-US" sz="1050" b="0" kern="1200" dirty="0" smtClean="0">
                <a:solidFill>
                  <a:schemeClr val="tx1"/>
                </a:solidFill>
                <a:effectLst/>
                <a:latin typeface="+mn-lt"/>
                <a:ea typeface="+mn-ea"/>
                <a:cs typeface="Calibri"/>
              </a:rPr>
              <a:t>The majority of centre directors (87%) were born in Canada. Almost 10% were born in other countries, but are now Canadian citizens; less then 5% were permanent residents, on work visas, or other types of arrangements. </a:t>
            </a:r>
            <a:endParaRPr lang="en-US" sz="1050" dirty="0" smtClean="0">
              <a:effectLst/>
              <a:latin typeface="+mn-lt"/>
              <a:cs typeface="Calibri"/>
            </a:endParaRPr>
          </a:p>
          <a:p>
            <a:pPr marL="171450" indent="-171450">
              <a:buFont typeface="Arial"/>
              <a:buChar char="•"/>
            </a:pPr>
            <a:r>
              <a:rPr lang="en-US" sz="1050" b="0" kern="1200" dirty="0" smtClean="0">
                <a:solidFill>
                  <a:schemeClr val="tx1"/>
                </a:solidFill>
                <a:effectLst/>
                <a:latin typeface="+mn-lt"/>
                <a:ea typeface="+mn-ea"/>
                <a:cs typeface="Calibri"/>
              </a:rPr>
              <a:t>Centre</a:t>
            </a:r>
            <a:r>
              <a:rPr lang="en-US" sz="1050" b="0" kern="1200" baseline="0" dirty="0" smtClean="0">
                <a:solidFill>
                  <a:schemeClr val="tx1"/>
                </a:solidFill>
                <a:effectLst/>
                <a:latin typeface="+mn-lt"/>
                <a:ea typeface="+mn-ea"/>
                <a:cs typeface="Calibri"/>
              </a:rPr>
              <a:t> director r</a:t>
            </a:r>
            <a:r>
              <a:rPr lang="en-US" sz="1050" b="0" kern="1200" dirty="0" smtClean="0">
                <a:solidFill>
                  <a:schemeClr val="tx1"/>
                </a:solidFill>
                <a:effectLst/>
                <a:latin typeface="+mn-lt"/>
                <a:ea typeface="+mn-ea"/>
                <a:cs typeface="Calibri"/>
              </a:rPr>
              <a:t>espondents included First Nations/Inuit/Metis (5.7%) and members of visible minorities (2.1%). The majority of respondents were white/Caucasian (87%).</a:t>
            </a:r>
            <a:endParaRPr lang="en-US" sz="1050" dirty="0" smtClean="0">
              <a:solidFill>
                <a:srgbClr val="000000"/>
              </a:solidFill>
              <a:latin typeface="+mn-lt"/>
              <a:cs typeface="Calibri"/>
            </a:endParaRPr>
          </a:p>
          <a:p>
            <a:pPr marL="180975" indent="-180975"/>
            <a:endParaRPr lang="en-US" sz="105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r>
              <a:rPr lang="en-US" sz="1050" b="1" dirty="0" smtClean="0">
                <a:solidFill>
                  <a:srgbClr val="001686"/>
                </a:solidFill>
                <a:latin typeface="Calibri"/>
                <a:cs typeface="Calibri"/>
              </a:rPr>
              <a:t>Quick facts</a:t>
            </a:r>
          </a:p>
          <a:p>
            <a:pPr marL="180975" indent="-180975">
              <a:buFont typeface="Arial"/>
              <a:buChar char="•"/>
            </a:pPr>
            <a:r>
              <a:rPr lang="en-US" sz="1050" b="0" dirty="0" smtClean="0">
                <a:solidFill>
                  <a:srgbClr val="001686"/>
                </a:solidFill>
                <a:latin typeface="Calibri"/>
                <a:cs typeface="Calibri"/>
              </a:rPr>
              <a:t>The overwhelming majority of staff</a:t>
            </a:r>
            <a:r>
              <a:rPr lang="en-US" sz="1050" b="0" baseline="0" dirty="0" smtClean="0">
                <a:solidFill>
                  <a:srgbClr val="001686"/>
                </a:solidFill>
                <a:latin typeface="Calibri"/>
                <a:cs typeface="Calibri"/>
              </a:rPr>
              <a:t> are female</a:t>
            </a:r>
          </a:p>
          <a:p>
            <a:pPr marL="0" indent="0">
              <a:buFont typeface="Arial"/>
              <a:buNone/>
            </a:pPr>
            <a:endParaRPr lang="en-US" sz="1050" b="0" dirty="0" smtClean="0">
              <a:solidFill>
                <a:srgbClr val="001686"/>
              </a:solidFill>
              <a:latin typeface="Calibri"/>
              <a:cs typeface="Calibri"/>
            </a:endParaRPr>
          </a:p>
          <a:p>
            <a:pPr marL="180975" indent="-180975"/>
            <a:r>
              <a:rPr lang="en-US" sz="1050" b="1" dirty="0" smtClean="0">
                <a:solidFill>
                  <a:srgbClr val="001686"/>
                </a:solidFill>
                <a:latin typeface="Calibri"/>
                <a:cs typeface="Calibri"/>
              </a:rPr>
              <a:t>Breakdown: Sex</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Calibri"/>
                <a:ea typeface="+mn-ea"/>
                <a:cs typeface="Calibri"/>
              </a:rPr>
              <a:t>		</a:t>
            </a:r>
            <a:r>
              <a:rPr lang="en-US" sz="1050" b="1" i="0" u="none" strike="noStrike" kern="1200" dirty="0" smtClean="0">
                <a:solidFill>
                  <a:schemeClr val="tx1"/>
                </a:solidFill>
                <a:effectLst/>
                <a:latin typeface="Calibri"/>
                <a:ea typeface="+mn-ea"/>
                <a:cs typeface="Calibri"/>
              </a:rPr>
              <a:t>Directors</a:t>
            </a:r>
            <a:r>
              <a:rPr lang="en-US" sz="1050" b="1" i="0" u="none" strike="noStrike" kern="1200" baseline="0" dirty="0" smtClean="0">
                <a:solidFill>
                  <a:schemeClr val="tx1"/>
                </a:solidFill>
                <a:effectLst/>
                <a:latin typeface="Calibri"/>
                <a:ea typeface="+mn-ea"/>
                <a:cs typeface="Calibri"/>
              </a:rPr>
              <a:t>	</a:t>
            </a:r>
            <a:r>
              <a:rPr lang="en-US" sz="1050" b="1" i="0" u="none" strike="noStrike" kern="1200" dirty="0" smtClean="0">
                <a:solidFill>
                  <a:schemeClr val="tx1"/>
                </a:solidFill>
                <a:effectLst/>
                <a:latin typeface="Calibri"/>
                <a:ea typeface="+mn-ea"/>
                <a:cs typeface="Calibri"/>
              </a:rPr>
              <a:t>Program</a:t>
            </a:r>
            <a:r>
              <a:rPr lang="en-US" sz="1050" b="1" i="0" u="none" strike="noStrike" kern="1200" baseline="0" dirty="0" smtClean="0">
                <a:solidFill>
                  <a:schemeClr val="tx1"/>
                </a:solidFill>
                <a:effectLst/>
                <a:latin typeface="Calibri"/>
                <a:ea typeface="+mn-ea"/>
                <a:cs typeface="Calibri"/>
              </a:rPr>
              <a:t> </a:t>
            </a:r>
            <a:r>
              <a:rPr lang="en-US" sz="1050" b="1" i="0" u="none" strike="noStrike" kern="1200" dirty="0" smtClean="0">
                <a:solidFill>
                  <a:schemeClr val="tx1"/>
                </a:solidFill>
                <a:effectLst/>
                <a:latin typeface="Calibri"/>
                <a:ea typeface="+mn-ea"/>
                <a:cs typeface="Calibri"/>
              </a:rPr>
              <a:t>Staff</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Calibri"/>
                <a:ea typeface="+mn-ea"/>
                <a:cs typeface="Calibri"/>
              </a:rPr>
              <a:t>Female</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97.8%</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98.0%</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Calibri"/>
                <a:ea typeface="+mn-ea"/>
                <a:cs typeface="Calibri"/>
              </a:rPr>
              <a:t>Male</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2.2%</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2.0%</a:t>
            </a:r>
            <a:r>
              <a:rPr lang="en-US" sz="1050" dirty="0" smtClean="0">
                <a:latin typeface="Calibri"/>
                <a:cs typeface="Calibri"/>
              </a:rPr>
              <a:t> </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CA" sz="1050" b="1" dirty="0" smtClean="0">
                <a:latin typeface="Calibri"/>
                <a:cs typeface="Calibri"/>
              </a:rPr>
              <a:t>Quick facts</a:t>
            </a:r>
          </a:p>
          <a:p>
            <a:pPr marL="171450" indent="-171450">
              <a:buFont typeface="Arial"/>
              <a:buChar char="•"/>
            </a:pPr>
            <a:r>
              <a:rPr lang="en-CA" sz="1050" dirty="0" smtClean="0">
                <a:latin typeface="Calibri"/>
                <a:cs typeface="Calibri"/>
              </a:rPr>
              <a:t>The sector is ageing; this trend mirrors the current trend in other professions</a:t>
            </a:r>
            <a:r>
              <a:rPr lang="en-CA" sz="1050" baseline="0" dirty="0" smtClean="0">
                <a:latin typeface="Calibri"/>
                <a:cs typeface="Calibri"/>
              </a:rPr>
              <a:t> and is</a:t>
            </a:r>
            <a:r>
              <a:rPr lang="en-CA" sz="1050" dirty="0" smtClean="0">
                <a:latin typeface="Calibri"/>
                <a:cs typeface="Calibri"/>
              </a:rPr>
              <a:t> not unique to the child care sector</a:t>
            </a:r>
          </a:p>
          <a:p>
            <a:pPr marL="171450" indent="-171450">
              <a:buFont typeface="Arial"/>
              <a:buChar char="•"/>
            </a:pPr>
            <a:r>
              <a:rPr lang="en-CA" sz="1050" baseline="0" dirty="0" smtClean="0">
                <a:latin typeface="Calibri"/>
                <a:cs typeface="Calibri"/>
              </a:rPr>
              <a:t>The proportion of the workforce that is younger than 30 is shrinking</a:t>
            </a:r>
          </a:p>
          <a:p>
            <a:pPr marL="171450" indent="-171450">
              <a:buFont typeface="Arial"/>
              <a:buChar char="•"/>
            </a:pPr>
            <a:r>
              <a:rPr lang="en-CA" sz="1050" baseline="0" dirty="0" smtClean="0">
                <a:latin typeface="Calibri"/>
                <a:cs typeface="Calibri"/>
              </a:rPr>
              <a:t>The proportion of the workforce that is older than 45 is growing</a:t>
            </a:r>
          </a:p>
          <a:p>
            <a:pPr marL="171450" indent="-171450">
              <a:buFont typeface="Arial"/>
              <a:buChar char="•"/>
            </a:pPr>
            <a:r>
              <a:rPr lang="en-CA" sz="1050" baseline="0" dirty="0" smtClean="0">
                <a:latin typeface="Calibri"/>
                <a:cs typeface="Calibri"/>
              </a:rPr>
              <a:t>Oldest female is 71; oldest male is 63</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prstClr val="white"/>
                </a:solidFill>
                <a:latin typeface="Calibri"/>
                <a:cs typeface="Calibri"/>
              </a:rPr>
              <a:t>Median age of all program staff is 38 years</a:t>
            </a:r>
            <a:endParaRPr lang="en-US" sz="1050" dirty="0" smtClean="0">
              <a:solidFill>
                <a:srgbClr val="FFFFFF"/>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FFFFFF"/>
                </a:solidFill>
                <a:latin typeface="Calibri"/>
                <a:cs typeface="Calibri"/>
              </a:rPr>
              <a:t>Median age of all centre</a:t>
            </a:r>
            <a:r>
              <a:rPr lang="en-US" sz="1050" baseline="0" dirty="0" smtClean="0">
                <a:solidFill>
                  <a:srgbClr val="FFFFFF"/>
                </a:solidFill>
                <a:latin typeface="Calibri"/>
                <a:cs typeface="Calibri"/>
              </a:rPr>
              <a:t> directors is</a:t>
            </a:r>
            <a:r>
              <a:rPr lang="en-US" sz="1050" dirty="0" smtClean="0">
                <a:solidFill>
                  <a:srgbClr val="FFFFFF"/>
                </a:solidFill>
                <a:latin typeface="Calibri"/>
                <a:cs typeface="Calibri"/>
              </a:rPr>
              <a:t> 45 years</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050" dirty="0" smtClean="0">
              <a:solidFill>
                <a:srgbClr val="FFFFFF"/>
              </a:solidFill>
              <a:latin typeface="Calibri"/>
              <a:cs typeface="Calibri"/>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1" baseline="0" dirty="0" smtClean="0">
                <a:latin typeface="Calibri"/>
                <a:cs typeface="Calibri"/>
              </a:rPr>
              <a:t>Breakdown: Age</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1" i="0" u="none" strike="noStrike" kern="1200" dirty="0" smtClean="0">
                <a:solidFill>
                  <a:schemeClr val="tx1"/>
                </a:solidFill>
                <a:effectLst/>
                <a:latin typeface="Calibri"/>
                <a:ea typeface="+mn-ea"/>
                <a:cs typeface="Calibri"/>
              </a:rPr>
              <a:t>		1991	1998	2012</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0" i="0" u="none" strike="noStrike" kern="1200" dirty="0" smtClean="0">
                <a:solidFill>
                  <a:schemeClr val="tx1"/>
                </a:solidFill>
                <a:effectLst/>
                <a:latin typeface="Calibri"/>
                <a:ea typeface="+mn-ea"/>
                <a:cs typeface="Calibri"/>
              </a:rPr>
              <a:t>Younger than 30 years</a:t>
            </a:r>
            <a:r>
              <a:rPr lang="en-US" sz="1050" b="0" dirty="0" smtClean="0">
                <a:latin typeface="Calibri"/>
                <a:cs typeface="Calibri"/>
              </a:rPr>
              <a:t> 	</a:t>
            </a:r>
            <a:r>
              <a:rPr lang="en-US" sz="1050" b="0" i="0" u="none" strike="noStrike" kern="1200" dirty="0" smtClean="0">
                <a:solidFill>
                  <a:schemeClr val="tx1"/>
                </a:solidFill>
                <a:effectLst/>
                <a:latin typeface="Calibri"/>
                <a:ea typeface="+mn-ea"/>
                <a:cs typeface="Calibri"/>
              </a:rPr>
              <a:t>58.1%</a:t>
            </a:r>
            <a:r>
              <a:rPr lang="en-US" sz="1050" b="0" dirty="0" smtClean="0">
                <a:latin typeface="Calibri"/>
                <a:cs typeface="Calibri"/>
              </a:rPr>
              <a:t> 	</a:t>
            </a:r>
            <a:r>
              <a:rPr lang="en-US" sz="1050" b="0" i="0" u="none" strike="noStrike" kern="1200" dirty="0" smtClean="0">
                <a:solidFill>
                  <a:schemeClr val="tx1"/>
                </a:solidFill>
                <a:effectLst/>
                <a:latin typeface="Calibri"/>
                <a:ea typeface="+mn-ea"/>
                <a:cs typeface="Calibri"/>
              </a:rPr>
              <a:t>44.5%</a:t>
            </a:r>
            <a:r>
              <a:rPr lang="en-US" sz="1050" b="0" dirty="0" smtClean="0">
                <a:latin typeface="Calibri"/>
                <a:cs typeface="Calibri"/>
              </a:rPr>
              <a:t> 	</a:t>
            </a:r>
            <a:r>
              <a:rPr lang="en-US" sz="1050" b="0" i="0" u="none" strike="noStrike" kern="1200" dirty="0" smtClean="0">
                <a:solidFill>
                  <a:schemeClr val="tx1"/>
                </a:solidFill>
                <a:effectLst/>
                <a:latin typeface="Calibri"/>
                <a:ea typeface="+mn-ea"/>
                <a:cs typeface="Calibri"/>
              </a:rPr>
              <a:t>25.0%</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0" i="0" u="none" strike="noStrike" kern="1200" dirty="0" smtClean="0">
                <a:solidFill>
                  <a:schemeClr val="tx1"/>
                </a:solidFill>
                <a:effectLst/>
                <a:latin typeface="Calibri"/>
                <a:ea typeface="+mn-ea"/>
                <a:cs typeface="Calibri"/>
              </a:rPr>
              <a:t>From 31 to 44 years</a:t>
            </a:r>
            <a:r>
              <a:rPr lang="en-US" sz="1050" b="0" dirty="0" smtClean="0">
                <a:latin typeface="Calibri"/>
                <a:cs typeface="Calibri"/>
              </a:rPr>
              <a:t> 	</a:t>
            </a:r>
            <a:r>
              <a:rPr lang="en-US" sz="1050" b="0" i="0" u="none" strike="noStrike" kern="1200" dirty="0" smtClean="0">
                <a:solidFill>
                  <a:schemeClr val="tx1"/>
                </a:solidFill>
                <a:effectLst/>
                <a:latin typeface="Calibri"/>
                <a:ea typeface="+mn-ea"/>
                <a:cs typeface="Calibri"/>
              </a:rPr>
              <a:t>32.8%</a:t>
            </a:r>
            <a:r>
              <a:rPr lang="en-US" sz="1050" b="0" dirty="0" smtClean="0">
                <a:latin typeface="Calibri"/>
                <a:cs typeface="Calibri"/>
              </a:rPr>
              <a:t> 	</a:t>
            </a:r>
            <a:r>
              <a:rPr lang="en-US" sz="1050" b="0" i="0" u="none" strike="noStrike" kern="1200" dirty="0" smtClean="0">
                <a:solidFill>
                  <a:schemeClr val="tx1"/>
                </a:solidFill>
                <a:effectLst/>
                <a:latin typeface="Calibri"/>
                <a:ea typeface="+mn-ea"/>
                <a:cs typeface="Calibri"/>
              </a:rPr>
              <a:t>40.9%</a:t>
            </a:r>
            <a:r>
              <a:rPr lang="en-US" sz="1050" b="0" dirty="0" smtClean="0">
                <a:latin typeface="Calibri"/>
                <a:cs typeface="Calibri"/>
              </a:rPr>
              <a:t> 	</a:t>
            </a:r>
            <a:r>
              <a:rPr lang="en-US" sz="1050" b="0" i="0" u="none" strike="noStrike" kern="1200" dirty="0" smtClean="0">
                <a:solidFill>
                  <a:schemeClr val="tx1"/>
                </a:solidFill>
                <a:effectLst/>
                <a:latin typeface="Calibri"/>
                <a:ea typeface="+mn-ea"/>
                <a:cs typeface="Calibri"/>
              </a:rPr>
              <a:t>45.4%</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0" i="0" u="none" strike="noStrike" kern="1200" dirty="0" smtClean="0">
                <a:solidFill>
                  <a:schemeClr val="tx1"/>
                </a:solidFill>
                <a:effectLst/>
                <a:latin typeface="Calibri"/>
                <a:ea typeface="+mn-ea"/>
                <a:cs typeface="Calibri"/>
              </a:rPr>
              <a:t>Older than 45 years</a:t>
            </a:r>
            <a:r>
              <a:rPr lang="en-US" sz="1050" b="0" dirty="0" smtClean="0">
                <a:latin typeface="Calibri"/>
                <a:cs typeface="Calibri"/>
              </a:rPr>
              <a:t> </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9.1%</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14.6%</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29.6%</a:t>
            </a:r>
            <a:r>
              <a:rPr lang="en-US" sz="1050" dirty="0" smtClean="0">
                <a:latin typeface="Calibri"/>
                <a:cs typeface="Calibri"/>
              </a:rPr>
              <a:t> </a:t>
            </a:r>
            <a:endParaRPr lang="en-US" sz="1050" baseline="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1970145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r>
              <a:rPr lang="en-US" sz="1050" b="1" dirty="0" smtClean="0">
                <a:solidFill>
                  <a:srgbClr val="001686"/>
                </a:solidFill>
                <a:latin typeface="Calibri"/>
                <a:cs typeface="Calibri"/>
              </a:rPr>
              <a:t>Quick facts</a:t>
            </a:r>
          </a:p>
          <a:p>
            <a:pPr marL="180975" indent="-180975">
              <a:buFont typeface="Arial"/>
              <a:buChar char="•"/>
            </a:pPr>
            <a:r>
              <a:rPr lang="en-US" sz="1050" b="0" dirty="0" smtClean="0">
                <a:solidFill>
                  <a:srgbClr val="001686"/>
                </a:solidFill>
                <a:latin typeface="Calibri"/>
                <a:cs typeface="Calibri"/>
              </a:rPr>
              <a:t>The question</a:t>
            </a:r>
            <a:r>
              <a:rPr lang="en-US" sz="1050" b="0" baseline="0" dirty="0" smtClean="0">
                <a:solidFill>
                  <a:srgbClr val="001686"/>
                </a:solidFill>
                <a:latin typeface="Calibri"/>
                <a:cs typeface="Calibri"/>
              </a:rPr>
              <a:t> asked was “When you were growing up, what language was most commonly spoken in your home?”</a:t>
            </a:r>
            <a:endParaRPr lang="en-US" sz="1050" b="0" dirty="0" smtClean="0">
              <a:solidFill>
                <a:srgbClr val="001686"/>
              </a:solidFill>
              <a:latin typeface="Calibri"/>
              <a:cs typeface="Calibri"/>
            </a:endParaRPr>
          </a:p>
          <a:p>
            <a:pPr marL="180975" indent="-180975">
              <a:buFont typeface="Arial"/>
              <a:buChar char="•"/>
            </a:pPr>
            <a:r>
              <a:rPr lang="en-US" sz="1050" b="0" dirty="0" smtClean="0">
                <a:solidFill>
                  <a:srgbClr val="001686"/>
                </a:solidFill>
                <a:latin typeface="Calibri"/>
                <a:cs typeface="Calibri"/>
              </a:rPr>
              <a:t>Most child care staff’s first language is English</a:t>
            </a:r>
          </a:p>
          <a:p>
            <a:pPr marL="180975" indent="-180975">
              <a:buFont typeface="Arial"/>
              <a:buChar char="•"/>
            </a:pPr>
            <a:endParaRPr lang="en-US" sz="1050" b="0" dirty="0" smtClean="0">
              <a:solidFill>
                <a:srgbClr val="001686"/>
              </a:solidFill>
              <a:latin typeface="Calibri"/>
              <a:cs typeface="Calibri"/>
            </a:endParaRPr>
          </a:p>
          <a:p>
            <a:pPr marL="180975" indent="-180975"/>
            <a:r>
              <a:rPr lang="en-US" sz="1050" b="1" dirty="0" smtClean="0">
                <a:solidFill>
                  <a:srgbClr val="001686"/>
                </a:solidFill>
                <a:latin typeface="Calibri"/>
                <a:cs typeface="Calibri"/>
              </a:rPr>
              <a:t>Breakdown: First language</a:t>
            </a:r>
          </a:p>
          <a:p>
            <a:pPr marL="180975" indent="-180975"/>
            <a:r>
              <a:rPr lang="en-US" sz="1050" b="0" i="0" u="none" strike="noStrike" kern="1200" dirty="0" smtClean="0">
                <a:solidFill>
                  <a:schemeClr val="tx1"/>
                </a:solidFill>
                <a:effectLst/>
                <a:latin typeface="Calibri"/>
                <a:ea typeface="+mn-ea"/>
                <a:cs typeface="Calibri"/>
              </a:rPr>
              <a:t>		</a:t>
            </a:r>
            <a:r>
              <a:rPr lang="en-US" sz="1050" b="1" i="0" u="none" strike="noStrike" kern="1200" dirty="0" smtClean="0">
                <a:solidFill>
                  <a:schemeClr val="tx1"/>
                </a:solidFill>
                <a:effectLst/>
                <a:latin typeface="Calibri"/>
                <a:ea typeface="+mn-ea"/>
                <a:cs typeface="Calibri"/>
              </a:rPr>
              <a:t>CDs</a:t>
            </a:r>
            <a:r>
              <a:rPr lang="en-US" sz="1050" b="1" dirty="0" smtClean="0">
                <a:latin typeface="Calibri"/>
                <a:cs typeface="Calibri"/>
              </a:rPr>
              <a:t>	</a:t>
            </a:r>
            <a:r>
              <a:rPr lang="en-US" sz="1050" b="1" i="0" u="none" strike="noStrike" kern="1200" dirty="0" smtClean="0">
                <a:solidFill>
                  <a:schemeClr val="tx1"/>
                </a:solidFill>
                <a:effectLst/>
                <a:latin typeface="Calibri"/>
                <a:ea typeface="+mn-ea"/>
                <a:cs typeface="Calibri"/>
              </a:rPr>
              <a:t>PS</a:t>
            </a:r>
          </a:p>
          <a:p>
            <a:pPr marL="180975" indent="-180975"/>
            <a:r>
              <a:rPr lang="en-US" sz="1050" b="0" i="0" u="none" strike="noStrike" kern="1200" dirty="0" smtClean="0">
                <a:solidFill>
                  <a:schemeClr val="tx1"/>
                </a:solidFill>
                <a:effectLst/>
                <a:latin typeface="Calibri"/>
                <a:ea typeface="+mn-ea"/>
                <a:cs typeface="Calibri"/>
              </a:rPr>
              <a:t>English</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78%</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82%</a:t>
            </a:r>
          </a:p>
          <a:p>
            <a:pPr marL="180975" indent="-180975"/>
            <a:r>
              <a:rPr lang="en-US" sz="1050" b="0" i="0" u="none" strike="noStrike" kern="1200" dirty="0" smtClean="0">
                <a:solidFill>
                  <a:schemeClr val="tx1"/>
                </a:solidFill>
                <a:effectLst/>
                <a:latin typeface="Calibri"/>
                <a:ea typeface="+mn-ea"/>
                <a:cs typeface="Calibri"/>
              </a:rPr>
              <a:t>French</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13%</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6%</a:t>
            </a:r>
          </a:p>
          <a:p>
            <a:pPr marL="180975" indent="-180975"/>
            <a:r>
              <a:rPr lang="en-US" sz="1050" b="0" i="0" u="none" strike="noStrike" kern="1200" dirty="0" smtClean="0">
                <a:solidFill>
                  <a:schemeClr val="tx1"/>
                </a:solidFill>
                <a:effectLst/>
                <a:latin typeface="Calibri"/>
                <a:ea typeface="+mn-ea"/>
                <a:cs typeface="Calibri"/>
              </a:rPr>
              <a:t>Other</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9%</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12%</a:t>
            </a:r>
            <a:r>
              <a:rPr lang="en-US" sz="1050" dirty="0" smtClean="0">
                <a:latin typeface="Calibri"/>
                <a:cs typeface="Calibri"/>
              </a:rPr>
              <a:t> </a:t>
            </a:r>
            <a:endParaRPr lang="en-US" sz="1050" b="1" dirty="0" smtClean="0">
              <a:solidFill>
                <a:srgbClr val="001686"/>
              </a:solidFill>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r>
              <a:rPr lang="en-US" sz="1050" b="1" dirty="0" smtClean="0">
                <a:solidFill>
                  <a:srgbClr val="000000"/>
                </a:solidFill>
                <a:latin typeface="Calibri"/>
                <a:cs typeface="Calibri"/>
              </a:rPr>
              <a:t>Quick facts</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Median number of</a:t>
            </a:r>
            <a:r>
              <a:rPr lang="en-US" sz="1050" baseline="0" dirty="0" smtClean="0">
                <a:solidFill>
                  <a:srgbClr val="000000"/>
                </a:solidFill>
                <a:latin typeface="Calibri"/>
                <a:cs typeface="Calibri"/>
              </a:rPr>
              <a:t> </a:t>
            </a:r>
            <a:r>
              <a:rPr lang="en-US" sz="1050" dirty="0" smtClean="0">
                <a:solidFill>
                  <a:srgbClr val="000000"/>
                </a:solidFill>
                <a:latin typeface="Calibri"/>
                <a:cs typeface="Calibri"/>
              </a:rPr>
              <a:t>years for</a:t>
            </a:r>
            <a:r>
              <a:rPr lang="en-US" sz="1050" baseline="0" dirty="0" smtClean="0">
                <a:solidFill>
                  <a:srgbClr val="000000"/>
                </a:solidFill>
                <a:latin typeface="Calibri"/>
                <a:cs typeface="Calibri"/>
              </a:rPr>
              <a:t> centre directors in their </a:t>
            </a:r>
            <a:r>
              <a:rPr lang="en-US" sz="1050" dirty="0" smtClean="0">
                <a:solidFill>
                  <a:srgbClr val="000000"/>
                </a:solidFill>
                <a:latin typeface="Calibri"/>
                <a:cs typeface="Calibri"/>
              </a:rPr>
              <a:t>current position</a:t>
            </a:r>
            <a:r>
              <a:rPr lang="en-US" sz="1050" baseline="0" dirty="0" smtClean="0">
                <a:solidFill>
                  <a:srgbClr val="000000"/>
                </a:solidFill>
                <a:latin typeface="Calibri"/>
                <a:cs typeface="Calibri"/>
              </a:rPr>
              <a:t> is </a:t>
            </a:r>
            <a:r>
              <a:rPr lang="en-US" sz="1050" dirty="0" smtClean="0">
                <a:solidFill>
                  <a:srgbClr val="000000"/>
                </a:solidFill>
                <a:latin typeface="Calibri"/>
                <a:cs typeface="Calibri"/>
              </a:rPr>
              <a:t>6; compared to a</a:t>
            </a:r>
            <a:r>
              <a:rPr lang="en-US" sz="1050" baseline="0" dirty="0" smtClean="0">
                <a:solidFill>
                  <a:srgbClr val="000000"/>
                </a:solidFill>
                <a:latin typeface="Calibri"/>
                <a:cs typeface="Calibri"/>
              </a:rPr>
              <a:t> median of 3 years in their current position for program staff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Median hours of work</a:t>
            </a:r>
            <a:r>
              <a:rPr lang="en-US" sz="1050" baseline="0" dirty="0" smtClean="0">
                <a:solidFill>
                  <a:srgbClr val="000000"/>
                </a:solidFill>
                <a:latin typeface="Calibri"/>
                <a:cs typeface="Calibri"/>
              </a:rPr>
              <a:t> per </a:t>
            </a:r>
            <a:r>
              <a:rPr lang="en-US" sz="1050" dirty="0" smtClean="0">
                <a:solidFill>
                  <a:srgbClr val="000000"/>
                </a:solidFill>
                <a:latin typeface="Calibri"/>
                <a:cs typeface="Calibri"/>
              </a:rPr>
              <a:t>week</a:t>
            </a:r>
            <a:r>
              <a:rPr lang="en-US" sz="1050" baseline="0" dirty="0" smtClean="0">
                <a:solidFill>
                  <a:srgbClr val="000000"/>
                </a:solidFill>
                <a:latin typeface="Calibri"/>
                <a:cs typeface="Calibri"/>
              </a:rPr>
              <a:t> for centre directors is</a:t>
            </a:r>
            <a:r>
              <a:rPr lang="en-US" sz="1050" dirty="0" smtClean="0">
                <a:solidFill>
                  <a:srgbClr val="000000"/>
                </a:solidFill>
                <a:latin typeface="Calibri"/>
                <a:cs typeface="Calibri"/>
              </a:rPr>
              <a:t> 40; compared to a median</a:t>
            </a:r>
            <a:r>
              <a:rPr lang="en-US" sz="1050" baseline="0" dirty="0" smtClean="0">
                <a:solidFill>
                  <a:srgbClr val="000000"/>
                </a:solidFill>
                <a:latin typeface="Calibri"/>
                <a:cs typeface="Calibri"/>
              </a:rPr>
              <a:t> of 37 hours of work per week for program staff</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91.5% of centre directors worked five</a:t>
            </a:r>
            <a:r>
              <a:rPr lang="en-US" sz="1050" baseline="0" dirty="0" smtClean="0">
                <a:solidFill>
                  <a:srgbClr val="000000"/>
                </a:solidFill>
                <a:latin typeface="Calibri"/>
                <a:cs typeface="Calibri"/>
              </a:rPr>
              <a:t> days per week; compared to </a:t>
            </a:r>
            <a:r>
              <a:rPr lang="en-US" sz="1050" dirty="0" smtClean="0">
                <a:solidFill>
                  <a:srgbClr val="000000"/>
                </a:solidFill>
                <a:latin typeface="Calibri"/>
                <a:cs typeface="Calibri"/>
              </a:rPr>
              <a:t>88.5% of</a:t>
            </a:r>
            <a:r>
              <a:rPr lang="en-US" sz="1050" baseline="0" dirty="0" smtClean="0">
                <a:solidFill>
                  <a:srgbClr val="000000"/>
                </a:solidFill>
                <a:latin typeface="Calibri"/>
                <a:cs typeface="Calibri"/>
              </a:rPr>
              <a:t> program staff work five days per week</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Median number of years in the sector for program staff is 10</a:t>
            </a:r>
            <a:r>
              <a:rPr lang="en-US" sz="1050" baseline="0" dirty="0" smtClean="0">
                <a:solidFill>
                  <a:srgbClr val="000000"/>
                </a:solidFill>
                <a:latin typeface="Calibri"/>
                <a:cs typeface="Calibri"/>
              </a:rPr>
              <a:t> years (average 12 years)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0" kern="1200" dirty="0" smtClean="0">
                <a:solidFill>
                  <a:schemeClr val="tx1"/>
                </a:solidFill>
                <a:effectLst/>
                <a:latin typeface="Calibri"/>
                <a:ea typeface="+mn-ea"/>
                <a:cs typeface="Calibri"/>
              </a:rPr>
              <a:t>The majority of program staff</a:t>
            </a:r>
            <a:r>
              <a:rPr lang="en-US" sz="1050" b="0" kern="1200" baseline="0" dirty="0" smtClean="0">
                <a:solidFill>
                  <a:schemeClr val="tx1"/>
                </a:solidFill>
                <a:effectLst/>
                <a:latin typeface="Calibri"/>
                <a:ea typeface="+mn-ea"/>
                <a:cs typeface="Calibri"/>
              </a:rPr>
              <a:t> </a:t>
            </a:r>
            <a:r>
              <a:rPr lang="en-US" sz="1050" b="0" kern="1200" dirty="0" smtClean="0">
                <a:solidFill>
                  <a:schemeClr val="tx1"/>
                </a:solidFill>
                <a:effectLst/>
                <a:latin typeface="Calibri"/>
                <a:ea typeface="+mn-ea"/>
                <a:cs typeface="Calibri"/>
              </a:rPr>
              <a:t>(59.8%) are working in the same position as when they started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21.5%</a:t>
            </a:r>
            <a:r>
              <a:rPr lang="en-US" sz="1050" baseline="0" dirty="0" smtClean="0">
                <a:solidFill>
                  <a:srgbClr val="000000"/>
                </a:solidFill>
                <a:latin typeface="Calibri"/>
                <a:cs typeface="Calibri"/>
              </a:rPr>
              <a:t> of program staff work in a unionized centre</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050" b="0" kern="1200" dirty="0" smtClean="0">
              <a:solidFill>
                <a:schemeClr val="tx1"/>
              </a:solidFill>
              <a:effectLst/>
              <a:latin typeface="Calibri"/>
              <a:ea typeface="+mn-ea"/>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18.5% of centre directors worked at a second job; compared</a:t>
            </a:r>
            <a:r>
              <a:rPr lang="en-US" sz="1050" baseline="0" dirty="0" smtClean="0">
                <a:solidFill>
                  <a:srgbClr val="000000"/>
                </a:solidFill>
                <a:latin typeface="Calibri"/>
                <a:cs typeface="Calibri"/>
              </a:rPr>
              <a:t> to 25% of program staff</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Calibri"/>
                <a:cs typeface="Calibri"/>
              </a:rPr>
              <a:t>Second jobs were primarily on a part-time basis with a median of 10.5 weeks per year for centre directors and15 weeks per year for program staff.</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Calibri"/>
                <a:cs typeface="Calibri"/>
              </a:rPr>
              <a:t>Main reason for working a second job was the need for additional income</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73.0%</a:t>
            </a:r>
            <a:r>
              <a:rPr lang="en-US" sz="1050" baseline="0" dirty="0" smtClean="0">
                <a:solidFill>
                  <a:srgbClr val="000000"/>
                </a:solidFill>
                <a:latin typeface="Calibri"/>
                <a:cs typeface="Calibri"/>
              </a:rPr>
              <a:t> of centre directors b</a:t>
            </a:r>
            <a:r>
              <a:rPr lang="en-US" sz="1050" dirty="0" smtClean="0">
                <a:solidFill>
                  <a:srgbClr val="000000"/>
                </a:solidFill>
                <a:latin typeface="Calibri"/>
                <a:cs typeface="Calibri"/>
              </a:rPr>
              <a:t>elong to a child care organization; compared to 52.5% of program staff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90.6% of centre directors participated in professional development in past 12 months;</a:t>
            </a:r>
            <a:r>
              <a:rPr lang="en-US" sz="1050" baseline="0" dirty="0" smtClean="0">
                <a:solidFill>
                  <a:srgbClr val="000000"/>
                </a:solidFill>
                <a:latin typeface="Calibri"/>
                <a:cs typeface="Calibri"/>
              </a:rPr>
              <a:t> compared to 88.5% of program staff.</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Calibri"/>
                <a:cs typeface="Calibri"/>
              </a:rPr>
              <a:t>The main reason for participating in professional development was to keep current in their field</a:t>
            </a:r>
            <a:endParaRPr lang="en-US" sz="1050" dirty="0" smtClean="0">
              <a:solidFill>
                <a:srgbClr val="000000"/>
              </a:solidFill>
              <a:latin typeface="Calibri"/>
              <a:cs typeface="Calibri"/>
            </a:endParaRPr>
          </a:p>
          <a:p>
            <a:pPr marL="171450" indent="-171450">
              <a:buFont typeface="Arial"/>
              <a:buChar char="•"/>
            </a:pPr>
            <a:endParaRPr lang="en-US" sz="1050" b="0" kern="1200" dirty="0" smtClean="0">
              <a:solidFill>
                <a:schemeClr val="tx1"/>
              </a:solidFill>
              <a:effectLst/>
              <a:latin typeface="Calibri"/>
              <a:ea typeface="+mn-ea"/>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63%</a:t>
            </a:r>
            <a:r>
              <a:rPr lang="en-US" sz="1050" baseline="0" dirty="0" smtClean="0">
                <a:solidFill>
                  <a:srgbClr val="000000"/>
                </a:solidFill>
                <a:latin typeface="Calibri"/>
                <a:cs typeface="Calibri"/>
              </a:rPr>
              <a:t> of c</a:t>
            </a:r>
            <a:r>
              <a:rPr lang="en-US" sz="1050" dirty="0" smtClean="0">
                <a:solidFill>
                  <a:srgbClr val="000000"/>
                </a:solidFill>
                <a:latin typeface="Calibri"/>
                <a:cs typeface="Calibri"/>
              </a:rPr>
              <a:t>entre</a:t>
            </a:r>
            <a:r>
              <a:rPr lang="en-US" sz="1050" baseline="0" dirty="0" smtClean="0">
                <a:solidFill>
                  <a:srgbClr val="000000"/>
                </a:solidFill>
                <a:latin typeface="Calibri"/>
                <a:cs typeface="Calibri"/>
              </a:rPr>
              <a:t> directors have m</a:t>
            </a:r>
            <a:r>
              <a:rPr lang="en-US" sz="1050" dirty="0" smtClean="0">
                <a:solidFill>
                  <a:srgbClr val="000000"/>
                </a:solidFill>
                <a:latin typeface="Calibri"/>
                <a:cs typeface="Calibri"/>
              </a:rPr>
              <a:t>ore than 15 years in the sector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0" kern="1200" dirty="0" smtClean="0">
                <a:solidFill>
                  <a:schemeClr val="tx1"/>
                </a:solidFill>
                <a:effectLst/>
                <a:latin typeface="Calibri"/>
                <a:ea typeface="+mn-ea"/>
                <a:cs typeface="Calibri"/>
              </a:rPr>
              <a:t>10%</a:t>
            </a:r>
            <a:r>
              <a:rPr lang="en-US" sz="1050" b="0" kern="1200" baseline="0" dirty="0" smtClean="0">
                <a:solidFill>
                  <a:schemeClr val="tx1"/>
                </a:solidFill>
                <a:effectLst/>
                <a:latin typeface="Calibri"/>
                <a:ea typeface="+mn-ea"/>
                <a:cs typeface="Calibri"/>
              </a:rPr>
              <a:t> of centre directors </a:t>
            </a:r>
            <a:r>
              <a:rPr lang="en-US" sz="1050" b="0" kern="1200" dirty="0" smtClean="0">
                <a:solidFill>
                  <a:schemeClr val="tx1"/>
                </a:solidFill>
                <a:effectLst/>
                <a:latin typeface="Calibri"/>
                <a:ea typeface="+mn-ea"/>
                <a:cs typeface="Calibri"/>
              </a:rPr>
              <a:t>have been working in their current position for 21 years or more</a:t>
            </a:r>
            <a:endParaRPr lang="en-US" sz="1050" dirty="0" smtClean="0">
              <a:effectLst/>
              <a:latin typeface="Calibri"/>
              <a:cs typeface="Calibri"/>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050" b="0" kern="1200" dirty="0" smtClean="0">
              <a:solidFill>
                <a:schemeClr val="tx1"/>
              </a:solidFill>
              <a:effectLst/>
              <a:latin typeface="Calibri"/>
              <a:ea typeface="+mn-ea"/>
              <a:cs typeface="Calibri"/>
            </a:endParaRP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latin typeface="Calibri"/>
                <a:cs typeface="Calibri"/>
              </a:rPr>
              <a:t>Breakdown: Selected</a:t>
            </a:r>
            <a:r>
              <a:rPr lang="en-US" sz="1050" b="1" baseline="0" dirty="0" smtClean="0">
                <a:solidFill>
                  <a:srgbClr val="000000"/>
                </a:solidFill>
                <a:latin typeface="Calibri"/>
                <a:cs typeface="Calibri"/>
              </a:rPr>
              <a:t> e</a:t>
            </a:r>
            <a:r>
              <a:rPr lang="en-US" sz="1050" b="1" dirty="0" smtClean="0">
                <a:solidFill>
                  <a:srgbClr val="000000"/>
                </a:solidFill>
                <a:latin typeface="Calibri"/>
                <a:cs typeface="Calibri"/>
              </a:rPr>
              <a:t>mployment patterns</a:t>
            </a:r>
            <a:endParaRPr lang="en-US" sz="1050" dirty="0" smtClean="0">
              <a:solidFill>
                <a:srgbClr val="000000"/>
              </a:solidFill>
              <a:latin typeface="Calibri"/>
              <a:cs typeface="Calibri"/>
            </a:endParaRP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		</a:t>
            </a:r>
            <a:r>
              <a:rPr lang="en-US" sz="1050" b="1" i="0" u="none" strike="noStrike" kern="1200" dirty="0" smtClean="0">
                <a:solidFill>
                  <a:srgbClr val="000000"/>
                </a:solidFill>
                <a:effectLst/>
                <a:latin typeface="Calibri"/>
                <a:ea typeface="+mn-ea"/>
                <a:cs typeface="Calibri"/>
              </a:rPr>
              <a:t>Median years in current position</a:t>
            </a:r>
            <a:r>
              <a:rPr lang="en-US" sz="1050" b="1" i="0" u="none" strike="noStrike" kern="1200" baseline="0" dirty="0" smtClean="0">
                <a:solidFill>
                  <a:srgbClr val="000000"/>
                </a:solidFill>
                <a:effectLst/>
                <a:latin typeface="Calibri"/>
                <a:ea typeface="+mn-ea"/>
                <a:cs typeface="Calibri"/>
              </a:rPr>
              <a:t>	</a:t>
            </a:r>
            <a:r>
              <a:rPr lang="en-US" sz="1050" b="1" i="0" u="none" strike="noStrike" kern="1200" dirty="0" smtClean="0">
                <a:solidFill>
                  <a:srgbClr val="000000"/>
                </a:solidFill>
                <a:effectLst/>
                <a:latin typeface="Calibri"/>
                <a:ea typeface="+mn-ea"/>
                <a:cs typeface="Calibri"/>
              </a:rPr>
              <a:t>Median hours of work / week</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Employers	6</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40</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Employees</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3</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37</a:t>
            </a:r>
            <a:r>
              <a:rPr lang="en-US" sz="1050" dirty="0" smtClean="0">
                <a:solidFill>
                  <a:srgbClr val="000000"/>
                </a:solidFill>
                <a:latin typeface="Calibri"/>
                <a:cs typeface="Calibri"/>
              </a:rPr>
              <a:t> </a:t>
            </a:r>
          </a:p>
          <a:p>
            <a:pPr marL="180975" marR="0" indent="-180975"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000000"/>
              </a:solidFill>
              <a:latin typeface="Calibri"/>
              <a:cs typeface="Calibri"/>
            </a:endParaRP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					</a:t>
            </a:r>
            <a:r>
              <a:rPr lang="en-US" sz="1050" b="1" i="0" u="none" strike="noStrike" kern="1200" dirty="0" smtClean="0">
                <a:solidFill>
                  <a:srgbClr val="000000"/>
                </a:solidFill>
                <a:effectLst/>
                <a:latin typeface="Calibri"/>
                <a:ea typeface="+mn-ea"/>
                <a:cs typeface="Calibri"/>
              </a:rPr>
              <a:t>CDs	PS</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Work at a second job</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18.5%</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25.0%</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Belong to a child are organization</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73.0%</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52.5%</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Participated in PD in the past 12 months		90.6%</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88.5%</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r>
              <a:rPr lang="en-US" sz="1050" b="1" dirty="0" smtClean="0">
                <a:solidFill>
                  <a:srgbClr val="000000"/>
                </a:solidFill>
                <a:latin typeface="Calibri"/>
                <a:cs typeface="Calibri"/>
              </a:rPr>
              <a:t>Quick facts</a:t>
            </a:r>
          </a:p>
          <a:p>
            <a:pPr marL="180975" indent="-180975">
              <a:buFont typeface="Arial"/>
              <a:buChar char="•"/>
            </a:pPr>
            <a:r>
              <a:rPr lang="en-US" sz="1050" b="0" dirty="0" smtClean="0">
                <a:solidFill>
                  <a:srgbClr val="000000"/>
                </a:solidFill>
                <a:latin typeface="Calibri"/>
                <a:cs typeface="Calibri"/>
              </a:rPr>
              <a:t>Most, but not all, staff have completed some</a:t>
            </a:r>
            <a:r>
              <a:rPr lang="en-US" sz="1050" b="0" baseline="0" dirty="0" smtClean="0">
                <a:solidFill>
                  <a:srgbClr val="000000"/>
                </a:solidFill>
                <a:latin typeface="Calibri"/>
                <a:cs typeface="Calibri"/>
              </a:rPr>
              <a:t> form of post-secondary education directly related to ECE</a:t>
            </a:r>
          </a:p>
          <a:p>
            <a:pPr marL="180975" indent="-180975">
              <a:buFont typeface="Arial"/>
              <a:buChar char="•"/>
            </a:pPr>
            <a:r>
              <a:rPr lang="en-US" sz="1050" b="0" baseline="0" dirty="0" smtClean="0">
                <a:solidFill>
                  <a:srgbClr val="000000"/>
                </a:solidFill>
                <a:latin typeface="Calibri"/>
                <a:cs typeface="Calibri"/>
              </a:rPr>
              <a:t>Most common form of post-secondary education for both centre directors and program staff is a college credential</a:t>
            </a:r>
            <a:endParaRPr lang="en-US" sz="1050" b="0" dirty="0" smtClean="0">
              <a:solidFill>
                <a:srgbClr val="000000"/>
              </a:solidFill>
              <a:latin typeface="Calibri"/>
              <a:cs typeface="Calibri"/>
            </a:endParaRPr>
          </a:p>
          <a:p>
            <a:pPr marL="180975" indent="-180975">
              <a:buFont typeface="Arial"/>
              <a:buChar char="•"/>
            </a:pPr>
            <a:r>
              <a:rPr lang="en-US" sz="1050" b="0" baseline="0" dirty="0" smtClean="0">
                <a:solidFill>
                  <a:srgbClr val="000000"/>
                </a:solidFill>
                <a:latin typeface="Calibri"/>
                <a:cs typeface="Calibri"/>
              </a:rPr>
              <a:t>10% of centre directors and 10% of program staff do not have any post-secondary ECE education</a:t>
            </a:r>
          </a:p>
          <a:p>
            <a:pPr marL="180975" marR="0" indent="-180975" algn="l" defTabSz="914400" rtl="0" eaLnBrk="1" fontAlgn="auto" latinLnBrk="0" hangingPunct="1">
              <a:lnSpc>
                <a:spcPct val="100000"/>
              </a:lnSpc>
              <a:spcBef>
                <a:spcPts val="0"/>
              </a:spcBef>
              <a:spcAft>
                <a:spcPts val="0"/>
              </a:spcAft>
              <a:buClrTx/>
              <a:buSzTx/>
              <a:buFont typeface="Arial"/>
              <a:buChar char="•"/>
              <a:tabLst/>
              <a:defRPr/>
            </a:pPr>
            <a:r>
              <a:rPr lang="en-US" sz="1050" b="0" kern="1200" dirty="0" smtClean="0">
                <a:solidFill>
                  <a:schemeClr val="tx1"/>
                </a:solidFill>
                <a:effectLst/>
                <a:latin typeface="Calibri"/>
                <a:ea typeface="+mn-ea"/>
                <a:cs typeface="Calibri"/>
              </a:rPr>
              <a:t>Almost 95% of respondents with early childhood education reported that they obtained their highest ECE credential in the province or territory where they lived. </a:t>
            </a:r>
            <a:endParaRPr lang="en-US" sz="1050" b="0" baseline="0" dirty="0" smtClean="0">
              <a:solidFill>
                <a:srgbClr val="000000"/>
              </a:solidFill>
              <a:latin typeface="Calibri"/>
              <a:cs typeface="Calibri"/>
            </a:endParaRPr>
          </a:p>
          <a:p>
            <a:pPr marL="180975" indent="-180975"/>
            <a:endParaRPr lang="en-US" sz="1050" b="0" dirty="0" smtClean="0">
              <a:solidFill>
                <a:srgbClr val="000000"/>
              </a:solidFill>
              <a:latin typeface="Calibri"/>
              <a:cs typeface="Calibri"/>
            </a:endParaRPr>
          </a:p>
          <a:p>
            <a:pPr marL="180975" indent="-180975"/>
            <a:r>
              <a:rPr lang="en-US" sz="1050" b="1" dirty="0" smtClean="0">
                <a:solidFill>
                  <a:srgbClr val="000000"/>
                </a:solidFill>
                <a:latin typeface="Calibri"/>
                <a:cs typeface="Calibri"/>
              </a:rPr>
              <a:t>Breakdown: Post-secondary ECE education</a:t>
            </a:r>
          </a:p>
          <a:p>
            <a:pPr marL="180975" marR="0" indent="-180975"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rgbClr val="000000"/>
                </a:solidFill>
                <a:effectLst/>
                <a:latin typeface="Calibri"/>
                <a:ea typeface="+mn-ea"/>
                <a:cs typeface="Calibri"/>
              </a:rPr>
              <a:t>				</a:t>
            </a:r>
            <a:r>
              <a:rPr lang="en-US" sz="1050" b="1" i="0" u="none" strike="noStrike" kern="1200" dirty="0" smtClean="0">
                <a:solidFill>
                  <a:srgbClr val="000000"/>
                </a:solidFill>
                <a:effectLst/>
                <a:latin typeface="Calibri"/>
                <a:ea typeface="+mn-ea"/>
                <a:cs typeface="Calibri"/>
              </a:rPr>
              <a:t>CDs	PS</a:t>
            </a:r>
          </a:p>
          <a:p>
            <a:pPr marL="180975" indent="-180975"/>
            <a:r>
              <a:rPr lang="en-US" sz="1050" b="0" i="0" u="none" strike="noStrike" kern="1200" dirty="0" smtClean="0">
                <a:solidFill>
                  <a:srgbClr val="000000"/>
                </a:solidFill>
                <a:effectLst/>
                <a:latin typeface="Calibri"/>
                <a:ea typeface="+mn-ea"/>
                <a:cs typeface="Calibri"/>
              </a:rPr>
              <a:t>Some post-secondary	</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90%</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90%</a:t>
            </a:r>
          </a:p>
          <a:p>
            <a:pPr marL="180975" indent="-180975"/>
            <a:r>
              <a:rPr lang="en-US" sz="1050" b="0" i="0" u="none" strike="noStrike" kern="1200" dirty="0" smtClean="0">
                <a:solidFill>
                  <a:srgbClr val="000000"/>
                </a:solidFill>
                <a:effectLst/>
                <a:latin typeface="Calibri"/>
                <a:ea typeface="+mn-ea"/>
                <a:cs typeface="Calibri"/>
              </a:rPr>
              <a:t>University degree</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20%</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11%</a:t>
            </a:r>
          </a:p>
          <a:p>
            <a:pPr marL="180975" indent="-180975"/>
            <a:r>
              <a:rPr lang="en-US" sz="1050" b="0" i="0" u="none" strike="noStrike" kern="1200" smtClean="0">
                <a:solidFill>
                  <a:srgbClr val="000000"/>
                </a:solidFill>
                <a:effectLst/>
                <a:latin typeface="Calibri"/>
                <a:ea typeface="+mn-ea"/>
                <a:cs typeface="Calibri"/>
              </a:rPr>
              <a:t>Two</a:t>
            </a:r>
            <a:r>
              <a:rPr lang="en-US" sz="1050" b="0" i="0" u="none" strike="noStrike" kern="1200" dirty="0" smtClean="0">
                <a:solidFill>
                  <a:srgbClr val="000000"/>
                </a:solidFill>
                <a:effectLst/>
                <a:latin typeface="Calibri"/>
                <a:ea typeface="+mn-ea"/>
                <a:cs typeface="Calibri"/>
              </a:rPr>
              <a:t>-year</a:t>
            </a:r>
            <a:r>
              <a:rPr lang="en-US" sz="1050" b="0" i="0" u="none" strike="noStrike" kern="1200" baseline="0" dirty="0" smtClean="0">
                <a:solidFill>
                  <a:srgbClr val="000000"/>
                </a:solidFill>
                <a:effectLst/>
                <a:latin typeface="Calibri"/>
                <a:ea typeface="+mn-ea"/>
                <a:cs typeface="Calibri"/>
              </a:rPr>
              <a:t> or more</a:t>
            </a:r>
            <a:r>
              <a:rPr lang="en-US" sz="1050" b="0" i="0" u="none" strike="noStrike" kern="1200" dirty="0" smtClean="0">
                <a:solidFill>
                  <a:srgbClr val="000000"/>
                </a:solidFill>
                <a:effectLst/>
                <a:latin typeface="Calibri"/>
                <a:ea typeface="+mn-ea"/>
                <a:cs typeface="Calibri"/>
              </a:rPr>
              <a:t> diploma	</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55%</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65%</a:t>
            </a:r>
          </a:p>
          <a:p>
            <a:pPr marL="180975" indent="-180975"/>
            <a:r>
              <a:rPr lang="en-US" sz="1050" b="0" i="0" u="none" strike="noStrike" kern="1200" dirty="0" smtClean="0">
                <a:solidFill>
                  <a:srgbClr val="000000"/>
                </a:solidFill>
                <a:effectLst/>
                <a:latin typeface="Calibri"/>
                <a:ea typeface="+mn-ea"/>
                <a:cs typeface="Calibri"/>
              </a:rPr>
              <a:t>One-year certificate</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11%</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10%</a:t>
            </a:r>
          </a:p>
          <a:p>
            <a:pPr marL="180975" indent="-180975"/>
            <a:r>
              <a:rPr lang="en-US" sz="1050" b="0" i="0" u="none" strike="noStrike" kern="1200" dirty="0" smtClean="0">
                <a:solidFill>
                  <a:srgbClr val="000000"/>
                </a:solidFill>
                <a:effectLst/>
                <a:latin typeface="Calibri"/>
                <a:ea typeface="+mn-ea"/>
                <a:cs typeface="Calibri"/>
              </a:rPr>
              <a:t>Other form of credential</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4%</a:t>
            </a:r>
            <a:r>
              <a:rPr lang="en-US" sz="1050" dirty="0" smtClean="0">
                <a:solidFill>
                  <a:srgbClr val="000000"/>
                </a:solidFill>
                <a:latin typeface="Calibri"/>
                <a:cs typeface="Calibri"/>
              </a:rPr>
              <a:t> 	</a:t>
            </a:r>
            <a:r>
              <a:rPr lang="en-US" sz="1050" b="0" i="0" u="none" strike="noStrike" kern="1200" dirty="0" smtClean="0">
                <a:solidFill>
                  <a:srgbClr val="000000"/>
                </a:solidFill>
                <a:effectLst/>
                <a:latin typeface="Calibri"/>
                <a:ea typeface="+mn-ea"/>
                <a:cs typeface="Calibri"/>
              </a:rPr>
              <a:t>4%</a:t>
            </a:r>
            <a:r>
              <a:rPr lang="en-US" sz="1050" dirty="0" smtClean="0">
                <a:solidFill>
                  <a:srgbClr val="000000"/>
                </a:solidFill>
                <a:latin typeface="Calibri"/>
                <a:cs typeface="Calibri"/>
              </a:rPr>
              <a:t> </a:t>
            </a:r>
          </a:p>
          <a:p>
            <a:pPr marL="180975" indent="-180975"/>
            <a:r>
              <a:rPr lang="en-US" sz="1050" b="0" dirty="0" smtClean="0">
                <a:solidFill>
                  <a:srgbClr val="000000"/>
                </a:solidFill>
                <a:latin typeface="Calibri"/>
                <a:cs typeface="Calibri"/>
              </a:rPr>
              <a:t>No</a:t>
            </a:r>
            <a:r>
              <a:rPr lang="en-US" sz="1050" b="0" baseline="0" dirty="0" smtClean="0">
                <a:solidFill>
                  <a:srgbClr val="000000"/>
                </a:solidFill>
                <a:latin typeface="Calibri"/>
                <a:cs typeface="Calibri"/>
              </a:rPr>
              <a:t> post-secondary			</a:t>
            </a:r>
            <a:endParaRPr lang="en-US" sz="1050" b="0" dirty="0" smtClean="0">
              <a:solidFill>
                <a:srgbClr val="000000"/>
              </a:solidFill>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Calibri"/>
                <a:cs typeface="Calibri"/>
              </a:rPr>
              <a:t>Quick facts</a:t>
            </a:r>
          </a:p>
          <a:p>
            <a:pPr marL="171450" indent="-171450">
              <a:buFont typeface="Arial"/>
              <a:buChar char="•"/>
            </a:pPr>
            <a:r>
              <a:rPr lang="en-US" sz="1050" dirty="0" smtClean="0">
                <a:latin typeface="Calibri"/>
                <a:cs typeface="Calibri"/>
              </a:rPr>
              <a:t>Between 1998 and 2012, there were</a:t>
            </a:r>
            <a:r>
              <a:rPr lang="en-US" sz="1050" baseline="0" dirty="0" smtClean="0">
                <a:latin typeface="Calibri"/>
                <a:cs typeface="Calibri"/>
              </a:rPr>
              <a:t> both gains and losses in the percentage of program staff who had access to benefits and worked in centres with well-defined human resource (HR) practices in place</a:t>
            </a:r>
          </a:p>
          <a:p>
            <a:pPr marL="171450" indent="-171450">
              <a:buFont typeface="Arial"/>
              <a:buChar char="•"/>
            </a:pPr>
            <a:r>
              <a:rPr lang="en-US" sz="1050" baseline="0" dirty="0" smtClean="0">
                <a:latin typeface="Calibri"/>
                <a:cs typeface="Calibri"/>
              </a:rPr>
              <a:t>Overall, with the exception of pension plans and RRSP contributions, a lower percentage of staff had access to a number of key benefits that they did in 1998 (such as extended medical coverage and paid sick days)</a:t>
            </a:r>
          </a:p>
          <a:p>
            <a:pPr marL="171450" indent="-171450">
              <a:buFont typeface="Arial"/>
              <a:buChar char="•"/>
            </a:pPr>
            <a:r>
              <a:rPr lang="en-US" sz="1050" baseline="0" dirty="0" smtClean="0">
                <a:latin typeface="Calibri"/>
                <a:cs typeface="Calibri"/>
              </a:rPr>
              <a:t>However, there was a significant gap between unionized and non-unionized staff (e.g., 72% of unionized staff have access to life and/or disability insurance, compared to 35% of non-unionized staff)</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chemeClr val="bg1"/>
                </a:solidFill>
                <a:latin typeface="Calibri"/>
                <a:cs typeface="Calibri"/>
              </a:rPr>
              <a:t>Unionized staff  are more than twice as likely to have more than three benefits than non-unionized staff (70% vs. 33%, respectively)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chemeClr val="bg1"/>
                </a:solidFill>
                <a:latin typeface="Calibri"/>
                <a:cs typeface="Calibri"/>
              </a:rPr>
              <a:t>Most common benefit for both unionized and non-unionized staff is having paid sick and/or personal leave days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chemeClr val="bg1"/>
                </a:solidFill>
                <a:latin typeface="Calibri"/>
                <a:cs typeface="Calibri"/>
              </a:rPr>
              <a:t>Top up maternity benefits are the least common type of benefit; however, a unionized worker is more than three times as likely as a non-unionized worker to have top up maternity benefits</a:t>
            </a:r>
            <a:endParaRPr lang="en-US" sz="1050" baseline="0" dirty="0" smtClean="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050" b="1" baseline="0" dirty="0" smtClean="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50" b="1" baseline="0" dirty="0" smtClean="0">
                <a:latin typeface="Calibri"/>
                <a:cs typeface="Calibri"/>
              </a:rPr>
              <a:t>Breakdown: Benefits</a:t>
            </a:r>
            <a:endParaRPr lang="en-US" sz="1050" baseline="0" dirty="0" smtClean="0">
              <a:latin typeface="Calibri"/>
              <a:cs typeface="Calibri"/>
            </a:endParaRPr>
          </a:p>
          <a:p>
            <a:r>
              <a:rPr lang="en-US" sz="1050" b="0" i="0" u="none" strike="noStrike" kern="1200" dirty="0" smtClean="0">
                <a:solidFill>
                  <a:schemeClr val="tx1"/>
                </a:solidFill>
                <a:effectLst/>
                <a:latin typeface="Calibri"/>
                <a:ea typeface="+mn-ea"/>
                <a:cs typeface="Calibri"/>
              </a:rPr>
              <a:t>			</a:t>
            </a:r>
            <a:r>
              <a:rPr lang="en-US" sz="1050" b="1" i="0" u="none" strike="noStrike" kern="1200" dirty="0" smtClean="0">
                <a:solidFill>
                  <a:schemeClr val="tx1"/>
                </a:solidFill>
                <a:effectLst/>
                <a:latin typeface="Calibri"/>
                <a:ea typeface="+mn-ea"/>
                <a:cs typeface="Calibri"/>
              </a:rPr>
              <a:t>Non-union</a:t>
            </a:r>
            <a:r>
              <a:rPr lang="en-US" sz="1050" b="1" dirty="0" smtClean="0">
                <a:latin typeface="Calibri"/>
                <a:cs typeface="Calibri"/>
              </a:rPr>
              <a:t> 	</a:t>
            </a:r>
            <a:r>
              <a:rPr lang="en-US" sz="1050" b="1" i="0" u="none" strike="noStrike" kern="1200" dirty="0" smtClean="0">
                <a:solidFill>
                  <a:schemeClr val="tx1"/>
                </a:solidFill>
                <a:effectLst/>
                <a:latin typeface="Calibri"/>
                <a:ea typeface="+mn-ea"/>
                <a:cs typeface="Calibri"/>
              </a:rPr>
              <a:t>Union</a:t>
            </a:r>
          </a:p>
          <a:p>
            <a:r>
              <a:rPr lang="en-US" sz="1050" b="0" i="0" u="none" strike="noStrike" kern="1200" dirty="0" smtClean="0">
                <a:solidFill>
                  <a:schemeClr val="tx1"/>
                </a:solidFill>
                <a:effectLst/>
                <a:latin typeface="Calibri"/>
                <a:ea typeface="+mn-ea"/>
                <a:cs typeface="Calibri"/>
              </a:rPr>
              <a:t>Medical coverage		39.6	78.4</a:t>
            </a:r>
          </a:p>
          <a:p>
            <a:r>
              <a:rPr lang="en-US" sz="1050" b="0" i="0" u="none" strike="noStrike" kern="1200" dirty="0" smtClean="0">
                <a:solidFill>
                  <a:schemeClr val="tx1"/>
                </a:solidFill>
                <a:effectLst/>
                <a:latin typeface="Calibri"/>
                <a:ea typeface="+mn-ea"/>
                <a:cs typeface="Calibri"/>
              </a:rPr>
              <a:t>Paid sick or personal leave	</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55.3</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88.6</a:t>
            </a:r>
          </a:p>
          <a:p>
            <a:r>
              <a:rPr lang="en-US" sz="1050" b="0" i="0" u="none" strike="noStrike" kern="1200" dirty="0" smtClean="0">
                <a:solidFill>
                  <a:schemeClr val="tx1"/>
                </a:solidFill>
                <a:effectLst/>
                <a:latin typeface="Calibri"/>
                <a:ea typeface="+mn-ea"/>
                <a:cs typeface="Calibri"/>
              </a:rPr>
              <a:t>Life/disability insurance</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35</a:t>
            </a:r>
            <a:r>
              <a:rPr lang="en-US" sz="1050" dirty="0" smtClean="0">
                <a:latin typeface="Calibri"/>
                <a:cs typeface="Calibri"/>
              </a:rPr>
              <a:t> .0	</a:t>
            </a:r>
            <a:r>
              <a:rPr lang="en-US" sz="1050" b="0" i="0" u="none" strike="noStrike" kern="1200" dirty="0" smtClean="0">
                <a:solidFill>
                  <a:schemeClr val="tx1"/>
                </a:solidFill>
                <a:effectLst/>
                <a:latin typeface="Calibri"/>
                <a:ea typeface="+mn-ea"/>
                <a:cs typeface="Calibri"/>
              </a:rPr>
              <a:t>72.1</a:t>
            </a:r>
          </a:p>
          <a:p>
            <a:r>
              <a:rPr lang="en-US" sz="1050" b="0" i="0" u="none" strike="noStrike" kern="1200" dirty="0" smtClean="0">
                <a:solidFill>
                  <a:schemeClr val="tx1"/>
                </a:solidFill>
                <a:effectLst/>
                <a:latin typeface="Calibri"/>
                <a:ea typeface="+mn-ea"/>
                <a:cs typeface="Calibri"/>
              </a:rPr>
              <a:t>Top up maternity benefits</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10.9</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35.2</a:t>
            </a:r>
          </a:p>
          <a:p>
            <a:r>
              <a:rPr lang="en-US" sz="1050" b="0" i="0" u="none" strike="noStrike" kern="1200" dirty="0" smtClean="0">
                <a:solidFill>
                  <a:schemeClr val="tx1"/>
                </a:solidFill>
                <a:effectLst/>
                <a:latin typeface="Calibri"/>
                <a:ea typeface="+mn-ea"/>
                <a:cs typeface="Calibri"/>
              </a:rPr>
              <a:t>Pension plan or RRSP contribution </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27.2</a:t>
            </a:r>
            <a:r>
              <a:rPr lang="en-US" sz="1050" dirty="0" smtClean="0">
                <a:latin typeface="Calibri"/>
                <a:cs typeface="Calibri"/>
              </a:rPr>
              <a:t> 	</a:t>
            </a:r>
            <a:r>
              <a:rPr lang="en-US" sz="1050" b="0" i="0" u="none" strike="noStrike" kern="1200" dirty="0" smtClean="0">
                <a:solidFill>
                  <a:schemeClr val="tx1"/>
                </a:solidFill>
                <a:effectLst/>
                <a:latin typeface="Calibri"/>
                <a:ea typeface="+mn-ea"/>
                <a:cs typeface="Calibri"/>
              </a:rPr>
              <a:t>76.0</a:t>
            </a:r>
            <a:endParaRPr lang="en-US" sz="1050" baseline="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934328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Calibri"/>
                <a:cs typeface="Calibri"/>
              </a:rPr>
              <a:t>Quick facts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0" kern="1200" baseline="0" dirty="0" smtClean="0">
                <a:solidFill>
                  <a:schemeClr val="tx1"/>
                </a:solidFill>
                <a:effectLst/>
                <a:latin typeface="+mn-lt"/>
                <a:ea typeface="+mn-ea"/>
                <a:cs typeface="Calibri"/>
              </a:rPr>
              <a:t>76% of centre directors </a:t>
            </a:r>
            <a:r>
              <a:rPr lang="en-US" sz="1100" b="0" kern="1200" dirty="0" smtClean="0">
                <a:solidFill>
                  <a:schemeClr val="tx1"/>
                </a:solidFill>
                <a:effectLst/>
                <a:latin typeface="+mn-lt"/>
                <a:ea typeface="+mn-ea"/>
                <a:cs typeface="Calibri"/>
              </a:rPr>
              <a:t>and</a:t>
            </a:r>
            <a:r>
              <a:rPr lang="en-US" sz="1100" b="0" kern="1200" baseline="0" dirty="0" smtClean="0">
                <a:solidFill>
                  <a:schemeClr val="tx1"/>
                </a:solidFill>
                <a:effectLst/>
                <a:latin typeface="+mn-lt"/>
                <a:ea typeface="+mn-ea"/>
                <a:cs typeface="Calibri"/>
              </a:rPr>
              <a:t> </a:t>
            </a:r>
            <a:r>
              <a:rPr lang="en-US" sz="1100" b="0" kern="1200" dirty="0" smtClean="0">
                <a:solidFill>
                  <a:schemeClr val="tx1"/>
                </a:solidFill>
                <a:effectLst/>
                <a:latin typeface="Calibri"/>
                <a:ea typeface="+mn-ea"/>
                <a:cs typeface="Calibri"/>
              </a:rPr>
              <a:t>78.5% of program staff have received a wage increase in the last three years</a:t>
            </a:r>
            <a:endParaRPr lang="en-US" sz="1100" dirty="0" smtClean="0">
              <a:latin typeface="Calibri"/>
              <a:cs typeface="Calibri"/>
            </a:endParaRPr>
          </a:p>
          <a:p>
            <a:pPr marL="171450" indent="-171450">
              <a:buFont typeface="Arial"/>
              <a:buChar char="•"/>
            </a:pPr>
            <a:r>
              <a:rPr lang="en-US" sz="1100" dirty="0" smtClean="0">
                <a:latin typeface="Calibri"/>
                <a:cs typeface="Calibri"/>
              </a:rPr>
              <a:t>The wages of both centre directors and program staff were</a:t>
            </a:r>
            <a:r>
              <a:rPr lang="en-US" sz="1100" baseline="0" dirty="0" smtClean="0">
                <a:latin typeface="Calibri"/>
                <a:cs typeface="Calibri"/>
              </a:rPr>
              <a:t> higher</a:t>
            </a:r>
            <a:r>
              <a:rPr lang="en-US" sz="1100" dirty="0" smtClean="0">
                <a:latin typeface="Calibri"/>
                <a:cs typeface="Calibri"/>
              </a:rPr>
              <a:t> in unionized centres</a:t>
            </a:r>
            <a:endParaRPr lang="en-US" sz="1100" baseline="0" dirty="0" smtClean="0">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dirty="0" smtClean="0">
                <a:solidFill>
                  <a:srgbClr val="FFFFFF"/>
                </a:solidFill>
                <a:latin typeface="Calibri"/>
                <a:cs typeface="Calibri"/>
              </a:rPr>
              <a:t>Median wages in multi-site and single-site programs were similar,</a:t>
            </a:r>
            <a:r>
              <a:rPr lang="en-US" sz="1100" baseline="0" dirty="0" smtClean="0">
                <a:solidFill>
                  <a:srgbClr val="FFFFFF"/>
                </a:solidFill>
                <a:latin typeface="Calibri"/>
                <a:cs typeface="Calibri"/>
              </a:rPr>
              <a:t> </a:t>
            </a:r>
            <a:r>
              <a:rPr lang="en-US" sz="1100" dirty="0" smtClean="0">
                <a:solidFill>
                  <a:srgbClr val="FFFFFF"/>
                </a:solidFill>
                <a:latin typeface="Calibri"/>
                <a:cs typeface="Calibri"/>
              </a:rPr>
              <a:t>except in Saskatchewan and Alberta</a:t>
            </a:r>
            <a:r>
              <a:rPr lang="en-US" sz="1100" baseline="0" dirty="0" smtClean="0">
                <a:solidFill>
                  <a:srgbClr val="FFFFFF"/>
                </a:solidFill>
                <a:latin typeface="Calibri"/>
                <a:cs typeface="Calibri"/>
              </a:rPr>
              <a:t> </a:t>
            </a:r>
            <a:r>
              <a:rPr lang="en-US" sz="1100" dirty="0" smtClean="0">
                <a:solidFill>
                  <a:srgbClr val="FFFFFF"/>
                </a:solidFill>
                <a:latin typeface="Calibri"/>
                <a:cs typeface="Calibri"/>
              </a:rPr>
              <a:t>where they were higher</a:t>
            </a:r>
          </a:p>
          <a:p>
            <a:endParaRPr lang="en-US" sz="1100" b="1" i="0" u="none" strike="noStrike" kern="1200" dirty="0" smtClean="0">
              <a:solidFill>
                <a:schemeClr val="tx1"/>
              </a:solidFill>
              <a:effectLst/>
              <a:latin typeface="Calibri"/>
              <a:ea typeface="+mn-ea"/>
              <a:cs typeface="Calibri"/>
            </a:endParaRPr>
          </a:p>
          <a:p>
            <a:r>
              <a:rPr lang="en-US" sz="1100" b="1" i="0" u="none" strike="noStrike" kern="1200" dirty="0" smtClean="0">
                <a:solidFill>
                  <a:schemeClr val="tx1"/>
                </a:solidFill>
                <a:effectLst/>
                <a:latin typeface="Calibri"/>
                <a:ea typeface="+mn-ea"/>
                <a:cs typeface="Calibri"/>
              </a:rPr>
              <a:t>Breakdown:</a:t>
            </a:r>
            <a:r>
              <a:rPr lang="en-US" sz="1100" b="1" i="0" u="none" strike="noStrike" kern="1200" baseline="0" dirty="0" smtClean="0">
                <a:solidFill>
                  <a:schemeClr val="tx1"/>
                </a:solidFill>
                <a:effectLst/>
                <a:latin typeface="Calibri"/>
                <a:ea typeface="+mn-ea"/>
                <a:cs typeface="Calibri"/>
              </a:rPr>
              <a:t> </a:t>
            </a:r>
            <a:r>
              <a:rPr lang="en-US" sz="1100" b="1" i="0" u="none" strike="noStrike" kern="1200" dirty="0" smtClean="0">
                <a:solidFill>
                  <a:schemeClr val="tx1"/>
                </a:solidFill>
                <a:effectLst/>
                <a:latin typeface="Calibri"/>
                <a:ea typeface="+mn-ea"/>
                <a:cs typeface="Calibri"/>
              </a:rPr>
              <a:t>Median gross hourly wages</a:t>
            </a:r>
            <a:endParaRPr lang="en-US" sz="1100" b="0" i="0" u="none" strike="noStrike" kern="1200" dirty="0" smtClean="0">
              <a:solidFill>
                <a:schemeClr val="tx1"/>
              </a:solidFill>
              <a:effectLst/>
              <a:latin typeface="Calibri"/>
              <a:ea typeface="+mn-ea"/>
              <a:cs typeface="Calibri"/>
            </a:endParaRPr>
          </a:p>
          <a:p>
            <a:r>
              <a:rPr lang="en-US" sz="1100" b="0" i="0" u="none" strike="noStrike" kern="1200" dirty="0" smtClean="0">
                <a:solidFill>
                  <a:schemeClr val="tx1"/>
                </a:solidFill>
                <a:effectLst/>
                <a:latin typeface="Calibri"/>
                <a:ea typeface="+mn-ea"/>
                <a:cs typeface="Calibri"/>
              </a:rPr>
              <a:t>			</a:t>
            </a:r>
            <a:r>
              <a:rPr lang="en-US" sz="1100" b="1" i="0" u="none" strike="noStrike" kern="1200" dirty="0" smtClean="0">
                <a:solidFill>
                  <a:schemeClr val="tx1"/>
                </a:solidFill>
                <a:effectLst/>
                <a:latin typeface="Calibri"/>
                <a:ea typeface="+mn-ea"/>
                <a:cs typeface="Calibri"/>
              </a:rPr>
              <a:t>CDs	PS</a:t>
            </a:r>
            <a:endParaRPr lang="en-US" sz="1100" b="0" i="0" u="none" strike="noStrike" kern="1200" dirty="0" smtClean="0">
              <a:solidFill>
                <a:schemeClr val="tx1"/>
              </a:solidFill>
              <a:effectLst/>
              <a:latin typeface="Calibri"/>
              <a:ea typeface="+mn-ea"/>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Calibri"/>
                <a:ea typeface="+mn-ea"/>
                <a:cs typeface="Calibri"/>
              </a:rPr>
              <a:t>Canada</a:t>
            </a:r>
            <a:r>
              <a:rPr lang="en-US" sz="1100" b="0" dirty="0" smtClean="0">
                <a:latin typeface="Calibri"/>
                <a:cs typeface="Calibri"/>
              </a:rPr>
              <a:t> 			</a:t>
            </a:r>
            <a:r>
              <a:rPr lang="en-US" sz="1100" b="0" i="0" u="none" strike="noStrike" kern="1200" dirty="0" smtClean="0">
                <a:solidFill>
                  <a:schemeClr val="tx1"/>
                </a:solidFill>
                <a:effectLst/>
                <a:latin typeface="Calibri"/>
                <a:ea typeface="+mn-ea"/>
                <a:cs typeface="Calibri"/>
              </a:rPr>
              <a:t>$22.00 	$16.50</a:t>
            </a:r>
          </a:p>
          <a:p>
            <a:r>
              <a:rPr lang="en-US" sz="1100" b="0" i="0" u="none" strike="noStrike" kern="1200" dirty="0" err="1" smtClean="0">
                <a:solidFill>
                  <a:schemeClr val="tx1"/>
                </a:solidFill>
                <a:effectLst/>
                <a:latin typeface="Calibri"/>
                <a:ea typeface="+mn-ea"/>
                <a:cs typeface="Calibri"/>
              </a:rPr>
              <a:t>Nfld</a:t>
            </a:r>
            <a:r>
              <a:rPr lang="en-US" sz="1100" b="0" i="0" u="none" strike="noStrike" kern="1200" dirty="0" smtClean="0">
                <a:solidFill>
                  <a:schemeClr val="tx1"/>
                </a:solidFill>
                <a:effectLst/>
                <a:latin typeface="Calibri"/>
                <a:ea typeface="+mn-ea"/>
                <a:cs typeface="Calibri"/>
              </a:rPr>
              <a:t>.&amp;Lab		</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$16.00	$14.00</a:t>
            </a:r>
          </a:p>
          <a:p>
            <a:r>
              <a:rPr lang="en-US" sz="1100" b="0" i="0" u="none" strike="noStrike" kern="1200" dirty="0" smtClean="0">
                <a:solidFill>
                  <a:schemeClr val="tx1"/>
                </a:solidFill>
                <a:effectLst/>
                <a:latin typeface="Calibri"/>
                <a:ea typeface="+mn-ea"/>
                <a:cs typeface="Calibri"/>
              </a:rPr>
              <a:t>P.E.I	</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$21.00 	$15.00</a:t>
            </a:r>
          </a:p>
          <a:p>
            <a:r>
              <a:rPr lang="en-US" sz="1100" b="0" i="0" u="none" strike="noStrike" kern="1200" dirty="0" smtClean="0">
                <a:solidFill>
                  <a:schemeClr val="tx1"/>
                </a:solidFill>
                <a:effectLst/>
                <a:latin typeface="Calibri"/>
                <a:ea typeface="+mn-ea"/>
                <a:cs typeface="Calibri"/>
              </a:rPr>
              <a:t>N.S.</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$17.56 	$12.84</a:t>
            </a:r>
          </a:p>
          <a:p>
            <a:r>
              <a:rPr lang="en-US" sz="1100" b="0" i="0" u="none" strike="noStrike" kern="1200" dirty="0" smtClean="0">
                <a:solidFill>
                  <a:schemeClr val="tx1"/>
                </a:solidFill>
                <a:effectLst/>
                <a:latin typeface="Calibri"/>
                <a:ea typeface="+mn-ea"/>
                <a:cs typeface="Calibri"/>
              </a:rPr>
              <a:t>N.B.	</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$15.00 	$13.50</a:t>
            </a:r>
          </a:p>
          <a:p>
            <a:r>
              <a:rPr lang="en-US" sz="1100" b="0" i="0" u="none" strike="noStrike" kern="1200" dirty="0" smtClean="0">
                <a:solidFill>
                  <a:schemeClr val="tx1"/>
                </a:solidFill>
                <a:effectLst/>
                <a:latin typeface="Calibri"/>
                <a:ea typeface="+mn-ea"/>
                <a:cs typeface="Calibri"/>
              </a:rPr>
              <a:t>Que.</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$32.64 	$19.13</a:t>
            </a:r>
          </a:p>
          <a:p>
            <a:r>
              <a:rPr lang="en-US" sz="1100" b="0" i="0" u="none" strike="noStrike" kern="1200" dirty="0" smtClean="0">
                <a:solidFill>
                  <a:schemeClr val="tx1"/>
                </a:solidFill>
                <a:effectLst/>
                <a:latin typeface="Calibri"/>
                <a:ea typeface="+mn-ea"/>
                <a:cs typeface="Calibri"/>
              </a:rPr>
              <a:t>Ont.</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$22.50 	$17.29</a:t>
            </a:r>
          </a:p>
          <a:p>
            <a:r>
              <a:rPr lang="en-US" sz="1100" b="0" i="0" u="none" strike="noStrike" kern="1200" dirty="0" smtClean="0">
                <a:solidFill>
                  <a:schemeClr val="tx1"/>
                </a:solidFill>
                <a:effectLst/>
                <a:latin typeface="Calibri"/>
                <a:ea typeface="+mn-ea"/>
                <a:cs typeface="Calibri"/>
              </a:rPr>
              <a:t>Man.</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$24.70 	$16.00</a:t>
            </a:r>
          </a:p>
          <a:p>
            <a:r>
              <a:rPr lang="en-US" sz="1100" b="0" i="0" u="none" strike="noStrike" kern="1200" dirty="0" smtClean="0">
                <a:solidFill>
                  <a:schemeClr val="tx1"/>
                </a:solidFill>
                <a:effectLst/>
                <a:latin typeface="Calibri"/>
                <a:ea typeface="+mn-ea"/>
                <a:cs typeface="Calibri"/>
              </a:rPr>
              <a:t>Sask.	</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$22.14 	$14.92</a:t>
            </a:r>
          </a:p>
          <a:p>
            <a:r>
              <a:rPr lang="en-US" sz="1100" b="0" i="0" u="none" strike="noStrike" kern="1200" dirty="0" smtClean="0">
                <a:solidFill>
                  <a:schemeClr val="tx1"/>
                </a:solidFill>
                <a:effectLst/>
                <a:latin typeface="Calibri"/>
                <a:ea typeface="+mn-ea"/>
                <a:cs typeface="Calibri"/>
              </a:rPr>
              <a:t>Alta.</a:t>
            </a:r>
            <a:r>
              <a:rPr lang="en-US" sz="1100" dirty="0" smtClean="0">
                <a:latin typeface="Calibri"/>
                <a:cs typeface="Calibri"/>
              </a:rPr>
              <a:t> 			</a:t>
            </a:r>
            <a:r>
              <a:rPr lang="en-US" sz="1100" b="0" i="0" u="none" strike="noStrike" kern="1200" dirty="0" smtClean="0">
                <a:solidFill>
                  <a:schemeClr val="tx1"/>
                </a:solidFill>
                <a:effectLst/>
                <a:latin typeface="Calibri"/>
                <a:ea typeface="+mn-ea"/>
                <a:cs typeface="Calibri"/>
              </a:rPr>
              <a:t>$20.00 	$15.33</a:t>
            </a:r>
          </a:p>
          <a:p>
            <a:r>
              <a:rPr lang="en-US" sz="1100" b="0" i="0" u="none" strike="noStrike" kern="1200" dirty="0" smtClean="0">
                <a:solidFill>
                  <a:schemeClr val="tx1"/>
                </a:solidFill>
                <a:effectLst/>
                <a:latin typeface="Calibri"/>
                <a:ea typeface="+mn-ea"/>
                <a:cs typeface="Calibri"/>
              </a:rPr>
              <a:t>B.C.			$20.83	$17.00</a:t>
            </a:r>
          </a:p>
          <a:p>
            <a:endParaRPr lang="en-US" sz="1100" b="1" i="0" u="none" strike="noStrike" kern="1200" dirty="0" smtClean="0">
              <a:solidFill>
                <a:schemeClr val="tx1"/>
              </a:solidFill>
              <a:effectLst/>
              <a:latin typeface="Calibri"/>
              <a:ea typeface="+mn-ea"/>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latin typeface="Calibri"/>
                <a:cs typeface="Calibri"/>
              </a:rPr>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Calibri"/>
                <a:cs typeface="Calibri"/>
              </a:rPr>
              <a:t>Median: The middle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Calibri"/>
                <a:cs typeface="Calibri"/>
              </a:rPr>
              <a:t>Gross: Without tax or other contributions having been deducted</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latin typeface="+mn-lt"/>
                <a:cs typeface="Calibri"/>
              </a:rPr>
              <a:t>Due to the low number of responses from the each</a:t>
            </a:r>
            <a:r>
              <a:rPr lang="en-CA" sz="1100" baseline="0" dirty="0" smtClean="0">
                <a:latin typeface="+mn-lt"/>
                <a:cs typeface="Calibri"/>
              </a:rPr>
              <a:t> of the territories, territorial-specific data is not include. However, the data from the territories is included in the total for Canada.</a:t>
            </a:r>
            <a:endParaRPr lang="en-CA" sz="1100" dirty="0" smtClean="0">
              <a:latin typeface="+mn-lt"/>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934328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i="0" u="none" strike="noStrike" kern="1200" dirty="0" smtClean="0">
                <a:solidFill>
                  <a:schemeClr val="tx1"/>
                </a:solidFill>
                <a:effectLst/>
                <a:latin typeface="Calibri"/>
                <a:ea typeface="+mn-ea"/>
                <a:cs typeface="Calibri"/>
              </a:rPr>
              <a:t>Quick facts</a:t>
            </a:r>
            <a:endParaRPr lang="en-US" sz="1100" b="0" i="0" u="none" strike="noStrike" kern="1200" dirty="0" smtClean="0">
              <a:solidFill>
                <a:schemeClr val="tx1"/>
              </a:solidFill>
              <a:effectLst/>
              <a:latin typeface="Calibri"/>
              <a:ea typeface="+mn-ea"/>
              <a:cs typeface="Calibri"/>
            </a:endParaRPr>
          </a:p>
          <a:p>
            <a:pPr marL="171450" indent="-171450">
              <a:buFont typeface="Arial"/>
              <a:buChar char="•"/>
            </a:pPr>
            <a:r>
              <a:rPr lang="en-US" sz="1100" b="0" i="0" u="none" strike="noStrike" kern="1200" dirty="0" smtClean="0">
                <a:solidFill>
                  <a:schemeClr val="tx1"/>
                </a:solidFill>
                <a:effectLst/>
                <a:latin typeface="Calibri"/>
                <a:ea typeface="+mn-ea"/>
                <a:cs typeface="Calibri"/>
              </a:rPr>
              <a:t>Education levels affect the wages of program staff;</a:t>
            </a:r>
          </a:p>
          <a:p>
            <a:pPr marL="628650" lvl="1" indent="-171450">
              <a:buFont typeface="Arial"/>
              <a:buChar char="•"/>
            </a:pPr>
            <a:r>
              <a:rPr lang="en-US" sz="1100" b="0" i="0" u="none" strike="noStrike" kern="1200" baseline="0" dirty="0" smtClean="0">
                <a:solidFill>
                  <a:schemeClr val="tx1"/>
                </a:solidFill>
                <a:effectLst/>
                <a:latin typeface="Calibri"/>
                <a:ea typeface="+mn-ea"/>
                <a:cs typeface="Calibri"/>
              </a:rPr>
              <a:t>More education equals higher wages</a:t>
            </a:r>
            <a:endParaRPr lang="en-US" sz="1100" b="0" i="0" u="none" strike="noStrike" kern="1200" dirty="0" smtClean="0">
              <a:solidFill>
                <a:schemeClr val="tx1"/>
              </a:solidFill>
              <a:effectLst/>
              <a:latin typeface="Calibri"/>
              <a:ea typeface="+mn-ea"/>
              <a:cs typeface="Calibri"/>
            </a:endParaRPr>
          </a:p>
          <a:p>
            <a:pPr marL="171450" indent="-171450">
              <a:buFont typeface="Arial"/>
              <a:buChar char="•"/>
            </a:pPr>
            <a:r>
              <a:rPr lang="en-US" sz="1100" b="0" i="0" u="none" strike="noStrike" kern="1200" dirty="0" smtClean="0">
                <a:solidFill>
                  <a:schemeClr val="tx1"/>
                </a:solidFill>
                <a:effectLst/>
                <a:latin typeface="Calibri"/>
                <a:ea typeface="+mn-ea"/>
                <a:cs typeface="Calibri"/>
              </a:rPr>
              <a:t>Program staff with</a:t>
            </a:r>
          </a:p>
          <a:p>
            <a:pPr marL="628650" lvl="1" indent="-171450">
              <a:buFont typeface="Arial"/>
              <a:buChar char="•"/>
            </a:pPr>
            <a:r>
              <a:rPr lang="en-US" sz="1100" b="0" i="0" u="none" strike="noStrike" kern="1200" dirty="0" smtClean="0">
                <a:solidFill>
                  <a:schemeClr val="tx1"/>
                </a:solidFill>
                <a:effectLst/>
                <a:latin typeface="Calibri"/>
                <a:ea typeface="+mn-ea"/>
                <a:cs typeface="Calibri"/>
              </a:rPr>
              <a:t>no post-secondary ECE:</a:t>
            </a:r>
            <a:r>
              <a:rPr lang="en-US" sz="1100" b="0" i="0" u="none" strike="noStrike" kern="1200" baseline="0" dirty="0" smtClean="0">
                <a:solidFill>
                  <a:schemeClr val="tx1"/>
                </a:solidFill>
                <a:effectLst/>
                <a:latin typeface="Calibri"/>
                <a:ea typeface="+mn-ea"/>
                <a:cs typeface="Calibri"/>
              </a:rPr>
              <a:t> </a:t>
            </a:r>
            <a:r>
              <a:rPr lang="en-US" sz="1100" b="0" i="0" u="none" strike="noStrike" kern="1200" dirty="0" smtClean="0">
                <a:solidFill>
                  <a:schemeClr val="tx1"/>
                </a:solidFill>
                <a:effectLst/>
                <a:latin typeface="Calibri"/>
                <a:ea typeface="+mn-ea"/>
                <a:cs typeface="Calibri"/>
              </a:rPr>
              <a:t>$13.00</a:t>
            </a:r>
          </a:p>
          <a:p>
            <a:pPr marL="628650" lvl="1" indent="-171450">
              <a:buFont typeface="Arial"/>
              <a:buChar char="•"/>
            </a:pPr>
            <a:r>
              <a:rPr lang="en-US" sz="1100" b="0" i="0" u="none" strike="noStrike" kern="1200" dirty="0" smtClean="0">
                <a:solidFill>
                  <a:schemeClr val="tx1"/>
                </a:solidFill>
                <a:effectLst/>
                <a:latin typeface="Calibri"/>
                <a:ea typeface="+mn-ea"/>
                <a:cs typeface="Calibri"/>
              </a:rPr>
              <a:t>an ECE certificate or diploma:</a:t>
            </a:r>
            <a:r>
              <a:rPr lang="en-US" sz="1100" b="0" i="0" u="none" strike="noStrike" kern="1200" baseline="0" dirty="0" smtClean="0">
                <a:solidFill>
                  <a:schemeClr val="tx1"/>
                </a:solidFill>
                <a:effectLst/>
                <a:latin typeface="Calibri"/>
                <a:ea typeface="+mn-ea"/>
                <a:cs typeface="Calibri"/>
              </a:rPr>
              <a:t> </a:t>
            </a:r>
            <a:r>
              <a:rPr lang="en-US" sz="1100" b="0" i="0" u="none" strike="noStrike" kern="1200" dirty="0" smtClean="0">
                <a:solidFill>
                  <a:schemeClr val="tx1"/>
                </a:solidFill>
                <a:effectLst/>
                <a:latin typeface="Calibri"/>
                <a:ea typeface="+mn-ea"/>
                <a:cs typeface="Calibri"/>
              </a:rPr>
              <a:t>$16.88</a:t>
            </a:r>
          </a:p>
          <a:p>
            <a:pPr marL="628650" lvl="1" indent="-171450">
              <a:buFont typeface="Arial"/>
              <a:buChar char="•"/>
            </a:pPr>
            <a:r>
              <a:rPr lang="en-US" sz="1100" b="0" i="0" u="none" strike="noStrike" kern="1200" dirty="0" smtClean="0">
                <a:solidFill>
                  <a:schemeClr val="tx1"/>
                </a:solidFill>
                <a:effectLst/>
                <a:latin typeface="Calibri"/>
                <a:ea typeface="+mn-ea"/>
                <a:cs typeface="Calibri"/>
              </a:rPr>
              <a:t>an ECE-related degree:</a:t>
            </a:r>
            <a:r>
              <a:rPr lang="en-US" sz="1100" b="0" i="0" u="none" strike="noStrike" kern="1200" baseline="0" dirty="0" smtClean="0">
                <a:solidFill>
                  <a:schemeClr val="tx1"/>
                </a:solidFill>
                <a:effectLst/>
                <a:latin typeface="Calibri"/>
                <a:ea typeface="+mn-ea"/>
                <a:cs typeface="Calibri"/>
              </a:rPr>
              <a:t> </a:t>
            </a:r>
            <a:r>
              <a:rPr lang="en-US" sz="1100" b="0" i="0" u="none" strike="noStrike" kern="1200" dirty="0" smtClean="0">
                <a:solidFill>
                  <a:schemeClr val="tx1"/>
                </a:solidFill>
                <a:effectLst/>
                <a:latin typeface="Calibri"/>
                <a:ea typeface="+mn-ea"/>
                <a:cs typeface="Calibri"/>
              </a:rPr>
              <a:t>$17.20</a:t>
            </a:r>
            <a:endParaRPr lang="en-US" sz="110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1" kern="1200" dirty="0" smtClean="0">
                <a:solidFill>
                  <a:schemeClr val="tx1"/>
                </a:solidFill>
                <a:effectLst/>
                <a:latin typeface="Calibri"/>
                <a:ea typeface="+mn-ea"/>
                <a:cs typeface="Calibri"/>
              </a:rPr>
              <a:t>Background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chemeClr val="tx1"/>
                </a:solidFill>
                <a:effectLst/>
                <a:latin typeface="Calibri"/>
                <a:ea typeface="+mn-ea"/>
                <a:cs typeface="Calibri"/>
              </a:rPr>
              <a:t>In 2009, the Child Care Human Resources Sector Council (CCHRSC) put together an expert panel to</a:t>
            </a:r>
            <a:r>
              <a:rPr lang="en-US" sz="1050" kern="1200" baseline="0" dirty="0" smtClean="0">
                <a:solidFill>
                  <a:schemeClr val="tx1"/>
                </a:solidFill>
                <a:effectLst/>
                <a:latin typeface="Calibri"/>
                <a:ea typeface="+mn-ea"/>
                <a:cs typeface="Calibri"/>
              </a:rPr>
              <a:t> </a:t>
            </a:r>
            <a:r>
              <a:rPr lang="en-US" sz="1050" kern="1200" dirty="0" smtClean="0">
                <a:solidFill>
                  <a:schemeClr val="tx1"/>
                </a:solidFill>
                <a:effectLst/>
                <a:latin typeface="Calibri"/>
                <a:ea typeface="+mn-ea"/>
                <a:cs typeface="Calibri"/>
              </a:rPr>
              <a:t>develop a Labour Market Information Research Agenda for</a:t>
            </a:r>
            <a:r>
              <a:rPr lang="en-US" sz="1050" kern="1200" baseline="0" dirty="0" smtClean="0">
                <a:solidFill>
                  <a:schemeClr val="tx1"/>
                </a:solidFill>
                <a:effectLst/>
                <a:latin typeface="Calibri"/>
                <a:ea typeface="+mn-ea"/>
                <a:cs typeface="Calibri"/>
              </a:rPr>
              <a:t> the child care sector</a:t>
            </a:r>
            <a:r>
              <a:rPr lang="en-US" sz="1050" kern="1200" dirty="0" smtClean="0">
                <a:solidFill>
                  <a:schemeClr val="tx1"/>
                </a:solidFill>
                <a:effectLst/>
                <a:latin typeface="Calibri"/>
                <a:ea typeface="+mn-ea"/>
                <a:cs typeface="Calibri"/>
              </a:rPr>
              <a:t>. Because of the scarcity in data on the child care sector, the panel identified the development of a survey, similar to previous sector surveys, as a top priority</a:t>
            </a:r>
            <a:r>
              <a:rPr lang="en-US" sz="1050" kern="1200" baseline="0" dirty="0" smtClean="0">
                <a:solidFill>
                  <a:schemeClr val="tx1"/>
                </a:solidFill>
                <a:effectLst/>
                <a:latin typeface="Calibri"/>
                <a:ea typeface="+mn-ea"/>
                <a:cs typeface="Calibri"/>
              </a:rPr>
              <a:t>. </a:t>
            </a:r>
            <a:r>
              <a:rPr lang="en-US" sz="1050" kern="1200" dirty="0" smtClean="0">
                <a:solidFill>
                  <a:schemeClr val="tx1"/>
                </a:solidFill>
                <a:effectLst/>
                <a:latin typeface="+mn-lt"/>
                <a:ea typeface="+mn-ea"/>
                <a:cs typeface="Calibri"/>
              </a:rPr>
              <a:t>As a result,</a:t>
            </a:r>
            <a:r>
              <a:rPr lang="en-US" sz="1050" kern="1200" baseline="0" dirty="0" smtClean="0">
                <a:solidFill>
                  <a:schemeClr val="tx1"/>
                </a:solidFill>
                <a:effectLst/>
                <a:latin typeface="+mn-lt"/>
                <a:ea typeface="+mn-ea"/>
                <a:cs typeface="Calibri"/>
              </a:rPr>
              <a:t> </a:t>
            </a:r>
            <a:r>
              <a:rPr lang="en-US" sz="1050" i="1" kern="1200" dirty="0" smtClean="0">
                <a:solidFill>
                  <a:schemeClr val="tx1"/>
                </a:solidFill>
                <a:effectLst/>
                <a:latin typeface="+mn-lt"/>
                <a:ea typeface="+mn-ea"/>
                <a:cs typeface="Calibri"/>
              </a:rPr>
              <a:t>You</a:t>
            </a:r>
            <a:r>
              <a:rPr lang="en-US" sz="1050" i="1" kern="1200" baseline="0" dirty="0" smtClean="0">
                <a:solidFill>
                  <a:schemeClr val="tx1"/>
                </a:solidFill>
                <a:effectLst/>
                <a:latin typeface="+mn-lt"/>
                <a:ea typeface="+mn-ea"/>
                <a:cs typeface="Calibri"/>
              </a:rPr>
              <a:t> Bet We Still Care! </a:t>
            </a:r>
            <a:r>
              <a:rPr lang="en-US" sz="1050" kern="1200" baseline="0" dirty="0" smtClean="0">
                <a:solidFill>
                  <a:schemeClr val="tx1"/>
                </a:solidFill>
                <a:effectLst/>
                <a:latin typeface="+mn-lt"/>
                <a:ea typeface="+mn-ea"/>
                <a:cs typeface="Calibri"/>
              </a:rPr>
              <a:t>was conducted in 2012.</a:t>
            </a:r>
            <a:endParaRPr lang="en-US" sz="1050" i="0" kern="1200" dirty="0" smtClean="0">
              <a:solidFill>
                <a:schemeClr val="tx1"/>
              </a:solidFill>
              <a:effectLst/>
              <a:latin typeface="Calibri"/>
              <a:ea typeface="+mn-ea"/>
              <a:cs typeface="Calibri"/>
            </a:endParaRPr>
          </a:p>
          <a:p>
            <a:pPr marL="171450" indent="-171450">
              <a:buFont typeface="Arial"/>
              <a:buChar char="•"/>
            </a:pPr>
            <a:r>
              <a:rPr lang="en-US" sz="1050" i="0" kern="1200" dirty="0" smtClean="0">
                <a:solidFill>
                  <a:schemeClr val="tx1"/>
                </a:solidFill>
                <a:effectLst/>
                <a:latin typeface="Calibri"/>
                <a:ea typeface="+mn-ea"/>
                <a:cs typeface="Calibri"/>
              </a:rPr>
              <a:t>Previous</a:t>
            </a:r>
            <a:r>
              <a:rPr lang="en-US" sz="1050" i="0" kern="1200" baseline="0" dirty="0" smtClean="0">
                <a:solidFill>
                  <a:schemeClr val="tx1"/>
                </a:solidFill>
                <a:effectLst/>
                <a:latin typeface="Calibri"/>
                <a:ea typeface="+mn-ea"/>
                <a:cs typeface="Calibri"/>
              </a:rPr>
              <a:t> studies of the child care workforce and workplaces include </a:t>
            </a:r>
            <a:r>
              <a:rPr lang="en-US" sz="1050" i="1" kern="1200" dirty="0" smtClean="0">
                <a:solidFill>
                  <a:schemeClr val="tx1"/>
                </a:solidFill>
                <a:effectLst/>
                <a:latin typeface="Calibri"/>
                <a:ea typeface="+mn-ea"/>
                <a:cs typeface="Calibri"/>
              </a:rPr>
              <a:t>Caring for a Living</a:t>
            </a:r>
            <a:r>
              <a:rPr lang="en-US" sz="1050" i="0" kern="1200" baseline="0" dirty="0" smtClean="0">
                <a:solidFill>
                  <a:schemeClr val="tx1"/>
                </a:solidFill>
                <a:effectLst/>
                <a:latin typeface="Calibri"/>
                <a:ea typeface="+mn-ea"/>
                <a:cs typeface="Calibri"/>
              </a:rPr>
              <a:t> (</a:t>
            </a:r>
            <a:r>
              <a:rPr lang="en-US" sz="1050" kern="1200" dirty="0" smtClean="0">
                <a:solidFill>
                  <a:schemeClr val="tx1"/>
                </a:solidFill>
                <a:effectLst/>
                <a:latin typeface="Calibri"/>
                <a:ea typeface="+mn-ea"/>
                <a:cs typeface="Calibri"/>
              </a:rPr>
              <a:t>1991); and </a:t>
            </a:r>
            <a:r>
              <a:rPr lang="en-US" sz="1050" i="1" kern="1200" dirty="0" smtClean="0">
                <a:solidFill>
                  <a:schemeClr val="tx1"/>
                </a:solidFill>
                <a:effectLst/>
                <a:latin typeface="Calibri"/>
                <a:ea typeface="+mn-ea"/>
                <a:cs typeface="Calibri"/>
              </a:rPr>
              <a:t>You Bet I Care!</a:t>
            </a:r>
            <a:r>
              <a:rPr lang="en-US" sz="1050" i="0" kern="1200" baseline="0" dirty="0" smtClean="0">
                <a:solidFill>
                  <a:schemeClr val="tx1"/>
                </a:solidFill>
                <a:effectLst/>
                <a:latin typeface="Calibri"/>
                <a:ea typeface="+mn-ea"/>
                <a:cs typeface="Calibri"/>
              </a:rPr>
              <a:t> (</a:t>
            </a:r>
            <a:r>
              <a:rPr lang="en-US" sz="1050" kern="1200" dirty="0" smtClean="0">
                <a:solidFill>
                  <a:schemeClr val="tx1"/>
                </a:solidFill>
                <a:effectLst/>
                <a:latin typeface="Calibri"/>
                <a:ea typeface="+mn-ea"/>
                <a:cs typeface="Calibri"/>
              </a:rPr>
              <a:t>1998).</a:t>
            </a:r>
            <a:r>
              <a:rPr lang="en-US" sz="1050" kern="1200" baseline="0" dirty="0" smtClean="0">
                <a:solidFill>
                  <a:schemeClr val="tx1"/>
                </a:solidFill>
                <a:effectLst/>
                <a:latin typeface="Calibri"/>
                <a:ea typeface="+mn-ea"/>
                <a:cs typeface="Calibri"/>
              </a:rPr>
              <a:t> These datasets are not publicly available. Any comparison of 2012 data to these studies must be done using information provided in the 1991 and 1998 final reports. Data can be compared from YBIC and YBWSC for selected questions only.</a:t>
            </a:r>
            <a:endParaRPr lang="en-US" sz="1050" kern="1200" dirty="0" smtClean="0">
              <a:solidFill>
                <a:schemeClr val="tx1"/>
              </a:solidFill>
              <a:effectLst/>
              <a:latin typeface="Calibri"/>
              <a:ea typeface="+mn-ea"/>
              <a:cs typeface="Calibri"/>
            </a:endParaRPr>
          </a:p>
          <a:p>
            <a:pPr marL="171450" indent="-171450">
              <a:buFont typeface="Arial"/>
              <a:buChar char="•"/>
            </a:pPr>
            <a:r>
              <a:rPr lang="en-US" sz="1050" b="0" i="1" kern="1200" dirty="0" smtClean="0">
                <a:solidFill>
                  <a:schemeClr val="tx1"/>
                </a:solidFill>
                <a:effectLst/>
                <a:latin typeface="Calibri"/>
                <a:ea typeface="+mn-ea"/>
                <a:cs typeface="Calibri"/>
              </a:rPr>
              <a:t>You Bet We Still Care!</a:t>
            </a:r>
            <a:r>
              <a:rPr lang="en-US" sz="1050" b="0" kern="1200" dirty="0" smtClean="0">
                <a:solidFill>
                  <a:schemeClr val="tx1"/>
                </a:solidFill>
                <a:effectLst/>
                <a:latin typeface="Calibri"/>
                <a:ea typeface="+mn-ea"/>
                <a:cs typeface="Calibri"/>
              </a:rPr>
              <a:t> objectives</a:t>
            </a:r>
          </a:p>
          <a:p>
            <a:pPr marL="628650" lvl="1" indent="-171450">
              <a:buFont typeface="Arial"/>
              <a:buChar char="•"/>
            </a:pPr>
            <a:r>
              <a:rPr lang="en-US" sz="1050" kern="1200" dirty="0" smtClean="0">
                <a:solidFill>
                  <a:schemeClr val="tx1"/>
                </a:solidFill>
                <a:effectLst/>
                <a:latin typeface="Calibri"/>
                <a:ea typeface="+mn-ea"/>
                <a:cs typeface="Calibri"/>
              </a:rPr>
              <a:t>Add to the Canadian body of evidence about wages, working conditions and human resource issues in regulated child care centres.</a:t>
            </a:r>
          </a:p>
          <a:p>
            <a:pPr marL="628650" lvl="1" indent="-171450">
              <a:buFont typeface="Arial"/>
              <a:buChar char="•"/>
            </a:pPr>
            <a:r>
              <a:rPr lang="en-US" sz="1050" kern="1200" dirty="0" smtClean="0">
                <a:solidFill>
                  <a:schemeClr val="tx1"/>
                </a:solidFill>
                <a:effectLst/>
                <a:latin typeface="Calibri"/>
                <a:ea typeface="+mn-ea"/>
                <a:cs typeface="Calibri"/>
              </a:rPr>
              <a:t>Build on data from </a:t>
            </a:r>
            <a:r>
              <a:rPr lang="en-US" sz="1050" i="1" kern="1200" dirty="0" smtClean="0">
                <a:solidFill>
                  <a:schemeClr val="tx1"/>
                </a:solidFill>
                <a:effectLst/>
                <a:latin typeface="Calibri"/>
                <a:ea typeface="+mn-ea"/>
                <a:cs typeface="Calibri"/>
              </a:rPr>
              <a:t>Caring for a Living </a:t>
            </a:r>
            <a:r>
              <a:rPr lang="en-US" sz="1050" kern="1200" dirty="0" smtClean="0">
                <a:solidFill>
                  <a:schemeClr val="tx1"/>
                </a:solidFill>
                <a:effectLst/>
                <a:latin typeface="Calibri"/>
                <a:ea typeface="+mn-ea"/>
                <a:cs typeface="Calibri"/>
              </a:rPr>
              <a:t>(1991) and </a:t>
            </a:r>
            <a:r>
              <a:rPr lang="en-US" sz="1050" i="1" kern="1200" dirty="0" smtClean="0">
                <a:solidFill>
                  <a:schemeClr val="tx1"/>
                </a:solidFill>
                <a:effectLst/>
                <a:latin typeface="Calibri"/>
                <a:ea typeface="+mn-ea"/>
                <a:cs typeface="Calibri"/>
              </a:rPr>
              <a:t>You Bet I Care! </a:t>
            </a:r>
            <a:r>
              <a:rPr lang="en-US" sz="1050" kern="1200" dirty="0" smtClean="0">
                <a:solidFill>
                  <a:schemeClr val="tx1"/>
                </a:solidFill>
                <a:effectLst/>
                <a:latin typeface="Calibri"/>
                <a:ea typeface="+mn-ea"/>
                <a:cs typeface="Calibri"/>
              </a:rPr>
              <a:t>(1998)</a:t>
            </a:r>
          </a:p>
          <a:p>
            <a:pPr marL="628650" lvl="1" indent="-171450">
              <a:buFont typeface="Arial"/>
              <a:buChar char="•"/>
            </a:pPr>
            <a:r>
              <a:rPr lang="en-US" sz="1050" kern="1200" dirty="0" smtClean="0">
                <a:solidFill>
                  <a:schemeClr val="tx1"/>
                </a:solidFill>
                <a:effectLst/>
                <a:latin typeface="Calibri"/>
                <a:ea typeface="+mn-ea"/>
                <a:cs typeface="Calibri"/>
              </a:rPr>
              <a:t>Contribute to a long-term picture of human resources for the Early Childhood Education and Care (ECEC) sector in Canada, and provide employers with essential data to address human resources challenges such as recruitment and retention, training and professional development opportunities for career advancement, and job satisfaction.</a:t>
            </a:r>
          </a:p>
          <a:p>
            <a:pPr marL="171450" indent="-171450">
              <a:buFont typeface="Arial"/>
              <a:buChar char="•"/>
            </a:pPr>
            <a:r>
              <a:rPr lang="en-US" sz="1050" kern="1200" dirty="0" smtClean="0">
                <a:solidFill>
                  <a:schemeClr val="tx1"/>
                </a:solidFill>
                <a:effectLst/>
                <a:latin typeface="Calibri"/>
                <a:ea typeface="+mn-ea"/>
                <a:cs typeface="Calibri"/>
              </a:rPr>
              <a:t>Thanks to this survey, there is now is considerable amount of new data on the child care sector for researchers to work with. Initially, the purpose of this project was to inform a sector study, develop an action plan for further data analysis, and identify and priorities for further research into the sector. However, with the end of the CCHRSC program, there is no longer funding available for further analysis of the data.</a:t>
            </a:r>
          </a:p>
          <a:p>
            <a:pPr marL="171450" indent="-171450">
              <a:buFont typeface="Arial"/>
              <a:buChar char="•"/>
            </a:pPr>
            <a:r>
              <a:rPr lang="en-US" sz="1050" b="1" kern="1200" dirty="0" smtClean="0">
                <a:solidFill>
                  <a:schemeClr val="tx1"/>
                </a:solidFill>
                <a:effectLst/>
                <a:latin typeface="Calibri"/>
                <a:ea typeface="+mn-ea"/>
                <a:cs typeface="Calibri"/>
              </a:rPr>
              <a:t>Research team</a:t>
            </a:r>
            <a:r>
              <a:rPr lang="en-US" sz="1050" b="0" kern="1200" baseline="0" dirty="0" smtClean="0">
                <a:solidFill>
                  <a:schemeClr val="tx1"/>
                </a:solidFill>
                <a:effectLst/>
                <a:latin typeface="Calibri"/>
                <a:ea typeface="+mn-ea"/>
                <a:cs typeface="Calibri"/>
              </a:rPr>
              <a:t>: </a:t>
            </a:r>
            <a:r>
              <a:rPr lang="en-US" sz="1050" kern="1200" dirty="0" smtClean="0">
                <a:solidFill>
                  <a:schemeClr val="tx1"/>
                </a:solidFill>
                <a:effectLst/>
                <a:latin typeface="Calibri"/>
                <a:ea typeface="+mn-ea"/>
                <a:cs typeface="Calibri"/>
              </a:rPr>
              <a:t>Kathleen Flanagan and Jane Beach - Project Co-leaders; David Northrup – York University’s Institute for Social Research; </a:t>
            </a:r>
            <a:r>
              <a:rPr lang="en-US" sz="1050" kern="1200" dirty="0" err="1" smtClean="0">
                <a:solidFill>
                  <a:schemeClr val="tx1"/>
                </a:solidFill>
                <a:effectLst/>
                <a:latin typeface="Calibri"/>
                <a:ea typeface="+mn-ea"/>
                <a:cs typeface="Calibri"/>
              </a:rPr>
              <a:t>Petr</a:t>
            </a:r>
            <a:r>
              <a:rPr lang="en-US" sz="1050" kern="1200" dirty="0" smtClean="0">
                <a:solidFill>
                  <a:schemeClr val="tx1"/>
                </a:solidFill>
                <a:effectLst/>
                <a:latin typeface="Calibri"/>
                <a:ea typeface="+mn-ea"/>
                <a:cs typeface="Calibri"/>
              </a:rPr>
              <a:t> </a:t>
            </a:r>
            <a:r>
              <a:rPr lang="en-US" sz="1050" kern="1200" dirty="0" err="1" smtClean="0">
                <a:solidFill>
                  <a:schemeClr val="tx1"/>
                </a:solidFill>
                <a:effectLst/>
                <a:latin typeface="Calibri"/>
                <a:ea typeface="+mn-ea"/>
                <a:cs typeface="Calibri"/>
              </a:rPr>
              <a:t>Varmuza</a:t>
            </a:r>
            <a:r>
              <a:rPr lang="en-US" sz="1050" kern="1200" dirty="0" smtClean="0">
                <a:solidFill>
                  <a:schemeClr val="tx1"/>
                </a:solidFill>
                <a:effectLst/>
                <a:latin typeface="Calibri"/>
                <a:ea typeface="+mn-ea"/>
                <a:cs typeface="Calibri"/>
              </a:rPr>
              <a:t> - Quantitative Data Specialist; Gillian Doherty – Survey Design</a:t>
            </a:r>
            <a:r>
              <a:rPr lang="en-US" sz="1050" kern="1200" baseline="0" dirty="0" smtClean="0">
                <a:solidFill>
                  <a:schemeClr val="tx1"/>
                </a:solidFill>
                <a:effectLst/>
                <a:latin typeface="Calibri"/>
                <a:ea typeface="+mn-ea"/>
                <a:cs typeface="Calibri"/>
              </a:rPr>
              <a:t> Consultant</a:t>
            </a:r>
            <a:r>
              <a:rPr lang="en-US" sz="1050" kern="1200" dirty="0" smtClean="0">
                <a:solidFill>
                  <a:schemeClr val="tx1"/>
                </a:solidFill>
                <a:effectLst/>
                <a:latin typeface="Calibri"/>
                <a:ea typeface="+mn-ea"/>
                <a:cs typeface="Calibri"/>
              </a:rPr>
              <a:t>; Linda </a:t>
            </a:r>
            <a:r>
              <a:rPr lang="en-US" sz="1050" kern="1200" dirty="0" err="1" smtClean="0">
                <a:solidFill>
                  <a:schemeClr val="tx1"/>
                </a:solidFill>
                <a:effectLst/>
                <a:latin typeface="Calibri"/>
                <a:ea typeface="+mn-ea"/>
                <a:cs typeface="Calibri"/>
              </a:rPr>
              <a:t>Lowther</a:t>
            </a:r>
            <a:r>
              <a:rPr lang="en-US" sz="1050" kern="1200" dirty="0" smtClean="0">
                <a:solidFill>
                  <a:schemeClr val="tx1"/>
                </a:solidFill>
                <a:effectLst/>
                <a:latin typeface="Calibri"/>
                <a:ea typeface="+mn-ea"/>
                <a:cs typeface="Calibri"/>
              </a:rPr>
              <a:t> - French speaking liaison</a:t>
            </a:r>
          </a:p>
          <a:p>
            <a:pPr marL="171450" indent="-171450">
              <a:buFont typeface="Arial"/>
              <a:buChar char="•"/>
            </a:pPr>
            <a:r>
              <a:rPr lang="en-US" sz="1050" b="1" kern="1200" dirty="0" smtClean="0">
                <a:solidFill>
                  <a:schemeClr val="tx1"/>
                </a:solidFill>
                <a:effectLst/>
                <a:latin typeface="Calibri"/>
                <a:ea typeface="+mn-ea"/>
                <a:cs typeface="Calibri"/>
              </a:rPr>
              <a:t>Project Steering Committee</a:t>
            </a:r>
            <a:r>
              <a:rPr lang="en-US" sz="1050" b="0" kern="1200" dirty="0" smtClean="0">
                <a:solidFill>
                  <a:schemeClr val="tx1"/>
                </a:solidFill>
                <a:effectLst/>
                <a:latin typeface="Calibri"/>
                <a:ea typeface="+mn-ea"/>
                <a:cs typeface="Calibri"/>
              </a:rPr>
              <a:t>:</a:t>
            </a:r>
            <a:r>
              <a:rPr lang="en-US" sz="1050" b="0" kern="1200" baseline="0" dirty="0" smtClean="0">
                <a:solidFill>
                  <a:schemeClr val="tx1"/>
                </a:solidFill>
                <a:effectLst/>
                <a:latin typeface="Calibri"/>
                <a:ea typeface="+mn-ea"/>
                <a:cs typeface="Calibri"/>
              </a:rPr>
              <a:t> </a:t>
            </a:r>
            <a:r>
              <a:rPr lang="en-US" sz="1050" kern="1200" dirty="0" smtClean="0">
                <a:solidFill>
                  <a:schemeClr val="tx1"/>
                </a:solidFill>
                <a:effectLst/>
                <a:latin typeface="Calibri"/>
                <a:ea typeface="+mn-ea"/>
                <a:cs typeface="Calibri"/>
              </a:rPr>
              <a:t>Jamie </a:t>
            </a:r>
            <a:r>
              <a:rPr lang="en-US" sz="1050" kern="1200" dirty="0" err="1" smtClean="0">
                <a:solidFill>
                  <a:schemeClr val="tx1"/>
                </a:solidFill>
                <a:effectLst/>
                <a:latin typeface="Calibri"/>
                <a:ea typeface="+mn-ea"/>
                <a:cs typeface="Calibri"/>
              </a:rPr>
              <a:t>Kass</a:t>
            </a:r>
            <a:r>
              <a:rPr lang="en-US" sz="1050" kern="1200" dirty="0" smtClean="0">
                <a:solidFill>
                  <a:schemeClr val="tx1"/>
                </a:solidFill>
                <a:effectLst/>
                <a:latin typeface="Calibri"/>
                <a:ea typeface="+mn-ea"/>
                <a:cs typeface="Calibri"/>
              </a:rPr>
              <a:t>  - CCHRSC Board, Canadian Union of Postal Workers,</a:t>
            </a:r>
            <a:r>
              <a:rPr lang="en-US" sz="1050" kern="1200" baseline="0" dirty="0" smtClean="0">
                <a:solidFill>
                  <a:schemeClr val="tx1"/>
                </a:solidFill>
                <a:effectLst/>
                <a:latin typeface="Calibri"/>
                <a:ea typeface="+mn-ea"/>
                <a:cs typeface="Calibri"/>
              </a:rPr>
              <a:t> Project</a:t>
            </a:r>
            <a:r>
              <a:rPr lang="en-US" sz="1050" kern="1200" dirty="0" smtClean="0">
                <a:solidFill>
                  <a:schemeClr val="tx1"/>
                </a:solidFill>
                <a:effectLst/>
                <a:latin typeface="Calibri"/>
                <a:ea typeface="+mn-ea"/>
                <a:cs typeface="Calibri"/>
              </a:rPr>
              <a:t> Chair; Donna </a:t>
            </a:r>
            <a:r>
              <a:rPr lang="en-US" sz="1050" kern="1200" dirty="0" err="1" smtClean="0">
                <a:solidFill>
                  <a:schemeClr val="tx1"/>
                </a:solidFill>
                <a:effectLst/>
                <a:latin typeface="Calibri"/>
                <a:ea typeface="+mn-ea"/>
                <a:cs typeface="Calibri"/>
              </a:rPr>
              <a:t>Lero</a:t>
            </a:r>
            <a:r>
              <a:rPr lang="en-US" sz="1050" kern="1200" dirty="0" smtClean="0">
                <a:solidFill>
                  <a:schemeClr val="tx1"/>
                </a:solidFill>
                <a:effectLst/>
                <a:latin typeface="Calibri"/>
                <a:ea typeface="+mn-ea"/>
                <a:cs typeface="Calibri"/>
              </a:rPr>
              <a:t> - University of Guelph Martha Friendly – Childcare Research and Resource Unit; Christa </a:t>
            </a:r>
            <a:r>
              <a:rPr lang="en-US" sz="1050" kern="1200" dirty="0" err="1" smtClean="0">
                <a:solidFill>
                  <a:schemeClr val="tx1"/>
                </a:solidFill>
                <a:effectLst/>
                <a:latin typeface="Calibri"/>
                <a:ea typeface="+mn-ea"/>
                <a:cs typeface="Calibri"/>
              </a:rPr>
              <a:t>Japel</a:t>
            </a:r>
            <a:r>
              <a:rPr lang="en-US" sz="1050" kern="1200" dirty="0" smtClean="0">
                <a:solidFill>
                  <a:schemeClr val="tx1"/>
                </a:solidFill>
                <a:effectLst/>
                <a:latin typeface="Calibri"/>
                <a:ea typeface="+mn-ea"/>
                <a:cs typeface="Calibri"/>
              </a:rPr>
              <a:t> – University of Quebec a Montreal; </a:t>
            </a:r>
            <a:r>
              <a:rPr lang="en-US" sz="1050" kern="1200" dirty="0" err="1" smtClean="0">
                <a:solidFill>
                  <a:schemeClr val="tx1"/>
                </a:solidFill>
                <a:effectLst/>
                <a:latin typeface="Calibri"/>
                <a:ea typeface="+mn-ea"/>
                <a:cs typeface="Calibri"/>
              </a:rPr>
              <a:t>Lynell</a:t>
            </a:r>
            <a:r>
              <a:rPr lang="en-US" sz="1050" kern="1200" dirty="0" smtClean="0">
                <a:solidFill>
                  <a:schemeClr val="tx1"/>
                </a:solidFill>
                <a:effectLst/>
                <a:latin typeface="Calibri"/>
                <a:ea typeface="+mn-ea"/>
                <a:cs typeface="Calibri"/>
              </a:rPr>
              <a:t> Anderson - University of British Columbia; Kim </a:t>
            </a:r>
            <a:r>
              <a:rPr lang="en-US" sz="1050" kern="1200" dirty="0" err="1" smtClean="0">
                <a:solidFill>
                  <a:schemeClr val="tx1"/>
                </a:solidFill>
                <a:effectLst/>
                <a:latin typeface="Calibri"/>
                <a:ea typeface="+mn-ea"/>
                <a:cs typeface="Calibri"/>
              </a:rPr>
              <a:t>Hiscott</a:t>
            </a:r>
            <a:r>
              <a:rPr lang="en-US" sz="1050" kern="1200" dirty="0" smtClean="0">
                <a:solidFill>
                  <a:schemeClr val="tx1"/>
                </a:solidFill>
                <a:effectLst/>
                <a:latin typeface="Calibri"/>
                <a:ea typeface="+mn-ea"/>
                <a:cs typeface="Calibri"/>
              </a:rPr>
              <a:t> - Andrew Fleck Child</a:t>
            </a:r>
            <a:r>
              <a:rPr lang="en-US" sz="1050" kern="1200" baseline="0" dirty="0" smtClean="0">
                <a:solidFill>
                  <a:schemeClr val="tx1"/>
                </a:solidFill>
                <a:effectLst/>
                <a:latin typeface="Calibri"/>
                <a:ea typeface="+mn-ea"/>
                <a:cs typeface="Calibri"/>
              </a:rPr>
              <a:t> </a:t>
            </a:r>
            <a:r>
              <a:rPr lang="en-US" sz="1050" kern="1200" dirty="0" smtClean="0">
                <a:solidFill>
                  <a:schemeClr val="tx1"/>
                </a:solidFill>
                <a:effectLst/>
                <a:latin typeface="Calibri"/>
                <a:ea typeface="+mn-ea"/>
                <a:cs typeface="Calibri"/>
              </a:rPr>
              <a:t>Care Services; Margaret </a:t>
            </a:r>
            <a:r>
              <a:rPr lang="en-US" sz="1050" kern="1200" dirty="0" err="1" smtClean="0">
                <a:solidFill>
                  <a:schemeClr val="tx1"/>
                </a:solidFill>
                <a:effectLst/>
                <a:latin typeface="Calibri"/>
                <a:ea typeface="+mn-ea"/>
                <a:cs typeface="Calibri"/>
              </a:rPr>
              <a:t>Ferniuk</a:t>
            </a:r>
            <a:r>
              <a:rPr lang="en-US" sz="1050" kern="1200" dirty="0" smtClean="0">
                <a:solidFill>
                  <a:schemeClr val="tx1"/>
                </a:solidFill>
                <a:effectLst/>
                <a:latin typeface="Calibri"/>
                <a:ea typeface="+mn-ea"/>
                <a:cs typeface="Calibri"/>
              </a:rPr>
              <a:t> - Provincial/Territorial Directors of ECEC; Diana Carter, CCHRSC Executive Director; Ashley Stewart - Project Manager</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77859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b="1" dirty="0" smtClean="0">
                <a:latin typeface="Calibri"/>
                <a:cs typeface="Calibri"/>
              </a:rPr>
              <a:t>Quick facts</a:t>
            </a:r>
          </a:p>
          <a:p>
            <a:pPr marL="171450" indent="-171450">
              <a:buFont typeface="Arial"/>
              <a:buChar char="•"/>
            </a:pPr>
            <a:r>
              <a:rPr lang="en-CA" sz="1050" dirty="0" smtClean="0">
                <a:latin typeface="Calibri"/>
                <a:cs typeface="Calibri"/>
              </a:rPr>
              <a:t>In 1998, the average hourly wage</a:t>
            </a:r>
            <a:r>
              <a:rPr lang="en-CA" sz="1050" baseline="0" dirty="0" smtClean="0">
                <a:latin typeface="Calibri"/>
                <a:cs typeface="Calibri"/>
              </a:rPr>
              <a:t> for a centre director was $16.49; compared with </a:t>
            </a:r>
            <a:r>
              <a:rPr lang="en-CA" sz="1050" baseline="0" dirty="0" smtClean="0">
                <a:latin typeface="+mn-lt"/>
                <a:cs typeface="Calibri"/>
              </a:rPr>
              <a:t>$11.48 </a:t>
            </a:r>
            <a:r>
              <a:rPr lang="en-CA" sz="1050" dirty="0" smtClean="0">
                <a:latin typeface="+mn-lt"/>
                <a:cs typeface="Calibri"/>
              </a:rPr>
              <a:t>for program</a:t>
            </a:r>
            <a:r>
              <a:rPr lang="en-CA" sz="1050" baseline="0" dirty="0" smtClean="0">
                <a:latin typeface="+mn-lt"/>
                <a:cs typeface="Calibri"/>
              </a:rPr>
              <a:t> staff</a:t>
            </a:r>
          </a:p>
          <a:p>
            <a:pPr marL="628650" lvl="1" indent="-171450">
              <a:buFont typeface="Arial"/>
              <a:buChar char="•"/>
            </a:pPr>
            <a:r>
              <a:rPr lang="en-CA" sz="1050" baseline="0" dirty="0" smtClean="0">
                <a:latin typeface="Calibri"/>
                <a:cs typeface="Calibri"/>
              </a:rPr>
              <a:t>Adjusted for inflation, in 2012, those wages would have increased to </a:t>
            </a:r>
            <a:r>
              <a:rPr lang="en-CA" sz="1050" baseline="0" dirty="0" smtClean="0">
                <a:latin typeface="+mn-lt"/>
                <a:cs typeface="Calibri"/>
              </a:rPr>
              <a:t>$22.05 and $</a:t>
            </a:r>
            <a:r>
              <a:rPr lang="en-CA" sz="1050" baseline="0" dirty="0" smtClean="0">
                <a:latin typeface="Calibri"/>
                <a:cs typeface="Calibri"/>
              </a:rPr>
              <a:t>15.36, respectively</a:t>
            </a:r>
            <a:endParaRPr lang="en-CA" sz="1050" dirty="0" smtClean="0">
              <a:latin typeface="Calibri"/>
              <a:cs typeface="Calibri"/>
            </a:endParaRPr>
          </a:p>
          <a:p>
            <a:pPr marL="171450" indent="-171450">
              <a:buFont typeface="Arial"/>
              <a:buChar char="•"/>
            </a:pPr>
            <a:r>
              <a:rPr lang="en-CA" sz="1050" dirty="0" smtClean="0">
                <a:latin typeface="Calibri"/>
                <a:cs typeface="Calibri"/>
              </a:rPr>
              <a:t>Adjusted for inflation, program staff saw</a:t>
            </a:r>
            <a:r>
              <a:rPr lang="en-CA" sz="1050" baseline="0" dirty="0" smtClean="0">
                <a:latin typeface="Calibri"/>
                <a:cs typeface="Calibri"/>
              </a:rPr>
              <a:t> real increases in their wages in all provinces except Ontario, where there was a decrease of 2.7%</a:t>
            </a:r>
          </a:p>
          <a:p>
            <a:pPr marL="628650" lvl="1" indent="-171450">
              <a:buFont typeface="Arial"/>
              <a:buChar char="•"/>
            </a:pPr>
            <a:r>
              <a:rPr lang="en-CA" sz="1050" baseline="0" dirty="0" smtClean="0">
                <a:latin typeface="Calibri"/>
                <a:cs typeface="Calibri"/>
              </a:rPr>
              <a:t>However, Ontario wages remained among the highest in the country</a:t>
            </a:r>
          </a:p>
          <a:p>
            <a:pPr marL="171450" indent="-171450">
              <a:buFont typeface="Arial"/>
              <a:buChar char="•"/>
            </a:pPr>
            <a:r>
              <a:rPr lang="en-CA" sz="1050" baseline="0" dirty="0" smtClean="0">
                <a:latin typeface="Calibri"/>
                <a:cs typeface="Calibri"/>
              </a:rPr>
              <a:t>Wages increased, in real terms, more than 40% in Newfoundland and Labrador (49.1%), Prince Edward Island (43.9%), and New Brunswick (43.4%).</a:t>
            </a:r>
          </a:p>
          <a:p>
            <a:pPr marL="171450" indent="-171450">
              <a:buFont typeface="Arial"/>
              <a:buChar char="•"/>
            </a:pPr>
            <a:r>
              <a:rPr lang="en-CA" sz="1050" baseline="0" dirty="0" smtClean="0">
                <a:latin typeface="Calibri"/>
                <a:cs typeface="Calibri"/>
              </a:rPr>
              <a:t>In 1998, the highest median wages were 88% higher than the lowest; in 2012 the gap had been reduced to 35%.</a:t>
            </a:r>
          </a:p>
          <a:p>
            <a:endParaRPr lang="en-CA" sz="1050" baseline="0" dirty="0" smtClean="0">
              <a:latin typeface="Calibri"/>
              <a:cs typeface="Calibri"/>
            </a:endParaRPr>
          </a:p>
          <a:p>
            <a:r>
              <a:rPr lang="en-CA" sz="1050" b="1" baseline="0" dirty="0" smtClean="0">
                <a:latin typeface="Calibri"/>
                <a:cs typeface="Calibri"/>
              </a:rPr>
              <a:t>Breakdown: </a:t>
            </a:r>
            <a:r>
              <a:rPr lang="en-CA" sz="1050" b="1" i="0" baseline="0" dirty="0" smtClean="0">
                <a:effectLst/>
                <a:latin typeface="Calibri"/>
                <a:cs typeface="Calibri"/>
              </a:rPr>
              <a:t>Hourly wages for program staff 1998 and 2012, adjusted for inflation (2012 dollars)</a:t>
            </a:r>
            <a:endParaRPr lang="en-CA" sz="1050" dirty="0" smtClean="0">
              <a:latin typeface="Calibri"/>
              <a:cs typeface="Calibri"/>
            </a:endParaRPr>
          </a:p>
          <a:p>
            <a:r>
              <a:rPr lang="en-US" sz="1050" baseline="0" dirty="0" smtClean="0">
                <a:latin typeface="Calibri"/>
                <a:cs typeface="Calibri"/>
              </a:rPr>
              <a:t>			</a:t>
            </a:r>
            <a:r>
              <a:rPr lang="en-US" sz="1050" b="1" baseline="0" dirty="0" smtClean="0">
                <a:latin typeface="Calibri"/>
                <a:cs typeface="Calibri"/>
              </a:rPr>
              <a:t>1998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cs typeface="Calibri"/>
              </a:rPr>
              <a:t>Canada			$15.36	$16.50</a:t>
            </a:r>
          </a:p>
          <a:p>
            <a:r>
              <a:rPr lang="en-US" sz="1050" baseline="0" dirty="0" err="1" smtClean="0">
                <a:latin typeface="Calibri"/>
                <a:cs typeface="Calibri"/>
              </a:rPr>
              <a:t>Nfld</a:t>
            </a:r>
            <a:r>
              <a:rPr lang="en-US" sz="1050" baseline="0" dirty="0" smtClean="0">
                <a:latin typeface="Calibri"/>
                <a:cs typeface="Calibri"/>
              </a:rPr>
              <a:t>.&amp;Lab.			$9.39	$14.00</a:t>
            </a:r>
          </a:p>
          <a:p>
            <a:r>
              <a:rPr lang="en-US" sz="1050" baseline="0" dirty="0" smtClean="0">
                <a:latin typeface="Calibri"/>
                <a:cs typeface="Calibri"/>
              </a:rPr>
              <a:t>P.E.I.			$10.42	$15.00</a:t>
            </a:r>
          </a:p>
          <a:p>
            <a:r>
              <a:rPr lang="en-US" sz="1050" baseline="0" dirty="0" smtClean="0">
                <a:latin typeface="Calibri"/>
                <a:cs typeface="Calibri"/>
              </a:rPr>
              <a:t>N.S.			$11.62	$12.84</a:t>
            </a:r>
          </a:p>
          <a:p>
            <a:r>
              <a:rPr lang="en-US" sz="1050" baseline="0" dirty="0" smtClean="0">
                <a:latin typeface="Calibri"/>
                <a:cs typeface="Calibri"/>
              </a:rPr>
              <a:t>N.B.			$9.42	$13.50</a:t>
            </a:r>
          </a:p>
          <a:p>
            <a:r>
              <a:rPr lang="en-US" sz="1050" baseline="0" dirty="0" smtClean="0">
                <a:latin typeface="Calibri"/>
                <a:cs typeface="Calibri"/>
              </a:rPr>
              <a:t>Que.			$13.89	$19.13</a:t>
            </a:r>
          </a:p>
          <a:p>
            <a:r>
              <a:rPr lang="en-US" sz="1050" baseline="0" dirty="0" smtClean="0">
                <a:latin typeface="Calibri"/>
                <a:cs typeface="Calibri"/>
              </a:rPr>
              <a:t>Ont.			$17.76	$17.29</a:t>
            </a:r>
          </a:p>
          <a:p>
            <a:r>
              <a:rPr lang="en-US" sz="1050" baseline="0" dirty="0" smtClean="0">
                <a:latin typeface="Calibri"/>
                <a:cs typeface="Calibri"/>
              </a:rPr>
              <a:t>Man.			$13.28	$16.00</a:t>
            </a:r>
          </a:p>
          <a:p>
            <a:r>
              <a:rPr lang="en-US" sz="1050" baseline="0" dirty="0" smtClean="0">
                <a:latin typeface="Calibri"/>
                <a:cs typeface="Calibri"/>
              </a:rPr>
              <a:t>Sask.			$14.03	$14.92</a:t>
            </a:r>
          </a:p>
          <a:p>
            <a:r>
              <a:rPr lang="en-US" sz="1050" baseline="0" dirty="0" smtClean="0">
                <a:latin typeface="Calibri"/>
                <a:cs typeface="Calibri"/>
              </a:rPr>
              <a:t>Alta.			$11.18	$15.33</a:t>
            </a:r>
          </a:p>
          <a:p>
            <a:r>
              <a:rPr lang="en-US" sz="1050" baseline="0" dirty="0" smtClean="0">
                <a:latin typeface="Calibri"/>
                <a:cs typeface="Calibri"/>
              </a:rPr>
              <a:t>B.C.			$16.20	$17.00</a:t>
            </a:r>
          </a:p>
          <a:p>
            <a:endParaRPr lang="en-US" sz="1050" baseline="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Calibri"/>
                <a:cs typeface="Calibri"/>
              </a:rPr>
              <a:t>Note: </a:t>
            </a:r>
            <a:r>
              <a:rPr lang="en-CA" sz="1050" dirty="0" smtClean="0">
                <a:latin typeface="+mn-lt"/>
                <a:cs typeface="Calibri"/>
              </a:rPr>
              <a:t>Due to the low number of responses from the each</a:t>
            </a:r>
            <a:r>
              <a:rPr lang="en-CA" sz="1050" baseline="0" dirty="0" smtClean="0">
                <a:latin typeface="+mn-lt"/>
                <a:cs typeface="Calibri"/>
              </a:rPr>
              <a:t> of the territories, territorial-specific data is not include. However, the data from the territories is included in the total for Canada.</a:t>
            </a:r>
            <a:endParaRPr lang="en-CA" sz="1050" dirty="0" smtClean="0">
              <a:latin typeface="+mn-lt"/>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273848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smtClean="0">
                <a:solidFill>
                  <a:schemeClr val="tx1"/>
                </a:solidFill>
                <a:effectLst/>
                <a:latin typeface="Calibri"/>
                <a:ea typeface="+mn-ea"/>
                <a:cs typeface="Calibri"/>
              </a:rPr>
              <a:t>Recruitment and Retention</a:t>
            </a:r>
          </a:p>
          <a:p>
            <a:pPr marL="171450" lvl="0" indent="-171450">
              <a:buFont typeface="Arial"/>
              <a:buChar char="•"/>
            </a:pPr>
            <a:r>
              <a:rPr lang="en-US" sz="1050" kern="1200" dirty="0" smtClean="0">
                <a:solidFill>
                  <a:schemeClr val="tx1"/>
                </a:solidFill>
                <a:effectLst/>
                <a:latin typeface="Calibri"/>
                <a:ea typeface="+mn-ea"/>
                <a:cs typeface="Calibri"/>
              </a:rPr>
              <a:t>Recruitment challenges</a:t>
            </a:r>
          </a:p>
          <a:p>
            <a:pPr marL="171450" lvl="0" indent="-171450">
              <a:buFont typeface="Arial"/>
              <a:buChar char="•"/>
            </a:pPr>
            <a:r>
              <a:rPr lang="en-US" sz="1050" kern="1200" dirty="0" smtClean="0">
                <a:solidFill>
                  <a:schemeClr val="tx1"/>
                </a:solidFill>
                <a:effectLst/>
                <a:latin typeface="Calibri"/>
                <a:ea typeface="+mn-ea"/>
                <a:cs typeface="Calibri"/>
              </a:rPr>
              <a:t>Coping with recruitment challenges</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b="1" dirty="0" smtClean="0">
                <a:latin typeface="Calibri"/>
                <a:cs typeface="Calibri"/>
              </a:rPr>
              <a:t>Quick facts</a:t>
            </a:r>
          </a:p>
          <a:p>
            <a:pPr marL="171450" indent="-171450">
              <a:buFont typeface="Arial"/>
              <a:buChar char="•"/>
            </a:pPr>
            <a:r>
              <a:rPr lang="en-CA" sz="1050" dirty="0" smtClean="0">
                <a:latin typeface="Calibri"/>
                <a:cs typeface="Calibri"/>
              </a:rPr>
              <a:t>Competition from the school system was more of a challenge in Ontario than in other provinces and territories, with 76% of employers in Ontario (compared to 40% across</a:t>
            </a:r>
            <a:r>
              <a:rPr lang="en-CA" sz="1050" baseline="0" dirty="0" smtClean="0">
                <a:latin typeface="Calibri"/>
                <a:cs typeface="Calibri"/>
              </a:rPr>
              <a:t> the rest of the country) reporting competition from the school system as a relevant or very relevant challenge.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dirty="0" smtClean="0">
                <a:latin typeface="Calibri"/>
                <a:cs typeface="Calibri"/>
              </a:rPr>
              <a:t>Centre directors found the following recruitment challenges ‘relevant’ or ‘very relevant’:</a:t>
            </a:r>
          </a:p>
          <a:p>
            <a:pPr marL="628650" lvl="1" indent="-171450">
              <a:buFont typeface="Arial"/>
              <a:buChar char="•"/>
            </a:pPr>
            <a:r>
              <a:rPr lang="en-CA" sz="1050" baseline="0" dirty="0" smtClean="0">
                <a:latin typeface="Calibri"/>
                <a:cs typeface="Calibri"/>
              </a:rPr>
              <a:t>65% applicants’ lack of skills</a:t>
            </a:r>
          </a:p>
          <a:p>
            <a:pPr marL="628650" lvl="1" indent="-171450">
              <a:buFont typeface="Arial"/>
              <a:buChar char="•"/>
            </a:pPr>
            <a:r>
              <a:rPr lang="en-CA" sz="1050" baseline="0" dirty="0" smtClean="0">
                <a:latin typeface="Calibri"/>
                <a:cs typeface="Calibri"/>
              </a:rPr>
              <a:t>65% few or no applicants</a:t>
            </a:r>
          </a:p>
          <a:p>
            <a:pPr marL="628650" lvl="1" indent="-171450">
              <a:buFont typeface="Arial"/>
              <a:buChar char="•"/>
            </a:pPr>
            <a:r>
              <a:rPr lang="en-CA" sz="1050" baseline="0" dirty="0" smtClean="0">
                <a:latin typeface="Calibri"/>
                <a:cs typeface="Calibri"/>
              </a:rPr>
              <a:t>60% applicants’ lack of related work experience</a:t>
            </a:r>
          </a:p>
          <a:p>
            <a:pPr marL="628650" lvl="1" indent="-171450">
              <a:buFont typeface="Arial"/>
              <a:buChar char="•"/>
            </a:pPr>
            <a:r>
              <a:rPr lang="en-CA" sz="1050" baseline="0" dirty="0" smtClean="0">
                <a:latin typeface="Calibri"/>
                <a:cs typeface="Calibri"/>
              </a:rPr>
              <a:t>45% lack of money for recruitment</a:t>
            </a:r>
          </a:p>
          <a:p>
            <a:pPr marL="628650" lvl="1" indent="-171450">
              <a:buFont typeface="Arial"/>
              <a:buChar char="•"/>
            </a:pPr>
            <a:r>
              <a:rPr lang="en-CA" sz="1050" baseline="0" dirty="0" smtClean="0">
                <a:latin typeface="Calibri"/>
                <a:cs typeface="Calibri"/>
              </a:rPr>
              <a:t>43% applicant not satisfied with salary</a:t>
            </a:r>
          </a:p>
          <a:p>
            <a:pPr marL="628650" lvl="1" indent="-171450">
              <a:buFont typeface="Arial"/>
              <a:buChar char="•"/>
            </a:pPr>
            <a:r>
              <a:rPr lang="en-CA" sz="1050" baseline="0" dirty="0" smtClean="0">
                <a:latin typeface="Calibri"/>
                <a:cs typeface="Calibri"/>
              </a:rPr>
              <a:t>36% lack of time to recruit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b="0" kern="1200" dirty="0" smtClean="0">
                <a:solidFill>
                  <a:schemeClr val="tx1"/>
                </a:solidFill>
                <a:effectLst/>
                <a:latin typeface="Calibri"/>
                <a:ea typeface="+mn-ea"/>
                <a:cs typeface="Calibri"/>
              </a:rPr>
              <a:t>10.8% of centre directors reported that it took more than six months to fill a position for a qualified program staff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1050" b="0" kern="1200" dirty="0" smtClean="0">
                <a:solidFill>
                  <a:schemeClr val="tx1"/>
                </a:solidFill>
                <a:effectLst/>
                <a:latin typeface="Calibri"/>
                <a:ea typeface="+mn-ea"/>
                <a:cs typeface="Calibri"/>
              </a:rPr>
              <a:t>13.2% of centre directors took more than six months to fill a supervisory position </a:t>
            </a:r>
            <a:endParaRPr lang="en-CA" sz="1050" dirty="0" smtClean="0">
              <a:latin typeface="Calibri"/>
              <a:cs typeface="Calibri"/>
            </a:endParaRPr>
          </a:p>
          <a:p>
            <a:pPr marL="0" indent="0">
              <a:buFont typeface="Arial"/>
              <a:buNone/>
            </a:pPr>
            <a:endParaRPr lang="en-CA" sz="1050" dirty="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789326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b="1" dirty="0" smtClean="0">
                <a:latin typeface="Calibri"/>
                <a:cs typeface="Calibri"/>
              </a:rPr>
              <a:t>Quick facts</a:t>
            </a:r>
          </a:p>
          <a:p>
            <a:pPr marL="171450" indent="-171450">
              <a:buFont typeface="Arial"/>
              <a:buChar char="•"/>
            </a:pPr>
            <a:r>
              <a:rPr lang="en-CA" sz="1050" dirty="0" smtClean="0">
                <a:latin typeface="Calibri"/>
                <a:cs typeface="Calibri"/>
              </a:rPr>
              <a:t>Quite a few centres are operating</a:t>
            </a:r>
            <a:r>
              <a:rPr lang="en-CA" sz="1050" baseline="0" dirty="0" smtClean="0">
                <a:latin typeface="Calibri"/>
                <a:cs typeface="Calibri"/>
              </a:rPr>
              <a:t> without the required number of trained staff</a:t>
            </a:r>
            <a:endParaRPr lang="en-CA" sz="1050" dirty="0" smtClean="0">
              <a:latin typeface="Calibri"/>
              <a:cs typeface="Calibri"/>
            </a:endParaRPr>
          </a:p>
          <a:p>
            <a:pPr marL="171450" indent="-171450">
              <a:buFont typeface="Arial"/>
              <a:buChar char="•"/>
            </a:pPr>
            <a:r>
              <a:rPr lang="en-CA" sz="1050" dirty="0" smtClean="0">
                <a:latin typeface="Calibri"/>
                <a:cs typeface="Calibri"/>
              </a:rPr>
              <a:t>About 63% of centre directors reported recruitment challenges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prstClr val="white"/>
                </a:solidFill>
                <a:latin typeface="Calibri"/>
                <a:cs typeface="Calibri"/>
              </a:rPr>
              <a:t>71% said they have practicum students on placement</a:t>
            </a:r>
          </a:p>
          <a:p>
            <a:pPr marL="171450" indent="-171450">
              <a:buFont typeface="Arial"/>
              <a:buChar char="•"/>
            </a:pPr>
            <a:r>
              <a:rPr lang="en-CA" sz="1050" baseline="0" dirty="0" smtClean="0">
                <a:latin typeface="Calibri"/>
                <a:cs typeface="Calibri"/>
              </a:rPr>
              <a:t>The most common course of action for centre directors who could not find qualified staff to fill a vacancy was to hire a less qualified applicant</a:t>
            </a:r>
            <a:endParaRPr lang="en-CA" sz="1050" b="0" i="0" u="none" strike="noStrike" kern="1200" baseline="0" dirty="0" smtClean="0">
              <a:solidFill>
                <a:schemeClr val="tx1"/>
              </a:solidFill>
              <a:effectLst/>
              <a:latin typeface="Calibri"/>
              <a:ea typeface="+mn-ea"/>
              <a:cs typeface="Calibri"/>
            </a:endParaRPr>
          </a:p>
          <a:p>
            <a:pPr marL="171450" indent="-171450">
              <a:buFont typeface="Arial"/>
              <a:buChar char="•"/>
            </a:pPr>
            <a:r>
              <a:rPr lang="en-CA" sz="1050" baseline="0" dirty="0" smtClean="0">
                <a:latin typeface="Calibri"/>
                <a:cs typeface="Calibri"/>
              </a:rPr>
              <a:t>Of the proportion of centre directors who could not find qualified staff to fill a vacancy, </a:t>
            </a:r>
          </a:p>
          <a:p>
            <a:pPr marL="628650" lvl="1" indent="-171450">
              <a:buFont typeface="Arial"/>
              <a:buChar char="•"/>
            </a:pPr>
            <a:r>
              <a:rPr lang="en-CA" sz="1050" baseline="0" dirty="0" smtClean="0">
                <a:latin typeface="Calibri"/>
                <a:cs typeface="Calibri"/>
              </a:rPr>
              <a:t>about 63% hired a less qualified applicant;</a:t>
            </a:r>
          </a:p>
          <a:p>
            <a:pPr marL="628650" lvl="1" indent="-171450">
              <a:buFont typeface="Arial"/>
              <a:buChar char="•"/>
            </a:pPr>
            <a:r>
              <a:rPr lang="en-CA" sz="1050" baseline="0" dirty="0" smtClean="0">
                <a:latin typeface="Calibri"/>
                <a:cs typeface="Calibri"/>
              </a:rPr>
              <a:t>about 50% re-advertised the job position;</a:t>
            </a:r>
          </a:p>
          <a:p>
            <a:pPr marL="628650" lvl="1" indent="-171450">
              <a:buFont typeface="Arial"/>
              <a:buChar char="•"/>
            </a:pPr>
            <a:r>
              <a:rPr lang="en-CA" sz="1050" baseline="0" dirty="0" smtClean="0">
                <a:latin typeface="Calibri"/>
                <a:cs typeface="Calibri"/>
              </a:rPr>
              <a:t>about 40% shared the extra responsibilities among the existing staff;</a:t>
            </a:r>
          </a:p>
          <a:p>
            <a:pPr marL="628650" lvl="1" indent="-171450">
              <a:buFont typeface="Arial"/>
              <a:buChar char="•"/>
            </a:pPr>
            <a:r>
              <a:rPr lang="en-CA" sz="1050" baseline="0" dirty="0" smtClean="0">
                <a:latin typeface="Calibri"/>
                <a:cs typeface="Calibri"/>
              </a:rPr>
              <a:t>about 33% transferred internally;</a:t>
            </a:r>
          </a:p>
          <a:p>
            <a:pPr marL="628650" lvl="1" indent="-171450">
              <a:buFont typeface="Arial"/>
              <a:buChar char="•"/>
            </a:pPr>
            <a:r>
              <a:rPr lang="en-CA" sz="1050" baseline="0" dirty="0" smtClean="0">
                <a:latin typeface="Calibri"/>
                <a:cs typeface="Calibri"/>
              </a:rPr>
              <a:t>about 12% reduced the number of spaces in their centre; and </a:t>
            </a:r>
          </a:p>
          <a:p>
            <a:pPr marL="628650" lvl="1" indent="-171450">
              <a:buFont typeface="Arial"/>
              <a:buChar char="•"/>
            </a:pPr>
            <a:r>
              <a:rPr lang="en-CA" sz="1050" baseline="0" dirty="0" smtClean="0">
                <a:latin typeface="Calibri"/>
                <a:cs typeface="Calibri"/>
              </a:rPr>
              <a:t>about 9% cited ‘Other’ courses of action.</a:t>
            </a:r>
            <a:endParaRPr lang="en-CA" sz="1050" b="0" i="0" u="none" strike="noStrike" kern="1200" baseline="0" dirty="0" smtClean="0">
              <a:solidFill>
                <a:schemeClr val="tx1"/>
              </a:solidFill>
              <a:effectLst/>
              <a:latin typeface="Calibri"/>
              <a:ea typeface="+mn-ea"/>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789326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smtClean="0">
                <a:solidFill>
                  <a:schemeClr val="tx1"/>
                </a:solidFill>
                <a:effectLst/>
                <a:latin typeface="Calibri"/>
                <a:ea typeface="+mn-ea"/>
                <a:cs typeface="Calibri"/>
              </a:rPr>
              <a:t>Job Satisfaction</a:t>
            </a:r>
          </a:p>
          <a:p>
            <a:pPr marL="171450" lvl="0" indent="-171450">
              <a:buFont typeface="Arial"/>
              <a:buChar char="•"/>
            </a:pPr>
            <a:r>
              <a:rPr lang="en-US" sz="1050" kern="1200" dirty="0" smtClean="0">
                <a:solidFill>
                  <a:schemeClr val="tx1"/>
                </a:solidFill>
                <a:effectLst/>
                <a:latin typeface="Calibri"/>
                <a:ea typeface="+mn-ea"/>
                <a:cs typeface="Calibri"/>
              </a:rPr>
              <a:t>Job satisfaction of centre directors</a:t>
            </a:r>
          </a:p>
          <a:p>
            <a:pPr marL="171450" lvl="0" indent="-171450">
              <a:buFont typeface="Arial"/>
              <a:buChar char="•"/>
            </a:pPr>
            <a:r>
              <a:rPr lang="en-US" sz="1050" kern="1200" dirty="0" smtClean="0">
                <a:solidFill>
                  <a:schemeClr val="tx1"/>
                </a:solidFill>
                <a:effectLst/>
                <a:latin typeface="Calibri"/>
                <a:ea typeface="+mn-ea"/>
                <a:cs typeface="Calibri"/>
              </a:rPr>
              <a:t>Job satisfaction of program staff</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chemeClr val="tx1"/>
                </a:solidFill>
                <a:effectLst/>
                <a:latin typeface="+mn-lt"/>
                <a:ea typeface="+mn-ea"/>
                <a:cs typeface="Calibri"/>
              </a:rPr>
              <a:t>Aspects of job satisfaction of program staff</a:t>
            </a:r>
            <a:endParaRPr lang="en-US" sz="1050" b="0" dirty="0" smtClean="0">
              <a:solidFill>
                <a:srgbClr val="001686"/>
              </a:solidFill>
              <a:latin typeface="+mn-lt"/>
              <a:cs typeface="Calibri"/>
            </a:endParaRPr>
          </a:p>
          <a:p>
            <a:pPr marL="171450" lvl="0" indent="-171450">
              <a:buFont typeface="Arial"/>
              <a:buChar char="•"/>
            </a:pPr>
            <a:r>
              <a:rPr lang="en-US" sz="1050" kern="1200" dirty="0" smtClean="0">
                <a:solidFill>
                  <a:schemeClr val="tx1"/>
                </a:solidFill>
                <a:effectLst/>
                <a:latin typeface="+mn-lt"/>
                <a:ea typeface="+mn-ea"/>
                <a:cs typeface="Calibri"/>
              </a:rPr>
              <a:t>Plans of program staff who plan on staying in child care</a:t>
            </a:r>
          </a:p>
          <a:p>
            <a:pPr marL="171450" lvl="0" indent="-171450">
              <a:buFont typeface="Arial"/>
              <a:buChar char="•"/>
            </a:pPr>
            <a:r>
              <a:rPr lang="en-US" sz="1050" kern="1200" dirty="0" smtClean="0">
                <a:solidFill>
                  <a:schemeClr val="tx1"/>
                </a:solidFill>
                <a:effectLst/>
                <a:latin typeface="+mn-lt"/>
                <a:ea typeface="+mn-ea"/>
                <a:cs typeface="Calibri"/>
              </a:rPr>
              <a:t>Plans of program staff who plan on leaving child care</a:t>
            </a:r>
          </a:p>
          <a:p>
            <a:pPr marL="171450" lvl="0" indent="-171450">
              <a:buFont typeface="Arial"/>
              <a:buChar char="•"/>
            </a:pPr>
            <a:r>
              <a:rPr lang="en-US" sz="1050" kern="1200" dirty="0" smtClean="0">
                <a:solidFill>
                  <a:schemeClr val="tx1"/>
                </a:solidFill>
                <a:effectLst/>
                <a:latin typeface="+mn-lt"/>
                <a:ea typeface="+mn-ea"/>
                <a:cs typeface="Calibri"/>
              </a:rPr>
              <a:t>Proportion of centre directors and program staff looking for a new job</a:t>
            </a:r>
          </a:p>
          <a:p>
            <a:pPr marL="171450" lvl="0" indent="-171450">
              <a:buFont typeface="Arial"/>
              <a:buChar char="•"/>
            </a:pPr>
            <a:r>
              <a:rPr lang="en-US" sz="1050" kern="1200" dirty="0" smtClean="0">
                <a:solidFill>
                  <a:schemeClr val="tx1"/>
                </a:solidFill>
                <a:effectLst/>
                <a:latin typeface="+mn-lt"/>
                <a:ea typeface="+mn-ea"/>
                <a:cs typeface="Calibri"/>
              </a:rPr>
              <a:t>Main reasons for looking for a new job</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Calibri"/>
                <a:cs typeface="Calibri"/>
              </a:rPr>
              <a:t>Quick</a:t>
            </a:r>
            <a:r>
              <a:rPr lang="en-US" sz="1050" b="1" baseline="0" dirty="0" smtClean="0">
                <a:latin typeface="Calibri"/>
                <a:cs typeface="Calibri"/>
              </a:rPr>
              <a:t> facts</a:t>
            </a:r>
            <a:endParaRPr lang="en-US" sz="1050" b="1" dirty="0" smtClean="0">
              <a:latin typeface="Calibri"/>
              <a:cs typeface="Calibri"/>
            </a:endParaRPr>
          </a:p>
          <a:p>
            <a:pPr marL="171450" indent="-171450">
              <a:buFont typeface="Arial"/>
              <a:buChar char="•"/>
            </a:pPr>
            <a:r>
              <a:rPr lang="en-US" sz="1050" b="0" kern="1200" dirty="0" smtClean="0">
                <a:solidFill>
                  <a:schemeClr val="tx1"/>
                </a:solidFill>
                <a:effectLst/>
                <a:latin typeface="+mn-lt"/>
                <a:ea typeface="+mn-ea"/>
                <a:cs typeface="Calibri"/>
              </a:rPr>
              <a:t>Centre</a:t>
            </a:r>
            <a:r>
              <a:rPr lang="en-US" sz="1050" b="0" kern="1200" baseline="0" dirty="0" smtClean="0">
                <a:solidFill>
                  <a:schemeClr val="tx1"/>
                </a:solidFill>
                <a:effectLst/>
                <a:latin typeface="+mn-lt"/>
                <a:ea typeface="+mn-ea"/>
                <a:cs typeface="Calibri"/>
              </a:rPr>
              <a:t> d</a:t>
            </a:r>
            <a:r>
              <a:rPr lang="en-US" sz="1050" b="0" kern="1200" dirty="0" smtClean="0">
                <a:solidFill>
                  <a:schemeClr val="tx1"/>
                </a:solidFill>
                <a:effectLst/>
                <a:latin typeface="+mn-lt"/>
                <a:ea typeface="+mn-ea"/>
                <a:cs typeface="Calibri"/>
              </a:rPr>
              <a:t>irectors generally have higher rates of job satisfaction than program staff in specific aspects of their work, including their sense of accomplishment, (91% vs. 84%); viewing their work as stimulating (91% vs. 81%); and being in control (79% vs. 61%) of aspects of their work that impact job satisfaction. </a:t>
            </a:r>
            <a:endParaRPr lang="en-US" sz="1050" dirty="0" smtClean="0">
              <a:effectLst/>
              <a:latin typeface="+mn-lt"/>
              <a:cs typeface="Calibri"/>
            </a:endParaRPr>
          </a:p>
          <a:p>
            <a:pPr marL="171450" indent="-171450">
              <a:buFont typeface="Arial"/>
              <a:buChar char="•"/>
            </a:pPr>
            <a:r>
              <a:rPr lang="en-US" sz="1050" baseline="0" dirty="0" smtClean="0">
                <a:latin typeface="Calibri"/>
                <a:cs typeface="Calibri"/>
              </a:rPr>
              <a:t>Prince Edward Island reported the highest rate of job satisfaction for centre directors, followed by New Brunswick</a:t>
            </a:r>
          </a:p>
          <a:p>
            <a:pPr marL="171450" indent="-171450">
              <a:buFont typeface="Arial"/>
              <a:buChar char="•"/>
            </a:pPr>
            <a:r>
              <a:rPr lang="en-US" sz="1050" baseline="0" dirty="0" smtClean="0">
                <a:latin typeface="Calibri"/>
                <a:cs typeface="Calibri"/>
              </a:rPr>
              <a:t>After wages, people feeling they had control over their job was the greatest cause of job satisfaction</a:t>
            </a:r>
          </a:p>
          <a:p>
            <a:pPr marL="171450" indent="-171450">
              <a:buFont typeface="Arial"/>
              <a:buChar char="•"/>
            </a:pPr>
            <a:r>
              <a:rPr lang="en-US" sz="1050" b="0" kern="1200" dirty="0" smtClean="0">
                <a:solidFill>
                  <a:schemeClr val="tx1"/>
                </a:solidFill>
                <a:effectLst/>
                <a:latin typeface="Calibri"/>
                <a:ea typeface="+mn-ea"/>
                <a:cs typeface="Calibri"/>
              </a:rPr>
              <a:t>Centre</a:t>
            </a:r>
            <a:r>
              <a:rPr lang="en-US" sz="1050" b="0" kern="1200" baseline="0" dirty="0" smtClean="0">
                <a:solidFill>
                  <a:schemeClr val="tx1"/>
                </a:solidFill>
                <a:effectLst/>
                <a:latin typeface="Calibri"/>
                <a:ea typeface="+mn-ea"/>
                <a:cs typeface="Calibri"/>
              </a:rPr>
              <a:t> d</a:t>
            </a:r>
            <a:r>
              <a:rPr lang="en-US" sz="1050" b="0" kern="1200" dirty="0" smtClean="0">
                <a:solidFill>
                  <a:schemeClr val="tx1"/>
                </a:solidFill>
                <a:effectLst/>
                <a:latin typeface="Calibri"/>
                <a:ea typeface="+mn-ea"/>
                <a:cs typeface="Calibri"/>
              </a:rPr>
              <a:t>irectors reported an overall rate of job satisfaction at 90.5% - significantly higher than the 78.3% reported by program staff. </a:t>
            </a:r>
            <a:endParaRPr lang="en-US" sz="1050" baseline="0" dirty="0" smtClean="0">
              <a:latin typeface="Calibri"/>
              <a:cs typeface="Calibri"/>
            </a:endParaRPr>
          </a:p>
          <a:p>
            <a:pPr marL="0" indent="0">
              <a:buFont typeface="Arial"/>
              <a:buNone/>
            </a:pPr>
            <a:endParaRPr lang="en-US" sz="1050" baseline="0" dirty="0" smtClean="0">
              <a:latin typeface="Calibri"/>
              <a:cs typeface="Calibri"/>
            </a:endParaRPr>
          </a:p>
          <a:p>
            <a:r>
              <a:rPr lang="en-US" sz="1050" b="1" baseline="0" dirty="0" smtClean="0">
                <a:latin typeface="Calibri"/>
                <a:cs typeface="Calibri"/>
              </a:rPr>
              <a:t>Breakdown: Job satisfaction of centre directors</a:t>
            </a:r>
          </a:p>
          <a:p>
            <a:r>
              <a:rPr lang="en-US" sz="1050" dirty="0" smtClean="0">
                <a:latin typeface="Calibri"/>
                <a:cs typeface="Calibri"/>
              </a:rPr>
              <a:t>	</a:t>
            </a:r>
            <a:r>
              <a:rPr lang="en-US" sz="1050" b="0" dirty="0" smtClean="0">
                <a:latin typeface="Calibri"/>
                <a:cs typeface="Calibri"/>
              </a:rPr>
              <a:t>Very</a:t>
            </a:r>
            <a:r>
              <a:rPr lang="en-US" sz="1050" b="0" baseline="0" dirty="0" smtClean="0">
                <a:latin typeface="Calibri"/>
                <a:cs typeface="Calibri"/>
              </a:rPr>
              <a:t> satisfied		Somewhat satisfied</a:t>
            </a:r>
            <a:endParaRPr lang="en-US" sz="1050" b="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Calibri"/>
                <a:ea typeface="+mn-ea"/>
                <a:cs typeface="Calibri"/>
              </a:rPr>
              <a:t>Canada</a:t>
            </a:r>
            <a:r>
              <a:rPr lang="en-US" sz="1050" dirty="0" smtClean="0">
                <a:latin typeface="Calibri"/>
                <a:cs typeface="Calibri"/>
              </a:rPr>
              <a:t> 	47.3%		43.2%</a:t>
            </a:r>
          </a:p>
          <a:p>
            <a:r>
              <a:rPr lang="en-US" sz="1050" b="0" i="0" u="none" strike="noStrike" kern="1200" dirty="0" err="1" smtClean="0">
                <a:solidFill>
                  <a:schemeClr val="tx1"/>
                </a:solidFill>
                <a:effectLst/>
                <a:latin typeface="Calibri"/>
                <a:ea typeface="+mn-ea"/>
                <a:cs typeface="Calibri"/>
              </a:rPr>
              <a:t>Nfld</a:t>
            </a:r>
            <a:r>
              <a:rPr lang="en-US" sz="1050" b="0" i="0" u="none" strike="noStrike" kern="1200" dirty="0" smtClean="0">
                <a:solidFill>
                  <a:schemeClr val="tx1"/>
                </a:solidFill>
                <a:effectLst/>
                <a:latin typeface="Calibri"/>
                <a:ea typeface="+mn-ea"/>
                <a:cs typeface="Calibri"/>
              </a:rPr>
              <a:t>.&amp;Lab.	23.1%		69.2%</a:t>
            </a:r>
          </a:p>
          <a:p>
            <a:r>
              <a:rPr lang="en-US" sz="1050" b="0" i="0" u="none" strike="noStrike" kern="1200" dirty="0" smtClean="0">
                <a:solidFill>
                  <a:schemeClr val="tx1"/>
                </a:solidFill>
                <a:effectLst/>
                <a:latin typeface="Calibri"/>
                <a:ea typeface="+mn-ea"/>
                <a:cs typeface="Calibri"/>
              </a:rPr>
              <a:t>P.E.I.	79.0%		21.1%</a:t>
            </a:r>
          </a:p>
          <a:p>
            <a:r>
              <a:rPr lang="en-US" sz="1050" b="0" i="0" u="none" strike="noStrike" kern="1200" dirty="0" smtClean="0">
                <a:solidFill>
                  <a:schemeClr val="tx1"/>
                </a:solidFill>
                <a:effectLst/>
                <a:latin typeface="Calibri"/>
                <a:ea typeface="+mn-ea"/>
                <a:cs typeface="Calibri"/>
              </a:rPr>
              <a:t>N.S.	47.1%		47.1%</a:t>
            </a:r>
          </a:p>
          <a:p>
            <a:r>
              <a:rPr lang="en-US" sz="1050" b="0" i="0" u="none" strike="noStrike" kern="1200" dirty="0" smtClean="0">
                <a:solidFill>
                  <a:schemeClr val="tx1"/>
                </a:solidFill>
                <a:effectLst/>
                <a:latin typeface="Calibri"/>
                <a:ea typeface="+mn-ea"/>
                <a:cs typeface="Calibri"/>
              </a:rPr>
              <a:t>N.B.	59.5%		29.1%</a:t>
            </a:r>
          </a:p>
          <a:p>
            <a:r>
              <a:rPr lang="en-US" sz="1050" b="0" i="0" u="none" strike="noStrike" kern="1200" dirty="0" smtClean="0">
                <a:solidFill>
                  <a:schemeClr val="tx1"/>
                </a:solidFill>
                <a:effectLst/>
                <a:latin typeface="Calibri"/>
                <a:ea typeface="+mn-ea"/>
                <a:cs typeface="Calibri"/>
              </a:rPr>
              <a:t>Que.	50.0%		45.2%</a:t>
            </a:r>
          </a:p>
          <a:p>
            <a:r>
              <a:rPr lang="en-US" sz="1050" b="0" i="0" u="none" strike="noStrike" kern="1200" dirty="0" smtClean="0">
                <a:solidFill>
                  <a:schemeClr val="tx1"/>
                </a:solidFill>
                <a:effectLst/>
                <a:latin typeface="Calibri"/>
                <a:ea typeface="+mn-ea"/>
                <a:cs typeface="Calibri"/>
              </a:rPr>
              <a:t>Ont.	46.8%		42.4%</a:t>
            </a:r>
          </a:p>
          <a:p>
            <a:r>
              <a:rPr lang="en-US" sz="1050" b="0" i="0" u="none" strike="noStrike" kern="1200" dirty="0" smtClean="0">
                <a:solidFill>
                  <a:schemeClr val="tx1"/>
                </a:solidFill>
                <a:effectLst/>
                <a:latin typeface="Calibri"/>
                <a:ea typeface="+mn-ea"/>
                <a:cs typeface="Calibri"/>
              </a:rPr>
              <a:t>Man.	42.5%		47.2%</a:t>
            </a:r>
          </a:p>
          <a:p>
            <a:r>
              <a:rPr lang="en-US" sz="1050" b="0" i="0" u="none" strike="noStrike" kern="1200" dirty="0" smtClean="0">
                <a:solidFill>
                  <a:schemeClr val="tx1"/>
                </a:solidFill>
                <a:effectLst/>
                <a:latin typeface="Calibri"/>
                <a:ea typeface="+mn-ea"/>
                <a:cs typeface="Calibri"/>
              </a:rPr>
              <a:t>Sask.	36.0%		55.1%</a:t>
            </a:r>
          </a:p>
          <a:p>
            <a:r>
              <a:rPr lang="en-US" sz="1050" b="0" i="0" u="none" strike="noStrike" kern="1200" dirty="0" smtClean="0">
                <a:solidFill>
                  <a:schemeClr val="tx1"/>
                </a:solidFill>
                <a:effectLst/>
                <a:latin typeface="Calibri"/>
                <a:ea typeface="+mn-ea"/>
                <a:cs typeface="Calibri"/>
              </a:rPr>
              <a:t>Alta.	47.7%		35.8%</a:t>
            </a:r>
          </a:p>
          <a:p>
            <a:r>
              <a:rPr lang="en-US" sz="1050" b="0" i="0" u="none" strike="noStrike" kern="1200" dirty="0" smtClean="0">
                <a:solidFill>
                  <a:schemeClr val="tx1"/>
                </a:solidFill>
                <a:effectLst/>
                <a:latin typeface="Calibri"/>
                <a:ea typeface="+mn-ea"/>
                <a:cs typeface="Calibri"/>
              </a:rPr>
              <a:t>B.C.	47.1%		45.3%</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238119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latin typeface="Calibri"/>
                <a:cs typeface="Calibri"/>
              </a:rPr>
              <a:t>Quick facts</a:t>
            </a:r>
            <a:endParaRPr lang="en-US" sz="1050" dirty="0" smtClean="0">
              <a:latin typeface="Calibri"/>
              <a:cs typeface="Calibri"/>
            </a:endParaRPr>
          </a:p>
          <a:p>
            <a:pPr marL="171450" indent="-171450">
              <a:buFont typeface="Arial"/>
              <a:buChar char="•"/>
            </a:pPr>
            <a:r>
              <a:rPr lang="en-US" sz="1050" b="0" kern="1200" dirty="0" smtClean="0">
                <a:solidFill>
                  <a:schemeClr val="tx1"/>
                </a:solidFill>
                <a:effectLst/>
                <a:latin typeface="Calibri"/>
                <a:ea typeface="+mn-ea"/>
                <a:cs typeface="Calibri"/>
              </a:rPr>
              <a:t>Program staff employed in single-site programs reported higher rates of job satisfaction (81.3%) than those who work in centres operated by organizations or individuals who hold more than one license (75.3%) </a:t>
            </a:r>
            <a:endParaRPr lang="en-US" sz="1050" dirty="0" smtClean="0">
              <a:effectLst/>
              <a:latin typeface="Calibri"/>
              <a:cs typeface="Calibri"/>
            </a:endParaRPr>
          </a:p>
          <a:p>
            <a:pPr marL="171450" indent="-171450">
              <a:buFont typeface="Arial"/>
              <a:buChar char="•"/>
            </a:pPr>
            <a:r>
              <a:rPr lang="en-US" sz="1050" b="0" kern="1200" dirty="0" smtClean="0">
                <a:solidFill>
                  <a:schemeClr val="tx1"/>
                </a:solidFill>
                <a:effectLst/>
                <a:latin typeface="Calibri"/>
                <a:ea typeface="+mn-ea"/>
                <a:cs typeface="Calibri"/>
              </a:rPr>
              <a:t>Overall, program staff in unionized centres reported higher levels of job satisfaction, but this varies by province/territory. In some jurisdictions, program staff reported higher satisfaction levels in non-unionized centres. </a:t>
            </a:r>
            <a:endParaRPr lang="en-US" sz="1050" dirty="0" smtClean="0">
              <a:effectLst/>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latin typeface="Calibri"/>
                <a:cs typeface="Calibri"/>
              </a:rPr>
              <a:t>Prince Edward Island reported the highest rate of job satisfaction for program</a:t>
            </a:r>
            <a:r>
              <a:rPr lang="en-US" sz="1050" baseline="0" dirty="0" smtClean="0">
                <a:latin typeface="Calibri"/>
                <a:cs typeface="Calibri"/>
              </a:rPr>
              <a:t> staff, followed by Nova Scotia, and Saskatchewan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latin typeface="Calibri"/>
                <a:cs typeface="Calibri"/>
              </a:rPr>
              <a:t>Note that the number of responses from Quebec is very low and should be used with caution</a:t>
            </a:r>
            <a:endParaRPr lang="en-US" sz="1050" dirty="0" smtClean="0">
              <a:latin typeface="Calibri"/>
              <a:cs typeface="Calibri"/>
            </a:endParaRPr>
          </a:p>
          <a:p>
            <a:endParaRPr lang="en-US" sz="1050" dirty="0" smtClean="0">
              <a:latin typeface="Calibri"/>
              <a:cs typeface="Calibri"/>
            </a:endParaRPr>
          </a:p>
          <a:p>
            <a:r>
              <a:rPr lang="en-US" sz="1050" b="1" dirty="0" smtClean="0">
                <a:latin typeface="Calibri"/>
                <a:cs typeface="Calibri"/>
              </a:rPr>
              <a:t>Breakdown: Job satisfaction of program staff</a:t>
            </a:r>
          </a:p>
          <a:p>
            <a:r>
              <a:rPr lang="en-US" sz="1050" dirty="0" smtClean="0">
                <a:latin typeface="Calibri"/>
                <a:cs typeface="Calibri"/>
              </a:rPr>
              <a:t>	Very</a:t>
            </a:r>
            <a:r>
              <a:rPr lang="en-US" sz="1050" baseline="0" dirty="0" smtClean="0">
                <a:latin typeface="Calibri"/>
                <a:cs typeface="Calibri"/>
              </a:rPr>
              <a:t> satisfied		Somewhat satisfied</a:t>
            </a:r>
            <a:endParaRPr lang="en-US" sz="105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Calibri"/>
                <a:ea typeface="+mn-ea"/>
                <a:cs typeface="Calibri"/>
              </a:rPr>
              <a:t>Canada</a:t>
            </a:r>
            <a:r>
              <a:rPr lang="en-US" sz="1050" dirty="0" smtClean="0">
                <a:latin typeface="Calibri"/>
                <a:cs typeface="Calibri"/>
              </a:rPr>
              <a:t> 	36.7%		41.7%</a:t>
            </a:r>
          </a:p>
          <a:p>
            <a:r>
              <a:rPr lang="en-US" sz="1050" b="0" i="0" u="none" strike="noStrike" kern="1200" dirty="0" err="1" smtClean="0">
                <a:solidFill>
                  <a:schemeClr val="tx1"/>
                </a:solidFill>
                <a:effectLst/>
                <a:latin typeface="Calibri"/>
                <a:ea typeface="+mn-ea"/>
                <a:cs typeface="Calibri"/>
              </a:rPr>
              <a:t>Nfld</a:t>
            </a:r>
            <a:r>
              <a:rPr lang="en-US" sz="1050" b="0" i="0" u="none" strike="noStrike" kern="1200" dirty="0" smtClean="0">
                <a:solidFill>
                  <a:schemeClr val="tx1"/>
                </a:solidFill>
                <a:effectLst/>
                <a:latin typeface="Calibri"/>
                <a:ea typeface="+mn-ea"/>
                <a:cs typeface="Calibri"/>
              </a:rPr>
              <a:t>	34.6%		38.5%</a:t>
            </a:r>
          </a:p>
          <a:p>
            <a:r>
              <a:rPr lang="en-US" sz="1050" b="0" i="0" u="none" strike="noStrike" kern="1200" dirty="0" smtClean="0">
                <a:solidFill>
                  <a:schemeClr val="tx1"/>
                </a:solidFill>
                <a:effectLst/>
                <a:latin typeface="Calibri"/>
                <a:ea typeface="+mn-ea"/>
                <a:cs typeface="Calibri"/>
              </a:rPr>
              <a:t>P.E.I.	52.9%		43.1%</a:t>
            </a:r>
          </a:p>
          <a:p>
            <a:r>
              <a:rPr lang="en-US" sz="1050" b="0" i="0" u="none" strike="noStrike" kern="1200" dirty="0" smtClean="0">
                <a:solidFill>
                  <a:schemeClr val="tx1"/>
                </a:solidFill>
                <a:effectLst/>
                <a:latin typeface="Calibri"/>
                <a:ea typeface="+mn-ea"/>
                <a:cs typeface="Calibri"/>
              </a:rPr>
              <a:t>N.S.	44.8%		43.3%</a:t>
            </a:r>
          </a:p>
          <a:p>
            <a:r>
              <a:rPr lang="en-US" sz="1050" b="0" i="0" u="none" strike="noStrike" kern="1200" dirty="0" smtClean="0">
                <a:solidFill>
                  <a:schemeClr val="tx1"/>
                </a:solidFill>
                <a:effectLst/>
                <a:latin typeface="Calibri"/>
                <a:ea typeface="+mn-ea"/>
                <a:cs typeface="Calibri"/>
              </a:rPr>
              <a:t>N.B.	44.1%		35.6%</a:t>
            </a:r>
          </a:p>
          <a:p>
            <a:r>
              <a:rPr lang="en-US" sz="1050" b="0" i="0" u="none" strike="noStrike" kern="1200" dirty="0" smtClean="0">
                <a:solidFill>
                  <a:schemeClr val="tx1"/>
                </a:solidFill>
                <a:effectLst/>
                <a:latin typeface="Calibri"/>
                <a:ea typeface="+mn-ea"/>
                <a:cs typeface="Calibri"/>
              </a:rPr>
              <a:t>Que.	20.9%		67.4%</a:t>
            </a:r>
          </a:p>
          <a:p>
            <a:r>
              <a:rPr lang="en-US" sz="1050" b="0" i="0" u="none" strike="noStrike" kern="1200" dirty="0" smtClean="0">
                <a:solidFill>
                  <a:schemeClr val="tx1"/>
                </a:solidFill>
                <a:effectLst/>
                <a:latin typeface="Calibri"/>
                <a:ea typeface="+mn-ea"/>
                <a:cs typeface="Calibri"/>
              </a:rPr>
              <a:t>Ont.	35.3%		41.5%</a:t>
            </a:r>
          </a:p>
          <a:p>
            <a:r>
              <a:rPr lang="en-US" sz="1050" b="0" i="0" u="none" strike="noStrike" kern="1200" dirty="0" smtClean="0">
                <a:solidFill>
                  <a:schemeClr val="tx1"/>
                </a:solidFill>
                <a:effectLst/>
                <a:latin typeface="Calibri"/>
                <a:ea typeface="+mn-ea"/>
                <a:cs typeface="Calibri"/>
              </a:rPr>
              <a:t>Man.	32.0%		45.0%</a:t>
            </a:r>
          </a:p>
          <a:p>
            <a:r>
              <a:rPr lang="en-US" sz="1050" b="0" i="0" u="none" strike="noStrike" kern="1200" dirty="0" smtClean="0">
                <a:solidFill>
                  <a:schemeClr val="tx1"/>
                </a:solidFill>
                <a:effectLst/>
                <a:latin typeface="Calibri"/>
                <a:ea typeface="+mn-ea"/>
                <a:cs typeface="Calibri"/>
              </a:rPr>
              <a:t>Sask.	37.6%		46.2%</a:t>
            </a:r>
          </a:p>
          <a:p>
            <a:r>
              <a:rPr lang="en-US" sz="1050" b="0" i="0" u="none" strike="noStrike" kern="1200" dirty="0" smtClean="0">
                <a:solidFill>
                  <a:schemeClr val="tx1"/>
                </a:solidFill>
                <a:effectLst/>
                <a:latin typeface="Calibri"/>
                <a:ea typeface="+mn-ea"/>
                <a:cs typeface="Calibri"/>
              </a:rPr>
              <a:t>Alta.	28.6%		45.9%</a:t>
            </a:r>
          </a:p>
          <a:p>
            <a:r>
              <a:rPr lang="en-US" sz="1050" b="0" i="0" u="none" strike="noStrike" kern="1200" dirty="0" smtClean="0">
                <a:solidFill>
                  <a:schemeClr val="tx1"/>
                </a:solidFill>
                <a:effectLst/>
                <a:latin typeface="Calibri"/>
                <a:ea typeface="+mn-ea"/>
                <a:cs typeface="Calibri"/>
              </a:rPr>
              <a:t>B.C.	40.7%		37.4%</a:t>
            </a:r>
          </a:p>
          <a:p>
            <a:endParaRPr lang="en-US" sz="1050" b="0" i="0" u="none" strike="noStrike" kern="1200" dirty="0" smtClean="0">
              <a:solidFill>
                <a:schemeClr val="tx1"/>
              </a:solidFill>
              <a:effectLst/>
              <a:latin typeface="Calibri"/>
              <a:ea typeface="+mn-ea"/>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Calibri"/>
                <a:ea typeface="+mn-ea"/>
                <a:cs typeface="Calibri"/>
              </a:rPr>
              <a:t>Note: </a:t>
            </a:r>
            <a:r>
              <a:rPr lang="en-CA" sz="1050" dirty="0" smtClean="0">
                <a:latin typeface="+mn-lt"/>
                <a:cs typeface="Calibri"/>
              </a:rPr>
              <a:t>Due to the low number of responses from the each</a:t>
            </a:r>
            <a:r>
              <a:rPr lang="en-CA" sz="1050" baseline="0" dirty="0" smtClean="0">
                <a:latin typeface="+mn-lt"/>
                <a:cs typeface="Calibri"/>
              </a:rPr>
              <a:t> of the territories, territorial-specific data is not include. However, the data from the territories is included in the total for Canada.</a:t>
            </a:r>
            <a:endParaRPr lang="en-CA" sz="1050" dirty="0" smtClean="0">
              <a:latin typeface="+mn-lt"/>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15445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baseline="0" dirty="0" smtClean="0">
                <a:latin typeface="Calibri"/>
                <a:cs typeface="Calibri"/>
              </a:rPr>
              <a:t>Quick facts</a:t>
            </a:r>
          </a:p>
          <a:p>
            <a:pPr marL="285750" indent="-285750">
              <a:buFont typeface="Arial"/>
              <a:buChar char="•"/>
            </a:pPr>
            <a:r>
              <a:rPr lang="en-US" sz="1050" baseline="0" dirty="0" smtClean="0">
                <a:latin typeface="Calibri"/>
                <a:cs typeface="Calibri"/>
              </a:rPr>
              <a:t>About 75% of program staff said they still plan to be working in regulated child care in three years. </a:t>
            </a:r>
            <a:r>
              <a:rPr lang="en-US" sz="1050" dirty="0" smtClean="0">
                <a:latin typeface="Calibri"/>
                <a:cs typeface="Calibri"/>
              </a:rPr>
              <a:t>Of this</a:t>
            </a:r>
            <a:r>
              <a:rPr lang="en-US" sz="1050" baseline="0" dirty="0" smtClean="0">
                <a:latin typeface="Calibri"/>
                <a:cs typeface="Calibri"/>
              </a:rPr>
              <a:t> 75%</a:t>
            </a:r>
            <a:r>
              <a:rPr lang="en-US" sz="1050" dirty="0" smtClean="0">
                <a:latin typeface="Calibri"/>
                <a:cs typeface="Calibri"/>
              </a:rPr>
              <a:t> (i.e., only of those</a:t>
            </a:r>
            <a:r>
              <a:rPr lang="en-US" sz="1050" baseline="0" dirty="0" smtClean="0">
                <a:latin typeface="Calibri"/>
                <a:cs typeface="Calibri"/>
              </a:rPr>
              <a:t> </a:t>
            </a:r>
            <a:r>
              <a:rPr lang="en-US" sz="1050" dirty="0" smtClean="0">
                <a:latin typeface="Calibri"/>
                <a:cs typeface="Calibri"/>
              </a:rPr>
              <a:t>intending</a:t>
            </a:r>
            <a:r>
              <a:rPr lang="en-US" sz="1050" baseline="0" dirty="0" smtClean="0">
                <a:latin typeface="Calibri"/>
                <a:cs typeface="Calibri"/>
              </a:rPr>
              <a:t> to still be working in regulated child care in the three years), </a:t>
            </a:r>
            <a:endParaRPr lang="en-US" sz="1050" dirty="0" smtClean="0">
              <a:latin typeface="Calibri"/>
              <a:cs typeface="Calibri"/>
            </a:endParaRPr>
          </a:p>
          <a:p>
            <a:pPr marL="285750" lvl="0" indent="-285750">
              <a:buFont typeface="Arial"/>
              <a:buChar char="•"/>
            </a:pPr>
            <a:r>
              <a:rPr lang="en-US" sz="1050" baseline="0" dirty="0" smtClean="0">
                <a:latin typeface="Calibri"/>
                <a:cs typeface="Calibri"/>
              </a:rPr>
              <a:t>48.3% plan to be in the same job</a:t>
            </a:r>
          </a:p>
          <a:p>
            <a:pPr marL="285750" lvl="0" indent="-285750">
              <a:buFont typeface="Arial"/>
              <a:buChar char="•"/>
            </a:pPr>
            <a:r>
              <a:rPr lang="en-US" sz="1050" baseline="0" dirty="0" smtClean="0">
                <a:latin typeface="Calibri"/>
                <a:cs typeface="Calibri"/>
              </a:rPr>
              <a:t>6.9% plan to be in a similar job, but in a different child care centre from the one they currently work in</a:t>
            </a:r>
          </a:p>
          <a:p>
            <a:pPr marL="285750" lvl="0" indent="-285750">
              <a:buFont typeface="Arial"/>
              <a:buChar char="•"/>
            </a:pPr>
            <a:r>
              <a:rPr lang="en-US" sz="1050" baseline="0" dirty="0" smtClean="0">
                <a:latin typeface="Calibri"/>
                <a:cs typeface="Calibri"/>
              </a:rPr>
              <a:t>14.5% plan to be in a more senior position in the same child care centre they currently work in</a:t>
            </a:r>
          </a:p>
          <a:p>
            <a:pPr marL="285750" lvl="0" indent="-285750">
              <a:buFont typeface="Arial"/>
              <a:buChar char="•"/>
            </a:pPr>
            <a:r>
              <a:rPr lang="en-US" sz="1050" baseline="0" dirty="0" smtClean="0">
                <a:latin typeface="Calibri"/>
                <a:cs typeface="Calibri"/>
              </a:rPr>
              <a:t>6.3% plan to be in a more senior position, but in a different child care centre from the one they currently work in</a:t>
            </a:r>
          </a:p>
          <a:p>
            <a:pPr marL="285750" lvl="0" indent="-285750">
              <a:buFont typeface="Arial"/>
              <a:buChar char="•"/>
            </a:pPr>
            <a:r>
              <a:rPr lang="en-US" sz="1050" baseline="0" dirty="0" smtClean="0">
                <a:latin typeface="Calibri"/>
                <a:cs typeface="Calibri"/>
              </a:rPr>
              <a:t>4.0% plan to open their own centre</a:t>
            </a:r>
          </a:p>
          <a:p>
            <a:pPr marL="285750" lvl="0" indent="-285750">
              <a:buFont typeface="Arial"/>
              <a:buChar char="•"/>
            </a:pPr>
            <a:r>
              <a:rPr lang="en-US" sz="1050" baseline="0" dirty="0" smtClean="0">
                <a:latin typeface="Calibri"/>
                <a:cs typeface="Calibri"/>
              </a:rPr>
              <a:t>3.7% cited ‘other’ plans</a:t>
            </a:r>
          </a:p>
          <a:p>
            <a:pPr marL="285750" lvl="0" indent="-285750">
              <a:buFont typeface="Arial"/>
              <a:buChar char="•"/>
            </a:pPr>
            <a:r>
              <a:rPr lang="en-US" sz="1050" baseline="0" dirty="0" smtClean="0">
                <a:latin typeface="Calibri"/>
                <a:cs typeface="Calibri"/>
              </a:rPr>
              <a:t>16.3% of program staff intending to be working in regulated child care in three years were not sure where they would be working</a:t>
            </a:r>
          </a:p>
          <a:p>
            <a:pPr marL="285750" lvl="0" indent="-285750">
              <a:buFont typeface="Arial"/>
              <a:buChar char="•"/>
            </a:pPr>
            <a:endParaRPr lang="en-US" sz="1050" baseline="0" dirty="0" smtClean="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50" b="1" dirty="0" smtClean="0">
                <a:latin typeface="Calibri"/>
                <a:cs typeface="Calibri"/>
              </a:rPr>
              <a:t>Note: </a:t>
            </a:r>
            <a:r>
              <a:rPr lang="en-US" sz="1050" b="0" dirty="0" smtClean="0">
                <a:latin typeface="Calibri"/>
                <a:cs typeface="Calibri"/>
              </a:rPr>
              <a:t>Program staff intending on working in regulated child care in three years</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dirty="0" smtClean="0">
                <a:latin typeface="Calibri"/>
                <a:cs typeface="Calibri"/>
              </a:rPr>
              <a:t>Quick facts</a:t>
            </a:r>
            <a:endParaRPr lang="en-US" sz="1050" dirty="0" smtClean="0">
              <a:latin typeface="Calibri"/>
              <a:cs typeface="Calibri"/>
            </a:endParaRPr>
          </a:p>
          <a:p>
            <a:pPr marL="285750" lvl="0" indent="-285750">
              <a:buFont typeface="Arial"/>
              <a:buChar char="•"/>
            </a:pPr>
            <a:r>
              <a:rPr lang="en-US" sz="1050" dirty="0" smtClean="0">
                <a:latin typeface="Calibri"/>
                <a:cs typeface="Calibri"/>
              </a:rPr>
              <a:t>40.6% plan on</a:t>
            </a:r>
            <a:r>
              <a:rPr lang="en-US" sz="1050" baseline="0" dirty="0" smtClean="0">
                <a:latin typeface="Calibri"/>
                <a:cs typeface="Calibri"/>
              </a:rPr>
              <a:t> being</a:t>
            </a:r>
            <a:r>
              <a:rPr lang="en-US" sz="1050" dirty="0" smtClean="0">
                <a:latin typeface="Calibri"/>
                <a:cs typeface="Calibri"/>
              </a:rPr>
              <a:t> in the school system;</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latin typeface="Calibri"/>
                <a:cs typeface="Calibri"/>
              </a:rPr>
              <a:t>70% of people from</a:t>
            </a:r>
            <a:r>
              <a:rPr lang="en-US" sz="1050" baseline="0" dirty="0" smtClean="0">
                <a:latin typeface="Calibri"/>
                <a:cs typeface="Calibri"/>
              </a:rPr>
              <a:t> Ontario plan on being in the school system, compared to about 26% of people in the rest of the country;</a:t>
            </a:r>
            <a:endParaRPr lang="en-US" sz="1050" dirty="0" smtClean="0">
              <a:latin typeface="Calibri"/>
              <a:cs typeface="Calibri"/>
            </a:endParaRPr>
          </a:p>
          <a:p>
            <a:pPr marL="285750" lvl="0" indent="-285750">
              <a:buFont typeface="Arial"/>
              <a:buChar char="•"/>
            </a:pPr>
            <a:r>
              <a:rPr lang="en-US" sz="1050" dirty="0" smtClean="0">
                <a:latin typeface="Calibri"/>
                <a:cs typeface="Calibri"/>
              </a:rPr>
              <a:t>10.4% plan on working</a:t>
            </a:r>
            <a:r>
              <a:rPr lang="en-US" sz="1050" baseline="0" dirty="0" smtClean="0">
                <a:latin typeface="Calibri"/>
                <a:cs typeface="Calibri"/>
              </a:rPr>
              <a:t> in</a:t>
            </a:r>
            <a:r>
              <a:rPr lang="en-US" sz="1050" dirty="0" smtClean="0">
                <a:latin typeface="Calibri"/>
                <a:cs typeface="Calibri"/>
              </a:rPr>
              <a:t> early childhood education (ECE), but not in regulated child care;</a:t>
            </a:r>
          </a:p>
          <a:p>
            <a:pPr marL="285750" lvl="0" indent="-285750">
              <a:buFont typeface="Arial"/>
              <a:buChar char="•"/>
            </a:pPr>
            <a:r>
              <a:rPr lang="en-US" sz="1050" dirty="0" smtClean="0">
                <a:latin typeface="Calibri"/>
                <a:cs typeface="Calibri"/>
              </a:rPr>
              <a:t>10.4% plan on working</a:t>
            </a:r>
            <a:r>
              <a:rPr lang="en-US" sz="1050" baseline="0" dirty="0" smtClean="0">
                <a:latin typeface="Calibri"/>
                <a:cs typeface="Calibri"/>
              </a:rPr>
              <a:t> in a job that is unrelated to early childhood education and care (ECEC);</a:t>
            </a:r>
          </a:p>
          <a:p>
            <a:pPr marL="285750" lvl="0" indent="-285750">
              <a:buFont typeface="Arial"/>
              <a:buChar char="•"/>
            </a:pPr>
            <a:r>
              <a:rPr lang="en-US" sz="1050" baseline="0" dirty="0" smtClean="0">
                <a:latin typeface="Calibri"/>
                <a:cs typeface="Calibri"/>
              </a:rPr>
              <a:t>4.8% plan on being at home with their children;</a:t>
            </a:r>
          </a:p>
          <a:p>
            <a:pPr marL="285750" lvl="0" indent="-285750">
              <a:buFont typeface="Arial"/>
              <a:buChar char="•"/>
            </a:pPr>
            <a:r>
              <a:rPr lang="en-US" sz="1050" baseline="0" dirty="0" smtClean="0">
                <a:latin typeface="Calibri"/>
                <a:cs typeface="Calibri"/>
              </a:rPr>
              <a:t>5.6% plan on going back to school;</a:t>
            </a:r>
          </a:p>
          <a:p>
            <a:pPr marL="285750" lvl="0" indent="-285750">
              <a:buFont typeface="Arial"/>
              <a:buChar char="•"/>
            </a:pPr>
            <a:r>
              <a:rPr lang="en-US" sz="1050" baseline="0" dirty="0" smtClean="0">
                <a:latin typeface="Calibri"/>
                <a:cs typeface="Calibri"/>
              </a:rPr>
              <a:t>9.4% plan on retiring;</a:t>
            </a:r>
          </a:p>
          <a:p>
            <a:pPr marL="285750" lvl="0" indent="-285750">
              <a:buFont typeface="Arial"/>
              <a:buChar char="•"/>
            </a:pPr>
            <a:r>
              <a:rPr lang="en-US" sz="1050" baseline="0" dirty="0" smtClean="0">
                <a:latin typeface="Calibri"/>
                <a:cs typeface="Calibri"/>
              </a:rPr>
              <a:t>5.8% cited ‘other’ plans;</a:t>
            </a:r>
          </a:p>
          <a:p>
            <a:pPr marL="285750" lvl="0" indent="-285750">
              <a:buFont typeface="Arial"/>
              <a:buChar char="•"/>
            </a:pPr>
            <a:r>
              <a:rPr lang="en-US" sz="1050" baseline="0" dirty="0" smtClean="0">
                <a:latin typeface="Calibri"/>
                <a:cs typeface="Calibri"/>
              </a:rPr>
              <a:t>13.0% of program staff intending on leaving regulated child care in the next three years were not sure where they would be working.</a:t>
            </a:r>
            <a:endParaRPr lang="en-US" sz="1050" dirty="0" smtClean="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Calibri"/>
                <a:cs typeface="Calibri"/>
              </a:rPr>
              <a:t>Quick facts</a:t>
            </a:r>
          </a:p>
          <a:p>
            <a:pPr marL="171450" indent="-171450">
              <a:buFont typeface="Arial"/>
              <a:buChar char="•"/>
            </a:pPr>
            <a:r>
              <a:rPr lang="en-US" sz="1050" b="0" dirty="0" smtClean="0">
                <a:latin typeface="Calibri"/>
                <a:cs typeface="Calibri"/>
              </a:rPr>
              <a:t>Alberta reported the highest proportion of centre directors looking for a new job, followed by Manitoba,</a:t>
            </a:r>
            <a:r>
              <a:rPr lang="en-US" sz="1050" b="0" baseline="0" dirty="0" smtClean="0">
                <a:latin typeface="Calibri"/>
                <a:cs typeface="Calibri"/>
              </a:rPr>
              <a:t> and Saskatchewan</a:t>
            </a:r>
          </a:p>
          <a:p>
            <a:pPr marL="171450" indent="-171450">
              <a:buFont typeface="Arial"/>
              <a:buChar char="•"/>
            </a:pPr>
            <a:r>
              <a:rPr lang="en-US" sz="1050" b="0" baseline="0" dirty="0" smtClean="0">
                <a:latin typeface="Calibri"/>
                <a:cs typeface="Calibri"/>
              </a:rPr>
              <a:t>Ontario reported the highest proportion of program staff looking for a new job</a:t>
            </a:r>
            <a:endParaRPr lang="en-US" sz="1050" b="0" dirty="0" smtClean="0">
              <a:latin typeface="Calibri"/>
              <a:cs typeface="Calibri"/>
            </a:endParaRPr>
          </a:p>
          <a:p>
            <a:endParaRPr lang="en-US" sz="1050" b="0" dirty="0" smtClean="0">
              <a:latin typeface="Calibri"/>
              <a:cs typeface="Calibri"/>
            </a:endParaRPr>
          </a:p>
          <a:p>
            <a:r>
              <a:rPr lang="en-US" sz="1050" b="1" dirty="0" smtClean="0">
                <a:latin typeface="Calibri"/>
                <a:cs typeface="Calibri"/>
              </a:rPr>
              <a:t>Breakdown:</a:t>
            </a:r>
            <a:r>
              <a:rPr lang="en-US" sz="1050" b="1" baseline="0" dirty="0" smtClean="0">
                <a:latin typeface="Calibri"/>
                <a:cs typeface="Calibri"/>
              </a:rPr>
              <a:t> Proportion of centre directors and program staff l</a:t>
            </a:r>
            <a:r>
              <a:rPr lang="en-US" sz="1050" b="1" dirty="0" smtClean="0">
                <a:latin typeface="Calibri"/>
                <a:cs typeface="Calibri"/>
              </a:rPr>
              <a:t>ooking for a</a:t>
            </a:r>
            <a:r>
              <a:rPr lang="en-US" sz="1050" b="1" baseline="0" dirty="0" smtClean="0">
                <a:latin typeface="Calibri"/>
                <a:cs typeface="Calibri"/>
              </a:rPr>
              <a:t> new job</a:t>
            </a:r>
          </a:p>
          <a:p>
            <a:r>
              <a:rPr lang="en-US" sz="1050" baseline="0" dirty="0" smtClean="0">
                <a:latin typeface="+mn-lt"/>
                <a:cs typeface="Calibri"/>
              </a:rPr>
              <a:t>			</a:t>
            </a:r>
            <a:r>
              <a:rPr lang="en-US" sz="1050" b="1" baseline="0" dirty="0" smtClean="0">
                <a:latin typeface="+mn-lt"/>
                <a:cs typeface="Calibri"/>
              </a:rPr>
              <a:t>CDs	PS</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cs typeface="Calibri"/>
              </a:rPr>
              <a:t>Canada			9.0%	23.1%</a:t>
            </a:r>
          </a:p>
          <a:p>
            <a:r>
              <a:rPr lang="en-US" sz="1050" baseline="0" dirty="0" err="1" smtClean="0">
                <a:latin typeface="+mn-lt"/>
                <a:cs typeface="Calibri"/>
              </a:rPr>
              <a:t>Nfld</a:t>
            </a:r>
            <a:r>
              <a:rPr lang="en-US" sz="1050" baseline="0" dirty="0" smtClean="0">
                <a:latin typeface="+mn-lt"/>
                <a:cs typeface="Calibri"/>
              </a:rPr>
              <a:t>.&amp;Lab.			0.0%	12.0%</a:t>
            </a:r>
          </a:p>
          <a:p>
            <a:r>
              <a:rPr lang="en-US" sz="1050" baseline="0" dirty="0" smtClean="0">
                <a:latin typeface="+mn-lt"/>
                <a:cs typeface="Calibri"/>
              </a:rPr>
              <a:t>P.E.I.			-	-</a:t>
            </a:r>
          </a:p>
          <a:p>
            <a:r>
              <a:rPr lang="en-US" sz="1050" baseline="0" dirty="0" smtClean="0">
                <a:latin typeface="+mn-lt"/>
                <a:cs typeface="Calibri"/>
              </a:rPr>
              <a:t>N.S.			2.8%	10.1%</a:t>
            </a:r>
          </a:p>
          <a:p>
            <a:r>
              <a:rPr lang="en-US" sz="1050" baseline="0" dirty="0" smtClean="0">
                <a:latin typeface="+mn-lt"/>
                <a:cs typeface="Calibri"/>
              </a:rPr>
              <a:t>N.B.			5.1%	15.3%</a:t>
            </a:r>
          </a:p>
          <a:p>
            <a:r>
              <a:rPr lang="en-US" sz="1050" baseline="0" dirty="0" smtClean="0">
                <a:latin typeface="+mn-lt"/>
                <a:cs typeface="Calibri"/>
              </a:rPr>
              <a:t>Que.			5.6%	20.5%</a:t>
            </a:r>
          </a:p>
          <a:p>
            <a:r>
              <a:rPr lang="en-US" sz="1050" baseline="0" dirty="0" smtClean="0">
                <a:latin typeface="+mn-lt"/>
                <a:cs typeface="Calibri"/>
              </a:rPr>
              <a:t>Ont.			11.7%	27.9%</a:t>
            </a:r>
          </a:p>
          <a:p>
            <a:r>
              <a:rPr lang="en-US" sz="1050" baseline="0" dirty="0" smtClean="0">
                <a:latin typeface="+mn-lt"/>
                <a:cs typeface="Calibri"/>
              </a:rPr>
              <a:t>Man.			12.4%	21.2%</a:t>
            </a:r>
          </a:p>
          <a:p>
            <a:r>
              <a:rPr lang="en-US" sz="1050" baseline="0" dirty="0" smtClean="0">
                <a:latin typeface="+mn-lt"/>
                <a:cs typeface="Calibri"/>
              </a:rPr>
              <a:t>Sask.			6.6%	12.0%</a:t>
            </a:r>
          </a:p>
          <a:p>
            <a:r>
              <a:rPr lang="en-US" sz="1050" baseline="0" dirty="0" smtClean="0">
                <a:latin typeface="+mn-lt"/>
                <a:cs typeface="Calibri"/>
              </a:rPr>
              <a:t>Alta.			15.2%	23.2%</a:t>
            </a:r>
          </a:p>
          <a:p>
            <a:r>
              <a:rPr lang="en-US" sz="1050" baseline="0" dirty="0" smtClean="0">
                <a:latin typeface="+mn-lt"/>
                <a:cs typeface="Calibri"/>
              </a:rPr>
              <a:t>B.C.			6.6%	19.9%</a:t>
            </a:r>
          </a:p>
          <a:p>
            <a:endParaRPr lang="en-US" sz="1050" baseline="0" dirty="0" smtClean="0">
              <a:latin typeface="Calibri"/>
              <a:cs typeface="Calibri"/>
            </a:endParaRPr>
          </a:p>
          <a:p>
            <a:r>
              <a:rPr lang="en-US" sz="1050" baseline="0" dirty="0" smtClean="0">
                <a:latin typeface="Calibri"/>
                <a:cs typeface="Calibri"/>
              </a:rPr>
              <a:t>Notes: Data for Prince Edward Island is not included because the data is not statistically significant.</a:t>
            </a:r>
          </a:p>
          <a:p>
            <a:pPr marL="0" marR="0" indent="0" algn="l" defTabSz="914400" rtl="0" eaLnBrk="1" fontAlgn="auto" latinLnBrk="0" hangingPunct="1">
              <a:lnSpc>
                <a:spcPct val="100000"/>
              </a:lnSpc>
              <a:spcBef>
                <a:spcPts val="0"/>
              </a:spcBef>
              <a:spcAft>
                <a:spcPts val="0"/>
              </a:spcAft>
              <a:buClrTx/>
              <a:buSzTx/>
              <a:buFontTx/>
              <a:buNone/>
              <a:tabLst/>
              <a:defRPr/>
            </a:pPr>
            <a:r>
              <a:rPr lang="en-CA" sz="1050" dirty="0" smtClean="0">
                <a:latin typeface="+mn-lt"/>
                <a:cs typeface="Calibri"/>
              </a:rPr>
              <a:t>Due to the low number of responses from the each</a:t>
            </a:r>
            <a:r>
              <a:rPr lang="en-CA" sz="1050" baseline="0" dirty="0" smtClean="0">
                <a:latin typeface="+mn-lt"/>
                <a:cs typeface="Calibri"/>
              </a:rPr>
              <a:t> of the territories, territorial-specific data is not include. However, the data from the territories is included in the total for Canada.</a:t>
            </a:r>
            <a:endParaRPr lang="en-CA" sz="1050" dirty="0" smtClean="0">
              <a:latin typeface="+mn-lt"/>
              <a:cs typeface="Calibri"/>
            </a:endParaRPr>
          </a:p>
          <a:p>
            <a:endParaRPr lang="en-US" sz="1050" dirty="0">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13867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smtClean="0">
                <a:solidFill>
                  <a:schemeClr val="tx1"/>
                </a:solidFill>
                <a:effectLst/>
                <a:latin typeface="Calibri"/>
                <a:ea typeface="+mn-ea"/>
                <a:cs typeface="Calibri"/>
              </a:rPr>
              <a:t>Methodology</a:t>
            </a:r>
          </a:p>
          <a:p>
            <a:pPr marL="171450" lvl="0" indent="-171450">
              <a:buFont typeface="Arial"/>
              <a:buChar char="•"/>
            </a:pPr>
            <a:r>
              <a:rPr lang="en-US" sz="1050" kern="1200" dirty="0" smtClean="0">
                <a:solidFill>
                  <a:schemeClr val="tx1"/>
                </a:solidFill>
                <a:effectLst/>
                <a:latin typeface="Calibri"/>
                <a:ea typeface="+mn-ea"/>
                <a:cs typeface="Calibri"/>
              </a:rPr>
              <a:t>Research questions</a:t>
            </a:r>
          </a:p>
          <a:p>
            <a:pPr marL="171450" lvl="0" indent="-171450">
              <a:buFont typeface="Arial"/>
              <a:buChar char="•"/>
            </a:pPr>
            <a:r>
              <a:rPr lang="en-US" sz="1050" kern="1200" dirty="0" smtClean="0">
                <a:solidFill>
                  <a:schemeClr val="tx1"/>
                </a:solidFill>
                <a:effectLst/>
                <a:latin typeface="Calibri"/>
                <a:ea typeface="+mn-ea"/>
                <a:cs typeface="Calibri"/>
              </a:rPr>
              <a:t>Target population</a:t>
            </a:r>
          </a:p>
          <a:p>
            <a:pPr marL="171450" lvl="0" indent="-171450">
              <a:buFont typeface="Arial"/>
              <a:buChar char="•"/>
            </a:pPr>
            <a:r>
              <a:rPr lang="en-US" sz="1050" kern="1200" dirty="0" smtClean="0">
                <a:solidFill>
                  <a:schemeClr val="tx1"/>
                </a:solidFill>
                <a:effectLst/>
                <a:latin typeface="Calibri"/>
                <a:ea typeface="+mn-ea"/>
                <a:cs typeface="Calibri"/>
              </a:rPr>
              <a:t>Timeline and key activities</a:t>
            </a:r>
          </a:p>
          <a:p>
            <a:pPr marL="171450" lvl="0" indent="-171450">
              <a:buFont typeface="Arial"/>
              <a:buChar char="•"/>
            </a:pPr>
            <a:r>
              <a:rPr lang="en-US" sz="1050" kern="1200" dirty="0" smtClean="0">
                <a:solidFill>
                  <a:schemeClr val="tx1"/>
                </a:solidFill>
                <a:effectLst/>
                <a:latin typeface="Calibri"/>
                <a:ea typeface="+mn-ea"/>
                <a:cs typeface="Calibri"/>
              </a:rPr>
              <a:t>Survey dissemination and data collection</a:t>
            </a:r>
          </a:p>
          <a:p>
            <a:pPr marL="171450" lvl="0" indent="-171450">
              <a:buFont typeface="Arial"/>
              <a:buChar char="•"/>
            </a:pPr>
            <a:r>
              <a:rPr lang="en-US" sz="1050" kern="1200" dirty="0" smtClean="0">
                <a:solidFill>
                  <a:schemeClr val="tx1"/>
                </a:solidFill>
                <a:effectLst/>
                <a:latin typeface="Calibri"/>
                <a:ea typeface="+mn-ea"/>
                <a:cs typeface="Calibri"/>
              </a:rPr>
              <a:t>Distribution of responses</a:t>
            </a:r>
            <a:endParaRPr lang="en-US" sz="1050" kern="1200" dirty="0">
              <a:solidFill>
                <a:schemeClr val="tx1"/>
              </a:solidFill>
              <a:effectLst/>
              <a:latin typeface="Calibri"/>
              <a:ea typeface="+mn-ea"/>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049678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smtClean="0">
                <a:latin typeface="Calibri"/>
                <a:cs typeface="Calibri"/>
              </a:rPr>
              <a:t>Quick facts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0" dirty="0" smtClean="0">
                <a:latin typeface="Calibri"/>
                <a:cs typeface="Calibri"/>
              </a:rPr>
              <a:t>About 23% of all survey respondents</a:t>
            </a:r>
            <a:r>
              <a:rPr lang="en-US" sz="1050" b="0" baseline="0" dirty="0" smtClean="0">
                <a:latin typeface="Calibri"/>
                <a:cs typeface="Calibri"/>
              </a:rPr>
              <a:t> </a:t>
            </a:r>
            <a:r>
              <a:rPr lang="en-US" sz="1050" b="0" dirty="0" smtClean="0">
                <a:latin typeface="Calibri"/>
                <a:cs typeface="Calibri"/>
              </a:rPr>
              <a:t>are looking for another job</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050" b="0" dirty="0" smtClean="0">
                <a:latin typeface="Calibri"/>
                <a:cs typeface="Calibri"/>
              </a:rPr>
              <a:t>25% are </a:t>
            </a:r>
            <a:r>
              <a:rPr lang="en-US" sz="1050" b="0" baseline="0" dirty="0" smtClean="0">
                <a:latin typeface="Calibri"/>
                <a:cs typeface="Calibri"/>
              </a:rPr>
              <a:t>looking for higher pay</a:t>
            </a:r>
          </a:p>
          <a:p>
            <a:pPr marL="628650" lvl="1" indent="-171450">
              <a:buFont typeface="Arial"/>
              <a:buChar char="•"/>
            </a:pPr>
            <a:r>
              <a:rPr lang="en-US" sz="1050" b="0" dirty="0" smtClean="0">
                <a:latin typeface="Calibri"/>
                <a:cs typeface="Calibri"/>
              </a:rPr>
              <a:t>21% are looking for</a:t>
            </a:r>
            <a:r>
              <a:rPr lang="en-US" sz="1050" b="0" baseline="0" dirty="0" smtClean="0">
                <a:latin typeface="Calibri"/>
                <a:cs typeface="Calibri"/>
              </a:rPr>
              <a:t> a new job is to advance their career</a:t>
            </a:r>
          </a:p>
          <a:p>
            <a:pPr marL="628650" lvl="1" indent="-171450">
              <a:buFont typeface="Arial"/>
              <a:buChar char="•"/>
            </a:pPr>
            <a:r>
              <a:rPr lang="en-US" sz="1050" b="0" dirty="0" smtClean="0">
                <a:latin typeface="Calibri"/>
                <a:cs typeface="Calibri"/>
              </a:rPr>
              <a:t>20% </a:t>
            </a:r>
            <a:r>
              <a:rPr lang="en-US" sz="1050" b="0" baseline="0" dirty="0" smtClean="0">
                <a:latin typeface="Calibri"/>
                <a:cs typeface="Calibri"/>
              </a:rPr>
              <a:t>are dissatisfied with the workplace</a:t>
            </a:r>
          </a:p>
          <a:p>
            <a:pPr marL="628650" lvl="1" indent="-171450">
              <a:buFont typeface="Arial"/>
              <a:buChar char="•"/>
            </a:pPr>
            <a:r>
              <a:rPr lang="en-US" sz="1050" b="0" dirty="0" smtClean="0">
                <a:latin typeface="Calibri"/>
                <a:cs typeface="Calibri"/>
              </a:rPr>
              <a:t>9% </a:t>
            </a:r>
            <a:r>
              <a:rPr lang="en-US" sz="1050" b="0" baseline="0" dirty="0" smtClean="0">
                <a:latin typeface="Calibri"/>
                <a:cs typeface="Calibri"/>
              </a:rPr>
              <a:t>want a job in early childhood education (ECE), but not child care</a:t>
            </a:r>
          </a:p>
          <a:p>
            <a:pPr marL="628650" lvl="1" indent="-171450">
              <a:buFont typeface="Arial"/>
              <a:buChar char="•"/>
            </a:pPr>
            <a:r>
              <a:rPr lang="en-US" sz="1050" b="0" dirty="0" smtClean="0">
                <a:latin typeface="Calibri"/>
                <a:cs typeface="Calibri"/>
              </a:rPr>
              <a:t>8% </a:t>
            </a:r>
            <a:r>
              <a:rPr lang="en-US" sz="1050" b="0" baseline="0" dirty="0" smtClean="0">
                <a:latin typeface="Calibri"/>
                <a:cs typeface="Calibri"/>
              </a:rPr>
              <a:t>want to work with a different age group</a:t>
            </a:r>
          </a:p>
          <a:p>
            <a:pPr marL="628650" lvl="1" indent="-171450">
              <a:buFont typeface="Arial"/>
              <a:buChar char="•"/>
            </a:pPr>
            <a:r>
              <a:rPr lang="en-US" sz="1050" b="0" dirty="0" smtClean="0">
                <a:latin typeface="Calibri"/>
                <a:cs typeface="Calibri"/>
              </a:rPr>
              <a:t>5% </a:t>
            </a:r>
            <a:r>
              <a:rPr lang="en-US" sz="1050" b="0" baseline="0" dirty="0" smtClean="0">
                <a:latin typeface="Calibri"/>
                <a:cs typeface="Calibri"/>
              </a:rPr>
              <a:t>are moving to another town or city</a:t>
            </a:r>
          </a:p>
          <a:p>
            <a:pPr marL="628650" lvl="1" indent="-171450">
              <a:buFont typeface="Arial"/>
              <a:buChar char="•"/>
            </a:pPr>
            <a:r>
              <a:rPr lang="en-US" sz="1050" b="0" dirty="0" smtClean="0">
                <a:latin typeface="Calibri"/>
                <a:cs typeface="Calibri"/>
              </a:rPr>
              <a:t>4% </a:t>
            </a:r>
            <a:r>
              <a:rPr lang="en-US" sz="1050" b="0" baseline="0" dirty="0" smtClean="0">
                <a:latin typeface="Calibri"/>
                <a:cs typeface="Calibri"/>
              </a:rPr>
              <a:t>want a job that is unrelated to early childhood education and care (ECEC)</a:t>
            </a:r>
          </a:p>
          <a:p>
            <a:pPr marL="628650" lvl="1" indent="-171450">
              <a:buFont typeface="Arial"/>
              <a:buChar char="•"/>
            </a:pPr>
            <a:r>
              <a:rPr lang="en-US" sz="1050" b="0" dirty="0" smtClean="0">
                <a:latin typeface="Calibri"/>
                <a:cs typeface="Calibri"/>
              </a:rPr>
              <a:t>3% </a:t>
            </a:r>
            <a:r>
              <a:rPr lang="en-US" sz="1050" b="0" baseline="0" dirty="0" smtClean="0">
                <a:latin typeface="Calibri"/>
                <a:cs typeface="Calibri"/>
              </a:rPr>
              <a:t>want better benefits</a:t>
            </a:r>
          </a:p>
          <a:p>
            <a:pPr marL="628650" lvl="1" indent="-171450">
              <a:buFont typeface="Arial"/>
              <a:buChar char="•"/>
            </a:pPr>
            <a:r>
              <a:rPr lang="en-US" sz="1050" b="0" baseline="0" dirty="0" smtClean="0">
                <a:latin typeface="Calibri"/>
                <a:cs typeface="Calibri"/>
              </a:rPr>
              <a:t>13% reported ‘Other’ reasons</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156697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smtClean="0">
                <a:solidFill>
                  <a:schemeClr val="tx1"/>
                </a:solidFill>
                <a:effectLst/>
                <a:latin typeface="Calibri"/>
                <a:ea typeface="+mn-ea"/>
                <a:cs typeface="Calibri"/>
              </a:rPr>
              <a:t>Conclusions and Next Steps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chemeClr val="tx1"/>
                </a:solidFill>
                <a:effectLst/>
                <a:latin typeface="+mn-lt"/>
                <a:ea typeface="+mn-ea"/>
                <a:cs typeface="Calibri"/>
              </a:rPr>
              <a:t>Survey </a:t>
            </a:r>
            <a:r>
              <a:rPr lang="en-US" sz="1050" kern="1200" baseline="0" dirty="0" smtClean="0">
                <a:solidFill>
                  <a:schemeClr val="tx1"/>
                </a:solidFill>
                <a:effectLst/>
                <a:latin typeface="+mn-lt"/>
                <a:ea typeface="+mn-ea"/>
                <a:cs typeface="Calibri"/>
              </a:rPr>
              <a:t>challenges</a:t>
            </a:r>
            <a:endParaRPr lang="en-US" sz="1050" kern="1200" dirty="0" smtClean="0">
              <a:solidFill>
                <a:schemeClr val="tx1"/>
              </a:solidFill>
              <a:effectLst/>
              <a:latin typeface="+mn-lt"/>
              <a:ea typeface="+mn-ea"/>
              <a:cs typeface="Calibri"/>
            </a:endParaRPr>
          </a:p>
          <a:p>
            <a:pPr marL="171450" lvl="0" indent="-171450">
              <a:buFont typeface="Arial"/>
              <a:buChar char="•"/>
            </a:pPr>
            <a:r>
              <a:rPr lang="en-US" sz="1050" kern="1200" dirty="0" smtClean="0">
                <a:solidFill>
                  <a:schemeClr val="tx1"/>
                </a:solidFill>
                <a:effectLst/>
                <a:latin typeface="Calibri"/>
                <a:ea typeface="+mn-ea"/>
                <a:cs typeface="Calibri"/>
              </a:rPr>
              <a:t>Summary of survey findings</a:t>
            </a:r>
          </a:p>
          <a:p>
            <a:pPr marL="171450" indent="-171450">
              <a:buFont typeface="Arial"/>
              <a:buChar char="•"/>
            </a:pPr>
            <a:r>
              <a:rPr lang="en-US" sz="1050" kern="1200" dirty="0" smtClean="0">
                <a:solidFill>
                  <a:schemeClr val="tx1"/>
                </a:solidFill>
                <a:effectLst/>
                <a:latin typeface="Calibri"/>
                <a:ea typeface="+mn-ea"/>
                <a:cs typeface="Calibri"/>
              </a:rPr>
              <a:t>More research is needed…</a:t>
            </a:r>
            <a:r>
              <a:rPr lang="en-US" sz="1050" dirty="0" smtClean="0">
                <a:effectLst/>
                <a:latin typeface="Calibri"/>
                <a:cs typeface="Calibri"/>
              </a:rPr>
              <a:t> </a:t>
            </a:r>
            <a:endParaRPr lang="en-US" sz="1050" b="0" dirty="0" smtClean="0">
              <a:solidFill>
                <a:srgbClr val="001686"/>
              </a:solidFill>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sz="1050" b="1" kern="1200" dirty="0" smtClean="0">
                <a:solidFill>
                  <a:srgbClr val="000000"/>
                </a:solidFill>
                <a:effectLst/>
                <a:latin typeface="Calibri"/>
                <a:ea typeface="+mn-ea"/>
                <a:cs typeface="Calibri"/>
              </a:rPr>
              <a:t>Summary points</a:t>
            </a:r>
          </a:p>
          <a:p>
            <a:pPr marL="171450" lvl="0" indent="-171450">
              <a:buFont typeface="Arial"/>
              <a:buChar char="•"/>
            </a:pPr>
            <a:r>
              <a:rPr lang="en-US" sz="1050" kern="1200" dirty="0" smtClean="0">
                <a:solidFill>
                  <a:schemeClr val="tx1"/>
                </a:solidFill>
                <a:effectLst/>
                <a:latin typeface="Calibri"/>
                <a:ea typeface="+mn-ea"/>
                <a:cs typeface="Calibri"/>
              </a:rPr>
              <a:t>Program staff and directors have more education and experience than those in the 1998 study</a:t>
            </a:r>
          </a:p>
          <a:p>
            <a:pPr marL="171450" lvl="0" indent="-171450">
              <a:buFont typeface="Arial"/>
              <a:buChar char="•"/>
            </a:pPr>
            <a:r>
              <a:rPr lang="en-US" sz="1050" kern="1200" dirty="0" smtClean="0">
                <a:solidFill>
                  <a:schemeClr val="tx1"/>
                </a:solidFill>
                <a:effectLst/>
                <a:latin typeface="Calibri"/>
                <a:ea typeface="+mn-ea"/>
                <a:cs typeface="Calibri"/>
              </a:rPr>
              <a:t>The workforce is aging, and retirements can be expected </a:t>
            </a:r>
          </a:p>
          <a:p>
            <a:pPr marL="171450" lvl="0" indent="-171450">
              <a:buFont typeface="Arial"/>
              <a:buChar char="•"/>
            </a:pPr>
            <a:r>
              <a:rPr lang="en-US" sz="1050" kern="1200" dirty="0" smtClean="0">
                <a:solidFill>
                  <a:schemeClr val="tx1"/>
                </a:solidFill>
                <a:effectLst/>
                <a:latin typeface="Calibri"/>
                <a:ea typeface="+mn-ea"/>
                <a:cs typeface="Calibri"/>
              </a:rPr>
              <a:t>Approximately 40% of all child care centres are operated by organizations holding more than one child care license</a:t>
            </a:r>
          </a:p>
          <a:p>
            <a:pPr marL="171450" lvl="0" indent="-171450">
              <a:buFont typeface="Arial"/>
              <a:buChar char="•"/>
            </a:pPr>
            <a:r>
              <a:rPr lang="en-US" sz="1050" kern="1200" dirty="0" smtClean="0">
                <a:solidFill>
                  <a:schemeClr val="tx1"/>
                </a:solidFill>
                <a:effectLst/>
                <a:latin typeface="Calibri"/>
                <a:ea typeface="+mn-ea"/>
                <a:cs typeface="Calibri"/>
              </a:rPr>
              <a:t>Wages are increasing but challenges remain</a:t>
            </a:r>
          </a:p>
          <a:p>
            <a:pPr marL="171450" lvl="0" indent="-171450">
              <a:buFont typeface="Arial"/>
              <a:buChar char="•"/>
            </a:pPr>
            <a:r>
              <a:rPr lang="en-US" sz="1050" kern="1200" dirty="0" smtClean="0">
                <a:solidFill>
                  <a:schemeClr val="tx1"/>
                </a:solidFill>
                <a:effectLst/>
                <a:latin typeface="Calibri"/>
                <a:ea typeface="+mn-ea"/>
                <a:cs typeface="Calibri"/>
              </a:rPr>
              <a:t>Parent fees have increased even after adjusting for inflation</a:t>
            </a:r>
          </a:p>
          <a:p>
            <a:pPr marL="171450" lvl="0" indent="-171450">
              <a:buFont typeface="Arial"/>
              <a:buChar char="•"/>
            </a:pPr>
            <a:r>
              <a:rPr lang="en-US" sz="1050" kern="1200" dirty="0" smtClean="0">
                <a:solidFill>
                  <a:schemeClr val="tx1"/>
                </a:solidFill>
                <a:effectLst/>
                <a:latin typeface="Calibri"/>
                <a:ea typeface="+mn-ea"/>
                <a:cs typeface="Calibri"/>
              </a:rPr>
              <a:t>Job satisfaction is high </a:t>
            </a:r>
          </a:p>
          <a:p>
            <a:pPr marL="171450" lvl="0" indent="-171450">
              <a:buFont typeface="Arial"/>
              <a:buChar char="•"/>
            </a:pPr>
            <a:r>
              <a:rPr lang="en-US" sz="1050" kern="1200" dirty="0" smtClean="0">
                <a:solidFill>
                  <a:schemeClr val="tx1"/>
                </a:solidFill>
                <a:effectLst/>
                <a:latin typeface="Calibri"/>
                <a:ea typeface="+mn-ea"/>
                <a:cs typeface="Calibri"/>
              </a:rPr>
              <a:t>Education makes a difference</a:t>
            </a:r>
          </a:p>
          <a:p>
            <a:pPr marL="171450" lvl="0" indent="-171450">
              <a:buFont typeface="Arial"/>
              <a:buChar char="•"/>
            </a:pPr>
            <a:r>
              <a:rPr lang="en-US" sz="1050" kern="1200" dirty="0" smtClean="0">
                <a:solidFill>
                  <a:schemeClr val="tx1"/>
                </a:solidFill>
                <a:effectLst/>
                <a:latin typeface="Calibri"/>
                <a:ea typeface="+mn-ea"/>
                <a:cs typeface="Calibri"/>
              </a:rPr>
              <a:t>Unionized centres had higher wages and more benefits</a:t>
            </a:r>
          </a:p>
          <a:p>
            <a:pPr marL="171450" lvl="0" indent="-171450">
              <a:buFont typeface="Arial"/>
              <a:buChar char="•"/>
            </a:pPr>
            <a:r>
              <a:rPr lang="en-US" sz="1050" kern="1200" dirty="0" smtClean="0">
                <a:solidFill>
                  <a:schemeClr val="tx1"/>
                </a:solidFill>
                <a:effectLst/>
                <a:latin typeface="Calibri"/>
                <a:ea typeface="+mn-ea"/>
                <a:cs typeface="Calibri"/>
              </a:rPr>
              <a:t>Recruitment and retention of qualified staff and directors continue to be challenges for many employers  </a:t>
            </a:r>
          </a:p>
          <a:p>
            <a:pPr marL="171450" lvl="0" indent="-171450">
              <a:buFont typeface="Arial"/>
              <a:buChar char="•"/>
            </a:pPr>
            <a:r>
              <a:rPr lang="en-US" sz="1050" kern="1200" dirty="0" smtClean="0">
                <a:solidFill>
                  <a:schemeClr val="tx1"/>
                </a:solidFill>
                <a:effectLst/>
                <a:latin typeface="Calibri"/>
                <a:ea typeface="+mn-ea"/>
                <a:cs typeface="Calibri"/>
              </a:rPr>
              <a:t>Centre directors and program staff report high rates of job satisfaction </a:t>
            </a:r>
          </a:p>
          <a:p>
            <a:pPr marL="171450" lvl="0" indent="-171450">
              <a:buFont typeface="Arial"/>
              <a:buChar char="•"/>
            </a:pPr>
            <a:r>
              <a:rPr lang="en-US" sz="1050" kern="1200" dirty="0" smtClean="0">
                <a:solidFill>
                  <a:schemeClr val="tx1"/>
                </a:solidFill>
                <a:effectLst/>
                <a:latin typeface="Calibri"/>
                <a:ea typeface="+mn-ea"/>
                <a:cs typeface="Calibri"/>
              </a:rPr>
              <a:t>Levels of job satisfaction in 2012 are consistent with earlier findings</a:t>
            </a:r>
          </a:p>
          <a:p>
            <a:pPr marL="171450" lvl="0" indent="-171450">
              <a:buFont typeface="Arial"/>
              <a:buChar char="•"/>
            </a:pPr>
            <a:r>
              <a:rPr lang="en-US" sz="1050" kern="1200" dirty="0" smtClean="0">
                <a:solidFill>
                  <a:schemeClr val="tx1"/>
                </a:solidFill>
                <a:effectLst/>
                <a:latin typeface="Calibri"/>
                <a:ea typeface="+mn-ea"/>
                <a:cs typeface="Calibri"/>
              </a:rPr>
              <a:t>The majority of program staff who do not intend to be working in the regulated child care sector in three years plan to be working in the school system</a:t>
            </a:r>
            <a:endParaRPr lang="en-US" sz="1050" kern="1200" dirty="0">
              <a:solidFill>
                <a:schemeClr val="tx1"/>
              </a:solidFill>
              <a:effectLst/>
              <a:latin typeface="Calibri"/>
              <a:ea typeface="+mn-ea"/>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3" name="Notes Placeholder 2"/>
          <p:cNvSpPr>
            <a:spLocks noGrp="1"/>
          </p:cNvSpPr>
          <p:nvPr>
            <p:ph type="body" idx="1"/>
          </p:nvPr>
        </p:nvSpPr>
        <p:spPr/>
        <p:txBody>
          <a:bodyPr>
            <a:normAutofit/>
          </a:bodyPr>
          <a:lstStyle/>
          <a:p>
            <a:pPr marL="0" indent="0">
              <a:spcAft>
                <a:spcPts val="1200"/>
              </a:spcAft>
              <a:buClr>
                <a:schemeClr val="accent6"/>
              </a:buClr>
              <a:buFont typeface="Arial"/>
              <a:buNone/>
              <a:defRPr/>
            </a:pPr>
            <a:r>
              <a:rPr lang="en-US" sz="1050" b="1" dirty="0" smtClean="0">
                <a:latin typeface="Calibri"/>
                <a:cs typeface="Calibri"/>
              </a:rPr>
              <a:t>Survey development challenges</a:t>
            </a:r>
          </a:p>
          <a:p>
            <a:pPr marL="171450" indent="-171450">
              <a:spcAft>
                <a:spcPts val="1200"/>
              </a:spcAft>
              <a:buClr>
                <a:schemeClr val="accent6"/>
              </a:buClr>
              <a:buFont typeface="Arial"/>
              <a:buChar char="•"/>
              <a:defRPr/>
            </a:pPr>
            <a:r>
              <a:rPr lang="en-US" sz="1050" dirty="0" smtClean="0">
                <a:solidFill>
                  <a:srgbClr val="000000"/>
                </a:solidFill>
                <a:latin typeface="Calibri"/>
                <a:cs typeface="Calibri"/>
              </a:rPr>
              <a:t>Developing standard terminology that would be significant to respondents (i.e., sector-specific terminology varies from province to province)</a:t>
            </a:r>
          </a:p>
          <a:p>
            <a:pPr marL="171450" indent="-171450">
              <a:spcAft>
                <a:spcPts val="1200"/>
              </a:spcAft>
              <a:buClr>
                <a:schemeClr val="accent6"/>
              </a:buClr>
              <a:buFont typeface="Arial"/>
              <a:buChar char="•"/>
              <a:defRPr/>
            </a:pPr>
            <a:r>
              <a:rPr lang="en-US" sz="1050" dirty="0" smtClean="0">
                <a:solidFill>
                  <a:srgbClr val="000000"/>
                </a:solidFill>
                <a:latin typeface="Calibri"/>
                <a:cs typeface="Calibri"/>
              </a:rPr>
              <a:t>Compiling a contact list for survey dissemination to the target population (i.e., a master list did not exist)</a:t>
            </a:r>
          </a:p>
          <a:p>
            <a:pPr marL="171450" indent="-171450">
              <a:spcAft>
                <a:spcPts val="1200"/>
              </a:spcAft>
              <a:buClr>
                <a:schemeClr val="accent6"/>
              </a:buClr>
              <a:buFont typeface="Arial"/>
              <a:buChar char="•"/>
              <a:defRPr/>
            </a:pPr>
            <a:r>
              <a:rPr lang="en-US" sz="1050" dirty="0" smtClean="0">
                <a:solidFill>
                  <a:srgbClr val="000000"/>
                </a:solidFill>
                <a:latin typeface="Calibri"/>
                <a:cs typeface="Calibri"/>
              </a:rPr>
              <a:t>Reaching respondents via online surveys only (i.e., no print surveys were produced and mailed)</a:t>
            </a:r>
          </a:p>
          <a:p>
            <a:pPr marL="171450" indent="-171450">
              <a:spcAft>
                <a:spcPts val="1200"/>
              </a:spcAft>
              <a:buClr>
                <a:schemeClr val="accent6"/>
              </a:buClr>
              <a:buFont typeface="Arial"/>
              <a:buChar char="•"/>
              <a:defRPr/>
            </a:pPr>
            <a:r>
              <a:rPr lang="en-US" sz="1050" dirty="0" smtClean="0">
                <a:solidFill>
                  <a:srgbClr val="000000"/>
                </a:solidFill>
                <a:latin typeface="Calibri"/>
                <a:cs typeface="Calibri"/>
              </a:rPr>
              <a:t>Language barriers in the North</a:t>
            </a:r>
          </a:p>
          <a:p>
            <a:pPr marL="171450" indent="-171450">
              <a:spcAft>
                <a:spcPts val="1200"/>
              </a:spcAft>
              <a:buClr>
                <a:schemeClr val="accent6"/>
              </a:buClr>
              <a:buFont typeface="Arial"/>
              <a:buChar char="•"/>
              <a:defRPr/>
            </a:pPr>
            <a:r>
              <a:rPr lang="en-US" sz="1050" dirty="0" smtClean="0">
                <a:solidFill>
                  <a:srgbClr val="000000"/>
                </a:solidFill>
                <a:latin typeface="Calibri"/>
                <a:cs typeface="Calibri"/>
              </a:rPr>
              <a:t>Low response rate from Quebec</a:t>
            </a:r>
          </a:p>
        </p:txBody>
      </p:sp>
      <p:sp>
        <p:nvSpPr>
          <p:cNvPr id="2" name="Footer Placeholder 1"/>
          <p:cNvSpPr>
            <a:spLocks noGrp="1"/>
          </p:cNvSpPr>
          <p:nvPr>
            <p:ph type="ftr" sz="quarter" idx="10"/>
          </p:nvPr>
        </p:nvSpPr>
        <p:spPr/>
        <p:txBody>
          <a:bodyPr/>
          <a:lstStyle/>
          <a:p>
            <a:r>
              <a:rPr lang="en-CA" smtClean="0"/>
              <a:t>You Bet We Still Care! - Survey Results</a:t>
            </a:r>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050" b="1" dirty="0" smtClean="0">
                <a:solidFill>
                  <a:srgbClr val="000000"/>
                </a:solidFill>
                <a:latin typeface="Calibri"/>
                <a:cs typeface="Calibri"/>
              </a:rPr>
              <a:t>More research is needed…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The data set will be available through York</a:t>
            </a:r>
            <a:r>
              <a:rPr lang="en-US" sz="1050" baseline="0" dirty="0" smtClean="0">
                <a:solidFill>
                  <a:srgbClr val="000000"/>
                </a:solidFill>
                <a:latin typeface="Calibri"/>
                <a:cs typeface="Calibri"/>
              </a:rPr>
              <a:t> University’s </a:t>
            </a:r>
            <a:r>
              <a:rPr lang="en-US" sz="1050" dirty="0" smtClean="0">
                <a:solidFill>
                  <a:srgbClr val="000000"/>
                </a:solidFill>
                <a:latin typeface="Calibri"/>
                <a:cs typeface="Calibri"/>
              </a:rPr>
              <a:t>Institute for Social Research</a:t>
            </a:r>
            <a:r>
              <a:rPr lang="en-US" sz="1050" baseline="0" dirty="0" smtClean="0">
                <a:solidFill>
                  <a:srgbClr val="000000"/>
                </a:solidFill>
                <a:latin typeface="Calibri"/>
                <a:cs typeface="Calibri"/>
              </a:rPr>
              <a:t> (ISR) in April 2014 </a:t>
            </a:r>
            <a:r>
              <a:rPr lang="en-US" sz="1050" b="0" baseline="0" dirty="0" smtClean="0">
                <a:solidFill>
                  <a:srgbClr val="000000"/>
                </a:solidFill>
                <a:latin typeface="Calibri"/>
                <a:cs typeface="Calibri"/>
              </a:rPr>
              <a:t>(</a:t>
            </a:r>
            <a:r>
              <a:rPr lang="en-US" sz="1050" b="0" dirty="0" smtClean="0">
                <a:solidFill>
                  <a:srgbClr val="000000"/>
                </a:solidFill>
                <a:latin typeface="Calibri"/>
                <a:cs typeface="Calibri"/>
                <a:hlinkClick r:id="rId3"/>
              </a:rPr>
              <a:t>http://www.isr.yorku.ca/contact/index.html</a:t>
            </a:r>
            <a:r>
              <a:rPr lang="en-US" sz="1050" b="0" dirty="0" smtClean="0">
                <a:solidFill>
                  <a:srgbClr val="000000"/>
                </a:solidFill>
                <a:latin typeface="Calibri"/>
                <a:cs typeface="Calibri"/>
              </a:rPr>
              <a: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rgbClr val="000000"/>
                </a:solidFill>
                <a:effectLst/>
                <a:latin typeface="Calibri"/>
                <a:ea typeface="+mn-ea"/>
                <a:cs typeface="Calibri"/>
              </a:rPr>
              <a:t>Difficult to draw</a:t>
            </a:r>
            <a:r>
              <a:rPr lang="en-US" sz="1050" kern="1200" baseline="0" dirty="0" smtClean="0">
                <a:solidFill>
                  <a:srgbClr val="000000"/>
                </a:solidFill>
                <a:effectLst/>
                <a:latin typeface="Calibri"/>
                <a:ea typeface="+mn-ea"/>
                <a:cs typeface="Calibri"/>
              </a:rPr>
              <a:t> many in-depth conclusions due to lack of funding for further research and analysis.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rgbClr val="000000"/>
                </a:solidFill>
                <a:effectLst/>
                <a:latin typeface="Calibri"/>
                <a:ea typeface="+mn-ea"/>
                <a:cs typeface="Calibri"/>
              </a:rPr>
              <a:t>Need</a:t>
            </a:r>
            <a:r>
              <a:rPr lang="en-US" sz="1050" kern="1200" baseline="0" dirty="0" smtClean="0">
                <a:solidFill>
                  <a:srgbClr val="000000"/>
                </a:solidFill>
                <a:effectLst/>
                <a:latin typeface="Calibri"/>
                <a:ea typeface="+mn-ea"/>
                <a:cs typeface="Calibri"/>
              </a:rPr>
              <a:t> for ongoing, systematic data collection; a</a:t>
            </a:r>
            <a:r>
              <a:rPr lang="en-US" sz="1050" kern="1200" dirty="0" smtClean="0">
                <a:solidFill>
                  <a:srgbClr val="000000"/>
                </a:solidFill>
                <a:effectLst/>
                <a:latin typeface="Calibri"/>
                <a:ea typeface="+mn-ea"/>
                <a:cs typeface="Calibri"/>
              </a:rPr>
              <a:t>vailability of data on the child care sector remains</a:t>
            </a:r>
            <a:r>
              <a:rPr lang="en-US" sz="1050" kern="1200" baseline="0" dirty="0" smtClean="0">
                <a:solidFill>
                  <a:srgbClr val="000000"/>
                </a:solidFill>
                <a:effectLst/>
                <a:latin typeface="Calibri"/>
                <a:ea typeface="+mn-ea"/>
                <a:cs typeface="Calibri"/>
              </a:rPr>
              <a:t> </a:t>
            </a:r>
            <a:r>
              <a:rPr lang="en-US" sz="1050" kern="1200" dirty="0" smtClean="0">
                <a:solidFill>
                  <a:srgbClr val="000000"/>
                </a:solidFill>
                <a:effectLst/>
                <a:latin typeface="Calibri"/>
                <a:ea typeface="+mn-ea"/>
                <a:cs typeface="Calibri"/>
              </a:rPr>
              <a:t>inadequate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To benefit from </a:t>
            </a:r>
            <a:r>
              <a:rPr lang="en-US" sz="1050" i="1" dirty="0" smtClean="0">
                <a:solidFill>
                  <a:srgbClr val="000000"/>
                </a:solidFill>
                <a:latin typeface="Calibri"/>
                <a:cs typeface="Calibri"/>
              </a:rPr>
              <a:t>You Bet We Still </a:t>
            </a:r>
            <a:r>
              <a:rPr lang="en-US" sz="1050" i="1" dirty="0" err="1" smtClean="0">
                <a:solidFill>
                  <a:srgbClr val="000000"/>
                </a:solidFill>
                <a:latin typeface="Calibri"/>
                <a:cs typeface="Calibri"/>
              </a:rPr>
              <a:t>Care!’</a:t>
            </a:r>
            <a:r>
              <a:rPr lang="en-US" sz="1050" dirty="0" err="1" smtClean="0">
                <a:solidFill>
                  <a:srgbClr val="000000"/>
                </a:solidFill>
                <a:latin typeface="Calibri"/>
                <a:cs typeface="Calibri"/>
              </a:rPr>
              <a:t>s</a:t>
            </a:r>
            <a:r>
              <a:rPr lang="en-US" sz="1050" dirty="0" smtClean="0">
                <a:solidFill>
                  <a:srgbClr val="000000"/>
                </a:solidFill>
                <a:latin typeface="Calibri"/>
                <a:cs typeface="Calibri"/>
              </a:rPr>
              <a:t> findings, more research is needed…</a:t>
            </a:r>
          </a:p>
          <a:p>
            <a:pPr marL="171450" marR="0" indent="-171450" algn="l" defTabSz="914400" rtl="0" eaLnBrk="1" fontAlgn="auto" latinLnBrk="0" hangingPunct="1">
              <a:lnSpc>
                <a:spcPct val="100000"/>
              </a:lnSpc>
              <a:spcBef>
                <a:spcPts val="0"/>
              </a:spcBef>
              <a:spcAft>
                <a:spcPts val="0"/>
              </a:spcAft>
              <a:buClrTx/>
              <a:buSzTx/>
              <a:buFont typeface="Arial"/>
              <a:buNone/>
              <a:tabLst/>
              <a:defRPr/>
            </a:pPr>
            <a:endParaRPr lang="en-US" sz="1050" baseline="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050" baseline="0" dirty="0" smtClean="0">
              <a:solidFill>
                <a:srgbClr val="000000"/>
              </a:solidFill>
              <a:latin typeface="Calibri"/>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latin typeface="+mn-lt"/>
                <a:cs typeface="Calibri"/>
              </a:rPr>
              <a:t>For more Information …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mn-lt"/>
                <a:cs typeface="Calibri"/>
              </a:rPr>
              <a:t>The </a:t>
            </a:r>
            <a:r>
              <a:rPr lang="en-US" sz="1050" i="1" dirty="0" smtClean="0">
                <a:solidFill>
                  <a:srgbClr val="000000"/>
                </a:solidFill>
                <a:latin typeface="+mn-lt"/>
                <a:cs typeface="Calibri"/>
              </a:rPr>
              <a:t>You Bet We Still Care! Highlights Report </a:t>
            </a:r>
            <a:r>
              <a:rPr lang="en-US" sz="1050" dirty="0" smtClean="0">
                <a:solidFill>
                  <a:srgbClr val="000000"/>
                </a:solidFill>
                <a:latin typeface="+mn-lt"/>
                <a:cs typeface="Calibri"/>
              </a:rPr>
              <a:t>contains recommendations for future research topics that</a:t>
            </a:r>
            <a:r>
              <a:rPr lang="en-US" sz="1050" baseline="0" dirty="0" smtClean="0">
                <a:solidFill>
                  <a:srgbClr val="000000"/>
                </a:solidFill>
                <a:latin typeface="+mn-lt"/>
                <a:cs typeface="Calibri"/>
              </a:rPr>
              <a:t> may be addressed by this survey’s dataset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mn-lt"/>
                <a:cs typeface="Calibri"/>
              </a:rPr>
              <a:t>The data will be housed at York University and will be made available publicly in 2014.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mn-lt"/>
                <a:cs typeface="Calibri"/>
              </a:rPr>
              <a:t>For more information on how to access the data, visit </a:t>
            </a:r>
            <a:r>
              <a:rPr lang="en-US" sz="1050" baseline="0" dirty="0" err="1" smtClean="0">
                <a:solidFill>
                  <a:srgbClr val="000000"/>
                </a:solidFill>
                <a:latin typeface="+mn-lt"/>
                <a:cs typeface="Calibri"/>
              </a:rPr>
              <a:t>www.ccsc-cssge.ca</a:t>
            </a:r>
            <a:r>
              <a:rPr lang="en-US" sz="1050" baseline="0" dirty="0" smtClean="0">
                <a:solidFill>
                  <a:srgbClr val="000000"/>
                </a:solidFill>
                <a:latin typeface="+mn-lt"/>
                <a:cs typeface="Calibri"/>
              </a:rPr>
              <a:t> </a:t>
            </a:r>
            <a:endParaRPr lang="en-US" sz="1050" dirty="0" smtClean="0">
              <a:solidFill>
                <a:srgbClr val="000000"/>
              </a:solidFill>
              <a:latin typeface="+mn-lt"/>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388441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ct val="100000"/>
              <a:buFont typeface="+mj-lt"/>
              <a:buNone/>
            </a:pPr>
            <a:r>
              <a:rPr lang="en-US" sz="1050" b="1" dirty="0" smtClean="0">
                <a:latin typeface="Calibri"/>
                <a:cs typeface="Calibri"/>
              </a:rPr>
              <a:t>Research questions</a:t>
            </a:r>
          </a:p>
          <a:p>
            <a:pPr marL="0" lvl="0" indent="0">
              <a:buSzPct val="100000"/>
              <a:buFont typeface="+mj-lt"/>
              <a:buNone/>
            </a:pPr>
            <a:r>
              <a:rPr lang="en-US" sz="1050" dirty="0" smtClean="0">
                <a:latin typeface="Calibri"/>
                <a:cs typeface="Calibri"/>
              </a:rPr>
              <a:t>The survey was designed</a:t>
            </a:r>
            <a:r>
              <a:rPr lang="en-US" sz="1050" baseline="0" dirty="0" smtClean="0">
                <a:latin typeface="Calibri"/>
                <a:cs typeface="Calibri"/>
              </a:rPr>
              <a:t> with the following research questions in mind:</a:t>
            </a:r>
          </a:p>
          <a:p>
            <a:pPr marL="0" lvl="0" indent="0">
              <a:buSzPct val="100000"/>
              <a:buFont typeface="+mj-lt"/>
              <a:buNone/>
            </a:pPr>
            <a:endParaRPr lang="en-US" sz="1050" dirty="0" smtClean="0">
              <a:latin typeface="Calibri"/>
              <a:cs typeface="Calibri"/>
            </a:endParaRPr>
          </a:p>
          <a:p>
            <a:pPr marL="685800" lvl="1" indent="-228600">
              <a:buSzPct val="100000"/>
              <a:buFont typeface="+mj-lt"/>
              <a:buAutoNum type="arabicPeriod"/>
            </a:pPr>
            <a:r>
              <a:rPr lang="en-US" sz="1050" dirty="0" smtClean="0">
                <a:latin typeface="Calibri"/>
                <a:cs typeface="Calibri"/>
              </a:rPr>
              <a:t>What are the current characteristics of employers and employees in licensed full day ECEC centres with respect to their educational qualifications, duration of employment, job satisfaction, and terms/conditions of employment?</a:t>
            </a:r>
          </a:p>
          <a:p>
            <a:pPr marL="1143000" lvl="2" indent="-228600">
              <a:buSzPct val="100000"/>
              <a:buFont typeface="+mj-lt"/>
              <a:buAutoNum type="alphaLcPeriod"/>
            </a:pPr>
            <a:r>
              <a:rPr lang="en-US" sz="1050" i="0" dirty="0" smtClean="0">
                <a:latin typeface="Calibri"/>
                <a:cs typeface="Calibri"/>
              </a:rPr>
              <a:t>How have these characteristics changed since they were studied in the </a:t>
            </a:r>
            <a:r>
              <a:rPr lang="en-US" sz="1050" i="1" dirty="0" smtClean="0">
                <a:latin typeface="Calibri"/>
                <a:cs typeface="Calibri"/>
              </a:rPr>
              <a:t>You Bet I Care! </a:t>
            </a:r>
            <a:r>
              <a:rPr lang="en-US" sz="1050" i="0" dirty="0" smtClean="0">
                <a:latin typeface="Calibri"/>
                <a:cs typeface="Calibri"/>
              </a:rPr>
              <a:t>study in 1998?</a:t>
            </a:r>
          </a:p>
          <a:p>
            <a:pPr marL="1143000" lvl="2" indent="-228600">
              <a:buSzPct val="100000"/>
              <a:buFont typeface="+mj-lt"/>
              <a:buAutoNum type="alphaLcPeriod"/>
            </a:pPr>
            <a:r>
              <a:rPr lang="en-US" sz="1050" i="0" dirty="0" smtClean="0">
                <a:latin typeface="Calibri"/>
                <a:cs typeface="Calibri"/>
              </a:rPr>
              <a:t>Are there trends to be identified across Canada based on province/territory or respondent category?</a:t>
            </a:r>
          </a:p>
          <a:p>
            <a:pPr marL="685800" lvl="1" indent="-228600">
              <a:buSzPct val="100000"/>
              <a:buFont typeface="+mj-lt"/>
              <a:buAutoNum type="arabicPeriod"/>
            </a:pPr>
            <a:r>
              <a:rPr lang="en-US" sz="1050" dirty="0" smtClean="0">
                <a:latin typeface="Calibri"/>
                <a:cs typeface="Calibri"/>
              </a:rPr>
              <a:t>Have experiences with recruitment and retention of staff in licensed full day early childhood centres changed since information was collected for </a:t>
            </a:r>
            <a:r>
              <a:rPr lang="en-US" sz="1050" i="1" dirty="0" smtClean="0">
                <a:latin typeface="Calibri"/>
                <a:cs typeface="Calibri"/>
              </a:rPr>
              <a:t>You Bet I Care!</a:t>
            </a:r>
            <a:r>
              <a:rPr lang="en-US" sz="1050" dirty="0" smtClean="0">
                <a:latin typeface="Calibri"/>
                <a:cs typeface="Calibri"/>
              </a:rPr>
              <a:t>?</a:t>
            </a:r>
          </a:p>
          <a:p>
            <a:pPr marL="685800" lvl="1" indent="-228600">
              <a:buSzPct val="100000"/>
              <a:buFont typeface="+mj-lt"/>
              <a:buAutoNum type="arabicPeriod"/>
            </a:pPr>
            <a:r>
              <a:rPr lang="en-US" sz="1050" dirty="0" smtClean="0">
                <a:latin typeface="Calibri"/>
                <a:cs typeface="Calibri"/>
              </a:rPr>
              <a:t>What are the human resource practices/strategies in licensed full day ECEC centres that are associated with selected indicators of job satisfaction?</a:t>
            </a:r>
          </a:p>
          <a:p>
            <a:pPr marL="685800" lvl="1" indent="-228600">
              <a:buSzPct val="100000"/>
              <a:buFont typeface="+mj-lt"/>
              <a:buAutoNum type="arabicPeriod"/>
            </a:pPr>
            <a:r>
              <a:rPr lang="en-US" sz="1050" dirty="0" smtClean="0">
                <a:latin typeface="Calibri"/>
                <a:cs typeface="Calibri"/>
              </a:rPr>
              <a:t>Are there centre characteristics that are associated with selected indicators of job satisfaction, and if so, what are they?</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87511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3" name="Notes Placeholder 2"/>
          <p:cNvSpPr>
            <a:spLocks noGrp="1"/>
          </p:cNvSpPr>
          <p:nvPr>
            <p:ph type="body" idx="1"/>
          </p:nvPr>
        </p:nvSpPr>
        <p:spPr/>
        <p:txBody>
          <a:bodyPr>
            <a:normAutofit/>
          </a:bodyPr>
          <a:lstStyle/>
          <a:p>
            <a:r>
              <a:rPr lang="en-US" sz="1050" b="1" kern="1200" dirty="0" smtClean="0">
                <a:solidFill>
                  <a:schemeClr val="tx1"/>
                </a:solidFill>
                <a:effectLst/>
                <a:latin typeface="Calibri"/>
                <a:ea typeface="+mn-ea"/>
                <a:cs typeface="Calibri"/>
              </a:rPr>
              <a:t>Target population</a:t>
            </a:r>
          </a:p>
          <a:p>
            <a:pPr marL="171450" indent="-171450">
              <a:buFont typeface="Arial"/>
              <a:buChar char="•"/>
              <a:defRPr/>
            </a:pPr>
            <a:r>
              <a:rPr lang="en-US" sz="1050" i="1" dirty="0" smtClean="0">
                <a:latin typeface="Calibri"/>
                <a:cs typeface="Calibri"/>
              </a:rPr>
              <a:t>You Bet We Still Care!</a:t>
            </a:r>
            <a:r>
              <a:rPr lang="en-US" sz="1050" dirty="0" smtClean="0">
                <a:latin typeface="Calibri"/>
                <a:cs typeface="Calibri"/>
              </a:rPr>
              <a:t> was targeted to </a:t>
            </a:r>
            <a:r>
              <a:rPr lang="en-US" sz="1050" b="1" dirty="0" smtClean="0">
                <a:latin typeface="Calibri"/>
                <a:cs typeface="Calibri"/>
              </a:rPr>
              <a:t>1,000 employers </a:t>
            </a:r>
            <a:r>
              <a:rPr lang="en-US" sz="1050" dirty="0" smtClean="0">
                <a:latin typeface="Calibri"/>
                <a:cs typeface="Calibri"/>
              </a:rPr>
              <a:t>and </a:t>
            </a:r>
            <a:r>
              <a:rPr lang="en-US" sz="1050" b="1" dirty="0" smtClean="0">
                <a:latin typeface="Calibri"/>
                <a:cs typeface="Calibri"/>
              </a:rPr>
              <a:t>4,000 employees </a:t>
            </a:r>
            <a:r>
              <a:rPr lang="en-US" sz="1050" dirty="0" smtClean="0">
                <a:latin typeface="Calibri"/>
                <a:cs typeface="Calibri"/>
              </a:rPr>
              <a:t>in full-day, centre-based child care for children aged 0 to 6 years</a:t>
            </a:r>
          </a:p>
          <a:p>
            <a:r>
              <a:rPr lang="en-US" sz="1050" kern="1200" dirty="0" smtClean="0">
                <a:solidFill>
                  <a:schemeClr val="tx1"/>
                </a:solidFill>
                <a:effectLst/>
                <a:latin typeface="Calibri"/>
                <a:ea typeface="+mn-ea"/>
                <a:cs typeface="Calibri"/>
              </a:rPr>
              <a:t> </a:t>
            </a:r>
          </a:p>
          <a:p>
            <a:pPr marL="171450" indent="-171450">
              <a:buFont typeface="Arial"/>
              <a:buChar char="•"/>
            </a:pPr>
            <a:r>
              <a:rPr lang="en-US" sz="1050" kern="1200" dirty="0" smtClean="0">
                <a:solidFill>
                  <a:schemeClr val="tx1"/>
                </a:solidFill>
                <a:effectLst/>
                <a:latin typeface="Calibri"/>
                <a:ea typeface="+mn-ea"/>
                <a:cs typeface="Calibri"/>
              </a:rPr>
              <a:t>For purposes of this research, the “employer” was defined as the person with overall responsibility for child care administration and human resources, such as hiring and managing staff and setting workplace policy and standards. It was recognized that this person may be an executive director, director, supervisor, administrator, owner, First Nations Band Council, or Board of Directors.</a:t>
            </a:r>
          </a:p>
          <a:p>
            <a:pPr marL="171450" indent="-171450">
              <a:buFont typeface="Arial"/>
              <a:buChar char="•"/>
            </a:pPr>
            <a:endParaRPr lang="en-US" sz="1050" kern="1200" dirty="0" smtClean="0">
              <a:solidFill>
                <a:schemeClr val="tx1"/>
              </a:solidFill>
              <a:effectLst/>
              <a:latin typeface="Calibri"/>
              <a:ea typeface="+mn-ea"/>
              <a:cs typeface="Calibri"/>
            </a:endParaRPr>
          </a:p>
          <a:p>
            <a:pPr marL="171450" indent="-171450">
              <a:buFont typeface="Arial"/>
              <a:buChar char="•"/>
            </a:pPr>
            <a:r>
              <a:rPr lang="en-US" sz="1050" kern="1200" dirty="0" smtClean="0">
                <a:solidFill>
                  <a:schemeClr val="tx1"/>
                </a:solidFill>
                <a:effectLst/>
                <a:latin typeface="Calibri"/>
                <a:ea typeface="+mn-ea"/>
                <a:cs typeface="Calibri"/>
              </a:rPr>
              <a:t>“Employees” were defined as all permanent and temporary staff on a </a:t>
            </a:r>
            <a:r>
              <a:rPr lang="en-US" sz="1050" kern="1200" dirty="0" err="1" smtClean="0">
                <a:solidFill>
                  <a:schemeClr val="tx1"/>
                </a:solidFill>
                <a:effectLst/>
                <a:latin typeface="Calibri"/>
                <a:ea typeface="+mn-ea"/>
                <a:cs typeface="Calibri"/>
              </a:rPr>
              <a:t>centre’s</a:t>
            </a:r>
            <a:r>
              <a:rPr lang="en-US" sz="1050" kern="1200" dirty="0" smtClean="0">
                <a:solidFill>
                  <a:schemeClr val="tx1"/>
                </a:solidFill>
                <a:effectLst/>
                <a:latin typeface="Calibri"/>
                <a:ea typeface="+mn-ea"/>
                <a:cs typeface="Calibri"/>
              </a:rPr>
              <a:t> payroll, who regularly worked with children or provided supervision for those who work with children.</a:t>
            </a:r>
          </a:p>
          <a:p>
            <a:pPr marL="171450" indent="-171450">
              <a:buFont typeface="Arial"/>
              <a:buChar char="•"/>
            </a:pPr>
            <a:endParaRPr lang="en-US" sz="1050" kern="1200" dirty="0" smtClean="0">
              <a:solidFill>
                <a:schemeClr val="tx1"/>
              </a:solidFill>
              <a:effectLst/>
              <a:latin typeface="Calibri"/>
              <a:ea typeface="+mn-ea"/>
              <a:cs typeface="Calibri"/>
            </a:endParaRPr>
          </a:p>
          <a:p>
            <a:pPr marL="171450" indent="-171450">
              <a:buFont typeface="Arial"/>
              <a:buChar char="•"/>
            </a:pPr>
            <a:r>
              <a:rPr lang="en-US" sz="1050" kern="1200" dirty="0" smtClean="0">
                <a:solidFill>
                  <a:schemeClr val="tx1"/>
                </a:solidFill>
                <a:effectLst/>
                <a:latin typeface="Calibri"/>
                <a:ea typeface="+mn-ea"/>
                <a:cs typeface="Calibri"/>
              </a:rPr>
              <a:t>The two surveys were programmed so that “employers” who were also centre directors of one or more centre also received questions from the employee survey, and respondents to the employee survey, who were also centre directors, received questions from the employer survey.</a:t>
            </a:r>
          </a:p>
          <a:p>
            <a:pPr>
              <a:defRPr/>
            </a:pPr>
            <a:endParaRPr lang="en-US" sz="1050" dirty="0" smtClean="0">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Multiple versions of the survey were sent to different segments of the target population (i.e., there was one version of the survey for centre directors and a different version for program staff).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dirty="0" smtClean="0">
                <a:solidFill>
                  <a:srgbClr val="000000"/>
                </a:solidFill>
                <a:latin typeface="Calibri"/>
                <a:cs typeface="Calibri"/>
              </a:rPr>
              <a:t>The main difference between the employer</a:t>
            </a:r>
            <a:r>
              <a:rPr lang="en-US" sz="1050" baseline="0" dirty="0" smtClean="0">
                <a:solidFill>
                  <a:srgbClr val="000000"/>
                </a:solidFill>
                <a:latin typeface="Calibri"/>
                <a:cs typeface="Calibri"/>
              </a:rPr>
              <a:t> and the employee survey was that the questions were different in their content, but there was some overlap between the two surveys since some employers were also centre directors, and some employees had responsibilities for hiring. Survey skip functions allowed us to include some employer questions for certain employees and some employee questions for certain employers.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Calibri"/>
                <a:cs typeface="Calibri"/>
              </a:rPr>
              <a:t>Employer questions asked about entre characteristics, hiring practices, recruitment challenges, fees and financial status of the centre.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aseline="0" dirty="0" smtClean="0">
                <a:solidFill>
                  <a:srgbClr val="000000"/>
                </a:solidFill>
                <a:latin typeface="Calibri"/>
                <a:cs typeface="Calibri"/>
              </a:rPr>
              <a:t>Employee questions asked about previous experiences in the child care sector, job satisfaction, wages and benefits, plans for future employment, education/training, participation in professional development, organizational membership and demographic information.</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050" b="0" kern="1200" dirty="0" smtClean="0">
                <a:solidFill>
                  <a:schemeClr val="tx1"/>
                </a:solidFill>
                <a:effectLst/>
                <a:latin typeface="Calibri"/>
                <a:ea typeface="+mn-ea"/>
                <a:cs typeface="Calibri"/>
              </a:rPr>
              <a:t>It was anticipated that centre directors may have responded to either the employer or the employee survey, depending on the governance model of the centre. Therefore, each survey asked specific questions of centre directors. </a:t>
            </a:r>
            <a:endParaRPr lang="en-US" sz="105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000000"/>
              </a:solidFill>
              <a:latin typeface="Calibri"/>
              <a:cs typeface="Calibri"/>
            </a:endParaRPr>
          </a:p>
        </p:txBody>
      </p:sp>
      <p:sp>
        <p:nvSpPr>
          <p:cNvPr id="2" name="Footer Placeholder 1"/>
          <p:cNvSpPr>
            <a:spLocks noGrp="1"/>
          </p:cNvSpPr>
          <p:nvPr>
            <p:ph type="ftr" sz="quarter" idx="10"/>
          </p:nvPr>
        </p:nvSpPr>
        <p:spPr/>
        <p:txBody>
          <a:bodyPr/>
          <a:lstStyle/>
          <a:p>
            <a:r>
              <a:rPr lang="en-CA" smtClean="0"/>
              <a:t>You Bet We Still Care! - Survey Results</a:t>
            </a:r>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kern="1200" dirty="0" smtClean="0">
                <a:solidFill>
                  <a:schemeClr val="tx1"/>
                </a:solidFill>
                <a:effectLst/>
                <a:latin typeface="Calibri"/>
                <a:ea typeface="+mn-ea"/>
                <a:cs typeface="Calibri"/>
              </a:rPr>
              <a:t>Timeline and key activities</a:t>
            </a:r>
          </a:p>
          <a:p>
            <a:endParaRPr lang="en-US" sz="1050" b="1" kern="1200" dirty="0" smtClean="0">
              <a:solidFill>
                <a:schemeClr val="tx1"/>
              </a:solidFill>
              <a:effectLst/>
              <a:latin typeface="Calibri"/>
              <a:ea typeface="+mn-ea"/>
              <a:cs typeface="Calibri"/>
            </a:endParaRPr>
          </a:p>
          <a:p>
            <a:r>
              <a:rPr lang="en-US" sz="1050" b="1" kern="1200" dirty="0" smtClean="0">
                <a:solidFill>
                  <a:schemeClr val="tx1"/>
                </a:solidFill>
                <a:effectLst/>
                <a:latin typeface="Calibri"/>
                <a:ea typeface="+mn-ea"/>
                <a:cs typeface="Calibri"/>
              </a:rPr>
              <a:t>Reference period: </a:t>
            </a:r>
            <a:r>
              <a:rPr lang="en-US" sz="1050" b="0" kern="1200" dirty="0" smtClean="0">
                <a:solidFill>
                  <a:schemeClr val="tx1"/>
                </a:solidFill>
                <a:effectLst/>
                <a:latin typeface="Calibri"/>
                <a:ea typeface="+mn-ea"/>
                <a:cs typeface="Calibri"/>
              </a:rPr>
              <a:t>July 16</a:t>
            </a:r>
            <a:r>
              <a:rPr lang="en-US" sz="1050" b="0" kern="1200" baseline="0" dirty="0" smtClean="0">
                <a:solidFill>
                  <a:schemeClr val="tx1"/>
                </a:solidFill>
                <a:effectLst/>
                <a:latin typeface="Calibri"/>
                <a:ea typeface="+mn-ea"/>
                <a:cs typeface="Calibri"/>
              </a:rPr>
              <a:t> to September 30, 2012 (11 weeks)</a:t>
            </a:r>
            <a:r>
              <a:rPr lang="en-US" sz="1050" b="0" kern="1200" dirty="0" smtClean="0">
                <a:solidFill>
                  <a:schemeClr val="tx1"/>
                </a:solidFill>
                <a:effectLst/>
                <a:latin typeface="Calibri"/>
                <a:ea typeface="+mn-ea"/>
                <a:cs typeface="Calibri"/>
              </a:rPr>
              <a:t> </a:t>
            </a:r>
          </a:p>
          <a:p>
            <a:pPr marL="171450" indent="-171450">
              <a:buFont typeface="Arial"/>
              <a:buChar char="•"/>
            </a:pPr>
            <a:r>
              <a:rPr lang="en-US" sz="1050" b="0" kern="1200" dirty="0" smtClean="0">
                <a:solidFill>
                  <a:schemeClr val="tx1"/>
                </a:solidFill>
                <a:effectLst/>
                <a:latin typeface="Calibri"/>
                <a:ea typeface="+mn-ea"/>
                <a:cs typeface="Calibri"/>
              </a:rPr>
              <a:t>Available on the </a:t>
            </a:r>
            <a:r>
              <a:rPr lang="en-US" sz="1050" b="0" kern="1200" dirty="0" err="1" smtClean="0">
                <a:solidFill>
                  <a:schemeClr val="tx1"/>
                </a:solidFill>
                <a:effectLst/>
                <a:latin typeface="Calibri"/>
                <a:ea typeface="+mn-ea"/>
                <a:cs typeface="Calibri"/>
              </a:rPr>
              <a:t>CCHRSC’s</a:t>
            </a:r>
            <a:r>
              <a:rPr lang="en-US" sz="1050" b="0" kern="1200" dirty="0" smtClean="0">
                <a:solidFill>
                  <a:schemeClr val="tx1"/>
                </a:solidFill>
                <a:effectLst/>
                <a:latin typeface="Calibri"/>
                <a:ea typeface="+mn-ea"/>
                <a:cs typeface="Calibri"/>
              </a:rPr>
              <a:t> website</a:t>
            </a:r>
            <a:r>
              <a:rPr lang="en-US" sz="1050" b="0" kern="1200" baseline="0" dirty="0" smtClean="0">
                <a:solidFill>
                  <a:schemeClr val="tx1"/>
                </a:solidFill>
                <a:effectLst/>
                <a:latin typeface="Calibri"/>
                <a:ea typeface="+mn-ea"/>
                <a:cs typeface="Calibri"/>
              </a:rPr>
              <a:t> and promoted with the help of provincial/territorial child care organizations. </a:t>
            </a:r>
            <a:endParaRPr lang="en-US" sz="1050" dirty="0" smtClean="0">
              <a:latin typeface="Calibri"/>
              <a:cs typeface="Calibri"/>
            </a:endParaRPr>
          </a:p>
          <a:p>
            <a:pPr marL="171450" lvl="0" indent="-171450">
              <a:buFont typeface="Arial"/>
              <a:buChar char="•"/>
            </a:pPr>
            <a:r>
              <a:rPr lang="en-US" sz="1050" kern="1200" dirty="0" smtClean="0">
                <a:solidFill>
                  <a:schemeClr val="tx1"/>
                </a:solidFill>
                <a:effectLst/>
                <a:latin typeface="Calibri"/>
                <a:ea typeface="+mn-ea"/>
                <a:cs typeface="Calibri"/>
              </a:rPr>
              <a:t>Closing date was extended until the end of September in order to maximize the response rate and accommodate</a:t>
            </a:r>
            <a:r>
              <a:rPr lang="en-US" sz="1050" kern="1200" baseline="0" dirty="0" smtClean="0">
                <a:solidFill>
                  <a:schemeClr val="tx1"/>
                </a:solidFill>
                <a:effectLst/>
                <a:latin typeface="Calibri"/>
                <a:ea typeface="+mn-ea"/>
                <a:cs typeface="Calibri"/>
              </a:rPr>
              <a:t> those employers and employees who may not have been able to access the survey during the summer months</a:t>
            </a:r>
            <a:endParaRPr lang="en-US" sz="1050" kern="1200" dirty="0" smtClean="0">
              <a:solidFill>
                <a:schemeClr val="tx1"/>
              </a:solidFill>
              <a:effectLst/>
              <a:latin typeface="Calibri"/>
              <a:ea typeface="+mn-ea"/>
              <a:cs typeface="Calibri"/>
            </a:endParaRPr>
          </a:p>
          <a:p>
            <a:r>
              <a:rPr lang="en-US" sz="1050" kern="1200" dirty="0" smtClean="0">
                <a:solidFill>
                  <a:schemeClr val="tx1"/>
                </a:solidFill>
                <a:effectLst/>
                <a:latin typeface="Calibri"/>
                <a:ea typeface="+mn-ea"/>
                <a:cs typeface="Calibri"/>
              </a:rPr>
              <a:t> </a:t>
            </a:r>
          </a:p>
          <a:p>
            <a:r>
              <a:rPr lang="en-US" sz="1050" b="1" kern="1200" dirty="0" smtClean="0">
                <a:solidFill>
                  <a:schemeClr val="tx1"/>
                </a:solidFill>
                <a:effectLst/>
                <a:latin typeface="Calibri"/>
                <a:ea typeface="+mn-ea"/>
                <a:cs typeface="Calibri"/>
              </a:rPr>
              <a:t>Project timeline</a:t>
            </a:r>
          </a:p>
          <a:p>
            <a:pPr marL="171450" indent="-171450">
              <a:buFont typeface="Arial"/>
              <a:buChar char="•"/>
            </a:pPr>
            <a:r>
              <a:rPr lang="en-US" sz="1050" b="1" kern="1200" dirty="0" smtClean="0">
                <a:solidFill>
                  <a:schemeClr val="tx1"/>
                </a:solidFill>
                <a:effectLst/>
                <a:latin typeface="Calibri"/>
                <a:ea typeface="+mn-ea"/>
                <a:cs typeface="Calibri"/>
              </a:rPr>
              <a:t>Summer to Fall 2011: </a:t>
            </a:r>
            <a:r>
              <a:rPr lang="en-US" sz="1050" kern="1200" dirty="0" smtClean="0">
                <a:solidFill>
                  <a:schemeClr val="tx1"/>
                </a:solidFill>
                <a:effectLst/>
                <a:latin typeface="Calibri"/>
                <a:ea typeface="+mn-ea"/>
                <a:cs typeface="Calibri"/>
              </a:rPr>
              <a:t>Tendering process; Hire research team; Steering Committee; Project launch </a:t>
            </a:r>
          </a:p>
          <a:p>
            <a:pPr marL="171450" indent="-171450">
              <a:buFont typeface="Arial"/>
              <a:buChar char="•"/>
            </a:pPr>
            <a:r>
              <a:rPr lang="en-US" sz="1050" b="1" kern="1200" dirty="0" smtClean="0">
                <a:solidFill>
                  <a:schemeClr val="tx1"/>
                </a:solidFill>
                <a:effectLst/>
                <a:latin typeface="Calibri"/>
                <a:ea typeface="+mn-ea"/>
                <a:cs typeface="Calibri"/>
              </a:rPr>
              <a:t>Nov 2011 to March 2012: </a:t>
            </a:r>
            <a:r>
              <a:rPr lang="en-US" sz="1050" kern="1200" dirty="0" smtClean="0">
                <a:solidFill>
                  <a:schemeClr val="tx1"/>
                </a:solidFill>
                <a:effectLst/>
                <a:latin typeface="Calibri"/>
                <a:ea typeface="+mn-ea"/>
                <a:cs typeface="Calibri"/>
              </a:rPr>
              <a:t>Situational analysis</a:t>
            </a:r>
          </a:p>
          <a:p>
            <a:pPr marL="171450" indent="-171450">
              <a:buFont typeface="Arial"/>
              <a:buChar char="•"/>
            </a:pPr>
            <a:r>
              <a:rPr lang="en-US" sz="1050" b="1" kern="1200" dirty="0" smtClean="0">
                <a:solidFill>
                  <a:schemeClr val="tx1"/>
                </a:solidFill>
                <a:effectLst/>
                <a:latin typeface="Calibri"/>
                <a:ea typeface="+mn-ea"/>
                <a:cs typeface="Calibri"/>
              </a:rPr>
              <a:t>March to May 2012: </a:t>
            </a:r>
            <a:r>
              <a:rPr lang="en-US" sz="1050" kern="1200" dirty="0" smtClean="0">
                <a:solidFill>
                  <a:schemeClr val="tx1"/>
                </a:solidFill>
                <a:effectLst/>
                <a:latin typeface="Calibri"/>
                <a:ea typeface="+mn-ea"/>
                <a:cs typeface="Calibri"/>
              </a:rPr>
              <a:t>Survey development and programing; Research Ethics Board approval</a:t>
            </a:r>
          </a:p>
          <a:p>
            <a:pPr marL="171450" indent="-171450">
              <a:buFont typeface="Arial"/>
              <a:buChar char="•"/>
            </a:pPr>
            <a:r>
              <a:rPr lang="en-US" sz="1050" b="1" kern="1200" dirty="0" smtClean="0">
                <a:solidFill>
                  <a:schemeClr val="tx1"/>
                </a:solidFill>
                <a:effectLst/>
                <a:latin typeface="Calibri"/>
                <a:ea typeface="+mn-ea"/>
                <a:cs typeface="Calibri"/>
              </a:rPr>
              <a:t>April 2011 to September 2012: </a:t>
            </a:r>
            <a:r>
              <a:rPr lang="en-US" sz="1050" kern="1200" dirty="0" smtClean="0">
                <a:solidFill>
                  <a:schemeClr val="tx1"/>
                </a:solidFill>
                <a:effectLst/>
                <a:latin typeface="Calibri"/>
                <a:ea typeface="+mn-ea"/>
                <a:cs typeface="Calibri"/>
              </a:rPr>
              <a:t>Research team: ongoing communication and collaboration with PT officials, child care organizations; CCHRSC: ongoing promotion of the survey</a:t>
            </a:r>
          </a:p>
          <a:p>
            <a:pPr marL="171450" indent="-171450">
              <a:buFont typeface="Arial"/>
              <a:buChar char="•"/>
            </a:pPr>
            <a:r>
              <a:rPr lang="en-US" sz="1050" b="1" kern="1200" dirty="0" smtClean="0">
                <a:solidFill>
                  <a:schemeClr val="tx1"/>
                </a:solidFill>
                <a:effectLst/>
                <a:latin typeface="Calibri"/>
                <a:ea typeface="+mn-ea"/>
                <a:cs typeface="Calibri"/>
              </a:rPr>
              <a:t>May to June 2012:</a:t>
            </a:r>
            <a:r>
              <a:rPr lang="en-US" sz="1050" kern="1200" dirty="0" smtClean="0">
                <a:solidFill>
                  <a:schemeClr val="tx1"/>
                </a:solidFill>
                <a:effectLst/>
                <a:latin typeface="Calibri"/>
                <a:ea typeface="+mn-ea"/>
                <a:cs typeface="Calibri"/>
              </a:rPr>
              <a:t> Pretest, revise, refine surveys</a:t>
            </a:r>
          </a:p>
          <a:p>
            <a:pPr marL="171450" indent="-171450">
              <a:buFont typeface="Arial"/>
              <a:buChar char="•"/>
            </a:pPr>
            <a:r>
              <a:rPr lang="en-US" sz="1050" b="1" kern="1200" dirty="0" smtClean="0">
                <a:solidFill>
                  <a:schemeClr val="tx1"/>
                </a:solidFill>
                <a:effectLst/>
                <a:latin typeface="Calibri"/>
                <a:ea typeface="+mn-ea"/>
                <a:cs typeface="Calibri"/>
              </a:rPr>
              <a:t>July 2012: </a:t>
            </a:r>
            <a:r>
              <a:rPr lang="en-US" sz="1050" kern="1200" dirty="0" smtClean="0">
                <a:solidFill>
                  <a:schemeClr val="tx1"/>
                </a:solidFill>
                <a:effectLst/>
                <a:latin typeface="Calibri"/>
                <a:ea typeface="+mn-ea"/>
                <a:cs typeface="Calibri"/>
              </a:rPr>
              <a:t>Survey launched; On-line until September 30</a:t>
            </a:r>
          </a:p>
          <a:p>
            <a:pPr marL="171450" indent="-171450">
              <a:buFont typeface="Arial"/>
              <a:buChar char="•"/>
            </a:pPr>
            <a:r>
              <a:rPr lang="en-US" sz="1050" b="1" kern="1200" dirty="0" smtClean="0">
                <a:solidFill>
                  <a:schemeClr val="tx1"/>
                </a:solidFill>
                <a:effectLst/>
                <a:latin typeface="Calibri"/>
                <a:ea typeface="+mn-ea"/>
                <a:cs typeface="Calibri"/>
              </a:rPr>
              <a:t>October-November 2012: </a:t>
            </a:r>
            <a:r>
              <a:rPr lang="en-US" sz="1050" kern="1200" dirty="0" smtClean="0">
                <a:solidFill>
                  <a:schemeClr val="tx1"/>
                </a:solidFill>
                <a:effectLst/>
                <a:latin typeface="Calibri"/>
                <a:ea typeface="+mn-ea"/>
                <a:cs typeface="Calibri"/>
              </a:rPr>
              <a:t>Data cleaning; Data sorting; Preparation of frequencies</a:t>
            </a:r>
          </a:p>
          <a:p>
            <a:pPr marL="171450" indent="-171450">
              <a:buFont typeface="Arial"/>
              <a:buChar char="•"/>
            </a:pPr>
            <a:r>
              <a:rPr lang="en-US" sz="1050" b="1" kern="1200" dirty="0" smtClean="0">
                <a:solidFill>
                  <a:schemeClr val="tx1"/>
                </a:solidFill>
                <a:effectLst/>
                <a:latin typeface="Calibri"/>
                <a:ea typeface="+mn-ea"/>
                <a:cs typeface="Calibri"/>
              </a:rPr>
              <a:t>November 2012: </a:t>
            </a:r>
            <a:r>
              <a:rPr lang="en-US" sz="1050" kern="1200" dirty="0" smtClean="0">
                <a:solidFill>
                  <a:schemeClr val="tx1"/>
                </a:solidFill>
                <a:effectLst/>
                <a:latin typeface="Calibri"/>
                <a:ea typeface="+mn-ea"/>
                <a:cs typeface="Calibri"/>
              </a:rPr>
              <a:t>Summary of key findings; Limited analysis; Preparation of summary report</a:t>
            </a:r>
          </a:p>
          <a:p>
            <a:pPr marL="171450" indent="-171450">
              <a:buFont typeface="Arial"/>
              <a:buChar char="•"/>
            </a:pPr>
            <a:r>
              <a:rPr lang="en-US" sz="1050" b="1" kern="1200" dirty="0" smtClean="0">
                <a:solidFill>
                  <a:schemeClr val="tx1"/>
                </a:solidFill>
                <a:effectLst/>
                <a:latin typeface="Calibri"/>
                <a:ea typeface="+mn-ea"/>
                <a:cs typeface="Calibri"/>
              </a:rPr>
              <a:t>December 2012 and beyond: </a:t>
            </a:r>
            <a:r>
              <a:rPr lang="en-US" sz="1050" kern="1200" dirty="0" smtClean="0">
                <a:solidFill>
                  <a:schemeClr val="tx1"/>
                </a:solidFill>
                <a:effectLst/>
                <a:latin typeface="Calibri"/>
                <a:ea typeface="+mn-ea"/>
                <a:cs typeface="Calibri"/>
              </a:rPr>
              <a:t>Preparation of public data set and methodological considerations for future analysis</a:t>
            </a:r>
            <a:endParaRPr lang="en-US" sz="1050" kern="1200" dirty="0">
              <a:solidFill>
                <a:schemeClr val="tx1"/>
              </a:solidFill>
              <a:effectLst/>
              <a:latin typeface="Calibri"/>
              <a:ea typeface="+mn-ea"/>
              <a:cs typeface="Calibri"/>
            </a:endParaRP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87511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
                <a:schemeClr val="accent6"/>
              </a:buClr>
              <a:buSzTx/>
              <a:buFont typeface="Arial"/>
              <a:buNone/>
              <a:tabLst/>
              <a:defRPr/>
            </a:pPr>
            <a:r>
              <a:rPr lang="en-US" sz="1050" b="1" dirty="0" smtClean="0">
                <a:solidFill>
                  <a:srgbClr val="000000"/>
                </a:solidFill>
                <a:latin typeface="+mn-lt"/>
                <a:cs typeface="Calibri"/>
              </a:rPr>
              <a:t>Survey dissemination and data</a:t>
            </a:r>
            <a:r>
              <a:rPr lang="en-US" sz="1050" b="1" baseline="0" dirty="0" smtClean="0">
                <a:solidFill>
                  <a:srgbClr val="000000"/>
                </a:solidFill>
                <a:latin typeface="+mn-lt"/>
                <a:cs typeface="Calibri"/>
              </a:rPr>
              <a:t> collection</a:t>
            </a:r>
            <a:endParaRPr lang="en-US" sz="1050" b="1" dirty="0" smtClean="0">
              <a:solidFill>
                <a:srgbClr val="000000"/>
              </a:solidFill>
              <a:latin typeface="+mn-lt"/>
              <a:cs typeface="Calibri"/>
            </a:endParaRPr>
          </a:p>
          <a:p>
            <a:pPr marL="171450" marR="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dirty="0" smtClean="0">
                <a:solidFill>
                  <a:srgbClr val="000000"/>
                </a:solidFill>
                <a:latin typeface="+mn-lt"/>
                <a:cs typeface="Calibri"/>
              </a:rPr>
              <a:t>Online survey conducted from July 2012 to September 2012</a:t>
            </a:r>
            <a:r>
              <a:rPr lang="en-US" sz="1050" baseline="0" dirty="0" smtClean="0">
                <a:solidFill>
                  <a:srgbClr val="000000"/>
                </a:solidFill>
                <a:latin typeface="+mn-lt"/>
                <a:cs typeface="Calibri"/>
              </a:rPr>
              <a:t> (survey reference period)</a:t>
            </a:r>
            <a:endParaRPr lang="en-US" sz="1050" dirty="0" smtClean="0">
              <a:solidFill>
                <a:srgbClr val="000000"/>
              </a:solidFill>
              <a:latin typeface="Calibri"/>
              <a:cs typeface="Calibri"/>
            </a:endParaRPr>
          </a:p>
          <a:p>
            <a:pPr marL="171450" marR="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dirty="0" smtClean="0">
                <a:solidFill>
                  <a:srgbClr val="000000"/>
                </a:solidFill>
                <a:latin typeface="Calibri"/>
                <a:cs typeface="Calibri"/>
              </a:rPr>
              <a:t>York University’s Institute for Social Research (ISR) used Computer-assisted Survey Execution System (CASES) to host and administer the online survey; data stored on ISR’s servers</a:t>
            </a:r>
          </a:p>
          <a:p>
            <a:pPr marL="628650" marR="0" lvl="1"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dirty="0" smtClean="0">
                <a:solidFill>
                  <a:srgbClr val="000000"/>
                </a:solidFill>
                <a:latin typeface="Calibri"/>
                <a:cs typeface="Calibri"/>
              </a:rPr>
              <a:t>Link for centre directors’ survey was open due to an initial low response</a:t>
            </a:r>
          </a:p>
          <a:p>
            <a:pPr marL="171450" marR="0" lvl="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dirty="0" smtClean="0">
                <a:latin typeface="Calibri"/>
                <a:cs typeface="Calibri"/>
              </a:rPr>
              <a:t>Initially,</a:t>
            </a:r>
            <a:r>
              <a:rPr lang="en-US" sz="1050" baseline="0" dirty="0" smtClean="0">
                <a:latin typeface="Calibri"/>
                <a:cs typeface="Calibri"/>
              </a:rPr>
              <a:t> an email was set to every centre for which an email address was available, along with a unique ID and password</a:t>
            </a:r>
          </a:p>
          <a:p>
            <a:pPr marL="171450" marR="0" lvl="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baseline="0" dirty="0" smtClean="0">
                <a:latin typeface="Calibri"/>
                <a:cs typeface="Calibri"/>
              </a:rPr>
              <a:t>An open link for employees was created; information about the employee open link was circulated via employers, CCHRSC bulletins, provincial/territorial child care organizations, </a:t>
            </a:r>
            <a:r>
              <a:rPr lang="en-US" sz="1050" baseline="0" dirty="0" err="1" smtClean="0">
                <a:latin typeface="Calibri"/>
                <a:cs typeface="Calibri"/>
              </a:rPr>
              <a:t>labour</a:t>
            </a:r>
            <a:r>
              <a:rPr lang="en-US" sz="1050" baseline="0" dirty="0" smtClean="0">
                <a:latin typeface="Calibri"/>
                <a:cs typeface="Calibri"/>
              </a:rPr>
              <a:t> unions, and provincial/territorial governments</a:t>
            </a:r>
          </a:p>
          <a:p>
            <a:pPr marL="171450" marR="0" lvl="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baseline="0" dirty="0" smtClean="0">
                <a:latin typeface="Calibri"/>
                <a:cs typeface="Calibri"/>
              </a:rPr>
              <a:t>As additional email addresses became available, it was necessary to create an open link for employers in order to allow expanded access; ID and passwords were no necessary for the employer open link</a:t>
            </a:r>
            <a:endParaRPr lang="en-US" sz="1050" dirty="0" smtClean="0">
              <a:latin typeface="Calibri"/>
              <a:cs typeface="Calibri"/>
            </a:endParaRPr>
          </a:p>
          <a:p>
            <a:pPr marL="171450" marR="0" lvl="0" indent="-171450" algn="l" defTabSz="914400" rtl="0" eaLnBrk="1" fontAlgn="auto" latinLnBrk="0" hangingPunct="1">
              <a:lnSpc>
                <a:spcPct val="100000"/>
              </a:lnSpc>
              <a:spcBef>
                <a:spcPts val="0"/>
              </a:spcBef>
              <a:spcAft>
                <a:spcPts val="0"/>
              </a:spcAft>
              <a:buClr>
                <a:schemeClr val="accent6"/>
              </a:buClr>
              <a:buSzTx/>
              <a:buFont typeface="Arial"/>
              <a:buChar char="•"/>
              <a:tabLst/>
              <a:defRPr/>
            </a:pPr>
            <a:r>
              <a:rPr lang="en-US" sz="1050" dirty="0" smtClean="0">
                <a:latin typeface="Calibri"/>
                <a:cs typeface="Calibri"/>
              </a:rPr>
              <a:t>Email and</a:t>
            </a:r>
            <a:r>
              <a:rPr lang="en-US" sz="1050" baseline="0" dirty="0" smtClean="0">
                <a:latin typeface="Calibri"/>
                <a:cs typeface="Calibri"/>
              </a:rPr>
              <a:t> address list was complied primarily by working with provincial/territorial officials, child care organizations, and through supplementary  </a:t>
            </a:r>
            <a:r>
              <a:rPr lang="en-US" sz="1050" dirty="0" smtClean="0">
                <a:latin typeface="Calibri"/>
                <a:cs typeface="Calibri"/>
              </a:rPr>
              <a:t>Google/Web searches</a:t>
            </a:r>
            <a:endParaRPr lang="en-US" sz="1050" dirty="0" smtClean="0">
              <a:solidFill>
                <a:srgbClr val="000000"/>
              </a:solidFill>
              <a:latin typeface="Calibri"/>
              <a:cs typeface="Calibri"/>
            </a:endParaRPr>
          </a:p>
          <a:p>
            <a:pPr marL="171450" lvl="0" indent="-171450">
              <a:buClr>
                <a:schemeClr val="accent6"/>
              </a:buClr>
              <a:buFont typeface="Arial"/>
              <a:buChar char="•"/>
            </a:pPr>
            <a:r>
              <a:rPr lang="en-US" sz="1050" dirty="0" smtClean="0">
                <a:solidFill>
                  <a:srgbClr val="000000"/>
                </a:solidFill>
                <a:latin typeface="Calibri"/>
                <a:cs typeface="Calibri"/>
              </a:rPr>
              <a:t>Direct mail providing the link to the survey was sent by CCHRSC to those without an email address</a:t>
            </a:r>
          </a:p>
          <a:p>
            <a:pPr marL="171450" lvl="0" indent="-171450">
              <a:buClr>
                <a:schemeClr val="accent6"/>
              </a:buClr>
              <a:buFont typeface="Arial"/>
              <a:buChar char="•"/>
            </a:pPr>
            <a:r>
              <a:rPr lang="en-US" sz="1050" dirty="0" smtClean="0">
                <a:solidFill>
                  <a:srgbClr val="000000"/>
                </a:solidFill>
                <a:latin typeface="Calibri"/>
                <a:cs typeface="Calibri"/>
              </a:rPr>
              <a:t>Regular reminders sent</a:t>
            </a:r>
          </a:p>
          <a:p>
            <a:pPr marL="171450" indent="-171450">
              <a:buClr>
                <a:schemeClr val="accent6"/>
              </a:buClr>
              <a:buFont typeface="Arial"/>
              <a:buChar char="•"/>
            </a:pPr>
            <a:r>
              <a:rPr lang="en-US" sz="1050" dirty="0" smtClean="0">
                <a:solidFill>
                  <a:srgbClr val="000000"/>
                </a:solidFill>
                <a:latin typeface="Calibri"/>
                <a:cs typeface="Calibri"/>
              </a:rPr>
              <a:t>Publicized through social media (</a:t>
            </a:r>
            <a:r>
              <a:rPr lang="en-US" sz="1050" dirty="0" err="1" smtClean="0">
                <a:solidFill>
                  <a:srgbClr val="000000"/>
                </a:solidFill>
                <a:latin typeface="Calibri"/>
                <a:cs typeface="Calibri"/>
              </a:rPr>
              <a:t>Facebook</a:t>
            </a:r>
            <a:r>
              <a:rPr lang="en-US" sz="1050" dirty="0" smtClean="0">
                <a:solidFill>
                  <a:srgbClr val="000000"/>
                </a:solidFill>
                <a:latin typeface="Calibri"/>
                <a:cs typeface="Calibri"/>
              </a:rPr>
              <a:t>, Twitter, </a:t>
            </a:r>
            <a:r>
              <a:rPr lang="en-US" sz="1050" dirty="0" err="1" smtClean="0">
                <a:solidFill>
                  <a:srgbClr val="000000"/>
                </a:solidFill>
                <a:latin typeface="Calibri"/>
                <a:cs typeface="Calibri"/>
              </a:rPr>
              <a:t>LInkedIn</a:t>
            </a:r>
            <a:r>
              <a:rPr lang="en-US" sz="1050" dirty="0" smtClean="0">
                <a:solidFill>
                  <a:srgbClr val="000000"/>
                </a:solidFill>
                <a:latin typeface="Calibri"/>
                <a:cs typeface="Calibri"/>
              </a:rPr>
              <a:t>)</a:t>
            </a:r>
          </a:p>
          <a:p>
            <a:pPr marL="171450" indent="-171450">
              <a:buClr>
                <a:schemeClr val="accent6"/>
              </a:buClr>
              <a:buFont typeface="Arial"/>
              <a:buChar char="•"/>
            </a:pPr>
            <a:r>
              <a:rPr lang="en-US" sz="1050" dirty="0" smtClean="0">
                <a:solidFill>
                  <a:srgbClr val="000000"/>
                </a:solidFill>
                <a:latin typeface="Calibri"/>
                <a:cs typeface="Calibri"/>
              </a:rPr>
              <a:t>Engagement through an email account for trouble-shooting and questions (</a:t>
            </a:r>
            <a:r>
              <a:rPr lang="en-US" sz="1050" dirty="0" smtClean="0">
                <a:solidFill>
                  <a:srgbClr val="000000"/>
                </a:solidFill>
                <a:latin typeface="Calibri"/>
                <a:cs typeface="Calibri"/>
                <a:hlinkClick r:id="rId3"/>
              </a:rPr>
              <a:t>flanaganbeach@gmail.com</a:t>
            </a:r>
            <a:r>
              <a:rPr lang="en-US" sz="1050" dirty="0" smtClean="0">
                <a:solidFill>
                  <a:srgbClr val="000000"/>
                </a:solidFill>
                <a:latin typeface="Calibri"/>
                <a:cs typeface="Calibri"/>
              </a:rPr>
              <a:t>)</a:t>
            </a:r>
          </a:p>
          <a:p>
            <a:pPr marL="171450" indent="-171450">
              <a:buClr>
                <a:schemeClr val="accent6"/>
              </a:buClr>
              <a:buFont typeface="Arial"/>
              <a:buChar char="•"/>
            </a:pPr>
            <a:r>
              <a:rPr lang="en-US" sz="1050" dirty="0" smtClean="0">
                <a:solidFill>
                  <a:srgbClr val="000000"/>
                </a:solidFill>
                <a:latin typeface="Calibri"/>
                <a:cs typeface="Calibri"/>
              </a:rPr>
              <a:t>Articles about the survey published in sector</a:t>
            </a:r>
            <a:r>
              <a:rPr lang="en-US" sz="1050" baseline="0" dirty="0" smtClean="0">
                <a:solidFill>
                  <a:srgbClr val="000000"/>
                </a:solidFill>
                <a:latin typeface="Calibri"/>
                <a:cs typeface="Calibri"/>
              </a:rPr>
              <a:t> newsletters and publications</a:t>
            </a:r>
          </a:p>
          <a:p>
            <a:pPr marL="171450" indent="-171450">
              <a:buClr>
                <a:schemeClr val="accent6"/>
              </a:buClr>
              <a:buFont typeface="Arial"/>
              <a:buChar char="•"/>
            </a:pPr>
            <a:r>
              <a:rPr lang="en-US" sz="1050" baseline="0" dirty="0" smtClean="0">
                <a:solidFill>
                  <a:srgbClr val="000000"/>
                </a:solidFill>
                <a:latin typeface="Calibri"/>
                <a:cs typeface="Calibri"/>
              </a:rPr>
              <a:t>The survey was reviewed and approved by the Research Ethics Board at York University</a:t>
            </a:r>
          </a:p>
        </p:txBody>
      </p:sp>
      <p:sp>
        <p:nvSpPr>
          <p:cNvPr id="2" name="Footer Placeholder 1"/>
          <p:cNvSpPr>
            <a:spLocks noGrp="1"/>
          </p:cNvSpPr>
          <p:nvPr>
            <p:ph type="ftr" sz="quarter" idx="10"/>
          </p:nvPr>
        </p:nvSpPr>
        <p:spPr/>
        <p:txBody>
          <a:bodyPr/>
          <a:lstStyle/>
          <a:p>
            <a:r>
              <a:rPr lang="en-CA" smtClean="0"/>
              <a:t>You Bet We Still Care! - Survey Results</a:t>
            </a:r>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050" b="1" dirty="0" smtClean="0">
                <a:solidFill>
                  <a:srgbClr val="000000"/>
                </a:solidFill>
                <a:latin typeface="Calibri"/>
                <a:cs typeface="Calibri"/>
              </a:rPr>
              <a:t>Distribution of responses</a:t>
            </a:r>
          </a:p>
          <a:p>
            <a:pPr marL="171450" indent="-171450">
              <a:buFont typeface="Arial"/>
              <a:buChar char="•"/>
            </a:pPr>
            <a:r>
              <a:rPr lang="en-US" sz="1050" b="0" dirty="0" smtClean="0">
                <a:solidFill>
                  <a:srgbClr val="000000"/>
                </a:solidFill>
                <a:latin typeface="Calibri"/>
                <a:cs typeface="Calibri"/>
              </a:rPr>
              <a:t>The grap</a:t>
            </a:r>
            <a:r>
              <a:rPr lang="en-US" sz="1050" b="0" baseline="0" dirty="0" smtClean="0">
                <a:solidFill>
                  <a:srgbClr val="000000"/>
                </a:solidFill>
                <a:latin typeface="Calibri"/>
                <a:cs typeface="Calibri"/>
              </a:rPr>
              <a:t>h demonstrates the provincial/territorial distribution of survey responses</a:t>
            </a:r>
            <a:endParaRPr lang="en-US" sz="1050" b="0" dirty="0" smtClean="0">
              <a:solidFill>
                <a:srgbClr val="000000"/>
              </a:solidFill>
              <a:latin typeface="Calibri"/>
              <a:cs typeface="Calibri"/>
            </a:endParaRPr>
          </a:p>
          <a:p>
            <a:pPr marL="171450" indent="-171450">
              <a:buFont typeface="Arial"/>
              <a:buChar char="•"/>
            </a:pPr>
            <a:r>
              <a:rPr lang="en-US" sz="1050" b="0" dirty="0" smtClean="0">
                <a:solidFill>
                  <a:srgbClr val="000000"/>
                </a:solidFill>
                <a:latin typeface="Calibri"/>
                <a:cs typeface="Calibri"/>
              </a:rPr>
              <a:t>Total of 7,000 emails were sent to child care centres</a:t>
            </a:r>
            <a:endParaRPr lang="en-US" sz="1050" b="0" baseline="0" dirty="0" smtClean="0">
              <a:solidFill>
                <a:srgbClr val="000000"/>
              </a:solidFill>
              <a:latin typeface="Calibri"/>
              <a:cs typeface="Calibri"/>
            </a:endParaRPr>
          </a:p>
          <a:p>
            <a:pPr marL="628650" lvl="1" indent="-171450">
              <a:buFont typeface="Arial"/>
              <a:buChar char="•"/>
            </a:pPr>
            <a:r>
              <a:rPr lang="en-US" sz="1050" b="0" baseline="0" dirty="0" smtClean="0">
                <a:solidFill>
                  <a:srgbClr val="000000"/>
                </a:solidFill>
                <a:latin typeface="Calibri"/>
                <a:cs typeface="Calibri"/>
              </a:rPr>
              <a:t>Responses from incomplete surveys were not included in the analysis</a:t>
            </a:r>
          </a:p>
          <a:p>
            <a:pPr marL="628650" lvl="1" indent="-171450">
              <a:buFont typeface="Arial"/>
              <a:buChar char="•"/>
              <a:defRPr/>
            </a:pPr>
            <a:r>
              <a:rPr lang="en-US" sz="1050" baseline="0" dirty="0" smtClean="0">
                <a:solidFill>
                  <a:srgbClr val="000000"/>
                </a:solidFill>
                <a:latin typeface="+mn-lt"/>
                <a:ea typeface="+mn-ea"/>
                <a:cs typeface="Calibri"/>
              </a:rPr>
              <a:t>Over 400 respondents who were outside of the target population were also excluded</a:t>
            </a:r>
          </a:p>
          <a:p>
            <a:pPr marL="628650" lvl="1" indent="-171450">
              <a:buFont typeface="Arial"/>
              <a:buChar char="•"/>
              <a:defRPr/>
            </a:pPr>
            <a:r>
              <a:rPr lang="en-US" sz="1050" baseline="0" dirty="0" smtClean="0">
                <a:solidFill>
                  <a:srgbClr val="000000"/>
                </a:solidFill>
                <a:latin typeface="+mn-lt"/>
                <a:ea typeface="+mn-ea"/>
                <a:cs typeface="Calibri"/>
              </a:rPr>
              <a:t>Individual email follow ups were done in cases where it was uncertain whether or not the respondent was within the target population or not</a:t>
            </a:r>
            <a:endParaRPr lang="en-US" sz="1050" b="0" dirty="0" smtClean="0">
              <a:solidFill>
                <a:srgbClr val="000000"/>
              </a:solidFill>
              <a:latin typeface="Calibri"/>
              <a:cs typeface="Calibri"/>
            </a:endParaRPr>
          </a:p>
          <a:p>
            <a:pPr marL="171450" indent="-171450">
              <a:buFont typeface="Arial"/>
              <a:buChar char="•"/>
            </a:pPr>
            <a:r>
              <a:rPr lang="en-US" sz="1050" b="0" dirty="0" smtClean="0">
                <a:solidFill>
                  <a:srgbClr val="000000"/>
                </a:solidFill>
                <a:latin typeface="Calibri"/>
                <a:cs typeface="Calibri"/>
              </a:rPr>
              <a:t>Total of 4,625 respondents who administered or worked in programs </a:t>
            </a:r>
            <a:r>
              <a:rPr lang="en-US" sz="1050" b="0" baseline="0" dirty="0" smtClean="0">
                <a:solidFill>
                  <a:srgbClr val="000000"/>
                </a:solidFill>
                <a:latin typeface="Calibri"/>
                <a:cs typeface="Calibri"/>
              </a:rPr>
              <a:t>who fell within the target population completed surveys</a:t>
            </a:r>
            <a:endParaRPr lang="en-US" sz="1050" b="0" dirty="0" smtClean="0">
              <a:solidFill>
                <a:srgbClr val="000000"/>
              </a:solidFill>
              <a:latin typeface="Calibri"/>
              <a:cs typeface="Calibri"/>
            </a:endParaRPr>
          </a:p>
          <a:p>
            <a:pPr marL="628650" lvl="1" indent="-171450">
              <a:buFont typeface="Arial"/>
              <a:buChar char="•"/>
            </a:pPr>
            <a:r>
              <a:rPr lang="en-US" sz="1050" b="0" dirty="0" smtClean="0">
                <a:solidFill>
                  <a:srgbClr val="000000"/>
                </a:solidFill>
                <a:latin typeface="Calibri"/>
                <a:cs typeface="Calibri"/>
              </a:rPr>
              <a:t>The employer</a:t>
            </a:r>
            <a:r>
              <a:rPr lang="en-US" sz="1050" b="0" baseline="0" dirty="0" smtClean="0">
                <a:solidFill>
                  <a:srgbClr val="000000"/>
                </a:solidFill>
                <a:latin typeface="Calibri"/>
                <a:cs typeface="Calibri"/>
              </a:rPr>
              <a:t> </a:t>
            </a:r>
            <a:r>
              <a:rPr lang="en-US" sz="1050" b="0" dirty="0" smtClean="0">
                <a:solidFill>
                  <a:srgbClr val="000000"/>
                </a:solidFill>
                <a:latin typeface="Calibri"/>
                <a:cs typeface="Calibri"/>
              </a:rPr>
              <a:t>survey</a:t>
            </a:r>
            <a:r>
              <a:rPr lang="en-US" sz="1050" b="0" baseline="0" dirty="0" smtClean="0">
                <a:solidFill>
                  <a:srgbClr val="000000"/>
                </a:solidFill>
                <a:latin typeface="Calibri"/>
                <a:cs typeface="Calibri"/>
              </a:rPr>
              <a:t> </a:t>
            </a:r>
            <a:r>
              <a:rPr lang="en-US" sz="1050" b="0" dirty="0" smtClean="0">
                <a:solidFill>
                  <a:srgbClr val="000000"/>
                </a:solidFill>
                <a:latin typeface="Calibri"/>
                <a:cs typeface="Calibri"/>
              </a:rPr>
              <a:t>had 1,145 responses</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050" b="0" baseline="0" dirty="0" smtClean="0">
                <a:solidFill>
                  <a:srgbClr val="000000"/>
                </a:solidFill>
                <a:latin typeface="Calibri"/>
                <a:cs typeface="Calibri"/>
              </a:rPr>
              <a:t>The responses from each province and territory as a percentage of the total responses were similar to </a:t>
            </a:r>
            <a:r>
              <a:rPr lang="en-US" sz="1050" b="0" i="1" baseline="0" dirty="0" smtClean="0">
                <a:solidFill>
                  <a:srgbClr val="000000"/>
                </a:solidFill>
                <a:latin typeface="Calibri"/>
                <a:cs typeface="Calibri"/>
              </a:rPr>
              <a:t>You Bet I Care!</a:t>
            </a:r>
            <a:r>
              <a:rPr lang="en-US" sz="1050" b="0" baseline="0" dirty="0" smtClean="0">
                <a:solidFill>
                  <a:srgbClr val="000000"/>
                </a:solidFill>
                <a:latin typeface="Calibri"/>
                <a:cs typeface="Calibri"/>
              </a:rPr>
              <a:t> (1998), with the exception of Saskatchewan which was considerably higher, and Nova Scotia, which was lower.</a:t>
            </a:r>
          </a:p>
          <a:p>
            <a:pPr marL="628650" lvl="1" indent="-171450">
              <a:buFont typeface="Arial"/>
              <a:buChar char="•"/>
            </a:pPr>
            <a:r>
              <a:rPr lang="en-US" sz="1050" b="0" dirty="0" smtClean="0">
                <a:solidFill>
                  <a:srgbClr val="000000"/>
                </a:solidFill>
                <a:latin typeface="Calibri"/>
                <a:cs typeface="Calibri"/>
              </a:rPr>
              <a:t>The employee survey had 3,480 responses</a:t>
            </a:r>
          </a:p>
          <a:p>
            <a:pPr marL="1085850" lvl="2" indent="-171450">
              <a:buFont typeface="Arial"/>
              <a:buChar char="•"/>
            </a:pPr>
            <a:r>
              <a:rPr lang="en-US" sz="1050" b="0" baseline="0" dirty="0" smtClean="0">
                <a:solidFill>
                  <a:srgbClr val="000000"/>
                </a:solidFill>
                <a:latin typeface="Calibri"/>
                <a:cs typeface="Calibri"/>
              </a:rPr>
              <a:t>Ontario was overrepresented </a:t>
            </a:r>
          </a:p>
          <a:p>
            <a:pPr marL="1085850" lvl="2" indent="-171450">
              <a:buFont typeface="Arial"/>
              <a:buChar char="•"/>
            </a:pPr>
            <a:r>
              <a:rPr lang="en-US" sz="1050" b="0" baseline="0" dirty="0" smtClean="0">
                <a:solidFill>
                  <a:srgbClr val="000000"/>
                </a:solidFill>
                <a:latin typeface="Calibri"/>
                <a:cs typeface="Calibri"/>
              </a:rPr>
              <a:t>Quebec underrepresented</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Respondents</a:t>
            </a:r>
            <a:r>
              <a:rPr lang="en-US" sz="1200" b="0" kern="1200" baseline="0" dirty="0" smtClean="0">
                <a:solidFill>
                  <a:schemeClr val="tx1"/>
                </a:solidFill>
                <a:effectLst/>
                <a:latin typeface="+mn-lt"/>
                <a:ea typeface="+mn-ea"/>
                <a:cs typeface="+mn-cs"/>
              </a:rPr>
              <a:t> of the employee survey</a:t>
            </a:r>
            <a:r>
              <a:rPr lang="en-US" sz="1200" b="0" kern="1200" dirty="0" smtClean="0">
                <a:solidFill>
                  <a:schemeClr val="tx1"/>
                </a:solidFill>
                <a:effectLst/>
                <a:latin typeface="+mn-lt"/>
                <a:ea typeface="+mn-ea"/>
                <a:cs typeface="+mn-cs"/>
              </a:rPr>
              <a:t> included First Nations/Inuit/Metis (4.1%) and members of visible minorities (5.4%). The majority of respondents were white/Caucasian (86.5%). </a:t>
            </a:r>
            <a:endParaRPr lang="en-US" sz="1050"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050" b="0" baseline="0" dirty="0" smtClean="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50" b="1" dirty="0" smtClean="0">
                <a:solidFill>
                  <a:srgbClr val="000000"/>
                </a:solidFill>
                <a:latin typeface="Calibri"/>
                <a:cs typeface="Calibri"/>
              </a:rPr>
              <a:t>Response rate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50" b="0" dirty="0" smtClean="0">
                <a:solidFill>
                  <a:srgbClr val="000000"/>
                </a:solidFill>
                <a:latin typeface="Calibri"/>
                <a:cs typeface="Calibri"/>
              </a:rPr>
              <a:t>An accurate response</a:t>
            </a:r>
            <a:r>
              <a:rPr lang="en-US" sz="1050" b="0" baseline="0" dirty="0" smtClean="0">
                <a:solidFill>
                  <a:srgbClr val="000000"/>
                </a:solidFill>
                <a:latin typeface="Calibri"/>
                <a:cs typeface="Calibri"/>
              </a:rPr>
              <a:t> rate for the survey is not available because it is unknown how many people actually received the survey.</a:t>
            </a:r>
          </a:p>
        </p:txBody>
      </p:sp>
      <p:sp>
        <p:nvSpPr>
          <p:cNvPr id="5" name="Footer Placeholder 4"/>
          <p:cNvSpPr>
            <a:spLocks noGrp="1"/>
          </p:cNvSpPr>
          <p:nvPr>
            <p:ph type="ftr" sz="quarter" idx="11"/>
          </p:nvPr>
        </p:nvSpPr>
        <p:spPr/>
        <p:txBody>
          <a:bodyPr/>
          <a:lstStyle/>
          <a:p>
            <a:r>
              <a:rPr lang="en-CA" smtClean="0"/>
              <a:t>You Bet We Still Care! - Survey Results</a:t>
            </a:r>
            <a:endParaRPr lang="en-CA"/>
          </a:p>
        </p:txBody>
      </p:sp>
    </p:spTree>
    <p:extLst>
      <p:ext uri="{BB962C8B-B14F-4D97-AF65-F5344CB8AC3E}">
        <p14:creationId xmlns:p14="http://schemas.microsoft.com/office/powerpoint/2010/main" val="275841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CA"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5BA833-A66A-F945-A270-8A397070CC1E}" type="datetime1">
              <a:rPr lang="en-CA" smtClean="0"/>
              <a:pPr/>
              <a:t>12/02/2013</a:t>
            </a:fld>
            <a:endParaRPr lang="en-US"/>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r>
              <a:rPr lang="en-US" smtClean="0">
                <a:solidFill>
                  <a:srgbClr val="E8E9D1"/>
                </a:solidFill>
              </a:rPr>
              <a:t>You Bet We Still Care! - Survey Results</a:t>
            </a:r>
            <a:endParaRPr lang="en-US">
              <a:solidFill>
                <a:srgbClr val="E8E9D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D069E11-05DD-124E-9404-5E4662DED6B5}" type="slidenum">
              <a:rPr lang="en-US" smtClean="0">
                <a:solidFill>
                  <a:srgbClr val="E8E9D1"/>
                </a:solidFill>
              </a:rPr>
              <a:pPr/>
              <a:t>‹#›</a:t>
            </a:fld>
            <a:endParaRPr lang="en-US">
              <a:solidFill>
                <a:srgbClr val="E8E9D1"/>
              </a:solidFill>
            </a:endParaRPr>
          </a:p>
        </p:txBody>
      </p:sp>
    </p:spTree>
    <p:extLst>
      <p:ext uri="{BB962C8B-B14F-4D97-AF65-F5344CB8AC3E}">
        <p14:creationId xmlns:p14="http://schemas.microsoft.com/office/powerpoint/2010/main" val="4679662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D2A44C30-39FC-574D-AD8F-4F0DAB377097}" type="datetime1">
              <a:rPr lang="en-CA" smtClean="0">
                <a:solidFill>
                  <a:srgbClr val="FFFDF6"/>
                </a:solidFill>
              </a:rPr>
              <a:pPr/>
              <a:t>12/02/2013</a:t>
            </a:fld>
            <a:endParaRPr lang="en-US">
              <a:solidFill>
                <a:srgbClr val="FFFDF6"/>
              </a:solidFill>
            </a:endParaRPr>
          </a:p>
        </p:txBody>
      </p:sp>
      <p:sp>
        <p:nvSpPr>
          <p:cNvPr id="5" name="Footer Placeholder 4"/>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6" name="Slide Number Placeholder 5"/>
          <p:cNvSpPr>
            <a:spLocks noGrp="1"/>
          </p:cNvSpPr>
          <p:nvPr>
            <p:ph type="sldNum" sz="quarter" idx="12"/>
          </p:nvPr>
        </p:nvSpPr>
        <p:spPr/>
        <p:txBody>
          <a:bodyPr/>
          <a:lstStyle/>
          <a:p>
            <a:fld id="{0D069E11-05DD-124E-9404-5E4662DED6B5}" type="slidenum">
              <a:rPr lang="en-US" smtClean="0"/>
              <a:pPr/>
              <a:t>‹#›</a:t>
            </a:fld>
            <a:endParaRPr lang="en-US"/>
          </a:p>
        </p:txBody>
      </p:sp>
    </p:spTree>
    <p:extLst>
      <p:ext uri="{BB962C8B-B14F-4D97-AF65-F5344CB8AC3E}">
        <p14:creationId xmlns:p14="http://schemas.microsoft.com/office/powerpoint/2010/main" val="154891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609602"/>
            <a:ext cx="5562600" cy="5516564"/>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7CB8E1D7-3638-E74D-AD61-146BDF561468}" type="datetime1">
              <a:rPr lang="en-CA" smtClean="0">
                <a:solidFill>
                  <a:srgbClr val="FFFDF6"/>
                </a:solidFill>
              </a:rPr>
              <a:pPr/>
              <a:t>12/02/2013</a:t>
            </a:fld>
            <a:endParaRPr lang="en-US">
              <a:solidFill>
                <a:srgbClr val="FFFDF6"/>
              </a:solidFill>
            </a:endParaRPr>
          </a:p>
        </p:txBody>
      </p:sp>
      <p:sp>
        <p:nvSpPr>
          <p:cNvPr id="5" name="Footer Placeholder 4"/>
          <p:cNvSpPr>
            <a:spLocks noGrp="1"/>
          </p:cNvSpPr>
          <p:nvPr>
            <p:ph type="ftr" sz="quarter" idx="11"/>
          </p:nvPr>
        </p:nvSpPr>
        <p:spPr>
          <a:xfrm>
            <a:off x="457205" y="6248208"/>
            <a:ext cx="5573483" cy="365125"/>
          </a:xfrm>
        </p:spPr>
        <p:txBody>
          <a:bodyPr/>
          <a:lstStyle/>
          <a:p>
            <a:r>
              <a:rPr lang="en-US" smtClean="0">
                <a:solidFill>
                  <a:srgbClr val="FFFDF6"/>
                </a:solidFill>
              </a:rPr>
              <a:t>You Bet We Still Care! - Survey Results</a:t>
            </a:r>
            <a:endParaRPr lang="en-US">
              <a:solidFill>
                <a:srgbClr val="FFFDF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0D069E11-05DD-124E-9404-5E4662DED6B5}" type="slidenum">
              <a:rPr lang="en-US" smtClean="0"/>
              <a:pPr/>
              <a:t>‹#›</a:t>
            </a:fld>
            <a:endParaRPr lang="en-US"/>
          </a:p>
        </p:txBody>
      </p:sp>
    </p:spTree>
    <p:extLst>
      <p:ext uri="{BB962C8B-B14F-4D97-AF65-F5344CB8AC3E}">
        <p14:creationId xmlns:p14="http://schemas.microsoft.com/office/powerpoint/2010/main" val="8987031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7ED2F15-8327-1A44-8494-916511ACF88E}" type="datetime1">
              <a:rPr lang="en-CA" smtClean="0">
                <a:solidFill>
                  <a:prstClr val="black">
                    <a:tint val="75000"/>
                  </a:prstClr>
                </a:solidFill>
              </a:rPr>
              <a:pPr/>
              <a:t>12/02/2013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315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D097CD-F66B-E549-9E0C-CBEAC28CAB6A}" type="datetime1">
              <a:rPr lang="en-CA" smtClean="0">
                <a:solidFill>
                  <a:prstClr val="black">
                    <a:tint val="75000"/>
                  </a:prstClr>
                </a:solidFill>
              </a:rPr>
              <a:pPr/>
              <a:t>12/02/2013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4915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52EF2-66BB-6644-A7D9-97E4E938B5E3}" type="datetime1">
              <a:rPr lang="en-CA" smtClean="0">
                <a:solidFill>
                  <a:prstClr val="black">
                    <a:tint val="75000"/>
                  </a:prstClr>
                </a:solidFill>
              </a:rPr>
              <a:pPr/>
              <a:t>12/02/2013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84924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3504122-E42D-A644-8C32-CFE683E44B03}" type="datetime1">
              <a:rPr lang="en-CA" smtClean="0">
                <a:solidFill>
                  <a:prstClr val="black">
                    <a:tint val="75000"/>
                  </a:prstClr>
                </a:solidFill>
              </a:rPr>
              <a:pPr/>
              <a:t>12/02/2013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16082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18D5CC0-4973-B34C-888A-B0624BA28E7C}" type="datetime1">
              <a:rPr lang="en-CA" smtClean="0">
                <a:solidFill>
                  <a:prstClr val="black">
                    <a:tint val="75000"/>
                  </a:prstClr>
                </a:solidFill>
              </a:rPr>
              <a:pPr/>
              <a:t>12/02/2013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8647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491D7F1-4418-9F4B-82EC-DC1CA83FBD8C}" type="datetime1">
              <a:rPr lang="en-CA" smtClean="0">
                <a:solidFill>
                  <a:prstClr val="black">
                    <a:tint val="75000"/>
                  </a:prstClr>
                </a:solidFill>
              </a:rPr>
              <a:pPr/>
              <a:t>12/02/2013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47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0C2E-8B5E-E341-BC31-8D3545F83627}" type="datetime1">
              <a:rPr lang="en-CA" smtClean="0">
                <a:solidFill>
                  <a:prstClr val="black">
                    <a:tint val="75000"/>
                  </a:prstClr>
                </a:solidFill>
              </a:rPr>
              <a:pPr/>
              <a:t>12/02/2013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7034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EBC6C-DD77-1845-9B18-92E0C0DAC750}" type="datetime1">
              <a:rPr lang="en-CA" smtClean="0">
                <a:solidFill>
                  <a:prstClr val="black">
                    <a:tint val="75000"/>
                  </a:prstClr>
                </a:solidFill>
              </a:rPr>
              <a:pPr/>
              <a:t>12/02/2013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637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3A6C1AA5-A240-C649-82F0-48419E1B66AC}" type="datetime1">
              <a:rPr lang="en-CA" smtClean="0">
                <a:solidFill>
                  <a:srgbClr val="FFFDF6"/>
                </a:solidFill>
              </a:rPr>
              <a:pPr/>
              <a:t>12/02/2013</a:t>
            </a:fld>
            <a:endParaRPr lang="en-US">
              <a:solidFill>
                <a:srgbClr val="FFFDF6"/>
              </a:solidFill>
            </a:endParaRPr>
          </a:p>
        </p:txBody>
      </p:sp>
      <p:sp>
        <p:nvSpPr>
          <p:cNvPr id="5" name="Footer Placeholder 4"/>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D069E11-05DD-124E-9404-5E4662DED6B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extLst>
      <p:ext uri="{BB962C8B-B14F-4D97-AF65-F5344CB8AC3E}">
        <p14:creationId xmlns:p14="http://schemas.microsoft.com/office/powerpoint/2010/main" val="275721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CA995-0F56-0544-9421-DD3C2E399272}" type="datetime1">
              <a:rPr lang="en-CA" smtClean="0">
                <a:solidFill>
                  <a:prstClr val="black">
                    <a:tint val="75000"/>
                  </a:prstClr>
                </a:solidFill>
              </a:rPr>
              <a:pPr/>
              <a:t>12/02/2013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9112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D0D208-A123-8B4F-9726-716C573B911F}" type="datetime1">
              <a:rPr lang="en-CA" smtClean="0">
                <a:solidFill>
                  <a:prstClr val="black">
                    <a:tint val="75000"/>
                  </a:prstClr>
                </a:solidFill>
              </a:rPr>
              <a:pPr/>
              <a:t>12/02/2013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97010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E0B268-34A0-FD45-91D9-669F03669063}" type="datetime1">
              <a:rPr lang="en-CA" smtClean="0">
                <a:solidFill>
                  <a:prstClr val="black">
                    <a:tint val="75000"/>
                  </a:prstClr>
                </a:solidFill>
              </a:rPr>
              <a:pPr/>
              <a:t>12/02/2013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9517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 name="Rectangle 51"/>
          <p:cNvSpPr/>
          <p:nvPr userDrawn="1"/>
        </p:nvSpPr>
        <p:spPr>
          <a:xfrm>
            <a:off x="0" y="5638801"/>
            <a:ext cx="9144000" cy="1219201"/>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0" y="-1"/>
            <a:ext cx="9144000" cy="1219201"/>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prstClr val="white"/>
              </a:solidFill>
            </a:endParaRPr>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13816" y="3149600"/>
            <a:ext cx="4249038" cy="2388629"/>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 y="1323931"/>
            <a:ext cx="5215582" cy="2931980"/>
          </a:xfrm>
          <a:prstGeom prst="rect">
            <a:avLst/>
          </a:prstGeom>
        </p:spPr>
      </p:pic>
      <p:sp>
        <p:nvSpPr>
          <p:cNvPr id="4" name="Date Placeholder 3"/>
          <p:cNvSpPr>
            <a:spLocks noGrp="1"/>
          </p:cNvSpPr>
          <p:nvPr>
            <p:ph type="dt" sz="half" idx="10"/>
          </p:nvPr>
        </p:nvSpPr>
        <p:spPr/>
        <p:txBody>
          <a:bodyPr/>
          <a:lstStyle/>
          <a:p>
            <a:fld id="{44C9D7FE-13CD-D041-A668-EF4C8DE3651F}"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0" y="-11291"/>
            <a:ext cx="7772400" cy="933451"/>
          </a:xfrm>
        </p:spPr>
        <p:txBody>
          <a:bodyPr anchor="b">
            <a:normAutofit/>
          </a:bodyPr>
          <a:lstStyle>
            <a:lvl1pPr algn="l">
              <a:defRPr sz="3200">
                <a:solidFill>
                  <a:schemeClr val="accent4">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56566" y="6019800"/>
            <a:ext cx="6400800" cy="685800"/>
          </a:xfrm>
        </p:spPr>
        <p:txBody>
          <a:bodyPr>
            <a:normAutofit/>
          </a:bodyPr>
          <a:lstStyle>
            <a:lvl1pPr marL="0" indent="0" algn="l">
              <a:buNone/>
              <a:defRPr sz="2400">
                <a:solidFill>
                  <a:schemeClr val="accent4">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Rectangle 12"/>
          <p:cNvSpPr/>
          <p:nvPr userDrawn="1"/>
        </p:nvSpPr>
        <p:spPr>
          <a:xfrm rot="19006820">
            <a:off x="3240404" y="3084280"/>
            <a:ext cx="3472401" cy="100098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4844582" y="3114484"/>
            <a:ext cx="4218272" cy="2404048"/>
          </a:xfrm>
          <a:custGeom>
            <a:avLst/>
            <a:gdLst>
              <a:gd name="connsiteX0" fmla="*/ 0 w 4214421"/>
              <a:gd name="connsiteY0" fmla="*/ 0 h 2399475"/>
              <a:gd name="connsiteX1" fmla="*/ 4214421 w 4214421"/>
              <a:gd name="connsiteY1" fmla="*/ 0 h 2399475"/>
              <a:gd name="connsiteX2" fmla="*/ 4214421 w 4214421"/>
              <a:gd name="connsiteY2" fmla="*/ 2399475 h 2399475"/>
              <a:gd name="connsiteX3" fmla="*/ 0 w 4214421"/>
              <a:gd name="connsiteY3" fmla="*/ 2399475 h 2399475"/>
              <a:gd name="connsiteX4" fmla="*/ 0 w 4214421"/>
              <a:gd name="connsiteY4" fmla="*/ 0 h 2399475"/>
              <a:gd name="connsiteX0" fmla="*/ 0 w 4214421"/>
              <a:gd name="connsiteY0" fmla="*/ 4573 h 2404048"/>
              <a:gd name="connsiteX1" fmla="*/ 1339580 w 4214421"/>
              <a:gd name="connsiteY1" fmla="*/ 0 h 2404048"/>
              <a:gd name="connsiteX2" fmla="*/ 4214421 w 4214421"/>
              <a:gd name="connsiteY2" fmla="*/ 4573 h 2404048"/>
              <a:gd name="connsiteX3" fmla="*/ 4214421 w 4214421"/>
              <a:gd name="connsiteY3" fmla="*/ 2404048 h 2404048"/>
              <a:gd name="connsiteX4" fmla="*/ 0 w 4214421"/>
              <a:gd name="connsiteY4" fmla="*/ 2404048 h 2404048"/>
              <a:gd name="connsiteX5" fmla="*/ 0 w 4214421"/>
              <a:gd name="connsiteY5" fmla="*/ 4573 h 2404048"/>
              <a:gd name="connsiteX0" fmla="*/ 3851 w 4218272"/>
              <a:gd name="connsiteY0" fmla="*/ 4573 h 2404048"/>
              <a:gd name="connsiteX1" fmla="*/ 1343431 w 4218272"/>
              <a:gd name="connsiteY1" fmla="*/ 0 h 2404048"/>
              <a:gd name="connsiteX2" fmla="*/ 4218272 w 4218272"/>
              <a:gd name="connsiteY2" fmla="*/ 4573 h 2404048"/>
              <a:gd name="connsiteX3" fmla="*/ 4218272 w 4218272"/>
              <a:gd name="connsiteY3" fmla="*/ 2404048 h 2404048"/>
              <a:gd name="connsiteX4" fmla="*/ 3851 w 4218272"/>
              <a:gd name="connsiteY4" fmla="*/ 2404048 h 2404048"/>
              <a:gd name="connsiteX5" fmla="*/ 0 w 4218272"/>
              <a:gd name="connsiteY5" fmla="*/ 1287093 h 2404048"/>
              <a:gd name="connsiteX6" fmla="*/ 3851 w 4218272"/>
              <a:gd name="connsiteY6" fmla="*/ 4573 h 2404048"/>
              <a:gd name="connsiteX0" fmla="*/ 606228 w 4218272"/>
              <a:gd name="connsiteY0" fmla="*/ 702291 h 2404048"/>
              <a:gd name="connsiteX1" fmla="*/ 1343431 w 4218272"/>
              <a:gd name="connsiteY1" fmla="*/ 0 h 2404048"/>
              <a:gd name="connsiteX2" fmla="*/ 4218272 w 4218272"/>
              <a:gd name="connsiteY2" fmla="*/ 4573 h 2404048"/>
              <a:gd name="connsiteX3" fmla="*/ 4218272 w 4218272"/>
              <a:gd name="connsiteY3" fmla="*/ 2404048 h 2404048"/>
              <a:gd name="connsiteX4" fmla="*/ 3851 w 4218272"/>
              <a:gd name="connsiteY4" fmla="*/ 2404048 h 2404048"/>
              <a:gd name="connsiteX5" fmla="*/ 0 w 4218272"/>
              <a:gd name="connsiteY5" fmla="*/ 1287093 h 2404048"/>
              <a:gd name="connsiteX6" fmla="*/ 606228 w 4218272"/>
              <a:gd name="connsiteY6" fmla="*/ 702291 h 2404048"/>
              <a:gd name="connsiteX0" fmla="*/ 606228 w 4218272"/>
              <a:gd name="connsiteY0" fmla="*/ 702291 h 2404048"/>
              <a:gd name="connsiteX1" fmla="*/ 1343431 w 4218272"/>
              <a:gd name="connsiteY1" fmla="*/ 0 h 2404048"/>
              <a:gd name="connsiteX2" fmla="*/ 4218272 w 4218272"/>
              <a:gd name="connsiteY2" fmla="*/ 4573 h 2404048"/>
              <a:gd name="connsiteX3" fmla="*/ 4218272 w 4218272"/>
              <a:gd name="connsiteY3" fmla="*/ 2404048 h 2404048"/>
              <a:gd name="connsiteX4" fmla="*/ 3851 w 4218272"/>
              <a:gd name="connsiteY4" fmla="*/ 2404048 h 2404048"/>
              <a:gd name="connsiteX5" fmla="*/ 0 w 4218272"/>
              <a:gd name="connsiteY5" fmla="*/ 1287093 h 2404048"/>
              <a:gd name="connsiteX6" fmla="*/ 606228 w 4218272"/>
              <a:gd name="connsiteY6" fmla="*/ 702291 h 2404048"/>
              <a:gd name="connsiteX0" fmla="*/ 606228 w 4218272"/>
              <a:gd name="connsiteY0" fmla="*/ 702291 h 2404048"/>
              <a:gd name="connsiteX1" fmla="*/ 1343431 w 4218272"/>
              <a:gd name="connsiteY1" fmla="*/ 0 h 2404048"/>
              <a:gd name="connsiteX2" fmla="*/ 4218272 w 4218272"/>
              <a:gd name="connsiteY2" fmla="*/ 4573 h 2404048"/>
              <a:gd name="connsiteX3" fmla="*/ 4218272 w 4218272"/>
              <a:gd name="connsiteY3" fmla="*/ 2404048 h 2404048"/>
              <a:gd name="connsiteX4" fmla="*/ 3851 w 4218272"/>
              <a:gd name="connsiteY4" fmla="*/ 2404048 h 2404048"/>
              <a:gd name="connsiteX5" fmla="*/ 0 w 4218272"/>
              <a:gd name="connsiteY5" fmla="*/ 1287093 h 2404048"/>
              <a:gd name="connsiteX6" fmla="*/ 606228 w 4218272"/>
              <a:gd name="connsiteY6" fmla="*/ 702291 h 240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272" h="2404048">
                <a:moveTo>
                  <a:pt x="606228" y="702291"/>
                </a:moveTo>
                <a:lnTo>
                  <a:pt x="1343431" y="0"/>
                </a:lnTo>
                <a:lnTo>
                  <a:pt x="4218272" y="4573"/>
                </a:lnTo>
                <a:lnTo>
                  <a:pt x="4218272" y="2404048"/>
                </a:lnTo>
                <a:lnTo>
                  <a:pt x="3851" y="2404048"/>
                </a:lnTo>
                <a:cubicBezTo>
                  <a:pt x="2567" y="2031730"/>
                  <a:pt x="1284" y="1659411"/>
                  <a:pt x="0" y="1287093"/>
                </a:cubicBezTo>
                <a:cubicBezTo>
                  <a:pt x="291639" y="1019931"/>
                  <a:pt x="344925" y="973787"/>
                  <a:pt x="606228" y="702291"/>
                </a:cubicBezTo>
                <a:close/>
              </a:path>
            </a:pathLst>
          </a:custGeom>
          <a:noFill/>
          <a:ln w="76200">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aseline="-25000">
              <a:solidFill>
                <a:prstClr val="white"/>
              </a:solidFill>
            </a:endParaRPr>
          </a:p>
        </p:txBody>
      </p:sp>
      <p:sp>
        <p:nvSpPr>
          <p:cNvPr id="50" name="Rectangle 49"/>
          <p:cNvSpPr/>
          <p:nvPr userDrawn="1"/>
        </p:nvSpPr>
        <p:spPr>
          <a:xfrm>
            <a:off x="76201" y="1323933"/>
            <a:ext cx="5218252" cy="2926433"/>
          </a:xfrm>
          <a:custGeom>
            <a:avLst/>
            <a:gdLst>
              <a:gd name="connsiteX0" fmla="*/ 0 w 5215466"/>
              <a:gd name="connsiteY0" fmla="*/ 0 h 2925427"/>
              <a:gd name="connsiteX1" fmla="*/ 5215466 w 5215466"/>
              <a:gd name="connsiteY1" fmla="*/ 0 h 2925427"/>
              <a:gd name="connsiteX2" fmla="*/ 5215466 w 5215466"/>
              <a:gd name="connsiteY2" fmla="*/ 2925427 h 2925427"/>
              <a:gd name="connsiteX3" fmla="*/ 0 w 5215466"/>
              <a:gd name="connsiteY3" fmla="*/ 2925427 h 2925427"/>
              <a:gd name="connsiteX4" fmla="*/ 0 w 5215466"/>
              <a:gd name="connsiteY4" fmla="*/ 0 h 2925427"/>
              <a:gd name="connsiteX0" fmla="*/ 0 w 5215466"/>
              <a:gd name="connsiteY0" fmla="*/ 0 h 2925427"/>
              <a:gd name="connsiteX1" fmla="*/ 5215466 w 5215466"/>
              <a:gd name="connsiteY1" fmla="*/ 0 h 2925427"/>
              <a:gd name="connsiteX2" fmla="*/ 5215466 w 5215466"/>
              <a:gd name="connsiteY2" fmla="*/ 2925427 h 2925427"/>
              <a:gd name="connsiteX3" fmla="*/ 3539923 w 5215466"/>
              <a:gd name="connsiteY3" fmla="*/ 2921086 h 2925427"/>
              <a:gd name="connsiteX4" fmla="*/ 0 w 5215466"/>
              <a:gd name="connsiteY4" fmla="*/ 2925427 h 2925427"/>
              <a:gd name="connsiteX5" fmla="*/ 0 w 5215466"/>
              <a:gd name="connsiteY5" fmla="*/ 0 h 2925427"/>
              <a:gd name="connsiteX0" fmla="*/ 0 w 5218252"/>
              <a:gd name="connsiteY0" fmla="*/ 0 h 2925427"/>
              <a:gd name="connsiteX1" fmla="*/ 5215466 w 5218252"/>
              <a:gd name="connsiteY1" fmla="*/ 0 h 2925427"/>
              <a:gd name="connsiteX2" fmla="*/ 5218252 w 5218252"/>
              <a:gd name="connsiteY2" fmla="*/ 1254332 h 2925427"/>
              <a:gd name="connsiteX3" fmla="*/ 5215466 w 5218252"/>
              <a:gd name="connsiteY3" fmla="*/ 2925427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43618 w 5218252"/>
              <a:gd name="connsiteY3" fmla="*/ 2132189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6433"/>
              <a:gd name="connsiteX1" fmla="*/ 5215466 w 5218252"/>
              <a:gd name="connsiteY1" fmla="*/ 0 h 2926433"/>
              <a:gd name="connsiteX2" fmla="*/ 5218252 w 5218252"/>
              <a:gd name="connsiteY2" fmla="*/ 1254332 h 2926433"/>
              <a:gd name="connsiteX3" fmla="*/ 4400840 w 5218252"/>
              <a:gd name="connsiteY3" fmla="*/ 2057326 h 2926433"/>
              <a:gd name="connsiteX4" fmla="*/ 3465060 w 5218252"/>
              <a:gd name="connsiteY4" fmla="*/ 2926433 h 2926433"/>
              <a:gd name="connsiteX5" fmla="*/ 0 w 5218252"/>
              <a:gd name="connsiteY5" fmla="*/ 2925427 h 2926433"/>
              <a:gd name="connsiteX6" fmla="*/ 0 w 5218252"/>
              <a:gd name="connsiteY6" fmla="*/ 0 h 292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8252" h="2926433">
                <a:moveTo>
                  <a:pt x="0" y="0"/>
                </a:moveTo>
                <a:lnTo>
                  <a:pt x="5215466" y="0"/>
                </a:lnTo>
                <a:cubicBezTo>
                  <a:pt x="5216395" y="418111"/>
                  <a:pt x="5217323" y="836221"/>
                  <a:pt x="5218252" y="1254332"/>
                </a:cubicBezTo>
                <a:cubicBezTo>
                  <a:pt x="4878069" y="1588738"/>
                  <a:pt x="4693039" y="1778643"/>
                  <a:pt x="4400840" y="2057326"/>
                </a:cubicBezTo>
                <a:cubicBezTo>
                  <a:pt x="4108641" y="2336009"/>
                  <a:pt x="3752032" y="2638513"/>
                  <a:pt x="3465060" y="2926433"/>
                </a:cubicBezTo>
                <a:lnTo>
                  <a:pt x="0" y="2925427"/>
                </a:lnTo>
                <a:lnTo>
                  <a:pt x="0" y="0"/>
                </a:lnTo>
                <a:close/>
              </a:path>
            </a:pathLst>
          </a:custGeom>
          <a:noFill/>
          <a:ln w="76200">
            <a:solidFill>
              <a:schemeClr val="accent4">
                <a:lumMod val="75000"/>
              </a:schemeClr>
            </a:solidFill>
          </a:ln>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grpSp>
        <p:nvGrpSpPr>
          <p:cNvPr id="91" name="bridge connector"/>
          <p:cNvGrpSpPr/>
          <p:nvPr userDrawn="1"/>
        </p:nvGrpSpPr>
        <p:grpSpPr>
          <a:xfrm rot="19044447">
            <a:off x="3279739" y="1735073"/>
            <a:ext cx="2057400" cy="2057400"/>
            <a:chOff x="-3276600" y="-1295400"/>
            <a:chExt cx="2057400" cy="2057400"/>
          </a:xfrm>
        </p:grpSpPr>
        <p:cxnSp>
          <p:nvCxnSpPr>
            <p:cNvPr id="92" name="Straight Connector 91"/>
            <p:cNvCxnSpPr/>
            <p:nvPr/>
          </p:nvCxnSpPr>
          <p:spPr>
            <a:xfrm flipH="1" flipV="1">
              <a:off x="-2301433" y="-1295400"/>
              <a:ext cx="15433" cy="2057400"/>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301433" y="-581628"/>
              <a:ext cx="625033" cy="1315656"/>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2971800" y="-609600"/>
              <a:ext cx="685800" cy="1371600"/>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2301434" y="-914400"/>
              <a:ext cx="312517" cy="1582838"/>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2628900" y="-914400"/>
              <a:ext cx="342900" cy="1634442"/>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286000" y="-457200"/>
              <a:ext cx="1066800" cy="1191228"/>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3276600" y="-266700"/>
              <a:ext cx="990600" cy="1018572"/>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99" name="bridge connector"/>
          <p:cNvGrpSpPr/>
          <p:nvPr userDrawn="1"/>
        </p:nvGrpSpPr>
        <p:grpSpPr>
          <a:xfrm rot="8371936">
            <a:off x="4573017" y="3389095"/>
            <a:ext cx="2057400" cy="2057400"/>
            <a:chOff x="-3276600" y="-1295400"/>
            <a:chExt cx="2057400" cy="2057400"/>
          </a:xfrm>
        </p:grpSpPr>
        <p:cxnSp>
          <p:nvCxnSpPr>
            <p:cNvPr id="100" name="Straight Connector 99"/>
            <p:cNvCxnSpPr/>
            <p:nvPr/>
          </p:nvCxnSpPr>
          <p:spPr>
            <a:xfrm flipH="1" flipV="1">
              <a:off x="-2301433" y="-1295400"/>
              <a:ext cx="15433" cy="2057400"/>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2301433" y="-581628"/>
              <a:ext cx="625033" cy="1315656"/>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2971800" y="-609600"/>
              <a:ext cx="685800" cy="1371600"/>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301434" y="-914400"/>
              <a:ext cx="312517" cy="1582838"/>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2628900" y="-914400"/>
              <a:ext cx="342900" cy="1634442"/>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286000" y="-457200"/>
              <a:ext cx="1066800" cy="1191228"/>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3276600" y="-266700"/>
              <a:ext cx="990600" cy="1018572"/>
            </a:xfrm>
            <a:prstGeom prst="line">
              <a:avLst/>
            </a:prstGeom>
            <a:ln w="25400">
              <a:gradFill>
                <a:gsLst>
                  <a:gs pos="0">
                    <a:schemeClr val="accent4">
                      <a:lumMod val="75000"/>
                    </a:schemeClr>
                  </a:gs>
                  <a:gs pos="50000">
                    <a:schemeClr val="accent4">
                      <a:lumMod val="75000"/>
                    </a:schemeClr>
                  </a:gs>
                  <a:gs pos="100000">
                    <a:schemeClr val="accent1">
                      <a:tint val="23500"/>
                      <a:satMod val="1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07" name="bridge"/>
          <p:cNvSpPr/>
          <p:nvPr userDrawn="1"/>
        </p:nvSpPr>
        <p:spPr>
          <a:xfrm rot="19044447">
            <a:off x="4589614" y="3315556"/>
            <a:ext cx="751236" cy="48352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652346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5535" y="152401"/>
            <a:ext cx="8536151" cy="4798665"/>
          </a:xfrm>
          <a:prstGeom prst="rect">
            <a:avLst/>
          </a:prstGeom>
        </p:spPr>
      </p:pic>
      <p:sp>
        <p:nvSpPr>
          <p:cNvPr id="4" name="Date Placeholder 3"/>
          <p:cNvSpPr>
            <a:spLocks noGrp="1"/>
          </p:cNvSpPr>
          <p:nvPr>
            <p:ph type="dt" sz="half" idx="10"/>
          </p:nvPr>
        </p:nvSpPr>
        <p:spPr/>
        <p:txBody>
          <a:bodyPr/>
          <a:lstStyle/>
          <a:p>
            <a:fld id="{6C73AB95-01B9-4645-8D51-6EF5CD78134A}"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1066800" y="5265057"/>
            <a:ext cx="7772400" cy="933451"/>
          </a:xfrm>
        </p:spPr>
        <p:txBody>
          <a:bodyPr anchor="b">
            <a:normAutofit/>
          </a:bodyPr>
          <a:lstStyle>
            <a:lvl1pPr algn="r">
              <a:defRPr sz="3200">
                <a:solidFill>
                  <a:schemeClr val="accent4">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accent4">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0" name="Rectangle 49"/>
          <p:cNvSpPr/>
          <p:nvPr userDrawn="1"/>
        </p:nvSpPr>
        <p:spPr>
          <a:xfrm>
            <a:off x="228600" y="152400"/>
            <a:ext cx="8524804" cy="4800600"/>
          </a:xfrm>
          <a:custGeom>
            <a:avLst/>
            <a:gdLst>
              <a:gd name="connsiteX0" fmla="*/ 0 w 5215466"/>
              <a:gd name="connsiteY0" fmla="*/ 0 h 2925427"/>
              <a:gd name="connsiteX1" fmla="*/ 5215466 w 5215466"/>
              <a:gd name="connsiteY1" fmla="*/ 0 h 2925427"/>
              <a:gd name="connsiteX2" fmla="*/ 5215466 w 5215466"/>
              <a:gd name="connsiteY2" fmla="*/ 2925427 h 2925427"/>
              <a:gd name="connsiteX3" fmla="*/ 0 w 5215466"/>
              <a:gd name="connsiteY3" fmla="*/ 2925427 h 2925427"/>
              <a:gd name="connsiteX4" fmla="*/ 0 w 5215466"/>
              <a:gd name="connsiteY4" fmla="*/ 0 h 2925427"/>
              <a:gd name="connsiteX0" fmla="*/ 0 w 5215466"/>
              <a:gd name="connsiteY0" fmla="*/ 0 h 2925427"/>
              <a:gd name="connsiteX1" fmla="*/ 5215466 w 5215466"/>
              <a:gd name="connsiteY1" fmla="*/ 0 h 2925427"/>
              <a:gd name="connsiteX2" fmla="*/ 5215466 w 5215466"/>
              <a:gd name="connsiteY2" fmla="*/ 2925427 h 2925427"/>
              <a:gd name="connsiteX3" fmla="*/ 3539923 w 5215466"/>
              <a:gd name="connsiteY3" fmla="*/ 2921086 h 2925427"/>
              <a:gd name="connsiteX4" fmla="*/ 0 w 5215466"/>
              <a:gd name="connsiteY4" fmla="*/ 2925427 h 2925427"/>
              <a:gd name="connsiteX5" fmla="*/ 0 w 5215466"/>
              <a:gd name="connsiteY5" fmla="*/ 0 h 2925427"/>
              <a:gd name="connsiteX0" fmla="*/ 0 w 5218252"/>
              <a:gd name="connsiteY0" fmla="*/ 0 h 2925427"/>
              <a:gd name="connsiteX1" fmla="*/ 5215466 w 5218252"/>
              <a:gd name="connsiteY1" fmla="*/ 0 h 2925427"/>
              <a:gd name="connsiteX2" fmla="*/ 5218252 w 5218252"/>
              <a:gd name="connsiteY2" fmla="*/ 1254332 h 2925427"/>
              <a:gd name="connsiteX3" fmla="*/ 5215466 w 5218252"/>
              <a:gd name="connsiteY3" fmla="*/ 2925427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43618 w 5218252"/>
              <a:gd name="connsiteY3" fmla="*/ 2132189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6433"/>
              <a:gd name="connsiteX1" fmla="*/ 5215466 w 5218252"/>
              <a:gd name="connsiteY1" fmla="*/ 0 h 2926433"/>
              <a:gd name="connsiteX2" fmla="*/ 5218252 w 5218252"/>
              <a:gd name="connsiteY2" fmla="*/ 1254332 h 2926433"/>
              <a:gd name="connsiteX3" fmla="*/ 4400840 w 5218252"/>
              <a:gd name="connsiteY3" fmla="*/ 2057326 h 2926433"/>
              <a:gd name="connsiteX4" fmla="*/ 3465060 w 5218252"/>
              <a:gd name="connsiteY4" fmla="*/ 2926433 h 2926433"/>
              <a:gd name="connsiteX5" fmla="*/ 0 w 5218252"/>
              <a:gd name="connsiteY5" fmla="*/ 2925427 h 2926433"/>
              <a:gd name="connsiteX6" fmla="*/ 0 w 5218252"/>
              <a:gd name="connsiteY6" fmla="*/ 0 h 2926433"/>
              <a:gd name="connsiteX0" fmla="*/ 0 w 5281016"/>
              <a:gd name="connsiteY0" fmla="*/ 0 h 3015316"/>
              <a:gd name="connsiteX1" fmla="*/ 5215466 w 5281016"/>
              <a:gd name="connsiteY1" fmla="*/ 0 h 3015316"/>
              <a:gd name="connsiteX2" fmla="*/ 5218252 w 5281016"/>
              <a:gd name="connsiteY2" fmla="*/ 1254332 h 3015316"/>
              <a:gd name="connsiteX3" fmla="*/ 5199493 w 5281016"/>
              <a:gd name="connsiteY3" fmla="*/ 2937002 h 3015316"/>
              <a:gd name="connsiteX4" fmla="*/ 3465060 w 5281016"/>
              <a:gd name="connsiteY4" fmla="*/ 2926433 h 3015316"/>
              <a:gd name="connsiteX5" fmla="*/ 0 w 5281016"/>
              <a:gd name="connsiteY5" fmla="*/ 2925427 h 3015316"/>
              <a:gd name="connsiteX6" fmla="*/ 0 w 5281016"/>
              <a:gd name="connsiteY6" fmla="*/ 0 h 3015316"/>
              <a:gd name="connsiteX0" fmla="*/ 0 w 5668556"/>
              <a:gd name="connsiteY0" fmla="*/ 0 h 3100633"/>
              <a:gd name="connsiteX1" fmla="*/ 5215466 w 5668556"/>
              <a:gd name="connsiteY1" fmla="*/ 0 h 3100633"/>
              <a:gd name="connsiteX2" fmla="*/ 5199493 w 5668556"/>
              <a:gd name="connsiteY2" fmla="*/ 2937002 h 3100633"/>
              <a:gd name="connsiteX3" fmla="*/ 3465060 w 5668556"/>
              <a:gd name="connsiteY3" fmla="*/ 2926433 h 3100633"/>
              <a:gd name="connsiteX4" fmla="*/ 0 w 5668556"/>
              <a:gd name="connsiteY4" fmla="*/ 2925427 h 3100633"/>
              <a:gd name="connsiteX5" fmla="*/ 0 w 5668556"/>
              <a:gd name="connsiteY5" fmla="*/ 0 h 3100633"/>
              <a:gd name="connsiteX0" fmla="*/ 0 w 5858460"/>
              <a:gd name="connsiteY0" fmla="*/ 0 h 3297659"/>
              <a:gd name="connsiteX1" fmla="*/ 5215466 w 5858460"/>
              <a:gd name="connsiteY1" fmla="*/ 0 h 3297659"/>
              <a:gd name="connsiteX2" fmla="*/ 5199493 w 5858460"/>
              <a:gd name="connsiteY2" fmla="*/ 2937002 h 3297659"/>
              <a:gd name="connsiteX3" fmla="*/ 0 w 5858460"/>
              <a:gd name="connsiteY3" fmla="*/ 2925427 h 3297659"/>
              <a:gd name="connsiteX4" fmla="*/ 0 w 5858460"/>
              <a:gd name="connsiteY4" fmla="*/ 0 h 3297659"/>
              <a:gd name="connsiteX0" fmla="*/ 0 w 5598263"/>
              <a:gd name="connsiteY0" fmla="*/ 0 h 3297659"/>
              <a:gd name="connsiteX1" fmla="*/ 5215466 w 5598263"/>
              <a:gd name="connsiteY1" fmla="*/ 0 h 3297659"/>
              <a:gd name="connsiteX2" fmla="*/ 5199493 w 5598263"/>
              <a:gd name="connsiteY2" fmla="*/ 2937002 h 3297659"/>
              <a:gd name="connsiteX3" fmla="*/ 0 w 5598263"/>
              <a:gd name="connsiteY3" fmla="*/ 2925427 h 3297659"/>
              <a:gd name="connsiteX4" fmla="*/ 0 w 5598263"/>
              <a:gd name="connsiteY4" fmla="*/ 0 h 3297659"/>
              <a:gd name="connsiteX0" fmla="*/ 0 w 5598263"/>
              <a:gd name="connsiteY0" fmla="*/ 0 h 3151725"/>
              <a:gd name="connsiteX1" fmla="*/ 5215466 w 5598263"/>
              <a:gd name="connsiteY1" fmla="*/ 0 h 3151725"/>
              <a:gd name="connsiteX2" fmla="*/ 5199493 w 5598263"/>
              <a:gd name="connsiteY2" fmla="*/ 2937002 h 3151725"/>
              <a:gd name="connsiteX3" fmla="*/ 0 w 5598263"/>
              <a:gd name="connsiteY3" fmla="*/ 2925427 h 3151725"/>
              <a:gd name="connsiteX4" fmla="*/ 0 w 5598263"/>
              <a:gd name="connsiteY4" fmla="*/ 0 h 3151725"/>
              <a:gd name="connsiteX0" fmla="*/ 0 w 5598263"/>
              <a:gd name="connsiteY0" fmla="*/ 0 h 2951183"/>
              <a:gd name="connsiteX1" fmla="*/ 5215466 w 5598263"/>
              <a:gd name="connsiteY1" fmla="*/ 0 h 2951183"/>
              <a:gd name="connsiteX2" fmla="*/ 5199493 w 5598263"/>
              <a:gd name="connsiteY2" fmla="*/ 2937002 h 2951183"/>
              <a:gd name="connsiteX3" fmla="*/ 0 w 5598263"/>
              <a:gd name="connsiteY3" fmla="*/ 2925427 h 2951183"/>
              <a:gd name="connsiteX4" fmla="*/ 0 w 5598263"/>
              <a:gd name="connsiteY4" fmla="*/ 0 h 2951183"/>
              <a:gd name="connsiteX0" fmla="*/ 0 w 5215466"/>
              <a:gd name="connsiteY0" fmla="*/ 0 h 2951183"/>
              <a:gd name="connsiteX1" fmla="*/ 5215466 w 5215466"/>
              <a:gd name="connsiteY1" fmla="*/ 0 h 2951183"/>
              <a:gd name="connsiteX2" fmla="*/ 5199493 w 5215466"/>
              <a:gd name="connsiteY2" fmla="*/ 2937002 h 2951183"/>
              <a:gd name="connsiteX3" fmla="*/ 0 w 5215466"/>
              <a:gd name="connsiteY3" fmla="*/ 2925427 h 2951183"/>
              <a:gd name="connsiteX4" fmla="*/ 0 w 5215466"/>
              <a:gd name="connsiteY4" fmla="*/ 0 h 2951183"/>
              <a:gd name="connsiteX0" fmla="*/ 0 w 5215466"/>
              <a:gd name="connsiteY0" fmla="*/ 0 h 2951183"/>
              <a:gd name="connsiteX1" fmla="*/ 5215466 w 5215466"/>
              <a:gd name="connsiteY1" fmla="*/ 0 h 2951183"/>
              <a:gd name="connsiteX2" fmla="*/ 5199493 w 5215466"/>
              <a:gd name="connsiteY2" fmla="*/ 2937002 h 2951183"/>
              <a:gd name="connsiteX3" fmla="*/ 0 w 5215466"/>
              <a:gd name="connsiteY3" fmla="*/ 2925427 h 2951183"/>
              <a:gd name="connsiteX4" fmla="*/ 0 w 5215466"/>
              <a:gd name="connsiteY4" fmla="*/ 0 h 2951183"/>
              <a:gd name="connsiteX0" fmla="*/ 0 w 5215466"/>
              <a:gd name="connsiteY0" fmla="*/ 0 h 2937002"/>
              <a:gd name="connsiteX1" fmla="*/ 5215466 w 5215466"/>
              <a:gd name="connsiteY1" fmla="*/ 0 h 2937002"/>
              <a:gd name="connsiteX2" fmla="*/ 5199493 w 5215466"/>
              <a:gd name="connsiteY2" fmla="*/ 2937002 h 2937002"/>
              <a:gd name="connsiteX3" fmla="*/ 0 w 5215466"/>
              <a:gd name="connsiteY3" fmla="*/ 2925427 h 2937002"/>
              <a:gd name="connsiteX4" fmla="*/ 0 w 5215466"/>
              <a:gd name="connsiteY4" fmla="*/ 0 h 2937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466" h="2937002">
                <a:moveTo>
                  <a:pt x="0" y="0"/>
                </a:moveTo>
                <a:lnTo>
                  <a:pt x="5215466" y="0"/>
                </a:lnTo>
                <a:cubicBezTo>
                  <a:pt x="5213947" y="917763"/>
                  <a:pt x="5207479" y="1468501"/>
                  <a:pt x="5199493" y="2937002"/>
                </a:cubicBezTo>
                <a:lnTo>
                  <a:pt x="0" y="2925427"/>
                </a:lnTo>
                <a:lnTo>
                  <a:pt x="0" y="0"/>
                </a:lnTo>
                <a:close/>
              </a:path>
            </a:pathLst>
          </a:custGeom>
          <a:noFill/>
          <a:ln w="76200">
            <a:solidFill>
              <a:schemeClr val="accent4">
                <a:lumMod val="75000"/>
              </a:schemeClr>
            </a:solidFill>
          </a:ln>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345850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198437"/>
            <a:ext cx="6248400" cy="792163"/>
          </a:xfrm>
        </p:spPr>
        <p:txBody>
          <a:bodyPr/>
          <a:lstStyle/>
          <a:p>
            <a:r>
              <a:rPr lang="en-US" smtClean="0"/>
              <a:t>Click to edit Master title style</a:t>
            </a:r>
            <a:endParaRPr lang="en-US"/>
          </a:p>
        </p:txBody>
      </p:sp>
      <p:sp>
        <p:nvSpPr>
          <p:cNvPr id="3" name="Content Placeholder 2"/>
          <p:cNvSpPr>
            <a:spLocks noGrp="1"/>
          </p:cNvSpPr>
          <p:nvPr>
            <p:ph idx="1"/>
          </p:nvPr>
        </p:nvSpPr>
        <p:spPr>
          <a:xfrm>
            <a:off x="2438400" y="990600"/>
            <a:ext cx="6248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7781E-AA55-E146-952A-ED93885403D1}"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6750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ulleted Title and Content">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E0C374-7537-8E45-9637-EB78F6BE8551}"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590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ight Backgroun">
    <p:spTree>
      <p:nvGrpSpPr>
        <p:cNvPr id="1" name=""/>
        <p:cNvGrpSpPr/>
        <p:nvPr/>
      </p:nvGrpSpPr>
      <p:grpSpPr>
        <a:xfrm>
          <a:off x="0" y="0"/>
          <a:ext cx="0" cy="0"/>
          <a:chOff x="0" y="0"/>
          <a:chExt cx="0" cy="0"/>
        </a:xfrm>
      </p:grpSpPr>
      <p:sp>
        <p:nvSpPr>
          <p:cNvPr id="8" name="Rectangle 7"/>
          <p:cNvSpPr/>
          <p:nvPr userDrawn="1"/>
        </p:nvSpPr>
        <p:spPr>
          <a:xfrm>
            <a:off x="-45156" y="1905001"/>
            <a:ext cx="9268178" cy="5037667"/>
          </a:xfrm>
          <a:prstGeom prst="rect">
            <a:avLst/>
          </a:prstGeom>
          <a:solidFill>
            <a:schemeClr val="bg1">
              <a:lumMod val="9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1F465-B775-F949-80A9-423936A0DA35}" type="datetime1">
              <a:rPr lang="en-CA" smtClean="0">
                <a:solidFill>
                  <a:prstClr val="black">
                    <a:tint val="75000"/>
                  </a:prstClr>
                </a:solidFill>
              </a:rPr>
              <a:pPr/>
              <a:t>12/02/2013</a:t>
            </a:fld>
            <a:endParaRPr lang="en-US">
              <a:solidFill>
                <a:prstClr val="black">
                  <a:tint val="75000"/>
                </a:prstClr>
              </a:solidFill>
            </a:endParaRPr>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152400" y="1874837"/>
            <a:ext cx="8229600" cy="7921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1067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Side Graphic">
    <p:spTree>
      <p:nvGrpSpPr>
        <p:cNvPr id="1" name=""/>
        <p:cNvGrpSpPr/>
        <p:nvPr/>
      </p:nvGrpSpPr>
      <p:grpSpPr>
        <a:xfrm>
          <a:off x="0" y="0"/>
          <a:ext cx="0" cy="0"/>
          <a:chOff x="0" y="0"/>
          <a:chExt cx="0" cy="0"/>
        </a:xfrm>
      </p:grpSpPr>
      <p:sp>
        <p:nvSpPr>
          <p:cNvPr id="9" name="Rectangle 8"/>
          <p:cNvSpPr/>
          <p:nvPr userDrawn="1"/>
        </p:nvSpPr>
        <p:spPr>
          <a:xfrm>
            <a:off x="-56444" y="-69448"/>
            <a:ext cx="9256888" cy="7000827"/>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7503-132E-8B4C-9A02-BD8802D8DB5C}" type="datetime1">
              <a:rPr lang="en-CA" smtClean="0">
                <a:solidFill>
                  <a:prstClr val="black">
                    <a:tint val="75000"/>
                  </a:prstClr>
                </a:solidFill>
              </a:rPr>
              <a:pPr/>
              <a:t>12/02/2013</a:t>
            </a:fld>
            <a:endParaRPr lang="en-US">
              <a:solidFill>
                <a:prstClr val="black">
                  <a:tint val="75000"/>
                </a:prstClr>
              </a:solidFill>
            </a:endParaRPr>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152400" y="1798637"/>
            <a:ext cx="8229600" cy="7921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1127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67188"/>
            <a:ext cx="70866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2667001"/>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04901-F4E1-DF49-BB0A-5C2EC50E0D07}"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942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CA" smtClean="0"/>
              <a:t>Click to edit Master title style</a:t>
            </a:r>
            <a:endParaRPr kumimoji="0" lang="en-US"/>
          </a:p>
        </p:txBody>
      </p:sp>
      <p:sp>
        <p:nvSpPr>
          <p:cNvPr id="12" name="Date Placeholder 11"/>
          <p:cNvSpPr>
            <a:spLocks noGrp="1"/>
          </p:cNvSpPr>
          <p:nvPr>
            <p:ph type="dt" sz="half" idx="10"/>
          </p:nvPr>
        </p:nvSpPr>
        <p:spPr/>
        <p:txBody>
          <a:bodyPr/>
          <a:lstStyle/>
          <a:p>
            <a:fld id="{C402F843-05C8-DD47-8939-EDF3FB3F9886}" type="datetime1">
              <a:rPr lang="en-CA" smtClean="0">
                <a:solidFill>
                  <a:srgbClr val="FFFDF6"/>
                </a:solidFill>
              </a:rPr>
              <a:pPr/>
              <a:t>12/02/2013</a:t>
            </a:fld>
            <a:endParaRPr lang="en-US">
              <a:solidFill>
                <a:srgbClr val="FFFDF6"/>
              </a:solidFill>
            </a:endParaRPr>
          </a:p>
        </p:txBody>
      </p:sp>
      <p:sp>
        <p:nvSpPr>
          <p:cNvPr id="13" name="Slide Number Placeholder 12"/>
          <p:cNvSpPr>
            <a:spLocks noGrp="1"/>
          </p:cNvSpPr>
          <p:nvPr>
            <p:ph type="sldNum" sz="quarter" idx="11"/>
          </p:nvPr>
        </p:nvSpPr>
        <p:spPr>
          <a:xfrm>
            <a:off x="0" y="1752602"/>
            <a:ext cx="1295400" cy="701676"/>
          </a:xfrm>
        </p:spPr>
        <p:txBody>
          <a:bodyPr>
            <a:noAutofit/>
          </a:bodyPr>
          <a:lstStyle>
            <a:lvl1pPr>
              <a:defRPr sz="2400">
                <a:solidFill>
                  <a:srgbClr val="FFFFFF"/>
                </a:solidFill>
              </a:defRPr>
            </a:lvl1pPr>
          </a:lstStyle>
          <a:p>
            <a:fld id="{0D069E11-05DD-124E-9404-5E4662DED6B5}"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solidFill>
                  <a:srgbClr val="FFFDF6"/>
                </a:solidFill>
              </a:rPr>
              <a:t>You Bet We Still Care! - Survey Results</a:t>
            </a:r>
            <a:endParaRPr lang="en-US">
              <a:solidFill>
                <a:srgbClr val="FFFDF6"/>
              </a:solidFill>
            </a:endParaRPr>
          </a:p>
        </p:txBody>
      </p:sp>
    </p:spTree>
    <p:extLst>
      <p:ext uri="{BB962C8B-B14F-4D97-AF65-F5344CB8AC3E}">
        <p14:creationId xmlns:p14="http://schemas.microsoft.com/office/powerpoint/2010/main" val="31474199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00" y="-609599"/>
            <a:ext cx="9144000" cy="3811905"/>
          </a:xfrm>
          <a:prstGeom prst="rect">
            <a:avLst/>
          </a:prstGeom>
        </p:spPr>
      </p:pic>
      <p:sp>
        <p:nvSpPr>
          <p:cNvPr id="9" name="Rectangle 8"/>
          <p:cNvSpPr/>
          <p:nvPr userDrawn="1"/>
        </p:nvSpPr>
        <p:spPr>
          <a:xfrm>
            <a:off x="-76200" y="2057400"/>
            <a:ext cx="9318171" cy="4876800"/>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057400"/>
            <a:ext cx="6400800"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71800"/>
            <a:ext cx="4038600" cy="51816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13AB717-853E-CF40-AB61-18C25E3DD02A}" type="datetime1">
              <a:rPr lang="en-CA" smtClean="0">
                <a:solidFill>
                  <a:prstClr val="black">
                    <a:tint val="75000"/>
                  </a:prstClr>
                </a:solidFill>
              </a:rPr>
              <a:pPr/>
              <a:t>12/02/2013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3304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90800"/>
            <a:ext cx="3962400"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06763"/>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2" y="2590800"/>
            <a:ext cx="3963957"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2" y="3306763"/>
            <a:ext cx="3963957"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7834312"/>
            <a:ext cx="2133600" cy="365125"/>
          </a:xfrm>
        </p:spPr>
        <p:txBody>
          <a:bodyPr/>
          <a:lstStyle/>
          <a:p>
            <a:fld id="{39162E0D-2F2F-F442-8B42-42EA0F361838}" type="datetime1">
              <a:rPr lang="en-CA" smtClean="0">
                <a:solidFill>
                  <a:prstClr val="black">
                    <a:tint val="75000"/>
                  </a:prstClr>
                </a:solidFill>
              </a:rPr>
              <a:pPr/>
              <a:t>12/02/2013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7834312"/>
            <a:ext cx="2895600" cy="365125"/>
          </a:xfrm>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7834312"/>
            <a:ext cx="2133600" cy="365125"/>
          </a:xfrm>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457200" y="1752600"/>
            <a:ext cx="8153400" cy="7921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770622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40A60-3D18-C343-B9F6-77A8C6B122BB}" type="datetime1">
              <a:rPr lang="en-CA" smtClean="0">
                <a:solidFill>
                  <a:prstClr val="black">
                    <a:tint val="75000"/>
                  </a:prstClr>
                </a:solidFill>
              </a:rPr>
              <a:pPr/>
              <a:t>12/02/2013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91807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8A9DA-536E-784A-9D57-07BE8CEF7B12}" type="datetime1">
              <a:rPr lang="en-CA" smtClean="0">
                <a:solidFill>
                  <a:prstClr val="black">
                    <a:tint val="75000"/>
                  </a:prstClr>
                </a:solidFill>
              </a:rPr>
              <a:pPr/>
              <a:t>12/02/2013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703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00" y="-609599"/>
            <a:ext cx="9144000" cy="3811905"/>
          </a:xfrm>
          <a:prstGeom prst="rect">
            <a:avLst/>
          </a:prstGeom>
        </p:spPr>
      </p:pic>
      <p:sp>
        <p:nvSpPr>
          <p:cNvPr id="10" name="Rectangle 9"/>
          <p:cNvSpPr/>
          <p:nvPr userDrawn="1"/>
        </p:nvSpPr>
        <p:spPr>
          <a:xfrm>
            <a:off x="-76200" y="2057400"/>
            <a:ext cx="9318171" cy="4876800"/>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2038349"/>
            <a:ext cx="2438400" cy="1162051"/>
          </a:xfrm>
        </p:spPr>
        <p:txBody>
          <a:bodyPr anchor="b"/>
          <a:lstStyle>
            <a:lvl1pPr algn="l">
              <a:defRPr sz="2000" b="1">
                <a:solidFill>
                  <a:schemeClr val="accent4">
                    <a:lumMod val="40000"/>
                    <a:lumOff val="6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24200" y="2057400"/>
            <a:ext cx="5562600" cy="6019800"/>
          </a:xfrm>
        </p:spPr>
        <p:txBody>
          <a:bodyPr>
            <a:normAutofit/>
          </a:bodyPr>
          <a:lstStyle>
            <a:lvl1pPr>
              <a:defRPr sz="2000">
                <a:solidFill>
                  <a:schemeClr val="bg1">
                    <a:lumMod val="75000"/>
                  </a:schemeClr>
                </a:solidFill>
              </a:defRPr>
            </a:lvl1pPr>
            <a:lvl2pPr>
              <a:defRPr sz="2000">
                <a:solidFill>
                  <a:schemeClr val="bg1">
                    <a:lumMod val="75000"/>
                  </a:schemeClr>
                </a:solidFill>
              </a:defRPr>
            </a:lvl2pPr>
            <a:lvl3pPr>
              <a:defRPr sz="2000">
                <a:solidFill>
                  <a:schemeClr val="bg1">
                    <a:lumMod val="75000"/>
                  </a:schemeClr>
                </a:solidFill>
              </a:defRPr>
            </a:lvl3pPr>
            <a:lvl4pPr>
              <a:defRPr sz="2000">
                <a:solidFill>
                  <a:schemeClr val="bg1">
                    <a:lumMod val="75000"/>
                  </a:schemeClr>
                </a:solidFill>
              </a:defRPr>
            </a:lvl4pPr>
            <a:lvl5pPr>
              <a:defRPr sz="2000">
                <a:solidFill>
                  <a:schemeClr val="bg1">
                    <a:lumMod val="7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3200402"/>
            <a:ext cx="2438400" cy="4876799"/>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6C25DDA-B50F-BF4E-9CF2-AA932166CA90}" type="datetime1">
              <a:rPr lang="en-CA" smtClean="0">
                <a:solidFill>
                  <a:prstClr val="black">
                    <a:tint val="75000"/>
                  </a:prstClr>
                </a:solidFill>
              </a:rPr>
              <a:pPr/>
              <a:t>12/02/2013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2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90311" y="-33868"/>
            <a:ext cx="9324622" cy="6925735"/>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57400" y="4724400"/>
            <a:ext cx="5486400" cy="566739"/>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52911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A35A44-EF7F-6E4F-BAA5-B1094ECEDDEE}" type="datetime1">
              <a:rPr lang="en-CA" smtClean="0">
                <a:solidFill>
                  <a:prstClr val="black">
                    <a:tint val="75000"/>
                  </a:prstClr>
                </a:solidFill>
              </a:rPr>
              <a:pPr/>
              <a:t>12/02/2013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6472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DDF1C-2795-3840-BADF-4B02A36B1369}"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94355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D47EC7-B83F-7C49-B67E-40E1CC1E3497}"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7571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Summary">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You Bet We Still Care! - Survey Results</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457200" y="274637"/>
            <a:ext cx="8153400" cy="7921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756386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Picture">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You Bet We Still Care! - Survey Results</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182387"/>
            <a:ext cx="3048000" cy="2397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219200"/>
            <a:ext cx="5029200"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773186"/>
            <a:ext cx="3048000" cy="2475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810000"/>
            <a:ext cx="5029200"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2" name="Title 1"/>
          <p:cNvSpPr>
            <a:spLocks noGrp="1"/>
          </p:cNvSpPr>
          <p:nvPr>
            <p:ph type="title"/>
          </p:nvPr>
        </p:nvSpPr>
        <p:spPr>
          <a:xfrm>
            <a:off x="457200" y="274637"/>
            <a:ext cx="8229600" cy="792163"/>
          </a:xfrm>
        </p:spPr>
        <p:txBody>
          <a:bodyPr/>
          <a:lstStyle/>
          <a:p>
            <a:r>
              <a:rPr lang="en-US" smtClean="0"/>
              <a:t>Click to edit Master title style</a:t>
            </a:r>
            <a:endParaRPr lang="en-US"/>
          </a:p>
        </p:txBody>
      </p:sp>
      <p:sp>
        <p:nvSpPr>
          <p:cNvPr id="11" name="Rectangle 10"/>
          <p:cNvSpPr/>
          <p:nvPr userDrawn="1"/>
        </p:nvSpPr>
        <p:spPr>
          <a:xfrm>
            <a:off x="-1524000" y="838200"/>
            <a:ext cx="12083142" cy="5747656"/>
          </a:xfrm>
          <a:prstGeom prst="rect">
            <a:avLst/>
          </a:prstGeom>
          <a:blipFill dpi="0" rotWithShape="1">
            <a:blip r:embed="rId2"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4998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8" name="Date Placeholder 7"/>
          <p:cNvSpPr>
            <a:spLocks noGrp="1"/>
          </p:cNvSpPr>
          <p:nvPr>
            <p:ph type="dt" sz="half" idx="15"/>
          </p:nvPr>
        </p:nvSpPr>
        <p:spPr/>
        <p:txBody>
          <a:bodyPr rtlCol="0"/>
          <a:lstStyle/>
          <a:p>
            <a:fld id="{87B5F14A-4158-8C4B-993E-5E4D467C3FBE}" type="datetime1">
              <a:rPr lang="en-CA" smtClean="0">
                <a:solidFill>
                  <a:srgbClr val="FFFDF6"/>
                </a:solidFill>
              </a:rPr>
              <a:pPr/>
              <a:t>12/02/2013</a:t>
            </a:fld>
            <a:endParaRPr lang="en-US">
              <a:solidFill>
                <a:srgbClr val="FFFDF6"/>
              </a:solidFill>
            </a:endParaRPr>
          </a:p>
        </p:txBody>
      </p:sp>
      <p:sp>
        <p:nvSpPr>
          <p:cNvPr id="10" name="Slide Number Placeholder 9"/>
          <p:cNvSpPr>
            <a:spLocks noGrp="1"/>
          </p:cNvSpPr>
          <p:nvPr>
            <p:ph type="sldNum" sz="quarter" idx="16"/>
          </p:nvPr>
        </p:nvSpPr>
        <p:spPr/>
        <p:txBody>
          <a:bodyPr rtlCol="0"/>
          <a:lstStyle/>
          <a:p>
            <a:fld id="{0D069E11-05DD-124E-9404-5E4662DED6B5}"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solidFill>
                  <a:srgbClr val="FFFDF6"/>
                </a:solidFill>
              </a:rPr>
              <a:t>You Bet We Still Care! - Survey Results</a:t>
            </a:r>
            <a:endParaRPr lang="en-US">
              <a:solidFill>
                <a:srgbClr val="FFFDF6"/>
              </a:solidFill>
            </a:endParaRPr>
          </a:p>
        </p:txBody>
      </p:sp>
    </p:spTree>
    <p:extLst>
      <p:ext uri="{BB962C8B-B14F-4D97-AF65-F5344CB8AC3E}">
        <p14:creationId xmlns:p14="http://schemas.microsoft.com/office/powerpoint/2010/main" val="1123584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ree Picture">
    <p:bg>
      <p:bgPr>
        <a:gradFill flip="none" rotWithShape="1">
          <a:gsLst>
            <a:gs pos="1000">
              <a:schemeClr val="tx1">
                <a:lumMod val="95000"/>
                <a:lumOff val="5000"/>
              </a:schemeClr>
            </a:gs>
            <a:gs pos="34000">
              <a:schemeClr val="tx1">
                <a:lumMod val="85000"/>
                <a:lumOff val="1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4" name="Rectangle 13"/>
          <p:cNvSpPr/>
          <p:nvPr userDrawn="1"/>
        </p:nvSpPr>
        <p:spPr>
          <a:xfrm>
            <a:off x="-1524000" y="838200"/>
            <a:ext cx="12083142" cy="5747656"/>
          </a:xfrm>
          <a:prstGeom prst="rect">
            <a:avLst/>
          </a:prstGeom>
          <a:blipFill dpi="0" rotWithShape="1">
            <a:blip r:embed="rId2"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You Bet We Still Care! - Survey Results</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3" y="3505202"/>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2" y="3505202"/>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201" y="3505202"/>
            <a:ext cx="2514597"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145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Title 1"/>
          <p:cNvSpPr>
            <a:spLocks noGrp="1"/>
          </p:cNvSpPr>
          <p:nvPr>
            <p:ph type="title"/>
          </p:nvPr>
        </p:nvSpPr>
        <p:spPr>
          <a:xfrm>
            <a:off x="457200" y="274637"/>
            <a:ext cx="6172200" cy="792163"/>
          </a:xfrm>
        </p:spPr>
        <p:txBody>
          <a:bodyPr/>
          <a:lstStyle/>
          <a:p>
            <a:r>
              <a:rPr lang="en-US" smtClean="0"/>
              <a:t>Click to edit Master title style</a:t>
            </a:r>
            <a:endParaRPr lang="en-US"/>
          </a:p>
        </p:txBody>
      </p:sp>
    </p:spTree>
    <p:extLst>
      <p:ext uri="{BB962C8B-B14F-4D97-AF65-F5344CB8AC3E}">
        <p14:creationId xmlns:p14="http://schemas.microsoft.com/office/powerpoint/2010/main" val="3454000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1"/>
          </a:xfrm>
        </p:spPr>
        <p:txBody>
          <a:bodyPr anchor="ctr"/>
          <a:lstStyle>
            <a:lvl1pPr>
              <a:defRPr/>
            </a:lvl1pPr>
          </a:lstStyle>
          <a:p>
            <a:r>
              <a:rPr kumimoji="0" lang="en-CA"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Date Placeholder 9"/>
          <p:cNvSpPr>
            <a:spLocks noGrp="1"/>
          </p:cNvSpPr>
          <p:nvPr>
            <p:ph type="dt" sz="half" idx="15"/>
          </p:nvPr>
        </p:nvSpPr>
        <p:spPr/>
        <p:txBody>
          <a:bodyPr rtlCol="0"/>
          <a:lstStyle/>
          <a:p>
            <a:fld id="{76511483-AB06-9240-BE4E-AA975B3F763F}" type="datetime1">
              <a:rPr lang="en-CA" smtClean="0">
                <a:solidFill>
                  <a:srgbClr val="FFFDF6"/>
                </a:solidFill>
              </a:rPr>
              <a:pPr/>
              <a:t>12/02/2013</a:t>
            </a:fld>
            <a:endParaRPr lang="en-US">
              <a:solidFill>
                <a:srgbClr val="FFFDF6"/>
              </a:solidFill>
            </a:endParaRPr>
          </a:p>
        </p:txBody>
      </p:sp>
      <p:sp>
        <p:nvSpPr>
          <p:cNvPr id="12" name="Slide Number Placeholder 11"/>
          <p:cNvSpPr>
            <a:spLocks noGrp="1"/>
          </p:cNvSpPr>
          <p:nvPr>
            <p:ph type="sldNum" sz="quarter" idx="16"/>
          </p:nvPr>
        </p:nvSpPr>
        <p:spPr/>
        <p:txBody>
          <a:bodyPr rtlCol="0"/>
          <a:lstStyle/>
          <a:p>
            <a:fld id="{0D069E11-05DD-124E-9404-5E4662DED6B5}"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solidFill>
                  <a:srgbClr val="FFFDF6"/>
                </a:solidFill>
              </a:rPr>
              <a:t>You Bet We Still Care! - Survey Results</a:t>
            </a:r>
            <a:endParaRPr lang="en-US">
              <a:solidFill>
                <a:srgbClr val="FFFDF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Tree>
    <p:extLst>
      <p:ext uri="{BB962C8B-B14F-4D97-AF65-F5344CB8AC3E}">
        <p14:creationId xmlns:p14="http://schemas.microsoft.com/office/powerpoint/2010/main" val="380347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B2A08CA5-C709-064A-9B56-62A6C78E781E}" type="datetime1">
              <a:rPr lang="en-CA" smtClean="0">
                <a:solidFill>
                  <a:srgbClr val="FFFDF6"/>
                </a:solidFill>
              </a:rPr>
              <a:pPr/>
              <a:t>12/02/2013</a:t>
            </a:fld>
            <a:endParaRPr lang="en-US">
              <a:solidFill>
                <a:srgbClr val="FFFDF6"/>
              </a:solidFill>
            </a:endParaRPr>
          </a:p>
        </p:txBody>
      </p:sp>
      <p:sp>
        <p:nvSpPr>
          <p:cNvPr id="4" name="Footer Placeholder 3"/>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D069E11-05DD-124E-9404-5E4662DED6B5}" type="slidenum">
              <a:rPr lang="en-US" smtClean="0"/>
              <a:pPr/>
              <a:t>‹#›</a:t>
            </a:fld>
            <a:endParaRPr lang="en-US"/>
          </a:p>
        </p:txBody>
      </p:sp>
    </p:spTree>
    <p:extLst>
      <p:ext uri="{BB962C8B-B14F-4D97-AF65-F5344CB8AC3E}">
        <p14:creationId xmlns:p14="http://schemas.microsoft.com/office/powerpoint/2010/main" val="273857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D8E38-6DEE-AA4D-B59F-59FAF4F1D202}" type="datetime1">
              <a:rPr lang="en-CA" smtClean="0">
                <a:solidFill>
                  <a:srgbClr val="FFFDF6"/>
                </a:solidFill>
              </a:rPr>
              <a:pPr/>
              <a:t>12/02/2013</a:t>
            </a:fld>
            <a:endParaRPr lang="en-US">
              <a:solidFill>
                <a:srgbClr val="FFFDF6"/>
              </a:solidFill>
            </a:endParaRPr>
          </a:p>
        </p:txBody>
      </p:sp>
      <p:sp>
        <p:nvSpPr>
          <p:cNvPr id="3" name="Footer Placeholder 2"/>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D069E11-05DD-124E-9404-5E4662DED6B5}" type="slidenum">
              <a:rPr lang="en-US" smtClean="0">
                <a:solidFill>
                  <a:srgbClr val="FFFDF6"/>
                </a:solidFill>
              </a:rPr>
              <a:pPr/>
              <a:t>‹#›</a:t>
            </a:fld>
            <a:endParaRPr lang="en-US">
              <a:solidFill>
                <a:srgbClr val="FFFDF6"/>
              </a:solidFill>
            </a:endParaRPr>
          </a:p>
        </p:txBody>
      </p:sp>
    </p:spTree>
    <p:extLst>
      <p:ext uri="{BB962C8B-B14F-4D97-AF65-F5344CB8AC3E}">
        <p14:creationId xmlns:p14="http://schemas.microsoft.com/office/powerpoint/2010/main" val="87043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1"/>
          </a:xfrm>
        </p:spPr>
        <p:txBody>
          <a:bodyPr anchor="ctr"/>
          <a:lstStyle>
            <a:lvl1pPr algn="l">
              <a:buNone/>
              <a:defRPr sz="4400" b="0"/>
            </a:lvl1p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fld id="{B0923419-FB4D-AD46-9944-95E426FB20E5}" type="datetime1">
              <a:rPr lang="en-CA" smtClean="0">
                <a:solidFill>
                  <a:srgbClr val="FFFDF6"/>
                </a:solidFill>
              </a:rPr>
              <a:pPr/>
              <a:t>12/02/2013</a:t>
            </a:fld>
            <a:endParaRPr lang="en-US">
              <a:solidFill>
                <a:srgbClr val="FFFDF6"/>
              </a:solidFill>
            </a:endParaRPr>
          </a:p>
        </p:txBody>
      </p:sp>
      <p:sp>
        <p:nvSpPr>
          <p:cNvPr id="6" name="Footer Placeholder 5"/>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D069E11-05DD-124E-9404-5E4662DED6B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extLst>
      <p:ext uri="{BB962C8B-B14F-4D97-AF65-F5344CB8AC3E}">
        <p14:creationId xmlns:p14="http://schemas.microsoft.com/office/powerpoint/2010/main" val="138077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CA"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CA"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1F8C965-11BB-D947-B9B3-DE551DC00E58}" type="datetime1">
              <a:rPr lang="en-CA" smtClean="0">
                <a:solidFill>
                  <a:srgbClr val="FFFDF6"/>
                </a:solidFill>
              </a:rPr>
              <a:pPr/>
              <a:t>12/02/2013</a:t>
            </a:fld>
            <a:endParaRPr lang="en-US">
              <a:solidFill>
                <a:srgbClr val="FFFDF6"/>
              </a:solidFill>
            </a:endParaRPr>
          </a:p>
        </p:txBody>
      </p:sp>
      <p:sp>
        <p:nvSpPr>
          <p:cNvPr id="13" name="Slide Number Placeholder 12"/>
          <p:cNvSpPr>
            <a:spLocks noGrp="1"/>
          </p:cNvSpPr>
          <p:nvPr>
            <p:ph type="sldNum" sz="quarter" idx="11"/>
          </p:nvPr>
        </p:nvSpPr>
        <p:spPr>
          <a:xfrm>
            <a:off x="0" y="4667249"/>
            <a:ext cx="1447800" cy="663579"/>
          </a:xfrm>
        </p:spPr>
        <p:txBody>
          <a:bodyPr rtlCol="0"/>
          <a:lstStyle>
            <a:lvl1pPr>
              <a:defRPr sz="2800"/>
            </a:lvl1pPr>
          </a:lstStyle>
          <a:p>
            <a:fld id="{0D069E11-05DD-124E-9404-5E4662DED6B5}" type="slidenum">
              <a:rPr lang="en-US" smtClean="0"/>
              <a:pPr/>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r>
              <a:rPr lang="en-US" smtClean="0">
                <a:solidFill>
                  <a:srgbClr val="FFFDF6"/>
                </a:solidFill>
              </a:rPr>
              <a:t>You Bet We Still Care! - Survey Results</a:t>
            </a:r>
            <a:endParaRPr lang="en-US">
              <a:solidFill>
                <a:srgbClr val="FFFDF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CA" smtClean="0"/>
              <a:t>Drag picture to placeholder or click icon to add</a:t>
            </a:r>
            <a:endParaRPr kumimoji="0" lang="en-US" dirty="0"/>
          </a:p>
        </p:txBody>
      </p:sp>
    </p:spTree>
    <p:extLst>
      <p:ext uri="{BB962C8B-B14F-4D97-AF65-F5344CB8AC3E}">
        <p14:creationId xmlns:p14="http://schemas.microsoft.com/office/powerpoint/2010/main" val="3112244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a:fld id="{846AE6F1-52F9-CD42-8A10-702E14073638}" type="datetime1">
              <a:rPr lang="en-CA" smtClean="0">
                <a:solidFill>
                  <a:srgbClr val="FFFDF6"/>
                </a:solidFill>
              </a:rPr>
              <a:pPr defTabSz="457200"/>
              <a:t>12/02/2013</a:t>
            </a:fld>
            <a:endParaRPr lang="en-US">
              <a:solidFill>
                <a:srgbClr val="FFFDF6"/>
              </a:solidFill>
            </a:endParaRPr>
          </a:p>
        </p:txBody>
      </p:sp>
      <p:sp>
        <p:nvSpPr>
          <p:cNvPr id="3" name="Footer Placeholder 2"/>
          <p:cNvSpPr>
            <a:spLocks noGrp="1"/>
          </p:cNvSpPr>
          <p:nvPr>
            <p:ph type="ftr" sz="quarter" idx="3"/>
          </p:nvPr>
        </p:nvSpPr>
        <p:spPr>
          <a:xfrm>
            <a:off x="609604" y="6248208"/>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a:r>
              <a:rPr lang="en-US" smtClean="0">
                <a:solidFill>
                  <a:srgbClr val="FFFDF6"/>
                </a:solidFill>
              </a:rPr>
              <a:t>You Bet We Still Care! - Survey Results</a:t>
            </a:r>
            <a:endParaRPr lang="en-US">
              <a:solidFill>
                <a:srgbClr val="FFFDF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0" y="1272223"/>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a:fld id="{0D069E11-05DD-124E-9404-5E4662DED6B5}" type="slidenum">
              <a:rPr lang="en-US" smtClean="0"/>
              <a:pPr defTabSz="457200"/>
              <a:t>‹#›</a:t>
            </a:fld>
            <a:endParaRPr lang="en-US"/>
          </a:p>
        </p:txBody>
      </p:sp>
    </p:spTree>
    <p:extLst>
      <p:ext uri="{BB962C8B-B14F-4D97-AF65-F5344CB8AC3E}">
        <p14:creationId xmlns:p14="http://schemas.microsoft.com/office/powerpoint/2010/main" val="3939955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212-18F5-0748-9E59-07C616852F9F}" type="datetime1">
              <a:rPr lang="en-CA" smtClean="0">
                <a:solidFill>
                  <a:prstClr val="black">
                    <a:tint val="75000"/>
                  </a:prstClr>
                </a:solidFill>
              </a:rPr>
              <a:pPr/>
              <a:t>12/02/2013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You Bet We Still Care! - Survey Results</a:t>
            </a: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52AD8-45D8-4B29-A1B9-63BAD615D5B9}"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0490256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chemeClr val="tx1">
                <a:lumMod val="95000"/>
                <a:lumOff val="5000"/>
              </a:schemeClr>
            </a:gs>
            <a:gs pos="34000">
              <a:schemeClr val="tx1">
                <a:lumMod val="95000"/>
                <a:lumOff val="5000"/>
              </a:schemeClr>
            </a:gs>
            <a:gs pos="78000">
              <a:schemeClr val="tx1">
                <a:lumMod val="95000"/>
                <a:lumOff val="5000"/>
              </a:schemeClr>
            </a:gs>
            <a:gs pos="100000">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rot="16200000">
            <a:off x="2173940" y="-40342"/>
            <a:ext cx="7162803" cy="6938682"/>
          </a:xfrm>
          <a:prstGeom prst="rect">
            <a:avLst/>
          </a:prstGeom>
          <a:gradFill>
            <a:gsLst>
              <a:gs pos="0">
                <a:schemeClr val="tx1">
                  <a:lumMod val="85000"/>
                  <a:lumOff val="15000"/>
                </a:schemeClr>
              </a:gs>
              <a:gs pos="80000">
                <a:schemeClr val="tx1">
                  <a:lumMod val="95000"/>
                  <a:lumOff val="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438400" y="228600"/>
            <a:ext cx="6400800" cy="7921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38400" y="1020763"/>
            <a:ext cx="64008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E2B8-57DD-A644-AE1B-86EDCD9C1C32}" type="datetime1">
              <a:rPr lang="en-CA" smtClean="0">
                <a:solidFill>
                  <a:prstClr val="black">
                    <a:tint val="75000"/>
                  </a:prstClr>
                </a:solidFill>
              </a:rPr>
              <a:pPr/>
              <a:t>12/02/2013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You Bet We Still Care! - Survey Results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9" name="Rectangle 49"/>
          <p:cNvSpPr/>
          <p:nvPr/>
        </p:nvSpPr>
        <p:spPr>
          <a:xfrm>
            <a:off x="-76200" y="-67732"/>
            <a:ext cx="2402541" cy="7010400"/>
          </a:xfrm>
          <a:custGeom>
            <a:avLst/>
            <a:gdLst>
              <a:gd name="connsiteX0" fmla="*/ 0 w 5215466"/>
              <a:gd name="connsiteY0" fmla="*/ 0 h 2925427"/>
              <a:gd name="connsiteX1" fmla="*/ 5215466 w 5215466"/>
              <a:gd name="connsiteY1" fmla="*/ 0 h 2925427"/>
              <a:gd name="connsiteX2" fmla="*/ 5215466 w 5215466"/>
              <a:gd name="connsiteY2" fmla="*/ 2925427 h 2925427"/>
              <a:gd name="connsiteX3" fmla="*/ 0 w 5215466"/>
              <a:gd name="connsiteY3" fmla="*/ 2925427 h 2925427"/>
              <a:gd name="connsiteX4" fmla="*/ 0 w 5215466"/>
              <a:gd name="connsiteY4" fmla="*/ 0 h 2925427"/>
              <a:gd name="connsiteX0" fmla="*/ 0 w 5215466"/>
              <a:gd name="connsiteY0" fmla="*/ 0 h 2925427"/>
              <a:gd name="connsiteX1" fmla="*/ 5215466 w 5215466"/>
              <a:gd name="connsiteY1" fmla="*/ 0 h 2925427"/>
              <a:gd name="connsiteX2" fmla="*/ 5215466 w 5215466"/>
              <a:gd name="connsiteY2" fmla="*/ 2925427 h 2925427"/>
              <a:gd name="connsiteX3" fmla="*/ 3539923 w 5215466"/>
              <a:gd name="connsiteY3" fmla="*/ 2921086 h 2925427"/>
              <a:gd name="connsiteX4" fmla="*/ 0 w 5215466"/>
              <a:gd name="connsiteY4" fmla="*/ 2925427 h 2925427"/>
              <a:gd name="connsiteX5" fmla="*/ 0 w 5215466"/>
              <a:gd name="connsiteY5" fmla="*/ 0 h 2925427"/>
              <a:gd name="connsiteX0" fmla="*/ 0 w 5218252"/>
              <a:gd name="connsiteY0" fmla="*/ 0 h 2925427"/>
              <a:gd name="connsiteX1" fmla="*/ 5215466 w 5218252"/>
              <a:gd name="connsiteY1" fmla="*/ 0 h 2925427"/>
              <a:gd name="connsiteX2" fmla="*/ 5218252 w 5218252"/>
              <a:gd name="connsiteY2" fmla="*/ 1254332 h 2925427"/>
              <a:gd name="connsiteX3" fmla="*/ 5215466 w 5218252"/>
              <a:gd name="connsiteY3" fmla="*/ 2925427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347365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43618 w 5218252"/>
              <a:gd name="connsiteY3" fmla="*/ 2132189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5427"/>
              <a:gd name="connsiteX1" fmla="*/ 5215466 w 5218252"/>
              <a:gd name="connsiteY1" fmla="*/ 0 h 2925427"/>
              <a:gd name="connsiteX2" fmla="*/ 5218252 w 5218252"/>
              <a:gd name="connsiteY2" fmla="*/ 1254332 h 2925427"/>
              <a:gd name="connsiteX3" fmla="*/ 4400840 w 5218252"/>
              <a:gd name="connsiteY3" fmla="*/ 2057326 h 2925427"/>
              <a:gd name="connsiteX4" fmla="*/ 3539923 w 5218252"/>
              <a:gd name="connsiteY4" fmla="*/ 2921086 h 2925427"/>
              <a:gd name="connsiteX5" fmla="*/ 0 w 5218252"/>
              <a:gd name="connsiteY5" fmla="*/ 2925427 h 2925427"/>
              <a:gd name="connsiteX6" fmla="*/ 0 w 5218252"/>
              <a:gd name="connsiteY6" fmla="*/ 0 h 2925427"/>
              <a:gd name="connsiteX0" fmla="*/ 0 w 5218252"/>
              <a:gd name="connsiteY0" fmla="*/ 0 h 2926433"/>
              <a:gd name="connsiteX1" fmla="*/ 5215466 w 5218252"/>
              <a:gd name="connsiteY1" fmla="*/ 0 h 2926433"/>
              <a:gd name="connsiteX2" fmla="*/ 5218252 w 5218252"/>
              <a:gd name="connsiteY2" fmla="*/ 1254332 h 2926433"/>
              <a:gd name="connsiteX3" fmla="*/ 4400840 w 5218252"/>
              <a:gd name="connsiteY3" fmla="*/ 2057326 h 2926433"/>
              <a:gd name="connsiteX4" fmla="*/ 3465060 w 5218252"/>
              <a:gd name="connsiteY4" fmla="*/ 2926433 h 2926433"/>
              <a:gd name="connsiteX5" fmla="*/ 0 w 5218252"/>
              <a:gd name="connsiteY5" fmla="*/ 2925427 h 2926433"/>
              <a:gd name="connsiteX6" fmla="*/ 0 w 5218252"/>
              <a:gd name="connsiteY6" fmla="*/ 0 h 2926433"/>
              <a:gd name="connsiteX0" fmla="*/ 0 w 5281016"/>
              <a:gd name="connsiteY0" fmla="*/ 0 h 3015316"/>
              <a:gd name="connsiteX1" fmla="*/ 5215466 w 5281016"/>
              <a:gd name="connsiteY1" fmla="*/ 0 h 3015316"/>
              <a:gd name="connsiteX2" fmla="*/ 5218252 w 5281016"/>
              <a:gd name="connsiteY2" fmla="*/ 1254332 h 3015316"/>
              <a:gd name="connsiteX3" fmla="*/ 5199493 w 5281016"/>
              <a:gd name="connsiteY3" fmla="*/ 2937002 h 3015316"/>
              <a:gd name="connsiteX4" fmla="*/ 3465060 w 5281016"/>
              <a:gd name="connsiteY4" fmla="*/ 2926433 h 3015316"/>
              <a:gd name="connsiteX5" fmla="*/ 0 w 5281016"/>
              <a:gd name="connsiteY5" fmla="*/ 2925427 h 3015316"/>
              <a:gd name="connsiteX6" fmla="*/ 0 w 5281016"/>
              <a:gd name="connsiteY6" fmla="*/ 0 h 3015316"/>
              <a:gd name="connsiteX0" fmla="*/ 0 w 5668556"/>
              <a:gd name="connsiteY0" fmla="*/ 0 h 3100633"/>
              <a:gd name="connsiteX1" fmla="*/ 5215466 w 5668556"/>
              <a:gd name="connsiteY1" fmla="*/ 0 h 3100633"/>
              <a:gd name="connsiteX2" fmla="*/ 5199493 w 5668556"/>
              <a:gd name="connsiteY2" fmla="*/ 2937002 h 3100633"/>
              <a:gd name="connsiteX3" fmla="*/ 3465060 w 5668556"/>
              <a:gd name="connsiteY3" fmla="*/ 2926433 h 3100633"/>
              <a:gd name="connsiteX4" fmla="*/ 0 w 5668556"/>
              <a:gd name="connsiteY4" fmla="*/ 2925427 h 3100633"/>
              <a:gd name="connsiteX5" fmla="*/ 0 w 5668556"/>
              <a:gd name="connsiteY5" fmla="*/ 0 h 3100633"/>
              <a:gd name="connsiteX0" fmla="*/ 0 w 5858460"/>
              <a:gd name="connsiteY0" fmla="*/ 0 h 3297659"/>
              <a:gd name="connsiteX1" fmla="*/ 5215466 w 5858460"/>
              <a:gd name="connsiteY1" fmla="*/ 0 h 3297659"/>
              <a:gd name="connsiteX2" fmla="*/ 5199493 w 5858460"/>
              <a:gd name="connsiteY2" fmla="*/ 2937002 h 3297659"/>
              <a:gd name="connsiteX3" fmla="*/ 0 w 5858460"/>
              <a:gd name="connsiteY3" fmla="*/ 2925427 h 3297659"/>
              <a:gd name="connsiteX4" fmla="*/ 0 w 5858460"/>
              <a:gd name="connsiteY4" fmla="*/ 0 h 3297659"/>
              <a:gd name="connsiteX0" fmla="*/ 0 w 5598263"/>
              <a:gd name="connsiteY0" fmla="*/ 0 h 3297659"/>
              <a:gd name="connsiteX1" fmla="*/ 5215466 w 5598263"/>
              <a:gd name="connsiteY1" fmla="*/ 0 h 3297659"/>
              <a:gd name="connsiteX2" fmla="*/ 5199493 w 5598263"/>
              <a:gd name="connsiteY2" fmla="*/ 2937002 h 3297659"/>
              <a:gd name="connsiteX3" fmla="*/ 0 w 5598263"/>
              <a:gd name="connsiteY3" fmla="*/ 2925427 h 3297659"/>
              <a:gd name="connsiteX4" fmla="*/ 0 w 5598263"/>
              <a:gd name="connsiteY4" fmla="*/ 0 h 3297659"/>
              <a:gd name="connsiteX0" fmla="*/ 0 w 5598263"/>
              <a:gd name="connsiteY0" fmla="*/ 0 h 3151725"/>
              <a:gd name="connsiteX1" fmla="*/ 5215466 w 5598263"/>
              <a:gd name="connsiteY1" fmla="*/ 0 h 3151725"/>
              <a:gd name="connsiteX2" fmla="*/ 5199493 w 5598263"/>
              <a:gd name="connsiteY2" fmla="*/ 2937002 h 3151725"/>
              <a:gd name="connsiteX3" fmla="*/ 0 w 5598263"/>
              <a:gd name="connsiteY3" fmla="*/ 2925427 h 3151725"/>
              <a:gd name="connsiteX4" fmla="*/ 0 w 5598263"/>
              <a:gd name="connsiteY4" fmla="*/ 0 h 3151725"/>
              <a:gd name="connsiteX0" fmla="*/ 0 w 5598263"/>
              <a:gd name="connsiteY0" fmla="*/ 0 h 2951183"/>
              <a:gd name="connsiteX1" fmla="*/ 5215466 w 5598263"/>
              <a:gd name="connsiteY1" fmla="*/ 0 h 2951183"/>
              <a:gd name="connsiteX2" fmla="*/ 5199493 w 5598263"/>
              <a:gd name="connsiteY2" fmla="*/ 2937002 h 2951183"/>
              <a:gd name="connsiteX3" fmla="*/ 0 w 5598263"/>
              <a:gd name="connsiteY3" fmla="*/ 2925427 h 2951183"/>
              <a:gd name="connsiteX4" fmla="*/ 0 w 5598263"/>
              <a:gd name="connsiteY4" fmla="*/ 0 h 2951183"/>
              <a:gd name="connsiteX0" fmla="*/ 0 w 5215466"/>
              <a:gd name="connsiteY0" fmla="*/ 0 h 2951183"/>
              <a:gd name="connsiteX1" fmla="*/ 5215466 w 5215466"/>
              <a:gd name="connsiteY1" fmla="*/ 0 h 2951183"/>
              <a:gd name="connsiteX2" fmla="*/ 5199493 w 5215466"/>
              <a:gd name="connsiteY2" fmla="*/ 2937002 h 2951183"/>
              <a:gd name="connsiteX3" fmla="*/ 0 w 5215466"/>
              <a:gd name="connsiteY3" fmla="*/ 2925427 h 2951183"/>
              <a:gd name="connsiteX4" fmla="*/ 0 w 5215466"/>
              <a:gd name="connsiteY4" fmla="*/ 0 h 2951183"/>
              <a:gd name="connsiteX0" fmla="*/ 0 w 5215466"/>
              <a:gd name="connsiteY0" fmla="*/ 0 h 2951183"/>
              <a:gd name="connsiteX1" fmla="*/ 5215466 w 5215466"/>
              <a:gd name="connsiteY1" fmla="*/ 0 h 2951183"/>
              <a:gd name="connsiteX2" fmla="*/ 5199493 w 5215466"/>
              <a:gd name="connsiteY2" fmla="*/ 2937002 h 2951183"/>
              <a:gd name="connsiteX3" fmla="*/ 0 w 5215466"/>
              <a:gd name="connsiteY3" fmla="*/ 2925427 h 2951183"/>
              <a:gd name="connsiteX4" fmla="*/ 0 w 5215466"/>
              <a:gd name="connsiteY4" fmla="*/ 0 h 2951183"/>
              <a:gd name="connsiteX0" fmla="*/ 0 w 5215466"/>
              <a:gd name="connsiteY0" fmla="*/ 0 h 2937002"/>
              <a:gd name="connsiteX1" fmla="*/ 5215466 w 5215466"/>
              <a:gd name="connsiteY1" fmla="*/ 0 h 2937002"/>
              <a:gd name="connsiteX2" fmla="*/ 5199493 w 5215466"/>
              <a:gd name="connsiteY2" fmla="*/ 2937002 h 2937002"/>
              <a:gd name="connsiteX3" fmla="*/ 0 w 5215466"/>
              <a:gd name="connsiteY3" fmla="*/ 2925427 h 2937002"/>
              <a:gd name="connsiteX4" fmla="*/ 0 w 5215466"/>
              <a:gd name="connsiteY4" fmla="*/ 0 h 2937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466" h="2937002">
                <a:moveTo>
                  <a:pt x="0" y="0"/>
                </a:moveTo>
                <a:lnTo>
                  <a:pt x="5215466" y="0"/>
                </a:lnTo>
                <a:cubicBezTo>
                  <a:pt x="5213947" y="917763"/>
                  <a:pt x="5207479" y="1468501"/>
                  <a:pt x="5199493" y="2937002"/>
                </a:cubicBezTo>
                <a:lnTo>
                  <a:pt x="0" y="2925427"/>
                </a:lnTo>
                <a:lnTo>
                  <a:pt x="0" y="0"/>
                </a:lnTo>
                <a:close/>
              </a:path>
            </a:pathLst>
          </a:custGeom>
          <a:noFill/>
          <a:ln w="76200">
            <a:solidFill>
              <a:schemeClr val="accent4">
                <a:lumMod val="75000"/>
              </a:schemeClr>
            </a:solidFill>
          </a:ln>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0" y="0"/>
            <a:ext cx="2286000" cy="6858000"/>
          </a:xfrm>
          <a:prstGeom prst="rect">
            <a:avLst/>
          </a:prstGeom>
        </p:spPr>
      </p:pic>
    </p:spTree>
    <p:extLst>
      <p:ext uri="{BB962C8B-B14F-4D97-AF65-F5344CB8AC3E}">
        <p14:creationId xmlns:p14="http://schemas.microsoft.com/office/powerpoint/2010/main" val="28427168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bg1"/>
          </a:solidFill>
          <a:latin typeface="+mn-lt"/>
          <a:ea typeface="+mn-ea"/>
          <a:cs typeface="+mn-cs"/>
        </a:defRPr>
      </a:lvl1pPr>
      <a:lvl2pPr marL="0" indent="0" algn="l" defTabSz="914400" rtl="0" eaLnBrk="1" latinLnBrk="0" hangingPunct="1">
        <a:spcBef>
          <a:spcPct val="20000"/>
        </a:spcBef>
        <a:buFontTx/>
        <a:buNone/>
        <a:defRPr sz="1800" kern="1200">
          <a:solidFill>
            <a:schemeClr val="bg1"/>
          </a:solidFill>
          <a:latin typeface="+mn-lt"/>
          <a:ea typeface="+mn-ea"/>
          <a:cs typeface="+mn-cs"/>
        </a:defRPr>
      </a:lvl2pPr>
      <a:lvl3pPr marL="0" indent="0" algn="l" defTabSz="914400" rtl="0" eaLnBrk="1" latinLnBrk="0" hangingPunct="1">
        <a:spcBef>
          <a:spcPct val="20000"/>
        </a:spcBef>
        <a:buFontTx/>
        <a:buNone/>
        <a:defRPr sz="1800" kern="1200">
          <a:solidFill>
            <a:schemeClr val="bg1"/>
          </a:solidFill>
          <a:latin typeface="+mn-lt"/>
          <a:ea typeface="+mn-ea"/>
          <a:cs typeface="+mn-cs"/>
        </a:defRPr>
      </a:lvl3pPr>
      <a:lvl4pPr marL="0" indent="0" algn="l" defTabSz="914400" rtl="0" eaLnBrk="1" latinLnBrk="0" hangingPunct="1">
        <a:spcBef>
          <a:spcPct val="20000"/>
        </a:spcBef>
        <a:buFontTx/>
        <a:buNone/>
        <a:defRPr sz="1800" kern="1200">
          <a:solidFill>
            <a:schemeClr val="bg1"/>
          </a:solidFill>
          <a:latin typeface="+mn-lt"/>
          <a:ea typeface="+mn-ea"/>
          <a:cs typeface="+mn-cs"/>
        </a:defRPr>
      </a:lvl4pPr>
      <a:lvl5pPr marL="0" indent="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0603"/>
            <a:ext cx="9144000" cy="830997"/>
          </a:xfrm>
          <a:prstGeom prst="rect">
            <a:avLst/>
          </a:prstGeom>
          <a:noFill/>
        </p:spPr>
        <p:txBody>
          <a:bodyPr wrap="square" rtlCol="0">
            <a:spAutoFit/>
          </a:bodyPr>
          <a:lstStyle/>
          <a:p>
            <a:pPr algn="ctr"/>
            <a:r>
              <a:rPr lang="en-US" sz="4800" b="1" dirty="0" smtClean="0">
                <a:solidFill>
                  <a:srgbClr val="3B175F"/>
                </a:solidFill>
                <a:latin typeface="+mj-lt"/>
              </a:rPr>
              <a:t>Selected Survey Findings</a:t>
            </a:r>
            <a:endParaRPr lang="en-US" sz="4800" b="1" dirty="0">
              <a:solidFill>
                <a:srgbClr val="3B175F"/>
              </a:solidFill>
              <a:latin typeface="+mj-lt"/>
            </a:endParaRPr>
          </a:p>
        </p:txBody>
      </p:sp>
      <p:cxnSp>
        <p:nvCxnSpPr>
          <p:cNvPr id="6" name="Straight Connector 5"/>
          <p:cNvCxnSpPr/>
          <p:nvPr/>
        </p:nvCxnSpPr>
        <p:spPr>
          <a:xfrm>
            <a:off x="0" y="624840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0" y="6320135"/>
            <a:ext cx="9144000" cy="461665"/>
          </a:xfrm>
          <a:prstGeom prst="rect">
            <a:avLst/>
          </a:prstGeom>
          <a:noFill/>
        </p:spPr>
        <p:txBody>
          <a:bodyPr wrap="square" rtlCol="0">
            <a:spAutoFit/>
          </a:bodyPr>
          <a:lstStyle/>
          <a:p>
            <a:pPr algn="ctr"/>
            <a:r>
              <a:rPr lang="en-US" sz="2400" dirty="0" smtClean="0">
                <a:solidFill>
                  <a:srgbClr val="3B175F"/>
                </a:solidFill>
                <a:latin typeface="+mj-lt"/>
              </a:rPr>
              <a:t>Child Care Human Resources Sector Council, February 2013 </a:t>
            </a:r>
            <a:endParaRPr lang="en-US" sz="2400" dirty="0">
              <a:solidFill>
                <a:srgbClr val="3B175F"/>
              </a:solidFill>
              <a:latin typeface="+mj-lt"/>
            </a:endParaRPr>
          </a:p>
        </p:txBody>
      </p:sp>
      <p:pic>
        <p:nvPicPr>
          <p:cNvPr id="10" name="Picture 9" descr="THEfinalstillcareE.jpg"/>
          <p:cNvPicPr>
            <a:picLocks noChangeAspect="1"/>
          </p:cNvPicPr>
          <p:nvPr/>
        </p:nvPicPr>
        <p:blipFill>
          <a:blip r:embed="rId3"/>
          <a:stretch>
            <a:fillRect/>
          </a:stretch>
        </p:blipFill>
        <p:spPr>
          <a:xfrm>
            <a:off x="3581400" y="1953685"/>
            <a:ext cx="1947620" cy="3989915"/>
          </a:xfrm>
          <a:prstGeom prst="rect">
            <a:avLst/>
          </a:prstGeom>
        </p:spPr>
      </p:pic>
      <p:sp>
        <p:nvSpPr>
          <p:cNvPr id="7" name="TextBox 6"/>
          <p:cNvSpPr txBox="1"/>
          <p:nvPr/>
        </p:nvSpPr>
        <p:spPr>
          <a:xfrm>
            <a:off x="-228600" y="1367135"/>
            <a:ext cx="9677400" cy="461665"/>
          </a:xfrm>
          <a:prstGeom prst="rect">
            <a:avLst/>
          </a:prstGeom>
          <a:noFill/>
        </p:spPr>
        <p:txBody>
          <a:bodyPr wrap="square" rtlCol="0">
            <a:spAutoFit/>
          </a:bodyPr>
          <a:lstStyle/>
          <a:p>
            <a:pPr algn="ctr"/>
            <a:r>
              <a:rPr lang="en-US" sz="2400" i="1" dirty="0" smtClean="0"/>
              <a:t>A Survey of Centre-Based Early Childhood Education and Care in Canada</a:t>
            </a:r>
            <a:endParaRPr lang="en-US" sz="2400" i="1" dirty="0"/>
          </a:p>
        </p:txBody>
      </p:sp>
      <p:cxnSp>
        <p:nvCxnSpPr>
          <p:cNvPr id="11" name="Straight Connector 10"/>
          <p:cNvCxnSpPr/>
          <p:nvPr/>
        </p:nvCxnSpPr>
        <p:spPr>
          <a:xfrm>
            <a:off x="0" y="45720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450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noGrp="1"/>
          </p:cNvSpPr>
          <p:nvPr>
            <p:ph type="title"/>
          </p:nvPr>
        </p:nvSpPr>
        <p:spPr>
          <a:xfrm>
            <a:off x="2411760" y="3501008"/>
            <a:ext cx="6065168" cy="1938992"/>
          </a:xfrm>
          <a:prstGeom prst="rect">
            <a:avLst/>
          </a:prstGeom>
          <a:noFill/>
        </p:spPr>
        <p:txBody>
          <a:bodyPr wrap="square" rtlCol="0">
            <a:spAutoFit/>
          </a:bodyPr>
          <a:lstStyle/>
          <a:p>
            <a:pPr algn="r"/>
            <a:r>
              <a:rPr lang="en-US" sz="6000" b="1" dirty="0" smtClean="0">
                <a:solidFill>
                  <a:srgbClr val="3B175F"/>
                </a:solidFill>
                <a:latin typeface="Calibri"/>
                <a:cs typeface="Calibri"/>
              </a:rPr>
              <a:t>Characteristics of</a:t>
            </a:r>
            <a:r>
              <a:rPr lang="en-US" sz="6000" b="1" dirty="0">
                <a:solidFill>
                  <a:srgbClr val="3B175F"/>
                </a:solidFill>
                <a:latin typeface="Calibri"/>
                <a:cs typeface="Calibri"/>
              </a:rPr>
              <a:t/>
            </a:r>
            <a:br>
              <a:rPr lang="en-US" sz="6000" b="1" dirty="0">
                <a:solidFill>
                  <a:srgbClr val="3B175F"/>
                </a:solidFill>
                <a:latin typeface="Calibri"/>
                <a:cs typeface="Calibri"/>
              </a:rPr>
            </a:br>
            <a:r>
              <a:rPr lang="en-US" sz="6000" b="1" dirty="0">
                <a:solidFill>
                  <a:srgbClr val="3B175F"/>
                </a:solidFill>
                <a:latin typeface="Calibri"/>
                <a:cs typeface="Calibri"/>
              </a:rPr>
              <a:t>Child </a:t>
            </a:r>
            <a:r>
              <a:rPr lang="en-US" sz="6000" b="1" dirty="0" smtClean="0">
                <a:solidFill>
                  <a:srgbClr val="3B175F"/>
                </a:solidFill>
                <a:latin typeface="Calibri"/>
                <a:cs typeface="Calibri"/>
              </a:rPr>
              <a:t>Care Centre</a:t>
            </a:r>
            <a:endParaRPr lang="en-US" sz="6000" b="1" dirty="0">
              <a:solidFill>
                <a:srgbClr val="3B175F"/>
              </a:solidFill>
              <a:latin typeface="Calibri"/>
              <a:cs typeface="Calibri"/>
            </a:endParaRPr>
          </a:p>
        </p:txBody>
      </p:sp>
    </p:spTree>
    <p:extLst>
      <p:ext uri="{BB962C8B-B14F-4D97-AF65-F5344CB8AC3E}">
        <p14:creationId xmlns:p14="http://schemas.microsoft.com/office/powerpoint/2010/main" val="6211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556792"/>
            <a:ext cx="8352928" cy="5016758"/>
          </a:xfrm>
          <a:prstGeom prst="rect">
            <a:avLst/>
          </a:prstGeom>
        </p:spPr>
        <p:txBody>
          <a:bodyPr wrap="square">
            <a:spAutoFit/>
          </a:bodyPr>
          <a:lstStyle/>
          <a:p>
            <a:pPr marL="285750" lvl="0" indent="-285750">
              <a:spcAft>
                <a:spcPts val="1200"/>
              </a:spcAft>
              <a:buClr>
                <a:schemeClr val="accent6"/>
              </a:buClr>
              <a:buFont typeface="Wingdings" charset="2"/>
              <a:buChar char="§"/>
              <a:defRPr/>
            </a:pPr>
            <a:r>
              <a:rPr lang="en-US" sz="2800" dirty="0" smtClean="0">
                <a:solidFill>
                  <a:srgbClr val="000000"/>
                </a:solidFill>
                <a:latin typeface="Calibri"/>
                <a:cs typeface="Calibri"/>
              </a:rPr>
              <a:t>Median </a:t>
            </a:r>
            <a:r>
              <a:rPr lang="en-US" sz="2800" dirty="0">
                <a:solidFill>
                  <a:srgbClr val="000000"/>
                </a:solidFill>
                <a:latin typeface="Calibri"/>
                <a:cs typeface="Calibri"/>
              </a:rPr>
              <a:t>years in </a:t>
            </a:r>
            <a:r>
              <a:rPr lang="en-US" sz="2800" dirty="0" smtClean="0">
                <a:solidFill>
                  <a:srgbClr val="000000"/>
                </a:solidFill>
                <a:latin typeface="Calibri"/>
                <a:cs typeface="Calibri"/>
              </a:rPr>
              <a:t>operation of all respondent centres is 20 years</a:t>
            </a:r>
            <a:endParaRPr lang="en-US" sz="2800" dirty="0">
              <a:solidFill>
                <a:srgbClr val="000000"/>
              </a:solidFill>
              <a:latin typeface="Calibri"/>
              <a:cs typeface="Calibri"/>
            </a:endParaRPr>
          </a:p>
          <a:p>
            <a:pPr marL="285750" lvl="0" indent="-285750">
              <a:spcAft>
                <a:spcPts val="1200"/>
              </a:spcAft>
              <a:buClr>
                <a:schemeClr val="accent6"/>
              </a:buClr>
              <a:buFont typeface="Wingdings" charset="2"/>
              <a:buChar char="§"/>
              <a:defRPr/>
            </a:pPr>
            <a:r>
              <a:rPr lang="en-CA" sz="2800" kern="0" dirty="0" smtClean="0">
                <a:solidFill>
                  <a:srgbClr val="000000"/>
                </a:solidFill>
                <a:latin typeface="Calibri"/>
                <a:cs typeface="Calibri"/>
              </a:rPr>
              <a:t>55</a:t>
            </a:r>
            <a:r>
              <a:rPr lang="en-CA" sz="2800" kern="0" dirty="0">
                <a:solidFill>
                  <a:srgbClr val="000000"/>
                </a:solidFill>
                <a:latin typeface="Calibri"/>
                <a:cs typeface="Calibri"/>
              </a:rPr>
              <a:t>% operated </a:t>
            </a:r>
            <a:r>
              <a:rPr lang="en-CA" sz="2800" kern="0" dirty="0" smtClean="0">
                <a:solidFill>
                  <a:srgbClr val="000000"/>
                </a:solidFill>
                <a:latin typeface="Calibri"/>
                <a:cs typeface="Calibri"/>
              </a:rPr>
              <a:t>at least one program </a:t>
            </a:r>
            <a:r>
              <a:rPr lang="en-CA" sz="2800" kern="0" dirty="0">
                <a:solidFill>
                  <a:srgbClr val="000000"/>
                </a:solidFill>
                <a:latin typeface="Calibri"/>
                <a:cs typeface="Calibri"/>
              </a:rPr>
              <a:t>in addition to </a:t>
            </a:r>
            <a:r>
              <a:rPr lang="en-CA" sz="2800" kern="0" dirty="0" smtClean="0">
                <a:solidFill>
                  <a:srgbClr val="000000"/>
                </a:solidFill>
                <a:latin typeface="Calibri"/>
                <a:cs typeface="Calibri"/>
              </a:rPr>
              <a:t>operating a full</a:t>
            </a:r>
            <a:r>
              <a:rPr lang="en-CA" sz="2800" kern="0" dirty="0">
                <a:solidFill>
                  <a:srgbClr val="000000"/>
                </a:solidFill>
                <a:latin typeface="Calibri"/>
                <a:cs typeface="Calibri"/>
              </a:rPr>
              <a:t>-day child </a:t>
            </a:r>
            <a:r>
              <a:rPr lang="en-CA" sz="2800" kern="0" dirty="0" smtClean="0">
                <a:solidFill>
                  <a:srgbClr val="000000"/>
                </a:solidFill>
                <a:latin typeface="Calibri"/>
                <a:cs typeface="Calibri"/>
              </a:rPr>
              <a:t>care</a:t>
            </a:r>
            <a:endParaRPr lang="en-CA" sz="2800" kern="0" dirty="0">
              <a:solidFill>
                <a:srgbClr val="000000"/>
              </a:solidFill>
              <a:latin typeface="Calibri"/>
              <a:cs typeface="Calibri"/>
            </a:endParaRPr>
          </a:p>
          <a:p>
            <a:pPr marL="285750" lvl="0" indent="-285750">
              <a:spcAft>
                <a:spcPts val="1200"/>
              </a:spcAft>
              <a:buClr>
                <a:schemeClr val="accent6"/>
              </a:buClr>
              <a:buFont typeface="Wingdings" charset="2"/>
              <a:buChar char="§"/>
              <a:defRPr/>
            </a:pPr>
            <a:r>
              <a:rPr lang="en-US" sz="2800" dirty="0" smtClean="0">
                <a:solidFill>
                  <a:srgbClr val="000000"/>
                </a:solidFill>
                <a:latin typeface="Calibri"/>
                <a:cs typeface="Calibri"/>
              </a:rPr>
              <a:t>50% of centres have one </a:t>
            </a:r>
            <a:r>
              <a:rPr lang="en-US" sz="2800" dirty="0">
                <a:solidFill>
                  <a:srgbClr val="000000"/>
                </a:solidFill>
                <a:latin typeface="Calibri"/>
                <a:cs typeface="Calibri"/>
              </a:rPr>
              <a:t>or more child </a:t>
            </a:r>
            <a:r>
              <a:rPr lang="en-US" sz="2800" dirty="0" smtClean="0">
                <a:solidFill>
                  <a:srgbClr val="000000"/>
                </a:solidFill>
                <a:latin typeface="Calibri"/>
                <a:cs typeface="Calibri"/>
              </a:rPr>
              <a:t>who has been identified as having </a:t>
            </a:r>
            <a:r>
              <a:rPr lang="en-US" sz="2800" dirty="0">
                <a:solidFill>
                  <a:srgbClr val="000000"/>
                </a:solidFill>
                <a:latin typeface="Calibri"/>
                <a:cs typeface="Calibri"/>
              </a:rPr>
              <a:t>special </a:t>
            </a:r>
            <a:r>
              <a:rPr lang="en-US" sz="2800" dirty="0" smtClean="0">
                <a:solidFill>
                  <a:srgbClr val="000000"/>
                </a:solidFill>
                <a:latin typeface="Calibri"/>
                <a:cs typeface="Calibri"/>
              </a:rPr>
              <a:t>need</a:t>
            </a:r>
            <a:endParaRPr lang="en-US" sz="2800" dirty="0">
              <a:solidFill>
                <a:srgbClr val="000000"/>
              </a:solidFill>
              <a:latin typeface="Calibri"/>
              <a:cs typeface="Calibri"/>
            </a:endParaRPr>
          </a:p>
          <a:p>
            <a:pPr marL="285750" lvl="0" indent="-285750">
              <a:spcAft>
                <a:spcPts val="1200"/>
              </a:spcAft>
              <a:buClr>
                <a:schemeClr val="accent6"/>
              </a:buClr>
              <a:buFont typeface="Wingdings" charset="2"/>
              <a:buChar char="§"/>
              <a:defRPr/>
            </a:pPr>
            <a:r>
              <a:rPr lang="en-US" sz="2800" dirty="0" smtClean="0">
                <a:solidFill>
                  <a:srgbClr val="000000"/>
                </a:solidFill>
                <a:latin typeface="Calibri"/>
                <a:cs typeface="Calibri"/>
              </a:rPr>
              <a:t>40% of centres have staff </a:t>
            </a:r>
            <a:r>
              <a:rPr lang="en-US" sz="2800" dirty="0">
                <a:solidFill>
                  <a:srgbClr val="000000"/>
                </a:solidFill>
                <a:latin typeface="Calibri"/>
                <a:cs typeface="Calibri"/>
              </a:rPr>
              <a:t>whose primary job is to support </a:t>
            </a:r>
            <a:r>
              <a:rPr lang="en-US" sz="2800" dirty="0" smtClean="0">
                <a:solidFill>
                  <a:srgbClr val="000000"/>
                </a:solidFill>
                <a:latin typeface="Calibri"/>
                <a:cs typeface="Calibri"/>
              </a:rPr>
              <a:t>inclusion</a:t>
            </a:r>
          </a:p>
          <a:p>
            <a:pPr marL="285750" indent="-285750">
              <a:spcAft>
                <a:spcPts val="1200"/>
              </a:spcAft>
              <a:buClr>
                <a:schemeClr val="accent6"/>
              </a:buClr>
              <a:buFont typeface="Wingdings" charset="2"/>
              <a:buChar char="§"/>
              <a:defRPr/>
            </a:pPr>
            <a:r>
              <a:rPr lang="en-CA" sz="2800" kern="0" dirty="0">
                <a:solidFill>
                  <a:srgbClr val="000000"/>
                </a:solidFill>
                <a:latin typeface="Calibri"/>
                <a:cs typeface="Calibri"/>
              </a:rPr>
              <a:t>42% of </a:t>
            </a:r>
            <a:r>
              <a:rPr lang="en-CA" sz="2800" kern="0" dirty="0" smtClean="0">
                <a:solidFill>
                  <a:srgbClr val="000000"/>
                </a:solidFill>
                <a:latin typeface="Calibri"/>
                <a:cs typeface="Calibri"/>
              </a:rPr>
              <a:t>centres are operated by an organization that runs one or more other centre(s)</a:t>
            </a:r>
            <a:endParaRPr lang="en-US" sz="2800" dirty="0">
              <a:solidFill>
                <a:srgbClr val="000000"/>
              </a:solidFill>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Quick facts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3097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2222862"/>
            <a:ext cx="8568952" cy="2862322"/>
          </a:xfrm>
          <a:prstGeom prst="rect">
            <a:avLst/>
          </a:prstGeom>
          <a:noFill/>
        </p:spPr>
        <p:txBody>
          <a:bodyPr wrap="square" rtlCol="0">
            <a:spAutoFit/>
          </a:bodyPr>
          <a:lstStyle/>
          <a:p>
            <a:pPr>
              <a:spcAft>
                <a:spcPts val="1200"/>
              </a:spcAft>
              <a:defRPr/>
            </a:pPr>
            <a:r>
              <a:rPr lang="en-US" sz="2800" dirty="0" smtClean="0">
                <a:solidFill>
                  <a:srgbClr val="000000"/>
                </a:solidFill>
                <a:latin typeface="Calibri"/>
                <a:cs typeface="Calibri"/>
              </a:rPr>
              <a:t>In terms of the policies of child care centres, </a:t>
            </a:r>
            <a:endParaRPr lang="en-US" sz="2800" dirty="0">
              <a:solidFill>
                <a:srgbClr val="000000"/>
              </a:solidFill>
              <a:latin typeface="Calibri"/>
              <a:cs typeface="Calibri"/>
            </a:endParaRPr>
          </a:p>
          <a:p>
            <a:pPr marL="285750" indent="-285750">
              <a:spcAft>
                <a:spcPts val="1200"/>
              </a:spcAft>
              <a:buClr>
                <a:schemeClr val="accent6"/>
              </a:buClr>
              <a:buFont typeface="Wingdings" charset="2"/>
              <a:buChar char="§"/>
              <a:defRPr/>
            </a:pPr>
            <a:r>
              <a:rPr lang="en-CA" sz="2800" dirty="0" smtClean="0">
                <a:solidFill>
                  <a:srgbClr val="000000"/>
                </a:solidFill>
                <a:latin typeface="Calibri"/>
                <a:cs typeface="Calibri"/>
              </a:rPr>
              <a:t>83% have </a:t>
            </a:r>
            <a:r>
              <a:rPr lang="en-CA" sz="2800" dirty="0">
                <a:solidFill>
                  <a:srgbClr val="000000"/>
                </a:solidFill>
                <a:latin typeface="Calibri"/>
                <a:cs typeface="Calibri"/>
              </a:rPr>
              <a:t>a policy and/or procedures </a:t>
            </a:r>
            <a:r>
              <a:rPr lang="en-CA" sz="2800" dirty="0" smtClean="0">
                <a:solidFill>
                  <a:srgbClr val="000000"/>
                </a:solidFill>
                <a:latin typeface="Calibri"/>
                <a:cs typeface="Calibri"/>
              </a:rPr>
              <a:t>manual;</a:t>
            </a:r>
            <a:endParaRPr lang="en-CA" sz="2800" dirty="0">
              <a:solidFill>
                <a:srgbClr val="000000"/>
              </a:solidFill>
              <a:latin typeface="Calibri"/>
              <a:cs typeface="Calibri"/>
            </a:endParaRPr>
          </a:p>
          <a:p>
            <a:pPr marL="285750" indent="-285750">
              <a:spcAft>
                <a:spcPts val="1200"/>
              </a:spcAft>
              <a:buClr>
                <a:schemeClr val="accent6"/>
              </a:buClr>
              <a:buFont typeface="Wingdings" charset="2"/>
              <a:buChar char="§"/>
              <a:defRPr/>
            </a:pPr>
            <a:r>
              <a:rPr lang="en-US" sz="2800" dirty="0" smtClean="0">
                <a:solidFill>
                  <a:srgbClr val="000000"/>
                </a:solidFill>
                <a:latin typeface="Calibri"/>
                <a:cs typeface="Calibri"/>
              </a:rPr>
              <a:t>71% have </a:t>
            </a:r>
            <a:r>
              <a:rPr lang="en-US" sz="2800" dirty="0">
                <a:solidFill>
                  <a:srgbClr val="000000"/>
                </a:solidFill>
                <a:latin typeface="Calibri"/>
                <a:cs typeface="Calibri"/>
              </a:rPr>
              <a:t>written job </a:t>
            </a:r>
            <a:r>
              <a:rPr lang="en-US" sz="2800" dirty="0" smtClean="0">
                <a:solidFill>
                  <a:srgbClr val="000000"/>
                </a:solidFill>
                <a:latin typeface="Calibri"/>
                <a:cs typeface="Calibri"/>
              </a:rPr>
              <a:t>descriptions;</a:t>
            </a:r>
            <a:endParaRPr lang="en-US" sz="2800" dirty="0">
              <a:solidFill>
                <a:srgbClr val="000000"/>
              </a:solidFill>
              <a:latin typeface="Calibri"/>
              <a:cs typeface="Calibri"/>
            </a:endParaRPr>
          </a:p>
          <a:p>
            <a:pPr marL="285750" indent="-285750">
              <a:spcAft>
                <a:spcPts val="1200"/>
              </a:spcAft>
              <a:buClr>
                <a:schemeClr val="accent6"/>
              </a:buClr>
              <a:buFont typeface="Wingdings" charset="2"/>
              <a:buChar char="§"/>
              <a:defRPr/>
            </a:pPr>
            <a:r>
              <a:rPr lang="en-CA" sz="2800" dirty="0" smtClean="0">
                <a:solidFill>
                  <a:srgbClr val="000000"/>
                </a:solidFill>
                <a:latin typeface="Calibri"/>
                <a:cs typeface="Calibri"/>
              </a:rPr>
              <a:t>51% conduct </a:t>
            </a:r>
            <a:r>
              <a:rPr lang="en-CA" sz="2800" dirty="0">
                <a:solidFill>
                  <a:srgbClr val="000000"/>
                </a:solidFill>
                <a:latin typeface="Calibri"/>
                <a:cs typeface="Calibri"/>
              </a:rPr>
              <a:t>regular, written performance </a:t>
            </a:r>
            <a:r>
              <a:rPr lang="en-CA" sz="2800" dirty="0" smtClean="0">
                <a:solidFill>
                  <a:srgbClr val="000000"/>
                </a:solidFill>
                <a:latin typeface="Calibri"/>
                <a:cs typeface="Calibri"/>
              </a:rPr>
              <a:t>appraisals;</a:t>
            </a:r>
            <a:endParaRPr lang="en-CA" sz="2800" dirty="0">
              <a:solidFill>
                <a:srgbClr val="000000"/>
              </a:solidFill>
              <a:latin typeface="Calibri"/>
              <a:cs typeface="Calibri"/>
            </a:endParaRPr>
          </a:p>
          <a:p>
            <a:pPr marL="285750" indent="-285750">
              <a:spcAft>
                <a:spcPts val="1200"/>
              </a:spcAft>
              <a:buClr>
                <a:schemeClr val="accent6"/>
              </a:buClr>
              <a:buFont typeface="Wingdings" charset="2"/>
              <a:buChar char="§"/>
              <a:defRPr/>
            </a:pPr>
            <a:r>
              <a:rPr lang="en-CA" sz="2800" dirty="0" smtClean="0">
                <a:solidFill>
                  <a:srgbClr val="000000"/>
                </a:solidFill>
                <a:latin typeface="Calibri"/>
                <a:cs typeface="Calibri"/>
              </a:rPr>
              <a:t>4% </a:t>
            </a:r>
            <a:r>
              <a:rPr lang="en-CA" sz="2800" dirty="0">
                <a:solidFill>
                  <a:srgbClr val="000000"/>
                </a:solidFill>
                <a:latin typeface="Calibri"/>
                <a:cs typeface="Calibri"/>
              </a:rPr>
              <a:t>of child care centres do none of the </a:t>
            </a:r>
            <a:r>
              <a:rPr lang="en-CA" sz="2800" dirty="0" smtClean="0">
                <a:solidFill>
                  <a:srgbClr val="000000"/>
                </a:solidFill>
                <a:latin typeface="Calibri"/>
                <a:cs typeface="Calibri"/>
              </a:rPr>
              <a:t>above.</a:t>
            </a:r>
            <a:endParaRPr lang="en-CA" sz="2800" dirty="0">
              <a:solidFill>
                <a:srgbClr val="000000"/>
              </a:solidFill>
              <a:latin typeface="Calibri"/>
              <a:cs typeface="Calibri"/>
            </a:endParaRPr>
          </a:p>
        </p:txBody>
      </p:sp>
      <p:sp>
        <p:nvSpPr>
          <p:cNvPr id="7" name="Title 6"/>
          <p:cNvSpPr txBox="1">
            <a:spLocks noGrp="1"/>
          </p:cNvSpPr>
          <p:nvPr>
            <p:ph type="title"/>
          </p:nvPr>
        </p:nvSpPr>
        <p:spPr>
          <a:xfrm>
            <a:off x="612648"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Human Resource (HR) practices</a:t>
            </a:r>
            <a:endParaRPr lang="en-US" sz="4400" b="1" dirty="0">
              <a:solidFill>
                <a:srgbClr val="3B175F"/>
              </a:solidFill>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Tree>
    <p:extLst>
      <p:ext uri="{BB962C8B-B14F-4D97-AF65-F5344CB8AC3E}">
        <p14:creationId xmlns:p14="http://schemas.microsoft.com/office/powerpoint/2010/main" val="25382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783263"/>
            <a:ext cx="8208912" cy="3877985"/>
          </a:xfrm>
          <a:prstGeom prst="rect">
            <a:avLst/>
          </a:prstGeom>
          <a:noFill/>
        </p:spPr>
        <p:txBody>
          <a:bodyPr wrap="square" rtlCol="0">
            <a:spAutoFit/>
          </a:bodyPr>
          <a:lstStyle/>
          <a:p>
            <a:pPr>
              <a:spcAft>
                <a:spcPts val="1200"/>
              </a:spcAft>
              <a:buClr>
                <a:srgbClr val="800000"/>
              </a:buClr>
            </a:pPr>
            <a:r>
              <a:rPr lang="en-CA" sz="2800" dirty="0" smtClean="0">
                <a:latin typeface="Calibri"/>
                <a:cs typeface="Calibri"/>
              </a:rPr>
              <a:t>Employers undertook a number of quality improvement measures, including</a:t>
            </a:r>
          </a:p>
          <a:p>
            <a:pPr marL="457200" indent="-457200">
              <a:spcAft>
                <a:spcPts val="1200"/>
              </a:spcAft>
              <a:buClr>
                <a:schemeClr val="accent6"/>
              </a:buClr>
              <a:buFont typeface="Wingdings" charset="2"/>
              <a:buChar char="§"/>
            </a:pPr>
            <a:r>
              <a:rPr lang="en-CA" sz="2800" dirty="0" smtClean="0">
                <a:latin typeface="Calibri"/>
                <a:cs typeface="Calibri"/>
              </a:rPr>
              <a:t>introducing a new curriculum (57%);</a:t>
            </a:r>
          </a:p>
          <a:p>
            <a:pPr marL="457200" indent="-457200">
              <a:spcAft>
                <a:spcPts val="1200"/>
              </a:spcAft>
              <a:buClr>
                <a:schemeClr val="accent6"/>
              </a:buClr>
              <a:buFont typeface="Wingdings" charset="2"/>
              <a:buChar char="§"/>
            </a:pPr>
            <a:r>
              <a:rPr lang="en-CA" sz="2800" dirty="0" smtClean="0">
                <a:latin typeface="Calibri"/>
                <a:cs typeface="Calibri"/>
              </a:rPr>
              <a:t>conducting </a:t>
            </a:r>
            <a:r>
              <a:rPr lang="en-CA" sz="2800" dirty="0">
                <a:latin typeface="Calibri"/>
                <a:cs typeface="Calibri"/>
              </a:rPr>
              <a:t>an external quality </a:t>
            </a:r>
            <a:r>
              <a:rPr lang="en-CA" sz="2800" dirty="0" smtClean="0">
                <a:latin typeface="Calibri"/>
                <a:cs typeface="Calibri"/>
              </a:rPr>
              <a:t>assessment (44%);</a:t>
            </a:r>
            <a:endParaRPr lang="en-CA" sz="2800" dirty="0">
              <a:latin typeface="Calibri"/>
              <a:cs typeface="Calibri"/>
            </a:endParaRPr>
          </a:p>
          <a:p>
            <a:pPr marL="457200" indent="-457200">
              <a:spcAft>
                <a:spcPts val="1200"/>
              </a:spcAft>
              <a:buClr>
                <a:schemeClr val="accent6"/>
              </a:buClr>
              <a:buFont typeface="Wingdings" charset="2"/>
              <a:buChar char="§"/>
            </a:pPr>
            <a:r>
              <a:rPr lang="en-CA" sz="2800" dirty="0" smtClean="0">
                <a:latin typeface="Calibri"/>
                <a:cs typeface="Calibri"/>
              </a:rPr>
              <a:t>conducting </a:t>
            </a:r>
            <a:r>
              <a:rPr lang="en-CA" sz="2800" dirty="0">
                <a:latin typeface="Calibri"/>
                <a:cs typeface="Calibri"/>
              </a:rPr>
              <a:t>a </a:t>
            </a:r>
            <a:r>
              <a:rPr lang="en-CA" sz="2800" dirty="0" smtClean="0">
                <a:latin typeface="Calibri"/>
                <a:cs typeface="Calibri"/>
              </a:rPr>
              <a:t>quality self</a:t>
            </a:r>
            <a:r>
              <a:rPr lang="en-CA" sz="2800" dirty="0">
                <a:latin typeface="Calibri"/>
                <a:cs typeface="Calibri"/>
              </a:rPr>
              <a:t>-</a:t>
            </a:r>
            <a:r>
              <a:rPr lang="en-CA" sz="2800" dirty="0" smtClean="0">
                <a:latin typeface="Calibri"/>
                <a:cs typeface="Calibri"/>
              </a:rPr>
              <a:t>assessment (46%);</a:t>
            </a:r>
            <a:endParaRPr lang="en-CA" sz="2800" dirty="0">
              <a:latin typeface="Calibri"/>
              <a:cs typeface="Calibri"/>
            </a:endParaRPr>
          </a:p>
          <a:p>
            <a:pPr marL="457200" indent="-457200">
              <a:spcAft>
                <a:spcPts val="1200"/>
              </a:spcAft>
              <a:buClr>
                <a:schemeClr val="accent6"/>
              </a:buClr>
              <a:buFont typeface="Wingdings" charset="2"/>
              <a:buChar char="§"/>
            </a:pPr>
            <a:r>
              <a:rPr lang="en-CA" sz="2800" dirty="0" smtClean="0">
                <a:latin typeface="Calibri"/>
                <a:cs typeface="Calibri"/>
              </a:rPr>
              <a:t>conducting </a:t>
            </a:r>
            <a:r>
              <a:rPr lang="en-CA" sz="2800" dirty="0">
                <a:latin typeface="Calibri"/>
                <a:cs typeface="Calibri"/>
              </a:rPr>
              <a:t>staff training on </a:t>
            </a:r>
            <a:r>
              <a:rPr lang="en-CA" sz="2800" dirty="0" smtClean="0">
                <a:latin typeface="Calibri"/>
                <a:cs typeface="Calibri"/>
              </a:rPr>
              <a:t>inclusion (45%);</a:t>
            </a:r>
            <a:endParaRPr lang="en-CA" sz="2800" dirty="0">
              <a:latin typeface="Calibri"/>
              <a:cs typeface="Calibri"/>
            </a:endParaRPr>
          </a:p>
          <a:p>
            <a:pPr marL="457200" indent="-457200">
              <a:spcAft>
                <a:spcPts val="1200"/>
              </a:spcAft>
              <a:buClr>
                <a:schemeClr val="accent6"/>
              </a:buClr>
              <a:buFont typeface="Wingdings" charset="2"/>
              <a:buChar char="§"/>
            </a:pPr>
            <a:r>
              <a:rPr lang="en-CA" sz="2800" dirty="0" smtClean="0">
                <a:latin typeface="Calibri"/>
                <a:cs typeface="Calibri"/>
              </a:rPr>
              <a:t>providing </a:t>
            </a:r>
            <a:r>
              <a:rPr lang="en-CA" sz="2800" dirty="0">
                <a:latin typeface="Calibri"/>
                <a:cs typeface="Calibri"/>
              </a:rPr>
              <a:t>a mentorship program for </a:t>
            </a:r>
            <a:r>
              <a:rPr lang="en-CA" sz="2800" dirty="0" smtClean="0">
                <a:latin typeface="Calibri"/>
                <a:cs typeface="Calibri"/>
              </a:rPr>
              <a:t>staff (26%).</a:t>
            </a:r>
            <a:endParaRPr lang="en-CA" sz="2800" dirty="0">
              <a:latin typeface="Calibri"/>
              <a:cs typeface="Calibri"/>
            </a:endParaRPr>
          </a:p>
        </p:txBody>
      </p:sp>
      <p:sp>
        <p:nvSpPr>
          <p:cNvPr id="7" name="Title 6"/>
          <p:cNvSpPr txBox="1">
            <a:spLocks noGrp="1"/>
          </p:cNvSpPr>
          <p:nvPr>
            <p:ph type="title"/>
          </p:nvPr>
        </p:nvSpPr>
        <p:spPr>
          <a:xfrm>
            <a:off x="612648"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Quality improvement activities</a:t>
            </a:r>
            <a:endParaRPr lang="en-US" sz="4400" b="1" dirty="0">
              <a:solidFill>
                <a:srgbClr val="3B175F"/>
              </a:solidFill>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Tree>
    <p:extLst>
      <p:ext uri="{BB962C8B-B14F-4D97-AF65-F5344CB8AC3E}">
        <p14:creationId xmlns:p14="http://schemas.microsoft.com/office/powerpoint/2010/main" val="220944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35727224"/>
              </p:ext>
            </p:extLst>
          </p:nvPr>
        </p:nvGraphicFramePr>
        <p:xfrm>
          <a:off x="539552" y="1700808"/>
          <a:ext cx="835292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Governance / business model</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38946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26541593"/>
              </p:ext>
            </p:extLst>
          </p:nvPr>
        </p:nvGraphicFramePr>
        <p:xfrm>
          <a:off x="539552" y="1772816"/>
          <a:ext cx="835292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123735"/>
            <a:ext cx="8153400" cy="1200329"/>
          </a:xfrm>
          <a:prstGeom prst="rect">
            <a:avLst/>
          </a:prstGeom>
          <a:noFill/>
        </p:spPr>
        <p:txBody>
          <a:bodyPr wrap="square" rtlCol="0">
            <a:spAutoFit/>
          </a:bodyPr>
          <a:lstStyle/>
          <a:p>
            <a:r>
              <a:rPr lang="en-US" sz="3600" b="1" dirty="0" smtClean="0">
                <a:solidFill>
                  <a:srgbClr val="3B175F"/>
                </a:solidFill>
                <a:latin typeface="Calibri"/>
                <a:cs typeface="Calibri"/>
              </a:rPr>
              <a:t>Types of child care offered by</a:t>
            </a:r>
            <a:br>
              <a:rPr lang="en-US" sz="3600" b="1" dirty="0" smtClean="0">
                <a:solidFill>
                  <a:srgbClr val="3B175F"/>
                </a:solidFill>
                <a:latin typeface="Calibri"/>
                <a:cs typeface="Calibri"/>
              </a:rPr>
            </a:br>
            <a:r>
              <a:rPr lang="en-US" sz="3600" b="1" dirty="0" smtClean="0">
                <a:solidFill>
                  <a:srgbClr val="3B175F"/>
                </a:solidFill>
                <a:latin typeface="Calibri"/>
                <a:cs typeface="Calibri"/>
              </a:rPr>
              <a:t>centres in addition to full-day child care</a:t>
            </a:r>
            <a:endParaRPr lang="en-US" sz="3600" b="1" dirty="0">
              <a:solidFill>
                <a:srgbClr val="3B175F"/>
              </a:solidFill>
              <a:latin typeface="Calibri"/>
              <a:cs typeface="Calibri"/>
            </a:endParaRPr>
          </a:p>
        </p:txBody>
      </p:sp>
    </p:spTree>
    <p:extLst>
      <p:ext uri="{BB962C8B-B14F-4D97-AF65-F5344CB8AC3E}">
        <p14:creationId xmlns:p14="http://schemas.microsoft.com/office/powerpoint/2010/main" val="37353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62641777"/>
              </p:ext>
            </p:extLst>
          </p:nvPr>
        </p:nvGraphicFramePr>
        <p:xfrm>
          <a:off x="611560" y="1700808"/>
          <a:ext cx="835292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Languages of operation</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3126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6093296"/>
            <a:ext cx="2808312" cy="307777"/>
          </a:xfrm>
          <a:prstGeom prst="rect">
            <a:avLst/>
          </a:prstGeom>
          <a:noFill/>
        </p:spPr>
        <p:txBody>
          <a:bodyPr wrap="square" rtlCol="0">
            <a:spAutoFit/>
          </a:bodyPr>
          <a:lstStyle/>
          <a:p>
            <a:pPr algn="ctr"/>
            <a:r>
              <a:rPr lang="en-US" sz="1400" b="1" dirty="0" smtClean="0">
                <a:latin typeface="Calibri"/>
                <a:cs typeface="Calibri"/>
              </a:rPr>
              <a:t>Note: Median monthly parent fees</a:t>
            </a:r>
            <a:endParaRPr lang="en-US" sz="1400" b="1" dirty="0">
              <a:latin typeface="Calibri"/>
              <a:cs typeface="Calibri"/>
            </a:endParaRPr>
          </a:p>
        </p:txBody>
      </p:sp>
      <p:graphicFrame>
        <p:nvGraphicFramePr>
          <p:cNvPr id="5" name="Chart 4"/>
          <p:cNvGraphicFramePr>
            <a:graphicFrameLocks/>
          </p:cNvGraphicFramePr>
          <p:nvPr>
            <p:extLst>
              <p:ext uri="{D42A27DB-BD31-4B8C-83A1-F6EECF244321}">
                <p14:modId xmlns:p14="http://schemas.microsoft.com/office/powerpoint/2010/main" val="2824202342"/>
              </p:ext>
            </p:extLst>
          </p:nvPr>
        </p:nvGraphicFramePr>
        <p:xfrm>
          <a:off x="539552" y="1484783"/>
          <a:ext cx="8352928" cy="4680521"/>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8"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Parent fees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35485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556792"/>
            <a:ext cx="8208912" cy="5078313"/>
          </a:xfrm>
          <a:prstGeom prst="rect">
            <a:avLst/>
          </a:prstGeom>
        </p:spPr>
        <p:txBody>
          <a:bodyPr wrap="square">
            <a:spAutoFit/>
          </a:bodyPr>
          <a:lstStyle/>
          <a:p>
            <a:pPr marL="342900" indent="-342900">
              <a:spcAft>
                <a:spcPts val="1200"/>
              </a:spcAft>
              <a:buClr>
                <a:schemeClr val="accent6"/>
              </a:buClr>
              <a:buFont typeface="Wingdings" charset="2"/>
              <a:buChar char="§"/>
              <a:defRPr/>
            </a:pPr>
            <a:r>
              <a:rPr lang="en-US" sz="2400" kern="0" dirty="0">
                <a:solidFill>
                  <a:srgbClr val="000000"/>
                </a:solidFill>
                <a:latin typeface="Calibri"/>
                <a:cs typeface="Calibri"/>
              </a:rPr>
              <a:t>Median centre size: 50 </a:t>
            </a:r>
            <a:r>
              <a:rPr lang="en-US" sz="2400" kern="0" dirty="0" smtClean="0">
                <a:solidFill>
                  <a:srgbClr val="000000"/>
                </a:solidFill>
                <a:latin typeface="Calibri"/>
                <a:cs typeface="Calibri"/>
              </a:rPr>
              <a:t>spaces</a:t>
            </a:r>
            <a:endParaRPr lang="en-US" sz="2400" kern="0" dirty="0">
              <a:solidFill>
                <a:srgbClr val="000000"/>
              </a:solidFill>
              <a:latin typeface="Calibri"/>
              <a:cs typeface="Calibri"/>
            </a:endParaRPr>
          </a:p>
          <a:p>
            <a:pPr marL="342900" indent="-342900">
              <a:spcAft>
                <a:spcPts val="1200"/>
              </a:spcAft>
              <a:buClr>
                <a:schemeClr val="accent6"/>
              </a:buClr>
              <a:buFont typeface="Wingdings" charset="2"/>
              <a:buChar char="§"/>
              <a:defRPr/>
            </a:pPr>
            <a:r>
              <a:rPr lang="en-US" sz="2400" kern="0" dirty="0">
                <a:solidFill>
                  <a:srgbClr val="000000"/>
                </a:solidFill>
                <a:latin typeface="Calibri"/>
                <a:cs typeface="Calibri"/>
              </a:rPr>
              <a:t>Average centre size: 62 </a:t>
            </a:r>
            <a:r>
              <a:rPr lang="en-US" sz="2400" kern="0" dirty="0" smtClean="0">
                <a:solidFill>
                  <a:srgbClr val="000000"/>
                </a:solidFill>
                <a:latin typeface="Calibri"/>
                <a:cs typeface="Calibri"/>
              </a:rPr>
              <a:t>spaces</a:t>
            </a:r>
            <a:endParaRPr lang="en-US" sz="2400" dirty="0">
              <a:solidFill>
                <a:srgbClr val="001686"/>
              </a:solidFill>
              <a:latin typeface="Calibri"/>
              <a:cs typeface="Calibri"/>
            </a:endParaRPr>
          </a:p>
          <a:p>
            <a:pPr marL="342900" indent="-342900">
              <a:spcAft>
                <a:spcPts val="600"/>
              </a:spcAft>
              <a:buClr>
                <a:schemeClr val="accent6"/>
              </a:buClr>
              <a:buFont typeface="Wingdings" charset="2"/>
              <a:buChar char="§"/>
              <a:defRPr/>
            </a:pPr>
            <a:r>
              <a:rPr lang="en-CA" sz="2400" dirty="0">
                <a:latin typeface="Calibri"/>
                <a:cs typeface="Calibri"/>
              </a:rPr>
              <a:t>In the past three years</a:t>
            </a:r>
          </a:p>
          <a:p>
            <a:pPr marL="800100" lvl="1" indent="-342900">
              <a:spcAft>
                <a:spcPts val="600"/>
              </a:spcAft>
              <a:buClr>
                <a:schemeClr val="accent6"/>
              </a:buClr>
              <a:buFont typeface="Wingdings" charset="2"/>
              <a:buChar char="§"/>
              <a:defRPr/>
            </a:pPr>
            <a:r>
              <a:rPr lang="en-CA" sz="2400" dirty="0">
                <a:latin typeface="Calibri"/>
                <a:cs typeface="Calibri"/>
              </a:rPr>
              <a:t>27% </a:t>
            </a:r>
            <a:r>
              <a:rPr lang="en-CA" sz="2400" dirty="0" smtClean="0">
                <a:latin typeface="Calibri"/>
                <a:cs typeface="Calibri"/>
              </a:rPr>
              <a:t>of centres </a:t>
            </a:r>
            <a:r>
              <a:rPr lang="en-CA" sz="2400" dirty="0">
                <a:latin typeface="Calibri"/>
                <a:cs typeface="Calibri"/>
              </a:rPr>
              <a:t>increased their </a:t>
            </a:r>
            <a:r>
              <a:rPr lang="en-CA" sz="2400" dirty="0" smtClean="0">
                <a:latin typeface="Calibri"/>
                <a:cs typeface="Calibri"/>
              </a:rPr>
              <a:t>number of spaces</a:t>
            </a:r>
            <a:endParaRPr lang="en-CA" sz="2400" dirty="0">
              <a:latin typeface="Calibri"/>
              <a:cs typeface="Calibri"/>
            </a:endParaRPr>
          </a:p>
          <a:p>
            <a:pPr marL="800100" lvl="1" indent="-342900">
              <a:spcAft>
                <a:spcPts val="1200"/>
              </a:spcAft>
              <a:buClr>
                <a:schemeClr val="accent6"/>
              </a:buClr>
              <a:buFont typeface="Wingdings" charset="2"/>
              <a:buChar char="§"/>
              <a:defRPr/>
            </a:pPr>
            <a:r>
              <a:rPr lang="en-CA" sz="2400" dirty="0" smtClean="0">
                <a:latin typeface="Calibri"/>
                <a:cs typeface="Calibri"/>
              </a:rPr>
              <a:t>Less than </a:t>
            </a:r>
            <a:r>
              <a:rPr lang="en-CA" sz="2400" dirty="0">
                <a:latin typeface="Calibri"/>
                <a:cs typeface="Calibri"/>
              </a:rPr>
              <a:t>1% decreased </a:t>
            </a:r>
            <a:r>
              <a:rPr lang="en-CA" sz="2400" dirty="0" smtClean="0">
                <a:latin typeface="Calibri"/>
                <a:cs typeface="Calibri"/>
              </a:rPr>
              <a:t>their number of spaces</a:t>
            </a:r>
            <a:endParaRPr lang="en-US" sz="2400" dirty="0">
              <a:solidFill>
                <a:srgbClr val="001686"/>
              </a:solidFill>
              <a:latin typeface="Calibri"/>
              <a:cs typeface="Calibri"/>
            </a:endParaRPr>
          </a:p>
          <a:p>
            <a:pPr marL="342900" indent="-342900">
              <a:spcAft>
                <a:spcPts val="600"/>
              </a:spcAft>
              <a:buClr>
                <a:schemeClr val="accent6"/>
              </a:buClr>
              <a:buFont typeface="Wingdings" charset="2"/>
              <a:buChar char="§"/>
              <a:defRPr/>
            </a:pPr>
            <a:r>
              <a:rPr lang="en-CA" sz="2400" dirty="0">
                <a:latin typeface="Calibri"/>
                <a:cs typeface="Calibri"/>
              </a:rPr>
              <a:t>In the next three years</a:t>
            </a:r>
          </a:p>
          <a:p>
            <a:pPr marL="800100" lvl="1" indent="-342900">
              <a:spcAft>
                <a:spcPts val="600"/>
              </a:spcAft>
              <a:buClr>
                <a:schemeClr val="accent6"/>
              </a:buClr>
              <a:buFont typeface="Wingdings" charset="2"/>
              <a:buChar char="§"/>
              <a:defRPr/>
            </a:pPr>
            <a:r>
              <a:rPr lang="en-CA" sz="2400" dirty="0" smtClean="0">
                <a:latin typeface="Calibri"/>
                <a:cs typeface="Calibri"/>
              </a:rPr>
              <a:t>20% of centres plan </a:t>
            </a:r>
            <a:r>
              <a:rPr lang="en-CA" sz="2400" dirty="0">
                <a:latin typeface="Calibri"/>
                <a:cs typeface="Calibri"/>
              </a:rPr>
              <a:t>to </a:t>
            </a:r>
            <a:r>
              <a:rPr lang="en-CA" sz="2400" dirty="0" smtClean="0">
                <a:latin typeface="Calibri"/>
                <a:cs typeface="Calibri"/>
              </a:rPr>
              <a:t>increase their number of spaces</a:t>
            </a:r>
          </a:p>
          <a:p>
            <a:pPr marL="800100" lvl="1" indent="-342900">
              <a:spcAft>
                <a:spcPts val="600"/>
              </a:spcAft>
              <a:buClr>
                <a:schemeClr val="accent6"/>
              </a:buClr>
              <a:buFont typeface="Wingdings" charset="2"/>
              <a:buChar char="§"/>
              <a:defRPr/>
            </a:pPr>
            <a:r>
              <a:rPr lang="en-CA" sz="2400" dirty="0" smtClean="0">
                <a:latin typeface="Calibri"/>
                <a:cs typeface="Calibri"/>
              </a:rPr>
              <a:t>Less than </a:t>
            </a:r>
            <a:r>
              <a:rPr lang="en-CA" sz="2400" dirty="0">
                <a:latin typeface="Calibri"/>
                <a:cs typeface="Calibri"/>
              </a:rPr>
              <a:t>1% expect to decrease </a:t>
            </a:r>
            <a:r>
              <a:rPr lang="en-CA" sz="2400" dirty="0" smtClean="0">
                <a:latin typeface="Calibri"/>
                <a:cs typeface="Calibri"/>
              </a:rPr>
              <a:t>their number </a:t>
            </a:r>
            <a:r>
              <a:rPr lang="en-CA" sz="2400" dirty="0">
                <a:latin typeface="Calibri"/>
                <a:cs typeface="Calibri"/>
              </a:rPr>
              <a:t>of spaces</a:t>
            </a:r>
          </a:p>
          <a:p>
            <a:pPr marL="800100" lvl="1" indent="-342900">
              <a:spcAft>
                <a:spcPts val="600"/>
              </a:spcAft>
              <a:buClr>
                <a:schemeClr val="accent6"/>
              </a:buClr>
              <a:buFont typeface="Wingdings" charset="2"/>
              <a:buChar char="§"/>
              <a:defRPr/>
            </a:pPr>
            <a:r>
              <a:rPr lang="en-CA" sz="2400" dirty="0" smtClean="0">
                <a:latin typeface="Calibri"/>
                <a:cs typeface="Calibri"/>
              </a:rPr>
              <a:t>16% </a:t>
            </a:r>
            <a:r>
              <a:rPr lang="en-CA" sz="2400" dirty="0">
                <a:latin typeface="Calibri"/>
                <a:cs typeface="Calibri"/>
              </a:rPr>
              <a:t>plan to open one or more </a:t>
            </a:r>
            <a:r>
              <a:rPr lang="en-CA" sz="2400" dirty="0" smtClean="0">
                <a:latin typeface="Calibri"/>
                <a:cs typeface="Calibri"/>
              </a:rPr>
              <a:t>other centres</a:t>
            </a:r>
            <a:endParaRPr lang="en-CA" sz="2400" dirty="0">
              <a:latin typeface="Calibri"/>
              <a:cs typeface="Calibri"/>
            </a:endParaRPr>
          </a:p>
          <a:p>
            <a:pPr marL="800100" lvl="1" indent="-342900">
              <a:spcAft>
                <a:spcPts val="600"/>
              </a:spcAft>
              <a:buClr>
                <a:schemeClr val="accent6"/>
              </a:buClr>
              <a:buFont typeface="Wingdings" charset="2"/>
              <a:buChar char="§"/>
              <a:defRPr/>
            </a:pPr>
            <a:r>
              <a:rPr lang="en-CA" sz="2400" dirty="0" smtClean="0">
                <a:latin typeface="Calibri"/>
                <a:cs typeface="Calibri"/>
              </a:rPr>
              <a:t>19% </a:t>
            </a:r>
            <a:r>
              <a:rPr lang="en-CA" sz="2400" dirty="0">
                <a:latin typeface="Calibri"/>
                <a:cs typeface="Calibri"/>
              </a:rPr>
              <a:t>plan to change </a:t>
            </a:r>
            <a:r>
              <a:rPr lang="en-CA" sz="2400" dirty="0" smtClean="0">
                <a:latin typeface="Calibri"/>
                <a:cs typeface="Calibri"/>
              </a:rPr>
              <a:t>the age groups to which they provide their services</a:t>
            </a:r>
            <a:endParaRPr lang="en-CA" sz="2400" dirty="0">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Spaces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48048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5" end="5"/>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6" end="6"/>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
                                            <p:txEl>
                                              <p:pRg st="7" end="7"/>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6" dur="500"/>
                                        <p:tgtEl>
                                          <p:spTgt spid="2">
                                            <p:txEl>
                                              <p:pRg st="8" end="8"/>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7" name="TextBox 6"/>
          <p:cNvSpPr txBox="1"/>
          <p:nvPr/>
        </p:nvSpPr>
        <p:spPr>
          <a:xfrm>
            <a:off x="539552" y="1556793"/>
            <a:ext cx="8424936" cy="1569660"/>
          </a:xfrm>
          <a:prstGeom prst="rect">
            <a:avLst/>
          </a:prstGeom>
          <a:noFill/>
        </p:spPr>
        <p:txBody>
          <a:bodyPr wrap="square" rtlCol="0">
            <a:spAutoFit/>
          </a:bodyPr>
          <a:lstStyle/>
          <a:p>
            <a:pPr>
              <a:defRPr/>
            </a:pPr>
            <a:r>
              <a:rPr lang="en-US" sz="2400" b="1" dirty="0">
                <a:latin typeface="Calibri"/>
                <a:cs typeface="Calibri"/>
              </a:rPr>
              <a:t>When are centre directors counted in the staff-to-child ratio?</a:t>
            </a:r>
          </a:p>
          <a:p>
            <a:pPr marL="342900" indent="-342900">
              <a:buClr>
                <a:schemeClr val="accent6"/>
              </a:buClr>
              <a:buFont typeface="Wingdings" charset="2"/>
              <a:buChar char="§"/>
              <a:defRPr/>
            </a:pPr>
            <a:r>
              <a:rPr lang="en-US" sz="2400" dirty="0" smtClean="0">
                <a:latin typeface="Calibri"/>
                <a:cs typeface="Calibri"/>
              </a:rPr>
              <a:t>27% </a:t>
            </a:r>
            <a:r>
              <a:rPr lang="en-US" sz="2400" dirty="0">
                <a:latin typeface="Calibri"/>
                <a:cs typeface="Calibri"/>
              </a:rPr>
              <a:t>are </a:t>
            </a:r>
            <a:r>
              <a:rPr lang="en-US" sz="2400" dirty="0" smtClean="0">
                <a:latin typeface="Calibri"/>
                <a:cs typeface="Calibri"/>
              </a:rPr>
              <a:t>always included in the ratio</a:t>
            </a:r>
            <a:endParaRPr lang="en-US" sz="2400" dirty="0">
              <a:latin typeface="Calibri"/>
              <a:cs typeface="Calibri"/>
            </a:endParaRPr>
          </a:p>
          <a:p>
            <a:pPr marL="342900" indent="-342900">
              <a:buClr>
                <a:schemeClr val="accent6"/>
              </a:buClr>
              <a:buFont typeface="Wingdings" charset="2"/>
              <a:buChar char="§"/>
              <a:defRPr/>
            </a:pPr>
            <a:r>
              <a:rPr lang="en-US" sz="2400" dirty="0" smtClean="0">
                <a:latin typeface="Calibri"/>
                <a:cs typeface="Calibri"/>
              </a:rPr>
              <a:t>48% </a:t>
            </a:r>
            <a:r>
              <a:rPr lang="en-US" sz="2400" dirty="0">
                <a:latin typeface="Calibri"/>
                <a:cs typeface="Calibri"/>
              </a:rPr>
              <a:t>are </a:t>
            </a:r>
            <a:r>
              <a:rPr lang="en-US" sz="2400" dirty="0" smtClean="0">
                <a:latin typeface="Calibri"/>
                <a:cs typeface="Calibri"/>
              </a:rPr>
              <a:t>sometimes included in the ratio</a:t>
            </a:r>
            <a:endParaRPr lang="en-US" sz="2400" dirty="0">
              <a:latin typeface="Calibri"/>
              <a:cs typeface="Calibri"/>
            </a:endParaRPr>
          </a:p>
          <a:p>
            <a:pPr marL="342900" indent="-342900">
              <a:buClr>
                <a:schemeClr val="accent6"/>
              </a:buClr>
              <a:buFont typeface="Wingdings" charset="2"/>
              <a:buChar char="§"/>
              <a:defRPr/>
            </a:pPr>
            <a:r>
              <a:rPr lang="en-US" sz="2400" dirty="0" smtClean="0">
                <a:latin typeface="Calibri"/>
                <a:cs typeface="Calibri"/>
              </a:rPr>
              <a:t>25% </a:t>
            </a:r>
            <a:r>
              <a:rPr lang="en-US" sz="2400" dirty="0">
                <a:latin typeface="Calibri"/>
                <a:cs typeface="Calibri"/>
              </a:rPr>
              <a:t>are never included in the ratio </a:t>
            </a:r>
          </a:p>
        </p:txBody>
      </p:sp>
      <p:graphicFrame>
        <p:nvGraphicFramePr>
          <p:cNvPr id="8" name="Chart 7"/>
          <p:cNvGraphicFramePr>
            <a:graphicFrameLocks/>
          </p:cNvGraphicFramePr>
          <p:nvPr>
            <p:extLst>
              <p:ext uri="{D42A27DB-BD31-4B8C-83A1-F6EECF244321}">
                <p14:modId xmlns:p14="http://schemas.microsoft.com/office/powerpoint/2010/main" val="2849614237"/>
              </p:ext>
            </p:extLst>
          </p:nvPr>
        </p:nvGraphicFramePr>
        <p:xfrm>
          <a:off x="683568" y="3573016"/>
          <a:ext cx="7704856" cy="29249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3140968"/>
            <a:ext cx="9144000" cy="461665"/>
          </a:xfrm>
          <a:prstGeom prst="rect">
            <a:avLst/>
          </a:prstGeom>
          <a:noFill/>
        </p:spPr>
        <p:txBody>
          <a:bodyPr wrap="square" rtlCol="0">
            <a:spAutoFit/>
          </a:bodyPr>
          <a:lstStyle/>
          <a:p>
            <a:pPr algn="ctr"/>
            <a:r>
              <a:rPr lang="en-US" sz="2400" b="1" dirty="0">
                <a:latin typeface="Calibri"/>
                <a:cs typeface="Calibri"/>
              </a:rPr>
              <a:t>How does working in the ratio affect centre directors’ </a:t>
            </a:r>
            <a:r>
              <a:rPr lang="en-US" sz="2400" b="1" dirty="0" smtClean="0">
                <a:latin typeface="Calibri"/>
                <a:cs typeface="Calibri"/>
              </a:rPr>
              <a:t>hourly wages?</a:t>
            </a:r>
            <a:endParaRPr lang="en-US" sz="2400" b="1" dirty="0">
              <a:latin typeface="Calibri"/>
              <a:cs typeface="Calibri"/>
            </a:endParaRPr>
          </a:p>
        </p:txBody>
      </p:sp>
      <p:sp>
        <p:nvSpPr>
          <p:cNvPr id="10" name="Footer Placeholder 1"/>
          <p:cNvSpPr txBox="1">
            <a:spLocks/>
          </p:cNvSpPr>
          <p:nvPr/>
        </p:nvSpPr>
        <p:spPr>
          <a:xfrm>
            <a:off x="3203848" y="6525344"/>
            <a:ext cx="2815952" cy="260648"/>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i="1" smtClean="0">
                <a:solidFill>
                  <a:schemeClr val="bg1">
                    <a:lumMod val="75000"/>
                  </a:schemeClr>
                </a:solidFill>
                <a:latin typeface="Calibri"/>
                <a:cs typeface="Calibri"/>
              </a:rPr>
              <a:t>You Bet We Still Care! </a:t>
            </a:r>
            <a:r>
              <a:rPr lang="en-US" sz="100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11"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Staff-to-child ratio</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3186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1560" y="1917407"/>
            <a:ext cx="7848872" cy="4616648"/>
          </a:xfrm>
          <a:prstGeom prst="rect">
            <a:avLst/>
          </a:prstGeom>
          <a:noFill/>
        </p:spPr>
        <p:txBody>
          <a:bodyPr wrap="square" rtlCol="0">
            <a:spAutoFit/>
          </a:bodyPr>
          <a:lstStyle/>
          <a:p>
            <a:pPr marL="457200" indent="-457200">
              <a:spcAft>
                <a:spcPts val="1200"/>
              </a:spcAft>
              <a:buClr>
                <a:schemeClr val="accent6"/>
              </a:buClr>
              <a:buFont typeface="Wingdings" charset="2"/>
              <a:buChar char="§"/>
            </a:pPr>
            <a:r>
              <a:rPr lang="en-US" sz="2800" dirty="0" smtClean="0">
                <a:latin typeface="Calibri"/>
                <a:cs typeface="Calibri"/>
              </a:rPr>
              <a:t>Background</a:t>
            </a:r>
          </a:p>
          <a:p>
            <a:pPr marL="457200" indent="-457200">
              <a:spcAft>
                <a:spcPts val="1200"/>
              </a:spcAft>
              <a:buClr>
                <a:schemeClr val="accent6"/>
              </a:buClr>
              <a:buFont typeface="Wingdings" charset="2"/>
              <a:buChar char="§"/>
            </a:pPr>
            <a:r>
              <a:rPr lang="en-US" sz="2800" dirty="0" smtClean="0">
                <a:latin typeface="Calibri"/>
                <a:cs typeface="Calibri"/>
              </a:rPr>
              <a:t>Methodology</a:t>
            </a:r>
          </a:p>
          <a:p>
            <a:pPr marL="457200" indent="-457200">
              <a:spcAft>
                <a:spcPts val="1200"/>
              </a:spcAft>
              <a:buClr>
                <a:schemeClr val="accent6"/>
              </a:buClr>
              <a:buFont typeface="Wingdings" charset="2"/>
              <a:buChar char="§"/>
            </a:pPr>
            <a:r>
              <a:rPr lang="en-US" sz="2800" dirty="0" smtClean="0">
                <a:latin typeface="Calibri"/>
                <a:cs typeface="Calibri"/>
              </a:rPr>
              <a:t>Child Care </a:t>
            </a:r>
            <a:r>
              <a:rPr lang="en-US" sz="2800" dirty="0">
                <a:latin typeface="Calibri"/>
                <a:cs typeface="Calibri"/>
              </a:rPr>
              <a:t>C</a:t>
            </a:r>
            <a:r>
              <a:rPr lang="en-US" sz="2800" dirty="0" smtClean="0">
                <a:latin typeface="Calibri"/>
                <a:cs typeface="Calibri"/>
              </a:rPr>
              <a:t>entre </a:t>
            </a:r>
            <a:r>
              <a:rPr lang="en-US" sz="2800" dirty="0">
                <a:latin typeface="Calibri"/>
                <a:cs typeface="Calibri"/>
              </a:rPr>
              <a:t>C</a:t>
            </a:r>
            <a:r>
              <a:rPr lang="en-US" sz="2800" dirty="0" smtClean="0">
                <a:latin typeface="Calibri"/>
                <a:cs typeface="Calibri"/>
              </a:rPr>
              <a:t>haracteristics</a:t>
            </a:r>
          </a:p>
          <a:p>
            <a:pPr marL="457200" indent="-457200">
              <a:spcAft>
                <a:spcPts val="1200"/>
              </a:spcAft>
              <a:buClr>
                <a:schemeClr val="accent6"/>
              </a:buClr>
              <a:buFont typeface="Wingdings" charset="2"/>
              <a:buChar char="§"/>
            </a:pPr>
            <a:r>
              <a:rPr lang="en-US" sz="2800" dirty="0" smtClean="0">
                <a:latin typeface="Calibri"/>
                <a:cs typeface="Calibri"/>
              </a:rPr>
              <a:t>Child Care </a:t>
            </a:r>
            <a:r>
              <a:rPr lang="en-US" sz="2800" dirty="0">
                <a:latin typeface="Calibri"/>
                <a:cs typeface="Calibri"/>
              </a:rPr>
              <a:t>S</a:t>
            </a:r>
            <a:r>
              <a:rPr lang="en-US" sz="2800" dirty="0" smtClean="0">
                <a:latin typeface="Calibri"/>
                <a:cs typeface="Calibri"/>
              </a:rPr>
              <a:t>taff Characteristics</a:t>
            </a:r>
          </a:p>
          <a:p>
            <a:pPr marL="457200" indent="-457200">
              <a:spcAft>
                <a:spcPts val="1200"/>
              </a:spcAft>
              <a:buClr>
                <a:schemeClr val="accent6"/>
              </a:buClr>
              <a:buFont typeface="Wingdings" charset="2"/>
              <a:buChar char="§"/>
            </a:pPr>
            <a:r>
              <a:rPr lang="en-US" sz="2800" dirty="0" smtClean="0">
                <a:latin typeface="Calibri"/>
                <a:cs typeface="Calibri"/>
              </a:rPr>
              <a:t>Recruitment and Retention</a:t>
            </a:r>
          </a:p>
          <a:p>
            <a:pPr marL="457200" indent="-457200">
              <a:spcAft>
                <a:spcPts val="1200"/>
              </a:spcAft>
              <a:buClr>
                <a:schemeClr val="accent6"/>
              </a:buClr>
              <a:buFont typeface="Wingdings" charset="2"/>
              <a:buChar char="§"/>
            </a:pPr>
            <a:r>
              <a:rPr lang="en-US" sz="2800" dirty="0" smtClean="0">
                <a:latin typeface="Calibri"/>
                <a:cs typeface="Calibri"/>
              </a:rPr>
              <a:t>Job Satisfaction</a:t>
            </a:r>
          </a:p>
          <a:p>
            <a:pPr marL="457200" indent="-457200">
              <a:spcAft>
                <a:spcPts val="1200"/>
              </a:spcAft>
              <a:buClr>
                <a:schemeClr val="accent6"/>
              </a:buClr>
              <a:buFont typeface="Wingdings" charset="2"/>
              <a:buChar char="§"/>
            </a:pPr>
            <a:r>
              <a:rPr lang="en-US" sz="2800" dirty="0" smtClean="0">
                <a:latin typeface="Calibri"/>
                <a:cs typeface="Calibri"/>
              </a:rPr>
              <a:t>Conclusions and Next Steps</a:t>
            </a:r>
          </a:p>
          <a:p>
            <a:pPr marL="457200" indent="-457200">
              <a:spcAft>
                <a:spcPts val="1200"/>
              </a:spcAft>
              <a:buClr>
                <a:schemeClr val="accent6"/>
              </a:buClr>
              <a:buFont typeface="Wingdings" charset="2"/>
              <a:buChar char="§"/>
            </a:pPr>
            <a:r>
              <a:rPr lang="en-US" sz="2800" dirty="0" smtClean="0">
                <a:latin typeface="Calibri"/>
                <a:cs typeface="Calibri"/>
              </a:rPr>
              <a:t>More Information</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Presentation outline</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20386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3500" y="2564904"/>
            <a:ext cx="6477000" cy="3384551"/>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3200" b="1" dirty="0">
              <a:solidFill>
                <a:srgbClr val="3B175F"/>
              </a:solidFill>
            </a:endParaRPr>
          </a:p>
        </p:txBody>
      </p:sp>
      <p:sp>
        <p:nvSpPr>
          <p:cNvPr id="7" name="Footer Placeholder 6"/>
          <p:cNvSpPr>
            <a:spLocks noGrp="1"/>
          </p:cNvSpPr>
          <p:nvPr>
            <p:ph type="ftr" sz="quarter" idx="11"/>
          </p:nvPr>
        </p:nvSpPr>
        <p:spPr/>
        <p:txBody>
          <a:bodyPr/>
          <a:lstStyle/>
          <a:p>
            <a:r>
              <a:rPr lang="en-US" smtClean="0">
                <a:solidFill>
                  <a:srgbClr val="FFFDF6"/>
                </a:solidFill>
              </a:rPr>
              <a:t>You Bet We Still Care! - Survey Results</a:t>
            </a:r>
            <a:endParaRPr lang="en-US">
              <a:solidFill>
                <a:srgbClr val="FFFDF6"/>
              </a:solidFill>
            </a:endParaRPr>
          </a:p>
        </p:txBody>
      </p:sp>
      <p:sp>
        <p:nvSpPr>
          <p:cNvPr id="6" name="Title 7"/>
          <p:cNvSpPr txBox="1">
            <a:spLocks noGrp="1"/>
          </p:cNvSpPr>
          <p:nvPr>
            <p:ph type="title"/>
          </p:nvPr>
        </p:nvSpPr>
        <p:spPr>
          <a:xfrm>
            <a:off x="2843808" y="3501008"/>
            <a:ext cx="5847184" cy="1938992"/>
          </a:xfrm>
          <a:prstGeom prst="rect">
            <a:avLst/>
          </a:prstGeom>
          <a:noFill/>
        </p:spPr>
        <p:txBody>
          <a:bodyPr wrap="square" rtlCol="0">
            <a:spAutoFit/>
          </a:bodyPr>
          <a:lstStyle/>
          <a:p>
            <a:pPr algn="r"/>
            <a:r>
              <a:rPr lang="en-US" sz="6000" b="1" dirty="0">
                <a:solidFill>
                  <a:srgbClr val="3B175F"/>
                </a:solidFill>
                <a:latin typeface="Calibri"/>
                <a:cs typeface="Calibri"/>
              </a:rPr>
              <a:t>Characteristics of</a:t>
            </a:r>
            <a:br>
              <a:rPr lang="en-US" sz="6000" b="1" dirty="0">
                <a:solidFill>
                  <a:srgbClr val="3B175F"/>
                </a:solidFill>
                <a:latin typeface="Calibri"/>
                <a:cs typeface="Calibri"/>
              </a:rPr>
            </a:br>
            <a:r>
              <a:rPr lang="en-US" sz="6000" b="1" dirty="0">
                <a:solidFill>
                  <a:srgbClr val="3B175F"/>
                </a:solidFill>
                <a:latin typeface="Calibri"/>
                <a:cs typeface="Calibri"/>
              </a:rPr>
              <a:t>Child </a:t>
            </a:r>
            <a:r>
              <a:rPr lang="en-US" sz="6000" b="1" dirty="0" smtClean="0">
                <a:solidFill>
                  <a:srgbClr val="3B175F"/>
                </a:solidFill>
                <a:latin typeface="Calibri"/>
                <a:cs typeface="Calibri"/>
              </a:rPr>
              <a:t>Care Staff</a:t>
            </a:r>
            <a:endParaRPr lang="en-US" sz="6000" b="1" dirty="0">
              <a:solidFill>
                <a:srgbClr val="3B175F"/>
              </a:solidFill>
              <a:latin typeface="Calibri"/>
              <a:cs typeface="Calibri"/>
            </a:endParaRPr>
          </a:p>
        </p:txBody>
      </p:sp>
    </p:spTree>
    <p:extLst>
      <p:ext uri="{BB962C8B-B14F-4D97-AF65-F5344CB8AC3E}">
        <p14:creationId xmlns:p14="http://schemas.microsoft.com/office/powerpoint/2010/main" val="11592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3500" y="2564904"/>
            <a:ext cx="6477000" cy="3384551"/>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3200" b="1" dirty="0">
              <a:solidFill>
                <a:srgbClr val="3B175F"/>
              </a:solidFill>
            </a:endParaRPr>
          </a:p>
        </p:txBody>
      </p:sp>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Quick facts</a:t>
            </a:r>
            <a:endParaRPr lang="en-US" sz="4400" b="1" dirty="0">
              <a:solidFill>
                <a:srgbClr val="3B175F"/>
              </a:solidFill>
              <a:latin typeface="Calibri"/>
              <a:cs typeface="Calibri"/>
            </a:endParaRPr>
          </a:p>
        </p:txBody>
      </p:sp>
      <p:sp>
        <p:nvSpPr>
          <p:cNvPr id="2" name="Rectangle 1"/>
          <p:cNvSpPr/>
          <p:nvPr/>
        </p:nvSpPr>
        <p:spPr>
          <a:xfrm>
            <a:off x="611560" y="1772816"/>
            <a:ext cx="8208912" cy="4308872"/>
          </a:xfrm>
          <a:prstGeom prst="rect">
            <a:avLst/>
          </a:prstGeom>
        </p:spPr>
        <p:txBody>
          <a:bodyPr wrap="square">
            <a:spAutoFit/>
          </a:bodyPr>
          <a:lstStyle/>
          <a:p>
            <a:pPr marL="342900" lvl="0" indent="-342900">
              <a:spcAft>
                <a:spcPts val="600"/>
              </a:spcAft>
              <a:buClr>
                <a:schemeClr val="accent6"/>
              </a:buClr>
              <a:buFont typeface="Wingdings" charset="2"/>
              <a:buChar char="§"/>
              <a:defRPr/>
            </a:pPr>
            <a:r>
              <a:rPr lang="en-US" sz="2400" dirty="0">
                <a:latin typeface="Calibri"/>
                <a:cs typeface="Calibri"/>
              </a:rPr>
              <a:t>The majority of program staff were born in Canada. Another 12.8% were born in other countries, but are now Canadian citizens; less than 5% were permanent residents, on work visas, or other types of arrangements.</a:t>
            </a:r>
          </a:p>
          <a:p>
            <a:pPr marL="342900" indent="-342900">
              <a:spcAft>
                <a:spcPts val="600"/>
              </a:spcAft>
              <a:buClr>
                <a:schemeClr val="accent6"/>
              </a:buClr>
              <a:buFont typeface="Wingdings" charset="2"/>
              <a:buChar char="§"/>
            </a:pPr>
            <a:r>
              <a:rPr lang="en-US" sz="2400" dirty="0">
                <a:latin typeface="Calibri"/>
                <a:cs typeface="Calibri"/>
              </a:rPr>
              <a:t>The majority of centre directors (87%) were born in Canada. Almost 10% were born in other countries, but are now Canadian citizens; less then 5% were permanent residents, on work visas, or other types of arrangements. </a:t>
            </a:r>
          </a:p>
          <a:p>
            <a:pPr marL="342900" indent="-342900">
              <a:spcAft>
                <a:spcPts val="600"/>
              </a:spcAft>
              <a:buClr>
                <a:schemeClr val="accent6"/>
              </a:buClr>
              <a:buFont typeface="Wingdings" charset="2"/>
              <a:buChar char="§"/>
            </a:pPr>
            <a:r>
              <a:rPr lang="en-US" sz="2400" dirty="0">
                <a:latin typeface="Calibri"/>
                <a:cs typeface="Calibri"/>
              </a:rPr>
              <a:t>Centre director respondents included First Nations/Inuit/Metis (5.7%) and members of visible minorities (2.1%). The majority of respondents were white/Caucasian (87%).</a:t>
            </a:r>
            <a:endParaRPr lang="en-US" sz="2400" dirty="0">
              <a:solidFill>
                <a:srgbClr val="000000"/>
              </a:solidFill>
              <a:latin typeface="Calibri"/>
              <a:cs typeface="Calibri"/>
            </a:endParaRPr>
          </a:p>
        </p:txBody>
      </p:sp>
    </p:spTree>
    <p:extLst>
      <p:ext uri="{BB962C8B-B14F-4D97-AF65-F5344CB8AC3E}">
        <p14:creationId xmlns:p14="http://schemas.microsoft.com/office/powerpoint/2010/main" val="17253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3500" y="2564904"/>
            <a:ext cx="6477000" cy="3384551"/>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3200" b="1" dirty="0">
              <a:solidFill>
                <a:srgbClr val="3B175F"/>
              </a:solidFill>
            </a:endParaRPr>
          </a:p>
        </p:txBody>
      </p:sp>
      <p:graphicFrame>
        <p:nvGraphicFramePr>
          <p:cNvPr id="7" name="Chart 6"/>
          <p:cNvGraphicFramePr>
            <a:graphicFrameLocks/>
          </p:cNvGraphicFramePr>
          <p:nvPr>
            <p:extLst>
              <p:ext uri="{D42A27DB-BD31-4B8C-83A1-F6EECF244321}">
                <p14:modId xmlns:p14="http://schemas.microsoft.com/office/powerpoint/2010/main" val="1023322087"/>
              </p:ext>
            </p:extLst>
          </p:nvPr>
        </p:nvGraphicFramePr>
        <p:xfrm>
          <a:off x="539552" y="1628800"/>
          <a:ext cx="820891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Sex</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21155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Age of program staff</a:t>
            </a:r>
            <a:endParaRPr lang="en-US" sz="4400" b="1" dirty="0">
              <a:solidFill>
                <a:srgbClr val="3B175F"/>
              </a:solidFill>
              <a:latin typeface="Calibri"/>
              <a:cs typeface="Calibri"/>
            </a:endParaRPr>
          </a:p>
        </p:txBody>
      </p:sp>
      <p:sp>
        <p:nvSpPr>
          <p:cNvPr id="4" name="Footer Placeholder 1"/>
          <p:cNvSpPr>
            <a:spLocks noGrp="1"/>
          </p:cNvSpPr>
          <p:nvPr>
            <p:ph type="ftr" sz="quarter" idx="11"/>
          </p:nvPr>
        </p:nvSpPr>
        <p:spPr>
          <a:xfrm>
            <a:off x="3203848" y="6525344"/>
            <a:ext cx="2815952" cy="260648"/>
          </a:xfrm>
          <a:prstGeom prst="rect">
            <a:avLst/>
          </a:prstGeo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grpSp>
        <p:nvGrpSpPr>
          <p:cNvPr id="2" name="Group 1"/>
          <p:cNvGrpSpPr/>
          <p:nvPr/>
        </p:nvGrpSpPr>
        <p:grpSpPr>
          <a:xfrm>
            <a:off x="-1116632" y="1988840"/>
            <a:ext cx="11305256" cy="3463280"/>
            <a:chOff x="-1044624" y="1988840"/>
            <a:chExt cx="11305256" cy="3463280"/>
          </a:xfrm>
        </p:grpSpPr>
        <p:graphicFrame>
          <p:nvGraphicFramePr>
            <p:cNvPr id="6" name="Chart 5"/>
            <p:cNvGraphicFramePr>
              <a:graphicFrameLocks/>
            </p:cNvGraphicFramePr>
            <p:nvPr>
              <p:extLst>
                <p:ext uri="{D42A27DB-BD31-4B8C-83A1-F6EECF244321}">
                  <p14:modId xmlns:p14="http://schemas.microsoft.com/office/powerpoint/2010/main" val="1257243879"/>
                </p:ext>
              </p:extLst>
            </p:nvPr>
          </p:nvGraphicFramePr>
          <p:xfrm>
            <a:off x="0" y="1988840"/>
            <a:ext cx="9144000"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993729772"/>
                </p:ext>
              </p:extLst>
            </p:nvPr>
          </p:nvGraphicFramePr>
          <p:xfrm>
            <a:off x="-1044624" y="2492896"/>
            <a:ext cx="4968552" cy="2959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406764988"/>
                </p:ext>
              </p:extLst>
            </p:nvPr>
          </p:nvGraphicFramePr>
          <p:xfrm>
            <a:off x="5292080" y="2492896"/>
            <a:ext cx="4968552" cy="2959224"/>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39067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3500" y="2564904"/>
            <a:ext cx="6477000" cy="3384551"/>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3200" b="1" dirty="0">
              <a:solidFill>
                <a:srgbClr val="3B175F"/>
              </a:solidFill>
            </a:endParaRPr>
          </a:p>
        </p:txBody>
      </p:sp>
      <p:graphicFrame>
        <p:nvGraphicFramePr>
          <p:cNvPr id="6" name="Chart 5"/>
          <p:cNvGraphicFramePr>
            <a:graphicFrameLocks/>
          </p:cNvGraphicFramePr>
          <p:nvPr>
            <p:extLst>
              <p:ext uri="{D42A27DB-BD31-4B8C-83A1-F6EECF244321}">
                <p14:modId xmlns:p14="http://schemas.microsoft.com/office/powerpoint/2010/main" val="2050556083"/>
              </p:ext>
            </p:extLst>
          </p:nvPr>
        </p:nvGraphicFramePr>
        <p:xfrm>
          <a:off x="539552" y="1596841"/>
          <a:ext cx="8352928" cy="492850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7"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b="1" dirty="0" smtClean="0">
                <a:solidFill>
                  <a:srgbClr val="3B175F"/>
                </a:solidFill>
                <a:latin typeface="Calibri"/>
                <a:cs typeface="Calibri"/>
              </a:rPr>
              <a:t>Mother tongue</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27824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3500" y="2564904"/>
            <a:ext cx="6477000" cy="3384551"/>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3200" b="1" dirty="0">
              <a:solidFill>
                <a:srgbClr val="3B175F"/>
              </a:solidFill>
            </a:endParaRPr>
          </a:p>
        </p:txBody>
      </p:sp>
      <p:graphicFrame>
        <p:nvGraphicFramePr>
          <p:cNvPr id="6" name="Chart 5"/>
          <p:cNvGraphicFramePr>
            <a:graphicFrameLocks/>
          </p:cNvGraphicFramePr>
          <p:nvPr>
            <p:extLst>
              <p:ext uri="{D42A27DB-BD31-4B8C-83A1-F6EECF244321}">
                <p14:modId xmlns:p14="http://schemas.microsoft.com/office/powerpoint/2010/main" val="2596326516"/>
              </p:ext>
            </p:extLst>
          </p:nvPr>
        </p:nvGraphicFramePr>
        <p:xfrm>
          <a:off x="107504" y="2204864"/>
          <a:ext cx="324036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627784" y="1772816"/>
            <a:ext cx="2088232" cy="369332"/>
          </a:xfrm>
          <a:prstGeom prst="rect">
            <a:avLst/>
          </a:prstGeom>
          <a:noFill/>
        </p:spPr>
        <p:txBody>
          <a:bodyPr wrap="square" rtlCol="0">
            <a:spAutoFit/>
          </a:bodyPr>
          <a:lstStyle/>
          <a:p>
            <a:pPr marL="140400" indent="-285750">
              <a:buClr>
                <a:schemeClr val="accent6">
                  <a:lumMod val="50000"/>
                </a:schemeClr>
              </a:buClr>
              <a:buFont typeface="Wingdings" charset="2"/>
              <a:buChar char="§"/>
            </a:pPr>
            <a:r>
              <a:rPr lang="en-US" b="1" dirty="0" smtClean="0">
                <a:latin typeface="Calibri"/>
                <a:cs typeface="Calibri"/>
              </a:rPr>
              <a:t>Centre directors</a:t>
            </a:r>
            <a:endParaRPr lang="en-US" sz="3200" b="1" dirty="0">
              <a:latin typeface="Calibri"/>
              <a:cs typeface="Calibri"/>
            </a:endParaRPr>
          </a:p>
        </p:txBody>
      </p:sp>
      <p:sp>
        <p:nvSpPr>
          <p:cNvPr id="8" name="TextBox 7"/>
          <p:cNvSpPr txBox="1"/>
          <p:nvPr/>
        </p:nvSpPr>
        <p:spPr>
          <a:xfrm>
            <a:off x="4788024" y="1772816"/>
            <a:ext cx="1944216" cy="369332"/>
          </a:xfrm>
          <a:prstGeom prst="rect">
            <a:avLst/>
          </a:prstGeom>
          <a:noFill/>
        </p:spPr>
        <p:txBody>
          <a:bodyPr wrap="square" rtlCol="0">
            <a:spAutoFit/>
          </a:bodyPr>
          <a:lstStyle/>
          <a:p>
            <a:pPr marL="140400" indent="-285750">
              <a:buClr>
                <a:schemeClr val="accent6">
                  <a:lumMod val="60000"/>
                  <a:lumOff val="40000"/>
                </a:schemeClr>
              </a:buClr>
              <a:buFont typeface="Wingdings" charset="2"/>
              <a:buChar char="§"/>
            </a:pPr>
            <a:r>
              <a:rPr lang="en-US" b="1" dirty="0" smtClean="0">
                <a:latin typeface="Calibri"/>
                <a:cs typeface="Calibri"/>
              </a:rPr>
              <a:t>Program staff</a:t>
            </a:r>
            <a:endParaRPr lang="en-US" sz="3200" b="1" dirty="0">
              <a:latin typeface="Calibri"/>
              <a:cs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1672439698"/>
              </p:ext>
            </p:extLst>
          </p:nvPr>
        </p:nvGraphicFramePr>
        <p:xfrm>
          <a:off x="3491880" y="2204864"/>
          <a:ext cx="5472608"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9"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Employment patterns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292568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3500" y="2564904"/>
            <a:ext cx="6477000" cy="3384551"/>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3200" b="1" dirty="0">
              <a:solidFill>
                <a:srgbClr val="3B175F"/>
              </a:solidFill>
            </a:endParaRPr>
          </a:p>
        </p:txBody>
      </p:sp>
      <p:sp>
        <p:nvSpPr>
          <p:cNvPr id="8" name="Title 7"/>
          <p:cNvSpPr txBox="1">
            <a:spLocks noGrp="1"/>
          </p:cNvSpPr>
          <p:nvPr>
            <p:ph type="title"/>
          </p:nvPr>
        </p:nvSpPr>
        <p:spPr>
          <a:xfrm>
            <a:off x="612648"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Post-secondary ECE education</a:t>
            </a:r>
            <a:endParaRPr lang="en-US" sz="4400" b="1" dirty="0">
              <a:solidFill>
                <a:srgbClr val="3B175F"/>
              </a:solidFill>
              <a:latin typeface="Calibri"/>
              <a:cs typeface="Calibri"/>
            </a:endParaRPr>
          </a:p>
        </p:txBody>
      </p:sp>
      <p:sp>
        <p:nvSpPr>
          <p:cNvPr id="6"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383984676"/>
              </p:ext>
            </p:extLst>
          </p:nvPr>
        </p:nvGraphicFramePr>
        <p:xfrm>
          <a:off x="611560" y="1628800"/>
          <a:ext cx="8352928"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24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00678316"/>
              </p:ext>
            </p:extLst>
          </p:nvPr>
        </p:nvGraphicFramePr>
        <p:xfrm>
          <a:off x="539552" y="1484784"/>
          <a:ext cx="8424936"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8"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Benefits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2035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75856" y="6165304"/>
            <a:ext cx="2808312" cy="307777"/>
          </a:xfrm>
          <a:prstGeom prst="rect">
            <a:avLst/>
          </a:prstGeom>
          <a:noFill/>
        </p:spPr>
        <p:txBody>
          <a:bodyPr wrap="square" rtlCol="0">
            <a:spAutoFit/>
          </a:bodyPr>
          <a:lstStyle/>
          <a:p>
            <a:pPr algn="ctr"/>
            <a:r>
              <a:rPr lang="en-US" sz="1400" b="1" dirty="0" smtClean="0">
                <a:latin typeface="Calibri"/>
                <a:cs typeface="Calibri"/>
              </a:rPr>
              <a:t>Note: Median gross hourly wages</a:t>
            </a:r>
            <a:endParaRPr lang="en-US" sz="1400" b="1" dirty="0">
              <a:latin typeface="Calibri"/>
              <a:cs typeface="Calibri"/>
            </a:endParaRPr>
          </a:p>
        </p:txBody>
      </p:sp>
      <p:graphicFrame>
        <p:nvGraphicFramePr>
          <p:cNvPr id="6" name="Chart 5"/>
          <p:cNvGraphicFramePr>
            <a:graphicFrameLocks/>
          </p:cNvGraphicFramePr>
          <p:nvPr>
            <p:extLst>
              <p:ext uri="{D42A27DB-BD31-4B8C-83A1-F6EECF244321}">
                <p14:modId xmlns:p14="http://schemas.microsoft.com/office/powerpoint/2010/main" val="4021390380"/>
              </p:ext>
            </p:extLst>
          </p:nvPr>
        </p:nvGraphicFramePr>
        <p:xfrm>
          <a:off x="539552" y="1628800"/>
          <a:ext cx="842493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10"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Wages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24556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3848" y="6093296"/>
            <a:ext cx="2808312" cy="307777"/>
          </a:xfrm>
          <a:prstGeom prst="rect">
            <a:avLst/>
          </a:prstGeom>
          <a:noFill/>
        </p:spPr>
        <p:txBody>
          <a:bodyPr wrap="square" rtlCol="0">
            <a:spAutoFit/>
          </a:bodyPr>
          <a:lstStyle/>
          <a:p>
            <a:pPr algn="ctr"/>
            <a:r>
              <a:rPr lang="en-US" sz="1400" b="1" dirty="0" smtClean="0">
                <a:latin typeface="Calibri"/>
                <a:cs typeface="Calibri"/>
              </a:rPr>
              <a:t>Note: Median gross hourly wages</a:t>
            </a:r>
            <a:endParaRPr lang="en-US" sz="1400" b="1" dirty="0">
              <a:latin typeface="Calibri"/>
              <a:cs typeface="Calibri"/>
            </a:endParaRPr>
          </a:p>
        </p:txBody>
      </p:sp>
      <p:graphicFrame>
        <p:nvGraphicFramePr>
          <p:cNvPr id="5" name="Chart 4"/>
          <p:cNvGraphicFramePr>
            <a:graphicFrameLocks/>
          </p:cNvGraphicFramePr>
          <p:nvPr>
            <p:extLst>
              <p:ext uri="{D42A27DB-BD31-4B8C-83A1-F6EECF244321}">
                <p14:modId xmlns:p14="http://schemas.microsoft.com/office/powerpoint/2010/main" val="1641439844"/>
              </p:ext>
            </p:extLst>
          </p:nvPr>
        </p:nvGraphicFramePr>
        <p:xfrm>
          <a:off x="539552" y="1772816"/>
          <a:ext cx="835292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9" name="Title 7"/>
          <p:cNvSpPr txBox="1">
            <a:spLocks noGrp="1"/>
          </p:cNvSpPr>
          <p:nvPr>
            <p:ph type="title"/>
          </p:nvPr>
        </p:nvSpPr>
        <p:spPr>
          <a:xfrm>
            <a:off x="609600" y="431511"/>
            <a:ext cx="8354888" cy="584776"/>
          </a:xfrm>
          <a:prstGeom prst="rect">
            <a:avLst/>
          </a:prstGeom>
          <a:noFill/>
        </p:spPr>
        <p:txBody>
          <a:bodyPr wrap="square" rtlCol="0">
            <a:spAutoFit/>
          </a:bodyPr>
          <a:lstStyle/>
          <a:p>
            <a:r>
              <a:rPr lang="en-US" sz="3200" b="1" dirty="0" smtClean="0">
                <a:solidFill>
                  <a:srgbClr val="3B175F"/>
                </a:solidFill>
                <a:latin typeface="Calibri"/>
                <a:cs typeface="Calibri"/>
              </a:rPr>
              <a:t>Wages of program staff, by level of education</a:t>
            </a:r>
            <a:endParaRPr lang="en-US" sz="3200" b="1" dirty="0">
              <a:solidFill>
                <a:srgbClr val="3B175F"/>
              </a:solidFill>
              <a:latin typeface="Calibri"/>
              <a:cs typeface="Calibri"/>
            </a:endParaRPr>
          </a:p>
        </p:txBody>
      </p:sp>
    </p:spTree>
    <p:extLst>
      <p:ext uri="{BB962C8B-B14F-4D97-AF65-F5344CB8AC3E}">
        <p14:creationId xmlns:p14="http://schemas.microsoft.com/office/powerpoint/2010/main" val="27930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9552" y="1575657"/>
            <a:ext cx="8424936" cy="5093703"/>
          </a:xfrm>
          <a:prstGeom prst="rect">
            <a:avLst/>
          </a:prstGeom>
          <a:noFill/>
        </p:spPr>
        <p:txBody>
          <a:bodyPr wrap="square" rtlCol="0">
            <a:spAutoFit/>
          </a:bodyPr>
          <a:lstStyle/>
          <a:p>
            <a:pPr marL="457200" indent="-457200">
              <a:spcAft>
                <a:spcPts val="1200"/>
              </a:spcAft>
              <a:buClr>
                <a:schemeClr val="accent6"/>
              </a:buClr>
              <a:buFont typeface="Wingdings" charset="2"/>
              <a:buChar char="§"/>
            </a:pPr>
            <a:r>
              <a:rPr lang="en-US" sz="2800" dirty="0" smtClean="0">
                <a:latin typeface="Calibri"/>
                <a:cs typeface="Calibri"/>
              </a:rPr>
              <a:t>In 2009, the Child Care Human Resources Sector Council (CCHRSC) identified the development of a survey of the child care sector as a top priority</a:t>
            </a:r>
          </a:p>
          <a:p>
            <a:pPr marL="457200" indent="-457200">
              <a:spcAft>
                <a:spcPts val="600"/>
              </a:spcAft>
              <a:buClr>
                <a:schemeClr val="accent6"/>
              </a:buClr>
              <a:buFont typeface="Wingdings" charset="2"/>
              <a:buChar char="§"/>
            </a:pPr>
            <a:r>
              <a:rPr lang="en-US" sz="2800" dirty="0" smtClean="0">
                <a:latin typeface="Calibri"/>
                <a:cs typeface="Calibri"/>
              </a:rPr>
              <a:t>Previous studies of the child care workforce and workplaces:</a:t>
            </a:r>
          </a:p>
          <a:p>
            <a:pPr marL="914400" lvl="1" indent="-457200">
              <a:buClr>
                <a:schemeClr val="accent6"/>
              </a:buClr>
              <a:buFont typeface="Wingdings" charset="2"/>
              <a:buChar char="§"/>
            </a:pPr>
            <a:r>
              <a:rPr lang="en-US" sz="2800" i="1" dirty="0" smtClean="0">
                <a:latin typeface="Calibri"/>
                <a:cs typeface="Calibri"/>
              </a:rPr>
              <a:t>Caring for a Living </a:t>
            </a:r>
            <a:r>
              <a:rPr lang="en-US" sz="2800" dirty="0" smtClean="0">
                <a:latin typeface="Calibri"/>
                <a:cs typeface="Calibri"/>
              </a:rPr>
              <a:t>(1991)</a:t>
            </a:r>
          </a:p>
          <a:p>
            <a:pPr marL="914400" lvl="1" indent="-457200">
              <a:spcAft>
                <a:spcPts val="1200"/>
              </a:spcAft>
              <a:buClr>
                <a:schemeClr val="accent6"/>
              </a:buClr>
              <a:buFont typeface="Wingdings" charset="2"/>
              <a:buChar char="§"/>
            </a:pPr>
            <a:r>
              <a:rPr lang="en-US" sz="2800" i="1" dirty="0" smtClean="0">
                <a:latin typeface="Calibri"/>
                <a:cs typeface="Calibri"/>
              </a:rPr>
              <a:t>You Bet I Care! </a:t>
            </a:r>
            <a:r>
              <a:rPr lang="en-US" sz="2800" dirty="0" smtClean="0">
                <a:latin typeface="Calibri"/>
                <a:cs typeface="Calibri"/>
              </a:rPr>
              <a:t>(1998)</a:t>
            </a:r>
          </a:p>
          <a:p>
            <a:pPr marL="457200" indent="-457200">
              <a:spcAft>
                <a:spcPts val="1200"/>
              </a:spcAft>
              <a:buClr>
                <a:schemeClr val="accent6"/>
              </a:buClr>
              <a:buFont typeface="Wingdings" charset="2"/>
              <a:buChar char="§"/>
            </a:pPr>
            <a:r>
              <a:rPr lang="en-US" sz="2800" i="1" dirty="0" smtClean="0">
                <a:latin typeface="Calibri"/>
                <a:cs typeface="Calibri"/>
              </a:rPr>
              <a:t>You Bet We Still Care! </a:t>
            </a:r>
            <a:r>
              <a:rPr lang="en-US" sz="2800" dirty="0" smtClean="0">
                <a:latin typeface="Calibri"/>
                <a:cs typeface="Calibri"/>
              </a:rPr>
              <a:t>(2012)</a:t>
            </a:r>
          </a:p>
          <a:p>
            <a:pPr marL="457200" indent="-457200">
              <a:spcAft>
                <a:spcPts val="1200"/>
              </a:spcAft>
              <a:buClr>
                <a:schemeClr val="accent6"/>
              </a:buClr>
              <a:buFont typeface="Wingdings" charset="2"/>
              <a:buChar char="§"/>
            </a:pPr>
            <a:r>
              <a:rPr lang="en-US" sz="2800" dirty="0" smtClean="0">
                <a:latin typeface="Calibri"/>
                <a:cs typeface="Calibri"/>
              </a:rPr>
              <a:t>Research Team</a:t>
            </a:r>
          </a:p>
          <a:p>
            <a:pPr marL="457200" indent="-457200">
              <a:spcAft>
                <a:spcPts val="1200"/>
              </a:spcAft>
              <a:buClr>
                <a:schemeClr val="accent6"/>
              </a:buClr>
              <a:buFont typeface="Wingdings" charset="2"/>
              <a:buChar char="§"/>
            </a:pPr>
            <a:r>
              <a:rPr lang="en-US" sz="2800" dirty="0" smtClean="0">
                <a:latin typeface="Calibri"/>
                <a:cs typeface="Calibri"/>
              </a:rPr>
              <a:t>Project Steering Committee</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b="1" dirty="0" smtClean="0">
                <a:solidFill>
                  <a:srgbClr val="3B175F"/>
                </a:solidFill>
                <a:latin typeface="Calibri"/>
                <a:cs typeface="Calibri"/>
              </a:rPr>
              <a:t>Background</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306034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additive="base">
                                        <p:cTn id="29"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 calcmode="lin" valueType="num">
                                      <p:cBhvr additive="base">
                                        <p:cTn id="35"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 calcmode="lin" valueType="num">
                                      <p:cBhvr additive="base">
                                        <p:cTn id="41"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27784" y="6165304"/>
            <a:ext cx="4392488" cy="307777"/>
          </a:xfrm>
          <a:prstGeom prst="rect">
            <a:avLst/>
          </a:prstGeom>
          <a:noFill/>
        </p:spPr>
        <p:txBody>
          <a:bodyPr wrap="square" rtlCol="0">
            <a:spAutoFit/>
          </a:bodyPr>
          <a:lstStyle/>
          <a:p>
            <a:pPr algn="ctr"/>
            <a:r>
              <a:rPr lang="en-US" sz="1400" b="1" dirty="0" smtClean="0">
                <a:latin typeface="Calibri"/>
                <a:cs typeface="Calibri"/>
              </a:rPr>
              <a:t>Note: Median gross hourly wages adjusted for inflation</a:t>
            </a:r>
            <a:endParaRPr lang="en-US" sz="1400" b="1" dirty="0">
              <a:latin typeface="Calibri"/>
              <a:cs typeface="Calibri"/>
            </a:endParaRPr>
          </a:p>
        </p:txBody>
      </p:sp>
      <p:graphicFrame>
        <p:nvGraphicFramePr>
          <p:cNvPr id="6" name="Chart 5"/>
          <p:cNvGraphicFramePr>
            <a:graphicFrameLocks/>
          </p:cNvGraphicFramePr>
          <p:nvPr>
            <p:extLst>
              <p:ext uri="{D42A27DB-BD31-4B8C-83A1-F6EECF244321}">
                <p14:modId xmlns:p14="http://schemas.microsoft.com/office/powerpoint/2010/main" val="1407725466"/>
              </p:ext>
            </p:extLst>
          </p:nvPr>
        </p:nvGraphicFramePr>
        <p:xfrm>
          <a:off x="539552" y="1700808"/>
          <a:ext cx="8424936"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9" name="Title 7"/>
          <p:cNvSpPr txBox="1">
            <a:spLocks noGrp="1"/>
          </p:cNvSpPr>
          <p:nvPr>
            <p:ph type="title"/>
          </p:nvPr>
        </p:nvSpPr>
        <p:spPr>
          <a:xfrm>
            <a:off x="609600" y="400734"/>
            <a:ext cx="8153400" cy="646331"/>
          </a:xfrm>
          <a:prstGeom prst="rect">
            <a:avLst/>
          </a:prstGeom>
          <a:noFill/>
        </p:spPr>
        <p:txBody>
          <a:bodyPr wrap="square" rtlCol="0">
            <a:spAutoFit/>
          </a:bodyPr>
          <a:lstStyle/>
          <a:p>
            <a:r>
              <a:rPr lang="en-US" sz="3600" b="1" dirty="0" smtClean="0">
                <a:solidFill>
                  <a:srgbClr val="3B175F"/>
                </a:solidFill>
                <a:latin typeface="Calibri"/>
                <a:cs typeface="Calibri"/>
              </a:rPr>
              <a:t>Wages of program staff, 1998 and 2012</a:t>
            </a:r>
            <a:endParaRPr lang="en-US" sz="3600" b="1" dirty="0">
              <a:solidFill>
                <a:srgbClr val="3B175F"/>
              </a:solidFill>
              <a:latin typeface="Calibri"/>
              <a:cs typeface="Calibri"/>
            </a:endParaRPr>
          </a:p>
        </p:txBody>
      </p:sp>
    </p:spTree>
    <p:extLst>
      <p:ext uri="{BB962C8B-B14F-4D97-AF65-F5344CB8AC3E}">
        <p14:creationId xmlns:p14="http://schemas.microsoft.com/office/powerpoint/2010/main" val="6995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noGrp="1"/>
          </p:cNvSpPr>
          <p:nvPr>
            <p:ph type="title"/>
          </p:nvPr>
        </p:nvSpPr>
        <p:spPr>
          <a:xfrm>
            <a:off x="1979712" y="3501008"/>
            <a:ext cx="6783288" cy="1938992"/>
          </a:xfrm>
          <a:prstGeom prst="rect">
            <a:avLst/>
          </a:prstGeom>
          <a:noFill/>
        </p:spPr>
        <p:txBody>
          <a:bodyPr wrap="square" rtlCol="0">
            <a:spAutoFit/>
          </a:bodyPr>
          <a:lstStyle/>
          <a:p>
            <a:pPr algn="r"/>
            <a:r>
              <a:rPr lang="en-US" sz="6000" b="1" dirty="0" smtClean="0">
                <a:solidFill>
                  <a:srgbClr val="3B175F"/>
                </a:solidFill>
                <a:latin typeface="Calibri"/>
                <a:cs typeface="Calibri"/>
              </a:rPr>
              <a:t>Recruitment and Retention</a:t>
            </a:r>
            <a:endParaRPr lang="en-US" sz="6000" b="1" dirty="0">
              <a:solidFill>
                <a:srgbClr val="3B175F"/>
              </a:solidFill>
              <a:latin typeface="Calibri"/>
              <a:cs typeface="Calibri"/>
            </a:endParaRPr>
          </a:p>
        </p:txBody>
      </p:sp>
    </p:spTree>
    <p:extLst>
      <p:ext uri="{BB962C8B-B14F-4D97-AF65-F5344CB8AC3E}">
        <p14:creationId xmlns:p14="http://schemas.microsoft.com/office/powerpoint/2010/main" val="228655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1700808"/>
            <a:ext cx="8280920" cy="4462760"/>
          </a:xfrm>
          <a:prstGeom prst="rect">
            <a:avLst/>
          </a:prstGeom>
          <a:noFill/>
        </p:spPr>
        <p:txBody>
          <a:bodyPr wrap="square" rtlCol="0">
            <a:spAutoFit/>
          </a:bodyPr>
          <a:lstStyle/>
          <a:p>
            <a:pPr>
              <a:spcAft>
                <a:spcPts val="1200"/>
              </a:spcAft>
            </a:pPr>
            <a:r>
              <a:rPr lang="en-CA" sz="2800" dirty="0" smtClean="0">
                <a:latin typeface="Calibri"/>
                <a:cs typeface="Calibri"/>
              </a:rPr>
              <a:t>Centre directors found the following recruitment challenges ‘relevant’ or ‘very relevant’:</a:t>
            </a:r>
            <a:endParaRPr lang="en-CA" sz="2800" dirty="0">
              <a:latin typeface="Calibri"/>
              <a:cs typeface="Calibri"/>
            </a:endParaRPr>
          </a:p>
          <a:p>
            <a:pPr marL="514350" indent="-514350">
              <a:spcAft>
                <a:spcPts val="1200"/>
              </a:spcAft>
              <a:buClr>
                <a:schemeClr val="accent6"/>
              </a:buClr>
              <a:buFont typeface="Wingdings" charset="2"/>
              <a:buChar char="§"/>
            </a:pPr>
            <a:r>
              <a:rPr lang="en-CA" sz="2800" dirty="0">
                <a:latin typeface="Calibri"/>
                <a:cs typeface="Calibri"/>
              </a:rPr>
              <a:t>A</a:t>
            </a:r>
            <a:r>
              <a:rPr lang="en-CA" sz="2800" dirty="0" smtClean="0">
                <a:latin typeface="Calibri"/>
                <a:cs typeface="Calibri"/>
              </a:rPr>
              <a:t>pplicants</a:t>
            </a:r>
            <a:r>
              <a:rPr lang="en-CA" sz="2800" dirty="0">
                <a:latin typeface="Calibri"/>
                <a:cs typeface="Calibri"/>
              </a:rPr>
              <a:t>’ lack of </a:t>
            </a:r>
            <a:r>
              <a:rPr lang="en-CA" sz="2800" dirty="0" smtClean="0">
                <a:latin typeface="Calibri"/>
                <a:cs typeface="Calibri"/>
              </a:rPr>
              <a:t>skills (65%)</a:t>
            </a:r>
            <a:endParaRPr lang="en-CA" sz="2800" dirty="0">
              <a:latin typeface="Calibri"/>
              <a:cs typeface="Calibri"/>
            </a:endParaRPr>
          </a:p>
          <a:p>
            <a:pPr marL="514350" indent="-514350">
              <a:spcAft>
                <a:spcPts val="1200"/>
              </a:spcAft>
              <a:buClr>
                <a:schemeClr val="accent6"/>
              </a:buClr>
              <a:buFont typeface="Wingdings" charset="2"/>
              <a:buChar char="§"/>
            </a:pPr>
            <a:r>
              <a:rPr lang="en-CA" sz="2800" dirty="0" smtClean="0">
                <a:latin typeface="Calibri"/>
                <a:cs typeface="Calibri"/>
              </a:rPr>
              <a:t>Few </a:t>
            </a:r>
            <a:r>
              <a:rPr lang="en-CA" sz="2800" dirty="0">
                <a:latin typeface="Calibri"/>
                <a:cs typeface="Calibri"/>
              </a:rPr>
              <a:t>or no </a:t>
            </a:r>
            <a:r>
              <a:rPr lang="en-CA" sz="2800" dirty="0" smtClean="0">
                <a:latin typeface="Calibri"/>
                <a:cs typeface="Calibri"/>
              </a:rPr>
              <a:t>applicants (65%)</a:t>
            </a:r>
            <a:endParaRPr lang="en-CA" sz="2800" dirty="0">
              <a:latin typeface="Calibri"/>
              <a:cs typeface="Calibri"/>
            </a:endParaRPr>
          </a:p>
          <a:p>
            <a:pPr marL="514350" indent="-514350">
              <a:spcAft>
                <a:spcPts val="1200"/>
              </a:spcAft>
              <a:buClr>
                <a:schemeClr val="accent6"/>
              </a:buClr>
              <a:buFont typeface="Wingdings" charset="2"/>
              <a:buChar char="§"/>
            </a:pPr>
            <a:r>
              <a:rPr lang="en-CA" sz="2800" dirty="0">
                <a:latin typeface="Calibri"/>
                <a:cs typeface="Calibri"/>
              </a:rPr>
              <a:t>A</a:t>
            </a:r>
            <a:r>
              <a:rPr lang="en-CA" sz="2800" dirty="0" smtClean="0">
                <a:latin typeface="Calibri"/>
                <a:cs typeface="Calibri"/>
              </a:rPr>
              <a:t>pplicants</a:t>
            </a:r>
            <a:r>
              <a:rPr lang="en-CA" sz="2800" dirty="0">
                <a:latin typeface="Calibri"/>
                <a:cs typeface="Calibri"/>
              </a:rPr>
              <a:t>’ lack of related work </a:t>
            </a:r>
            <a:r>
              <a:rPr lang="en-CA" sz="2800" dirty="0" smtClean="0">
                <a:latin typeface="Calibri"/>
                <a:cs typeface="Calibri"/>
              </a:rPr>
              <a:t>experience (60%)</a:t>
            </a:r>
            <a:endParaRPr lang="en-CA" sz="2800" dirty="0">
              <a:latin typeface="Calibri"/>
              <a:cs typeface="Calibri"/>
            </a:endParaRPr>
          </a:p>
          <a:p>
            <a:pPr marL="514350" indent="-514350">
              <a:spcAft>
                <a:spcPts val="1200"/>
              </a:spcAft>
              <a:buClr>
                <a:schemeClr val="accent6"/>
              </a:buClr>
              <a:buFont typeface="Wingdings" charset="2"/>
              <a:buChar char="§"/>
            </a:pPr>
            <a:r>
              <a:rPr lang="en-CA" sz="2800" dirty="0">
                <a:latin typeface="Calibri"/>
                <a:cs typeface="Calibri"/>
              </a:rPr>
              <a:t>L</a:t>
            </a:r>
            <a:r>
              <a:rPr lang="en-CA" sz="2800" dirty="0" smtClean="0">
                <a:latin typeface="Calibri"/>
                <a:cs typeface="Calibri"/>
              </a:rPr>
              <a:t>ack </a:t>
            </a:r>
            <a:r>
              <a:rPr lang="en-CA" sz="2800" dirty="0">
                <a:latin typeface="Calibri"/>
                <a:cs typeface="Calibri"/>
              </a:rPr>
              <a:t>of money for </a:t>
            </a:r>
            <a:r>
              <a:rPr lang="en-CA" sz="2800" dirty="0" smtClean="0">
                <a:latin typeface="Calibri"/>
                <a:cs typeface="Calibri"/>
              </a:rPr>
              <a:t>recruitment (45%)</a:t>
            </a:r>
            <a:endParaRPr lang="en-CA" sz="2800" dirty="0">
              <a:latin typeface="Calibri"/>
              <a:cs typeface="Calibri"/>
            </a:endParaRPr>
          </a:p>
          <a:p>
            <a:pPr marL="514350" indent="-514350">
              <a:spcAft>
                <a:spcPts val="1200"/>
              </a:spcAft>
              <a:buClr>
                <a:schemeClr val="accent6"/>
              </a:buClr>
              <a:buFont typeface="Wingdings" charset="2"/>
              <a:buChar char="§"/>
            </a:pPr>
            <a:r>
              <a:rPr lang="en-CA" sz="2800" dirty="0">
                <a:latin typeface="Calibri"/>
                <a:cs typeface="Calibri"/>
              </a:rPr>
              <a:t>A</a:t>
            </a:r>
            <a:r>
              <a:rPr lang="en-CA" sz="2800" dirty="0" smtClean="0">
                <a:latin typeface="Calibri"/>
                <a:cs typeface="Calibri"/>
              </a:rPr>
              <a:t>pplicant </a:t>
            </a:r>
            <a:r>
              <a:rPr lang="en-CA" sz="2800" dirty="0">
                <a:latin typeface="Calibri"/>
                <a:cs typeface="Calibri"/>
              </a:rPr>
              <a:t>not satisfied with </a:t>
            </a:r>
            <a:r>
              <a:rPr lang="en-CA" sz="2800" dirty="0" smtClean="0">
                <a:latin typeface="Calibri"/>
                <a:cs typeface="Calibri"/>
              </a:rPr>
              <a:t>salary (43%)</a:t>
            </a:r>
            <a:endParaRPr lang="en-CA" sz="2800" dirty="0">
              <a:latin typeface="Calibri"/>
              <a:cs typeface="Calibri"/>
            </a:endParaRPr>
          </a:p>
          <a:p>
            <a:pPr marL="514350" indent="-514350">
              <a:spcAft>
                <a:spcPts val="1200"/>
              </a:spcAft>
              <a:buClr>
                <a:schemeClr val="accent6"/>
              </a:buClr>
              <a:buFont typeface="Wingdings" charset="2"/>
              <a:buChar char="§"/>
            </a:pPr>
            <a:r>
              <a:rPr lang="en-CA" sz="2800" dirty="0">
                <a:latin typeface="Calibri"/>
                <a:cs typeface="Calibri"/>
              </a:rPr>
              <a:t>L</a:t>
            </a:r>
            <a:r>
              <a:rPr lang="en-CA" sz="2800" dirty="0" smtClean="0">
                <a:latin typeface="Calibri"/>
                <a:cs typeface="Calibri"/>
              </a:rPr>
              <a:t>ack </a:t>
            </a:r>
            <a:r>
              <a:rPr lang="en-CA" sz="2800" dirty="0">
                <a:latin typeface="Calibri"/>
                <a:cs typeface="Calibri"/>
              </a:rPr>
              <a:t>of time to </a:t>
            </a:r>
            <a:r>
              <a:rPr lang="en-CA" sz="2800" dirty="0" smtClean="0">
                <a:latin typeface="Calibri"/>
                <a:cs typeface="Calibri"/>
              </a:rPr>
              <a:t>recruit (36%)</a:t>
            </a:r>
            <a:endParaRPr lang="en-CA" sz="2800" dirty="0">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Recruitment challenges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9711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000"/>
                                        <p:tgtEl>
                                          <p:spTgt spid="7">
                                            <p:txEl>
                                              <p:pRg st="4" end="4"/>
                                            </p:txEl>
                                          </p:spTgt>
                                        </p:tgtEl>
                                      </p:cBhvr>
                                    </p:animEffect>
                                    <p:anim calcmode="lin" valueType="num">
                                      <p:cBhvr>
                                        <p:cTn id="3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fade">
                                      <p:cBhvr>
                                        <p:cTn id="53" dur="1000"/>
                                        <p:tgtEl>
                                          <p:spTgt spid="7">
                                            <p:txEl>
                                              <p:pRg st="6" end="6"/>
                                            </p:txEl>
                                          </p:spTgt>
                                        </p:tgtEl>
                                      </p:cBhvr>
                                    </p:animEffect>
                                    <p:anim calcmode="lin" valueType="num">
                                      <p:cBhvr>
                                        <p:cTn id="5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1549235"/>
            <a:ext cx="8136904" cy="4739760"/>
          </a:xfrm>
          <a:prstGeom prst="rect">
            <a:avLst/>
          </a:prstGeom>
          <a:noFill/>
        </p:spPr>
        <p:txBody>
          <a:bodyPr wrap="square" rtlCol="0">
            <a:spAutoFit/>
          </a:bodyPr>
          <a:lstStyle/>
          <a:p>
            <a:pPr>
              <a:spcAft>
                <a:spcPts val="1200"/>
              </a:spcAft>
              <a:buClr>
                <a:srgbClr val="800000"/>
              </a:buClr>
            </a:pPr>
            <a:r>
              <a:rPr lang="en-CA" sz="2800" dirty="0">
                <a:latin typeface="Calibri"/>
                <a:cs typeface="Calibri"/>
              </a:rPr>
              <a:t>Of the proportion of centre directors who could not find qualified staff to fill a vacancy</a:t>
            </a:r>
            <a:r>
              <a:rPr lang="en-CA" sz="2800" dirty="0" smtClean="0">
                <a:latin typeface="Calibri"/>
                <a:cs typeface="Calibri"/>
              </a:rPr>
              <a:t>,</a:t>
            </a:r>
            <a:endParaRPr lang="en-US" sz="2800" dirty="0">
              <a:latin typeface="Calibri"/>
              <a:cs typeface="Calibri"/>
            </a:endParaRPr>
          </a:p>
          <a:p>
            <a:pPr marL="742950" lvl="1" indent="-285750">
              <a:spcAft>
                <a:spcPts val="1200"/>
              </a:spcAft>
              <a:buClr>
                <a:schemeClr val="accent6"/>
              </a:buClr>
              <a:buFont typeface="Wingdings" charset="2"/>
              <a:buChar char="§"/>
            </a:pPr>
            <a:r>
              <a:rPr lang="en-CA" sz="2800" dirty="0" smtClean="0">
                <a:latin typeface="Calibri"/>
                <a:cs typeface="Calibri"/>
              </a:rPr>
              <a:t>63</a:t>
            </a:r>
            <a:r>
              <a:rPr lang="en-CA" sz="2800" dirty="0">
                <a:latin typeface="Calibri"/>
                <a:cs typeface="Calibri"/>
              </a:rPr>
              <a:t>% hired a less qualified applicant;</a:t>
            </a:r>
          </a:p>
          <a:p>
            <a:pPr marL="742950" lvl="1" indent="-285750">
              <a:spcAft>
                <a:spcPts val="1200"/>
              </a:spcAft>
              <a:buClr>
                <a:schemeClr val="accent6"/>
              </a:buClr>
              <a:buFont typeface="Wingdings" charset="2"/>
              <a:buChar char="§"/>
            </a:pPr>
            <a:r>
              <a:rPr lang="en-CA" sz="2800" dirty="0" smtClean="0">
                <a:latin typeface="Calibri"/>
                <a:cs typeface="Calibri"/>
              </a:rPr>
              <a:t>50</a:t>
            </a:r>
            <a:r>
              <a:rPr lang="en-CA" sz="2800" dirty="0">
                <a:latin typeface="Calibri"/>
                <a:cs typeface="Calibri"/>
              </a:rPr>
              <a:t>% re-advertised the job position;</a:t>
            </a:r>
          </a:p>
          <a:p>
            <a:pPr marL="742950" lvl="1" indent="-285750">
              <a:spcAft>
                <a:spcPts val="1200"/>
              </a:spcAft>
              <a:buClr>
                <a:schemeClr val="accent6"/>
              </a:buClr>
              <a:buFont typeface="Wingdings" charset="2"/>
              <a:buChar char="§"/>
            </a:pPr>
            <a:r>
              <a:rPr lang="en-CA" sz="2800" dirty="0" smtClean="0">
                <a:latin typeface="Calibri"/>
                <a:cs typeface="Calibri"/>
              </a:rPr>
              <a:t>40</a:t>
            </a:r>
            <a:r>
              <a:rPr lang="en-CA" sz="2800" dirty="0">
                <a:latin typeface="Calibri"/>
                <a:cs typeface="Calibri"/>
              </a:rPr>
              <a:t>% shared the extra responsibilities among the existing staff;</a:t>
            </a:r>
          </a:p>
          <a:p>
            <a:pPr marL="742950" lvl="1" indent="-285750">
              <a:spcAft>
                <a:spcPts val="1200"/>
              </a:spcAft>
              <a:buClr>
                <a:schemeClr val="accent6"/>
              </a:buClr>
              <a:buFont typeface="Wingdings" charset="2"/>
              <a:buChar char="§"/>
            </a:pPr>
            <a:r>
              <a:rPr lang="en-CA" sz="2800" dirty="0" smtClean="0">
                <a:latin typeface="Calibri"/>
                <a:cs typeface="Calibri"/>
              </a:rPr>
              <a:t>33</a:t>
            </a:r>
            <a:r>
              <a:rPr lang="en-CA" sz="2800" dirty="0">
                <a:latin typeface="Calibri"/>
                <a:cs typeface="Calibri"/>
              </a:rPr>
              <a:t>% transferred </a:t>
            </a:r>
            <a:r>
              <a:rPr lang="en-CA" sz="2800" dirty="0" smtClean="0">
                <a:latin typeface="Calibri"/>
                <a:cs typeface="Calibri"/>
              </a:rPr>
              <a:t>internally; and</a:t>
            </a:r>
            <a:endParaRPr lang="en-CA" sz="2800" dirty="0">
              <a:latin typeface="Calibri"/>
              <a:cs typeface="Calibri"/>
            </a:endParaRPr>
          </a:p>
          <a:p>
            <a:pPr marL="742950" lvl="1" indent="-285750">
              <a:spcAft>
                <a:spcPts val="1200"/>
              </a:spcAft>
              <a:buClr>
                <a:schemeClr val="accent6"/>
              </a:buClr>
              <a:buFont typeface="Wingdings" charset="2"/>
              <a:buChar char="§"/>
            </a:pPr>
            <a:r>
              <a:rPr lang="en-CA" sz="2800" dirty="0" smtClean="0">
                <a:latin typeface="Calibri"/>
                <a:cs typeface="Calibri"/>
              </a:rPr>
              <a:t>12% </a:t>
            </a:r>
            <a:r>
              <a:rPr lang="en-CA" sz="2800" dirty="0">
                <a:latin typeface="Calibri"/>
                <a:cs typeface="Calibri"/>
              </a:rPr>
              <a:t>reduced the number of </a:t>
            </a:r>
            <a:r>
              <a:rPr lang="en-CA" sz="2800" dirty="0" smtClean="0">
                <a:latin typeface="Calibri"/>
                <a:cs typeface="Calibri"/>
              </a:rPr>
              <a:t>spaces in </a:t>
            </a:r>
            <a:r>
              <a:rPr lang="en-CA" sz="2800" dirty="0">
                <a:latin typeface="Calibri"/>
                <a:cs typeface="Calibri"/>
              </a:rPr>
              <a:t>their </a:t>
            </a:r>
            <a:r>
              <a:rPr lang="en-CA" sz="2800" dirty="0" smtClean="0">
                <a:latin typeface="Calibri"/>
                <a:cs typeface="Calibri"/>
              </a:rPr>
              <a:t>centre.</a:t>
            </a:r>
            <a:endParaRPr lang="en-CA" sz="2800" dirty="0">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69957"/>
            <a:ext cx="8153400" cy="707886"/>
          </a:xfrm>
          <a:prstGeom prst="rect">
            <a:avLst/>
          </a:prstGeom>
          <a:noFill/>
        </p:spPr>
        <p:txBody>
          <a:bodyPr wrap="square" rtlCol="0">
            <a:spAutoFit/>
          </a:bodyPr>
          <a:lstStyle/>
          <a:p>
            <a:r>
              <a:rPr lang="en-US" sz="4000" b="1" dirty="0" smtClean="0">
                <a:solidFill>
                  <a:srgbClr val="3B175F"/>
                </a:solidFill>
                <a:latin typeface="Calibri"/>
                <a:cs typeface="Calibri"/>
              </a:rPr>
              <a:t>Coping with recruitment challenges</a:t>
            </a:r>
            <a:endParaRPr lang="en-US" sz="4000" b="1" dirty="0">
              <a:solidFill>
                <a:srgbClr val="3B175F"/>
              </a:solidFill>
              <a:latin typeface="Calibri"/>
              <a:cs typeface="Calibri"/>
            </a:endParaRPr>
          </a:p>
        </p:txBody>
      </p:sp>
    </p:spTree>
    <p:extLst>
      <p:ext uri="{BB962C8B-B14F-4D97-AF65-F5344CB8AC3E}">
        <p14:creationId xmlns:p14="http://schemas.microsoft.com/office/powerpoint/2010/main" val="54542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000"/>
                                        <p:tgtEl>
                                          <p:spTgt spid="7">
                                            <p:txEl>
                                              <p:pRg st="4" end="4"/>
                                            </p:txEl>
                                          </p:spTgt>
                                        </p:tgtEl>
                                      </p:cBhvr>
                                    </p:animEffect>
                                    <p:anim calcmode="lin" valueType="num">
                                      <p:cBhvr>
                                        <p:cTn id="3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noGrp="1"/>
          </p:cNvSpPr>
          <p:nvPr>
            <p:ph type="title"/>
          </p:nvPr>
        </p:nvSpPr>
        <p:spPr>
          <a:xfrm>
            <a:off x="683568" y="3861048"/>
            <a:ext cx="8153400" cy="1015663"/>
          </a:xfrm>
          <a:prstGeom prst="rect">
            <a:avLst/>
          </a:prstGeom>
          <a:noFill/>
        </p:spPr>
        <p:txBody>
          <a:bodyPr wrap="square" rtlCol="0">
            <a:spAutoFit/>
          </a:bodyPr>
          <a:lstStyle/>
          <a:p>
            <a:pPr algn="r"/>
            <a:r>
              <a:rPr lang="en-US" sz="6000" b="1" dirty="0" smtClean="0">
                <a:solidFill>
                  <a:srgbClr val="3B175F"/>
                </a:solidFill>
                <a:latin typeface="Calibri"/>
                <a:cs typeface="Calibri"/>
              </a:rPr>
              <a:t>Job Satisfaction</a:t>
            </a:r>
            <a:endParaRPr lang="en-US" sz="6000" b="1" dirty="0">
              <a:solidFill>
                <a:srgbClr val="3B175F"/>
              </a:solidFill>
              <a:latin typeface="Calibri"/>
              <a:cs typeface="Calibri"/>
            </a:endParaRPr>
          </a:p>
        </p:txBody>
      </p:sp>
    </p:spTree>
    <p:extLst>
      <p:ext uri="{BB962C8B-B14F-4D97-AF65-F5344CB8AC3E}">
        <p14:creationId xmlns:p14="http://schemas.microsoft.com/office/powerpoint/2010/main" val="228655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282880" cy="769441"/>
          </a:xfrm>
          <a:prstGeom prst="rect">
            <a:avLst/>
          </a:prstGeom>
          <a:noFill/>
        </p:spPr>
        <p:txBody>
          <a:bodyPr wrap="square" rtlCol="0">
            <a:spAutoFit/>
          </a:bodyPr>
          <a:lstStyle/>
          <a:p>
            <a:r>
              <a:rPr lang="en-US" sz="4400" b="1" dirty="0" smtClean="0">
                <a:solidFill>
                  <a:srgbClr val="3B175F"/>
                </a:solidFill>
                <a:latin typeface="Calibri"/>
                <a:cs typeface="Calibri"/>
              </a:rPr>
              <a:t>Job satisfaction of centre directors</a:t>
            </a:r>
            <a:endParaRPr lang="en-US" sz="4400" b="1" dirty="0">
              <a:solidFill>
                <a:srgbClr val="3B175F"/>
              </a:solidFill>
              <a:latin typeface="Calibri"/>
              <a:cs typeface="Calibri"/>
            </a:endParaRPr>
          </a:p>
        </p:txBody>
      </p:sp>
      <p:graphicFrame>
        <p:nvGraphicFramePr>
          <p:cNvPr id="7" name="Content Placeholder 5"/>
          <p:cNvGraphicFramePr>
            <a:graphicFrameLocks noGrp="1"/>
          </p:cNvGraphicFramePr>
          <p:nvPr>
            <p:ph sz="quarter" idx="1"/>
            <p:extLst>
              <p:ext uri="{D42A27DB-BD31-4B8C-83A1-F6EECF244321}">
                <p14:modId xmlns:p14="http://schemas.microsoft.com/office/powerpoint/2010/main" val="1949197738"/>
              </p:ext>
            </p:extLst>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96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Job satisfaction of program staff</a:t>
            </a:r>
            <a:endParaRPr lang="en-US" sz="4400" b="1" dirty="0">
              <a:solidFill>
                <a:srgbClr val="3B175F"/>
              </a:solidFill>
              <a:latin typeface="Calibri"/>
              <a:cs typeface="Calibri"/>
            </a:endParaRPr>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3159138858"/>
              </p:ext>
            </p:extLst>
          </p:nvPr>
        </p:nvGraphicFramePr>
        <p:xfrm>
          <a:off x="0" y="1484784"/>
          <a:ext cx="91440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3608" y="6093296"/>
            <a:ext cx="7560840" cy="307777"/>
          </a:xfrm>
          <a:prstGeom prst="rect">
            <a:avLst/>
          </a:prstGeom>
          <a:noFill/>
        </p:spPr>
        <p:txBody>
          <a:bodyPr wrap="square" rtlCol="0">
            <a:spAutoFit/>
          </a:bodyPr>
          <a:lstStyle/>
          <a:p>
            <a:pPr algn="ctr"/>
            <a:r>
              <a:rPr lang="en-US" sz="1400" b="1" dirty="0" smtClean="0">
                <a:latin typeface="Calibri"/>
                <a:cs typeface="Calibri"/>
              </a:rPr>
              <a:t>Note: Program staff intending on working in regulated child care in three years</a:t>
            </a:r>
            <a:endParaRPr lang="en-US" sz="1400" b="1" dirty="0">
              <a:latin typeface="Calibri"/>
              <a:cs typeface="Calibri"/>
            </a:endParaRPr>
          </a:p>
        </p:txBody>
      </p:sp>
      <p:sp>
        <p:nvSpPr>
          <p:cNvPr id="6"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7" name="Title 7"/>
          <p:cNvSpPr txBox="1">
            <a:spLocks noGrp="1"/>
          </p:cNvSpPr>
          <p:nvPr>
            <p:ph type="title"/>
          </p:nvPr>
        </p:nvSpPr>
        <p:spPr>
          <a:xfrm>
            <a:off x="609600" y="123735"/>
            <a:ext cx="8153400" cy="1200329"/>
          </a:xfrm>
          <a:prstGeom prst="rect">
            <a:avLst/>
          </a:prstGeom>
          <a:noFill/>
        </p:spPr>
        <p:txBody>
          <a:bodyPr wrap="square" rtlCol="0">
            <a:spAutoFit/>
          </a:bodyPr>
          <a:lstStyle/>
          <a:p>
            <a:r>
              <a:rPr lang="en-US" sz="3600" b="1" dirty="0" smtClean="0">
                <a:solidFill>
                  <a:srgbClr val="3B175F"/>
                </a:solidFill>
                <a:latin typeface="Calibri"/>
                <a:cs typeface="Calibri"/>
              </a:rPr>
              <a:t>Plans of program staff</a:t>
            </a:r>
            <a:br>
              <a:rPr lang="en-US" sz="3600" b="1" dirty="0" smtClean="0">
                <a:solidFill>
                  <a:srgbClr val="3B175F"/>
                </a:solidFill>
                <a:latin typeface="Calibri"/>
                <a:cs typeface="Calibri"/>
              </a:rPr>
            </a:br>
            <a:r>
              <a:rPr lang="en-US" sz="3600" b="1" dirty="0" smtClean="0">
                <a:solidFill>
                  <a:srgbClr val="3B175F"/>
                </a:solidFill>
                <a:latin typeface="Calibri"/>
                <a:cs typeface="Calibri"/>
              </a:rPr>
              <a:t>who plan on staying in child care</a:t>
            </a:r>
            <a:endParaRPr lang="en-US" sz="3600" b="1" dirty="0">
              <a:solidFill>
                <a:srgbClr val="3B175F"/>
              </a:solidFill>
              <a:latin typeface="Calibri"/>
              <a:cs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530711525"/>
              </p:ext>
            </p:extLst>
          </p:nvPr>
        </p:nvGraphicFramePr>
        <p:xfrm>
          <a:off x="611560" y="1556792"/>
          <a:ext cx="8280920" cy="4641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874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3608" y="6093296"/>
            <a:ext cx="7560840" cy="307777"/>
          </a:xfrm>
          <a:prstGeom prst="rect">
            <a:avLst/>
          </a:prstGeom>
          <a:noFill/>
        </p:spPr>
        <p:txBody>
          <a:bodyPr wrap="square" rtlCol="0">
            <a:spAutoFit/>
          </a:bodyPr>
          <a:lstStyle/>
          <a:p>
            <a:pPr algn="ctr"/>
            <a:r>
              <a:rPr lang="en-US" sz="1400" b="1" dirty="0" smtClean="0">
                <a:latin typeface="Calibri"/>
                <a:cs typeface="Calibri"/>
              </a:rPr>
              <a:t>Note: Program staff intending on leaving regulated child care in the next three years</a:t>
            </a:r>
            <a:endParaRPr lang="en-US" sz="1400" b="1" dirty="0">
              <a:latin typeface="Calibri"/>
              <a:cs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310110129"/>
              </p:ext>
            </p:extLst>
          </p:nvPr>
        </p:nvGraphicFramePr>
        <p:xfrm>
          <a:off x="539552" y="1628800"/>
          <a:ext cx="838842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123735"/>
            <a:ext cx="8153400" cy="1200329"/>
          </a:xfrm>
          <a:prstGeom prst="rect">
            <a:avLst/>
          </a:prstGeom>
          <a:noFill/>
        </p:spPr>
        <p:txBody>
          <a:bodyPr wrap="square" rtlCol="0">
            <a:spAutoFit/>
          </a:bodyPr>
          <a:lstStyle/>
          <a:p>
            <a:r>
              <a:rPr lang="en-US" sz="3600" b="1" dirty="0" smtClean="0">
                <a:solidFill>
                  <a:srgbClr val="3B175F"/>
                </a:solidFill>
                <a:latin typeface="Calibri"/>
                <a:cs typeface="Calibri"/>
              </a:rPr>
              <a:t>Plans of program staff</a:t>
            </a:r>
            <a:br>
              <a:rPr lang="en-US" sz="3600" b="1" dirty="0" smtClean="0">
                <a:solidFill>
                  <a:srgbClr val="3B175F"/>
                </a:solidFill>
                <a:latin typeface="Calibri"/>
                <a:cs typeface="Calibri"/>
              </a:rPr>
            </a:br>
            <a:r>
              <a:rPr lang="en-US" sz="3600" b="1" dirty="0" smtClean="0">
                <a:solidFill>
                  <a:srgbClr val="3B175F"/>
                </a:solidFill>
                <a:latin typeface="Calibri"/>
                <a:cs typeface="Calibri"/>
              </a:rPr>
              <a:t>who plan on leaving child care</a:t>
            </a:r>
            <a:endParaRPr lang="en-US" sz="3600" b="1" dirty="0">
              <a:solidFill>
                <a:srgbClr val="3B175F"/>
              </a:solidFill>
              <a:latin typeface="Calibri"/>
              <a:cs typeface="Calibri"/>
            </a:endParaRPr>
          </a:p>
        </p:txBody>
      </p:sp>
    </p:spTree>
    <p:extLst>
      <p:ext uri="{BB962C8B-B14F-4D97-AF65-F5344CB8AC3E}">
        <p14:creationId xmlns:p14="http://schemas.microsoft.com/office/powerpoint/2010/main" val="208716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505317720"/>
              </p:ext>
            </p:extLst>
          </p:nvPr>
        </p:nvGraphicFramePr>
        <p:xfrm>
          <a:off x="539552" y="1700808"/>
          <a:ext cx="835292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8" name="Title 7"/>
          <p:cNvSpPr txBox="1">
            <a:spLocks noGrp="1"/>
          </p:cNvSpPr>
          <p:nvPr>
            <p:ph type="title"/>
          </p:nvPr>
        </p:nvSpPr>
        <p:spPr>
          <a:xfrm>
            <a:off x="609600" y="123735"/>
            <a:ext cx="8153400" cy="1200329"/>
          </a:xfrm>
          <a:prstGeom prst="rect">
            <a:avLst/>
          </a:prstGeom>
          <a:noFill/>
        </p:spPr>
        <p:txBody>
          <a:bodyPr wrap="square" rtlCol="0">
            <a:spAutoFit/>
          </a:bodyPr>
          <a:lstStyle/>
          <a:p>
            <a:r>
              <a:rPr lang="en-US" sz="3600" b="1" dirty="0" smtClean="0">
                <a:solidFill>
                  <a:srgbClr val="3B175F"/>
                </a:solidFill>
                <a:latin typeface="Calibri"/>
                <a:cs typeface="Calibri"/>
              </a:rPr>
              <a:t>Proportion of centre directors</a:t>
            </a:r>
            <a:br>
              <a:rPr lang="en-US" sz="3600" b="1" dirty="0" smtClean="0">
                <a:solidFill>
                  <a:srgbClr val="3B175F"/>
                </a:solidFill>
                <a:latin typeface="Calibri"/>
                <a:cs typeface="Calibri"/>
              </a:rPr>
            </a:br>
            <a:r>
              <a:rPr lang="en-US" sz="3600" b="1" dirty="0" smtClean="0">
                <a:solidFill>
                  <a:srgbClr val="3B175F"/>
                </a:solidFill>
                <a:latin typeface="Calibri"/>
                <a:cs typeface="Calibri"/>
              </a:rPr>
              <a:t>and program staff looking for a new job</a:t>
            </a:r>
            <a:endParaRPr lang="en-US" sz="3600" b="1" dirty="0">
              <a:solidFill>
                <a:srgbClr val="3B175F"/>
              </a:solidFill>
              <a:latin typeface="Calibri"/>
              <a:cs typeface="Calibri"/>
            </a:endParaRPr>
          </a:p>
        </p:txBody>
      </p:sp>
    </p:spTree>
    <p:extLst>
      <p:ext uri="{BB962C8B-B14F-4D97-AF65-F5344CB8AC3E}">
        <p14:creationId xmlns:p14="http://schemas.microsoft.com/office/powerpoint/2010/main" val="266983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noGrp="1"/>
          </p:cNvSpPr>
          <p:nvPr>
            <p:ph type="title"/>
          </p:nvPr>
        </p:nvSpPr>
        <p:spPr>
          <a:xfrm>
            <a:off x="3203848" y="3861048"/>
            <a:ext cx="5561112" cy="1015663"/>
          </a:xfrm>
          <a:prstGeom prst="rect">
            <a:avLst/>
          </a:prstGeom>
          <a:noFill/>
        </p:spPr>
        <p:txBody>
          <a:bodyPr wrap="square" rtlCol="0">
            <a:spAutoFit/>
          </a:bodyPr>
          <a:lstStyle/>
          <a:p>
            <a:pPr algn="r"/>
            <a:r>
              <a:rPr lang="en-US" sz="6000" b="1" dirty="0" smtClean="0">
                <a:solidFill>
                  <a:srgbClr val="3B175F"/>
                </a:solidFill>
                <a:latin typeface="Calibri"/>
                <a:cs typeface="Calibri"/>
              </a:rPr>
              <a:t>Methodology</a:t>
            </a:r>
            <a:endParaRPr lang="en-US" sz="6000" b="1" dirty="0">
              <a:solidFill>
                <a:srgbClr val="3B175F"/>
              </a:solidFill>
              <a:latin typeface="Calibri"/>
              <a:cs typeface="Calibri"/>
            </a:endParaRPr>
          </a:p>
        </p:txBody>
      </p:sp>
    </p:spTree>
    <p:extLst>
      <p:ext uri="{BB962C8B-B14F-4D97-AF65-F5344CB8AC3E}">
        <p14:creationId xmlns:p14="http://schemas.microsoft.com/office/powerpoint/2010/main" val="41618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700808"/>
            <a:ext cx="8424936" cy="4616648"/>
          </a:xfrm>
          <a:prstGeom prst="rect">
            <a:avLst/>
          </a:prstGeom>
        </p:spPr>
        <p:txBody>
          <a:bodyPr wrap="square">
            <a:spAutoFit/>
          </a:bodyPr>
          <a:lstStyle/>
          <a:p>
            <a:pPr marL="914400" lvl="1" indent="-457200">
              <a:spcAft>
                <a:spcPts val="1200"/>
              </a:spcAft>
              <a:buClr>
                <a:schemeClr val="accent6"/>
              </a:buClr>
              <a:buFont typeface="+mj-lt"/>
              <a:buAutoNum type="arabicPeriod"/>
            </a:pPr>
            <a:r>
              <a:rPr lang="en-US" sz="2800" dirty="0" smtClean="0">
                <a:latin typeface="Calibri"/>
                <a:cs typeface="Calibri"/>
              </a:rPr>
              <a:t>Looking </a:t>
            </a:r>
            <a:r>
              <a:rPr lang="en-US" sz="2800" dirty="0">
                <a:latin typeface="Calibri"/>
                <a:cs typeface="Calibri"/>
              </a:rPr>
              <a:t>for higher </a:t>
            </a:r>
            <a:r>
              <a:rPr lang="en-US" sz="2800" dirty="0" smtClean="0">
                <a:latin typeface="Calibri"/>
                <a:cs typeface="Calibri"/>
              </a:rPr>
              <a:t>pay (25%)</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Wanting career advancement (21%)</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Dissatisfied </a:t>
            </a:r>
            <a:r>
              <a:rPr lang="en-US" sz="2800" dirty="0">
                <a:latin typeface="Calibri"/>
                <a:cs typeface="Calibri"/>
              </a:rPr>
              <a:t>with the </a:t>
            </a:r>
            <a:r>
              <a:rPr lang="en-US" sz="2800" dirty="0" smtClean="0">
                <a:latin typeface="Calibri"/>
                <a:cs typeface="Calibri"/>
              </a:rPr>
              <a:t>workplace (20%)</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Want </a:t>
            </a:r>
            <a:r>
              <a:rPr lang="en-US" sz="2800" dirty="0">
                <a:latin typeface="Calibri"/>
                <a:cs typeface="Calibri"/>
              </a:rPr>
              <a:t>a job in </a:t>
            </a:r>
            <a:r>
              <a:rPr lang="en-US" sz="2800" dirty="0" smtClean="0">
                <a:latin typeface="Calibri"/>
                <a:cs typeface="Calibri"/>
              </a:rPr>
              <a:t>ECE, </a:t>
            </a:r>
            <a:r>
              <a:rPr lang="en-US" sz="2800" dirty="0">
                <a:latin typeface="Calibri"/>
                <a:cs typeface="Calibri"/>
              </a:rPr>
              <a:t>but not child </a:t>
            </a:r>
            <a:r>
              <a:rPr lang="en-US" sz="2800" dirty="0" smtClean="0">
                <a:latin typeface="Calibri"/>
                <a:cs typeface="Calibri"/>
              </a:rPr>
              <a:t>care (</a:t>
            </a:r>
            <a:r>
              <a:rPr lang="en-US" sz="2800" dirty="0">
                <a:latin typeface="Calibri"/>
                <a:cs typeface="Calibri"/>
              </a:rPr>
              <a:t>9</a:t>
            </a:r>
            <a:r>
              <a:rPr lang="en-US" sz="2800" dirty="0" smtClean="0">
                <a:latin typeface="Calibri"/>
                <a:cs typeface="Calibri"/>
              </a:rPr>
              <a:t>%)</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Want </a:t>
            </a:r>
            <a:r>
              <a:rPr lang="en-US" sz="2800" dirty="0">
                <a:latin typeface="Calibri"/>
                <a:cs typeface="Calibri"/>
              </a:rPr>
              <a:t>to work with a different age </a:t>
            </a:r>
            <a:r>
              <a:rPr lang="en-US" sz="2800" dirty="0" smtClean="0">
                <a:latin typeface="Calibri"/>
                <a:cs typeface="Calibri"/>
              </a:rPr>
              <a:t>group (8%)</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Moving </a:t>
            </a:r>
            <a:r>
              <a:rPr lang="en-US" sz="2800" dirty="0">
                <a:latin typeface="Calibri"/>
                <a:cs typeface="Calibri"/>
              </a:rPr>
              <a:t>to another town or </a:t>
            </a:r>
            <a:r>
              <a:rPr lang="en-US" sz="2800" dirty="0" smtClean="0">
                <a:latin typeface="Calibri"/>
                <a:cs typeface="Calibri"/>
              </a:rPr>
              <a:t>city (5%)</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Want </a:t>
            </a:r>
            <a:r>
              <a:rPr lang="en-US" sz="2800" dirty="0">
                <a:latin typeface="Calibri"/>
                <a:cs typeface="Calibri"/>
              </a:rPr>
              <a:t>a job that is unrelated to </a:t>
            </a:r>
            <a:r>
              <a:rPr lang="en-US" sz="2800" dirty="0" smtClean="0">
                <a:latin typeface="Calibri"/>
                <a:cs typeface="Calibri"/>
              </a:rPr>
              <a:t>ECEC (4%)</a:t>
            </a:r>
            <a:endParaRPr lang="en-US" sz="2800" dirty="0">
              <a:latin typeface="Calibri"/>
              <a:cs typeface="Calibri"/>
            </a:endParaRPr>
          </a:p>
          <a:p>
            <a:pPr marL="914400" lvl="1" indent="-457200">
              <a:spcAft>
                <a:spcPts val="1200"/>
              </a:spcAft>
              <a:buClr>
                <a:schemeClr val="accent6"/>
              </a:buClr>
              <a:buFont typeface="+mj-lt"/>
              <a:buAutoNum type="arabicPeriod"/>
            </a:pPr>
            <a:r>
              <a:rPr lang="en-US" sz="2800" dirty="0" smtClean="0">
                <a:latin typeface="Calibri"/>
                <a:cs typeface="Calibri"/>
              </a:rPr>
              <a:t>Want </a:t>
            </a:r>
            <a:r>
              <a:rPr lang="en-US" sz="2800" dirty="0">
                <a:latin typeface="Calibri"/>
                <a:cs typeface="Calibri"/>
              </a:rPr>
              <a:t>better </a:t>
            </a:r>
            <a:r>
              <a:rPr lang="en-US" sz="2800" dirty="0" smtClean="0">
                <a:latin typeface="Calibri"/>
                <a:cs typeface="Calibri"/>
              </a:rPr>
              <a:t>benefits (3%)</a:t>
            </a:r>
            <a:endParaRPr lang="en-US" sz="2800" dirty="0">
              <a:latin typeface="Calibri"/>
              <a:cs typeface="Calibri"/>
            </a:endParaRPr>
          </a:p>
        </p:txBody>
      </p:sp>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7" name="Title 7"/>
          <p:cNvSpPr txBox="1">
            <a:spLocks noGrp="1"/>
          </p:cNvSpPr>
          <p:nvPr>
            <p:ph type="title"/>
          </p:nvPr>
        </p:nvSpPr>
        <p:spPr>
          <a:xfrm>
            <a:off x="609600" y="400734"/>
            <a:ext cx="8153400" cy="646331"/>
          </a:xfrm>
          <a:prstGeom prst="rect">
            <a:avLst/>
          </a:prstGeom>
          <a:noFill/>
        </p:spPr>
        <p:txBody>
          <a:bodyPr wrap="square" rtlCol="0">
            <a:spAutoFit/>
          </a:bodyPr>
          <a:lstStyle/>
          <a:p>
            <a:r>
              <a:rPr lang="en-US" sz="3600" b="1" dirty="0" smtClean="0">
                <a:solidFill>
                  <a:srgbClr val="3B175F"/>
                </a:solidFill>
                <a:latin typeface="Calibri"/>
                <a:cs typeface="Calibri"/>
              </a:rPr>
              <a:t>Main reasons for looking for a new job</a:t>
            </a:r>
            <a:endParaRPr lang="en-US" sz="3600" b="1" dirty="0">
              <a:solidFill>
                <a:srgbClr val="3B175F"/>
              </a:solidFill>
              <a:latin typeface="Calibri"/>
              <a:cs typeface="Calibri"/>
            </a:endParaRPr>
          </a:p>
        </p:txBody>
      </p:sp>
    </p:spTree>
    <p:extLst>
      <p:ext uri="{BB962C8B-B14F-4D97-AF65-F5344CB8AC3E}">
        <p14:creationId xmlns:p14="http://schemas.microsoft.com/office/powerpoint/2010/main" val="209107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noGrp="1"/>
          </p:cNvSpPr>
          <p:nvPr>
            <p:ph type="title"/>
          </p:nvPr>
        </p:nvSpPr>
        <p:spPr>
          <a:xfrm>
            <a:off x="1907704" y="3861048"/>
            <a:ext cx="6855296" cy="1938992"/>
          </a:xfrm>
          <a:prstGeom prst="rect">
            <a:avLst/>
          </a:prstGeom>
          <a:noFill/>
        </p:spPr>
        <p:txBody>
          <a:bodyPr wrap="square" rtlCol="0">
            <a:spAutoFit/>
          </a:bodyPr>
          <a:lstStyle/>
          <a:p>
            <a:pPr algn="r"/>
            <a:r>
              <a:rPr lang="en-US" sz="6000" b="1" dirty="0" smtClean="0">
                <a:solidFill>
                  <a:srgbClr val="3B175F"/>
                </a:solidFill>
                <a:latin typeface="Calibri"/>
                <a:cs typeface="Calibri"/>
              </a:rPr>
              <a:t>Conclusions and Next Steps</a:t>
            </a:r>
            <a:endParaRPr lang="en-US" sz="6000" b="1" dirty="0">
              <a:solidFill>
                <a:srgbClr val="3B175F"/>
              </a:solidFill>
              <a:latin typeface="Calibri"/>
              <a:cs typeface="Calibri"/>
            </a:endParaRPr>
          </a:p>
        </p:txBody>
      </p:sp>
    </p:spTree>
    <p:extLst>
      <p:ext uri="{BB962C8B-B14F-4D97-AF65-F5344CB8AC3E}">
        <p14:creationId xmlns:p14="http://schemas.microsoft.com/office/powerpoint/2010/main" val="220905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524556"/>
            <a:ext cx="7992888" cy="5216812"/>
          </a:xfrm>
          <a:prstGeom prst="rect">
            <a:avLst/>
          </a:prstGeom>
          <a:noFill/>
        </p:spPr>
        <p:txBody>
          <a:bodyPr wrap="square" rtlCol="0">
            <a:spAutoFit/>
          </a:bodyPr>
          <a:lstStyle/>
          <a:p>
            <a:pPr lvl="0">
              <a:spcAft>
                <a:spcPts val="1200"/>
              </a:spcAft>
              <a:buClr>
                <a:schemeClr val="accent6"/>
              </a:buClr>
            </a:pPr>
            <a:r>
              <a:rPr lang="en-US" sz="2400" dirty="0" smtClean="0">
                <a:latin typeface="Calibri"/>
                <a:cs typeface="Calibri"/>
              </a:rPr>
              <a:t>Based on this survey’s findings, some general conclusions can be drawn:</a:t>
            </a:r>
          </a:p>
          <a:p>
            <a:pPr marL="342900" lvl="0" indent="-342900">
              <a:spcAft>
                <a:spcPts val="600"/>
              </a:spcAft>
              <a:buClr>
                <a:schemeClr val="accent6"/>
              </a:buClr>
              <a:buFont typeface="Wingdings" charset="2"/>
              <a:buChar char="§"/>
            </a:pPr>
            <a:r>
              <a:rPr lang="en-US" sz="2400" dirty="0">
                <a:latin typeface="Calibri"/>
                <a:cs typeface="Calibri"/>
              </a:rPr>
              <a:t>Program staff and directors have more education and experience than those in the 1998 study</a:t>
            </a:r>
          </a:p>
          <a:p>
            <a:pPr marL="342900" lvl="0" indent="-342900">
              <a:spcAft>
                <a:spcPts val="600"/>
              </a:spcAft>
              <a:buClr>
                <a:schemeClr val="accent6"/>
              </a:buClr>
              <a:buFont typeface="Wingdings" charset="2"/>
              <a:buChar char="§"/>
            </a:pPr>
            <a:r>
              <a:rPr lang="en-US" sz="2400" dirty="0">
                <a:latin typeface="Calibri"/>
                <a:cs typeface="Calibri"/>
              </a:rPr>
              <a:t>The workforce is aging, and retirements can be expected </a:t>
            </a:r>
          </a:p>
          <a:p>
            <a:pPr marL="342900" lvl="0" indent="-342900">
              <a:spcAft>
                <a:spcPts val="600"/>
              </a:spcAft>
              <a:buClr>
                <a:schemeClr val="accent6"/>
              </a:buClr>
              <a:buFont typeface="Wingdings" charset="2"/>
              <a:buChar char="§"/>
            </a:pPr>
            <a:r>
              <a:rPr lang="en-US" sz="2400" dirty="0">
                <a:latin typeface="Calibri"/>
                <a:cs typeface="Calibri"/>
              </a:rPr>
              <a:t>Approximately 40% of all child care centres are operated by organizations holding more than one child care license</a:t>
            </a:r>
          </a:p>
          <a:p>
            <a:pPr marL="342900" lvl="0" indent="-342900">
              <a:spcAft>
                <a:spcPts val="600"/>
              </a:spcAft>
              <a:buClr>
                <a:schemeClr val="accent6"/>
              </a:buClr>
              <a:buFont typeface="Wingdings" charset="2"/>
              <a:buChar char="§"/>
            </a:pPr>
            <a:r>
              <a:rPr lang="en-US" sz="2400" dirty="0">
                <a:latin typeface="Calibri"/>
                <a:cs typeface="Calibri"/>
              </a:rPr>
              <a:t>Wages are increasing but challenges remain</a:t>
            </a:r>
          </a:p>
          <a:p>
            <a:pPr marL="342900" lvl="0" indent="-342900">
              <a:spcAft>
                <a:spcPts val="600"/>
              </a:spcAft>
              <a:buClr>
                <a:schemeClr val="accent6"/>
              </a:buClr>
              <a:buFont typeface="Wingdings" charset="2"/>
              <a:buChar char="§"/>
            </a:pPr>
            <a:r>
              <a:rPr lang="en-US" sz="2400" dirty="0">
                <a:latin typeface="Calibri"/>
                <a:cs typeface="Calibri"/>
              </a:rPr>
              <a:t>Parent fees have increased even after adjusting for inflation</a:t>
            </a:r>
          </a:p>
          <a:p>
            <a:pPr marL="342900" lvl="0" indent="-342900">
              <a:spcAft>
                <a:spcPts val="600"/>
              </a:spcAft>
              <a:buClr>
                <a:schemeClr val="accent6"/>
              </a:buClr>
              <a:buFont typeface="Wingdings" charset="2"/>
              <a:buChar char="§"/>
            </a:pPr>
            <a:r>
              <a:rPr lang="en-US" sz="2400" dirty="0">
                <a:latin typeface="Calibri"/>
                <a:cs typeface="Calibri"/>
              </a:rPr>
              <a:t>Job satisfaction is high </a:t>
            </a:r>
          </a:p>
          <a:p>
            <a:pPr marL="342900" lvl="0" indent="-342900">
              <a:spcAft>
                <a:spcPts val="600"/>
              </a:spcAft>
              <a:buClr>
                <a:schemeClr val="accent6"/>
              </a:buClr>
              <a:buFont typeface="Wingdings" charset="2"/>
              <a:buChar char="§"/>
            </a:pPr>
            <a:r>
              <a:rPr lang="en-US" sz="2400" dirty="0">
                <a:latin typeface="Calibri"/>
                <a:cs typeface="Calibri"/>
              </a:rPr>
              <a:t>Education makes a difference</a:t>
            </a:r>
          </a:p>
          <a:p>
            <a:pPr marL="342900" lvl="0" indent="-342900">
              <a:spcAft>
                <a:spcPts val="600"/>
              </a:spcAft>
              <a:buClr>
                <a:schemeClr val="accent6"/>
              </a:buClr>
              <a:buFont typeface="Wingdings" charset="2"/>
              <a:buChar char="§"/>
            </a:pPr>
            <a:r>
              <a:rPr lang="en-US" sz="2400" dirty="0">
                <a:latin typeface="Calibri"/>
                <a:cs typeface="Calibri"/>
              </a:rPr>
              <a:t>Unionized centres had higher wages and more </a:t>
            </a:r>
            <a:r>
              <a:rPr lang="en-US" sz="2400" dirty="0" smtClean="0">
                <a:latin typeface="Calibri"/>
                <a:cs typeface="Calibri"/>
              </a:rPr>
              <a:t>benefits</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7"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Summary of survey findings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95383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600920"/>
            <a:ext cx="8424936" cy="4031873"/>
          </a:xfrm>
          <a:prstGeom prst="rect">
            <a:avLst/>
          </a:prstGeom>
        </p:spPr>
        <p:txBody>
          <a:bodyPr wrap="square">
            <a:spAutoFit/>
          </a:bodyPr>
          <a:lstStyle/>
          <a:p>
            <a:pPr marL="342900" indent="-342900">
              <a:spcAft>
                <a:spcPts val="1200"/>
              </a:spcAft>
              <a:buClr>
                <a:schemeClr val="accent6"/>
              </a:buClr>
              <a:buFont typeface="Wingdings" charset="2"/>
              <a:buChar char="§"/>
              <a:defRPr/>
            </a:pPr>
            <a:r>
              <a:rPr lang="en-US" sz="2400" dirty="0" smtClean="0">
                <a:latin typeface="Calibri"/>
                <a:cs typeface="Calibri"/>
              </a:rPr>
              <a:t>Developing standard terminology </a:t>
            </a:r>
            <a:r>
              <a:rPr lang="en-US" sz="2400" dirty="0">
                <a:latin typeface="Calibri"/>
                <a:cs typeface="Calibri"/>
              </a:rPr>
              <a:t>that would be</a:t>
            </a:r>
            <a:r>
              <a:rPr lang="en-US" sz="2400" dirty="0" smtClean="0">
                <a:latin typeface="Calibri"/>
                <a:cs typeface="Calibri"/>
              </a:rPr>
              <a:t> applicable to all respondents (i.e.</a:t>
            </a:r>
            <a:r>
              <a:rPr lang="en-US" sz="2400" dirty="0">
                <a:latin typeface="Calibri"/>
                <a:cs typeface="Calibri"/>
              </a:rPr>
              <a:t>, sector-specific </a:t>
            </a:r>
            <a:r>
              <a:rPr lang="en-US" sz="2400" dirty="0" smtClean="0">
                <a:latin typeface="Calibri"/>
                <a:cs typeface="Calibri"/>
              </a:rPr>
              <a:t>terminology varies from province to province)</a:t>
            </a:r>
          </a:p>
          <a:p>
            <a:pPr marL="342900" indent="-342900">
              <a:spcAft>
                <a:spcPts val="1200"/>
              </a:spcAft>
              <a:buClr>
                <a:schemeClr val="accent6"/>
              </a:buClr>
              <a:buFont typeface="Wingdings" charset="2"/>
              <a:buChar char="§"/>
              <a:defRPr/>
            </a:pPr>
            <a:r>
              <a:rPr lang="en-US" sz="2400" dirty="0" smtClean="0">
                <a:latin typeface="Calibri"/>
                <a:cs typeface="Calibri"/>
              </a:rPr>
              <a:t>Compiling an e-mail </a:t>
            </a:r>
            <a:r>
              <a:rPr lang="en-US" sz="2400" dirty="0">
                <a:latin typeface="Calibri"/>
                <a:cs typeface="Calibri"/>
              </a:rPr>
              <a:t>contact list for survey dissemination to the target </a:t>
            </a:r>
            <a:r>
              <a:rPr lang="en-US" sz="2400" dirty="0" smtClean="0">
                <a:latin typeface="Calibri"/>
                <a:cs typeface="Calibri"/>
              </a:rPr>
              <a:t>population (i.e., a master list did not exist)</a:t>
            </a:r>
            <a:endParaRPr lang="en-US" sz="2400" dirty="0">
              <a:latin typeface="Calibri"/>
              <a:cs typeface="Calibri"/>
            </a:endParaRPr>
          </a:p>
          <a:p>
            <a:pPr marL="342900" indent="-342900">
              <a:spcAft>
                <a:spcPts val="1200"/>
              </a:spcAft>
              <a:buClr>
                <a:schemeClr val="accent6"/>
              </a:buClr>
              <a:buFont typeface="Wingdings" charset="2"/>
              <a:buChar char="§"/>
              <a:defRPr/>
            </a:pPr>
            <a:r>
              <a:rPr lang="en-US" sz="2400" dirty="0">
                <a:latin typeface="Calibri"/>
                <a:cs typeface="Calibri"/>
              </a:rPr>
              <a:t>Reaching respondents via </a:t>
            </a:r>
            <a:r>
              <a:rPr lang="en-US" sz="2400" dirty="0" smtClean="0">
                <a:latin typeface="Calibri"/>
                <a:cs typeface="Calibri"/>
              </a:rPr>
              <a:t>online surveys </a:t>
            </a:r>
            <a:r>
              <a:rPr lang="en-US" sz="2400" dirty="0">
                <a:latin typeface="Calibri"/>
                <a:cs typeface="Calibri"/>
              </a:rPr>
              <a:t>only (i.e., no print surveys were produced and mailed)</a:t>
            </a:r>
          </a:p>
          <a:p>
            <a:pPr marL="342900" indent="-342900">
              <a:spcAft>
                <a:spcPts val="1200"/>
              </a:spcAft>
              <a:buClr>
                <a:schemeClr val="accent6"/>
              </a:buClr>
              <a:buFont typeface="Wingdings" charset="2"/>
              <a:buChar char="§"/>
              <a:defRPr/>
            </a:pPr>
            <a:r>
              <a:rPr lang="en-US" sz="2400" dirty="0" smtClean="0">
                <a:latin typeface="Calibri"/>
                <a:cs typeface="Calibri"/>
              </a:rPr>
              <a:t>Language </a:t>
            </a:r>
            <a:r>
              <a:rPr lang="en-US" sz="2400" dirty="0">
                <a:latin typeface="Calibri"/>
                <a:cs typeface="Calibri"/>
              </a:rPr>
              <a:t>barriers in the North</a:t>
            </a:r>
          </a:p>
          <a:p>
            <a:pPr marL="342900" indent="-342900">
              <a:spcAft>
                <a:spcPts val="1200"/>
              </a:spcAft>
              <a:buClr>
                <a:schemeClr val="accent6"/>
              </a:buClr>
              <a:buFont typeface="Wingdings" charset="2"/>
              <a:buChar char="§"/>
              <a:defRPr/>
            </a:pPr>
            <a:r>
              <a:rPr lang="en-US" sz="2400" dirty="0">
                <a:latin typeface="Calibri"/>
                <a:cs typeface="Calibri"/>
              </a:rPr>
              <a:t>Low response rate from Quebec</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Survey challenges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418232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05329"/>
            <a:ext cx="7992888" cy="4431983"/>
          </a:xfrm>
          <a:prstGeom prst="rect">
            <a:avLst/>
          </a:prstGeom>
          <a:noFill/>
        </p:spPr>
        <p:txBody>
          <a:bodyPr wrap="square" rtlCol="0">
            <a:spAutoFit/>
          </a:bodyPr>
          <a:lstStyle/>
          <a:p>
            <a:pPr marL="457200" indent="-457200">
              <a:spcAft>
                <a:spcPts val="1200"/>
              </a:spcAft>
              <a:buClr>
                <a:schemeClr val="accent6"/>
              </a:buClr>
              <a:buFont typeface="Wingdings" charset="2"/>
              <a:buChar char="§"/>
              <a:defRPr/>
            </a:pPr>
            <a:r>
              <a:rPr lang="en-US" sz="2800" dirty="0" smtClean="0">
                <a:solidFill>
                  <a:srgbClr val="000000"/>
                </a:solidFill>
                <a:latin typeface="Calibri"/>
                <a:cs typeface="Calibri"/>
              </a:rPr>
              <a:t>Difficult </a:t>
            </a:r>
            <a:r>
              <a:rPr lang="en-US" sz="2800" dirty="0">
                <a:solidFill>
                  <a:srgbClr val="000000"/>
                </a:solidFill>
                <a:latin typeface="Calibri"/>
                <a:cs typeface="Calibri"/>
              </a:rPr>
              <a:t>to draw many in-depth conclusions due to lack of funding for further research and </a:t>
            </a:r>
            <a:r>
              <a:rPr lang="en-US" sz="2800" dirty="0" smtClean="0">
                <a:solidFill>
                  <a:srgbClr val="000000"/>
                </a:solidFill>
                <a:latin typeface="Calibri"/>
                <a:cs typeface="Calibri"/>
              </a:rPr>
              <a:t>analysis</a:t>
            </a:r>
            <a:endParaRPr lang="en-US" sz="2800" dirty="0">
              <a:solidFill>
                <a:srgbClr val="000000"/>
              </a:solidFill>
              <a:latin typeface="Calibri"/>
              <a:cs typeface="Calibri"/>
            </a:endParaRPr>
          </a:p>
          <a:p>
            <a:pPr marL="457200" indent="-457200">
              <a:spcAft>
                <a:spcPts val="1200"/>
              </a:spcAft>
              <a:buClr>
                <a:schemeClr val="accent6"/>
              </a:buClr>
              <a:buFont typeface="Wingdings" charset="2"/>
              <a:buChar char="§"/>
              <a:defRPr/>
            </a:pPr>
            <a:r>
              <a:rPr lang="en-US" sz="2800" dirty="0">
                <a:solidFill>
                  <a:srgbClr val="000000"/>
                </a:solidFill>
                <a:latin typeface="Calibri"/>
                <a:cs typeface="Calibri"/>
              </a:rPr>
              <a:t>Need for ongoing, systematic data collection; availability of </a:t>
            </a:r>
            <a:r>
              <a:rPr lang="en-US" sz="2800" dirty="0" smtClean="0">
                <a:solidFill>
                  <a:srgbClr val="000000"/>
                </a:solidFill>
                <a:latin typeface="Calibri"/>
                <a:cs typeface="Calibri"/>
              </a:rPr>
              <a:t>data </a:t>
            </a:r>
            <a:r>
              <a:rPr lang="en-US" sz="2800" dirty="0">
                <a:solidFill>
                  <a:srgbClr val="000000"/>
                </a:solidFill>
                <a:latin typeface="Calibri"/>
                <a:cs typeface="Calibri"/>
              </a:rPr>
              <a:t>on the child care sector remains </a:t>
            </a:r>
            <a:r>
              <a:rPr lang="en-US" sz="2800" dirty="0" smtClean="0">
                <a:solidFill>
                  <a:srgbClr val="000000"/>
                </a:solidFill>
                <a:latin typeface="Calibri"/>
                <a:cs typeface="Calibri"/>
              </a:rPr>
              <a:t>inadequate</a:t>
            </a:r>
          </a:p>
          <a:p>
            <a:pPr marL="457200" indent="-457200">
              <a:spcAft>
                <a:spcPts val="1200"/>
              </a:spcAft>
              <a:buClr>
                <a:schemeClr val="accent6"/>
              </a:buClr>
              <a:buFont typeface="Wingdings" charset="2"/>
              <a:buChar char="§"/>
              <a:defRPr/>
            </a:pPr>
            <a:r>
              <a:rPr lang="en-US" sz="2800" dirty="0">
                <a:solidFill>
                  <a:srgbClr val="000000"/>
                </a:solidFill>
                <a:latin typeface="Calibri"/>
                <a:cs typeface="Calibri"/>
              </a:rPr>
              <a:t>Data set available through York University’s Institute for Social Research (ISR</a:t>
            </a:r>
            <a:r>
              <a:rPr lang="en-US" sz="2800" dirty="0" smtClean="0">
                <a:solidFill>
                  <a:srgbClr val="000000"/>
                </a:solidFill>
                <a:latin typeface="Calibri"/>
                <a:cs typeface="Calibri"/>
              </a:rPr>
              <a:t>) in April 2014</a:t>
            </a:r>
          </a:p>
          <a:p>
            <a:pPr marL="457200" indent="-457200">
              <a:spcAft>
                <a:spcPts val="1200"/>
              </a:spcAft>
              <a:buClr>
                <a:schemeClr val="accent6"/>
              </a:buClr>
              <a:buFont typeface="Wingdings" charset="2"/>
              <a:buChar char="§"/>
              <a:defRPr/>
            </a:pPr>
            <a:r>
              <a:rPr lang="en-US" sz="2800" dirty="0" smtClean="0">
                <a:solidFill>
                  <a:srgbClr val="000000"/>
                </a:solidFill>
                <a:latin typeface="Calibri"/>
                <a:cs typeface="Calibri"/>
              </a:rPr>
              <a:t>To benefit from findings, more research is needed…</a:t>
            </a:r>
            <a:endParaRPr lang="en-US" sz="2800" dirty="0">
              <a:solidFill>
                <a:srgbClr val="000000"/>
              </a:solidFill>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More research is needed…</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40561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p:cNvSpPr txBox="1">
            <a:spLocks noGrp="1"/>
          </p:cNvSpPr>
          <p:nvPr>
            <p:ph type="title"/>
          </p:nvPr>
        </p:nvSpPr>
        <p:spPr>
          <a:xfrm>
            <a:off x="4724400" y="2362200"/>
            <a:ext cx="4419600" cy="3231654"/>
          </a:xfrm>
          <a:prstGeom prst="rect">
            <a:avLst/>
          </a:prstGeom>
          <a:noFill/>
        </p:spPr>
        <p:txBody>
          <a:bodyPr wrap="square" rtlCol="0">
            <a:spAutoFit/>
          </a:bodyPr>
          <a:lstStyle/>
          <a:p>
            <a:r>
              <a:rPr lang="en-US" sz="3400" b="1" dirty="0" smtClean="0">
                <a:solidFill>
                  <a:srgbClr val="3B175F"/>
                </a:solidFill>
                <a:latin typeface="Calibri"/>
                <a:cs typeface="Calibri"/>
              </a:rPr>
              <a:t>For more information on the survey or to download the </a:t>
            </a:r>
            <a:br>
              <a:rPr lang="en-US" sz="3400" b="1" dirty="0" smtClean="0">
                <a:solidFill>
                  <a:srgbClr val="3B175F"/>
                </a:solidFill>
                <a:latin typeface="Calibri"/>
                <a:cs typeface="Calibri"/>
              </a:rPr>
            </a:br>
            <a:r>
              <a:rPr lang="en-US" sz="3400" b="1" i="1" dirty="0" smtClean="0">
                <a:solidFill>
                  <a:srgbClr val="3B175F"/>
                </a:solidFill>
                <a:latin typeface="Calibri"/>
                <a:cs typeface="Calibri"/>
              </a:rPr>
              <a:t>You Bet We Still Care! </a:t>
            </a:r>
            <a:r>
              <a:rPr lang="en-US" sz="3400" b="1" dirty="0" smtClean="0">
                <a:solidFill>
                  <a:srgbClr val="3B175F"/>
                </a:solidFill>
                <a:latin typeface="Calibri"/>
                <a:cs typeface="Calibri"/>
              </a:rPr>
              <a:t>Highlights Report visit: </a:t>
            </a:r>
            <a:r>
              <a:rPr lang="en-US" sz="3400" b="1" dirty="0" err="1" smtClean="0">
                <a:solidFill>
                  <a:srgbClr val="3B175F"/>
                </a:solidFill>
                <a:latin typeface="Calibri"/>
                <a:cs typeface="Calibri"/>
              </a:rPr>
              <a:t>www.ccsc-cssge.ca</a:t>
            </a:r>
            <a:endParaRPr lang="en-US" sz="3400" b="1" dirty="0">
              <a:solidFill>
                <a:srgbClr val="3B175F"/>
              </a:solidFill>
              <a:latin typeface="Calibri"/>
              <a:cs typeface="Calibri"/>
            </a:endParaRPr>
          </a:p>
        </p:txBody>
      </p:sp>
      <p:pic>
        <p:nvPicPr>
          <p:cNvPr id="4" name="Picture 3" descr="YouBetCoverPage_Jan2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219200" y="1905000"/>
            <a:ext cx="3352800" cy="4339153"/>
          </a:xfrm>
          <a:prstGeom prst="rect">
            <a:avLst/>
          </a:prstGeom>
          <a:ln>
            <a:solidFill>
              <a:schemeClr val="tx1"/>
            </a:solidFill>
          </a:ln>
        </p:spPr>
      </p:pic>
    </p:spTree>
    <p:extLst>
      <p:ext uri="{BB962C8B-B14F-4D97-AF65-F5344CB8AC3E}">
        <p14:creationId xmlns:p14="http://schemas.microsoft.com/office/powerpoint/2010/main" val="220905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8568952" cy="4247316"/>
          </a:xfrm>
          <a:prstGeom prst="rect">
            <a:avLst/>
          </a:prstGeom>
        </p:spPr>
        <p:txBody>
          <a:bodyPr wrap="square">
            <a:spAutoFit/>
          </a:bodyPr>
          <a:lstStyle/>
          <a:p>
            <a:pPr marL="514350" lvl="0" indent="-514350">
              <a:spcAft>
                <a:spcPts val="1200"/>
              </a:spcAft>
              <a:buClr>
                <a:schemeClr val="accent6">
                  <a:lumMod val="50000"/>
                </a:schemeClr>
              </a:buClr>
              <a:buSzPct val="100000"/>
              <a:buFont typeface="+mj-lt"/>
              <a:buAutoNum type="arabicPeriod"/>
            </a:pPr>
            <a:r>
              <a:rPr lang="en-US" sz="2400" dirty="0">
                <a:latin typeface="Calibri"/>
                <a:cs typeface="Calibri"/>
              </a:rPr>
              <a:t>What are the current characteristics of </a:t>
            </a:r>
            <a:r>
              <a:rPr lang="en-US" sz="2400" dirty="0" smtClean="0">
                <a:latin typeface="Calibri"/>
                <a:cs typeface="Calibri"/>
              </a:rPr>
              <a:t>centre directors and program staff in licensed, full-day </a:t>
            </a:r>
            <a:r>
              <a:rPr lang="en-US" sz="2400" dirty="0">
                <a:latin typeface="Calibri"/>
                <a:cs typeface="Calibri"/>
              </a:rPr>
              <a:t>ECEC </a:t>
            </a:r>
            <a:r>
              <a:rPr lang="en-US" sz="2400" dirty="0" smtClean="0">
                <a:latin typeface="Calibri"/>
                <a:cs typeface="Calibri"/>
              </a:rPr>
              <a:t>centres? </a:t>
            </a:r>
            <a:endParaRPr lang="en-US" sz="2400" dirty="0">
              <a:latin typeface="Calibri"/>
              <a:cs typeface="Calibri"/>
            </a:endParaRPr>
          </a:p>
          <a:p>
            <a:pPr marL="514350" lvl="0" indent="-514350">
              <a:spcAft>
                <a:spcPts val="1200"/>
              </a:spcAft>
              <a:buClr>
                <a:schemeClr val="accent6">
                  <a:lumMod val="50000"/>
                </a:schemeClr>
              </a:buClr>
              <a:buSzPct val="100000"/>
              <a:buFont typeface="+mj-lt"/>
              <a:buAutoNum type="arabicPeriod"/>
            </a:pPr>
            <a:r>
              <a:rPr lang="en-US" sz="2400" dirty="0" smtClean="0">
                <a:latin typeface="Calibri"/>
                <a:cs typeface="Calibri"/>
              </a:rPr>
              <a:t>Have </a:t>
            </a:r>
            <a:r>
              <a:rPr lang="en-US" sz="2400" dirty="0">
                <a:latin typeface="Calibri"/>
                <a:cs typeface="Calibri"/>
              </a:rPr>
              <a:t>experiences with recruitment and retention of staff in </a:t>
            </a:r>
            <a:r>
              <a:rPr lang="en-US" sz="2400" dirty="0" smtClean="0">
                <a:latin typeface="Calibri"/>
                <a:cs typeface="Calibri"/>
              </a:rPr>
              <a:t>licensed, full-day ECEC centres changed </a:t>
            </a:r>
            <a:r>
              <a:rPr lang="en-US" sz="2400" dirty="0">
                <a:latin typeface="Calibri"/>
                <a:cs typeface="Calibri"/>
              </a:rPr>
              <a:t>since information was collected for </a:t>
            </a:r>
            <a:r>
              <a:rPr lang="en-US" sz="2400" i="1" dirty="0" smtClean="0">
                <a:latin typeface="Calibri"/>
                <a:cs typeface="Calibri"/>
              </a:rPr>
              <a:t>You </a:t>
            </a:r>
            <a:r>
              <a:rPr lang="en-US" sz="2400" i="1" dirty="0">
                <a:latin typeface="Calibri"/>
                <a:cs typeface="Calibri"/>
              </a:rPr>
              <a:t>Bet I </a:t>
            </a:r>
            <a:r>
              <a:rPr lang="en-US" sz="2400" i="1" dirty="0" smtClean="0">
                <a:latin typeface="Calibri"/>
                <a:cs typeface="Calibri"/>
              </a:rPr>
              <a:t>Care!</a:t>
            </a:r>
            <a:r>
              <a:rPr lang="en-US" sz="2400" dirty="0" smtClean="0">
                <a:latin typeface="Calibri"/>
                <a:cs typeface="Calibri"/>
              </a:rPr>
              <a:t>?</a:t>
            </a:r>
            <a:endParaRPr lang="en-US" sz="2400" dirty="0">
              <a:latin typeface="Calibri"/>
              <a:cs typeface="Calibri"/>
            </a:endParaRPr>
          </a:p>
          <a:p>
            <a:pPr marL="514350" lvl="0" indent="-514350">
              <a:spcAft>
                <a:spcPts val="1200"/>
              </a:spcAft>
              <a:buClr>
                <a:schemeClr val="accent6">
                  <a:lumMod val="50000"/>
                </a:schemeClr>
              </a:buClr>
              <a:buSzPct val="100000"/>
              <a:buFont typeface="+mj-lt"/>
              <a:buAutoNum type="arabicPeriod"/>
            </a:pPr>
            <a:r>
              <a:rPr lang="en-US" sz="2400" dirty="0">
                <a:latin typeface="Calibri"/>
                <a:cs typeface="Calibri"/>
              </a:rPr>
              <a:t>What are the human resource practices/strategies in </a:t>
            </a:r>
            <a:r>
              <a:rPr lang="en-US" sz="2400" dirty="0" smtClean="0">
                <a:latin typeface="Calibri"/>
                <a:cs typeface="Calibri"/>
              </a:rPr>
              <a:t>licensed, full-day </a:t>
            </a:r>
            <a:r>
              <a:rPr lang="en-US" sz="2400" dirty="0">
                <a:latin typeface="Calibri"/>
                <a:cs typeface="Calibri"/>
              </a:rPr>
              <a:t>ECEC centres that are associated with selected indicators of job satisfaction?</a:t>
            </a:r>
          </a:p>
          <a:p>
            <a:pPr marL="514350" lvl="0" indent="-514350">
              <a:spcAft>
                <a:spcPts val="1200"/>
              </a:spcAft>
              <a:buClr>
                <a:schemeClr val="accent6">
                  <a:lumMod val="50000"/>
                </a:schemeClr>
              </a:buClr>
              <a:buSzPct val="100000"/>
              <a:buFont typeface="+mj-lt"/>
              <a:buAutoNum type="arabicPeriod"/>
            </a:pPr>
            <a:r>
              <a:rPr lang="en-US" sz="2400" dirty="0">
                <a:latin typeface="Calibri"/>
                <a:cs typeface="Calibri"/>
              </a:rPr>
              <a:t>Are there centre characteristics that are associated with selected indicators of job satisfaction, </a:t>
            </a:r>
            <a:r>
              <a:rPr lang="en-US" sz="2400" dirty="0" smtClean="0">
                <a:latin typeface="Calibri"/>
                <a:cs typeface="Calibri"/>
              </a:rPr>
              <a:t>and, </a:t>
            </a:r>
            <a:r>
              <a:rPr lang="en-US" sz="2400" dirty="0">
                <a:latin typeface="Calibri"/>
                <a:cs typeface="Calibri"/>
              </a:rPr>
              <a:t>if so, what are they?</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Research questions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8142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45399"/>
            <a:ext cx="8180003" cy="4108817"/>
          </a:xfrm>
          <a:prstGeom prst="rect">
            <a:avLst/>
          </a:prstGeom>
        </p:spPr>
        <p:txBody>
          <a:bodyPr wrap="square">
            <a:spAutoFit/>
          </a:bodyPr>
          <a:lstStyle/>
          <a:p>
            <a:pPr>
              <a:spcAft>
                <a:spcPts val="600"/>
              </a:spcAft>
              <a:buClr>
                <a:schemeClr val="accent6"/>
              </a:buClr>
              <a:defRPr/>
            </a:pPr>
            <a:r>
              <a:rPr lang="en-US" sz="2400" i="1" dirty="0" smtClean="0">
                <a:latin typeface="Calibri"/>
                <a:cs typeface="Calibri"/>
              </a:rPr>
              <a:t>You Bet We Still Care!</a:t>
            </a:r>
            <a:r>
              <a:rPr lang="en-US" sz="2400" dirty="0" smtClean="0">
                <a:latin typeface="Calibri"/>
                <a:cs typeface="Calibri"/>
              </a:rPr>
              <a:t> was targeted to </a:t>
            </a:r>
          </a:p>
          <a:p>
            <a:pPr marL="800100" lvl="1" indent="-342900">
              <a:spcAft>
                <a:spcPts val="600"/>
              </a:spcAft>
              <a:buClr>
                <a:schemeClr val="accent6"/>
              </a:buClr>
              <a:buFont typeface="Wingdings" charset="2"/>
              <a:buChar char="§"/>
              <a:defRPr/>
            </a:pPr>
            <a:r>
              <a:rPr lang="en-US" sz="2400" dirty="0" smtClean="0">
                <a:latin typeface="Calibri"/>
                <a:cs typeface="Calibri"/>
              </a:rPr>
              <a:t>1,000 employers; and</a:t>
            </a:r>
          </a:p>
          <a:p>
            <a:pPr marL="800100" lvl="1" indent="-342900">
              <a:spcAft>
                <a:spcPts val="1200"/>
              </a:spcAft>
              <a:buClr>
                <a:schemeClr val="accent6"/>
              </a:buClr>
              <a:buFont typeface="Wingdings" charset="2"/>
              <a:buChar char="§"/>
              <a:defRPr/>
            </a:pPr>
            <a:r>
              <a:rPr lang="en-US" sz="2400" dirty="0" smtClean="0">
                <a:latin typeface="Calibri"/>
                <a:cs typeface="Calibri"/>
              </a:rPr>
              <a:t>4,000 employees</a:t>
            </a:r>
          </a:p>
          <a:p>
            <a:pPr marL="342900" indent="-342900">
              <a:spcAft>
                <a:spcPts val="1200"/>
              </a:spcAft>
              <a:buClr>
                <a:schemeClr val="accent6"/>
              </a:buClr>
              <a:buFont typeface="Wingdings" charset="2"/>
              <a:buChar char="§"/>
              <a:defRPr/>
            </a:pPr>
            <a:r>
              <a:rPr lang="en-US" sz="2400" dirty="0" smtClean="0">
                <a:latin typeface="Calibri"/>
                <a:cs typeface="Calibri"/>
              </a:rPr>
              <a:t>Eligible respondents had to be working in </a:t>
            </a:r>
            <a:r>
              <a:rPr lang="en-US" sz="2400" dirty="0">
                <a:latin typeface="Calibri"/>
                <a:cs typeface="Calibri"/>
              </a:rPr>
              <a:t>full-day, centre-based child care for children aged 0 to 6 </a:t>
            </a:r>
            <a:r>
              <a:rPr lang="en-US" sz="2400" dirty="0" smtClean="0">
                <a:latin typeface="Calibri"/>
                <a:cs typeface="Calibri"/>
              </a:rPr>
              <a:t>years</a:t>
            </a:r>
            <a:endParaRPr lang="en-US" sz="2400" dirty="0">
              <a:latin typeface="Calibri"/>
              <a:cs typeface="Calibri"/>
            </a:endParaRPr>
          </a:p>
          <a:p>
            <a:pPr marL="342900" indent="-342900">
              <a:spcAft>
                <a:spcPts val="600"/>
              </a:spcAft>
              <a:buClr>
                <a:schemeClr val="accent6"/>
              </a:buClr>
              <a:buFont typeface="Wingdings" charset="2"/>
              <a:buChar char="§"/>
              <a:defRPr/>
            </a:pPr>
            <a:r>
              <a:rPr lang="en-US" sz="2400" dirty="0">
                <a:solidFill>
                  <a:srgbClr val="000000"/>
                </a:solidFill>
                <a:latin typeface="Calibri"/>
                <a:cs typeface="Calibri"/>
              </a:rPr>
              <a:t>Multiple versions of the survey were sent to different segments of the target </a:t>
            </a:r>
            <a:r>
              <a:rPr lang="en-US" sz="2400" dirty="0" smtClean="0">
                <a:solidFill>
                  <a:srgbClr val="000000"/>
                </a:solidFill>
                <a:latin typeface="Calibri"/>
                <a:cs typeface="Calibri"/>
              </a:rPr>
              <a:t>population</a:t>
            </a:r>
          </a:p>
          <a:p>
            <a:pPr marL="800100" lvl="1" indent="-342900">
              <a:buClr>
                <a:schemeClr val="accent6"/>
              </a:buClr>
              <a:buFont typeface="Wingdings" charset="2"/>
              <a:buChar char="§"/>
              <a:defRPr/>
            </a:pPr>
            <a:r>
              <a:rPr lang="en-US" sz="2400" dirty="0" smtClean="0">
                <a:solidFill>
                  <a:srgbClr val="000000"/>
                </a:solidFill>
                <a:latin typeface="Calibri"/>
                <a:cs typeface="Calibri"/>
              </a:rPr>
              <a:t>i.e</a:t>
            </a:r>
            <a:r>
              <a:rPr lang="en-US" sz="2400" dirty="0">
                <a:solidFill>
                  <a:srgbClr val="000000"/>
                </a:solidFill>
                <a:latin typeface="Calibri"/>
                <a:cs typeface="Calibri"/>
              </a:rPr>
              <a:t>., there was one version of the survey for centre directors and a different version for program </a:t>
            </a:r>
            <a:r>
              <a:rPr lang="en-US" sz="2400" dirty="0" smtClean="0">
                <a:solidFill>
                  <a:srgbClr val="000000"/>
                </a:solidFill>
                <a:latin typeface="Calibri"/>
                <a:cs typeface="Calibri"/>
              </a:rPr>
              <a:t>staff</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Target population</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8213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060848"/>
            <a:ext cx="7704856" cy="4154984"/>
          </a:xfrm>
          <a:prstGeom prst="rect">
            <a:avLst/>
          </a:prstGeom>
          <a:noFill/>
        </p:spPr>
        <p:txBody>
          <a:bodyPr wrap="square" rtlCol="0">
            <a:spAutoFit/>
          </a:bodyPr>
          <a:lstStyle/>
          <a:p>
            <a:pPr marL="457200" indent="-457200">
              <a:spcAft>
                <a:spcPts val="1200"/>
              </a:spcAft>
              <a:buClr>
                <a:schemeClr val="accent6"/>
              </a:buClr>
              <a:buFont typeface="Wingdings" charset="2"/>
              <a:buChar char="§"/>
            </a:pPr>
            <a:r>
              <a:rPr lang="en-US" sz="2800" dirty="0" smtClean="0">
                <a:latin typeface="Calibri"/>
                <a:cs typeface="Calibri"/>
              </a:rPr>
              <a:t>Late 2011 to May, 2012: Survey development and ethics review</a:t>
            </a:r>
            <a:endParaRPr lang="en-US" sz="2800" dirty="0">
              <a:latin typeface="Calibri"/>
              <a:cs typeface="Calibri"/>
            </a:endParaRPr>
          </a:p>
          <a:p>
            <a:pPr marL="457200" indent="-457200">
              <a:spcAft>
                <a:spcPts val="1200"/>
              </a:spcAft>
              <a:buClr>
                <a:schemeClr val="accent6"/>
              </a:buClr>
              <a:buFont typeface="Wingdings" charset="2"/>
              <a:buChar char="§"/>
            </a:pPr>
            <a:r>
              <a:rPr lang="en-US" sz="2800" dirty="0">
                <a:latin typeface="Calibri"/>
                <a:cs typeface="Calibri"/>
              </a:rPr>
              <a:t>May </a:t>
            </a:r>
            <a:r>
              <a:rPr lang="en-US" sz="2800" dirty="0" smtClean="0">
                <a:latin typeface="Calibri"/>
                <a:cs typeface="Calibri"/>
              </a:rPr>
              <a:t>to June, </a:t>
            </a:r>
            <a:r>
              <a:rPr lang="en-US" sz="2800" dirty="0">
                <a:latin typeface="Calibri"/>
                <a:cs typeface="Calibri"/>
              </a:rPr>
              <a:t>2012: Pretest of </a:t>
            </a:r>
            <a:r>
              <a:rPr lang="en-US" sz="2800" dirty="0" smtClean="0">
                <a:latin typeface="Calibri"/>
                <a:cs typeface="Calibri"/>
              </a:rPr>
              <a:t>survey</a:t>
            </a:r>
          </a:p>
          <a:p>
            <a:pPr marL="457200" indent="-457200">
              <a:spcAft>
                <a:spcPts val="1200"/>
              </a:spcAft>
              <a:buClr>
                <a:schemeClr val="accent6"/>
              </a:buClr>
              <a:buFont typeface="Wingdings" charset="2"/>
              <a:buChar char="§"/>
            </a:pPr>
            <a:r>
              <a:rPr lang="en-US" sz="2800" dirty="0">
                <a:latin typeface="Calibri"/>
                <a:cs typeface="Calibri"/>
              </a:rPr>
              <a:t>July </a:t>
            </a:r>
            <a:r>
              <a:rPr lang="en-US" sz="2800" dirty="0" smtClean="0">
                <a:latin typeface="Calibri"/>
                <a:cs typeface="Calibri"/>
              </a:rPr>
              <a:t>to September, 2012: </a:t>
            </a:r>
            <a:r>
              <a:rPr lang="en-US" sz="2800" dirty="0">
                <a:latin typeface="Calibri"/>
                <a:cs typeface="Calibri"/>
              </a:rPr>
              <a:t>Online survey </a:t>
            </a:r>
            <a:r>
              <a:rPr lang="en-US" sz="2800" dirty="0" smtClean="0">
                <a:latin typeface="Calibri"/>
                <a:cs typeface="Calibri"/>
              </a:rPr>
              <a:t>open</a:t>
            </a:r>
          </a:p>
          <a:p>
            <a:pPr marL="457200" indent="-457200">
              <a:spcAft>
                <a:spcPts val="1200"/>
              </a:spcAft>
              <a:buClr>
                <a:schemeClr val="accent6"/>
              </a:buClr>
              <a:buFont typeface="Wingdings" charset="2"/>
              <a:buChar char="§"/>
            </a:pPr>
            <a:r>
              <a:rPr lang="en-US" sz="2800" dirty="0" smtClean="0">
                <a:latin typeface="Calibri"/>
                <a:cs typeface="Calibri"/>
              </a:rPr>
              <a:t>October </a:t>
            </a:r>
            <a:r>
              <a:rPr lang="en-US" sz="2800" dirty="0">
                <a:latin typeface="Calibri"/>
                <a:cs typeface="Calibri"/>
              </a:rPr>
              <a:t>2012 to </a:t>
            </a:r>
            <a:r>
              <a:rPr lang="en-US" sz="2800" dirty="0" smtClean="0">
                <a:latin typeface="Calibri"/>
                <a:cs typeface="Calibri"/>
              </a:rPr>
              <a:t>December 2012: </a:t>
            </a:r>
            <a:r>
              <a:rPr lang="en-US" sz="2800" dirty="0">
                <a:latin typeface="Calibri"/>
                <a:cs typeface="Calibri"/>
              </a:rPr>
              <a:t>Data </a:t>
            </a:r>
            <a:r>
              <a:rPr lang="en-US" sz="2800" dirty="0" smtClean="0">
                <a:latin typeface="Calibri"/>
                <a:cs typeface="Calibri"/>
              </a:rPr>
              <a:t>cleaning and analysis</a:t>
            </a:r>
          </a:p>
          <a:p>
            <a:pPr marL="457200" indent="-457200">
              <a:spcAft>
                <a:spcPts val="1200"/>
              </a:spcAft>
              <a:buClr>
                <a:schemeClr val="accent6"/>
              </a:buClr>
              <a:buFont typeface="Wingdings" charset="2"/>
              <a:buChar char="§"/>
            </a:pPr>
            <a:r>
              <a:rPr lang="en-US" sz="2800" dirty="0" smtClean="0">
                <a:latin typeface="Calibri"/>
                <a:cs typeface="Calibri"/>
              </a:rPr>
              <a:t>December 2012 to January </a:t>
            </a:r>
            <a:r>
              <a:rPr lang="en-US" sz="2800" dirty="0">
                <a:latin typeface="Calibri"/>
                <a:cs typeface="Calibri"/>
              </a:rPr>
              <a:t>2013: Dissemination of survey </a:t>
            </a:r>
            <a:r>
              <a:rPr lang="en-US" sz="2800" dirty="0" smtClean="0">
                <a:latin typeface="Calibri"/>
                <a:cs typeface="Calibri"/>
              </a:rPr>
              <a:t>results</a:t>
            </a:r>
            <a:endParaRPr lang="en-US" sz="2800" dirty="0">
              <a:latin typeface="Calibri"/>
              <a:cs typeface="Calibri"/>
            </a:endParaRP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Timeline and key activities</a:t>
            </a:r>
            <a:endParaRPr lang="en-US" sz="4400" b="1" dirty="0">
              <a:solidFill>
                <a:srgbClr val="3B175F"/>
              </a:solidFill>
              <a:latin typeface="Calibri"/>
              <a:cs typeface="Calibri"/>
            </a:endParaRPr>
          </a:p>
        </p:txBody>
      </p:sp>
    </p:spTree>
    <p:extLst>
      <p:ext uri="{BB962C8B-B14F-4D97-AF65-F5344CB8AC3E}">
        <p14:creationId xmlns:p14="http://schemas.microsoft.com/office/powerpoint/2010/main" val="15670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310839"/>
            <a:ext cx="8604448" cy="3493264"/>
          </a:xfrm>
          <a:prstGeom prst="rect">
            <a:avLst/>
          </a:prstGeom>
          <a:noFill/>
        </p:spPr>
        <p:txBody>
          <a:bodyPr wrap="square" rtlCol="0">
            <a:spAutoFit/>
          </a:bodyPr>
          <a:lstStyle/>
          <a:p>
            <a:pPr marL="342900" indent="-342900">
              <a:spcAft>
                <a:spcPts val="1200"/>
              </a:spcAft>
              <a:buClr>
                <a:schemeClr val="accent6"/>
              </a:buClr>
              <a:buFont typeface="Wingdings" charset="2"/>
              <a:buChar char="§"/>
            </a:pPr>
            <a:r>
              <a:rPr lang="en-US" sz="2800" dirty="0" smtClean="0">
                <a:solidFill>
                  <a:srgbClr val="000000"/>
                </a:solidFill>
                <a:latin typeface="Calibri"/>
                <a:cs typeface="Calibri"/>
              </a:rPr>
              <a:t>Online survey conducted from July to September 2012</a:t>
            </a:r>
          </a:p>
          <a:p>
            <a:pPr marL="342900" indent="-342900">
              <a:spcAft>
                <a:spcPts val="1200"/>
              </a:spcAft>
              <a:buClr>
                <a:schemeClr val="accent6"/>
              </a:buClr>
              <a:buFont typeface="Wingdings" charset="2"/>
              <a:buChar char="§"/>
            </a:pPr>
            <a:r>
              <a:rPr lang="en-US" sz="2800" dirty="0">
                <a:solidFill>
                  <a:srgbClr val="000000"/>
                </a:solidFill>
                <a:latin typeface="Calibri"/>
                <a:cs typeface="Calibri"/>
              </a:rPr>
              <a:t>Direct emails with </a:t>
            </a:r>
            <a:r>
              <a:rPr lang="en-US" sz="2800" dirty="0" smtClean="0">
                <a:solidFill>
                  <a:srgbClr val="000000"/>
                </a:solidFill>
                <a:latin typeface="Calibri"/>
                <a:cs typeface="Calibri"/>
              </a:rPr>
              <a:t>survey link were sent </a:t>
            </a:r>
            <a:r>
              <a:rPr lang="en-US" sz="2800" dirty="0">
                <a:solidFill>
                  <a:srgbClr val="000000"/>
                </a:solidFill>
                <a:latin typeface="Calibri"/>
                <a:cs typeface="Calibri"/>
              </a:rPr>
              <a:t>to target </a:t>
            </a:r>
            <a:r>
              <a:rPr lang="en-US" sz="2800" dirty="0" smtClean="0">
                <a:solidFill>
                  <a:srgbClr val="000000"/>
                </a:solidFill>
                <a:latin typeface="Calibri"/>
                <a:cs typeface="Calibri"/>
              </a:rPr>
              <a:t>population</a:t>
            </a:r>
          </a:p>
          <a:p>
            <a:pPr marL="342900" indent="-342900">
              <a:spcAft>
                <a:spcPts val="600"/>
              </a:spcAft>
              <a:buClr>
                <a:schemeClr val="accent6"/>
              </a:buClr>
              <a:buFont typeface="Wingdings" charset="2"/>
              <a:buChar char="§"/>
            </a:pPr>
            <a:r>
              <a:rPr lang="en-US" sz="2800" dirty="0" smtClean="0">
                <a:solidFill>
                  <a:srgbClr val="000000"/>
                </a:solidFill>
                <a:latin typeface="Calibri"/>
                <a:cs typeface="Calibri"/>
              </a:rPr>
              <a:t>York </a:t>
            </a:r>
            <a:r>
              <a:rPr lang="en-US" sz="2800" dirty="0">
                <a:solidFill>
                  <a:srgbClr val="000000"/>
                </a:solidFill>
                <a:latin typeface="Calibri"/>
                <a:cs typeface="Calibri"/>
              </a:rPr>
              <a:t>University’s Institute for Social Research (ISR) used Computer-assisted Survey Execution System (CASES</a:t>
            </a:r>
            <a:r>
              <a:rPr lang="en-US" sz="2800" dirty="0" smtClean="0">
                <a:solidFill>
                  <a:srgbClr val="000000"/>
                </a:solidFill>
                <a:latin typeface="Calibri"/>
                <a:cs typeface="Calibri"/>
              </a:rPr>
              <a:t>)</a:t>
            </a:r>
          </a:p>
          <a:p>
            <a:pPr marL="800100" lvl="1" indent="-342900">
              <a:buClr>
                <a:schemeClr val="accent6"/>
              </a:buClr>
              <a:buFont typeface="Wingdings" charset="2"/>
              <a:buChar char="§"/>
            </a:pPr>
            <a:r>
              <a:rPr lang="en-US" sz="2800" dirty="0">
                <a:solidFill>
                  <a:srgbClr val="000000"/>
                </a:solidFill>
                <a:latin typeface="Calibri"/>
                <a:cs typeface="Calibri"/>
              </a:rPr>
              <a:t>H</a:t>
            </a:r>
            <a:r>
              <a:rPr lang="en-US" sz="2800" dirty="0" smtClean="0">
                <a:solidFill>
                  <a:srgbClr val="000000"/>
                </a:solidFill>
                <a:latin typeface="Calibri"/>
                <a:cs typeface="Calibri"/>
              </a:rPr>
              <a:t>osted </a:t>
            </a:r>
            <a:r>
              <a:rPr lang="en-US" sz="2800" dirty="0">
                <a:solidFill>
                  <a:srgbClr val="000000"/>
                </a:solidFill>
                <a:latin typeface="Calibri"/>
                <a:cs typeface="Calibri"/>
              </a:rPr>
              <a:t>and </a:t>
            </a:r>
            <a:r>
              <a:rPr lang="en-US" sz="2800" dirty="0" smtClean="0">
                <a:solidFill>
                  <a:srgbClr val="000000"/>
                </a:solidFill>
                <a:latin typeface="Calibri"/>
                <a:cs typeface="Calibri"/>
              </a:rPr>
              <a:t>administered </a:t>
            </a:r>
            <a:r>
              <a:rPr lang="en-US" sz="2800" dirty="0">
                <a:solidFill>
                  <a:srgbClr val="000000"/>
                </a:solidFill>
                <a:latin typeface="Calibri"/>
                <a:cs typeface="Calibri"/>
              </a:rPr>
              <a:t>the </a:t>
            </a:r>
            <a:r>
              <a:rPr lang="en-US" sz="2800" dirty="0" smtClean="0">
                <a:solidFill>
                  <a:srgbClr val="000000"/>
                </a:solidFill>
                <a:latin typeface="Calibri"/>
                <a:cs typeface="Calibri"/>
              </a:rPr>
              <a:t>survey</a:t>
            </a:r>
          </a:p>
          <a:p>
            <a:pPr marL="800100" lvl="1" indent="-342900">
              <a:spcAft>
                <a:spcPts val="1200"/>
              </a:spcAft>
              <a:buClr>
                <a:schemeClr val="accent6"/>
              </a:buClr>
              <a:buFont typeface="Wingdings" charset="2"/>
              <a:buChar char="§"/>
            </a:pPr>
            <a:r>
              <a:rPr lang="en-US" sz="2800" dirty="0">
                <a:solidFill>
                  <a:srgbClr val="000000"/>
                </a:solidFill>
                <a:latin typeface="Calibri"/>
                <a:cs typeface="Calibri"/>
              </a:rPr>
              <a:t>D</a:t>
            </a:r>
            <a:r>
              <a:rPr lang="en-US" sz="2800" dirty="0" smtClean="0">
                <a:solidFill>
                  <a:srgbClr val="000000"/>
                </a:solidFill>
                <a:latin typeface="Calibri"/>
                <a:cs typeface="Calibri"/>
              </a:rPr>
              <a:t>ata stored on their servers</a:t>
            </a:r>
          </a:p>
        </p:txBody>
      </p:sp>
      <p:sp>
        <p:nvSpPr>
          <p:cNvPr id="4"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5" name="Title 7"/>
          <p:cNvSpPr txBox="1">
            <a:spLocks noGrp="1"/>
          </p:cNvSpPr>
          <p:nvPr>
            <p:ph type="title"/>
          </p:nvPr>
        </p:nvSpPr>
        <p:spPr>
          <a:xfrm>
            <a:off x="609600" y="400734"/>
            <a:ext cx="8426896" cy="646331"/>
          </a:xfrm>
          <a:prstGeom prst="rect">
            <a:avLst/>
          </a:prstGeom>
          <a:noFill/>
        </p:spPr>
        <p:txBody>
          <a:bodyPr wrap="square" rtlCol="0">
            <a:spAutoFit/>
          </a:bodyPr>
          <a:lstStyle/>
          <a:p>
            <a:r>
              <a:rPr lang="en-US" sz="3600" b="1" dirty="0" smtClean="0">
                <a:solidFill>
                  <a:srgbClr val="3B175F"/>
                </a:solidFill>
                <a:latin typeface="Calibri"/>
                <a:cs typeface="Calibri"/>
              </a:rPr>
              <a:t>Survey dissemination and data collection</a:t>
            </a:r>
            <a:endParaRPr lang="en-US" sz="3600" b="1" dirty="0">
              <a:solidFill>
                <a:srgbClr val="3B175F"/>
              </a:solidFill>
              <a:latin typeface="Calibri"/>
              <a:cs typeface="Calibri"/>
            </a:endParaRPr>
          </a:p>
        </p:txBody>
      </p:sp>
    </p:spTree>
    <p:extLst>
      <p:ext uri="{BB962C8B-B14F-4D97-AF65-F5344CB8AC3E}">
        <p14:creationId xmlns:p14="http://schemas.microsoft.com/office/powerpoint/2010/main" val="419921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25144"/>
            <a:ext cx="7704856" cy="1938992"/>
          </a:xfrm>
          <a:prstGeom prst="rect">
            <a:avLst/>
          </a:prstGeom>
        </p:spPr>
        <p:txBody>
          <a:bodyPr wrap="square">
            <a:spAutoFit/>
          </a:bodyPr>
          <a:lstStyle/>
          <a:p>
            <a:pPr>
              <a:buClr>
                <a:schemeClr val="accent6"/>
              </a:buClr>
            </a:pPr>
            <a:r>
              <a:rPr lang="en-US" sz="2000" dirty="0" smtClean="0">
                <a:solidFill>
                  <a:srgbClr val="000000"/>
                </a:solidFill>
                <a:latin typeface="Calibri"/>
                <a:cs typeface="Calibri"/>
              </a:rPr>
              <a:t>Total </a:t>
            </a:r>
            <a:r>
              <a:rPr lang="en-US" sz="2000" dirty="0">
                <a:solidFill>
                  <a:srgbClr val="000000"/>
                </a:solidFill>
                <a:latin typeface="Calibri"/>
                <a:cs typeface="Calibri"/>
              </a:rPr>
              <a:t>of 4,625 </a:t>
            </a:r>
            <a:r>
              <a:rPr lang="en-US" sz="2000" dirty="0" smtClean="0">
                <a:solidFill>
                  <a:srgbClr val="000000"/>
                </a:solidFill>
                <a:latin typeface="Calibri"/>
                <a:cs typeface="Calibri"/>
              </a:rPr>
              <a:t>completed surveys</a:t>
            </a:r>
            <a:endParaRPr lang="en-US" sz="2000" dirty="0">
              <a:solidFill>
                <a:srgbClr val="000000"/>
              </a:solidFill>
              <a:latin typeface="Calibri"/>
              <a:cs typeface="Calibri"/>
            </a:endParaRPr>
          </a:p>
          <a:p>
            <a:pPr marL="914400" lvl="1" indent="-457200">
              <a:buClr>
                <a:schemeClr val="accent6"/>
              </a:buClr>
              <a:buFont typeface="Wingdings" charset="2"/>
              <a:buChar char="§"/>
            </a:pPr>
            <a:r>
              <a:rPr lang="en-US" sz="2000" dirty="0" smtClean="0">
                <a:solidFill>
                  <a:srgbClr val="000000"/>
                </a:solidFill>
                <a:latin typeface="Calibri"/>
                <a:cs typeface="Calibri"/>
              </a:rPr>
              <a:t>1,145 responses from employers</a:t>
            </a:r>
          </a:p>
          <a:p>
            <a:pPr marL="914400" lvl="1" indent="-457200">
              <a:buClr>
                <a:schemeClr val="accent6"/>
              </a:buClr>
              <a:buFont typeface="Wingdings" charset="2"/>
              <a:buChar char="§"/>
            </a:pPr>
            <a:r>
              <a:rPr lang="en-US" sz="2000" dirty="0" smtClean="0">
                <a:solidFill>
                  <a:srgbClr val="000000"/>
                </a:solidFill>
                <a:latin typeface="Calibri"/>
                <a:cs typeface="Calibri"/>
              </a:rPr>
              <a:t>3,480 responses from employees</a:t>
            </a:r>
          </a:p>
          <a:p>
            <a:pPr>
              <a:buClr>
                <a:schemeClr val="accent6"/>
              </a:buClr>
            </a:pPr>
            <a:r>
              <a:rPr lang="en-US" sz="2000" dirty="0" smtClean="0">
                <a:solidFill>
                  <a:srgbClr val="000000"/>
                </a:solidFill>
                <a:latin typeface="Calibri"/>
                <a:cs typeface="Calibri"/>
              </a:rPr>
              <a:t>These included responses from 2,344 program staff, 1,427 centre directors and 437 administrators and owners who did not work directly at a centre</a:t>
            </a:r>
            <a:endParaRPr lang="en-US" sz="2000" dirty="0">
              <a:solidFill>
                <a:srgbClr val="000000"/>
              </a:solidFill>
              <a:latin typeface="Calibri"/>
              <a:cs typeface="Calibri"/>
            </a:endParaRPr>
          </a:p>
        </p:txBody>
      </p:sp>
      <p:sp>
        <p:nvSpPr>
          <p:cNvPr id="5" name="Footer Placeholder 1"/>
          <p:cNvSpPr>
            <a:spLocks noGrp="1"/>
          </p:cNvSpPr>
          <p:nvPr>
            <p:ph type="ftr" sz="quarter" idx="11"/>
          </p:nvPr>
        </p:nvSpPr>
        <p:spPr>
          <a:xfrm>
            <a:off x="3203848" y="6525344"/>
            <a:ext cx="2815952" cy="260648"/>
          </a:xfrm>
        </p:spPr>
        <p:txBody>
          <a:bodyPr/>
          <a:lstStyle/>
          <a:p>
            <a:pPr algn="ctr"/>
            <a:r>
              <a:rPr lang="en-US" sz="1000" i="1" dirty="0" smtClean="0">
                <a:solidFill>
                  <a:schemeClr val="bg1">
                    <a:lumMod val="75000"/>
                  </a:schemeClr>
                </a:solidFill>
                <a:latin typeface="Calibri"/>
                <a:cs typeface="Calibri"/>
              </a:rPr>
              <a:t>You Bet We Still Care! </a:t>
            </a:r>
            <a:r>
              <a:rPr lang="en-US" sz="1000" dirty="0" smtClean="0">
                <a:solidFill>
                  <a:schemeClr val="bg1">
                    <a:lumMod val="75000"/>
                  </a:schemeClr>
                </a:solidFill>
                <a:latin typeface="Calibri"/>
                <a:cs typeface="Calibri"/>
              </a:rPr>
              <a:t>- Survey Findings</a:t>
            </a:r>
            <a:endParaRPr lang="en-US" sz="1000" dirty="0">
              <a:solidFill>
                <a:schemeClr val="bg1">
                  <a:lumMod val="75000"/>
                </a:schemeClr>
              </a:solidFill>
              <a:latin typeface="Calibri"/>
              <a:cs typeface="Calibri"/>
            </a:endParaRPr>
          </a:p>
        </p:txBody>
      </p:sp>
      <p:sp>
        <p:nvSpPr>
          <p:cNvPr id="6" name="Title 7"/>
          <p:cNvSpPr txBox="1">
            <a:spLocks noGrp="1"/>
          </p:cNvSpPr>
          <p:nvPr>
            <p:ph type="title"/>
          </p:nvPr>
        </p:nvSpPr>
        <p:spPr>
          <a:xfrm>
            <a:off x="609600" y="339179"/>
            <a:ext cx="8153400" cy="769441"/>
          </a:xfrm>
          <a:prstGeom prst="rect">
            <a:avLst/>
          </a:prstGeom>
          <a:noFill/>
        </p:spPr>
        <p:txBody>
          <a:bodyPr wrap="square" rtlCol="0">
            <a:spAutoFit/>
          </a:bodyPr>
          <a:lstStyle/>
          <a:p>
            <a:r>
              <a:rPr lang="en-US" sz="4400" b="1" dirty="0" smtClean="0">
                <a:solidFill>
                  <a:srgbClr val="3B175F"/>
                </a:solidFill>
                <a:latin typeface="Calibri"/>
                <a:cs typeface="Calibri"/>
              </a:rPr>
              <a:t>Distribution of responses</a:t>
            </a:r>
            <a:endParaRPr lang="en-US" sz="4400" b="1" dirty="0">
              <a:solidFill>
                <a:srgbClr val="3B175F"/>
              </a:solidFill>
              <a:latin typeface="Calibri"/>
              <a:cs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219266759"/>
              </p:ext>
            </p:extLst>
          </p:nvPr>
        </p:nvGraphicFramePr>
        <p:xfrm>
          <a:off x="611560" y="1412776"/>
          <a:ext cx="820891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ustom 1">
      <a:dk1>
        <a:sysClr val="windowText" lastClr="000000"/>
      </a:dk1>
      <a:lt1>
        <a:sysClr val="window" lastClr="FFFFFF"/>
      </a:lt1>
      <a:dk2>
        <a:srgbClr val="FFFDF6"/>
      </a:dk2>
      <a:lt2>
        <a:srgbClr val="E8E9D1"/>
      </a:lt2>
      <a:accent1>
        <a:srgbClr val="000F5C"/>
      </a:accent1>
      <a:accent2>
        <a:srgbClr val="461277"/>
      </a:accent2>
      <a:accent3>
        <a:srgbClr val="F2EC86"/>
      </a:accent3>
      <a:accent4>
        <a:srgbClr val="824F1C"/>
      </a:accent4>
      <a:accent5>
        <a:srgbClr val="511818"/>
      </a:accent5>
      <a:accent6>
        <a:srgbClr val="553876"/>
      </a:accent6>
      <a:hlink>
        <a:srgbClr val="929547"/>
      </a:hlink>
      <a:folHlink>
        <a:srgbClr val="56633C"/>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erMedia.com Staic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FFFDF6"/>
    </a:dk2>
    <a:lt2>
      <a:srgbClr val="E8E9D1"/>
    </a:lt2>
    <a:accent1>
      <a:srgbClr val="000F5C"/>
    </a:accent1>
    <a:accent2>
      <a:srgbClr val="461277"/>
    </a:accent2>
    <a:accent3>
      <a:srgbClr val="F2EC86"/>
    </a:accent3>
    <a:accent4>
      <a:srgbClr val="824F1C"/>
    </a:accent4>
    <a:accent5>
      <a:srgbClr val="511818"/>
    </a:accent5>
    <a:accent6>
      <a:srgbClr val="553876"/>
    </a:accent6>
    <a:hlink>
      <a:srgbClr val="929547"/>
    </a:hlink>
    <a:folHlink>
      <a:srgbClr val="56633C"/>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Couture</Template>
  <TotalTime>20387</TotalTime>
  <Words>7262</Words>
  <Application>Microsoft Office PowerPoint</Application>
  <PresentationFormat>On-screen Show (4:3)</PresentationFormat>
  <Paragraphs>777</Paragraphs>
  <Slides>45</Slides>
  <Notes>45</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Default Theme</vt:lpstr>
      <vt:lpstr>1_Office Theme</vt:lpstr>
      <vt:lpstr>1_PresenterMedia.com Staic Theme</vt:lpstr>
      <vt:lpstr>PowerPoint Presentation</vt:lpstr>
      <vt:lpstr>Presentation outline</vt:lpstr>
      <vt:lpstr>Background</vt:lpstr>
      <vt:lpstr>Methodology</vt:lpstr>
      <vt:lpstr>Research questions</vt:lpstr>
      <vt:lpstr>Target population</vt:lpstr>
      <vt:lpstr>Timeline and key activities</vt:lpstr>
      <vt:lpstr>Survey dissemination and data collection</vt:lpstr>
      <vt:lpstr>Distribution of responses</vt:lpstr>
      <vt:lpstr>Characteristics of Child Care Centre</vt:lpstr>
      <vt:lpstr>Quick facts</vt:lpstr>
      <vt:lpstr>Human Resource (HR) practices</vt:lpstr>
      <vt:lpstr>Quality improvement activities</vt:lpstr>
      <vt:lpstr>Governance / business model</vt:lpstr>
      <vt:lpstr>Types of child care offered by centres in addition to full-day child care</vt:lpstr>
      <vt:lpstr>Languages of operation</vt:lpstr>
      <vt:lpstr>Parent fees</vt:lpstr>
      <vt:lpstr>Spaces</vt:lpstr>
      <vt:lpstr>Staff-to-child ratio</vt:lpstr>
      <vt:lpstr>Characteristics of Child Care Staff</vt:lpstr>
      <vt:lpstr>Quick facts</vt:lpstr>
      <vt:lpstr>Sex</vt:lpstr>
      <vt:lpstr>Age of program staff</vt:lpstr>
      <vt:lpstr>Mother tongue</vt:lpstr>
      <vt:lpstr>Employment patterns</vt:lpstr>
      <vt:lpstr>Post-secondary ECE education</vt:lpstr>
      <vt:lpstr>Benefits</vt:lpstr>
      <vt:lpstr>Wages</vt:lpstr>
      <vt:lpstr>Wages of program staff, by level of education</vt:lpstr>
      <vt:lpstr>Wages of program staff, 1998 and 2012</vt:lpstr>
      <vt:lpstr>Recruitment and Retention</vt:lpstr>
      <vt:lpstr>Recruitment challenges</vt:lpstr>
      <vt:lpstr>Coping with recruitment challenges</vt:lpstr>
      <vt:lpstr>Job Satisfaction</vt:lpstr>
      <vt:lpstr>Job satisfaction of centre directors</vt:lpstr>
      <vt:lpstr>Job satisfaction of program staff</vt:lpstr>
      <vt:lpstr>Plans of program staff who plan on staying in child care</vt:lpstr>
      <vt:lpstr>Plans of program staff who plan on leaving child care</vt:lpstr>
      <vt:lpstr>Proportion of centre directors and program staff looking for a new job</vt:lpstr>
      <vt:lpstr>Main reasons for looking for a new job</vt:lpstr>
      <vt:lpstr>Conclusions and Next Steps</vt:lpstr>
      <vt:lpstr>Summary of survey findings</vt:lpstr>
      <vt:lpstr>Survey challenges</vt:lpstr>
      <vt:lpstr>More research is needed…</vt:lpstr>
      <vt:lpstr>For more information on the survey or to download the  You Bet We Still Care! Highlights Report visit: www.ccsc-cssge.ca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Beach</dc:creator>
  <cp:lastModifiedBy>Jane Beach</cp:lastModifiedBy>
  <cp:revision>499</cp:revision>
  <cp:lastPrinted>2013-01-11T23:54:14Z</cp:lastPrinted>
  <dcterms:created xsi:type="dcterms:W3CDTF">2013-02-12T22:08:08Z</dcterms:created>
  <dcterms:modified xsi:type="dcterms:W3CDTF">2013-02-13T01:28:17Z</dcterms:modified>
</cp:coreProperties>
</file>